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4" r:id="rId2"/>
    <p:sldId id="370" r:id="rId3"/>
    <p:sldId id="371" r:id="rId4"/>
    <p:sldId id="452" r:id="rId5"/>
    <p:sldId id="453" r:id="rId6"/>
    <p:sldId id="454" r:id="rId7"/>
    <p:sldId id="414" r:id="rId8"/>
    <p:sldId id="415" r:id="rId9"/>
    <p:sldId id="416" r:id="rId10"/>
    <p:sldId id="417" r:id="rId11"/>
    <p:sldId id="497" r:id="rId12"/>
    <p:sldId id="498" r:id="rId1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57" userDrawn="1">
          <p15:clr>
            <a:srgbClr val="A4A3A4"/>
          </p15:clr>
        </p15:guide>
        <p15:guide id="2" pos="56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33CCCC"/>
    <a:srgbClr val="2E0CFC"/>
    <a:srgbClr val="FF6600"/>
    <a:srgbClr val="FF9933"/>
    <a:srgbClr val="B707AF"/>
    <a:srgbClr val="F6989F"/>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985" autoAdjust="0"/>
    <p:restoredTop sz="96005" autoAdjust="0"/>
  </p:normalViewPr>
  <p:slideViewPr>
    <p:cSldViewPr snapToGrid="0" showGuides="1">
      <p:cViewPr varScale="1">
        <p:scale>
          <a:sx n="106" d="100"/>
          <a:sy n="106" d="100"/>
        </p:scale>
        <p:origin x="1452" y="102"/>
      </p:cViewPr>
      <p:guideLst>
        <p:guide orient="horz" pos="3657"/>
        <p:guide pos="5654"/>
      </p:guideLst>
    </p:cSldViewPr>
  </p:slideViewPr>
  <p:outlineViewPr>
    <p:cViewPr>
      <p:scale>
        <a:sx n="33" d="100"/>
        <a:sy n="33" d="100"/>
      </p:scale>
      <p:origin x="0" y="-13806"/>
    </p:cViewPr>
  </p:outlineViewPr>
  <p:notesTextViewPr>
    <p:cViewPr>
      <p:scale>
        <a:sx n="3" d="2"/>
        <a:sy n="3" d="2"/>
      </p:scale>
      <p:origin x="0" y="0"/>
    </p:cViewPr>
  </p:notesTextViewPr>
  <p:sorterViewPr>
    <p:cViewPr>
      <p:scale>
        <a:sx n="100" d="100"/>
        <a:sy n="100" d="100"/>
      </p:scale>
      <p:origin x="0" y="-31806"/>
    </p:cViewPr>
  </p:sorter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5E511C-5F32-4510-9552-F6558A4110E0}" type="datetimeFigureOut">
              <a:rPr lang="hu-HU" smtClean="0"/>
              <a:t>2024. 12. 03.</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B53BF4-DF2B-40C3-9B68-A2456896F069}" type="slidenum">
              <a:rPr lang="hu-HU" smtClean="0"/>
              <a:t>‹#›</a:t>
            </a:fld>
            <a:endParaRPr lang="hu-HU"/>
          </a:p>
        </p:txBody>
      </p:sp>
    </p:spTree>
    <p:extLst>
      <p:ext uri="{BB962C8B-B14F-4D97-AF65-F5344CB8AC3E}">
        <p14:creationId xmlns:p14="http://schemas.microsoft.com/office/powerpoint/2010/main" val="2354195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B53BF4-DF2B-40C3-9B68-A2456896F069}" type="slidenum">
              <a:rPr lang="hu-HU" smtClean="0"/>
              <a:t>6</a:t>
            </a:fld>
            <a:endParaRPr lang="hu-HU"/>
          </a:p>
        </p:txBody>
      </p:sp>
    </p:spTree>
    <p:extLst>
      <p:ext uri="{BB962C8B-B14F-4D97-AF65-F5344CB8AC3E}">
        <p14:creationId xmlns:p14="http://schemas.microsoft.com/office/powerpoint/2010/main" val="4087592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8EE3A8C4-BAD1-4D78-B3A8-53865DF424E3}" type="slidenum">
              <a:rPr lang="hu-HU"/>
              <a:pPr/>
              <a:t>7</a:t>
            </a:fld>
            <a:endParaRPr lang="hu-HU"/>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709930" y="4861441"/>
            <a:ext cx="5679440" cy="4605576"/>
          </a:xfrm>
          <a:noFill/>
          <a:ln/>
        </p:spPr>
        <p:txBody>
          <a:bodyPr/>
          <a:lstStyle/>
          <a:p>
            <a:pPr eaLnBrk="1" hangingPunct="1"/>
            <a:endParaRPr lang="hu-H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E274594-73EA-4AE6-929D-7B42FCAFD43E}" type="slidenum">
              <a:rPr lang="hu-HU"/>
              <a:pPr/>
              <a:t>8</a:t>
            </a:fld>
            <a:endParaRPr lang="hu-HU"/>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709930" y="4861441"/>
            <a:ext cx="5679440" cy="4605576"/>
          </a:xfrm>
          <a:noFill/>
          <a:ln/>
        </p:spPr>
        <p:txBody>
          <a:bodyPr/>
          <a:lstStyle/>
          <a:p>
            <a:pPr eaLnBrk="1" hangingPunct="1"/>
            <a:endParaRPr lang="hu-H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E8AD4204-8FA2-49FD-B777-B2B92035B079}" type="slidenum">
              <a:rPr lang="hu-HU"/>
              <a:pPr/>
              <a:t>9</a:t>
            </a:fld>
            <a:endParaRPr lang="hu-HU"/>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709930" y="4861441"/>
            <a:ext cx="5679440" cy="4605576"/>
          </a:xfrm>
          <a:noFill/>
          <a:ln/>
        </p:spPr>
        <p:txBody>
          <a:bodyPr/>
          <a:lstStyle/>
          <a:p>
            <a:pPr eaLnBrk="1" hangingPunct="1"/>
            <a:endParaRPr lang="hu-H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0E7FA0A-16AE-4CCB-B1F7-1628B07FDB0C}" type="slidenum">
              <a:rPr lang="hu-HU"/>
              <a:pPr/>
              <a:t>10</a:t>
            </a:fld>
            <a:endParaRPr lang="hu-HU"/>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709930" y="4861441"/>
            <a:ext cx="5679440" cy="4605576"/>
          </a:xfrm>
          <a:noFill/>
          <a:ln/>
        </p:spPr>
        <p:txBody>
          <a:bodyPr/>
          <a:lstStyle/>
          <a:p>
            <a:pPr eaLnBrk="1" hangingPunct="1"/>
            <a:endParaRPr lang="hu-H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60BAFA9-554B-43B6-BEB6-75781DA33B0D}"/>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C4261480-A737-4A63-87C9-550E84F696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0B3B546C-A0D3-4F4F-9267-2E67412D05AF}"/>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91FD01D0-1453-4D3C-B0CC-0317AE43070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20C137CD-8091-40F3-BFC0-A8E9555C2063}"/>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41455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0AE0C8-6C09-42ED-A08B-CAA29FA642E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71F1E991-9999-4613-925A-08084B76784D}"/>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8BC7D12-80F9-49D4-9398-E9481CAFAFB9}"/>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0D8C519E-665A-47B6-922A-3938066558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92C238C-A0EE-4252-BDA2-313443E4E12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441360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8540914-ABAC-42E6-9209-34DBAFA0807D}"/>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F1C6AC4-8FBC-4821-B086-D63ADD780782}"/>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165BD712-18E0-4C2D-B613-C3F9BBC8DDEC}"/>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8A1A3A8E-5927-4BFF-AC17-6902A4DEA86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EA634D1-2616-4EF7-9A58-D9BEF2F67AB2}"/>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85954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82EB87-273B-45A9-8E30-4475690B58CF}"/>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F86C1DE-93B5-44C8-B9FD-3F3671FA91E5}"/>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788EEE0-C39F-4060-823A-27B7E2D95FC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E8FE2C0E-EB24-418C-8704-43D76BD25D10}"/>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FF2AD948-246F-418E-8C66-66C3DB9FD945}"/>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92722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84EB00-7C7E-4794-BA56-3F20F356628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37254D0B-6CDD-4C35-8C97-06C1A9DDB1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B29A6483-CD00-4B3C-92DD-4244DE4D7BF2}"/>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8D7A25AE-55F6-42A4-B4EC-D2555BD6CD81}"/>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F30DF3C-6C01-4487-B55F-83D93C01B748}"/>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583720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C76D7B-C0CA-41EC-AE18-7063342D4E55}"/>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B6C98209-8104-49F6-9C5C-21D352A845A8}"/>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79190E87-2C8E-4E6C-A1AB-1B0ADDF04043}"/>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37839E9-07F7-43CD-913B-5D0D46512A3C}"/>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E8060AA2-2610-4ED4-B4FB-D694675BCD4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3334C38-4268-43C4-AE0D-3F8164C60F0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447333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B7E3171-8575-4C67-B09C-7F72C32AC298}"/>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7F80FC6F-3CB7-454E-9714-9FB804CDBB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63ECAB9C-0899-42E5-9713-46D78950AFE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B1F5453F-938F-40A9-8F49-3493FC447C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0C513DE-21D2-4C6F-8F44-E8785BA3B92A}"/>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852C82A1-8088-461D-81C2-9990F3FD9FB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8" name="Élőláb helye 7">
            <a:extLst>
              <a:ext uri="{FF2B5EF4-FFF2-40B4-BE49-F238E27FC236}">
                <a16:creationId xmlns:a16="http://schemas.microsoft.com/office/drawing/2014/main" id="{4D1C14E5-D515-4B78-AD1E-EA50BB4AE8B2}"/>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9D5A5DA0-FF31-419E-824A-F2B352A3E36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73863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CC42236-20E1-4CBA-A562-9D4F2040E421}"/>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7FBF262A-F4AB-4FF7-9E2A-136F0C92AA84}"/>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4" name="Élőláb helye 3">
            <a:extLst>
              <a:ext uri="{FF2B5EF4-FFF2-40B4-BE49-F238E27FC236}">
                <a16:creationId xmlns:a16="http://schemas.microsoft.com/office/drawing/2014/main" id="{4F462104-FC4D-4A6A-BCF5-7B39718EA6B5}"/>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4281B4DB-FF4F-4E3A-BAA2-8649BE8019C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405447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49A6A609-2800-48D5-9556-0E24C513D1B5}"/>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3" name="Élőláb helye 2">
            <a:extLst>
              <a:ext uri="{FF2B5EF4-FFF2-40B4-BE49-F238E27FC236}">
                <a16:creationId xmlns:a16="http://schemas.microsoft.com/office/drawing/2014/main" id="{834DE4DC-3842-4BDA-A0BA-1A106968C0AF}"/>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DB5EA7E8-AB0D-43D2-81C5-A0E0D74B6F71}"/>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389485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A396A4-CBDA-400A-AE4A-A716C98F0823}"/>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7EED0C4-AD41-4FC0-A47C-4DE435B325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DF5A823A-8BD1-49D6-BF5F-A832DA0C1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3D787E0B-9410-40AE-8514-11421603CBA8}"/>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56C67F90-7949-4F33-AEFE-CBF36FC80AD3}"/>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D1A68B43-D789-4812-9543-12B0DDC3A59D}"/>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1951829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98C1FBA-AD13-4AB1-A511-D7196AA1A979}"/>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8938488A-C63F-45A5-B4E1-C5B4ECD707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6AE3F16C-981C-41FC-B930-3672F02B0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4E6DF3D4-4843-49AB-87DE-CBFA339112D5}"/>
              </a:ext>
            </a:extLst>
          </p:cNvPr>
          <p:cNvSpPr>
            <a:spLocks noGrp="1"/>
          </p:cNvSpPr>
          <p:nvPr>
            <p:ph type="dt" sz="half" idx="10"/>
          </p:nvPr>
        </p:nvSpPr>
        <p:spPr/>
        <p:txBody>
          <a:bodyPr/>
          <a:lstStyle/>
          <a:p>
            <a:fld id="{DB69C396-9EFF-4811-85B3-5926A9602E3B}" type="datetimeFigureOut">
              <a:rPr lang="hu-HU" smtClean="0"/>
              <a:t>2024. 12. 03.</a:t>
            </a:fld>
            <a:endParaRPr lang="hu-HU"/>
          </a:p>
        </p:txBody>
      </p:sp>
      <p:sp>
        <p:nvSpPr>
          <p:cNvPr id="6" name="Élőláb helye 5">
            <a:extLst>
              <a:ext uri="{FF2B5EF4-FFF2-40B4-BE49-F238E27FC236}">
                <a16:creationId xmlns:a16="http://schemas.microsoft.com/office/drawing/2014/main" id="{54821D0C-60E8-4CE1-AEFA-6A7B1A9E3B7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1FEB053-A09B-4259-9DFF-76BC59E8B1BC}"/>
              </a:ext>
            </a:extLst>
          </p:cNvPr>
          <p:cNvSpPr>
            <a:spLocks noGrp="1"/>
          </p:cNvSpPr>
          <p:nvPr>
            <p:ph type="sldNum" sz="quarter" idx="12"/>
          </p:nvPr>
        </p:nvSpPr>
        <p:spPr/>
        <p:txBody>
          <a:bodyPr/>
          <a:lstStyle/>
          <a:p>
            <a:fld id="{3C4C4ECE-28BA-4963-8103-0CE331711D51}" type="slidenum">
              <a:rPr lang="hu-HU" smtClean="0"/>
              <a:t>‹#›</a:t>
            </a:fld>
            <a:endParaRPr lang="hu-HU"/>
          </a:p>
        </p:txBody>
      </p:sp>
    </p:spTree>
    <p:extLst>
      <p:ext uri="{BB962C8B-B14F-4D97-AF65-F5344CB8AC3E}">
        <p14:creationId xmlns:p14="http://schemas.microsoft.com/office/powerpoint/2010/main" val="222730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671717BE-A456-412E-A7C0-7F83A551C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EDD099AB-C8F7-40E5-8667-E8FA6C90C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5ACB41-C0EB-4B7D-B631-25D77CC16B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9C396-9EFF-4811-85B3-5926A9602E3B}" type="datetimeFigureOut">
              <a:rPr lang="hu-HU" smtClean="0"/>
              <a:t>2024. 12. 03.</a:t>
            </a:fld>
            <a:endParaRPr lang="hu-HU"/>
          </a:p>
        </p:txBody>
      </p:sp>
      <p:sp>
        <p:nvSpPr>
          <p:cNvPr id="5" name="Élőláb helye 4">
            <a:extLst>
              <a:ext uri="{FF2B5EF4-FFF2-40B4-BE49-F238E27FC236}">
                <a16:creationId xmlns:a16="http://schemas.microsoft.com/office/drawing/2014/main" id="{6219127E-CCE0-4CE9-90BA-2E6E8E9BA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4A170919-4997-41FF-8B14-BF60874489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C4ECE-28BA-4963-8103-0CE331711D51}" type="slidenum">
              <a:rPr lang="hu-HU" smtClean="0"/>
              <a:t>‹#›</a:t>
            </a:fld>
            <a:endParaRPr lang="hu-HU"/>
          </a:p>
        </p:txBody>
      </p:sp>
    </p:spTree>
    <p:extLst>
      <p:ext uri="{BB962C8B-B14F-4D97-AF65-F5344CB8AC3E}">
        <p14:creationId xmlns:p14="http://schemas.microsoft.com/office/powerpoint/2010/main" val="344921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3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lcím 2">
            <a:extLst>
              <a:ext uri="{FF2B5EF4-FFF2-40B4-BE49-F238E27FC236}">
                <a16:creationId xmlns:a16="http://schemas.microsoft.com/office/drawing/2014/main" id="{263C4D18-3BD1-481B-AC2A-A82874343A57}"/>
              </a:ext>
            </a:extLst>
          </p:cNvPr>
          <p:cNvSpPr>
            <a:spLocks noGrp="1"/>
          </p:cNvSpPr>
          <p:nvPr>
            <p:ph type="subTitle" idx="1"/>
          </p:nvPr>
        </p:nvSpPr>
        <p:spPr>
          <a:xfrm>
            <a:off x="1299881" y="4907756"/>
            <a:ext cx="9628094" cy="1655762"/>
          </a:xfrm>
        </p:spPr>
        <p:txBody>
          <a:bodyPr>
            <a:noAutofit/>
          </a:bodyPr>
          <a:lstStyle/>
          <a:p>
            <a:r>
              <a:rPr lang="hu-HU" sz="3200" dirty="0">
                <a:latin typeface="Times New Roman" panose="02020603050405020304" pitchFamily="18" charset="0"/>
                <a:cs typeface="Times New Roman" panose="02020603050405020304" pitchFamily="18" charset="0"/>
              </a:rPr>
              <a:t>Dr. </a:t>
            </a:r>
            <a:r>
              <a:rPr lang="hu-HU" sz="3200" dirty="0" smtClean="0">
                <a:latin typeface="Times New Roman" panose="02020603050405020304" pitchFamily="18" charset="0"/>
                <a:cs typeface="Times New Roman" panose="02020603050405020304" pitchFamily="18" charset="0"/>
              </a:rPr>
              <a:t>István </a:t>
            </a:r>
            <a:r>
              <a:rPr lang="en-US" sz="3200" dirty="0" err="1" smtClean="0">
                <a:latin typeface="Times New Roman" panose="02020603050405020304" pitchFamily="18" charset="0"/>
                <a:cs typeface="Times New Roman" panose="02020603050405020304" pitchFamily="18" charset="0"/>
              </a:rPr>
              <a:t>Szilágyi</a:t>
            </a:r>
            <a:endParaRPr lang="hu-HU" sz="3200" dirty="0">
              <a:latin typeface="Times New Roman" panose="02020603050405020304" pitchFamily="18" charset="0"/>
              <a:cs typeface="Times New Roman" panose="02020603050405020304" pitchFamily="18" charset="0"/>
            </a:endParaRPr>
          </a:p>
          <a:p>
            <a:r>
              <a:rPr lang="hu-HU" sz="3200" dirty="0" smtClean="0">
                <a:latin typeface="Times New Roman" panose="02020603050405020304" pitchFamily="18" charset="0"/>
                <a:cs typeface="Times New Roman" panose="02020603050405020304" pitchFamily="18" charset="0"/>
              </a:rPr>
              <a:t>Department of Physical Chemistry and Materials Science</a:t>
            </a:r>
            <a:endParaRPr lang="hu-HU" sz="3200" dirty="0">
              <a:latin typeface="Times New Roman" panose="02020603050405020304" pitchFamily="18" charset="0"/>
              <a:cs typeface="Times New Roman" panose="02020603050405020304" pitchFamily="18" charset="0"/>
            </a:endParaRPr>
          </a:p>
          <a:p>
            <a:r>
              <a:rPr lang="hu-HU" sz="3200" dirty="0">
                <a:latin typeface="Times New Roman" panose="02020603050405020304" pitchFamily="18" charset="0"/>
                <a:cs typeface="Times New Roman" panose="02020603050405020304" pitchFamily="18" charset="0"/>
              </a:rPr>
              <a:t>20</a:t>
            </a:r>
            <a:r>
              <a:rPr lang="en-US" sz="3200" dirty="0" smtClean="0">
                <a:latin typeface="Times New Roman" panose="02020603050405020304" pitchFamily="18" charset="0"/>
                <a:cs typeface="Times New Roman" panose="02020603050405020304" pitchFamily="18" charset="0"/>
              </a:rPr>
              <a:t>2</a:t>
            </a:r>
            <a:r>
              <a:rPr lang="hu-HU" sz="3200" smtClean="0">
                <a:latin typeface="Times New Roman" panose="02020603050405020304" pitchFamily="18" charset="0"/>
                <a:cs typeface="Times New Roman" panose="02020603050405020304" pitchFamily="18" charset="0"/>
              </a:rPr>
              <a:t>4.</a:t>
            </a:r>
            <a:endParaRPr lang="hu-HU" sz="3200" dirty="0">
              <a:latin typeface="Times New Roman" panose="02020603050405020304" pitchFamily="18" charset="0"/>
              <a:cs typeface="Times New Roman" panose="02020603050405020304" pitchFamily="18" charset="0"/>
            </a:endParaRPr>
          </a:p>
        </p:txBody>
      </p:sp>
      <p:sp>
        <p:nvSpPr>
          <p:cNvPr id="7" name="Cím 1">
            <a:extLst>
              <a:ext uri="{FF2B5EF4-FFF2-40B4-BE49-F238E27FC236}">
                <a16:creationId xmlns:a16="http://schemas.microsoft.com/office/drawing/2014/main" id="{825D048C-E92F-4BFF-A5A5-4168D998F25F}"/>
              </a:ext>
            </a:extLst>
          </p:cNvPr>
          <p:cNvSpPr>
            <a:spLocks noGrp="1"/>
          </p:cNvSpPr>
          <p:nvPr>
            <p:ph type="ctrTitle"/>
          </p:nvPr>
        </p:nvSpPr>
        <p:spPr>
          <a:xfrm>
            <a:off x="1524000" y="1122363"/>
            <a:ext cx="9144000" cy="2387600"/>
          </a:xfrm>
        </p:spPr>
        <p:txBody>
          <a:bodyPr anchor="ctr" anchorCtr="0">
            <a:normAutofit/>
          </a:bodyPr>
          <a:lstStyle/>
          <a:p>
            <a:r>
              <a:rPr lang="hu-HU" dirty="0" smtClean="0">
                <a:latin typeface="Times New Roman" panose="02020603050405020304" pitchFamily="18" charset="0"/>
                <a:cs typeface="Times New Roman" panose="02020603050405020304" pitchFamily="18" charset="0"/>
              </a:rPr>
              <a:t>General Chemistry</a:t>
            </a:r>
            <a:br>
              <a:rPr lang="hu-HU" dirty="0" smtClean="0">
                <a:latin typeface="Times New Roman" panose="02020603050405020304" pitchFamily="18" charset="0"/>
                <a:cs typeface="Times New Roman" panose="02020603050405020304" pitchFamily="18" charset="0"/>
              </a:rPr>
            </a:br>
            <a:r>
              <a:rPr lang="hu-HU" sz="4000" dirty="0" smtClean="0">
                <a:latin typeface="Times New Roman" panose="02020603050405020304" pitchFamily="18" charset="0"/>
                <a:cs typeface="Times New Roman" panose="02020603050405020304" pitchFamily="18" charset="0"/>
              </a:rPr>
              <a:t>11. </a:t>
            </a:r>
            <a:r>
              <a:rPr lang="en-US" sz="4000" dirty="0">
                <a:latin typeface="Times New Roman" panose="02020603050405020304" pitchFamily="18" charset="0"/>
                <a:cs typeface="Times New Roman" panose="02020603050405020304" pitchFamily="18" charset="0"/>
              </a:rPr>
              <a:t>Chemical </a:t>
            </a:r>
            <a:r>
              <a:rPr lang="en-US" sz="4000" dirty="0" smtClean="0">
                <a:latin typeface="Times New Roman" panose="02020603050405020304" pitchFamily="18" charset="0"/>
                <a:cs typeface="Times New Roman" panose="02020603050405020304" pitchFamily="18" charset="0"/>
              </a:rPr>
              <a:t>bonds</a:t>
            </a: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28109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5" name="Text Box 3"/>
          <p:cNvSpPr txBox="1">
            <a:spLocks noChangeArrowheads="1"/>
          </p:cNvSpPr>
          <p:nvPr/>
        </p:nvSpPr>
        <p:spPr bwMode="auto">
          <a:xfrm>
            <a:off x="361893" y="1398026"/>
            <a:ext cx="11469808" cy="523220"/>
          </a:xfrm>
          <a:prstGeom prst="rect">
            <a:avLst/>
          </a:prstGeom>
          <a:noFill/>
          <a:ln w="9525">
            <a:noFill/>
            <a:miter lim="800000"/>
            <a:headEnd/>
            <a:tailEnd/>
          </a:ln>
        </p:spPr>
        <p:txBody>
          <a:bodyPr wrap="none">
            <a:spAutoFit/>
          </a:bodyPr>
          <a:lstStyle/>
          <a:p>
            <a:pPr algn="ctr"/>
            <a:r>
              <a:rPr lang="en-US" sz="2800" dirty="0">
                <a:latin typeface="Times New Roman" panose="02020603050405020304" pitchFamily="18" charset="0"/>
                <a:cs typeface="Times New Roman" panose="02020603050405020304" pitchFamily="18" charset="0"/>
              </a:rPr>
              <a:t>The shape of the Lennard-Jones (12,6)-potential describing the total </a:t>
            </a:r>
            <a:r>
              <a:rPr lang="en-US" sz="2800" dirty="0" smtClean="0">
                <a:latin typeface="Times New Roman" panose="02020603050405020304" pitchFamily="18" charset="0"/>
                <a:cs typeface="Times New Roman" panose="02020603050405020304" pitchFamily="18" charset="0"/>
              </a:rPr>
              <a:t>potential</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
        <p:nvSpPr>
          <p:cNvPr id="33796" name="Line 4"/>
          <p:cNvSpPr>
            <a:spLocks noChangeShapeType="1"/>
          </p:cNvSpPr>
          <p:nvPr/>
        </p:nvSpPr>
        <p:spPr bwMode="auto">
          <a:xfrm>
            <a:off x="1993903" y="2045510"/>
            <a:ext cx="0" cy="3257550"/>
          </a:xfrm>
          <a:prstGeom prst="line">
            <a:avLst/>
          </a:prstGeom>
          <a:noFill/>
          <a:ln w="25400">
            <a:solidFill>
              <a:schemeClr val="tx1"/>
            </a:solidFill>
            <a:round/>
            <a:headEnd type="triangle" w="med" len="med"/>
            <a:tailEnd/>
          </a:ln>
        </p:spPr>
        <p:txBody>
          <a:bodyPr/>
          <a:lstStyle/>
          <a:p>
            <a:endParaRPr lang="hu-HU"/>
          </a:p>
        </p:txBody>
      </p:sp>
      <p:sp>
        <p:nvSpPr>
          <p:cNvPr id="33797" name="Line 5"/>
          <p:cNvSpPr>
            <a:spLocks noChangeShapeType="1"/>
          </p:cNvSpPr>
          <p:nvPr/>
        </p:nvSpPr>
        <p:spPr bwMode="auto">
          <a:xfrm>
            <a:off x="1993903" y="5303060"/>
            <a:ext cx="6173788" cy="0"/>
          </a:xfrm>
          <a:prstGeom prst="line">
            <a:avLst/>
          </a:prstGeom>
          <a:noFill/>
          <a:ln w="25400">
            <a:solidFill>
              <a:schemeClr val="tx1"/>
            </a:solidFill>
            <a:round/>
            <a:headEnd/>
            <a:tailEnd type="triangle" w="med" len="med"/>
          </a:ln>
        </p:spPr>
        <p:txBody>
          <a:bodyPr/>
          <a:lstStyle/>
          <a:p>
            <a:endParaRPr lang="hu-HU"/>
          </a:p>
        </p:txBody>
      </p:sp>
      <p:sp>
        <p:nvSpPr>
          <p:cNvPr id="33798" name="Text Box 6"/>
          <p:cNvSpPr txBox="1">
            <a:spLocks noChangeArrowheads="1"/>
          </p:cNvSpPr>
          <p:nvPr/>
        </p:nvSpPr>
        <p:spPr bwMode="auto">
          <a:xfrm>
            <a:off x="1273179" y="2045510"/>
            <a:ext cx="463525" cy="369332"/>
          </a:xfrm>
          <a:prstGeom prst="rect">
            <a:avLst/>
          </a:prstGeom>
          <a:noFill/>
          <a:ln w="9525">
            <a:noFill/>
            <a:miter lim="800000"/>
            <a:headEnd/>
            <a:tailEnd/>
          </a:ln>
        </p:spPr>
        <p:txBody>
          <a:bodyPr wrap="none">
            <a:spAutoFit/>
          </a:bodyPr>
          <a:lstStyle/>
          <a:p>
            <a:r>
              <a:rPr lang="hu-HU"/>
              <a:t>V/J</a:t>
            </a:r>
          </a:p>
        </p:txBody>
      </p:sp>
      <p:sp>
        <p:nvSpPr>
          <p:cNvPr id="33799" name="Text Box 7"/>
          <p:cNvSpPr txBox="1">
            <a:spLocks noChangeArrowheads="1"/>
          </p:cNvSpPr>
          <p:nvPr/>
        </p:nvSpPr>
        <p:spPr bwMode="auto">
          <a:xfrm>
            <a:off x="7248528" y="5422122"/>
            <a:ext cx="660758" cy="369332"/>
          </a:xfrm>
          <a:prstGeom prst="rect">
            <a:avLst/>
          </a:prstGeom>
          <a:noFill/>
          <a:ln w="9525">
            <a:noFill/>
            <a:miter lim="800000"/>
            <a:headEnd/>
            <a:tailEnd/>
          </a:ln>
        </p:spPr>
        <p:txBody>
          <a:bodyPr wrap="none">
            <a:spAutoFit/>
          </a:bodyPr>
          <a:lstStyle/>
          <a:p>
            <a:r>
              <a:rPr lang="hu-HU"/>
              <a:t>r/pm</a:t>
            </a:r>
          </a:p>
        </p:txBody>
      </p:sp>
      <p:grpSp>
        <p:nvGrpSpPr>
          <p:cNvPr id="2" name="Group 8"/>
          <p:cNvGrpSpPr>
            <a:grpSpLocks/>
          </p:cNvGrpSpPr>
          <p:nvPr/>
        </p:nvGrpSpPr>
        <p:grpSpPr bwMode="auto">
          <a:xfrm>
            <a:off x="2449517" y="2277286"/>
            <a:ext cx="5189537" cy="2808287"/>
            <a:chOff x="961" y="1537"/>
            <a:chExt cx="3269" cy="1769"/>
          </a:xfrm>
        </p:grpSpPr>
        <p:sp>
          <p:nvSpPr>
            <p:cNvPr id="33821" name="Arc 9"/>
            <p:cNvSpPr>
              <a:spLocks/>
            </p:cNvSpPr>
            <p:nvPr/>
          </p:nvSpPr>
          <p:spPr bwMode="auto">
            <a:xfrm rot="-156869" flipH="1" flipV="1">
              <a:off x="961" y="1537"/>
              <a:ext cx="358" cy="1755"/>
            </a:xfrm>
            <a:custGeom>
              <a:avLst/>
              <a:gdLst>
                <a:gd name="T0" fmla="*/ 0 w 24415"/>
                <a:gd name="T1" fmla="*/ 15 h 21600"/>
                <a:gd name="T2" fmla="*/ 358 w 24415"/>
                <a:gd name="T3" fmla="*/ 1755 h 21600"/>
                <a:gd name="T4" fmla="*/ 41 w 24415"/>
                <a:gd name="T5" fmla="*/ 1755 h 21600"/>
                <a:gd name="T6" fmla="*/ 0 60000 65536"/>
                <a:gd name="T7" fmla="*/ 0 60000 65536"/>
                <a:gd name="T8" fmla="*/ 0 60000 65536"/>
                <a:gd name="T9" fmla="*/ 0 w 24415"/>
                <a:gd name="T10" fmla="*/ 0 h 21600"/>
                <a:gd name="T11" fmla="*/ 24415 w 24415"/>
                <a:gd name="T12" fmla="*/ 21600 h 21600"/>
              </a:gdLst>
              <a:ahLst/>
              <a:cxnLst>
                <a:cxn ang="T6">
                  <a:pos x="T0" y="T1"/>
                </a:cxn>
                <a:cxn ang="T7">
                  <a:pos x="T2" y="T3"/>
                </a:cxn>
                <a:cxn ang="T8">
                  <a:pos x="T4" y="T5"/>
                </a:cxn>
              </a:cxnLst>
              <a:rect l="T9" t="T10" r="T11" b="T12"/>
              <a:pathLst>
                <a:path w="24415" h="21600" fill="none" extrusionOk="0">
                  <a:moveTo>
                    <a:pt x="0" y="184"/>
                  </a:moveTo>
                  <a:cubicBezTo>
                    <a:pt x="933" y="61"/>
                    <a:pt x="1873" y="-1"/>
                    <a:pt x="2815" y="0"/>
                  </a:cubicBezTo>
                  <a:cubicBezTo>
                    <a:pt x="14744" y="0"/>
                    <a:pt x="24415" y="9670"/>
                    <a:pt x="24415" y="21600"/>
                  </a:cubicBezTo>
                </a:path>
                <a:path w="24415" h="21600" stroke="0" extrusionOk="0">
                  <a:moveTo>
                    <a:pt x="0" y="184"/>
                  </a:moveTo>
                  <a:cubicBezTo>
                    <a:pt x="933" y="61"/>
                    <a:pt x="1873" y="-1"/>
                    <a:pt x="2815" y="0"/>
                  </a:cubicBezTo>
                  <a:cubicBezTo>
                    <a:pt x="14744" y="0"/>
                    <a:pt x="24415" y="9670"/>
                    <a:pt x="24415" y="21600"/>
                  </a:cubicBezTo>
                  <a:lnTo>
                    <a:pt x="2815" y="21600"/>
                  </a:lnTo>
                  <a:close/>
                </a:path>
              </a:pathLst>
            </a:custGeom>
            <a:noFill/>
            <a:ln w="38100">
              <a:solidFill>
                <a:srgbClr val="339966"/>
              </a:solidFill>
              <a:round/>
              <a:headEnd/>
              <a:tailEnd/>
            </a:ln>
          </p:spPr>
          <p:txBody>
            <a:bodyPr wrap="none" anchor="ctr"/>
            <a:lstStyle/>
            <a:p>
              <a:endParaRPr lang="hu-HU"/>
            </a:p>
          </p:txBody>
        </p:sp>
        <p:sp>
          <p:nvSpPr>
            <p:cNvPr id="33822" name="Arc 10"/>
            <p:cNvSpPr>
              <a:spLocks/>
            </p:cNvSpPr>
            <p:nvPr/>
          </p:nvSpPr>
          <p:spPr bwMode="auto">
            <a:xfrm rot="3969504" flipH="1">
              <a:off x="1632" y="2704"/>
              <a:ext cx="316" cy="887"/>
            </a:xfrm>
            <a:custGeom>
              <a:avLst/>
              <a:gdLst>
                <a:gd name="T0" fmla="*/ 265 w 21600"/>
                <a:gd name="T1" fmla="*/ 0 h 27108"/>
                <a:gd name="T2" fmla="*/ 222 w 21600"/>
                <a:gd name="T3" fmla="*/ 887 h 27108"/>
                <a:gd name="T4" fmla="*/ 0 w 21600"/>
                <a:gd name="T5" fmla="*/ 384 h 27108"/>
                <a:gd name="T6" fmla="*/ 0 60000 65536"/>
                <a:gd name="T7" fmla="*/ 0 60000 65536"/>
                <a:gd name="T8" fmla="*/ 0 60000 65536"/>
                <a:gd name="T9" fmla="*/ 0 w 21600"/>
                <a:gd name="T10" fmla="*/ 0 h 27108"/>
                <a:gd name="T11" fmla="*/ 21600 w 21600"/>
                <a:gd name="T12" fmla="*/ 27108 h 27108"/>
              </a:gdLst>
              <a:ahLst/>
              <a:cxnLst>
                <a:cxn ang="T6">
                  <a:pos x="T0" y="T1"/>
                </a:cxn>
                <a:cxn ang="T7">
                  <a:pos x="T2" y="T3"/>
                </a:cxn>
                <a:cxn ang="T8">
                  <a:pos x="T4" y="T5"/>
                </a:cxn>
              </a:cxnLst>
              <a:rect l="T9" t="T10" r="T11" b="T12"/>
              <a:pathLst>
                <a:path w="21600" h="27108" fill="none" extrusionOk="0">
                  <a:moveTo>
                    <a:pt x="18140" y="-1"/>
                  </a:moveTo>
                  <a:cubicBezTo>
                    <a:pt x="20398" y="3493"/>
                    <a:pt x="21600" y="7565"/>
                    <a:pt x="21600" y="11726"/>
                  </a:cubicBezTo>
                  <a:cubicBezTo>
                    <a:pt x="21600" y="17508"/>
                    <a:pt x="19281" y="23048"/>
                    <a:pt x="15164" y="27108"/>
                  </a:cubicBezTo>
                </a:path>
                <a:path w="21600" h="27108" stroke="0" extrusionOk="0">
                  <a:moveTo>
                    <a:pt x="18140" y="-1"/>
                  </a:moveTo>
                  <a:cubicBezTo>
                    <a:pt x="20398" y="3493"/>
                    <a:pt x="21600" y="7565"/>
                    <a:pt x="21600" y="11726"/>
                  </a:cubicBezTo>
                  <a:cubicBezTo>
                    <a:pt x="21600" y="17508"/>
                    <a:pt x="19281" y="23048"/>
                    <a:pt x="15164" y="27108"/>
                  </a:cubicBezTo>
                  <a:lnTo>
                    <a:pt x="0" y="11726"/>
                  </a:lnTo>
                  <a:close/>
                </a:path>
              </a:pathLst>
            </a:custGeom>
            <a:noFill/>
            <a:ln w="38100">
              <a:solidFill>
                <a:srgbClr val="339966"/>
              </a:solidFill>
              <a:round/>
              <a:headEnd/>
              <a:tailEnd/>
            </a:ln>
          </p:spPr>
          <p:txBody>
            <a:bodyPr wrap="none" anchor="ctr"/>
            <a:lstStyle/>
            <a:p>
              <a:endParaRPr lang="hu-HU"/>
            </a:p>
          </p:txBody>
        </p:sp>
        <p:sp>
          <p:nvSpPr>
            <p:cNvPr id="33823" name="Arc 11"/>
            <p:cNvSpPr>
              <a:spLocks/>
            </p:cNvSpPr>
            <p:nvPr/>
          </p:nvSpPr>
          <p:spPr bwMode="auto">
            <a:xfrm rot="15879390" flipV="1">
              <a:off x="3006" y="1894"/>
              <a:ext cx="360" cy="2089"/>
            </a:xfrm>
            <a:custGeom>
              <a:avLst/>
              <a:gdLst>
                <a:gd name="T0" fmla="*/ 270 w 21600"/>
                <a:gd name="T1" fmla="*/ 0 h 20877"/>
                <a:gd name="T2" fmla="*/ 343 w 21600"/>
                <a:gd name="T3" fmla="*/ 2089 h 20877"/>
                <a:gd name="T4" fmla="*/ 0 w 21600"/>
                <a:gd name="T5" fmla="*/ 1432 h 20877"/>
                <a:gd name="T6" fmla="*/ 0 60000 65536"/>
                <a:gd name="T7" fmla="*/ 0 60000 65536"/>
                <a:gd name="T8" fmla="*/ 0 60000 65536"/>
                <a:gd name="T9" fmla="*/ 0 w 21600"/>
                <a:gd name="T10" fmla="*/ 0 h 20877"/>
                <a:gd name="T11" fmla="*/ 21600 w 21600"/>
                <a:gd name="T12" fmla="*/ 20877 h 20877"/>
              </a:gdLst>
              <a:ahLst/>
              <a:cxnLst>
                <a:cxn ang="T6">
                  <a:pos x="T0" y="T1"/>
                </a:cxn>
                <a:cxn ang="T7">
                  <a:pos x="T2" y="T3"/>
                </a:cxn>
                <a:cxn ang="T8">
                  <a:pos x="T4" y="T5"/>
                </a:cxn>
              </a:cxnLst>
              <a:rect l="T9" t="T10" r="T11" b="T12"/>
              <a:pathLst>
                <a:path w="21600" h="20877" fill="none" extrusionOk="0">
                  <a:moveTo>
                    <a:pt x="16176" y="-1"/>
                  </a:moveTo>
                  <a:cubicBezTo>
                    <a:pt x="19670" y="3949"/>
                    <a:pt x="21600" y="9040"/>
                    <a:pt x="21600" y="14314"/>
                  </a:cubicBezTo>
                  <a:cubicBezTo>
                    <a:pt x="21600" y="16541"/>
                    <a:pt x="21255" y="18755"/>
                    <a:pt x="20578" y="20876"/>
                  </a:cubicBezTo>
                </a:path>
                <a:path w="21600" h="20877" stroke="0" extrusionOk="0">
                  <a:moveTo>
                    <a:pt x="16176" y="-1"/>
                  </a:moveTo>
                  <a:cubicBezTo>
                    <a:pt x="19670" y="3949"/>
                    <a:pt x="21600" y="9040"/>
                    <a:pt x="21600" y="14314"/>
                  </a:cubicBezTo>
                  <a:cubicBezTo>
                    <a:pt x="21600" y="16541"/>
                    <a:pt x="21255" y="18755"/>
                    <a:pt x="20578" y="20876"/>
                  </a:cubicBezTo>
                  <a:lnTo>
                    <a:pt x="0" y="14314"/>
                  </a:lnTo>
                  <a:close/>
                </a:path>
              </a:pathLst>
            </a:custGeom>
            <a:noFill/>
            <a:ln w="38100">
              <a:solidFill>
                <a:srgbClr val="339966"/>
              </a:solidFill>
              <a:round/>
              <a:headEnd/>
              <a:tailEnd/>
            </a:ln>
          </p:spPr>
          <p:txBody>
            <a:bodyPr wrap="none" anchor="ctr"/>
            <a:lstStyle/>
            <a:p>
              <a:endParaRPr lang="hu-HU"/>
            </a:p>
          </p:txBody>
        </p:sp>
      </p:grpSp>
      <p:sp>
        <p:nvSpPr>
          <p:cNvPr id="33809" name="Line 22"/>
          <p:cNvSpPr>
            <a:spLocks noChangeShapeType="1"/>
          </p:cNvSpPr>
          <p:nvPr/>
        </p:nvSpPr>
        <p:spPr bwMode="auto">
          <a:xfrm>
            <a:off x="3008311" y="5235330"/>
            <a:ext cx="0" cy="119063"/>
          </a:xfrm>
          <a:prstGeom prst="line">
            <a:avLst/>
          </a:prstGeom>
          <a:noFill/>
          <a:ln w="25400">
            <a:solidFill>
              <a:schemeClr val="tx1"/>
            </a:solidFill>
            <a:round/>
            <a:headEnd/>
            <a:tailEnd/>
          </a:ln>
        </p:spPr>
        <p:txBody>
          <a:bodyPr/>
          <a:lstStyle/>
          <a:p>
            <a:endParaRPr lang="hu-HU"/>
          </a:p>
        </p:txBody>
      </p:sp>
      <p:sp>
        <p:nvSpPr>
          <p:cNvPr id="33810" name="Line 23"/>
          <p:cNvSpPr>
            <a:spLocks noChangeShapeType="1"/>
          </p:cNvSpPr>
          <p:nvPr/>
        </p:nvSpPr>
        <p:spPr bwMode="auto">
          <a:xfrm flipH="1">
            <a:off x="3008311" y="5063880"/>
            <a:ext cx="1588" cy="171450"/>
          </a:xfrm>
          <a:prstGeom prst="line">
            <a:avLst/>
          </a:prstGeom>
          <a:noFill/>
          <a:ln w="25400" cap="rnd">
            <a:solidFill>
              <a:schemeClr val="tx1"/>
            </a:solidFill>
            <a:prstDash val="sysDot"/>
            <a:round/>
            <a:headEnd/>
            <a:tailEnd/>
          </a:ln>
        </p:spPr>
        <p:txBody>
          <a:bodyPr/>
          <a:lstStyle/>
          <a:p>
            <a:endParaRPr lang="hu-HU"/>
          </a:p>
        </p:txBody>
      </p:sp>
      <p:sp>
        <p:nvSpPr>
          <p:cNvPr id="33811" name="Text Box 24"/>
          <p:cNvSpPr txBox="1">
            <a:spLocks noChangeArrowheads="1"/>
          </p:cNvSpPr>
          <p:nvPr/>
        </p:nvSpPr>
        <p:spPr bwMode="auto">
          <a:xfrm>
            <a:off x="72428" y="5702055"/>
            <a:ext cx="12025913" cy="1077913"/>
          </a:xfrm>
          <a:prstGeom prst="rect">
            <a:avLst/>
          </a:prstGeom>
          <a:noFill/>
          <a:ln w="9525">
            <a:noFill/>
            <a:miter lim="800000"/>
            <a:headEnd/>
            <a:tailEnd/>
          </a:ln>
        </p:spPr>
        <p:txBody>
          <a:bodyPr wrap="square">
            <a:spAutoFit/>
          </a:bodyPr>
          <a:lstStyle/>
          <a:p>
            <a:pPr algn="ctr"/>
            <a:r>
              <a:rPr lang="en-US" sz="3200" dirty="0" smtClean="0">
                <a:latin typeface="Times New Roman" panose="02020603050405020304" pitchFamily="18" charset="0"/>
                <a:cs typeface="Times New Roman" panose="02020603050405020304" pitchFamily="18" charset="0"/>
              </a:rPr>
              <a:t>The average molecular distance in liquids: a condensed phase!</a:t>
            </a:r>
          </a:p>
          <a:p>
            <a:pPr algn="ctr"/>
            <a:r>
              <a:rPr lang="en-US" sz="3200" dirty="0" smtClean="0">
                <a:latin typeface="Times New Roman" panose="02020603050405020304" pitchFamily="18" charset="0"/>
                <a:cs typeface="Times New Roman" panose="02020603050405020304" pitchFamily="18" charset="0"/>
              </a:rPr>
              <a:t>Smaller distance: higher density, larger distance: smaller density</a:t>
            </a:r>
            <a:endParaRPr lang="en-US" sz="3200" dirty="0">
              <a:latin typeface="Times New Roman" panose="02020603050405020304" pitchFamily="18" charset="0"/>
              <a:cs typeface="Times New Roman" panose="02020603050405020304" pitchFamily="18" charset="0"/>
            </a:endParaRPr>
          </a:p>
        </p:txBody>
      </p:sp>
      <p:sp>
        <p:nvSpPr>
          <p:cNvPr id="33812" name="Line 25"/>
          <p:cNvSpPr>
            <a:spLocks noChangeShapeType="1"/>
          </p:cNvSpPr>
          <p:nvPr/>
        </p:nvSpPr>
        <p:spPr bwMode="auto">
          <a:xfrm flipV="1">
            <a:off x="2657473" y="5343280"/>
            <a:ext cx="360363" cy="473075"/>
          </a:xfrm>
          <a:prstGeom prst="line">
            <a:avLst/>
          </a:prstGeom>
          <a:noFill/>
          <a:ln w="38100">
            <a:solidFill>
              <a:schemeClr val="tx1"/>
            </a:solidFill>
            <a:round/>
            <a:headEnd/>
            <a:tailEnd type="stealth" w="med" len="med"/>
          </a:ln>
        </p:spPr>
        <p:txBody>
          <a:bodyPr/>
          <a:lstStyle/>
          <a:p>
            <a:endParaRPr lang="hu-HU"/>
          </a:p>
        </p:txBody>
      </p:sp>
      <p:grpSp>
        <p:nvGrpSpPr>
          <p:cNvPr id="6" name="Group 29"/>
          <p:cNvGrpSpPr>
            <a:grpSpLocks/>
          </p:cNvGrpSpPr>
          <p:nvPr/>
        </p:nvGrpSpPr>
        <p:grpSpPr bwMode="auto">
          <a:xfrm>
            <a:off x="3035309" y="2932922"/>
            <a:ext cx="1798640" cy="1479550"/>
            <a:chOff x="1592" y="1998"/>
            <a:chExt cx="1133" cy="932"/>
          </a:xfrm>
        </p:grpSpPr>
        <p:sp>
          <p:nvSpPr>
            <p:cNvPr id="33805" name="Line 30"/>
            <p:cNvSpPr>
              <a:spLocks noChangeShapeType="1"/>
            </p:cNvSpPr>
            <p:nvPr/>
          </p:nvSpPr>
          <p:spPr bwMode="auto">
            <a:xfrm flipH="1">
              <a:off x="1720" y="2306"/>
              <a:ext cx="275" cy="624"/>
            </a:xfrm>
            <a:prstGeom prst="line">
              <a:avLst/>
            </a:prstGeom>
            <a:noFill/>
            <a:ln w="38100">
              <a:solidFill>
                <a:schemeClr val="tx1"/>
              </a:solidFill>
              <a:round/>
              <a:headEnd/>
              <a:tailEnd type="stealth" w="med" len="med"/>
            </a:ln>
          </p:spPr>
          <p:txBody>
            <a:bodyPr/>
            <a:lstStyle/>
            <a:p>
              <a:endParaRPr lang="hu-HU"/>
            </a:p>
          </p:txBody>
        </p:sp>
        <p:sp>
          <p:nvSpPr>
            <p:cNvPr id="33806" name="Text Box 31"/>
            <p:cNvSpPr txBox="1">
              <a:spLocks noChangeArrowheads="1"/>
            </p:cNvSpPr>
            <p:nvPr/>
          </p:nvSpPr>
          <p:spPr bwMode="auto">
            <a:xfrm>
              <a:off x="1592" y="1998"/>
              <a:ext cx="1133" cy="291"/>
            </a:xfrm>
            <a:prstGeom prst="rect">
              <a:avLst/>
            </a:prstGeom>
            <a:noFill/>
            <a:ln w="9525">
              <a:noFill/>
              <a:miter lim="800000"/>
              <a:headEnd/>
              <a:tailEnd/>
            </a:ln>
          </p:spPr>
          <p:txBody>
            <a:bodyPr wrap="none">
              <a:spAutoFit/>
            </a:bodyPr>
            <a:lstStyle/>
            <a:p>
              <a:r>
                <a:rPr lang="hu-HU" sz="2400" dirty="0"/>
                <a:t>~ </a:t>
              </a:r>
              <a:r>
                <a:rPr lang="el-GR" sz="2400" dirty="0">
                  <a:latin typeface="Times New Roman" panose="02020603050405020304" pitchFamily="18" charset="0"/>
                  <a:cs typeface="Times New Roman" panose="02020603050405020304" pitchFamily="18" charset="0"/>
                </a:rPr>
                <a:t>Δ</a:t>
              </a:r>
              <a:r>
                <a:rPr lang="hu-HU" sz="2400" dirty="0" smtClean="0">
                  <a:latin typeface="Times New Roman" panose="02020603050405020304" pitchFamily="18" charset="0"/>
                  <a:cs typeface="Times New Roman" panose="02020603050405020304" pitchFamily="18" charset="0"/>
                </a:rPr>
                <a:t>H</a:t>
              </a:r>
              <a:r>
                <a:rPr lang="hu-HU" sz="2400" baseline="-25000" dirty="0" smtClean="0">
                  <a:latin typeface="Times New Roman" panose="02020603050405020304" pitchFamily="18" charset="0"/>
                  <a:cs typeface="Times New Roman" panose="02020603050405020304" pitchFamily="18" charset="0"/>
                </a:rPr>
                <a:t>evaporation</a:t>
              </a:r>
              <a:endParaRPr lang="hu-HU" sz="2400" baseline="-25000" dirty="0">
                <a:latin typeface="Times New Roman" panose="02020603050405020304" pitchFamily="18" charset="0"/>
                <a:cs typeface="Times New Roman" panose="02020603050405020304" pitchFamily="18" charset="0"/>
              </a:endParaRPr>
            </a:p>
          </p:txBody>
        </p:sp>
      </p:grpSp>
      <mc:AlternateContent xmlns:mc="http://schemas.openxmlformats.org/markup-compatibility/2006">
        <mc:Choice xmlns:a14="http://schemas.microsoft.com/office/drawing/2010/main" Requires="a14">
          <p:sp>
            <p:nvSpPr>
              <p:cNvPr id="7" name="Szövegdoboz 6">
                <a:extLst>
                  <a:ext uri="{FF2B5EF4-FFF2-40B4-BE49-F238E27FC236}">
                    <a16:creationId xmlns:a16="http://schemas.microsoft.com/office/drawing/2014/main" id="{D7AB9773-BE15-490E-BC8D-827BB101D4F0}"/>
                  </a:ext>
                </a:extLst>
              </p:cNvPr>
              <p:cNvSpPr txBox="1"/>
              <p:nvPr/>
            </p:nvSpPr>
            <p:spPr>
              <a:xfrm>
                <a:off x="6830483" y="1869300"/>
                <a:ext cx="3767057" cy="9611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2800" i="1">
                          <a:latin typeface="Cambria Math" panose="02040503050406030204" pitchFamily="18" charset="0"/>
                        </a:rPr>
                        <m:t>𝑉</m:t>
                      </m:r>
                      <m:r>
                        <a:rPr lang="hu-HU" sz="2800" i="1">
                          <a:latin typeface="Cambria Math" panose="02040503050406030204" pitchFamily="18" charset="0"/>
                        </a:rPr>
                        <m:t>=4</m:t>
                      </m:r>
                      <m:r>
                        <a:rPr lang="hu-HU" sz="2800" i="1">
                          <a:latin typeface="Cambria Math" panose="02040503050406030204" pitchFamily="18" charset="0"/>
                          <a:ea typeface="Cambria Math" panose="02040503050406030204" pitchFamily="18" charset="0"/>
                        </a:rPr>
                        <m:t>𝜀</m:t>
                      </m:r>
                      <m:d>
                        <m:dPr>
                          <m:begChr m:val="{"/>
                          <m:endChr m:val="}"/>
                          <m:ctrlPr>
                            <a:rPr lang="hu-HU" sz="2800" i="1">
                              <a:latin typeface="Cambria Math" panose="02040503050406030204" pitchFamily="18" charset="0"/>
                              <a:ea typeface="Cambria Math" panose="02040503050406030204" pitchFamily="18" charset="0"/>
                            </a:rPr>
                          </m:ctrlPr>
                        </m:dPr>
                        <m:e>
                          <m:sSup>
                            <m:sSupPr>
                              <m:ctrlPr>
                                <a:rPr lang="hu-HU" sz="2800" i="1">
                                  <a:latin typeface="Cambria Math" panose="02040503050406030204" pitchFamily="18" charset="0"/>
                                  <a:ea typeface="Cambria Math" panose="02040503050406030204" pitchFamily="18" charset="0"/>
                                </a:rPr>
                              </m:ctrlPr>
                            </m:sSupPr>
                            <m:e>
                              <m:d>
                                <m:dPr>
                                  <m:ctrlPr>
                                    <a:rPr lang="hu-HU" sz="2800" i="1">
                                      <a:latin typeface="Cambria Math" panose="02040503050406030204" pitchFamily="18" charset="0"/>
                                      <a:ea typeface="Cambria Math" panose="02040503050406030204" pitchFamily="18" charset="0"/>
                                    </a:rPr>
                                  </m:ctrlPr>
                                </m:dPr>
                                <m:e>
                                  <m:f>
                                    <m:fPr>
                                      <m:ctrlPr>
                                        <a:rPr lang="hu-HU" sz="2800" i="1">
                                          <a:latin typeface="Cambria Math" panose="02040503050406030204" pitchFamily="18" charset="0"/>
                                          <a:ea typeface="Cambria Math" panose="02040503050406030204" pitchFamily="18" charset="0"/>
                                        </a:rPr>
                                      </m:ctrlPr>
                                    </m:fPr>
                                    <m:num>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𝑟</m:t>
                                          </m:r>
                                        </m:e>
                                        <m:sub>
                                          <m:r>
                                            <a:rPr lang="hu-HU" sz="2800" i="1">
                                              <a:latin typeface="Cambria Math" panose="02040503050406030204" pitchFamily="18" charset="0"/>
                                              <a:ea typeface="Cambria Math" panose="02040503050406030204" pitchFamily="18" charset="0"/>
                                            </a:rPr>
                                            <m:t>𝑜</m:t>
                                          </m:r>
                                        </m:sub>
                                      </m:sSub>
                                    </m:num>
                                    <m:den>
                                      <m:r>
                                        <a:rPr lang="hu-HU" sz="2800" i="1">
                                          <a:latin typeface="Cambria Math" panose="02040503050406030204" pitchFamily="18" charset="0"/>
                                          <a:ea typeface="Cambria Math" panose="02040503050406030204" pitchFamily="18" charset="0"/>
                                        </a:rPr>
                                        <m:t>𝑟</m:t>
                                      </m:r>
                                    </m:den>
                                  </m:f>
                                </m:e>
                              </m:d>
                            </m:e>
                            <m:sup>
                              <m:r>
                                <a:rPr lang="hu-HU" sz="2800" i="1">
                                  <a:latin typeface="Cambria Math" panose="02040503050406030204" pitchFamily="18" charset="0"/>
                                  <a:ea typeface="Cambria Math" panose="02040503050406030204" pitchFamily="18" charset="0"/>
                                </a:rPr>
                                <m:t>12</m:t>
                              </m:r>
                            </m:sup>
                          </m:sSup>
                          <m:r>
                            <a:rPr lang="hu-HU" sz="2800" i="1">
                              <a:latin typeface="Cambria Math" panose="02040503050406030204" pitchFamily="18" charset="0"/>
                              <a:ea typeface="Cambria Math" panose="02040503050406030204" pitchFamily="18" charset="0"/>
                            </a:rPr>
                            <m:t>−</m:t>
                          </m:r>
                          <m:sSup>
                            <m:sSupPr>
                              <m:ctrlPr>
                                <a:rPr lang="hu-HU" sz="2800" i="1">
                                  <a:latin typeface="Cambria Math" panose="02040503050406030204" pitchFamily="18" charset="0"/>
                                  <a:ea typeface="Cambria Math" panose="02040503050406030204" pitchFamily="18" charset="0"/>
                                </a:rPr>
                              </m:ctrlPr>
                            </m:sSupPr>
                            <m:e>
                              <m:d>
                                <m:dPr>
                                  <m:ctrlPr>
                                    <a:rPr lang="hu-HU" sz="2800" i="1">
                                      <a:latin typeface="Cambria Math" panose="02040503050406030204" pitchFamily="18" charset="0"/>
                                      <a:ea typeface="Cambria Math" panose="02040503050406030204" pitchFamily="18" charset="0"/>
                                    </a:rPr>
                                  </m:ctrlPr>
                                </m:dPr>
                                <m:e>
                                  <m:f>
                                    <m:fPr>
                                      <m:ctrlPr>
                                        <a:rPr lang="hu-HU" sz="2800" i="1">
                                          <a:latin typeface="Cambria Math" panose="02040503050406030204" pitchFamily="18" charset="0"/>
                                          <a:ea typeface="Cambria Math" panose="02040503050406030204" pitchFamily="18" charset="0"/>
                                        </a:rPr>
                                      </m:ctrlPr>
                                    </m:fPr>
                                    <m:num>
                                      <m:sSub>
                                        <m:sSubPr>
                                          <m:ctrlPr>
                                            <a:rPr lang="hu-HU" sz="2800" i="1">
                                              <a:latin typeface="Cambria Math" panose="02040503050406030204" pitchFamily="18" charset="0"/>
                                              <a:ea typeface="Cambria Math" panose="02040503050406030204" pitchFamily="18" charset="0"/>
                                            </a:rPr>
                                          </m:ctrlPr>
                                        </m:sSubPr>
                                        <m:e>
                                          <m:r>
                                            <a:rPr lang="hu-HU" sz="2800" i="1">
                                              <a:latin typeface="Cambria Math" panose="02040503050406030204" pitchFamily="18" charset="0"/>
                                              <a:ea typeface="Cambria Math" panose="02040503050406030204" pitchFamily="18" charset="0"/>
                                            </a:rPr>
                                            <m:t>𝑟</m:t>
                                          </m:r>
                                        </m:e>
                                        <m:sub>
                                          <m:r>
                                            <a:rPr lang="hu-HU" sz="2800" i="1">
                                              <a:latin typeface="Cambria Math" panose="02040503050406030204" pitchFamily="18" charset="0"/>
                                              <a:ea typeface="Cambria Math" panose="02040503050406030204" pitchFamily="18" charset="0"/>
                                            </a:rPr>
                                            <m:t>𝑜</m:t>
                                          </m:r>
                                        </m:sub>
                                      </m:sSub>
                                    </m:num>
                                    <m:den>
                                      <m:r>
                                        <a:rPr lang="hu-HU" sz="2800" i="1">
                                          <a:latin typeface="Cambria Math" panose="02040503050406030204" pitchFamily="18" charset="0"/>
                                          <a:ea typeface="Cambria Math" panose="02040503050406030204" pitchFamily="18" charset="0"/>
                                        </a:rPr>
                                        <m:t>𝑟</m:t>
                                      </m:r>
                                    </m:den>
                                  </m:f>
                                </m:e>
                              </m:d>
                            </m:e>
                            <m:sup>
                              <m:r>
                                <a:rPr lang="hu-HU" sz="2800" i="1">
                                  <a:latin typeface="Cambria Math" panose="02040503050406030204" pitchFamily="18" charset="0"/>
                                  <a:ea typeface="Cambria Math" panose="02040503050406030204" pitchFamily="18" charset="0"/>
                                </a:rPr>
                                <m:t>6</m:t>
                              </m:r>
                            </m:sup>
                          </m:sSup>
                        </m:e>
                      </m:d>
                    </m:oMath>
                  </m:oMathPara>
                </a14:m>
                <a:endParaRPr lang="hu-HU" sz="2800" dirty="0"/>
              </a:p>
            </p:txBody>
          </p:sp>
        </mc:Choice>
        <mc:Fallback>
          <p:sp>
            <p:nvSpPr>
              <p:cNvPr id="7" name="Szövegdoboz 6">
                <a:extLst>
                  <a:ext uri="{FF2B5EF4-FFF2-40B4-BE49-F238E27FC236}">
                    <a16:creationId xmlns:a16="http://schemas.microsoft.com/office/drawing/2014/main" id="{D7AB9773-BE15-490E-BC8D-827BB101D4F0}"/>
                  </a:ext>
                </a:extLst>
              </p:cNvPr>
              <p:cNvSpPr txBox="1">
                <a:spLocks noRot="1" noChangeAspect="1" noMove="1" noResize="1" noEditPoints="1" noAdjustHandles="1" noChangeArrowheads="1" noChangeShapeType="1" noTextEdit="1"/>
              </p:cNvSpPr>
              <p:nvPr/>
            </p:nvSpPr>
            <p:spPr>
              <a:xfrm>
                <a:off x="6830483" y="1869300"/>
                <a:ext cx="3767057" cy="961161"/>
              </a:xfrm>
              <a:prstGeom prst="rect">
                <a:avLst/>
              </a:prstGeom>
              <a:blipFill>
                <a:blip r:embed="rId3"/>
                <a:stretch>
                  <a:fillRect/>
                </a:stretch>
              </a:blipFill>
            </p:spPr>
            <p:txBody>
              <a:bodyPr/>
              <a:lstStyle/>
              <a:p>
                <a:r>
                  <a:rPr lang="en-US">
                    <a:noFill/>
                  </a:rPr>
                  <a:t> </a:t>
                </a:r>
              </a:p>
            </p:txBody>
          </p:sp>
        </mc:Fallback>
      </mc:AlternateContent>
      <p:grpSp>
        <p:nvGrpSpPr>
          <p:cNvPr id="9" name="Csoportba foglalás 8">
            <a:extLst>
              <a:ext uri="{FF2B5EF4-FFF2-40B4-BE49-F238E27FC236}">
                <a16:creationId xmlns:a16="http://schemas.microsoft.com/office/drawing/2014/main" id="{35F87771-4D69-4D73-BD49-75C60B7B0282}"/>
              </a:ext>
            </a:extLst>
          </p:cNvPr>
          <p:cNvGrpSpPr/>
          <p:nvPr/>
        </p:nvGrpSpPr>
        <p:grpSpPr>
          <a:xfrm>
            <a:off x="2632078" y="4164823"/>
            <a:ext cx="4229100" cy="893763"/>
            <a:chOff x="2327275" y="4200525"/>
            <a:chExt cx="4229100" cy="893763"/>
          </a:xfrm>
        </p:grpSpPr>
        <p:grpSp>
          <p:nvGrpSpPr>
            <p:cNvPr id="5" name="Group 26"/>
            <p:cNvGrpSpPr>
              <a:grpSpLocks/>
            </p:cNvGrpSpPr>
            <p:nvPr/>
          </p:nvGrpSpPr>
          <p:grpSpPr bwMode="auto">
            <a:xfrm>
              <a:off x="2327275" y="4200525"/>
              <a:ext cx="4229100" cy="893763"/>
              <a:chOff x="1466" y="2646"/>
              <a:chExt cx="2664" cy="563"/>
            </a:xfrm>
          </p:grpSpPr>
          <p:sp>
            <p:nvSpPr>
              <p:cNvPr id="33807" name="Line 27"/>
              <p:cNvSpPr>
                <a:spLocks noChangeShapeType="1"/>
              </p:cNvSpPr>
              <p:nvPr/>
            </p:nvSpPr>
            <p:spPr bwMode="auto">
              <a:xfrm flipH="1">
                <a:off x="1466" y="2649"/>
                <a:ext cx="2664" cy="0"/>
              </a:xfrm>
              <a:prstGeom prst="line">
                <a:avLst/>
              </a:prstGeom>
              <a:noFill/>
              <a:ln w="9525">
                <a:solidFill>
                  <a:schemeClr val="tx1"/>
                </a:solidFill>
                <a:round/>
                <a:headEnd/>
                <a:tailEnd/>
              </a:ln>
            </p:spPr>
            <p:txBody>
              <a:bodyPr/>
              <a:lstStyle/>
              <a:p>
                <a:endParaRPr lang="hu-HU"/>
              </a:p>
            </p:txBody>
          </p:sp>
          <p:sp>
            <p:nvSpPr>
              <p:cNvPr id="33808" name="Line 28"/>
              <p:cNvSpPr>
                <a:spLocks noChangeShapeType="1"/>
              </p:cNvSpPr>
              <p:nvPr/>
            </p:nvSpPr>
            <p:spPr bwMode="auto">
              <a:xfrm flipV="1">
                <a:off x="1700" y="2646"/>
                <a:ext cx="0" cy="563"/>
              </a:xfrm>
              <a:prstGeom prst="line">
                <a:avLst/>
              </a:prstGeom>
              <a:noFill/>
              <a:ln w="9525">
                <a:solidFill>
                  <a:schemeClr val="tx1"/>
                </a:solidFill>
                <a:round/>
                <a:headEnd type="stealth" w="med" len="med"/>
                <a:tailEnd type="stealth" w="med" len="med"/>
              </a:ln>
            </p:spPr>
            <p:txBody>
              <a:bodyPr/>
              <a:lstStyle/>
              <a:p>
                <a:endParaRPr lang="hu-HU"/>
              </a:p>
            </p:txBody>
          </p:sp>
        </p:grpSp>
        <mc:AlternateContent xmlns:mc="http://schemas.openxmlformats.org/markup-compatibility/2006" xmlns:a14="http://schemas.microsoft.com/office/drawing/2010/main">
          <mc:Choice Requires="a14">
            <p:sp>
              <p:nvSpPr>
                <p:cNvPr id="33" name="Szövegdoboz 32">
                  <a:extLst>
                    <a:ext uri="{FF2B5EF4-FFF2-40B4-BE49-F238E27FC236}">
                      <a16:creationId xmlns:a16="http://schemas.microsoft.com/office/drawing/2014/main" id="{62B8C010-7FBB-4B54-AF1B-AA254AC628AC}"/>
                    </a:ext>
                  </a:extLst>
                </p:cNvPr>
                <p:cNvSpPr txBox="1"/>
                <p:nvPr/>
              </p:nvSpPr>
              <p:spPr>
                <a:xfrm>
                  <a:off x="2711754" y="4360335"/>
                  <a:ext cx="328872" cy="553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hu-HU" sz="3600" i="1">
                            <a:latin typeface="Cambria Math" panose="02040503050406030204" pitchFamily="18" charset="0"/>
                            <a:ea typeface="Cambria Math" panose="02040503050406030204" pitchFamily="18" charset="0"/>
                          </a:rPr>
                          <m:t>𝜀</m:t>
                        </m:r>
                      </m:oMath>
                    </m:oMathPara>
                  </a14:m>
                  <a:endParaRPr lang="hu-HU" sz="3600" dirty="0"/>
                </a:p>
              </p:txBody>
            </p:sp>
          </mc:Choice>
          <mc:Fallback xmlns="">
            <p:sp>
              <p:nvSpPr>
                <p:cNvPr id="33" name="Szövegdoboz 32">
                  <a:extLst>
                    <a:ext uri="{FF2B5EF4-FFF2-40B4-BE49-F238E27FC236}">
                      <a16:creationId xmlns:a16="http://schemas.microsoft.com/office/drawing/2014/main" id="{62B8C010-7FBB-4B54-AF1B-AA254AC628AC}"/>
                    </a:ext>
                  </a:extLst>
                </p:cNvPr>
                <p:cNvSpPr txBox="1">
                  <a:spLocks noRot="1" noChangeAspect="1" noMove="1" noResize="1" noEditPoints="1" noAdjustHandles="1" noChangeArrowheads="1" noChangeShapeType="1" noTextEdit="1"/>
                </p:cNvSpPr>
                <p:nvPr/>
              </p:nvSpPr>
              <p:spPr>
                <a:xfrm>
                  <a:off x="2711754" y="4360335"/>
                  <a:ext cx="328872" cy="553998"/>
                </a:xfrm>
                <a:prstGeom prst="rect">
                  <a:avLst/>
                </a:prstGeom>
                <a:blipFill>
                  <a:blip r:embed="rId4"/>
                  <a:stretch>
                    <a:fillRect/>
                  </a:stretch>
                </a:blipFill>
              </p:spPr>
              <p:txBody>
                <a:bodyPr/>
                <a:lstStyle/>
                <a:p>
                  <a:r>
                    <a:rPr lang="hu-HU">
                      <a:noFill/>
                    </a:rPr>
                    <a:t> </a:t>
                  </a:r>
                </a:p>
              </p:txBody>
            </p:sp>
          </mc:Fallback>
        </mc:AlternateContent>
      </p:grpSp>
      <mc:AlternateContent xmlns:mc="http://schemas.openxmlformats.org/markup-compatibility/2006">
        <mc:Choice xmlns:a14="http://schemas.microsoft.com/office/drawing/2010/main" Requires="a14">
          <p:sp>
            <p:nvSpPr>
              <p:cNvPr id="8" name="Szövegdoboz 7">
                <a:extLst>
                  <a:ext uri="{FF2B5EF4-FFF2-40B4-BE49-F238E27FC236}">
                    <a16:creationId xmlns:a16="http://schemas.microsoft.com/office/drawing/2014/main" id="{8E9943B0-4285-4BCA-A525-4BEB6182E4FD}"/>
                  </a:ext>
                </a:extLst>
              </p:cNvPr>
              <p:cNvSpPr txBox="1"/>
              <p:nvPr/>
            </p:nvSpPr>
            <p:spPr>
              <a:xfrm>
                <a:off x="6477001" y="2775233"/>
                <a:ext cx="5143500" cy="2246769"/>
              </a:xfrm>
              <a:prstGeom prst="rect">
                <a:avLst/>
              </a:prstGeom>
              <a:noFill/>
            </p:spPr>
            <p:txBody>
              <a:bodyPr wrap="square" rtlCol="0">
                <a:spAutoFit/>
              </a:bodyPr>
              <a:lstStyle/>
              <a:p>
                <a:pPr algn="r"/>
                <a:r>
                  <a:rPr lang="hu-HU" sz="2800" i="1" dirty="0">
                    <a:latin typeface="Times New Roman" panose="02020603050405020304" pitchFamily="18" charset="0"/>
                    <a:cs typeface="Times New Roman" panose="02020603050405020304" pitchFamily="18" charset="0"/>
                  </a:rPr>
                  <a:t>r</a:t>
                </a:r>
                <a:r>
                  <a:rPr lang="hu-HU" sz="2800" i="1" baseline="-25000" dirty="0">
                    <a:latin typeface="Times New Roman" panose="02020603050405020304" pitchFamily="18" charset="0"/>
                    <a:cs typeface="Times New Roman" panose="02020603050405020304" pitchFamily="18" charset="0"/>
                  </a:rPr>
                  <a:t>o</a:t>
                </a:r>
                <a:r>
                  <a:rPr lang="hu-H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is the </a:t>
                </a:r>
                <a:r>
                  <a:rPr lang="en-US" sz="2800" dirty="0" smtClean="0">
                    <a:latin typeface="Times New Roman" panose="02020603050405020304" pitchFamily="18" charset="0"/>
                    <a:cs typeface="Times New Roman" panose="02020603050405020304" pitchFamily="18" charset="0"/>
                  </a:rPr>
                  <a:t>finite distance</a:t>
                </a:r>
                <a:r>
                  <a:rPr lang="hu-HU"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where the attraction between particles can be </a:t>
                </a:r>
                <a:r>
                  <a:rPr lang="en-US" sz="2800" dirty="0" smtClean="0">
                    <a:latin typeface="Times New Roman" panose="02020603050405020304" pitchFamily="18" charset="0"/>
                    <a:cs typeface="Times New Roman" panose="02020603050405020304" pitchFamily="18" charset="0"/>
                  </a:rPr>
                  <a:t>neglected</a:t>
                </a:r>
                <a:r>
                  <a:rPr lang="hu-HU" sz="2800" dirty="0" smtClean="0">
                    <a:latin typeface="Times New Roman" panose="02020603050405020304" pitchFamily="18" charset="0"/>
                    <a:cs typeface="Times New Roman" panose="02020603050405020304" pitchFamily="18" charset="0"/>
                  </a:rPr>
                  <a:t>; 12: </a:t>
                </a:r>
                <a:r>
                  <a:rPr lang="hu-HU" sz="2800" dirty="0" err="1" smtClean="0">
                    <a:latin typeface="Times New Roman" panose="02020603050405020304" pitchFamily="18" charset="0"/>
                    <a:cs typeface="Times New Roman" panose="02020603050405020304" pitchFamily="18" charset="0"/>
                  </a:rPr>
                  <a:t>repulsive</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term</a:t>
                </a:r>
                <a:r>
                  <a:rPr lang="hu-HU" sz="2800" dirty="0" smtClean="0">
                    <a:latin typeface="Times New Roman" panose="02020603050405020304" pitchFamily="18" charset="0"/>
                    <a:cs typeface="Times New Roman" panose="02020603050405020304" pitchFamily="18" charset="0"/>
                  </a:rPr>
                  <a:t>, 6:attractive </a:t>
                </a:r>
                <a:r>
                  <a:rPr lang="hu-HU" sz="2800" dirty="0" err="1" smtClean="0">
                    <a:latin typeface="Times New Roman" panose="02020603050405020304" pitchFamily="18" charset="0"/>
                    <a:cs typeface="Times New Roman" panose="02020603050405020304" pitchFamily="18" charset="0"/>
                  </a:rPr>
                  <a:t>term</a:t>
                </a:r>
                <a:r>
                  <a:rPr lang="hu-HU" sz="2800" dirty="0" smtClean="0">
                    <a:latin typeface="Times New Roman" panose="02020603050405020304" pitchFamily="18" charset="0"/>
                    <a:cs typeface="Times New Roman" panose="02020603050405020304" pitchFamily="18" charset="0"/>
                  </a:rPr>
                  <a:t>;</a:t>
                </a:r>
                <a:endParaRPr lang="hu-HU" sz="2800" dirty="0" smtClean="0">
                  <a:ea typeface="Cambria Math" panose="02040503050406030204" pitchFamily="18" charset="0"/>
                </a:endParaRPr>
              </a:p>
              <a:p>
                <a:pPr algn="r"/>
                <a14:m>
                  <m:oMath xmlns:m="http://schemas.openxmlformats.org/officeDocument/2006/math">
                    <m:r>
                      <a:rPr lang="hu-HU" sz="2800" i="1">
                        <a:latin typeface="Cambria Math" panose="02040503050406030204" pitchFamily="18" charset="0"/>
                        <a:ea typeface="Cambria Math" panose="02040503050406030204" pitchFamily="18" charset="0"/>
                      </a:rPr>
                      <m:t>𝜀</m:t>
                    </m:r>
                  </m:oMath>
                </a14:m>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potential</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depth</a:t>
                </a:r>
                <a:r>
                  <a:rPr lang="hu-HU" sz="2800" dirty="0" smtClean="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p:txBody>
          </p:sp>
        </mc:Choice>
        <mc:Fallback>
          <p:sp>
            <p:nvSpPr>
              <p:cNvPr id="8" name="Szövegdoboz 7">
                <a:extLst>
                  <a:ext uri="{FF2B5EF4-FFF2-40B4-BE49-F238E27FC236}">
                    <a16:creationId xmlns:a16="http://schemas.microsoft.com/office/drawing/2014/main" id="{8E9943B0-4285-4BCA-A525-4BEB6182E4FD}"/>
                  </a:ext>
                </a:extLst>
              </p:cNvPr>
              <p:cNvSpPr txBox="1">
                <a:spLocks noRot="1" noChangeAspect="1" noMove="1" noResize="1" noEditPoints="1" noAdjustHandles="1" noChangeArrowheads="1" noChangeShapeType="1" noTextEdit="1"/>
              </p:cNvSpPr>
              <p:nvPr/>
            </p:nvSpPr>
            <p:spPr>
              <a:xfrm>
                <a:off x="6477001" y="2775233"/>
                <a:ext cx="5143500" cy="2246769"/>
              </a:xfrm>
              <a:prstGeom prst="rect">
                <a:avLst/>
              </a:prstGeom>
              <a:blipFill>
                <a:blip r:embed="rId5"/>
                <a:stretch>
                  <a:fillRect l="-1423" t="-2710" r="-4508" b="-6504"/>
                </a:stretch>
              </a:blipFill>
            </p:spPr>
            <p:txBody>
              <a:bodyPr/>
              <a:lstStyle/>
              <a:p>
                <a:r>
                  <a:rPr lang="en-US">
                    <a:noFill/>
                  </a:rPr>
                  <a:t> </a:t>
                </a:r>
              </a:p>
            </p:txBody>
          </p:sp>
        </mc:Fallback>
      </mc:AlternateContent>
      <p:sp>
        <p:nvSpPr>
          <p:cNvPr id="28" name="Rectangle 2"/>
          <p:cNvSpPr>
            <a:spLocks noGrp="1" noChangeArrowheads="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Secondary interactions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childTnLst>
                                </p:cTn>
                              </p:par>
                            </p:childTnLst>
                          </p:cTn>
                        </p:par>
                        <p:par>
                          <p:cTn id="7" fill="hold">
                            <p:stCondLst>
                              <p:cond delay="500"/>
                            </p:stCondLst>
                            <p:childTnLst>
                              <p:par>
                                <p:cTn id="8" presetID="2" presetClass="entr" presetSubtype="2" fill="hold" grpId="0" nodeType="after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1+#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1" fill="hold"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3812"/>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38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1" grpId="0"/>
      <p:bldP spid="33812" grpId="0" animBg="1"/>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63619"/>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hydrogen bond</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556386"/>
            <a:ext cx="11536680" cy="5200015"/>
          </a:xfrm>
        </p:spPr>
        <p:txBody>
          <a:bodyPr>
            <a:normAutofit/>
          </a:bodyPr>
          <a:lstStyle/>
          <a:p>
            <a:pPr marL="441325" indent="-441325">
              <a:spcBef>
                <a:spcPts val="0"/>
              </a:spcBef>
              <a:spcAft>
                <a:spcPts val="1000"/>
              </a:spcAft>
            </a:pPr>
            <a:r>
              <a:rPr lang="en-US" sz="3200" dirty="0" smtClean="0">
                <a:latin typeface="Times New Roman" panose="02020603050405020304" pitchFamily="18" charset="0"/>
                <a:cs typeface="Times New Roman" panose="02020603050405020304" pitchFamily="18" charset="0"/>
              </a:rPr>
              <a:t>The</a:t>
            </a:r>
            <a:r>
              <a:rPr lang="hu-HU" sz="3200" dirty="0" smtClean="0">
                <a:latin typeface="Times New Roman" panose="02020603050405020304" pitchFamily="18" charset="0"/>
                <a:cs typeface="Times New Roman" panose="02020603050405020304" pitchFamily="18" charset="0"/>
              </a:rPr>
              <a:t> hydrogen bond is an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interaction between </a:t>
            </a:r>
            <a:r>
              <a:rPr lang="hu-HU" sz="3200" dirty="0" smtClean="0">
                <a:latin typeface="Times New Roman" panose="02020603050405020304" pitchFamily="18" charset="0"/>
                <a:cs typeface="Times New Roman" panose="02020603050405020304" pitchFamily="18" charset="0"/>
              </a:rPr>
              <a:t>stable</a:t>
            </a:r>
            <a:r>
              <a:rPr lang="en-US" sz="3200" dirty="0" smtClean="0">
                <a:latin typeface="Times New Roman" panose="02020603050405020304" pitchFamily="18" charset="0"/>
                <a:cs typeface="Times New Roman" panose="02020603050405020304" pitchFamily="18" charset="0"/>
              </a:rPr>
              <a:t> molecules</a:t>
            </a:r>
            <a:r>
              <a:rPr lang="hu-HU" sz="3200" dirty="0" smtClean="0">
                <a:latin typeface="Times New Roman" panose="02020603050405020304" pitchFamily="18" charset="0"/>
                <a:cs typeface="Times New Roman" panose="02020603050405020304" pitchFamily="18" charset="0"/>
              </a:rPr>
              <a:t>, which</a:t>
            </a:r>
            <a:r>
              <a:rPr lang="en-US" sz="3200" dirty="0" smtClean="0">
                <a:latin typeface="Times New Roman" panose="02020603050405020304" pitchFamily="18" charset="0"/>
                <a:cs typeface="Times New Roman" panose="02020603050405020304" pitchFamily="18" charset="0"/>
              </a:rPr>
              <a:t> is </a:t>
            </a:r>
            <a:r>
              <a:rPr lang="en-US" sz="3200" dirty="0">
                <a:latin typeface="Times New Roman" panose="02020603050405020304" pitchFamily="18" charset="0"/>
                <a:cs typeface="Times New Roman" panose="02020603050405020304" pitchFamily="18" charset="0"/>
              </a:rPr>
              <a:t>important from the point of view of the origin and </a:t>
            </a:r>
            <a:r>
              <a:rPr lang="hu-HU" sz="3200" dirty="0" smtClean="0">
                <a:latin typeface="Times New Roman" panose="02020603050405020304" pitchFamily="18" charset="0"/>
                <a:cs typeface="Times New Roman" panose="02020603050405020304" pitchFamily="18" charset="0"/>
              </a:rPr>
              <a:t>evolution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a:t>
            </a:r>
            <a:r>
              <a:rPr lang="en-US" sz="3200" dirty="0" smtClean="0">
                <a:latin typeface="Times New Roman" panose="02020603050405020304" pitchFamily="18" charset="0"/>
                <a:cs typeface="Times New Roman" panose="02020603050405020304" pitchFamily="18" charset="0"/>
              </a:rPr>
              <a:t>life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Energy- and feature-wise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it is between </a:t>
            </a:r>
            <a:r>
              <a:rPr lang="en-US" sz="3200" dirty="0" smtClean="0">
                <a:latin typeface="Times New Roman" panose="02020603050405020304" pitchFamily="18" charset="0"/>
                <a:cs typeface="Times New Roman" panose="02020603050405020304" pitchFamily="18" charset="0"/>
              </a:rPr>
              <a:t>primary</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and </a:t>
            </a:r>
            <a:r>
              <a:rPr lang="en-US" sz="3200" dirty="0">
                <a:latin typeface="Times New Roman" panose="02020603050405020304" pitchFamily="18" charset="0"/>
                <a:cs typeface="Times New Roman" panose="02020603050405020304" pitchFamily="18" charset="0"/>
              </a:rPr>
              <a:t>secondary </a:t>
            </a:r>
            <a:r>
              <a:rPr lang="hu-HU" sz="3200" dirty="0" smtClean="0">
                <a:latin typeface="Times New Roman" panose="02020603050405020304" pitchFamily="18" charset="0"/>
                <a:cs typeface="Times New Roman" panose="02020603050405020304" pitchFamily="18" charset="0"/>
              </a:rPr>
              <a:t>chemical </a:t>
            </a:r>
            <a:r>
              <a:rPr lang="en-US" sz="3200" dirty="0" smtClean="0">
                <a:latin typeface="Times New Roman" panose="02020603050405020304" pitchFamily="18" charset="0"/>
                <a:cs typeface="Times New Roman" panose="02020603050405020304" pitchFamily="18" charset="0"/>
              </a:rPr>
              <a:t>bonds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its energy is around 10 kJ/</a:t>
            </a:r>
            <a:r>
              <a:rPr lang="en-US" sz="2800" dirty="0" err="1">
                <a:latin typeface="Times New Roman" panose="02020603050405020304" pitchFamily="18" charset="0"/>
                <a:cs typeface="Times New Roman" panose="02020603050405020304" pitchFamily="18" charset="0"/>
              </a:rPr>
              <a:t>mol</a:t>
            </a:r>
            <a:r>
              <a:rPr lang="en-US" sz="2800" dirty="0">
                <a:latin typeface="Times New Roman" panose="02020603050405020304" pitchFamily="18" charset="0"/>
                <a:cs typeface="Times New Roman" panose="02020603050405020304" pitchFamily="18" charset="0"/>
              </a:rPr>
              <a:t>, while </a:t>
            </a:r>
            <a:r>
              <a:rPr lang="hu-HU" sz="2800" dirty="0" smtClean="0">
                <a:latin typeface="Times New Roman" panose="02020603050405020304" pitchFamily="18" charset="0"/>
                <a:cs typeface="Times New Roman" panose="02020603050405020304" pitchFamily="18" charset="0"/>
              </a:rPr>
              <a:t>primary</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bonds are over 100 kJ/</a:t>
            </a:r>
            <a:r>
              <a:rPr lang="en-US" sz="2800" dirty="0" err="1">
                <a:latin typeface="Times New Roman" panose="02020603050405020304" pitchFamily="18" charset="0"/>
                <a:cs typeface="Times New Roman" panose="02020603050405020304" pitchFamily="18" charset="0"/>
              </a:rPr>
              <a:t>mol</a:t>
            </a:r>
            <a:r>
              <a:rPr lang="en-US" sz="2800" dirty="0">
                <a:latin typeface="Times New Roman" panose="02020603050405020304" pitchFamily="18" charset="0"/>
                <a:cs typeface="Times New Roman" panose="02020603050405020304" pitchFamily="18" charset="0"/>
              </a:rPr>
              <a:t> and secondary bonds are around 1 kJ/</a:t>
            </a:r>
            <a:r>
              <a:rPr lang="en-US" sz="2800" dirty="0" err="1">
                <a:latin typeface="Times New Roman" panose="02020603050405020304" pitchFamily="18" charset="0"/>
                <a:cs typeface="Times New Roman" panose="02020603050405020304" pitchFamily="18" charset="0"/>
              </a:rPr>
              <a:t>mol</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2800" dirty="0">
                <a:latin typeface="Times New Roman" panose="02020603050405020304" pitchFamily="18" charset="0"/>
                <a:cs typeface="Times New Roman" panose="02020603050405020304" pitchFamily="18" charset="0"/>
              </a:rPr>
              <a:t>partially directed, less than covalent bonds, but more than secondary bonds</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hu-HU" sz="2800" dirty="0" smtClean="0">
                <a:latin typeface="Times New Roman" panose="02020603050405020304" pitchFamily="18" charset="0"/>
                <a:cs typeface="Times New Roman" panose="02020603050405020304" pitchFamily="18" charset="0"/>
              </a:rPr>
              <a:t>it commonly forms between</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hydrogen atom and the non-metallic elements of the second </a:t>
            </a:r>
            <a:r>
              <a:rPr lang="hu-HU" sz="2800" dirty="0" err="1" smtClean="0">
                <a:latin typeface="Times New Roman" panose="02020603050405020304" pitchFamily="18" charset="0"/>
                <a:cs typeface="Times New Roman" panose="02020603050405020304" pitchFamily="18" charset="0"/>
              </a:rPr>
              <a:t>row</a:t>
            </a:r>
            <a:r>
              <a:rPr lang="hu-HU" sz="2800" dirty="0" smtClean="0">
                <a:latin typeface="Times New Roman" panose="02020603050405020304" pitchFamily="18" charset="0"/>
                <a:cs typeface="Times New Roman" panose="02020603050405020304" pitchFamily="18" charset="0"/>
              </a:rPr>
              <a:t> of </a:t>
            </a:r>
            <a:r>
              <a:rPr lang="hu-HU" sz="2800" dirty="0" err="1" smtClean="0">
                <a:latin typeface="Times New Roman" panose="02020603050405020304" pitchFamily="18" charset="0"/>
                <a:cs typeface="Times New Roman" panose="02020603050405020304" pitchFamily="18" charset="0"/>
              </a:rPr>
              <a:t>the</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periodic</a:t>
            </a:r>
            <a:r>
              <a:rPr lang="hu-HU" sz="2800" dirty="0" smtClean="0">
                <a:latin typeface="Times New Roman" panose="02020603050405020304" pitchFamily="18" charset="0"/>
                <a:cs typeface="Times New Roman" panose="02020603050405020304" pitchFamily="18" charset="0"/>
              </a:rPr>
              <a:t> </a:t>
            </a:r>
            <a:r>
              <a:rPr lang="hu-HU" sz="2800" dirty="0" err="1" smtClean="0">
                <a:latin typeface="Times New Roman" panose="02020603050405020304" pitchFamily="18" charset="0"/>
                <a:cs typeface="Times New Roman" panose="02020603050405020304" pitchFamily="18" charset="0"/>
              </a:rPr>
              <a:t>table</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(N</a:t>
            </a:r>
            <a:r>
              <a:rPr lang="en-US" sz="2800" dirty="0" smtClean="0">
                <a:latin typeface="Times New Roman" panose="02020603050405020304" pitchFamily="18" charset="0"/>
                <a:cs typeface="Times New Roman" panose="02020603050405020304" pitchFamily="18" charset="0"/>
              </a:rPr>
              <a:t>,</a:t>
            </a:r>
            <a:r>
              <a:rPr lang="hu-H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O,</a:t>
            </a:r>
            <a:r>
              <a:rPr lang="hu-HU"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F</a:t>
            </a:r>
            <a:r>
              <a:rPr lang="en-US" sz="2800" dirty="0" smtClean="0">
                <a:latin typeface="Times New Roman" panose="02020603050405020304" pitchFamily="18" charset="0"/>
                <a:cs typeface="Times New Roman" panose="02020603050405020304" pitchFamily="18" charset="0"/>
              </a:rPr>
              <a:t>)</a:t>
            </a:r>
            <a:r>
              <a:rPr lang="hu-HU" sz="2800" dirty="0" smtClean="0">
                <a:latin typeface="Times New Roman" panose="02020603050405020304" pitchFamily="18" charset="0"/>
                <a:cs typeface="Times New Roman" panose="02020603050405020304" pitchFamily="18" charset="0"/>
              </a:rPr>
              <a:t>.</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167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556386"/>
            <a:ext cx="11536680" cy="5200015"/>
          </a:xfrm>
        </p:spPr>
        <p:txBody>
          <a:bodyPr>
            <a:normAutofit/>
          </a:bodyPr>
          <a:lstStyle/>
          <a:p>
            <a:pPr marL="441325" indent="-441325">
              <a:spcBef>
                <a:spcPts val="0"/>
              </a:spcBef>
              <a:spcAft>
                <a:spcPts val="1000"/>
              </a:spcAft>
            </a:pPr>
            <a:r>
              <a:rPr lang="hu-HU" sz="3600" dirty="0" smtClean="0">
                <a:latin typeface="Times New Roman" panose="02020603050405020304" pitchFamily="18" charset="0"/>
                <a:cs typeface="Times New Roman" panose="02020603050405020304" pitchFamily="18" charset="0"/>
              </a:rPr>
              <a:t>Due to formation of hydrogen bonds:</a:t>
            </a:r>
            <a:endParaRPr lang="hu-HU" sz="36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3400" dirty="0">
                <a:latin typeface="Times New Roman" panose="02020603050405020304" pitchFamily="18" charset="0"/>
                <a:cs typeface="Times New Roman" panose="02020603050405020304" pitchFamily="18" charset="0"/>
              </a:rPr>
              <a:t>most properties of </a:t>
            </a:r>
            <a:r>
              <a:rPr lang="en-US" sz="3400" dirty="0" smtClean="0">
                <a:latin typeface="Times New Roman" panose="02020603050405020304" pitchFamily="18" charset="0"/>
                <a:cs typeface="Times New Roman" panose="02020603050405020304" pitchFamily="18" charset="0"/>
              </a:rPr>
              <a:t>water</a:t>
            </a:r>
            <a:r>
              <a:rPr lang="hu-HU" sz="3400" dirty="0" smtClean="0">
                <a:latin typeface="Times New Roman" panose="02020603050405020304" pitchFamily="18" charset="0"/>
                <a:cs typeface="Times New Roman" panose="02020603050405020304" pitchFamily="18" charset="0"/>
              </a:rPr>
              <a:t> affected</a:t>
            </a:r>
            <a:r>
              <a:rPr lang="en-US" sz="3400" dirty="0" smtClean="0">
                <a:latin typeface="Times New Roman" panose="02020603050405020304" pitchFamily="18" charset="0"/>
                <a:cs typeface="Times New Roman" panose="02020603050405020304" pitchFamily="18" charset="0"/>
              </a:rPr>
              <a:t>,</a:t>
            </a:r>
            <a:r>
              <a:rPr lang="hu-HU" sz="3400" dirty="0" smtClean="0">
                <a:latin typeface="Times New Roman" panose="02020603050405020304" pitchFamily="18" charset="0"/>
                <a:cs typeface="Times New Roman" panose="02020603050405020304" pitchFamily="18" charset="0"/>
              </a:rPr>
              <a:t> such as</a:t>
            </a:r>
            <a:r>
              <a:rPr lang="en-US" sz="3400" dirty="0" smtClean="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high freezing </a:t>
            </a:r>
            <a:r>
              <a:rPr lang="en-US" sz="3400" dirty="0" smtClean="0">
                <a:latin typeface="Times New Roman" panose="02020603050405020304" pitchFamily="18" charset="0"/>
                <a:cs typeface="Times New Roman" panose="02020603050405020304" pitchFamily="18" charset="0"/>
              </a:rPr>
              <a:t>and </a:t>
            </a:r>
            <a:r>
              <a:rPr lang="en-US" sz="3400" dirty="0">
                <a:latin typeface="Times New Roman" panose="02020603050405020304" pitchFamily="18" charset="0"/>
                <a:cs typeface="Times New Roman" panose="02020603050405020304" pitchFamily="18" charset="0"/>
              </a:rPr>
              <a:t>boiling point, the fact that ice floats on water, changes in density with temperature, etc</a:t>
            </a:r>
            <a:r>
              <a:rPr lang="en-US" sz="3400" dirty="0" smtClean="0">
                <a:latin typeface="Times New Roman" panose="02020603050405020304" pitchFamily="18" charset="0"/>
                <a:cs typeface="Times New Roman" panose="02020603050405020304" pitchFamily="18" charset="0"/>
              </a:rPr>
              <a:t>.</a:t>
            </a:r>
            <a:endParaRPr lang="hu-HU" sz="34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3400" dirty="0">
                <a:latin typeface="Times New Roman" panose="02020603050405020304" pitchFamily="18" charset="0"/>
                <a:cs typeface="Times New Roman" panose="02020603050405020304" pitchFamily="18" charset="0"/>
              </a:rPr>
              <a:t>the secondary structure of the catalysts of the living world, the enzymes </a:t>
            </a:r>
            <a:r>
              <a:rPr lang="en-US" sz="3400" dirty="0" smtClean="0">
                <a:latin typeface="Times New Roman" panose="02020603050405020304" pitchFamily="18" charset="0"/>
                <a:cs typeface="Times New Roman" panose="02020603050405020304" pitchFamily="18" charset="0"/>
              </a:rPr>
              <a:t>(proteins</a:t>
            </a:r>
            <a:r>
              <a:rPr lang="en-US" sz="3400" dirty="0">
                <a:latin typeface="Times New Roman" panose="02020603050405020304" pitchFamily="18" charset="0"/>
                <a:cs typeface="Times New Roman" panose="02020603050405020304" pitchFamily="18" charset="0"/>
              </a:rPr>
              <a:t>), which ensures their effectiveness</a:t>
            </a:r>
            <a:r>
              <a:rPr lang="hu-HU" sz="3400" dirty="0" smtClean="0">
                <a:latin typeface="Times New Roman" panose="02020603050405020304" pitchFamily="18" charset="0"/>
                <a:cs typeface="Times New Roman" panose="02020603050405020304" pitchFamily="18" charset="0"/>
              </a:rPr>
              <a:t>,</a:t>
            </a:r>
            <a:endParaRPr lang="hu-HU" sz="3400" dirty="0">
              <a:latin typeface="Times New Roman" panose="02020603050405020304" pitchFamily="18" charset="0"/>
              <a:cs typeface="Times New Roman" panose="02020603050405020304" pitchFamily="18" charset="0"/>
            </a:endParaRPr>
          </a:p>
          <a:p>
            <a:pPr lvl="1" indent="-442800">
              <a:spcBef>
                <a:spcPts val="0"/>
              </a:spcBef>
              <a:spcAft>
                <a:spcPts val="1000"/>
              </a:spcAft>
              <a:buFont typeface="Courier New" panose="02070309020205020404" pitchFamily="49" charset="0"/>
              <a:buChar char="o"/>
            </a:pPr>
            <a:r>
              <a:rPr lang="en-US" sz="3400" dirty="0">
                <a:latin typeface="Times New Roman" panose="02020603050405020304" pitchFamily="18" charset="0"/>
                <a:cs typeface="Times New Roman" panose="02020603050405020304" pitchFamily="18" charset="0"/>
              </a:rPr>
              <a:t>the double helix of DNA and RNA, which carries and transmits genetic information</a:t>
            </a:r>
            <a:r>
              <a:rPr lang="hu-HU" sz="3400" dirty="0" smtClean="0">
                <a:latin typeface="Times New Roman" panose="02020603050405020304" pitchFamily="18" charset="0"/>
                <a:cs typeface="Times New Roman" panose="02020603050405020304" pitchFamily="18" charset="0"/>
              </a:rPr>
              <a:t>.</a:t>
            </a:r>
            <a:endParaRPr lang="hu-HU" sz="3400" dirty="0">
              <a:latin typeface="Times New Roman" panose="02020603050405020304" pitchFamily="18" charset="0"/>
              <a:cs typeface="Times New Roman" panose="02020603050405020304" pitchFamily="18" charset="0"/>
            </a:endParaRPr>
          </a:p>
        </p:txBody>
      </p:sp>
      <p:sp>
        <p:nvSpPr>
          <p:cNvPr id="5" name="Cím 1">
            <a:extLst>
              <a:ext uri="{FF2B5EF4-FFF2-40B4-BE49-F238E27FC236}">
                <a16:creationId xmlns:a16="http://schemas.microsoft.com/office/drawing/2014/main" id="{D50E7FE7-7A6B-4BF8-9EE5-6AB1B782DF72}"/>
              </a:ext>
            </a:extLst>
          </p:cNvPr>
          <p:cNvSpPr>
            <a:spLocks noGrp="1"/>
          </p:cNvSpPr>
          <p:nvPr>
            <p:ph type="title"/>
          </p:nvPr>
        </p:nvSpPr>
        <p:spPr>
          <a:xfrm>
            <a:off x="838200" y="163619"/>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hydrogen bond</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4638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en-US" dirty="0">
                <a:latin typeface="Times New Roman" panose="02020603050405020304" pitchFamily="18" charset="0"/>
                <a:cs typeface="Times New Roman" panose="02020603050405020304" pitchFamily="18" charset="0"/>
              </a:rPr>
              <a:t>The types of chemical bonds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04800" y="1911985"/>
            <a:ext cx="11536680" cy="4031615"/>
          </a:xfrm>
        </p:spPr>
        <p:txBody>
          <a:bodyPr>
            <a:normAutofit lnSpcReduction="10000"/>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During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development of chemistry, many theories were born about how and why elements are able to connect with each other and create new substances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Establishing the periodic table and learning the structure of atoms gave the key to </a:t>
            </a:r>
            <a:r>
              <a:rPr lang="en-US" sz="3200" dirty="0" smtClean="0">
                <a:latin typeface="Times New Roman" panose="02020603050405020304" pitchFamily="18" charset="0"/>
                <a:cs typeface="Times New Roman" panose="02020603050405020304" pitchFamily="18" charset="0"/>
              </a:rPr>
              <a:t>understand </a:t>
            </a:r>
            <a:r>
              <a:rPr lang="en-US" sz="3200" dirty="0">
                <a:latin typeface="Times New Roman" panose="02020603050405020304" pitchFamily="18" charset="0"/>
                <a:cs typeface="Times New Roman" panose="02020603050405020304" pitchFamily="18" charset="0"/>
              </a:rPr>
              <a:t>the forces between atoms and the nature of chemical </a:t>
            </a:r>
            <a:r>
              <a:rPr lang="en-US" sz="3200" dirty="0" smtClean="0">
                <a:latin typeface="Times New Roman" panose="02020603050405020304" pitchFamily="18" charset="0"/>
                <a:cs typeface="Times New Roman" panose="02020603050405020304" pitchFamily="18" charset="0"/>
              </a:rPr>
              <a:t>bonds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As a result of the interaction </a:t>
            </a:r>
            <a:r>
              <a:rPr lang="hu-HU" sz="3200" dirty="0" smtClean="0">
                <a:latin typeface="Times New Roman" panose="02020603050405020304" pitchFamily="18" charset="0"/>
                <a:cs typeface="Times New Roman" panose="02020603050405020304" pitchFamily="18" charset="0"/>
              </a:rPr>
              <a:t>between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atoms, </a:t>
            </a:r>
            <a:r>
              <a:rPr lang="en-US" sz="3200" dirty="0" smtClean="0">
                <a:latin typeface="Times New Roman" panose="02020603050405020304" pitchFamily="18" charset="0"/>
                <a:cs typeface="Times New Roman" panose="02020603050405020304" pitchFamily="18" charset="0"/>
              </a:rPr>
              <a:t>there </a:t>
            </a:r>
            <a:r>
              <a:rPr lang="en-US" sz="3200" dirty="0">
                <a:latin typeface="Times New Roman" panose="02020603050405020304" pitchFamily="18" charset="0"/>
                <a:cs typeface="Times New Roman" panose="02020603050405020304" pitchFamily="18" charset="0"/>
              </a:rPr>
              <a:t>are three types of </a:t>
            </a:r>
            <a:r>
              <a:rPr lang="en-US" sz="3200" dirty="0" smtClean="0">
                <a:latin typeface="Times New Roman" panose="02020603050405020304" pitchFamily="18" charset="0"/>
                <a:cs typeface="Times New Roman" panose="02020603050405020304" pitchFamily="18" charset="0"/>
              </a:rPr>
              <a:t>primary </a:t>
            </a:r>
            <a:r>
              <a:rPr lang="hu-HU" sz="3200" dirty="0" smtClean="0">
                <a:latin typeface="Times New Roman" panose="02020603050405020304" pitchFamily="18" charset="0"/>
                <a:cs typeface="Times New Roman" panose="02020603050405020304" pitchFamily="18" charset="0"/>
              </a:rPr>
              <a:t>chemical </a:t>
            </a:r>
            <a:r>
              <a:rPr lang="en-US" sz="3200" dirty="0" smtClean="0">
                <a:latin typeface="Times New Roman" panose="02020603050405020304" pitchFamily="18" charset="0"/>
                <a:cs typeface="Times New Roman" panose="02020603050405020304" pitchFamily="18" charset="0"/>
              </a:rPr>
              <a:t>bond</a:t>
            </a:r>
            <a:r>
              <a:rPr lang="hu-HU" sz="3200" dirty="0" smtClean="0">
                <a:latin typeface="Times New Roman" panose="02020603050405020304" pitchFamily="18" charset="0"/>
                <a:cs typeface="Times New Roman" panose="02020603050405020304" pitchFamily="18" charset="0"/>
              </a:rPr>
              <a:t>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and several </a:t>
            </a:r>
            <a:r>
              <a:rPr lang="en-US" sz="3200" dirty="0" smtClean="0">
                <a:latin typeface="Times New Roman" panose="02020603050405020304" pitchFamily="18" charset="0"/>
                <a:cs typeface="Times New Roman" panose="02020603050405020304" pitchFamily="18" charset="0"/>
              </a:rPr>
              <a:t>secondary bond</a:t>
            </a:r>
            <a:r>
              <a:rPr lang="hu-HU" sz="3200" dirty="0" smtClean="0">
                <a:latin typeface="Times New Roman" panose="02020603050405020304" pitchFamily="18" charset="0"/>
                <a:cs typeface="Times New Roman" panose="02020603050405020304" pitchFamily="18" charset="0"/>
              </a:rPr>
              <a:t>s were identified.</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49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ionic bond</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492884"/>
            <a:ext cx="11536680" cy="5200016"/>
          </a:xfrm>
        </p:spPr>
        <p:txBody>
          <a:bodyPr>
            <a:normAutofit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first type of </a:t>
            </a:r>
            <a:r>
              <a:rPr lang="hu-HU" sz="3200" dirty="0" smtClean="0">
                <a:latin typeface="Times New Roman" panose="02020603050405020304" pitchFamily="18" charset="0"/>
                <a:cs typeface="Times New Roman" panose="02020603050405020304" pitchFamily="18" charset="0"/>
              </a:rPr>
              <a:t>bond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nature of which was recognized, is the so-called </a:t>
            </a:r>
            <a:r>
              <a:rPr lang="en-US" sz="3200" dirty="0" smtClean="0">
                <a:latin typeface="Times New Roman" panose="02020603050405020304" pitchFamily="18" charset="0"/>
                <a:cs typeface="Times New Roman" panose="02020603050405020304" pitchFamily="18" charset="0"/>
              </a:rPr>
              <a:t>ionic </a:t>
            </a:r>
            <a:r>
              <a:rPr lang="en-US" sz="3200" dirty="0">
                <a:latin typeface="Times New Roman" panose="02020603050405020304" pitchFamily="18" charset="0"/>
                <a:cs typeface="Times New Roman" panose="02020603050405020304" pitchFamily="18" charset="0"/>
              </a:rPr>
              <a:t>bond</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M</a:t>
            </a:r>
            <a:r>
              <a:rPr lang="en-US" sz="3200" dirty="0" err="1" smtClean="0">
                <a:latin typeface="Times New Roman" panose="02020603050405020304" pitchFamily="18" charset="0"/>
                <a:cs typeface="Times New Roman" panose="02020603050405020304" pitchFamily="18" charset="0"/>
              </a:rPr>
              <a:t>aterials</a:t>
            </a:r>
            <a:r>
              <a:rPr lang="hu-HU" sz="3200" dirty="0" smtClean="0">
                <a:latin typeface="Times New Roman" panose="02020603050405020304" pitchFamily="18" charset="0"/>
                <a:cs typeface="Times New Roman" panose="02020603050405020304" pitchFamily="18" charset="0"/>
              </a:rPr>
              <a:t> built-up with ionic bonds</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dissociate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in a polar solvent, e.g</a:t>
            </a:r>
            <a:r>
              <a:rPr lang="en-US" sz="3200" dirty="0" smtClean="0">
                <a:latin typeface="Times New Roman" panose="02020603050405020304" pitchFamily="18" charset="0"/>
                <a:cs typeface="Times New Roman" panose="02020603050405020304" pitchFamily="18" charset="0"/>
              </a:rPr>
              <a:t>.</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when dissolved in water, </a:t>
            </a:r>
            <a:r>
              <a:rPr lang="en-US" sz="3200" dirty="0" smtClean="0">
                <a:latin typeface="Times New Roman" panose="02020603050405020304" pitchFamily="18" charset="0"/>
                <a:cs typeface="Times New Roman" panose="02020603050405020304" pitchFamily="18" charset="0"/>
              </a:rPr>
              <a:t>to </a:t>
            </a:r>
            <a:r>
              <a:rPr lang="en-US" sz="3200" dirty="0">
                <a:latin typeface="Times New Roman" panose="02020603050405020304" pitchFamily="18" charset="0"/>
                <a:cs typeface="Times New Roman" panose="02020603050405020304" pitchFamily="18" charset="0"/>
              </a:rPr>
              <a:t>oppositely charged ions, without the </a:t>
            </a:r>
            <a:r>
              <a:rPr lang="hu-HU" sz="3200" dirty="0" smtClean="0">
                <a:latin typeface="Times New Roman" panose="02020603050405020304" pitchFamily="18" charset="0"/>
                <a:cs typeface="Times New Roman" panose="02020603050405020304" pitchFamily="18" charset="0"/>
              </a:rPr>
              <a:t>presence of </a:t>
            </a:r>
            <a:r>
              <a:rPr lang="en-US" sz="3200" dirty="0" smtClean="0">
                <a:latin typeface="Times New Roman" panose="02020603050405020304" pitchFamily="18" charset="0"/>
                <a:cs typeface="Times New Roman" panose="02020603050405020304" pitchFamily="18" charset="0"/>
              </a:rPr>
              <a:t>neutral </a:t>
            </a:r>
            <a:r>
              <a:rPr lang="en-US" sz="3200" dirty="0">
                <a:latin typeface="Times New Roman" panose="02020603050405020304" pitchFamily="18" charset="0"/>
                <a:cs typeface="Times New Roman" panose="02020603050405020304" pitchFamily="18" charset="0"/>
              </a:rPr>
              <a:t>molecule consisting of </a:t>
            </a:r>
            <a:r>
              <a:rPr lang="hu-HU" sz="3200" dirty="0" smtClean="0">
                <a:latin typeface="Times New Roman" panose="02020603050405020304" pitchFamily="18" charset="0"/>
                <a:cs typeface="Times New Roman" panose="02020603050405020304" pitchFamily="18" charset="0"/>
              </a:rPr>
              <a:t>these </a:t>
            </a:r>
            <a:r>
              <a:rPr lang="en-US" sz="3200" dirty="0" smtClean="0">
                <a:latin typeface="Times New Roman" panose="02020603050405020304" pitchFamily="18" charset="0"/>
                <a:cs typeface="Times New Roman" panose="02020603050405020304" pitchFamily="18" charset="0"/>
              </a:rPr>
              <a:t>ions</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upon</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dissolution</a:t>
            </a:r>
            <a:r>
              <a:rPr lang="hu-HU" sz="3200" dirty="0" smtClean="0">
                <a:latin typeface="Times New Roman" panose="02020603050405020304" pitchFamily="18" charset="0"/>
                <a:cs typeface="Times New Roman" panose="02020603050405020304" pitchFamily="18" charset="0"/>
              </a:rPr>
              <a:t> – </a:t>
            </a:r>
            <a:r>
              <a:rPr lang="hu-HU" sz="3200" dirty="0" err="1" smtClean="0">
                <a:latin typeface="Times New Roman" panose="02020603050405020304" pitchFamily="18" charset="0"/>
                <a:cs typeface="Times New Roman" panose="02020603050405020304" pitchFamily="18" charset="0"/>
              </a:rPr>
              <a:t>strong</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electrolytes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During its formation, </a:t>
            </a:r>
            <a:r>
              <a:rPr lang="en-US" sz="3200" dirty="0" smtClean="0">
                <a:latin typeface="Times New Roman" panose="02020603050405020304" pitchFamily="18" charset="0"/>
                <a:cs typeface="Times New Roman" panose="02020603050405020304" pitchFamily="18" charset="0"/>
              </a:rPr>
              <a:t>electron</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from the force field of one atom pass into the force field of </a:t>
            </a:r>
            <a:r>
              <a:rPr lang="hu-HU" sz="3200" dirty="0" smtClean="0">
                <a:latin typeface="Times New Roman" panose="02020603050405020304" pitchFamily="18" charset="0"/>
                <a:cs typeface="Times New Roman" panose="02020603050405020304" pitchFamily="18" charset="0"/>
              </a:rPr>
              <a:t>an</a:t>
            </a:r>
            <a:r>
              <a:rPr lang="en-US" sz="3200" dirty="0" smtClean="0">
                <a:latin typeface="Times New Roman" panose="02020603050405020304" pitchFamily="18" charset="0"/>
                <a:cs typeface="Times New Roman" panose="02020603050405020304" pitchFamily="18" charset="0"/>
              </a:rPr>
              <a:t>other atom</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heir </a:t>
            </a:r>
            <a:r>
              <a:rPr lang="hu-HU" sz="3200" dirty="0" smtClean="0">
                <a:latin typeface="Times New Roman" panose="02020603050405020304" pitchFamily="18" charset="0"/>
                <a:cs typeface="Times New Roman" panose="02020603050405020304" pitchFamily="18" charset="0"/>
              </a:rPr>
              <a:t>energy </a:t>
            </a:r>
            <a:r>
              <a:rPr lang="en-US" sz="3200" dirty="0" smtClean="0">
                <a:latin typeface="Times New Roman" panose="02020603050405020304" pitchFamily="18" charset="0"/>
                <a:cs typeface="Times New Roman" panose="02020603050405020304" pitchFamily="18" charset="0"/>
              </a:rPr>
              <a:t>state </a:t>
            </a:r>
            <a:r>
              <a:rPr lang="en-US" sz="3200" dirty="0">
                <a:latin typeface="Times New Roman" panose="02020603050405020304" pitchFamily="18" charset="0"/>
                <a:cs typeface="Times New Roman" panose="02020603050405020304" pitchFamily="18" charset="0"/>
              </a:rPr>
              <a:t>is determined by the force field of the new nucleus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Only electrostatic attraction occurs between the </a:t>
            </a:r>
            <a:r>
              <a:rPr lang="en-US" sz="3200" dirty="0" smtClean="0">
                <a:latin typeface="Times New Roman" panose="02020603050405020304" pitchFamily="18" charset="0"/>
                <a:cs typeface="Times New Roman" panose="02020603050405020304" pitchFamily="18" charset="0"/>
              </a:rPr>
              <a:t>ions</a:t>
            </a:r>
            <a:r>
              <a:rPr lang="en-US" sz="3200" dirty="0">
                <a:latin typeface="Times New Roman" panose="02020603050405020304" pitchFamily="18" charset="0"/>
                <a:cs typeface="Times New Roman" panose="02020603050405020304" pitchFamily="18" charset="0"/>
              </a:rPr>
              <a:t>, which results in an undirected and close-fitting, infinite crystalline system</a:t>
            </a:r>
            <a:r>
              <a:rPr lang="hu-HU" sz="3200" dirty="0" smtClean="0">
                <a:latin typeface="Times New Roman" panose="02020603050405020304" pitchFamily="18" charset="0"/>
                <a:cs typeface="Times New Roman" panose="02020603050405020304" pitchFamily="18" charset="0"/>
              </a:rPr>
              <a:t>. </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5359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The covalent bond</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657984"/>
            <a:ext cx="11536680" cy="5032375"/>
          </a:xfrm>
        </p:spPr>
        <p:txBody>
          <a:bodyPr>
            <a:normAutofit/>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Covalent bonding creates substances with properties different from ionic compounds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The easiest way to define its nature is that a bond that holds two or more atoms in a definite geometry results in a closed molecule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D</a:t>
            </a:r>
            <a:r>
              <a:rPr lang="en-US" sz="3200" dirty="0" err="1" smtClean="0">
                <a:latin typeface="Times New Roman" panose="02020603050405020304" pitchFamily="18" charset="0"/>
                <a:cs typeface="Times New Roman" panose="02020603050405020304" pitchFamily="18" charset="0"/>
              </a:rPr>
              <a:t>uring</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a:t>
            </a:r>
            <a:r>
              <a:rPr lang="hu-HU" sz="3200" dirty="0" smtClean="0">
                <a:latin typeface="Times New Roman" panose="02020603050405020304" pitchFamily="18" charset="0"/>
                <a:cs typeface="Times New Roman" panose="02020603050405020304" pitchFamily="18" charset="0"/>
              </a:rPr>
              <a:t>formation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of the bond, the electrons of the individual atoms enter the force field of the nuclei of the other atoms, but do not leave them completely, their state is determined by the force field of several nuclei together. </a:t>
            </a:r>
            <a:r>
              <a:rPr lang="hu-HU" sz="3200" dirty="0" smtClean="0">
                <a:latin typeface="Times New Roman" panose="02020603050405020304" pitchFamily="18" charset="0"/>
                <a:cs typeface="Times New Roman" panose="02020603050405020304" pitchFamily="18" charset="0"/>
              </a:rPr>
              <a:t>It is a d</a:t>
            </a:r>
            <a:r>
              <a:rPr lang="en-US" sz="3200" dirty="0" err="1" smtClean="0">
                <a:latin typeface="Times New Roman" panose="02020603050405020304" pitchFamily="18" charset="0"/>
                <a:cs typeface="Times New Roman" panose="02020603050405020304" pitchFamily="18" charset="0"/>
              </a:rPr>
              <a:t>irected</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connection. In </a:t>
            </a:r>
            <a:r>
              <a:rPr lang="en-US" sz="3200" dirty="0" smtClean="0">
                <a:latin typeface="Times New Roman" panose="02020603050405020304" pitchFamily="18" charset="0"/>
                <a:cs typeface="Times New Roman" panose="02020603050405020304" pitchFamily="18" charset="0"/>
              </a:rPr>
              <a:t>solid </a:t>
            </a:r>
            <a:r>
              <a:rPr lang="en-US" sz="3200" dirty="0">
                <a:latin typeface="Times New Roman" panose="02020603050405020304" pitchFamily="18" charset="0"/>
                <a:cs typeface="Times New Roman" panose="02020603050405020304" pitchFamily="18" charset="0"/>
              </a:rPr>
              <a:t>phase, the so-called secondary </a:t>
            </a:r>
            <a:r>
              <a:rPr lang="en-US" sz="3200" dirty="0" smtClean="0">
                <a:latin typeface="Times New Roman" panose="02020603050405020304" pitchFamily="18" charset="0"/>
                <a:cs typeface="Times New Roman" panose="02020603050405020304" pitchFamily="18" charset="0"/>
              </a:rPr>
              <a:t>bond</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act</a:t>
            </a:r>
            <a:r>
              <a:rPr lang="hu-HU" sz="3200" dirty="0" smtClean="0">
                <a:latin typeface="Times New Roman" panose="02020603050405020304" pitchFamily="18" charset="0"/>
                <a:cs typeface="Times New Roman" panose="02020603050405020304" pitchFamily="18" charset="0"/>
              </a:rPr>
              <a:t> between the molecules formed by covalent bond(s).</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1478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r>
              <a:rPr lang="hu-HU" dirty="0" smtClean="0">
                <a:latin typeface="Times New Roman" panose="02020603050405020304" pitchFamily="18" charset="0"/>
                <a:cs typeface="Times New Roman" panose="02020603050405020304" pitchFamily="18" charset="0"/>
              </a:rPr>
              <a:t>Metallic bond</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657985"/>
            <a:ext cx="11536680" cy="4666616"/>
          </a:xfrm>
        </p:spPr>
        <p:txBody>
          <a:bodyPr>
            <a:normAutofit fontScale="92500" lnSpcReduction="10000"/>
          </a:bodyPr>
          <a:lstStyle/>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Metallic </a:t>
            </a:r>
            <a:r>
              <a:rPr lang="en-US" sz="3200" dirty="0" smtClean="0">
                <a:latin typeface="Times New Roman" panose="02020603050405020304" pitchFamily="18" charset="0"/>
                <a:cs typeface="Times New Roman" panose="02020603050405020304" pitchFamily="18" charset="0"/>
              </a:rPr>
              <a:t>bond </a:t>
            </a:r>
            <a:r>
              <a:rPr lang="en-US" sz="3200" dirty="0">
                <a:latin typeface="Times New Roman" panose="02020603050405020304" pitchFamily="18" charset="0"/>
                <a:cs typeface="Times New Roman" panose="02020603050405020304" pitchFamily="18" charset="0"/>
              </a:rPr>
              <a:t>creates new materials that are different from the previous types of bonding, but still exhibit certain </a:t>
            </a:r>
            <a:r>
              <a:rPr lang="en-US" sz="3200" dirty="0" smtClean="0">
                <a:latin typeface="Times New Roman" panose="02020603050405020304" pitchFamily="18" charset="0"/>
                <a:cs typeface="Times New Roman" panose="02020603050405020304" pitchFamily="18" charset="0"/>
              </a:rPr>
              <a:t>properties</a:t>
            </a:r>
            <a:r>
              <a:rPr lang="hu-HU" sz="3200" dirty="0" smtClean="0">
                <a:latin typeface="Times New Roman" panose="02020603050405020304" pitchFamily="18" charset="0"/>
                <a:cs typeface="Times New Roman" panose="02020603050405020304" pitchFamily="18" charset="0"/>
              </a:rPr>
              <a:t> of them.</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en-US" sz="3200" dirty="0">
                <a:latin typeface="Times New Roman" panose="02020603050405020304" pitchFamily="18" charset="0"/>
                <a:cs typeface="Times New Roman" panose="02020603050405020304" pitchFamily="18" charset="0"/>
              </a:rPr>
              <a:t>A </a:t>
            </a:r>
            <a:r>
              <a:rPr lang="en-US" sz="3200" dirty="0" smtClean="0">
                <a:latin typeface="Times New Roman" panose="02020603050405020304" pitchFamily="18" charset="0"/>
                <a:cs typeface="Times New Roman" panose="02020603050405020304" pitchFamily="18" charset="0"/>
              </a:rPr>
              <a:t>common property </a:t>
            </a:r>
            <a:r>
              <a:rPr lang="hu-HU" sz="3200" dirty="0" err="1" smtClean="0">
                <a:latin typeface="Times New Roman" panose="02020603050405020304" pitchFamily="18" charset="0"/>
                <a:cs typeface="Times New Roman" panose="02020603050405020304" pitchFamily="18" charset="0"/>
              </a:rPr>
              <a:t>between</a:t>
            </a:r>
            <a:r>
              <a:rPr lang="en-US"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compounds</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built-up</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either</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by</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metallic</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or</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ionic</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bonds</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that it does not create a closed molecule, but since it is not a </a:t>
            </a:r>
            <a:r>
              <a:rPr lang="en-US" sz="3200" dirty="0" smtClean="0">
                <a:latin typeface="Times New Roman" panose="02020603050405020304" pitchFamily="18" charset="0"/>
                <a:cs typeface="Times New Roman" panose="02020603050405020304" pitchFamily="18" charset="0"/>
              </a:rPr>
              <a:t>bond</a:t>
            </a:r>
            <a:r>
              <a:rPr lang="hu-HU" sz="3200" dirty="0" smtClean="0">
                <a:latin typeface="Times New Roman" panose="02020603050405020304" pitchFamily="18" charset="0"/>
                <a:cs typeface="Times New Roman" panose="02020603050405020304" pitchFamily="18" charset="0"/>
              </a:rPr>
              <a:t> with a straight direction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it creates infinite, tightly fitting systems</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t </a:t>
            </a:r>
            <a:r>
              <a:rPr lang="en-US" sz="3200" dirty="0">
                <a:latin typeface="Times New Roman" panose="02020603050405020304" pitchFamily="18" charset="0"/>
                <a:cs typeface="Times New Roman" panose="02020603050405020304" pitchFamily="18" charset="0"/>
              </a:rPr>
              <a:t>is similar to the covalent bond in that, </a:t>
            </a: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electrons of the individual atoms enter the force field of the nucleus of the other atoms, and do not completely leave the force field of their original nucleus, and all atoms </a:t>
            </a:r>
            <a:r>
              <a:rPr lang="hu-HU" sz="3200" dirty="0" smtClean="0">
                <a:latin typeface="Times New Roman" panose="02020603050405020304" pitchFamily="18" charset="0"/>
                <a:cs typeface="Times New Roman" panose="02020603050405020304" pitchFamily="18" charset="0"/>
              </a:rPr>
              <a:t>in</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the metallic lattice jointly determine their state</a:t>
            </a:r>
            <a:r>
              <a:rPr lang="hu-HU" sz="3200" dirty="0" smtClean="0">
                <a:latin typeface="Times New Roman" panose="02020603050405020304" pitchFamily="18" charset="0"/>
                <a:cs typeface="Times New Roman" panose="02020603050405020304" pitchFamily="18" charset="0"/>
              </a:rPr>
              <a:t>. They are delocalized electrons.</a:t>
            </a:r>
            <a:endParaRPr lang="hu-H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65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0E7FE7-7A6B-4BF8-9EE5-6AB1B782DF72}"/>
              </a:ext>
            </a:extLst>
          </p:cNvPr>
          <p:cNvSpPr>
            <a:spLocks noGrp="1"/>
          </p:cNvSpPr>
          <p:nvPr>
            <p:ph type="title"/>
          </p:nvPr>
        </p:nvSpPr>
        <p:spPr>
          <a:xfrm>
            <a:off x="838200" y="197485"/>
            <a:ext cx="10515600" cy="1325563"/>
          </a:xfrm>
        </p:spPr>
        <p:txBody>
          <a:bodyPr/>
          <a:lstStyle/>
          <a:p>
            <a:pPr algn="ctr">
              <a:tabLst>
                <a:tab pos="6121400" algn="l"/>
              </a:tabLst>
            </a:pPr>
            <a:r>
              <a:rPr lang="en-US" dirty="0">
                <a:latin typeface="Times New Roman" panose="02020603050405020304" pitchFamily="18" charset="0"/>
                <a:cs typeface="Times New Roman" panose="02020603050405020304" pitchFamily="18" charset="0"/>
              </a:rPr>
              <a:t>Estimation of the nature of </a:t>
            </a:r>
            <a:r>
              <a:rPr lang="hu-HU" dirty="0" smtClean="0">
                <a:latin typeface="Times New Roman" panose="02020603050405020304" pitchFamily="18" charset="0"/>
                <a:cs typeface="Times New Roman" panose="02020603050405020304" pitchFamily="18" charset="0"/>
              </a:rPr>
              <a:t>primary</a:t>
            </a:r>
            <a:r>
              <a:rPr lang="en-US" dirty="0" smtClean="0">
                <a:latin typeface="Times New Roman" panose="02020603050405020304" pitchFamily="18" charset="0"/>
                <a:cs typeface="Times New Roman" panose="02020603050405020304" pitchFamily="18" charset="0"/>
              </a:rPr>
              <a:t> bond</a:t>
            </a:r>
            <a:r>
              <a:rPr lang="hu-HU" dirty="0" smtClean="0">
                <a:latin typeface="Times New Roman" panose="02020603050405020304" pitchFamily="18" charset="0"/>
                <a:cs typeface="Times New Roman" panose="02020603050405020304" pitchFamily="18" charset="0"/>
              </a:rPr>
              <a:t>s</a:t>
            </a:r>
            <a:endParaRPr lang="hu-HU" dirty="0">
              <a:latin typeface="Times New Roman" panose="02020603050405020304" pitchFamily="18" charset="0"/>
              <a:cs typeface="Times New Roman" panose="02020603050405020304" pitchFamily="18" charset="0"/>
            </a:endParaRPr>
          </a:p>
        </p:txBody>
      </p:sp>
      <p:sp>
        <p:nvSpPr>
          <p:cNvPr id="3" name="Tartalom helye 2">
            <a:extLst>
              <a:ext uri="{FF2B5EF4-FFF2-40B4-BE49-F238E27FC236}">
                <a16:creationId xmlns:a16="http://schemas.microsoft.com/office/drawing/2014/main" id="{1F5E4F99-4D1F-402A-952B-787EE227920B}"/>
              </a:ext>
            </a:extLst>
          </p:cNvPr>
          <p:cNvSpPr>
            <a:spLocks noGrp="1"/>
          </p:cNvSpPr>
          <p:nvPr>
            <p:ph idx="1"/>
          </p:nvPr>
        </p:nvSpPr>
        <p:spPr>
          <a:xfrm>
            <a:off x="320040" y="1657985"/>
            <a:ext cx="11536680" cy="4910455"/>
          </a:xfrm>
        </p:spPr>
        <p:txBody>
          <a:bodyPr>
            <a:normAutofit fontScale="92500"/>
          </a:bodyPr>
          <a:lstStyle/>
          <a:p>
            <a:pPr marL="441325"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t </a:t>
            </a:r>
            <a:r>
              <a:rPr lang="en-US" sz="3200" dirty="0">
                <a:latin typeface="Times New Roman" panose="02020603050405020304" pitchFamily="18" charset="0"/>
                <a:cs typeface="Times New Roman" panose="02020603050405020304" pitchFamily="18" charset="0"/>
              </a:rPr>
              <a:t>would be good to know in advance what kind of bond is expected to form between the two atoms in question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6553200"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a:t>
            </a:r>
            <a:r>
              <a:rPr lang="hu-HU" sz="3200" dirty="0" smtClean="0">
                <a:latin typeface="Times New Roman" panose="02020603050405020304" pitchFamily="18" charset="0"/>
                <a:cs typeface="Times New Roman" panose="02020603050405020304" pitchFamily="18" charset="0"/>
              </a:rPr>
              <a:t>generic </a:t>
            </a:r>
            <a:r>
              <a:rPr lang="en-US" sz="3200" dirty="0" smtClean="0">
                <a:latin typeface="Times New Roman" panose="02020603050405020304" pitchFamily="18" charset="0"/>
                <a:cs typeface="Times New Roman" panose="02020603050405020304" pitchFamily="18" charset="0"/>
              </a:rPr>
              <a:t>concept </a:t>
            </a:r>
            <a:r>
              <a:rPr lang="en-US" sz="3200" dirty="0">
                <a:latin typeface="Times New Roman" panose="02020603050405020304" pitchFamily="18" charset="0"/>
                <a:cs typeface="Times New Roman" panose="02020603050405020304" pitchFamily="18" charset="0"/>
              </a:rPr>
              <a:t>of electronegativity (EN)</a:t>
            </a:r>
            <a:r>
              <a:rPr lang="hu-HU" sz="3200" dirty="0" smtClean="0">
                <a:latin typeface="Times New Roman" panose="02020603050405020304" pitchFamily="18" charset="0"/>
                <a:cs typeface="Times New Roman" panose="02020603050405020304" pitchFamily="18" charset="0"/>
              </a:rPr>
              <a:t> was already</a:t>
            </a:r>
            <a:r>
              <a:rPr lang="en-US" sz="3200" dirty="0" smtClean="0">
                <a:latin typeface="Times New Roman" panose="02020603050405020304" pitchFamily="18" charset="0"/>
                <a:cs typeface="Times New Roman" panose="02020603050405020304" pitchFamily="18" charset="0"/>
              </a:rPr>
              <a:t> mentioned</a:t>
            </a:r>
            <a:r>
              <a:rPr lang="hu-HU" sz="3200" dirty="0" smtClean="0">
                <a:latin typeface="Times New Roman" panose="02020603050405020304" pitchFamily="18" charset="0"/>
                <a:cs typeface="Times New Roman" panose="02020603050405020304" pitchFamily="18" charset="0"/>
              </a:rPr>
              <a:t> during the course</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Knowing </a:t>
            </a:r>
            <a:r>
              <a:rPr lang="en-US" sz="3200" dirty="0" smtClean="0">
                <a:latin typeface="Times New Roman" panose="02020603050405020304" pitchFamily="18" charset="0"/>
                <a:cs typeface="Times New Roman" panose="02020603050405020304" pitchFamily="18" charset="0"/>
              </a:rPr>
              <a:t>these</a:t>
            </a:r>
            <a:r>
              <a:rPr lang="hu-HU" sz="3200" dirty="0" smtClean="0">
                <a:latin typeface="Times New Roman" panose="02020603050405020304" pitchFamily="18" charset="0"/>
                <a:cs typeface="Times New Roman" panose="02020603050405020304" pitchFamily="18" charset="0"/>
              </a:rPr>
              <a:t> data</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is a </a:t>
            </a:r>
            <a:r>
              <a:rPr lang="en-US" sz="3200" dirty="0" smtClean="0">
                <a:latin typeface="Times New Roman" panose="02020603050405020304" pitchFamily="18" charset="0"/>
                <a:cs typeface="Times New Roman" panose="02020603050405020304" pitchFamily="18" charset="0"/>
              </a:rPr>
              <a:t>tool </a:t>
            </a:r>
            <a:r>
              <a:rPr lang="en-US" sz="3200" dirty="0">
                <a:latin typeface="Times New Roman" panose="02020603050405020304" pitchFamily="18" charset="0"/>
                <a:cs typeface="Times New Roman" panose="02020603050405020304" pitchFamily="18" charset="0"/>
              </a:rPr>
              <a:t>for </a:t>
            </a:r>
            <a:r>
              <a:rPr lang="hu-HU" sz="3200" dirty="0" err="1" smtClean="0">
                <a:latin typeface="Times New Roman" panose="02020603050405020304" pitchFamily="18" charset="0"/>
                <a:cs typeface="Times New Roman" panose="02020603050405020304" pitchFamily="18" charset="0"/>
              </a:rPr>
              <a:t>bond</a:t>
            </a:r>
            <a:r>
              <a:rPr lang="hu-HU" sz="3200" dirty="0" smtClean="0">
                <a:latin typeface="Times New Roman" panose="02020603050405020304" pitchFamily="18" charset="0"/>
                <a:cs typeface="Times New Roman" panose="02020603050405020304" pitchFamily="18" charset="0"/>
              </a:rPr>
              <a:t> </a:t>
            </a:r>
            <a:r>
              <a:rPr lang="hu-HU" sz="3200" dirty="0" err="1" smtClean="0">
                <a:latin typeface="Times New Roman" panose="02020603050405020304" pitchFamily="18" charset="0"/>
                <a:cs typeface="Times New Roman" panose="02020603050405020304" pitchFamily="18" charset="0"/>
              </a:rPr>
              <a:t>type</a:t>
            </a:r>
            <a:r>
              <a:rPr lang="hu-HU" sz="3200" dirty="0" smtClean="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estimation</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marL="6553200" indent="-441325">
              <a:spcBef>
                <a:spcPts val="0"/>
              </a:spcBef>
              <a:spcAft>
                <a:spcPts val="1000"/>
              </a:spcAft>
            </a:pPr>
            <a:r>
              <a:rPr lang="hu-HU" sz="3200" dirty="0" smtClean="0">
                <a:latin typeface="Times New Roman" panose="02020603050405020304" pitchFamily="18" charset="0"/>
                <a:cs typeface="Times New Roman" panose="02020603050405020304" pitchFamily="18" charset="0"/>
              </a:rPr>
              <a:t>T</a:t>
            </a:r>
            <a:r>
              <a:rPr lang="en-US" sz="3200" dirty="0" smtClean="0">
                <a:latin typeface="Times New Roman" panose="02020603050405020304" pitchFamily="18" charset="0"/>
                <a:cs typeface="Times New Roman" panose="02020603050405020304" pitchFamily="18" charset="0"/>
              </a:rPr>
              <a:t>he difference</a:t>
            </a:r>
            <a:r>
              <a:rPr lang="hu-HU" sz="3200" dirty="0" smtClean="0">
                <a:latin typeface="Times New Roman" panose="02020603050405020304" pitchFamily="18" charset="0"/>
                <a:cs typeface="Times New Roman" panose="02020603050405020304" pitchFamily="18" charset="0"/>
              </a:rPr>
              <a:t> and the sum of</a:t>
            </a:r>
            <a:r>
              <a:rPr lang="en-US" sz="3200" dirty="0" smtClean="0">
                <a:latin typeface="Times New Roman" panose="02020603050405020304" pitchFamily="18" charset="0"/>
                <a:cs typeface="Times New Roman" panose="02020603050405020304" pitchFamily="18" charset="0"/>
              </a:rPr>
              <a:t> EN </a:t>
            </a:r>
            <a:r>
              <a:rPr lang="hu-HU" sz="3200" dirty="0" smtClean="0">
                <a:latin typeface="Times New Roman" panose="02020603050405020304" pitchFamily="18" charset="0"/>
                <a:cs typeface="Times New Roman" panose="02020603050405020304" pitchFamily="18" charset="0"/>
              </a:rPr>
              <a:t>values </a:t>
            </a:r>
            <a:r>
              <a:rPr lang="en-US" sz="3200" dirty="0" smtClean="0">
                <a:latin typeface="Times New Roman" panose="02020603050405020304" pitchFamily="18" charset="0"/>
                <a:cs typeface="Times New Roman" panose="02020603050405020304" pitchFamily="18" charset="0"/>
              </a:rPr>
              <a:t>of </a:t>
            </a:r>
            <a:r>
              <a:rPr lang="en-US" sz="3200" dirty="0">
                <a:latin typeface="Times New Roman" panose="02020603050405020304" pitchFamily="18" charset="0"/>
                <a:cs typeface="Times New Roman" panose="02020603050405020304" pitchFamily="18" charset="0"/>
              </a:rPr>
              <a:t>the two </a:t>
            </a:r>
            <a:r>
              <a:rPr lang="en-US" sz="3200" dirty="0" smtClean="0">
                <a:latin typeface="Times New Roman" panose="02020603050405020304" pitchFamily="18" charset="0"/>
                <a:cs typeface="Times New Roman" panose="02020603050405020304" pitchFamily="18" charset="0"/>
              </a:rPr>
              <a:t>atoms</a:t>
            </a:r>
            <a:r>
              <a:rPr lang="hu-HU" sz="3200" dirty="0" smtClean="0">
                <a:latin typeface="Times New Roman" panose="02020603050405020304" pitchFamily="18" charset="0"/>
                <a:cs typeface="Times New Roman" panose="02020603050405020304" pitchFamily="18" charset="0"/>
              </a:rPr>
              <a:t> involved</a:t>
            </a:r>
            <a:r>
              <a:rPr lang="en-US" sz="3200" dirty="0" smtClean="0">
                <a:latin typeface="Times New Roman" panose="02020603050405020304" pitchFamily="18" charset="0"/>
                <a:cs typeface="Times New Roman" panose="02020603050405020304" pitchFamily="18" charset="0"/>
              </a:rPr>
              <a:t> </a:t>
            </a:r>
            <a:r>
              <a:rPr lang="hu-HU" sz="3200" dirty="0" smtClean="0">
                <a:latin typeface="Times New Roman" panose="02020603050405020304" pitchFamily="18" charset="0"/>
                <a:cs typeface="Times New Roman" panose="02020603050405020304" pitchFamily="18" charset="0"/>
              </a:rPr>
              <a:t>must be examined.</a:t>
            </a:r>
            <a:endParaRPr lang="hu-HU" sz="3200" dirty="0">
              <a:latin typeface="Times New Roman" panose="02020603050405020304" pitchFamily="18" charset="0"/>
              <a:cs typeface="Times New Roman" panose="02020603050405020304" pitchFamily="18" charset="0"/>
            </a:endParaRPr>
          </a:p>
        </p:txBody>
      </p:sp>
      <p:sp>
        <p:nvSpPr>
          <p:cNvPr id="4" name="Háromszög 3">
            <a:extLst>
              <a:ext uri="{FF2B5EF4-FFF2-40B4-BE49-F238E27FC236}">
                <a16:creationId xmlns:a16="http://schemas.microsoft.com/office/drawing/2014/main" id="{C2913F90-D323-4B9D-9631-3339AE138BD6}"/>
              </a:ext>
            </a:extLst>
          </p:cNvPr>
          <p:cNvSpPr/>
          <p:nvPr/>
        </p:nvSpPr>
        <p:spPr>
          <a:xfrm>
            <a:off x="2221548" y="3824288"/>
            <a:ext cx="2139085" cy="184403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a:extLst>
              <a:ext uri="{FF2B5EF4-FFF2-40B4-BE49-F238E27FC236}">
                <a16:creationId xmlns:a16="http://schemas.microsoft.com/office/drawing/2014/main" id="{51D9A689-AA7C-485E-ADB8-452AF31E4B68}"/>
              </a:ext>
            </a:extLst>
          </p:cNvPr>
          <p:cNvSpPr txBox="1"/>
          <p:nvPr/>
        </p:nvSpPr>
        <p:spPr>
          <a:xfrm>
            <a:off x="2423160" y="3124200"/>
            <a:ext cx="1729961"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ionic bond</a:t>
            </a:r>
            <a:endParaRPr lang="hu-HU" sz="2800" dirty="0">
              <a:latin typeface="Times New Roman" panose="02020603050405020304" pitchFamily="18" charset="0"/>
              <a:cs typeface="Times New Roman" panose="02020603050405020304" pitchFamily="18" charset="0"/>
            </a:endParaRPr>
          </a:p>
        </p:txBody>
      </p:sp>
      <p:sp>
        <p:nvSpPr>
          <p:cNvPr id="6" name="Szövegdoboz 5">
            <a:extLst>
              <a:ext uri="{FF2B5EF4-FFF2-40B4-BE49-F238E27FC236}">
                <a16:creationId xmlns:a16="http://schemas.microsoft.com/office/drawing/2014/main" id="{8911BC7A-CAFB-49A7-9EB5-F409EECC3700}"/>
              </a:ext>
            </a:extLst>
          </p:cNvPr>
          <p:cNvSpPr txBox="1"/>
          <p:nvPr/>
        </p:nvSpPr>
        <p:spPr>
          <a:xfrm rot="7200000">
            <a:off x="3615850" y="5467301"/>
            <a:ext cx="2206053"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covalent bond</a:t>
            </a:r>
            <a:endParaRPr lang="hu-HU" sz="2800" dirty="0">
              <a:latin typeface="Times New Roman" panose="02020603050405020304" pitchFamily="18" charset="0"/>
              <a:cs typeface="Times New Roman" panose="02020603050405020304" pitchFamily="18" charset="0"/>
            </a:endParaRPr>
          </a:p>
        </p:txBody>
      </p:sp>
      <p:sp>
        <p:nvSpPr>
          <p:cNvPr id="7" name="Szövegdoboz 6">
            <a:extLst>
              <a:ext uri="{FF2B5EF4-FFF2-40B4-BE49-F238E27FC236}">
                <a16:creationId xmlns:a16="http://schemas.microsoft.com/office/drawing/2014/main" id="{7A1ADB0D-A593-42D2-8D88-C6DF6FE3C47C}"/>
              </a:ext>
            </a:extLst>
          </p:cNvPr>
          <p:cNvSpPr txBox="1"/>
          <p:nvPr/>
        </p:nvSpPr>
        <p:spPr>
          <a:xfrm rot="-7200000">
            <a:off x="892037" y="5648466"/>
            <a:ext cx="2145139" cy="523220"/>
          </a:xfrm>
          <a:prstGeom prst="rect">
            <a:avLst/>
          </a:prstGeom>
          <a:noFill/>
        </p:spPr>
        <p:txBody>
          <a:bodyPr wrap="none" rtlCol="0">
            <a:spAutoFit/>
          </a:bodyPr>
          <a:lstStyle/>
          <a:p>
            <a:r>
              <a:rPr lang="hu-HU" sz="2800" dirty="0" smtClean="0">
                <a:latin typeface="Times New Roman" panose="02020603050405020304" pitchFamily="18" charset="0"/>
                <a:cs typeface="Times New Roman" panose="02020603050405020304" pitchFamily="18" charset="0"/>
              </a:rPr>
              <a:t>metallic bond</a:t>
            </a:r>
            <a:endParaRPr lang="hu-HU" sz="2800" dirty="0">
              <a:latin typeface="Times New Roman" panose="02020603050405020304" pitchFamily="18" charset="0"/>
              <a:cs typeface="Times New Roman" panose="02020603050405020304" pitchFamily="18" charset="0"/>
            </a:endParaRPr>
          </a:p>
        </p:txBody>
      </p:sp>
      <p:sp>
        <p:nvSpPr>
          <p:cNvPr id="8" name="Ellipszis 7">
            <a:extLst>
              <a:ext uri="{FF2B5EF4-FFF2-40B4-BE49-F238E27FC236}">
                <a16:creationId xmlns:a16="http://schemas.microsoft.com/office/drawing/2014/main" id="{AD6EAF01-3007-4018-8E14-CB5CAF483A8D}"/>
              </a:ext>
            </a:extLst>
          </p:cNvPr>
          <p:cNvSpPr/>
          <p:nvPr/>
        </p:nvSpPr>
        <p:spPr>
          <a:xfrm>
            <a:off x="4251960" y="5577840"/>
            <a:ext cx="182880" cy="1828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Ellipszis 8">
            <a:extLst>
              <a:ext uri="{FF2B5EF4-FFF2-40B4-BE49-F238E27FC236}">
                <a16:creationId xmlns:a16="http://schemas.microsoft.com/office/drawing/2014/main" id="{88BF5CA1-7541-4BC5-8AD9-F632C1589CE0}"/>
              </a:ext>
            </a:extLst>
          </p:cNvPr>
          <p:cNvSpPr/>
          <p:nvPr/>
        </p:nvSpPr>
        <p:spPr>
          <a:xfrm>
            <a:off x="2194560" y="5547360"/>
            <a:ext cx="182880" cy="1828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Ellipszis 9">
            <a:extLst>
              <a:ext uri="{FF2B5EF4-FFF2-40B4-BE49-F238E27FC236}">
                <a16:creationId xmlns:a16="http://schemas.microsoft.com/office/drawing/2014/main" id="{038E5CFD-3862-40B8-BF9F-82D3A8DFF890}"/>
              </a:ext>
            </a:extLst>
          </p:cNvPr>
          <p:cNvSpPr/>
          <p:nvPr/>
        </p:nvSpPr>
        <p:spPr>
          <a:xfrm>
            <a:off x="3200400" y="3732848"/>
            <a:ext cx="182880" cy="18288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Szövegdoboz 10">
            <a:extLst>
              <a:ext uri="{FF2B5EF4-FFF2-40B4-BE49-F238E27FC236}">
                <a16:creationId xmlns:a16="http://schemas.microsoft.com/office/drawing/2014/main" id="{7DDD5B2E-31BC-4717-BC62-65F9AFC752BB}"/>
              </a:ext>
            </a:extLst>
          </p:cNvPr>
          <p:cNvSpPr txBox="1"/>
          <p:nvPr/>
        </p:nvSpPr>
        <p:spPr>
          <a:xfrm>
            <a:off x="2377440" y="2682240"/>
            <a:ext cx="1904624" cy="523220"/>
          </a:xfrm>
          <a:prstGeom prst="rect">
            <a:avLst/>
          </a:prstGeom>
          <a:noFill/>
        </p:spPr>
        <p:txBody>
          <a:bodyPr wrap="none" rtlCol="0">
            <a:spAutoFit/>
          </a:bodyPr>
          <a:lstStyle/>
          <a:p>
            <a:r>
              <a:rPr lang="el-GR" sz="2800" dirty="0">
                <a:latin typeface="Times New Roman" panose="02020603050405020304" pitchFamily="18" charset="0"/>
                <a:cs typeface="Times New Roman" panose="02020603050405020304" pitchFamily="18" charset="0"/>
              </a:rPr>
              <a:t>Δ</a:t>
            </a:r>
            <a:r>
              <a:rPr lang="hu-HU" sz="2800" dirty="0">
                <a:latin typeface="Times New Roman" panose="02020603050405020304" pitchFamily="18" charset="0"/>
                <a:cs typeface="Times New Roman" panose="02020603050405020304" pitchFamily="18" charset="0"/>
              </a:rPr>
              <a:t>EN - </a:t>
            </a:r>
            <a:r>
              <a:rPr lang="hu-HU" sz="2800" dirty="0" smtClean="0">
                <a:latin typeface="Times New Roman" panose="02020603050405020304" pitchFamily="18" charset="0"/>
                <a:cs typeface="Times New Roman" panose="02020603050405020304" pitchFamily="18" charset="0"/>
              </a:rPr>
              <a:t>large</a:t>
            </a:r>
            <a:endParaRPr lang="hu-HU" sz="2800" dirty="0">
              <a:latin typeface="Times New Roman" panose="02020603050405020304" pitchFamily="18" charset="0"/>
              <a:cs typeface="Times New Roman" panose="02020603050405020304" pitchFamily="18" charset="0"/>
            </a:endParaRPr>
          </a:p>
        </p:txBody>
      </p:sp>
      <p:sp>
        <p:nvSpPr>
          <p:cNvPr id="12" name="Szövegdoboz 11">
            <a:extLst>
              <a:ext uri="{FF2B5EF4-FFF2-40B4-BE49-F238E27FC236}">
                <a16:creationId xmlns:a16="http://schemas.microsoft.com/office/drawing/2014/main" id="{3DD00134-0CDC-43CC-8E6C-F762DDA092C7}"/>
              </a:ext>
            </a:extLst>
          </p:cNvPr>
          <p:cNvSpPr txBox="1"/>
          <p:nvPr/>
        </p:nvSpPr>
        <p:spPr>
          <a:xfrm>
            <a:off x="2316480" y="5821680"/>
            <a:ext cx="1970411" cy="523220"/>
          </a:xfrm>
          <a:prstGeom prst="rect">
            <a:avLst/>
          </a:prstGeom>
          <a:noFill/>
        </p:spPr>
        <p:txBody>
          <a:bodyPr wrap="none" rtlCol="0">
            <a:spAutoFit/>
          </a:bodyPr>
          <a:lstStyle/>
          <a:p>
            <a:r>
              <a:rPr lang="el-GR" sz="2800" dirty="0">
                <a:latin typeface="Times New Roman" panose="02020603050405020304" pitchFamily="18" charset="0"/>
                <a:cs typeface="Times New Roman" panose="02020603050405020304" pitchFamily="18" charset="0"/>
              </a:rPr>
              <a:t>Δ</a:t>
            </a:r>
            <a:r>
              <a:rPr lang="hu-HU" sz="2800" dirty="0">
                <a:latin typeface="Times New Roman" panose="02020603050405020304" pitchFamily="18" charset="0"/>
                <a:cs typeface="Times New Roman" panose="02020603050405020304" pitchFamily="18" charset="0"/>
              </a:rPr>
              <a:t>EN - </a:t>
            </a:r>
            <a:r>
              <a:rPr lang="hu-HU" sz="2800" dirty="0" smtClean="0">
                <a:latin typeface="Times New Roman" panose="02020603050405020304" pitchFamily="18" charset="0"/>
                <a:cs typeface="Times New Roman" panose="02020603050405020304" pitchFamily="18" charset="0"/>
              </a:rPr>
              <a:t>small</a:t>
            </a:r>
            <a:endParaRPr lang="hu-HU" sz="2800" dirty="0">
              <a:latin typeface="Times New Roman" panose="02020603050405020304" pitchFamily="18" charset="0"/>
              <a:cs typeface="Times New Roman" panose="02020603050405020304" pitchFamily="18" charset="0"/>
            </a:endParaRPr>
          </a:p>
        </p:txBody>
      </p:sp>
      <p:sp>
        <p:nvSpPr>
          <p:cNvPr id="13" name="Szövegdoboz 12">
            <a:extLst>
              <a:ext uri="{FF2B5EF4-FFF2-40B4-BE49-F238E27FC236}">
                <a16:creationId xmlns:a16="http://schemas.microsoft.com/office/drawing/2014/main" id="{167E8C82-FB7E-45B0-8478-E1C10FF27CEE}"/>
              </a:ext>
            </a:extLst>
          </p:cNvPr>
          <p:cNvSpPr txBox="1"/>
          <p:nvPr/>
        </p:nvSpPr>
        <p:spPr>
          <a:xfrm>
            <a:off x="4689375" y="6141720"/>
            <a:ext cx="1882182" cy="523220"/>
          </a:xfrm>
          <a:prstGeom prst="rect">
            <a:avLst/>
          </a:prstGeom>
          <a:noFill/>
        </p:spPr>
        <p:txBody>
          <a:bodyPr wrap="none" rtlCol="0">
            <a:spAutoFit/>
          </a:bodyPr>
          <a:lstStyle/>
          <a:p>
            <a:r>
              <a:rPr lang="el-GR" sz="2800" dirty="0">
                <a:latin typeface="Times New Roman" panose="02020603050405020304" pitchFamily="18" charset="0"/>
                <a:cs typeface="Times New Roman" panose="02020603050405020304" pitchFamily="18" charset="0"/>
              </a:rPr>
              <a:t>Σ</a:t>
            </a:r>
            <a:r>
              <a:rPr lang="hu-HU" sz="2800" dirty="0">
                <a:latin typeface="Times New Roman" panose="02020603050405020304" pitchFamily="18" charset="0"/>
                <a:cs typeface="Times New Roman" panose="02020603050405020304" pitchFamily="18" charset="0"/>
              </a:rPr>
              <a:t>EN - </a:t>
            </a:r>
            <a:r>
              <a:rPr lang="hu-HU" sz="2800" dirty="0" smtClean="0">
                <a:latin typeface="Times New Roman" panose="02020603050405020304" pitchFamily="18" charset="0"/>
                <a:cs typeface="Times New Roman" panose="02020603050405020304" pitchFamily="18" charset="0"/>
              </a:rPr>
              <a:t>large</a:t>
            </a:r>
            <a:endParaRPr lang="hu-HU" sz="2800" dirty="0">
              <a:latin typeface="Times New Roman" panose="02020603050405020304" pitchFamily="18" charset="0"/>
              <a:cs typeface="Times New Roman" panose="02020603050405020304" pitchFamily="18" charset="0"/>
            </a:endParaRPr>
          </a:p>
        </p:txBody>
      </p:sp>
      <p:sp>
        <p:nvSpPr>
          <p:cNvPr id="14" name="Szövegdoboz 13">
            <a:extLst>
              <a:ext uri="{FF2B5EF4-FFF2-40B4-BE49-F238E27FC236}">
                <a16:creationId xmlns:a16="http://schemas.microsoft.com/office/drawing/2014/main" id="{32AE5AC5-368F-4E9A-A954-A3018ED2143F}"/>
              </a:ext>
            </a:extLst>
          </p:cNvPr>
          <p:cNvSpPr txBox="1"/>
          <p:nvPr/>
        </p:nvSpPr>
        <p:spPr>
          <a:xfrm>
            <a:off x="137160" y="6141720"/>
            <a:ext cx="1947969" cy="523220"/>
          </a:xfrm>
          <a:prstGeom prst="rect">
            <a:avLst/>
          </a:prstGeom>
          <a:noFill/>
        </p:spPr>
        <p:txBody>
          <a:bodyPr wrap="none" rtlCol="0">
            <a:spAutoFit/>
          </a:bodyPr>
          <a:lstStyle/>
          <a:p>
            <a:r>
              <a:rPr lang="el-GR" sz="2800" dirty="0">
                <a:latin typeface="Times New Roman" panose="02020603050405020304" pitchFamily="18" charset="0"/>
                <a:cs typeface="Times New Roman" panose="02020603050405020304" pitchFamily="18" charset="0"/>
              </a:rPr>
              <a:t>Σ</a:t>
            </a:r>
            <a:r>
              <a:rPr lang="hu-HU" sz="2800" dirty="0">
                <a:latin typeface="Times New Roman" panose="02020603050405020304" pitchFamily="18" charset="0"/>
                <a:cs typeface="Times New Roman" panose="02020603050405020304" pitchFamily="18" charset="0"/>
              </a:rPr>
              <a:t>EN - </a:t>
            </a:r>
            <a:r>
              <a:rPr lang="hu-HU" sz="2800" dirty="0" smtClean="0">
                <a:latin typeface="Times New Roman" panose="02020603050405020304" pitchFamily="18" charset="0"/>
                <a:cs typeface="Times New Roman" panose="02020603050405020304" pitchFamily="18" charset="0"/>
              </a:rPr>
              <a:t>small</a:t>
            </a:r>
            <a:endParaRPr lang="hu-H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496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Secondary interactions</a:t>
            </a:r>
          </a:p>
        </p:txBody>
      </p:sp>
      <p:sp>
        <p:nvSpPr>
          <p:cNvPr id="432131" name="Rectangle 3"/>
          <p:cNvSpPr>
            <a:spLocks noGrp="1" noChangeArrowheads="1"/>
          </p:cNvSpPr>
          <p:nvPr>
            <p:ph type="body" idx="1"/>
          </p:nvPr>
        </p:nvSpPr>
        <p:spPr>
          <a:xfrm>
            <a:off x="321733" y="2095500"/>
            <a:ext cx="11531599" cy="3416300"/>
          </a:xfrm>
        </p:spPr>
        <p:txBody>
          <a:bodyPr>
            <a:normAutofit/>
          </a:bodyPr>
          <a:lstStyle/>
          <a:p>
            <a:r>
              <a:rPr lang="en-US" sz="3600" dirty="0">
                <a:latin typeface="Times New Roman" panose="02020603050405020304" pitchFamily="18" charset="0"/>
                <a:cs typeface="Times New Roman" panose="02020603050405020304" pitchFamily="18" charset="0"/>
              </a:rPr>
              <a:t>Molecules interact not only with </a:t>
            </a:r>
            <a:r>
              <a:rPr lang="hu-HU" sz="3600" dirty="0" smtClean="0">
                <a:latin typeface="Times New Roman" panose="02020603050405020304" pitchFamily="18" charset="0"/>
                <a:cs typeface="Times New Roman" panose="02020603050405020304" pitchFamily="18" charset="0"/>
              </a:rPr>
              <a:t>an</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external electric field, but also with each other's electric </a:t>
            </a:r>
            <a:r>
              <a:rPr lang="en-US" sz="3600" dirty="0" smtClean="0">
                <a:latin typeface="Times New Roman" panose="02020603050405020304" pitchFamily="18" charset="0"/>
                <a:cs typeface="Times New Roman" panose="02020603050405020304" pitchFamily="18" charset="0"/>
              </a:rPr>
              <a:t>fields</a:t>
            </a:r>
            <a:r>
              <a:rPr lang="hu-HU" sz="3600" dirty="0" smtClean="0">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a:p>
            <a:pPr lvl="1" indent="-442800">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between two polar molecules, </a:t>
            </a:r>
            <a:r>
              <a:rPr lang="en-US" sz="3200" dirty="0" smtClean="0">
                <a:latin typeface="Times New Roman" panose="02020603050405020304" pitchFamily="18" charset="0"/>
                <a:cs typeface="Times New Roman" panose="02020603050405020304" pitchFamily="18" charset="0"/>
              </a:rPr>
              <a:t>dipole-dipole</a:t>
            </a:r>
            <a:r>
              <a:rPr lang="hu-HU" sz="3200" dirty="0" smtClean="0">
                <a:latin typeface="Times New Roman" panose="02020603050405020304" pitchFamily="18" charset="0"/>
                <a:cs typeface="Times New Roman" panose="02020603050405020304" pitchFamily="18" charset="0"/>
              </a:rPr>
              <a:t> interaction,</a:t>
            </a:r>
            <a:endParaRPr lang="hu-HU" sz="3200" dirty="0">
              <a:latin typeface="Times New Roman" panose="02020603050405020304" pitchFamily="18" charset="0"/>
              <a:cs typeface="Times New Roman" panose="02020603050405020304" pitchFamily="18" charset="0"/>
            </a:endParaRPr>
          </a:p>
          <a:p>
            <a:pPr lvl="1" indent="-442800">
              <a:buFont typeface="Courier New" panose="02070309020205020404" pitchFamily="49" charset="0"/>
              <a:buChar char="o"/>
            </a:pPr>
            <a:r>
              <a:rPr lang="en-US" sz="3200" dirty="0">
                <a:latin typeface="Times New Roman" panose="02020603050405020304" pitchFamily="18" charset="0"/>
                <a:cs typeface="Times New Roman" panose="02020603050405020304" pitchFamily="18" charset="0"/>
              </a:rPr>
              <a:t>between two </a:t>
            </a:r>
            <a:r>
              <a:rPr lang="en-US" sz="3200" dirty="0" err="1">
                <a:latin typeface="Times New Roman" panose="02020603050405020304" pitchFamily="18" charset="0"/>
                <a:cs typeface="Times New Roman" panose="02020603050405020304" pitchFamily="18" charset="0"/>
              </a:rPr>
              <a:t>apolar</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molecules</a:t>
            </a:r>
            <a:r>
              <a:rPr lang="hu-HU" sz="3200"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induced </a:t>
            </a:r>
            <a:r>
              <a:rPr lang="en-US" sz="3200" dirty="0">
                <a:latin typeface="Times New Roman" panose="02020603050405020304" pitchFamily="18" charset="0"/>
                <a:cs typeface="Times New Roman" panose="02020603050405020304" pitchFamily="18" charset="0"/>
              </a:rPr>
              <a:t>dipole-induced dipole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lvl="1" indent="-442800">
              <a:buFont typeface="Courier New" panose="02070309020205020404" pitchFamily="49" charset="0"/>
              <a:buChar char="o"/>
            </a:pPr>
            <a:r>
              <a:rPr lang="en-US" sz="3200" dirty="0" smtClean="0">
                <a:latin typeface="Times New Roman" panose="02020603050405020304" pitchFamily="18" charset="0"/>
                <a:cs typeface="Times New Roman" panose="02020603050405020304" pitchFamily="18" charset="0"/>
              </a:rPr>
              <a:t>between </a:t>
            </a:r>
            <a:r>
              <a:rPr lang="en-US" sz="3200" dirty="0">
                <a:latin typeface="Times New Roman" panose="02020603050405020304" pitchFamily="18" charset="0"/>
                <a:cs typeface="Times New Roman" panose="02020603050405020304" pitchFamily="18" charset="0"/>
              </a:rPr>
              <a:t>a polar and an </a:t>
            </a:r>
            <a:r>
              <a:rPr lang="en-US" sz="3200" dirty="0" err="1">
                <a:latin typeface="Times New Roman" panose="02020603050405020304" pitchFamily="18" charset="0"/>
                <a:cs typeface="Times New Roman" panose="02020603050405020304" pitchFamily="18" charset="0"/>
              </a:rPr>
              <a:t>apolar</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molecule</a:t>
            </a:r>
            <a:r>
              <a:rPr lang="hu-HU"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dipole-induced </a:t>
            </a:r>
            <a:r>
              <a:rPr lang="en-US" sz="3200" dirty="0" smtClean="0">
                <a:latin typeface="Times New Roman" panose="02020603050405020304" pitchFamily="18" charset="0"/>
                <a:cs typeface="Times New Roman" panose="02020603050405020304" pitchFamily="18" charset="0"/>
              </a:rPr>
              <a:t>dipole</a:t>
            </a:r>
            <a:r>
              <a:rPr lang="hu-HU" sz="3200" dirty="0" smtClean="0">
                <a:latin typeface="Times New Roman" panose="02020603050405020304" pitchFamily="18" charset="0"/>
                <a:cs typeface="Times New Roman" panose="02020603050405020304" pitchFamily="18" charset="0"/>
              </a:rPr>
              <a:t>.</a:t>
            </a:r>
            <a:endParaRPr lang="hu-HU" sz="3200" dirty="0">
              <a:latin typeface="Times New Roman" panose="02020603050405020304" pitchFamily="18" charset="0"/>
              <a:cs typeface="Times New Roman" panose="02020603050405020304" pitchFamily="18" charset="0"/>
            </a:endParaRPr>
          </a:p>
          <a:p>
            <a:pPr eaLnBrk="1" hangingPunct="1"/>
            <a:r>
              <a:rPr lang="hu-HU" sz="3600" dirty="0" smtClean="0">
                <a:latin typeface="Times New Roman" panose="02020603050405020304" pitchFamily="18" charset="0"/>
                <a:cs typeface="Times New Roman" panose="02020603050405020304" pitchFamily="18" charset="0"/>
              </a:rPr>
              <a:t>What is the range of secondary interactions?</a:t>
            </a:r>
            <a:endParaRPr lang="hu-HU"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2131">
                                            <p:txEl>
                                              <p:pRg st="1" end="1"/>
                                            </p:txEl>
                                          </p:spTgt>
                                        </p:tgtEl>
                                        <p:attrNameLst>
                                          <p:attrName>style.visibility</p:attrName>
                                        </p:attrNameLst>
                                      </p:cBhvr>
                                      <p:to>
                                        <p:strVal val="visible"/>
                                      </p:to>
                                    </p:set>
                                    <p:anim calcmode="lin" valueType="num">
                                      <p:cBhvr additive="base">
                                        <p:cTn id="7" dur="500" fill="hold"/>
                                        <p:tgtEl>
                                          <p:spTgt spid="43213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3213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32131">
                                            <p:txEl>
                                              <p:pRg st="2" end="2"/>
                                            </p:txEl>
                                          </p:spTgt>
                                        </p:tgtEl>
                                        <p:attrNameLst>
                                          <p:attrName>style.visibility</p:attrName>
                                        </p:attrNameLst>
                                      </p:cBhvr>
                                      <p:to>
                                        <p:strVal val="visible"/>
                                      </p:to>
                                    </p:set>
                                    <p:anim calcmode="lin" valueType="num">
                                      <p:cBhvr additive="base">
                                        <p:cTn id="11" dur="500" fill="hold"/>
                                        <p:tgtEl>
                                          <p:spTgt spid="43213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3213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32131">
                                            <p:txEl>
                                              <p:pRg st="3" end="3"/>
                                            </p:txEl>
                                          </p:spTgt>
                                        </p:tgtEl>
                                        <p:attrNameLst>
                                          <p:attrName>style.visibility</p:attrName>
                                        </p:attrNameLst>
                                      </p:cBhvr>
                                      <p:to>
                                        <p:strVal val="visible"/>
                                      </p:to>
                                    </p:set>
                                    <p:anim calcmode="lin" valueType="num">
                                      <p:cBhvr additive="base">
                                        <p:cTn id="15" dur="500" fill="hold"/>
                                        <p:tgtEl>
                                          <p:spTgt spid="43213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321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32131">
                                            <p:txEl>
                                              <p:pRg st="4" end="4"/>
                                            </p:txEl>
                                          </p:spTgt>
                                        </p:tgtEl>
                                        <p:attrNameLst>
                                          <p:attrName>style.visibility</p:attrName>
                                        </p:attrNameLst>
                                      </p:cBhvr>
                                      <p:to>
                                        <p:strVal val="visible"/>
                                      </p:to>
                                    </p:set>
                                    <p:anim calcmode="lin" valueType="num">
                                      <p:cBhvr additive="base">
                                        <p:cTn id="21" dur="500" fill="hold"/>
                                        <p:tgtEl>
                                          <p:spTgt spid="43213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3213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ctr" eaLnBrk="1" hangingPunct="1"/>
            <a:r>
              <a:rPr lang="hu-HU" dirty="0" smtClean="0">
                <a:latin typeface="Times New Roman" panose="02020603050405020304" pitchFamily="18" charset="0"/>
                <a:cs typeface="Times New Roman" panose="02020603050405020304" pitchFamily="18" charset="0"/>
              </a:rPr>
              <a:t>Attractive interactions</a:t>
            </a:r>
            <a:endParaRPr lang="hu-HU" dirty="0">
              <a:latin typeface="Times New Roman" panose="02020603050405020304" pitchFamily="18" charset="0"/>
              <a:cs typeface="Times New Roman" panose="02020603050405020304" pitchFamily="18" charset="0"/>
            </a:endParaRPr>
          </a:p>
        </p:txBody>
      </p:sp>
      <p:sp>
        <p:nvSpPr>
          <p:cNvPr id="434179" name="Text Box 3"/>
          <p:cNvSpPr txBox="1">
            <a:spLocks noChangeArrowheads="1"/>
          </p:cNvSpPr>
          <p:nvPr/>
        </p:nvSpPr>
        <p:spPr bwMode="auto">
          <a:xfrm>
            <a:off x="4879975" y="1982789"/>
            <a:ext cx="1352550" cy="579437"/>
          </a:xfrm>
          <a:prstGeom prst="rect">
            <a:avLst/>
          </a:prstGeom>
          <a:noFill/>
          <a:ln w="9525">
            <a:noFill/>
            <a:miter lim="800000"/>
            <a:headEnd/>
            <a:tailEnd/>
          </a:ln>
        </p:spPr>
        <p:txBody>
          <a:bodyPr wrap="none">
            <a:spAutoFit/>
          </a:bodyPr>
          <a:lstStyle/>
          <a:p>
            <a:r>
              <a:rPr lang="hu-HU" sz="3200" dirty="0">
                <a:latin typeface="Times New Roman" panose="02020603050405020304" pitchFamily="18" charset="0"/>
                <a:cs typeface="Times New Roman" panose="02020603050405020304" pitchFamily="18" charset="0"/>
              </a:rPr>
              <a:t>V ~ 1/r</a:t>
            </a:r>
          </a:p>
        </p:txBody>
      </p:sp>
      <p:grpSp>
        <p:nvGrpSpPr>
          <p:cNvPr id="2" name="Group 4"/>
          <p:cNvGrpSpPr>
            <a:grpSpLocks/>
          </p:cNvGrpSpPr>
          <p:nvPr/>
        </p:nvGrpSpPr>
        <p:grpSpPr bwMode="auto">
          <a:xfrm>
            <a:off x="2324101" y="1816100"/>
            <a:ext cx="2189163" cy="1184275"/>
            <a:chOff x="504" y="1144"/>
            <a:chExt cx="1379" cy="746"/>
          </a:xfrm>
        </p:grpSpPr>
        <p:sp>
          <p:nvSpPr>
            <p:cNvPr id="31766" name="Oval 5"/>
            <p:cNvSpPr>
              <a:spLocks noChangeArrowheads="1"/>
            </p:cNvSpPr>
            <p:nvPr/>
          </p:nvSpPr>
          <p:spPr bwMode="auto">
            <a:xfrm>
              <a:off x="504" y="1228"/>
              <a:ext cx="355" cy="355"/>
            </a:xfrm>
            <a:prstGeom prst="ellipse">
              <a:avLst/>
            </a:prstGeom>
            <a:solidFill>
              <a:srgbClr val="FF0000"/>
            </a:solidFill>
            <a:ln w="9525">
              <a:solidFill>
                <a:schemeClr val="tx1"/>
              </a:solidFill>
              <a:round/>
              <a:headEnd/>
              <a:tailEnd/>
            </a:ln>
          </p:spPr>
          <p:txBody>
            <a:bodyPr wrap="none" anchor="ctr"/>
            <a:lstStyle/>
            <a:p>
              <a:pPr algn="ctr"/>
              <a:r>
                <a:rPr lang="hu-HU" sz="3600" b="1"/>
                <a:t>+</a:t>
              </a:r>
            </a:p>
          </p:txBody>
        </p:sp>
        <p:grpSp>
          <p:nvGrpSpPr>
            <p:cNvPr id="3" name="Group 6"/>
            <p:cNvGrpSpPr>
              <a:grpSpLocks/>
            </p:cNvGrpSpPr>
            <p:nvPr/>
          </p:nvGrpSpPr>
          <p:grpSpPr bwMode="auto">
            <a:xfrm>
              <a:off x="1528" y="1237"/>
              <a:ext cx="355" cy="355"/>
              <a:chOff x="2008" y="1768"/>
              <a:chExt cx="355" cy="355"/>
            </a:xfrm>
          </p:grpSpPr>
          <p:sp>
            <p:nvSpPr>
              <p:cNvPr id="31772" name="Oval 7"/>
              <p:cNvSpPr>
                <a:spLocks noChangeArrowheads="1"/>
              </p:cNvSpPr>
              <p:nvPr/>
            </p:nvSpPr>
            <p:spPr bwMode="auto">
              <a:xfrm>
                <a:off x="2008" y="1768"/>
                <a:ext cx="355" cy="355"/>
              </a:xfrm>
              <a:prstGeom prst="ellipse">
                <a:avLst/>
              </a:prstGeom>
              <a:solidFill>
                <a:srgbClr val="0000FF"/>
              </a:solidFill>
              <a:ln w="9525">
                <a:solidFill>
                  <a:schemeClr val="tx1"/>
                </a:solidFill>
                <a:round/>
                <a:headEnd/>
                <a:tailEnd/>
              </a:ln>
            </p:spPr>
            <p:txBody>
              <a:bodyPr wrap="none" anchor="ctr"/>
              <a:lstStyle/>
              <a:p>
                <a:pPr algn="ctr"/>
                <a:endParaRPr lang="hu-HU" sz="3600" b="1"/>
              </a:p>
            </p:txBody>
          </p:sp>
          <p:sp>
            <p:nvSpPr>
              <p:cNvPr id="31773" name="Line 8"/>
              <p:cNvSpPr>
                <a:spLocks noChangeShapeType="1"/>
              </p:cNvSpPr>
              <p:nvPr/>
            </p:nvSpPr>
            <p:spPr bwMode="auto">
              <a:xfrm>
                <a:off x="2115" y="1949"/>
                <a:ext cx="150" cy="0"/>
              </a:xfrm>
              <a:prstGeom prst="line">
                <a:avLst/>
              </a:prstGeom>
              <a:noFill/>
              <a:ln w="28575">
                <a:solidFill>
                  <a:schemeClr val="tx1"/>
                </a:solidFill>
                <a:round/>
                <a:headEnd/>
                <a:tailEnd/>
              </a:ln>
            </p:spPr>
            <p:txBody>
              <a:bodyPr/>
              <a:lstStyle/>
              <a:p>
                <a:endParaRPr lang="hu-HU"/>
              </a:p>
            </p:txBody>
          </p:sp>
        </p:grpSp>
        <p:sp>
          <p:nvSpPr>
            <p:cNvPr id="31768" name="Text Box 9"/>
            <p:cNvSpPr txBox="1">
              <a:spLocks noChangeArrowheads="1"/>
            </p:cNvSpPr>
            <p:nvPr/>
          </p:nvSpPr>
          <p:spPr bwMode="auto">
            <a:xfrm>
              <a:off x="583" y="1657"/>
              <a:ext cx="243" cy="233"/>
            </a:xfrm>
            <a:prstGeom prst="rect">
              <a:avLst/>
            </a:prstGeom>
            <a:noFill/>
            <a:ln w="9525">
              <a:noFill/>
              <a:miter lim="800000"/>
              <a:headEnd/>
              <a:tailEnd/>
            </a:ln>
          </p:spPr>
          <p:txBody>
            <a:bodyPr wrap="none">
              <a:spAutoFit/>
            </a:bodyPr>
            <a:lstStyle/>
            <a:p>
              <a:r>
                <a:rPr lang="hu-HU"/>
                <a:t>q</a:t>
              </a:r>
              <a:r>
                <a:rPr lang="hu-HU" baseline="-25000"/>
                <a:t>1</a:t>
              </a:r>
            </a:p>
          </p:txBody>
        </p:sp>
        <p:sp>
          <p:nvSpPr>
            <p:cNvPr id="31769" name="Text Box 10"/>
            <p:cNvSpPr txBox="1">
              <a:spLocks noChangeArrowheads="1"/>
            </p:cNvSpPr>
            <p:nvPr/>
          </p:nvSpPr>
          <p:spPr bwMode="auto">
            <a:xfrm>
              <a:off x="1607" y="1657"/>
              <a:ext cx="243" cy="233"/>
            </a:xfrm>
            <a:prstGeom prst="rect">
              <a:avLst/>
            </a:prstGeom>
            <a:noFill/>
            <a:ln w="9525">
              <a:noFill/>
              <a:miter lim="800000"/>
              <a:headEnd/>
              <a:tailEnd/>
            </a:ln>
          </p:spPr>
          <p:txBody>
            <a:bodyPr wrap="none">
              <a:spAutoFit/>
            </a:bodyPr>
            <a:lstStyle/>
            <a:p>
              <a:r>
                <a:rPr lang="hu-HU"/>
                <a:t>q</a:t>
              </a:r>
              <a:r>
                <a:rPr lang="hu-HU" baseline="-25000"/>
                <a:t>2</a:t>
              </a:r>
            </a:p>
          </p:txBody>
        </p:sp>
        <p:sp>
          <p:nvSpPr>
            <p:cNvPr id="31770" name="Line 11"/>
            <p:cNvSpPr>
              <a:spLocks noChangeShapeType="1"/>
            </p:cNvSpPr>
            <p:nvPr/>
          </p:nvSpPr>
          <p:spPr bwMode="auto">
            <a:xfrm>
              <a:off x="681" y="1417"/>
              <a:ext cx="1023" cy="0"/>
            </a:xfrm>
            <a:prstGeom prst="line">
              <a:avLst/>
            </a:prstGeom>
            <a:noFill/>
            <a:ln w="38100">
              <a:solidFill>
                <a:srgbClr val="339966"/>
              </a:solidFill>
              <a:round/>
              <a:headEnd type="triangle" w="med" len="med"/>
              <a:tailEnd type="triangle" w="med" len="med"/>
            </a:ln>
          </p:spPr>
          <p:txBody>
            <a:bodyPr/>
            <a:lstStyle/>
            <a:p>
              <a:endParaRPr lang="hu-HU"/>
            </a:p>
          </p:txBody>
        </p:sp>
        <p:sp>
          <p:nvSpPr>
            <p:cNvPr id="31771" name="Text Box 12"/>
            <p:cNvSpPr txBox="1">
              <a:spLocks noChangeArrowheads="1"/>
            </p:cNvSpPr>
            <p:nvPr/>
          </p:nvSpPr>
          <p:spPr bwMode="auto">
            <a:xfrm>
              <a:off x="1097" y="1144"/>
              <a:ext cx="167" cy="233"/>
            </a:xfrm>
            <a:prstGeom prst="rect">
              <a:avLst/>
            </a:prstGeom>
            <a:noFill/>
            <a:ln w="9525">
              <a:noFill/>
              <a:miter lim="800000"/>
              <a:headEnd/>
              <a:tailEnd/>
            </a:ln>
          </p:spPr>
          <p:txBody>
            <a:bodyPr wrap="none">
              <a:spAutoFit/>
            </a:bodyPr>
            <a:lstStyle/>
            <a:p>
              <a:r>
                <a:rPr lang="hu-HU"/>
                <a:t>r</a:t>
              </a:r>
              <a:endParaRPr lang="hu-HU" baseline="-25000"/>
            </a:p>
          </p:txBody>
        </p:sp>
      </p:grpSp>
      <p:grpSp>
        <p:nvGrpSpPr>
          <p:cNvPr id="4" name="Group 13"/>
          <p:cNvGrpSpPr>
            <a:grpSpLocks/>
          </p:cNvGrpSpPr>
          <p:nvPr/>
        </p:nvGrpSpPr>
        <p:grpSpPr bwMode="auto">
          <a:xfrm>
            <a:off x="2066926" y="3263900"/>
            <a:ext cx="2060575" cy="1917700"/>
            <a:chOff x="342" y="2056"/>
            <a:chExt cx="1298" cy="1208"/>
          </a:xfrm>
        </p:grpSpPr>
        <p:sp>
          <p:nvSpPr>
            <p:cNvPr id="31759" name="Text Box 14"/>
            <p:cNvSpPr txBox="1">
              <a:spLocks noChangeArrowheads="1"/>
            </p:cNvSpPr>
            <p:nvPr/>
          </p:nvSpPr>
          <p:spPr bwMode="auto">
            <a:xfrm>
              <a:off x="446" y="2785"/>
              <a:ext cx="243" cy="233"/>
            </a:xfrm>
            <a:prstGeom prst="rect">
              <a:avLst/>
            </a:prstGeom>
            <a:noFill/>
            <a:ln w="9525">
              <a:noFill/>
              <a:miter lim="800000"/>
              <a:headEnd/>
              <a:tailEnd/>
            </a:ln>
          </p:spPr>
          <p:txBody>
            <a:bodyPr wrap="none">
              <a:spAutoFit/>
            </a:bodyPr>
            <a:lstStyle/>
            <a:p>
              <a:r>
                <a:rPr lang="hu-HU"/>
                <a:t>q</a:t>
              </a:r>
              <a:r>
                <a:rPr lang="hu-HU" baseline="-25000"/>
                <a:t>1</a:t>
              </a:r>
            </a:p>
          </p:txBody>
        </p:sp>
        <p:sp>
          <p:nvSpPr>
            <p:cNvPr id="31760" name="AutoShape 15"/>
            <p:cNvSpPr>
              <a:spLocks noChangeArrowheads="1"/>
            </p:cNvSpPr>
            <p:nvPr/>
          </p:nvSpPr>
          <p:spPr bwMode="auto">
            <a:xfrm rot="-3018056">
              <a:off x="762" y="2385"/>
              <a:ext cx="1208" cy="549"/>
            </a:xfrm>
            <a:prstGeom prst="rightArrow">
              <a:avLst>
                <a:gd name="adj1" fmla="val 50000"/>
                <a:gd name="adj2" fmla="val 55009"/>
              </a:avLst>
            </a:prstGeom>
            <a:solidFill>
              <a:srgbClr val="FF0000"/>
            </a:solidFill>
            <a:ln w="9525">
              <a:solidFill>
                <a:schemeClr val="tx1"/>
              </a:solidFill>
              <a:miter lim="800000"/>
              <a:headEnd/>
              <a:tailEnd/>
            </a:ln>
          </p:spPr>
          <p:txBody>
            <a:bodyPr wrap="none" anchor="ctr"/>
            <a:lstStyle/>
            <a:p>
              <a:pPr algn="ctr"/>
              <a:r>
                <a:rPr lang="hu-HU" sz="3200" dirty="0" smtClean="0">
                  <a:latin typeface="Symbol" pitchFamily="18" charset="2"/>
                </a:rPr>
                <a:t>+          -</a:t>
              </a:r>
              <a:endParaRPr lang="hu-HU" sz="3200" dirty="0"/>
            </a:p>
          </p:txBody>
        </p:sp>
        <p:grpSp>
          <p:nvGrpSpPr>
            <p:cNvPr id="5" name="Group 16"/>
            <p:cNvGrpSpPr>
              <a:grpSpLocks/>
            </p:cNvGrpSpPr>
            <p:nvPr/>
          </p:nvGrpSpPr>
          <p:grpSpPr bwMode="auto">
            <a:xfrm>
              <a:off x="342" y="2430"/>
              <a:ext cx="355" cy="355"/>
              <a:chOff x="2008" y="1768"/>
              <a:chExt cx="355" cy="355"/>
            </a:xfrm>
          </p:grpSpPr>
          <p:sp>
            <p:nvSpPr>
              <p:cNvPr id="31764" name="Oval 17"/>
              <p:cNvSpPr>
                <a:spLocks noChangeArrowheads="1"/>
              </p:cNvSpPr>
              <p:nvPr/>
            </p:nvSpPr>
            <p:spPr bwMode="auto">
              <a:xfrm>
                <a:off x="2008" y="1768"/>
                <a:ext cx="355" cy="355"/>
              </a:xfrm>
              <a:prstGeom prst="ellipse">
                <a:avLst/>
              </a:prstGeom>
              <a:solidFill>
                <a:srgbClr val="0000FF"/>
              </a:solidFill>
              <a:ln w="9525">
                <a:solidFill>
                  <a:schemeClr val="tx1"/>
                </a:solidFill>
                <a:round/>
                <a:headEnd/>
                <a:tailEnd/>
              </a:ln>
            </p:spPr>
            <p:txBody>
              <a:bodyPr wrap="none" anchor="ctr"/>
              <a:lstStyle/>
              <a:p>
                <a:pPr algn="ctr"/>
                <a:endParaRPr lang="hu-HU" sz="3600" b="1"/>
              </a:p>
            </p:txBody>
          </p:sp>
          <p:sp>
            <p:nvSpPr>
              <p:cNvPr id="31765" name="Line 18"/>
              <p:cNvSpPr>
                <a:spLocks noChangeShapeType="1"/>
              </p:cNvSpPr>
              <p:nvPr/>
            </p:nvSpPr>
            <p:spPr bwMode="auto">
              <a:xfrm>
                <a:off x="2115" y="1949"/>
                <a:ext cx="150" cy="0"/>
              </a:xfrm>
              <a:prstGeom prst="line">
                <a:avLst/>
              </a:prstGeom>
              <a:noFill/>
              <a:ln w="28575">
                <a:solidFill>
                  <a:schemeClr val="tx1"/>
                </a:solidFill>
                <a:round/>
                <a:headEnd/>
                <a:tailEnd/>
              </a:ln>
            </p:spPr>
            <p:txBody>
              <a:bodyPr/>
              <a:lstStyle/>
              <a:p>
                <a:endParaRPr lang="hu-HU"/>
              </a:p>
            </p:txBody>
          </p:sp>
        </p:grpSp>
        <p:sp>
          <p:nvSpPr>
            <p:cNvPr id="31762" name="Line 19"/>
            <p:cNvSpPr>
              <a:spLocks noChangeShapeType="1"/>
            </p:cNvSpPr>
            <p:nvPr/>
          </p:nvSpPr>
          <p:spPr bwMode="auto">
            <a:xfrm>
              <a:off x="579" y="2615"/>
              <a:ext cx="712" cy="93"/>
            </a:xfrm>
            <a:prstGeom prst="line">
              <a:avLst/>
            </a:prstGeom>
            <a:noFill/>
            <a:ln w="38100">
              <a:solidFill>
                <a:srgbClr val="339966"/>
              </a:solidFill>
              <a:round/>
              <a:headEnd type="triangle" w="med" len="med"/>
              <a:tailEnd type="triangle" w="med" len="med"/>
            </a:ln>
          </p:spPr>
          <p:txBody>
            <a:bodyPr/>
            <a:lstStyle/>
            <a:p>
              <a:endParaRPr lang="hu-HU"/>
            </a:p>
          </p:txBody>
        </p:sp>
        <p:sp>
          <p:nvSpPr>
            <p:cNvPr id="31763" name="Text Box 20"/>
            <p:cNvSpPr txBox="1">
              <a:spLocks noChangeArrowheads="1"/>
            </p:cNvSpPr>
            <p:nvPr/>
          </p:nvSpPr>
          <p:spPr bwMode="auto">
            <a:xfrm>
              <a:off x="859" y="2323"/>
              <a:ext cx="167" cy="233"/>
            </a:xfrm>
            <a:prstGeom prst="rect">
              <a:avLst/>
            </a:prstGeom>
            <a:noFill/>
            <a:ln w="9525">
              <a:noFill/>
              <a:miter lim="800000"/>
              <a:headEnd/>
              <a:tailEnd/>
            </a:ln>
          </p:spPr>
          <p:txBody>
            <a:bodyPr wrap="none">
              <a:spAutoFit/>
            </a:bodyPr>
            <a:lstStyle/>
            <a:p>
              <a:r>
                <a:rPr lang="hu-HU"/>
                <a:t>r</a:t>
              </a:r>
              <a:endParaRPr lang="hu-HU" baseline="-25000"/>
            </a:p>
          </p:txBody>
        </p:sp>
      </p:grpSp>
      <p:sp>
        <p:nvSpPr>
          <p:cNvPr id="434197" name="Text Box 21"/>
          <p:cNvSpPr txBox="1">
            <a:spLocks noChangeArrowheads="1"/>
          </p:cNvSpPr>
          <p:nvPr/>
        </p:nvSpPr>
        <p:spPr bwMode="auto">
          <a:xfrm>
            <a:off x="4746625" y="4130675"/>
            <a:ext cx="1485900" cy="579438"/>
          </a:xfrm>
          <a:prstGeom prst="rect">
            <a:avLst/>
          </a:prstGeom>
          <a:noFill/>
          <a:ln w="9525">
            <a:noFill/>
            <a:miter lim="800000"/>
            <a:headEnd/>
            <a:tailEnd/>
          </a:ln>
        </p:spPr>
        <p:txBody>
          <a:bodyPr wrap="none">
            <a:spAutoFit/>
          </a:bodyPr>
          <a:lstStyle/>
          <a:p>
            <a:r>
              <a:rPr lang="hu-HU" sz="3200">
                <a:latin typeface="Times New Roman" panose="02020603050405020304" pitchFamily="18" charset="0"/>
                <a:cs typeface="Times New Roman" panose="02020603050405020304" pitchFamily="18" charset="0"/>
              </a:rPr>
              <a:t>V ~ 1/r</a:t>
            </a:r>
            <a:r>
              <a:rPr lang="hu-HU" sz="3200" baseline="30000">
                <a:latin typeface="Times New Roman" panose="02020603050405020304" pitchFamily="18" charset="0"/>
                <a:cs typeface="Times New Roman" panose="02020603050405020304" pitchFamily="18" charset="0"/>
              </a:rPr>
              <a:t>2</a:t>
            </a:r>
          </a:p>
        </p:txBody>
      </p:sp>
      <p:sp>
        <p:nvSpPr>
          <p:cNvPr id="31755" name="AutoShape 23"/>
          <p:cNvSpPr>
            <a:spLocks noChangeArrowheads="1"/>
          </p:cNvSpPr>
          <p:nvPr/>
        </p:nvSpPr>
        <p:spPr bwMode="auto">
          <a:xfrm rot="18581944">
            <a:off x="6770689" y="1966914"/>
            <a:ext cx="1917700" cy="871538"/>
          </a:xfrm>
          <a:prstGeom prst="rightArrow">
            <a:avLst>
              <a:gd name="adj1" fmla="val 50000"/>
              <a:gd name="adj2" fmla="val 55009"/>
            </a:avLst>
          </a:prstGeom>
          <a:solidFill>
            <a:srgbClr val="FF0000"/>
          </a:solidFill>
          <a:ln w="9525">
            <a:solidFill>
              <a:schemeClr val="tx1"/>
            </a:solidFill>
            <a:miter lim="800000"/>
            <a:headEnd/>
            <a:tailEnd/>
          </a:ln>
        </p:spPr>
        <p:txBody>
          <a:bodyPr wrap="none" anchor="ctr"/>
          <a:lstStyle/>
          <a:p>
            <a:pPr algn="ctr"/>
            <a:r>
              <a:rPr lang="hu-HU" sz="3200" dirty="0" smtClean="0">
                <a:latin typeface="Symbol" pitchFamily="18" charset="2"/>
              </a:rPr>
              <a:t>+          -</a:t>
            </a:r>
            <a:endParaRPr lang="hu-HU" sz="3200" baseline="-25000" dirty="0"/>
          </a:p>
        </p:txBody>
      </p:sp>
      <p:sp>
        <p:nvSpPr>
          <p:cNvPr id="31756" name="AutoShape 24"/>
          <p:cNvSpPr>
            <a:spLocks noChangeArrowheads="1"/>
          </p:cNvSpPr>
          <p:nvPr/>
        </p:nvSpPr>
        <p:spPr bwMode="auto">
          <a:xfrm rot="2077343">
            <a:off x="7524751" y="3573464"/>
            <a:ext cx="1917700" cy="871538"/>
          </a:xfrm>
          <a:prstGeom prst="rightArrow">
            <a:avLst>
              <a:gd name="adj1" fmla="val 50000"/>
              <a:gd name="adj2" fmla="val 55009"/>
            </a:avLst>
          </a:prstGeom>
          <a:solidFill>
            <a:srgbClr val="0000FF"/>
          </a:solidFill>
          <a:ln w="9525">
            <a:solidFill>
              <a:schemeClr val="tx1"/>
            </a:solidFill>
            <a:miter lim="800000"/>
            <a:headEnd/>
            <a:tailEnd/>
          </a:ln>
        </p:spPr>
        <p:txBody>
          <a:bodyPr wrap="none" anchor="ctr"/>
          <a:lstStyle/>
          <a:p>
            <a:pPr algn="ctr"/>
            <a:r>
              <a:rPr lang="hu-HU" sz="3200" dirty="0">
                <a:latin typeface="Symbol" pitchFamily="18" charset="2"/>
              </a:rPr>
              <a:t>-</a:t>
            </a:r>
            <a:r>
              <a:rPr lang="hu-HU" sz="3200" dirty="0" smtClean="0">
                <a:latin typeface="Symbol" pitchFamily="18" charset="2"/>
              </a:rPr>
              <a:t>          </a:t>
            </a:r>
            <a:r>
              <a:rPr lang="hu-HU" sz="3200" dirty="0">
                <a:latin typeface="Symbol" pitchFamily="18" charset="2"/>
              </a:rPr>
              <a:t>+</a:t>
            </a:r>
            <a:endParaRPr lang="hu-HU" sz="3200" baseline="-25000" dirty="0"/>
          </a:p>
        </p:txBody>
      </p:sp>
      <p:sp>
        <p:nvSpPr>
          <p:cNvPr id="31757" name="Line 25"/>
          <p:cNvSpPr>
            <a:spLocks noChangeShapeType="1"/>
          </p:cNvSpPr>
          <p:nvPr/>
        </p:nvSpPr>
        <p:spPr bwMode="auto">
          <a:xfrm>
            <a:off x="7662864" y="2471739"/>
            <a:ext cx="685800" cy="1427163"/>
          </a:xfrm>
          <a:prstGeom prst="line">
            <a:avLst/>
          </a:prstGeom>
          <a:noFill/>
          <a:ln w="38100">
            <a:solidFill>
              <a:srgbClr val="339966"/>
            </a:solidFill>
            <a:round/>
            <a:headEnd type="triangle" w="med" len="med"/>
            <a:tailEnd type="triangle" w="med" len="med"/>
          </a:ln>
        </p:spPr>
        <p:txBody>
          <a:bodyPr/>
          <a:lstStyle/>
          <a:p>
            <a:endParaRPr lang="hu-HU"/>
          </a:p>
        </p:txBody>
      </p:sp>
      <p:sp>
        <p:nvSpPr>
          <p:cNvPr id="31758" name="Text Box 26"/>
          <p:cNvSpPr txBox="1">
            <a:spLocks noChangeArrowheads="1"/>
          </p:cNvSpPr>
          <p:nvPr/>
        </p:nvSpPr>
        <p:spPr bwMode="auto">
          <a:xfrm>
            <a:off x="8062914" y="2700339"/>
            <a:ext cx="265113" cy="369888"/>
          </a:xfrm>
          <a:prstGeom prst="rect">
            <a:avLst/>
          </a:prstGeom>
          <a:noFill/>
          <a:ln w="9525">
            <a:noFill/>
            <a:miter lim="800000"/>
            <a:headEnd/>
            <a:tailEnd/>
          </a:ln>
        </p:spPr>
        <p:txBody>
          <a:bodyPr wrap="none">
            <a:spAutoFit/>
          </a:bodyPr>
          <a:lstStyle/>
          <a:p>
            <a:r>
              <a:rPr lang="hu-HU"/>
              <a:t>r</a:t>
            </a:r>
            <a:endParaRPr lang="hu-HU" baseline="-25000"/>
          </a:p>
        </p:txBody>
      </p:sp>
      <p:sp>
        <p:nvSpPr>
          <p:cNvPr id="434203" name="Text Box 27"/>
          <p:cNvSpPr txBox="1">
            <a:spLocks noChangeArrowheads="1"/>
          </p:cNvSpPr>
          <p:nvPr/>
        </p:nvSpPr>
        <p:spPr bwMode="auto">
          <a:xfrm>
            <a:off x="8699500" y="2638425"/>
            <a:ext cx="1485900" cy="579438"/>
          </a:xfrm>
          <a:prstGeom prst="rect">
            <a:avLst/>
          </a:prstGeom>
          <a:noFill/>
          <a:ln w="9525">
            <a:noFill/>
            <a:miter lim="800000"/>
            <a:headEnd/>
            <a:tailEnd/>
          </a:ln>
        </p:spPr>
        <p:txBody>
          <a:bodyPr wrap="none">
            <a:spAutoFit/>
          </a:bodyPr>
          <a:lstStyle/>
          <a:p>
            <a:r>
              <a:rPr lang="hu-HU" sz="3200">
                <a:latin typeface="Times New Roman" panose="02020603050405020304" pitchFamily="18" charset="0"/>
                <a:cs typeface="Times New Roman" panose="02020603050405020304" pitchFamily="18" charset="0"/>
              </a:rPr>
              <a:t>V ~ 1/r</a:t>
            </a:r>
            <a:r>
              <a:rPr lang="hu-HU" sz="3200" baseline="30000">
                <a:latin typeface="Times New Roman" panose="02020603050405020304" pitchFamily="18" charset="0"/>
                <a:cs typeface="Times New Roman" panose="02020603050405020304" pitchFamily="18" charset="0"/>
              </a:rPr>
              <a:t>3</a:t>
            </a:r>
          </a:p>
        </p:txBody>
      </p:sp>
      <p:sp>
        <p:nvSpPr>
          <p:cNvPr id="434204" name="Text Box 28"/>
          <p:cNvSpPr txBox="1">
            <a:spLocks noChangeArrowheads="1"/>
          </p:cNvSpPr>
          <p:nvPr/>
        </p:nvSpPr>
        <p:spPr bwMode="auto">
          <a:xfrm>
            <a:off x="2574868" y="5730875"/>
            <a:ext cx="5497018" cy="584775"/>
          </a:xfrm>
          <a:prstGeom prst="rect">
            <a:avLst/>
          </a:prstGeom>
          <a:noFill/>
          <a:ln w="9525">
            <a:noFill/>
            <a:miter lim="800000"/>
            <a:headEnd/>
            <a:tailEnd/>
          </a:ln>
        </p:spPr>
        <p:txBody>
          <a:bodyPr wrap="none">
            <a:spAutoFit/>
          </a:bodyPr>
          <a:lstStyle/>
          <a:p>
            <a:r>
              <a:rPr lang="hu-HU" sz="3200" dirty="0" smtClean="0">
                <a:latin typeface="Times New Roman" panose="02020603050405020304" pitchFamily="18" charset="0"/>
                <a:cs typeface="Times New Roman" panose="02020603050405020304" pitchFamily="18" charset="0"/>
              </a:rPr>
              <a:t>Between 1-1 n-pole and m-pole:</a:t>
            </a:r>
            <a:endParaRPr lang="hu-HU" sz="3200" dirty="0">
              <a:latin typeface="Times New Roman" panose="02020603050405020304" pitchFamily="18" charset="0"/>
              <a:cs typeface="Times New Roman" panose="02020603050405020304" pitchFamily="18" charset="0"/>
            </a:endParaRPr>
          </a:p>
        </p:txBody>
      </p:sp>
      <p:sp>
        <p:nvSpPr>
          <p:cNvPr id="434205" name="Text Box 29"/>
          <p:cNvSpPr txBox="1">
            <a:spLocks noChangeArrowheads="1"/>
          </p:cNvSpPr>
          <p:nvPr/>
        </p:nvSpPr>
        <p:spPr bwMode="auto">
          <a:xfrm>
            <a:off x="7956551" y="5730875"/>
            <a:ext cx="2270750" cy="584775"/>
          </a:xfrm>
          <a:prstGeom prst="rect">
            <a:avLst/>
          </a:prstGeom>
          <a:noFill/>
          <a:ln w="9525">
            <a:noFill/>
            <a:miter lim="800000"/>
            <a:headEnd/>
            <a:tailEnd/>
          </a:ln>
        </p:spPr>
        <p:txBody>
          <a:bodyPr wrap="none">
            <a:spAutoFit/>
          </a:bodyPr>
          <a:lstStyle/>
          <a:p>
            <a:r>
              <a:rPr lang="hu-HU" sz="3200" dirty="0">
                <a:latin typeface="Times New Roman" panose="02020603050405020304" pitchFamily="18" charset="0"/>
                <a:cs typeface="Times New Roman" panose="02020603050405020304" pitchFamily="18" charset="0"/>
              </a:rPr>
              <a:t>V ~ 1/r</a:t>
            </a:r>
            <a:r>
              <a:rPr lang="hu-HU" sz="3200" baseline="30000" dirty="0">
                <a:latin typeface="Times New Roman" panose="02020603050405020304" pitchFamily="18" charset="0"/>
                <a:cs typeface="Times New Roman" panose="02020603050405020304" pitchFamily="18" charset="0"/>
              </a:rPr>
              <a:t>(n+m-1)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2" presetClass="entr" presetSubtype="2" fill="hold" grpId="0" nodeType="afterEffect">
                                  <p:stCondLst>
                                    <p:cond delay="0"/>
                                  </p:stCondLst>
                                  <p:childTnLst>
                                    <p:set>
                                      <p:cBhvr>
                                        <p:cTn id="9" dur="1" fill="hold">
                                          <p:stCondLst>
                                            <p:cond delay="0"/>
                                          </p:stCondLst>
                                        </p:cTn>
                                        <p:tgtEl>
                                          <p:spTgt spid="434179"/>
                                        </p:tgtEl>
                                        <p:attrNameLst>
                                          <p:attrName>style.visibility</p:attrName>
                                        </p:attrNameLst>
                                      </p:cBhvr>
                                      <p:to>
                                        <p:strVal val="visible"/>
                                      </p:to>
                                    </p:set>
                                    <p:anim calcmode="lin" valueType="num">
                                      <p:cBhvr additive="base">
                                        <p:cTn id="10" dur="500" fill="hold"/>
                                        <p:tgtEl>
                                          <p:spTgt spid="434179"/>
                                        </p:tgtEl>
                                        <p:attrNameLst>
                                          <p:attrName>ppt_x</p:attrName>
                                        </p:attrNameLst>
                                      </p:cBhvr>
                                      <p:tavLst>
                                        <p:tav tm="0">
                                          <p:val>
                                            <p:strVal val="1+#ppt_w/2"/>
                                          </p:val>
                                        </p:tav>
                                        <p:tav tm="100000">
                                          <p:val>
                                            <p:strVal val="#ppt_x"/>
                                          </p:val>
                                        </p:tav>
                                      </p:tavLst>
                                    </p:anim>
                                    <p:anim calcmode="lin" valueType="num">
                                      <p:cBhvr additive="base">
                                        <p:cTn id="11" dur="500" fill="hold"/>
                                        <p:tgtEl>
                                          <p:spTgt spid="434179"/>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434197"/>
                                        </p:tgtEl>
                                        <p:attrNameLst>
                                          <p:attrName>style.visibility</p:attrName>
                                        </p:attrNameLst>
                                      </p:cBhvr>
                                      <p:to>
                                        <p:strVal val="visible"/>
                                      </p:to>
                                    </p:set>
                                    <p:animEffect transition="in" filter="checkerboard(across)">
                                      <p:cBhvr>
                                        <p:cTn id="21" dur="500"/>
                                        <p:tgtEl>
                                          <p:spTgt spid="434197"/>
                                        </p:tgtEl>
                                      </p:cBhvr>
                                    </p:animEffect>
                                  </p:childTnLst>
                                </p:cTn>
                              </p:par>
                            </p:childTnLst>
                          </p:cTn>
                        </p:par>
                        <p:par>
                          <p:cTn id="22" fill="hold">
                            <p:stCondLst>
                              <p:cond delay="1000"/>
                            </p:stCondLst>
                            <p:childTnLst>
                              <p:par>
                                <p:cTn id="23" presetID="2" presetClass="entr" presetSubtype="2" fill="hold" grpId="0" nodeType="afterEffect">
                                  <p:stCondLst>
                                    <p:cond delay="0"/>
                                  </p:stCondLst>
                                  <p:childTnLst>
                                    <p:set>
                                      <p:cBhvr>
                                        <p:cTn id="24" dur="1" fill="hold">
                                          <p:stCondLst>
                                            <p:cond delay="0"/>
                                          </p:stCondLst>
                                        </p:cTn>
                                        <p:tgtEl>
                                          <p:spTgt spid="434203"/>
                                        </p:tgtEl>
                                        <p:attrNameLst>
                                          <p:attrName>style.visibility</p:attrName>
                                        </p:attrNameLst>
                                      </p:cBhvr>
                                      <p:to>
                                        <p:strVal val="visible"/>
                                      </p:to>
                                    </p:set>
                                    <p:anim calcmode="lin" valueType="num">
                                      <p:cBhvr additive="base">
                                        <p:cTn id="25" dur="500" fill="hold"/>
                                        <p:tgtEl>
                                          <p:spTgt spid="434203"/>
                                        </p:tgtEl>
                                        <p:attrNameLst>
                                          <p:attrName>ppt_x</p:attrName>
                                        </p:attrNameLst>
                                      </p:cBhvr>
                                      <p:tavLst>
                                        <p:tav tm="0">
                                          <p:val>
                                            <p:strVal val="1+#ppt_w/2"/>
                                          </p:val>
                                        </p:tav>
                                        <p:tav tm="100000">
                                          <p:val>
                                            <p:strVal val="#ppt_x"/>
                                          </p:val>
                                        </p:tav>
                                      </p:tavLst>
                                    </p:anim>
                                    <p:anim calcmode="lin" valueType="num">
                                      <p:cBhvr additive="base">
                                        <p:cTn id="26" dur="500" fill="hold"/>
                                        <p:tgtEl>
                                          <p:spTgt spid="43420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434204"/>
                                        </p:tgtEl>
                                        <p:attrNameLst>
                                          <p:attrName>style.visibility</p:attrName>
                                        </p:attrNameLst>
                                      </p:cBhvr>
                                      <p:to>
                                        <p:strVal val="visible"/>
                                      </p:to>
                                    </p:set>
                                    <p:animEffect transition="in" filter="box(in)">
                                      <p:cBhvr>
                                        <p:cTn id="31" dur="500"/>
                                        <p:tgtEl>
                                          <p:spTgt spid="434204"/>
                                        </p:tgtEl>
                                      </p:cBhvr>
                                    </p:animEffect>
                                  </p:childTnLst>
                                </p:cTn>
                              </p:par>
                            </p:childTnLst>
                          </p:cTn>
                        </p:par>
                        <p:par>
                          <p:cTn id="32" fill="hold">
                            <p:stCondLst>
                              <p:cond delay="500"/>
                            </p:stCondLst>
                            <p:childTnLst>
                              <p:par>
                                <p:cTn id="33" presetID="4" presetClass="entr" presetSubtype="32" fill="hold" grpId="0" nodeType="afterEffect">
                                  <p:stCondLst>
                                    <p:cond delay="0"/>
                                  </p:stCondLst>
                                  <p:childTnLst>
                                    <p:set>
                                      <p:cBhvr>
                                        <p:cTn id="34" dur="1" fill="hold">
                                          <p:stCondLst>
                                            <p:cond delay="0"/>
                                          </p:stCondLst>
                                        </p:cTn>
                                        <p:tgtEl>
                                          <p:spTgt spid="434205"/>
                                        </p:tgtEl>
                                        <p:attrNameLst>
                                          <p:attrName>style.visibility</p:attrName>
                                        </p:attrNameLst>
                                      </p:cBhvr>
                                      <p:to>
                                        <p:strVal val="visible"/>
                                      </p:to>
                                    </p:set>
                                    <p:animEffect transition="in" filter="box(out)">
                                      <p:cBhvr>
                                        <p:cTn id="35" dur="500"/>
                                        <p:tgtEl>
                                          <p:spTgt spid="434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79" grpId="0"/>
      <p:bldP spid="434197" grpId="0"/>
      <p:bldP spid="434203" grpId="0"/>
      <p:bldP spid="434204" grpId="0"/>
      <p:bldP spid="43420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7" name="Rectangle 3"/>
          <p:cNvSpPr>
            <a:spLocks noGrp="1" noChangeArrowheads="1"/>
          </p:cNvSpPr>
          <p:nvPr>
            <p:ph type="body" idx="1"/>
          </p:nvPr>
        </p:nvSpPr>
        <p:spPr>
          <a:xfrm>
            <a:off x="355601" y="1600201"/>
            <a:ext cx="11497732" cy="4892675"/>
          </a:xfrm>
        </p:spPr>
        <p:txBody>
          <a:bodyPr>
            <a:normAutofit lnSpcReduction="10000"/>
          </a:bodyPr>
          <a:lstStyle/>
          <a:p>
            <a:r>
              <a:rPr lang="en-US" sz="3600" dirty="0">
                <a:latin typeface="Times New Roman" panose="02020603050405020304" pitchFamily="18" charset="0"/>
                <a:cs typeface="Times New Roman" panose="02020603050405020304" pitchFamily="18" charset="0"/>
              </a:rPr>
              <a:t>To calculate the final formula, it is necessary to </a:t>
            </a:r>
            <a:r>
              <a:rPr lang="hu-HU" sz="3600" dirty="0" smtClean="0">
                <a:latin typeface="Times New Roman" panose="02020603050405020304" pitchFamily="18" charset="0"/>
                <a:cs typeface="Times New Roman" panose="02020603050405020304" pitchFamily="18" charset="0"/>
              </a:rPr>
              <a:t>apply</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the statistical distribution resulting from the </a:t>
            </a:r>
            <a:r>
              <a:rPr lang="en-US" sz="3600" dirty="0" smtClean="0">
                <a:latin typeface="Times New Roman" panose="02020603050405020304" pitchFamily="18" charset="0"/>
                <a:cs typeface="Times New Roman" panose="02020603050405020304" pitchFamily="18" charset="0"/>
              </a:rPr>
              <a:t>rotation</a:t>
            </a:r>
            <a:r>
              <a:rPr lang="hu-HU" sz="3600" dirty="0" smtClean="0">
                <a:latin typeface="Times New Roman" panose="02020603050405020304" pitchFamily="18" charset="0"/>
                <a:cs typeface="Times New Roman" panose="02020603050405020304" pitchFamily="18" charset="0"/>
              </a:rPr>
              <a:t> of the molecule</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which results in </a:t>
            </a:r>
            <a:r>
              <a:rPr lang="hu-HU" sz="3600" dirty="0" smtClean="0">
                <a:latin typeface="Times New Roman" panose="02020603050405020304" pitchFamily="18" charset="0"/>
                <a:cs typeface="Times New Roman" panose="02020603050405020304" pitchFamily="18" charset="0"/>
              </a:rPr>
              <a:t>a</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distance dependence of 1/r</a:t>
            </a:r>
            <a:r>
              <a:rPr lang="en-US" sz="3600" baseline="30000" dirty="0">
                <a:latin typeface="Times New Roman" panose="02020603050405020304" pitchFamily="18" charset="0"/>
                <a:cs typeface="Times New Roman" panose="02020603050405020304" pitchFamily="18" charset="0"/>
              </a:rPr>
              <a:t>6</a:t>
            </a:r>
            <a:r>
              <a:rPr lang="en-US" sz="3600" dirty="0">
                <a:latin typeface="Times New Roman" panose="02020603050405020304" pitchFamily="18" charset="0"/>
                <a:cs typeface="Times New Roman" panose="02020603050405020304" pitchFamily="18" charset="0"/>
              </a:rPr>
              <a:t> for the secondary </a:t>
            </a:r>
            <a:r>
              <a:rPr lang="hu-HU" sz="3600" dirty="0" smtClean="0">
                <a:latin typeface="Times New Roman" panose="02020603050405020304" pitchFamily="18" charset="0"/>
                <a:cs typeface="Times New Roman" panose="02020603050405020304" pitchFamily="18" charset="0"/>
              </a:rPr>
              <a:t>interactions/bonds.</a:t>
            </a:r>
            <a:endParaRPr lang="hu-HU"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However, in addition to the attractive potentials, repulsive interactions also occur when the molecules approach each other, but these decrease </a:t>
            </a:r>
            <a:r>
              <a:rPr lang="hu-HU" sz="3600" dirty="0" smtClean="0">
                <a:latin typeface="Times New Roman" panose="02020603050405020304" pitchFamily="18" charset="0"/>
                <a:cs typeface="Times New Roman" panose="02020603050405020304" pitchFamily="18" charset="0"/>
              </a:rPr>
              <a:t>by</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a higher power as the distance increases</a:t>
            </a:r>
            <a:r>
              <a:rPr lang="hu-HU" sz="3600" dirty="0" smtClean="0">
                <a:latin typeface="Times New Roman" panose="02020603050405020304" pitchFamily="18" charset="0"/>
                <a:cs typeface="Times New Roman" panose="02020603050405020304" pitchFamily="18" charset="0"/>
              </a:rPr>
              <a:t>.</a:t>
            </a:r>
            <a:endParaRPr lang="hu-HU"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One of the relations used to describe secondary interactions is the Lennard-Jones </a:t>
            </a:r>
            <a:r>
              <a:rPr lang="en-US" sz="3600" dirty="0" smtClean="0">
                <a:latin typeface="Times New Roman" panose="02020603050405020304" pitchFamily="18" charset="0"/>
                <a:cs typeface="Times New Roman" panose="02020603050405020304" pitchFamily="18" charset="0"/>
              </a:rPr>
              <a:t>potential</a:t>
            </a:r>
            <a:r>
              <a:rPr lang="hu-HU" sz="3600" dirty="0" smtClean="0">
                <a:latin typeface="Times New Roman" panose="02020603050405020304" pitchFamily="18" charset="0"/>
                <a:cs typeface="Times New Roman" panose="02020603050405020304" pitchFamily="18" charset="0"/>
              </a:rPr>
              <a:t>, </a:t>
            </a:r>
            <a:r>
              <a:rPr lang="hu-HU" sz="3600" dirty="0" err="1" smtClean="0">
                <a:latin typeface="Times New Roman" panose="02020603050405020304" pitchFamily="18" charset="0"/>
                <a:cs typeface="Times New Roman" panose="02020603050405020304" pitchFamily="18" charset="0"/>
              </a:rPr>
              <a:t>as</a:t>
            </a:r>
            <a:r>
              <a:rPr lang="hu-HU" sz="3600" dirty="0" smtClean="0">
                <a:latin typeface="Times New Roman" panose="02020603050405020304" pitchFamily="18" charset="0"/>
                <a:cs typeface="Times New Roman" panose="02020603050405020304" pitchFamily="18" charset="0"/>
              </a:rPr>
              <a:t> </a:t>
            </a:r>
            <a:r>
              <a:rPr lang="hu-HU" sz="3600" dirty="0" err="1" smtClean="0">
                <a:latin typeface="Times New Roman" panose="02020603050405020304" pitchFamily="18" charset="0"/>
                <a:cs typeface="Times New Roman" panose="02020603050405020304" pitchFamily="18" charset="0"/>
              </a:rPr>
              <a:t>follows</a:t>
            </a:r>
            <a:r>
              <a:rPr lang="hu-HU" sz="3600" dirty="0" smtClean="0">
                <a:latin typeface="Times New Roman" panose="02020603050405020304" pitchFamily="18" charset="0"/>
                <a:cs typeface="Times New Roman" panose="02020603050405020304" pitchFamily="18" charset="0"/>
              </a:rPr>
              <a:t>. </a:t>
            </a:r>
            <a:endParaRPr lang="hu-HU" sz="3600" dirty="0">
              <a:latin typeface="Times New Roman" panose="02020603050405020304" pitchFamily="18" charset="0"/>
              <a:cs typeface="Times New Roman" panose="02020603050405020304" pitchFamily="18" charset="0"/>
            </a:endParaRPr>
          </a:p>
        </p:txBody>
      </p:sp>
      <p:sp>
        <p:nvSpPr>
          <p:cNvPr id="5" name="Rectangle 2"/>
          <p:cNvSpPr>
            <a:spLocks noGrp="1" noChangeArrowheads="1"/>
          </p:cNvSpPr>
          <p:nvPr>
            <p:ph type="title"/>
          </p:nvPr>
        </p:nvSpPr>
        <p:spPr>
          <a:xfrm>
            <a:off x="838200" y="365125"/>
            <a:ext cx="10515600" cy="1325563"/>
          </a:xfrm>
        </p:spPr>
        <p:txBody>
          <a:bodyPr/>
          <a:lstStyle/>
          <a:p>
            <a:pPr algn="ctr"/>
            <a:r>
              <a:rPr lang="hu-HU" dirty="0">
                <a:latin typeface="Times New Roman" panose="02020603050405020304" pitchFamily="18" charset="0"/>
                <a:cs typeface="Times New Roman" panose="02020603050405020304" pitchFamily="18" charset="0"/>
              </a:rPr>
              <a:t>Secondary interactions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36227">
                                            <p:txEl>
                                              <p:pRg st="1" end="1"/>
                                            </p:txEl>
                                          </p:spTgt>
                                        </p:tgtEl>
                                        <p:attrNameLst>
                                          <p:attrName>style.visibility</p:attrName>
                                        </p:attrNameLst>
                                      </p:cBhvr>
                                      <p:to>
                                        <p:strVal val="visible"/>
                                      </p:to>
                                    </p:set>
                                    <p:anim calcmode="lin" valueType="num">
                                      <p:cBhvr additive="base">
                                        <p:cTn id="7" dur="500" fill="hold"/>
                                        <p:tgtEl>
                                          <p:spTgt spid="436227">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36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36227">
                                            <p:txEl>
                                              <p:pRg st="2" end="2"/>
                                            </p:txEl>
                                          </p:spTgt>
                                        </p:tgtEl>
                                        <p:attrNameLst>
                                          <p:attrName>style.visibility</p:attrName>
                                        </p:attrNameLst>
                                      </p:cBhvr>
                                      <p:to>
                                        <p:strVal val="visible"/>
                                      </p:to>
                                    </p:set>
                                    <p:anim calcmode="lin" valueType="num">
                                      <p:cBhvr additive="base">
                                        <p:cTn id="13" dur="500" fill="hold"/>
                                        <p:tgtEl>
                                          <p:spTgt spid="43622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36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6227" grpId="0" uiExpand="1" build="p"/>
    </p:bld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21253</TotalTime>
  <Words>1038</Words>
  <Application>Microsoft Office PowerPoint</Application>
  <PresentationFormat>Widescreen</PresentationFormat>
  <Paragraphs>85</Paragraphs>
  <Slides>12</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Courier New</vt:lpstr>
      <vt:lpstr>Symbol</vt:lpstr>
      <vt:lpstr>Times New Roman</vt:lpstr>
      <vt:lpstr>Office-téma</vt:lpstr>
      <vt:lpstr>General Chemistry 11. Chemical bonds</vt:lpstr>
      <vt:lpstr>The types of chemical bonds</vt:lpstr>
      <vt:lpstr>The ionic bond</vt:lpstr>
      <vt:lpstr>The covalent bond</vt:lpstr>
      <vt:lpstr>Metallic bond</vt:lpstr>
      <vt:lpstr>Estimation of the nature of primary bonds</vt:lpstr>
      <vt:lpstr>Secondary interactions</vt:lpstr>
      <vt:lpstr>Attractive interactions</vt:lpstr>
      <vt:lpstr>Secondary interactions</vt:lpstr>
      <vt:lpstr>Secondary interactions</vt:lpstr>
      <vt:lpstr>The hydrogen bond</vt:lpstr>
      <vt:lpstr>The hydrogen bond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Kémia alapjai  1. Alapfogalmak</dc:title>
  <dc:creator>Ottó</dc:creator>
  <cp:lastModifiedBy>szistvan</cp:lastModifiedBy>
  <cp:revision>1433</cp:revision>
  <dcterms:created xsi:type="dcterms:W3CDTF">2018-07-21T17:18:01Z</dcterms:created>
  <dcterms:modified xsi:type="dcterms:W3CDTF">2024-12-03T13:07:02Z</dcterms:modified>
</cp:coreProperties>
</file>