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7"/>
  </p:notesMasterIdLst>
  <p:sldIdLst>
    <p:sldId id="324" r:id="rId2"/>
    <p:sldId id="370" r:id="rId3"/>
    <p:sldId id="371" r:id="rId4"/>
    <p:sldId id="452" r:id="rId5"/>
    <p:sldId id="453" r:id="rId6"/>
    <p:sldId id="454" r:id="rId7"/>
    <p:sldId id="414" r:id="rId8"/>
    <p:sldId id="415" r:id="rId9"/>
    <p:sldId id="416" r:id="rId10"/>
    <p:sldId id="417" r:id="rId11"/>
    <p:sldId id="497" r:id="rId12"/>
    <p:sldId id="498" r:id="rId13"/>
    <p:sldId id="455" r:id="rId14"/>
    <p:sldId id="456" r:id="rId15"/>
    <p:sldId id="488" r:id="rId16"/>
    <p:sldId id="457" r:id="rId17"/>
    <p:sldId id="470" r:id="rId18"/>
    <p:sldId id="471" r:id="rId19"/>
    <p:sldId id="472" r:id="rId20"/>
    <p:sldId id="474" r:id="rId21"/>
    <p:sldId id="485" r:id="rId22"/>
    <p:sldId id="486" r:id="rId23"/>
    <p:sldId id="480" r:id="rId24"/>
    <p:sldId id="481" r:id="rId25"/>
    <p:sldId id="489" r:id="rId26"/>
    <p:sldId id="490" r:id="rId27"/>
    <p:sldId id="482" r:id="rId28"/>
    <p:sldId id="266" r:id="rId29"/>
    <p:sldId id="267" r:id="rId30"/>
    <p:sldId id="270" r:id="rId31"/>
    <p:sldId id="269" r:id="rId32"/>
    <p:sldId id="483" r:id="rId33"/>
    <p:sldId id="484" r:id="rId34"/>
    <p:sldId id="475" r:id="rId35"/>
    <p:sldId id="476" r:id="rId36"/>
    <p:sldId id="477" r:id="rId37"/>
    <p:sldId id="458" r:id="rId38"/>
    <p:sldId id="459" r:id="rId39"/>
    <p:sldId id="299" r:id="rId40"/>
    <p:sldId id="294" r:id="rId41"/>
    <p:sldId id="295" r:id="rId42"/>
    <p:sldId id="300" r:id="rId43"/>
    <p:sldId id="493" r:id="rId44"/>
    <p:sldId id="327" r:id="rId45"/>
    <p:sldId id="494" r:id="rId46"/>
    <p:sldId id="288" r:id="rId47"/>
    <p:sldId id="289" r:id="rId48"/>
    <p:sldId id="495" r:id="rId49"/>
    <p:sldId id="329" r:id="rId50"/>
    <p:sldId id="330" r:id="rId51"/>
    <p:sldId id="335" r:id="rId52"/>
    <p:sldId id="337" r:id="rId53"/>
    <p:sldId id="336" r:id="rId54"/>
    <p:sldId id="338" r:id="rId55"/>
    <p:sldId id="297" r:id="rId56"/>
    <p:sldId id="298" r:id="rId57"/>
    <p:sldId id="460" r:id="rId58"/>
    <p:sldId id="350" r:id="rId59"/>
    <p:sldId id="351" r:id="rId60"/>
    <p:sldId id="349" r:id="rId61"/>
    <p:sldId id="353" r:id="rId62"/>
    <p:sldId id="491" r:id="rId63"/>
    <p:sldId id="409" r:id="rId64"/>
    <p:sldId id="492" r:id="rId65"/>
    <p:sldId id="392" r:id="rId66"/>
    <p:sldId id="469" r:id="rId67"/>
    <p:sldId id="496" r:id="rId68"/>
    <p:sldId id="402" r:id="rId69"/>
    <p:sldId id="398" r:id="rId70"/>
    <p:sldId id="399" r:id="rId71"/>
    <p:sldId id="403" r:id="rId72"/>
    <p:sldId id="397" r:id="rId73"/>
    <p:sldId id="400" r:id="rId74"/>
    <p:sldId id="451" r:id="rId75"/>
    <p:sldId id="478" r:id="rId76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57" userDrawn="1">
          <p15:clr>
            <a:srgbClr val="A4A3A4"/>
          </p15:clr>
        </p15:guide>
        <p15:guide id="2" pos="565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33CCCC"/>
    <a:srgbClr val="2E0CFC"/>
    <a:srgbClr val="FF6600"/>
    <a:srgbClr val="FF9933"/>
    <a:srgbClr val="B707AF"/>
    <a:srgbClr val="F6989F"/>
    <a:srgbClr val="CC33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6005" autoAdjust="0"/>
  </p:normalViewPr>
  <p:slideViewPr>
    <p:cSldViewPr snapToGrid="0" showGuides="1">
      <p:cViewPr varScale="1">
        <p:scale>
          <a:sx n="106" d="100"/>
          <a:sy n="106" d="100"/>
        </p:scale>
        <p:origin x="708" y="102"/>
      </p:cViewPr>
      <p:guideLst>
        <p:guide orient="horz" pos="3657"/>
        <p:guide pos="5654"/>
      </p:guideLst>
    </p:cSldViewPr>
  </p:slideViewPr>
  <p:outlineViewPr>
    <p:cViewPr>
      <p:scale>
        <a:sx n="33" d="100"/>
        <a:sy n="33" d="100"/>
      </p:scale>
      <p:origin x="0" y="-1380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31806"/>
    </p:cViewPr>
  </p:sorterViewPr>
  <p:gridSpacing cx="45000" cy="450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presProps" Target="presProps.xml"/><Relationship Id="rId8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5" Type="http://schemas.openxmlformats.org/officeDocument/2006/relationships/image" Target="../media/image16.wmf"/><Relationship Id="rId4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5E511C-5F32-4510-9552-F6558A4110E0}" type="datetimeFigureOut">
              <a:rPr lang="hu-HU" smtClean="0"/>
              <a:t>2024. 12. 03.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B53BF4-DF2B-40C3-9B68-A2456896F06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54195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E3A8C4-BAD1-4D78-B3A8-53865DF424E3}" type="slidenum">
              <a:rPr lang="hu-HU"/>
              <a:pPr/>
              <a:t>7</a:t>
            </a:fld>
            <a:endParaRPr lang="hu-HU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930" y="4861441"/>
            <a:ext cx="5679440" cy="4605576"/>
          </a:xfrm>
          <a:noFill/>
          <a:ln/>
        </p:spPr>
        <p:txBody>
          <a:bodyPr/>
          <a:lstStyle/>
          <a:p>
            <a:pPr eaLnBrk="1" hangingPunct="1"/>
            <a:endParaRPr lang="hu-HU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EDD56E-B273-4E9B-9890-C6B196A4961F}" type="slidenum">
              <a:rPr lang="hu-HU"/>
              <a:pPr/>
              <a:t>31</a:t>
            </a:fld>
            <a:endParaRPr lang="hu-HU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9700" y="768350"/>
            <a:ext cx="6819900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6574" y="4861441"/>
            <a:ext cx="5206153" cy="4605576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9048" tIns="49524" rIns="99048" bIns="49524"/>
          <a:lstStyle/>
          <a:p>
            <a:endParaRPr lang="hu-HU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B53BF4-DF2B-40C3-9B68-A2456896F069}" type="slidenum">
              <a:rPr lang="hu-HU" smtClean="0"/>
              <a:t>36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869842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E438FB-D589-401C-9CB8-F1945442C78D}" type="slidenum">
              <a:rPr lang="hu-HU"/>
              <a:pPr/>
              <a:t>39</a:t>
            </a:fld>
            <a:endParaRPr lang="hu-HU"/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5A6784-6954-4E44-88AE-0BBFAC01AF1F}" type="slidenum">
              <a:rPr lang="hu-HU"/>
              <a:pPr/>
              <a:t>40</a:t>
            </a:fld>
            <a:endParaRPr lang="hu-HU"/>
          </a:p>
        </p:txBody>
      </p:sp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ECAB21-7F37-4521-BD39-B4517DDC1B8B}" type="slidenum">
              <a:rPr lang="hu-HU"/>
              <a:pPr/>
              <a:t>41</a:t>
            </a:fld>
            <a:endParaRPr lang="hu-HU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296DC8-C088-4F60-86DF-7D6726DC0210}" type="slidenum">
              <a:rPr lang="hu-HU"/>
              <a:pPr/>
              <a:t>42</a:t>
            </a:fld>
            <a:endParaRPr lang="hu-HU"/>
          </a:p>
        </p:txBody>
      </p:sp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757F6E-F0C0-4706-8F25-4B62344B4BA6}" type="slidenum">
              <a:rPr lang="hu-HU"/>
              <a:pPr/>
              <a:t>44</a:t>
            </a:fld>
            <a:endParaRPr lang="hu-HU"/>
          </a:p>
        </p:txBody>
      </p:sp>
      <p:sp>
        <p:nvSpPr>
          <p:cNvPr id="184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44AF6E-9C3B-456F-A2FA-CA2F441FC78C}" type="slidenum">
              <a:rPr lang="hu-HU"/>
              <a:pPr/>
              <a:t>46</a:t>
            </a:fld>
            <a:endParaRPr lang="hu-HU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16D331-FAC2-43C3-99CD-56B92EF3C5AA}" type="slidenum">
              <a:rPr lang="hu-HU"/>
              <a:pPr/>
              <a:t>47</a:t>
            </a:fld>
            <a:endParaRPr lang="hu-HU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9700" y="768350"/>
            <a:ext cx="6819900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6574" y="4861441"/>
            <a:ext cx="5206153" cy="4605576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9048" tIns="49524" rIns="99048" bIns="49524"/>
          <a:lstStyle/>
          <a:p>
            <a:endParaRPr lang="hu-HU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E1AFF3-CA6E-46DA-B78F-51558BB2F004}" type="slidenum">
              <a:rPr lang="hu-HU"/>
              <a:pPr/>
              <a:t>49</a:t>
            </a:fld>
            <a:endParaRPr lang="hu-HU"/>
          </a:p>
        </p:txBody>
      </p:sp>
      <p:sp>
        <p:nvSpPr>
          <p:cNvPr id="164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274594-73EA-4AE6-929D-7B42FCAFD43E}" type="slidenum">
              <a:rPr lang="hu-HU"/>
              <a:pPr/>
              <a:t>8</a:t>
            </a:fld>
            <a:endParaRPr lang="hu-HU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930" y="4861441"/>
            <a:ext cx="5679440" cy="4605576"/>
          </a:xfrm>
          <a:noFill/>
          <a:ln/>
        </p:spPr>
        <p:txBody>
          <a:bodyPr/>
          <a:lstStyle/>
          <a:p>
            <a:pPr eaLnBrk="1" hangingPunct="1"/>
            <a:endParaRPr lang="hu-HU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77E091-6523-4A63-8A01-56FF238A172F}" type="slidenum">
              <a:rPr lang="hu-HU"/>
              <a:pPr/>
              <a:t>50</a:t>
            </a:fld>
            <a:endParaRPr lang="hu-HU"/>
          </a:p>
        </p:txBody>
      </p:sp>
      <p:sp>
        <p:nvSpPr>
          <p:cNvPr id="166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233322-8346-49A1-94D2-3818BFA385C1}" type="slidenum">
              <a:rPr lang="hu-HU"/>
              <a:pPr/>
              <a:t>51</a:t>
            </a:fld>
            <a:endParaRPr lang="hu-HU"/>
          </a:p>
        </p:txBody>
      </p:sp>
      <p:sp>
        <p:nvSpPr>
          <p:cNvPr id="177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1060EC-234A-43A0-94B5-1EE4C00F1826}" type="slidenum">
              <a:rPr lang="hu-HU"/>
              <a:pPr/>
              <a:t>52</a:t>
            </a:fld>
            <a:endParaRPr lang="hu-HU"/>
          </a:p>
        </p:txBody>
      </p:sp>
      <p:sp>
        <p:nvSpPr>
          <p:cNvPr id="181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04DAE9-011A-4612-A5B6-9572344E16E9}" type="slidenum">
              <a:rPr lang="hu-HU"/>
              <a:pPr/>
              <a:t>53</a:t>
            </a:fld>
            <a:endParaRPr lang="hu-HU"/>
          </a:p>
        </p:txBody>
      </p:sp>
      <p:sp>
        <p:nvSpPr>
          <p:cNvPr id="179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91CBDF-54DD-4FB9-A2A4-1BD15E1D3FE9}" type="slidenum">
              <a:rPr lang="hu-HU"/>
              <a:pPr/>
              <a:t>54</a:t>
            </a:fld>
            <a:endParaRPr lang="hu-HU"/>
          </a:p>
        </p:txBody>
      </p:sp>
      <p:sp>
        <p:nvSpPr>
          <p:cNvPr id="183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280D75-163F-4E89-AA3D-6DA3C294B0D7}" type="slidenum">
              <a:rPr lang="hu-HU"/>
              <a:pPr/>
              <a:t>55</a:t>
            </a:fld>
            <a:endParaRPr lang="hu-HU"/>
          </a:p>
        </p:txBody>
      </p:sp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58F95D-0866-4F43-B509-D85B0CA91239}" type="slidenum">
              <a:rPr lang="hu-HU"/>
              <a:pPr/>
              <a:t>56</a:t>
            </a:fld>
            <a:endParaRPr lang="hu-HU"/>
          </a:p>
        </p:txBody>
      </p:sp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9700" y="768350"/>
            <a:ext cx="6819900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6574" y="4861441"/>
            <a:ext cx="5206153" cy="4605576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9048" tIns="49524" rIns="99048" bIns="49524"/>
          <a:lstStyle/>
          <a:p>
            <a:endParaRPr lang="hu-HU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DBBCE4-FB53-479C-BE36-EB09FFE10097}" type="slidenum">
              <a:rPr lang="hu-HU"/>
              <a:pPr/>
              <a:t>58</a:t>
            </a:fld>
            <a:endParaRPr lang="hu-HU"/>
          </a:p>
        </p:txBody>
      </p:sp>
      <p:sp>
        <p:nvSpPr>
          <p:cNvPr id="212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68CA33-C9CA-479A-94D9-B8FD429FDD1C}" type="slidenum">
              <a:rPr lang="hu-HU"/>
              <a:pPr/>
              <a:t>59</a:t>
            </a:fld>
            <a:endParaRPr lang="hu-HU"/>
          </a:p>
        </p:txBody>
      </p:sp>
      <p:sp>
        <p:nvSpPr>
          <p:cNvPr id="215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u-HU" dirty="0">
              <a:sym typeface="Symbol" pitchFamily="18" charset="2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760981-F66E-4438-A2C0-6A9E2813DF11}" type="slidenum">
              <a:rPr lang="hu-HU"/>
              <a:pPr/>
              <a:t>60</a:t>
            </a:fld>
            <a:endParaRPr lang="hu-HU"/>
          </a:p>
        </p:txBody>
      </p:sp>
      <p:sp>
        <p:nvSpPr>
          <p:cNvPr id="210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u-HU" dirty="0">
              <a:sym typeface="Symbol" pitchFamily="18" charset="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AD4204-8FA2-49FD-B777-B2B92035B079}" type="slidenum">
              <a:rPr lang="hu-HU"/>
              <a:pPr/>
              <a:t>9</a:t>
            </a:fld>
            <a:endParaRPr lang="hu-HU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930" y="4861441"/>
            <a:ext cx="5679440" cy="4605576"/>
          </a:xfrm>
          <a:noFill/>
          <a:ln/>
        </p:spPr>
        <p:txBody>
          <a:bodyPr/>
          <a:lstStyle/>
          <a:p>
            <a:pPr eaLnBrk="1" hangingPunct="1"/>
            <a:endParaRPr lang="hu-HU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3BEEDE-EF8F-4A91-973C-3FF6DA7FB4B7}" type="slidenum">
              <a:rPr lang="hu-HU"/>
              <a:pPr/>
              <a:t>61</a:t>
            </a:fld>
            <a:endParaRPr lang="hu-HU"/>
          </a:p>
        </p:txBody>
      </p:sp>
      <p:sp>
        <p:nvSpPr>
          <p:cNvPr id="219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u-HU" dirty="0">
              <a:sym typeface="Symbol" pitchFamily="18" charset="2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CA5B0E-56AB-494D-8C8C-AFB4CD83B94A}" type="slidenum">
              <a:rPr lang="hu-HU"/>
              <a:pPr/>
              <a:t>63</a:t>
            </a:fld>
            <a:endParaRPr lang="hu-HU"/>
          </a:p>
        </p:txBody>
      </p:sp>
      <p:sp>
        <p:nvSpPr>
          <p:cNvPr id="476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6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87A7AB-1C2E-4711-A452-9D455B947FD5}" type="slidenum">
              <a:rPr lang="hu-HU" altLang="hu-HU"/>
              <a:pPr/>
              <a:t>65</a:t>
            </a:fld>
            <a:endParaRPr lang="hu-HU" altLang="hu-HU"/>
          </a:p>
        </p:txBody>
      </p:sp>
      <p:sp>
        <p:nvSpPr>
          <p:cNvPr id="434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4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u-HU" altLang="hu-HU" dirty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C9DB2A-84D3-4762-A24C-FEC1D2A9FB55}" type="slidenum">
              <a:rPr lang="hu-HU"/>
              <a:pPr/>
              <a:t>68</a:t>
            </a:fld>
            <a:endParaRPr lang="hu-HU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930" y="4861441"/>
            <a:ext cx="5679440" cy="4605576"/>
          </a:xfrm>
          <a:noFill/>
          <a:ln/>
        </p:spPr>
        <p:txBody>
          <a:bodyPr/>
          <a:lstStyle/>
          <a:p>
            <a:pPr eaLnBrk="1" hangingPunct="1"/>
            <a:endParaRPr lang="hu-HU" dirty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DA7788-A2BE-472D-B505-64493F776C2B}" type="slidenum">
              <a:rPr lang="hu-HU"/>
              <a:pPr/>
              <a:t>69</a:t>
            </a:fld>
            <a:endParaRPr lang="hu-HU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930" y="4861441"/>
            <a:ext cx="5679440" cy="4605576"/>
          </a:xfrm>
          <a:noFill/>
          <a:ln/>
        </p:spPr>
        <p:txBody>
          <a:bodyPr/>
          <a:lstStyle/>
          <a:p>
            <a:pPr eaLnBrk="1" hangingPunct="1"/>
            <a:endParaRPr lang="hu-HU" dirty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B3EB57-D133-4124-9D6B-1A93FCA16FEC}" type="slidenum">
              <a:rPr lang="hu-HU"/>
              <a:pPr/>
              <a:t>70</a:t>
            </a:fld>
            <a:endParaRPr lang="hu-HU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930" y="4861441"/>
            <a:ext cx="5679440" cy="4605576"/>
          </a:xfrm>
          <a:noFill/>
          <a:ln/>
        </p:spPr>
        <p:txBody>
          <a:bodyPr/>
          <a:lstStyle/>
          <a:p>
            <a:pPr eaLnBrk="1" hangingPunct="1"/>
            <a:endParaRPr lang="hu-HU" dirty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6B07EB-FBB5-4128-B13E-B62F3B5E1578}" type="slidenum">
              <a:rPr lang="hu-HU"/>
              <a:pPr/>
              <a:t>71</a:t>
            </a:fld>
            <a:endParaRPr lang="hu-HU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930" y="4861441"/>
            <a:ext cx="5679440" cy="4605576"/>
          </a:xfrm>
          <a:noFill/>
          <a:ln/>
        </p:spPr>
        <p:txBody>
          <a:bodyPr/>
          <a:lstStyle/>
          <a:p>
            <a:pPr eaLnBrk="1" hangingPunct="1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5796041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410C62-2028-4047-B3FB-A20AEB835A49}" type="slidenum">
              <a:rPr lang="hu-HU"/>
              <a:pPr/>
              <a:t>72</a:t>
            </a:fld>
            <a:endParaRPr lang="hu-HU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930" y="4861441"/>
            <a:ext cx="5679440" cy="4605576"/>
          </a:xfrm>
          <a:noFill/>
          <a:ln/>
        </p:spPr>
        <p:txBody>
          <a:bodyPr/>
          <a:lstStyle/>
          <a:p>
            <a:pPr eaLnBrk="1" hangingPunct="1"/>
            <a:endParaRPr lang="hu-HU" dirty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4B885D-1CE5-4AD3-AEDB-A86EDFF5E7DF}" type="slidenum">
              <a:rPr lang="hu-HU"/>
              <a:pPr/>
              <a:t>73</a:t>
            </a:fld>
            <a:endParaRPr lang="hu-HU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930" y="4861441"/>
            <a:ext cx="5679440" cy="4605576"/>
          </a:xfrm>
          <a:noFill/>
          <a:ln/>
        </p:spPr>
        <p:txBody>
          <a:bodyPr/>
          <a:lstStyle/>
          <a:p>
            <a:pPr eaLnBrk="1" hangingPunct="1"/>
            <a:endParaRPr lang="hu-HU" dirty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53BF4-DF2B-40C3-9B68-A2456896F069}" type="slidenum">
              <a:rPr lang="hu-HU" smtClean="0"/>
              <a:t>74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933998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E7FA0A-16AE-4CCB-B1F7-1628B07FDB0C}" type="slidenum">
              <a:rPr lang="hu-HU"/>
              <a:pPr/>
              <a:t>10</a:t>
            </a:fld>
            <a:endParaRPr lang="hu-HU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930" y="4861441"/>
            <a:ext cx="5679440" cy="4605576"/>
          </a:xfrm>
          <a:noFill/>
          <a:ln/>
        </p:spPr>
        <p:txBody>
          <a:bodyPr/>
          <a:lstStyle/>
          <a:p>
            <a:pPr eaLnBrk="1" hangingPunct="1"/>
            <a:endParaRPr lang="hu-HU" dirty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53BF4-DF2B-40C3-9B68-A2456896F069}" type="slidenum">
              <a:rPr lang="hu-HU" smtClean="0"/>
              <a:t>75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976286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B53BF4-DF2B-40C3-9B68-A2456896F069}" type="slidenum">
              <a:rPr lang="hu-HU" smtClean="0"/>
              <a:t>15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784113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B53BF4-DF2B-40C3-9B68-A2456896F069}" type="slidenum">
              <a:rPr lang="hu-HU" smtClean="0"/>
              <a:t>25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46102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2375CD-8311-4C0F-8F25-EF7E00F9EDC8}" type="slidenum">
              <a:rPr lang="hu-HU"/>
              <a:pPr/>
              <a:t>28</a:t>
            </a:fld>
            <a:endParaRPr lang="hu-HU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u-HU" dirty="0">
              <a:solidFill>
                <a:srgbClr val="000000"/>
              </a:solidFill>
              <a:latin typeface="Dutch 801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18591F-629E-4973-8590-039CD509F2E8}" type="slidenum">
              <a:rPr lang="hu-HU"/>
              <a:pPr/>
              <a:t>29</a:t>
            </a:fld>
            <a:endParaRPr lang="hu-HU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9700" y="768350"/>
            <a:ext cx="6819900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6574" y="4861441"/>
            <a:ext cx="5206153" cy="4605576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9048" tIns="49524" rIns="99048" bIns="49524"/>
          <a:lstStyle/>
          <a:p>
            <a:endParaRPr lang="hu-HU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F7D187-1B94-45EF-8B4B-2F6E182B21DF}" type="slidenum">
              <a:rPr lang="hu-HU"/>
              <a:pPr/>
              <a:t>30</a:t>
            </a:fld>
            <a:endParaRPr lang="hu-HU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9700" y="768350"/>
            <a:ext cx="6819900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6574" y="4861441"/>
            <a:ext cx="5206153" cy="4605576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9048" tIns="49524" rIns="99048" bIns="49524"/>
          <a:lstStyle/>
          <a:p>
            <a:endParaRPr lang="hu-HU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60BAFA9-554B-43B6-BEB6-75781DA33B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C4261480-A737-4A63-87C9-550E84F696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0B3B546C-A0D3-4F4F-9267-2E67412D0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C396-9EFF-4811-85B3-5926A9602E3B}" type="datetimeFigureOut">
              <a:rPr lang="hu-HU" smtClean="0"/>
              <a:t>2024. 12. 03.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91FD01D0-1453-4D3C-B0CC-0317AE430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20C137CD-8091-40F3-BFC0-A8E9555C2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4ECE-28BA-4963-8103-0CE331711D5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14551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40AE0C8-6C09-42ED-A08B-CAA29FA64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71F1E991-9999-4613-925A-08084B7678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D8BC7D12-80F9-49D4-9398-E9481CAFA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C396-9EFF-4811-85B3-5926A9602E3B}" type="datetimeFigureOut">
              <a:rPr lang="hu-HU" smtClean="0"/>
              <a:t>2024. 12. 03.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0D8C519E-665A-47B6-922A-393806655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392C238C-A0EE-4252-BDA2-313443E4E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4ECE-28BA-4963-8103-0CE331711D5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41360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B8540914-ABAC-42E6-9209-34DBAFA080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1F1C6AC4-8FBC-4821-B086-D63ADD7807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165BD712-18E0-4C2D-B613-C3F9BBC8DD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C396-9EFF-4811-85B3-5926A9602E3B}" type="datetimeFigureOut">
              <a:rPr lang="hu-HU" smtClean="0"/>
              <a:t>2024. 12. 03.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8A1A3A8E-5927-4BFF-AC17-6902A4DEA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CEA634D1-2616-4EF7-9A58-D9BEF2F67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4ECE-28BA-4963-8103-0CE331711D5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85954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682EB87-273B-45A9-8E30-4475690B5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F86C1DE-93B5-44C8-B9FD-3F3671FA91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E788EEE0-C39F-4060-823A-27B7E2D95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C396-9EFF-4811-85B3-5926A9602E3B}" type="datetimeFigureOut">
              <a:rPr lang="hu-HU" smtClean="0"/>
              <a:t>2024. 12. 03.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E8FE2C0E-EB24-418C-8704-43D76BD25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FF2AD948-246F-418E-8C66-66C3DB9FD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4ECE-28BA-4963-8103-0CE331711D5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27224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484EB00-7C7E-4794-BA56-3F20F3566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37254D0B-6CDD-4C35-8C97-06C1A9DDB1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B29A6483-CD00-4B3C-92DD-4244DE4D7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C396-9EFF-4811-85B3-5926A9602E3B}" type="datetimeFigureOut">
              <a:rPr lang="hu-HU" smtClean="0"/>
              <a:t>2024. 12. 03.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8D7A25AE-55F6-42A4-B4EC-D2555BD6C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3F30DF3C-6C01-4487-B55F-83D93C01B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4ECE-28BA-4963-8103-0CE331711D5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83720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9C76D7B-C0CA-41EC-AE18-7063342D4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6C98209-8104-49F6-9C5C-21D352A845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79190E87-2C8E-4E6C-A1AB-1B0ADDF040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237839E9-07F7-43CD-913B-5D0D46512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C396-9EFF-4811-85B3-5926A9602E3B}" type="datetimeFigureOut">
              <a:rPr lang="hu-HU" smtClean="0"/>
              <a:t>2024. 12. 03.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E8060AA2-2610-4ED4-B4FB-D694675BC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B3334C38-4268-43C4-AE0D-3F8164C60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4ECE-28BA-4963-8103-0CE331711D5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47333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B7E3171-8575-4C67-B09C-7F72C32AC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7F80FC6F-3CB7-454E-9714-9FB804CDBB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63ECAB9C-0899-42E5-9713-46D78950AF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B1F5453F-938F-40A9-8F49-3493FC447C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40C513DE-21D2-4C6F-8F44-E8785BA3B9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852C82A1-8088-461D-81C2-9990F3FD9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C396-9EFF-4811-85B3-5926A9602E3B}" type="datetimeFigureOut">
              <a:rPr lang="hu-HU" smtClean="0"/>
              <a:t>2024. 12. 03.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4D1C14E5-D515-4B78-AD1E-EA50BB4AE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9D5A5DA0-FF31-419E-824A-F2B352A3E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4ECE-28BA-4963-8103-0CE331711D5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3863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CC42236-20E1-4CBA-A562-9D4F2040E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7FBF262A-F4AB-4FF7-9E2A-136F0C92A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C396-9EFF-4811-85B3-5926A9602E3B}" type="datetimeFigureOut">
              <a:rPr lang="hu-HU" smtClean="0"/>
              <a:t>2024. 12. 03.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4F462104-FC4D-4A6A-BCF5-7B39718EA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4281B4DB-FF4F-4E3A-BAA2-8649BE801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4ECE-28BA-4963-8103-0CE331711D5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05447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49A6A609-2800-48D5-9556-0E24C513D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C396-9EFF-4811-85B3-5926A9602E3B}" type="datetimeFigureOut">
              <a:rPr lang="hu-HU" smtClean="0"/>
              <a:t>2024. 12. 03.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834DE4DC-3842-4BDA-A0BA-1A106968C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DB5EA7E8-AB0D-43D2-81C5-A0E0D74B6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4ECE-28BA-4963-8103-0CE331711D5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9485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1A396A4-CBDA-400A-AE4A-A716C98F0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7EED0C4-AD41-4FC0-A47C-4DE435B325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F5A823A-8BD1-49D6-BF5F-A832DA0C1B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3D787E0B-9410-40AE-8514-11421603C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C396-9EFF-4811-85B3-5926A9602E3B}" type="datetimeFigureOut">
              <a:rPr lang="hu-HU" smtClean="0"/>
              <a:t>2024. 12. 03.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56C67F90-7949-4F33-AEFE-CBF36FC80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D1A68B43-D789-4812-9543-12B0DDC3A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4ECE-28BA-4963-8103-0CE331711D5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51829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98C1FBA-AD13-4AB1-A511-D7196AA1A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8938488A-C63F-45A5-B4E1-C5B4ECD707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AE3F16C-981C-41FC-B930-3672F02B0B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4E6DF3D4-4843-49AB-87DE-CBFA33911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C396-9EFF-4811-85B3-5926A9602E3B}" type="datetimeFigureOut">
              <a:rPr lang="hu-HU" smtClean="0"/>
              <a:t>2024. 12. 03.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54821D0C-60E8-4CE1-AEFA-6A7B1A9E3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61FEB053-A09B-4259-9DFF-76BC59E8B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C4ECE-28BA-4963-8103-0CE331711D5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27300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671717BE-A456-412E-A7C0-7F83A551C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EDD099AB-C8F7-40E5-8667-E8FA6C90C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6F5ACB41-C0EB-4B7D-B631-25D77CC16B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69C396-9EFF-4811-85B3-5926A9602E3B}" type="datetimeFigureOut">
              <a:rPr lang="hu-HU" smtClean="0"/>
              <a:t>2024. 12. 03.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6219127E-CCE0-4CE9-90BA-2E6E8E9BA4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4A170919-4997-41FF-8B14-BF60874489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4C4ECE-28BA-4963-8103-0CE331711D5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49217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.png"/><Relationship Id="rId4" Type="http://schemas.openxmlformats.org/officeDocument/2006/relationships/image" Target="../media/image3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7" Type="http://schemas.openxmlformats.org/officeDocument/2006/relationships/image" Target="../media/image2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2.bin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3.bin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image" Target="../media/image12.wmf"/><Relationship Id="rId3" Type="http://schemas.openxmlformats.org/officeDocument/2006/relationships/notesSlide" Target="../notesSlides/notesSlide28.xml"/><Relationship Id="rId7" Type="http://schemas.openxmlformats.org/officeDocument/2006/relationships/image" Target="../media/image9.wmf"/><Relationship Id="rId12" Type="http://schemas.openxmlformats.org/officeDocument/2006/relationships/oleObject" Target="../embeddings/oleObject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5.bin"/><Relationship Id="rId11" Type="http://schemas.openxmlformats.org/officeDocument/2006/relationships/image" Target="../media/image11.wmf"/><Relationship Id="rId5" Type="http://schemas.openxmlformats.org/officeDocument/2006/relationships/image" Target="../media/image8.wmf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4.bin"/><Relationship Id="rId9" Type="http://schemas.openxmlformats.org/officeDocument/2006/relationships/image" Target="../media/image10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13" Type="http://schemas.openxmlformats.org/officeDocument/2006/relationships/image" Target="../media/image16.wmf"/><Relationship Id="rId3" Type="http://schemas.openxmlformats.org/officeDocument/2006/relationships/notesSlide" Target="../notesSlides/notesSlide29.xml"/><Relationship Id="rId7" Type="http://schemas.openxmlformats.org/officeDocument/2006/relationships/image" Target="../media/image14.wmf"/><Relationship Id="rId12" Type="http://schemas.openxmlformats.org/officeDocument/2006/relationships/oleObject" Target="../embeddings/oleObject1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11.wmf"/><Relationship Id="rId5" Type="http://schemas.openxmlformats.org/officeDocument/2006/relationships/image" Target="../media/image13.wmf"/><Relationship Id="rId10" Type="http://schemas.openxmlformats.org/officeDocument/2006/relationships/oleObject" Target="../embeddings/oleObject12.bin"/><Relationship Id="rId4" Type="http://schemas.openxmlformats.org/officeDocument/2006/relationships/oleObject" Target="../embeddings/oleObject9.bin"/><Relationship Id="rId9" Type="http://schemas.openxmlformats.org/officeDocument/2006/relationships/image" Target="../media/image15.wmf"/><Relationship Id="rId14" Type="http://schemas.openxmlformats.org/officeDocument/2006/relationships/image" Target="../media/image16.png"/></Relationships>
</file>

<file path=ppt/slides/_rels/slide6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13" Type="http://schemas.openxmlformats.org/officeDocument/2006/relationships/image" Target="../media/image20.wmf"/><Relationship Id="rId18" Type="http://schemas.openxmlformats.org/officeDocument/2006/relationships/image" Target="../media/image22.wmf"/><Relationship Id="rId3" Type="http://schemas.openxmlformats.org/officeDocument/2006/relationships/notesSlide" Target="../notesSlides/notesSlide30.xml"/><Relationship Id="rId21" Type="http://schemas.openxmlformats.org/officeDocument/2006/relationships/oleObject" Target="../embeddings/oleObject24.bin"/><Relationship Id="rId7" Type="http://schemas.openxmlformats.org/officeDocument/2006/relationships/oleObject" Target="../embeddings/oleObject16.bin"/><Relationship Id="rId12" Type="http://schemas.openxmlformats.org/officeDocument/2006/relationships/oleObject" Target="../embeddings/oleObject19.bin"/><Relationship Id="rId17" Type="http://schemas.openxmlformats.org/officeDocument/2006/relationships/oleObject" Target="../embeddings/oleObject22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21.bin"/><Relationship Id="rId20" Type="http://schemas.openxmlformats.org/officeDocument/2006/relationships/image" Target="../media/image23.wmf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5.bin"/><Relationship Id="rId11" Type="http://schemas.openxmlformats.org/officeDocument/2006/relationships/oleObject" Target="../embeddings/oleObject18.bin"/><Relationship Id="rId5" Type="http://schemas.openxmlformats.org/officeDocument/2006/relationships/image" Target="../media/image17.wmf"/><Relationship Id="rId15" Type="http://schemas.openxmlformats.org/officeDocument/2006/relationships/image" Target="../media/image21.wmf"/><Relationship Id="rId10" Type="http://schemas.openxmlformats.org/officeDocument/2006/relationships/image" Target="../media/image19.wmf"/><Relationship Id="rId19" Type="http://schemas.openxmlformats.org/officeDocument/2006/relationships/oleObject" Target="../embeddings/oleObject23.bin"/><Relationship Id="rId4" Type="http://schemas.openxmlformats.org/officeDocument/2006/relationships/oleObject" Target="../embeddings/oleObject14.bin"/><Relationship Id="rId9" Type="http://schemas.openxmlformats.org/officeDocument/2006/relationships/oleObject" Target="../embeddings/oleObject17.bin"/><Relationship Id="rId14" Type="http://schemas.openxmlformats.org/officeDocument/2006/relationships/oleObject" Target="../embeddings/oleObject20.bin"/><Relationship Id="rId22" Type="http://schemas.openxmlformats.org/officeDocument/2006/relationships/image" Target="../media/image24.wmf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ulis.free.fr/" TargetMode="Externa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4.xml"/></Relationships>
</file>

<file path=ppt/slides/_rels/slide7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/Relationships>
</file>

<file path=ppt/slides/_rels/slide74.xml.rels><?xml version="1.0" encoding="UTF-8" standalone="yes"?>
<Relationships xmlns="http://schemas.openxmlformats.org/package/2006/relationships"><Relationship Id="rId8" Type="http://schemas.openxmlformats.org/officeDocument/2006/relationships/hyperlink" Target="https://hu.wikipedia.org/wiki/Oktettszab%C3%A1ly" TargetMode="External"/><Relationship Id="rId3" Type="http://schemas.openxmlformats.org/officeDocument/2006/relationships/hyperlink" Target="https://hu.wikipedia.org/wiki/K%C3%A9miai_k%C3%B6t%C3%A9s" TargetMode="External"/><Relationship Id="rId7" Type="http://schemas.openxmlformats.org/officeDocument/2006/relationships/hyperlink" Target="https://hu.wikipedia.org/wiki/Vegy%C3%A9rt%C3%A9kk%C3%B6t%C3%A9s-elm%C3%A9let" TargetMode="External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hu.wikipedia.org/wiki/F%C3%A9mes_k%C3%B6t%C3%A9s" TargetMode="External"/><Relationship Id="rId5" Type="http://schemas.openxmlformats.org/officeDocument/2006/relationships/hyperlink" Target="https://hu.wikipedia.org/wiki/Kovalens_k%C3%B6t%C3%A9s" TargetMode="External"/><Relationship Id="rId4" Type="http://schemas.openxmlformats.org/officeDocument/2006/relationships/hyperlink" Target="https://hu.wikipedia.org/wiki/Ionos_k%C3%B6t%C3%A9s" TargetMode="External"/></Relationships>
</file>

<file path=ppt/slides/_rels/slide7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msg.chem.iastate.edu/gamess/windows.html" TargetMode="External"/><Relationship Id="rId3" Type="http://schemas.openxmlformats.org/officeDocument/2006/relationships/hyperlink" Target="https://hu.wikipedia.org/wiki/Vegy%C3%A9rt%C3%A9kelektron-p%C3%A1r_tasz%C3%ADt%C3%A1si_elm%C3%A9let" TargetMode="External"/><Relationship Id="rId7" Type="http://schemas.openxmlformats.org/officeDocument/2006/relationships/hyperlink" Target="http://www.hulis.free.fr/" TargetMode="Externa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H%C3%BCckel_method" TargetMode="External"/><Relationship Id="rId5" Type="http://schemas.openxmlformats.org/officeDocument/2006/relationships/hyperlink" Target="https://en.wikipedia.org/wiki/Erich_H%C3%BCckel" TargetMode="External"/><Relationship Id="rId4" Type="http://schemas.openxmlformats.org/officeDocument/2006/relationships/hyperlink" Target="https://hu.wikipedia.org/wiki/Szerkeszt%C5%91:Szaszicska/Vegy%C3%A9rt%C3%A9k-elektronp%C3%A1r_tasz%C3%ADt%C3%A1si_elm%C3%A9let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25D048C-E92F-4BFF-A5A5-4168D998F2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840037"/>
          </a:xfrm>
        </p:spPr>
        <p:txBody>
          <a:bodyPr anchor="ctr" anchorCtr="0">
            <a:normAutofit/>
          </a:bodyPr>
          <a:lstStyle/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Kémia alapjai</a:t>
            </a:r>
            <a:b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 A kémiai kötéstípusok, és leírásuk. A vegyértékkötés-, és molekulapálya-elmélet</a:t>
            </a:r>
          </a:p>
        </p:txBody>
      </p:sp>
      <p:sp>
        <p:nvSpPr>
          <p:cNvPr id="6" name="Alcím 2">
            <a:extLst>
              <a:ext uri="{FF2B5EF4-FFF2-40B4-BE49-F238E27FC236}">
                <a16:creationId xmlns:a16="http://schemas.microsoft.com/office/drawing/2014/main" id="{263C4D18-3BD1-481B-AC2A-A82874343A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07756"/>
            <a:ext cx="9144000" cy="1655762"/>
          </a:xfrm>
        </p:spPr>
        <p:txBody>
          <a:bodyPr>
            <a:noAutofit/>
          </a:bodyPr>
          <a:lstStyle/>
          <a:p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Dr.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Szilágyi István</a:t>
            </a:r>
            <a:endParaRPr lang="hu-H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SZTE Fizikai Kémiai és Anyagtudományi Tanszék</a:t>
            </a:r>
          </a:p>
          <a:p>
            <a:r>
              <a:rPr lang="hu-HU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2024.</a:t>
            </a:r>
            <a:endParaRPr lang="hu-H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2810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203201"/>
            <a:ext cx="7772400" cy="1143000"/>
          </a:xfrm>
        </p:spPr>
        <p:txBody>
          <a:bodyPr/>
          <a:lstStyle/>
          <a:p>
            <a:pPr algn="ctr" eaLnBrk="1" hangingPunct="1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Másodlagos kölcsönhatások</a:t>
            </a:r>
          </a:p>
        </p:txBody>
      </p:sp>
      <p:sp>
        <p:nvSpPr>
          <p:cNvPr id="438275" name="Text Box 3"/>
          <p:cNvSpPr txBox="1">
            <a:spLocks noChangeArrowheads="1"/>
          </p:cNvSpPr>
          <p:nvPr/>
        </p:nvSpPr>
        <p:spPr bwMode="auto">
          <a:xfrm>
            <a:off x="1130020" y="1570034"/>
            <a:ext cx="993355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teljes potenciált leíró </a:t>
            </a:r>
            <a:r>
              <a:rPr lang="hu-H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Lennard</a:t>
            </a: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-Jones-féle-(12,6)-potenciál alakja:</a:t>
            </a:r>
          </a:p>
        </p:txBody>
      </p:sp>
      <p:sp>
        <p:nvSpPr>
          <p:cNvPr id="33796" name="Line 4"/>
          <p:cNvSpPr>
            <a:spLocks noChangeShapeType="1"/>
          </p:cNvSpPr>
          <p:nvPr/>
        </p:nvSpPr>
        <p:spPr bwMode="auto">
          <a:xfrm>
            <a:off x="1993903" y="2335208"/>
            <a:ext cx="0" cy="32575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33797" name="Line 5"/>
          <p:cNvSpPr>
            <a:spLocks noChangeShapeType="1"/>
          </p:cNvSpPr>
          <p:nvPr/>
        </p:nvSpPr>
        <p:spPr bwMode="auto">
          <a:xfrm>
            <a:off x="1993903" y="5592758"/>
            <a:ext cx="617378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1273179" y="2335208"/>
            <a:ext cx="4635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V/J</a:t>
            </a:r>
          </a:p>
        </p:txBody>
      </p:sp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7248528" y="5711820"/>
            <a:ext cx="66075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/>
              <a:t>r/pm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449517" y="2566984"/>
            <a:ext cx="5189537" cy="2808287"/>
            <a:chOff x="961" y="1537"/>
            <a:chExt cx="3269" cy="1769"/>
          </a:xfrm>
        </p:grpSpPr>
        <p:sp>
          <p:nvSpPr>
            <p:cNvPr id="33821" name="Arc 9"/>
            <p:cNvSpPr>
              <a:spLocks/>
            </p:cNvSpPr>
            <p:nvPr/>
          </p:nvSpPr>
          <p:spPr bwMode="auto">
            <a:xfrm rot="-156869" flipH="1" flipV="1">
              <a:off x="961" y="1537"/>
              <a:ext cx="358" cy="1755"/>
            </a:xfrm>
            <a:custGeom>
              <a:avLst/>
              <a:gdLst>
                <a:gd name="T0" fmla="*/ 0 w 24415"/>
                <a:gd name="T1" fmla="*/ 15 h 21600"/>
                <a:gd name="T2" fmla="*/ 358 w 24415"/>
                <a:gd name="T3" fmla="*/ 1755 h 21600"/>
                <a:gd name="T4" fmla="*/ 41 w 24415"/>
                <a:gd name="T5" fmla="*/ 1755 h 21600"/>
                <a:gd name="T6" fmla="*/ 0 60000 65536"/>
                <a:gd name="T7" fmla="*/ 0 60000 65536"/>
                <a:gd name="T8" fmla="*/ 0 60000 65536"/>
                <a:gd name="T9" fmla="*/ 0 w 24415"/>
                <a:gd name="T10" fmla="*/ 0 h 21600"/>
                <a:gd name="T11" fmla="*/ 24415 w 24415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415" h="21600" fill="none" extrusionOk="0">
                  <a:moveTo>
                    <a:pt x="0" y="184"/>
                  </a:moveTo>
                  <a:cubicBezTo>
                    <a:pt x="933" y="61"/>
                    <a:pt x="1873" y="-1"/>
                    <a:pt x="2815" y="0"/>
                  </a:cubicBezTo>
                  <a:cubicBezTo>
                    <a:pt x="14744" y="0"/>
                    <a:pt x="24415" y="9670"/>
                    <a:pt x="24415" y="21600"/>
                  </a:cubicBezTo>
                </a:path>
                <a:path w="24415" h="21600" stroke="0" extrusionOk="0">
                  <a:moveTo>
                    <a:pt x="0" y="184"/>
                  </a:moveTo>
                  <a:cubicBezTo>
                    <a:pt x="933" y="61"/>
                    <a:pt x="1873" y="-1"/>
                    <a:pt x="2815" y="0"/>
                  </a:cubicBezTo>
                  <a:cubicBezTo>
                    <a:pt x="14744" y="0"/>
                    <a:pt x="24415" y="9670"/>
                    <a:pt x="24415" y="21600"/>
                  </a:cubicBezTo>
                  <a:lnTo>
                    <a:pt x="2815" y="21600"/>
                  </a:lnTo>
                  <a:close/>
                </a:path>
              </a:pathLst>
            </a:custGeom>
            <a:noFill/>
            <a:ln w="38100">
              <a:solidFill>
                <a:srgbClr val="3399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33822" name="Arc 10"/>
            <p:cNvSpPr>
              <a:spLocks/>
            </p:cNvSpPr>
            <p:nvPr/>
          </p:nvSpPr>
          <p:spPr bwMode="auto">
            <a:xfrm rot="3969504" flipH="1">
              <a:off x="1632" y="2704"/>
              <a:ext cx="316" cy="887"/>
            </a:xfrm>
            <a:custGeom>
              <a:avLst/>
              <a:gdLst>
                <a:gd name="T0" fmla="*/ 265 w 21600"/>
                <a:gd name="T1" fmla="*/ 0 h 27108"/>
                <a:gd name="T2" fmla="*/ 222 w 21600"/>
                <a:gd name="T3" fmla="*/ 887 h 27108"/>
                <a:gd name="T4" fmla="*/ 0 w 21600"/>
                <a:gd name="T5" fmla="*/ 384 h 27108"/>
                <a:gd name="T6" fmla="*/ 0 60000 65536"/>
                <a:gd name="T7" fmla="*/ 0 60000 65536"/>
                <a:gd name="T8" fmla="*/ 0 60000 65536"/>
                <a:gd name="T9" fmla="*/ 0 w 21600"/>
                <a:gd name="T10" fmla="*/ 0 h 27108"/>
                <a:gd name="T11" fmla="*/ 21600 w 21600"/>
                <a:gd name="T12" fmla="*/ 27108 h 2710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7108" fill="none" extrusionOk="0">
                  <a:moveTo>
                    <a:pt x="18140" y="-1"/>
                  </a:moveTo>
                  <a:cubicBezTo>
                    <a:pt x="20398" y="3493"/>
                    <a:pt x="21600" y="7565"/>
                    <a:pt x="21600" y="11726"/>
                  </a:cubicBezTo>
                  <a:cubicBezTo>
                    <a:pt x="21600" y="17508"/>
                    <a:pt x="19281" y="23048"/>
                    <a:pt x="15164" y="27108"/>
                  </a:cubicBezTo>
                </a:path>
                <a:path w="21600" h="27108" stroke="0" extrusionOk="0">
                  <a:moveTo>
                    <a:pt x="18140" y="-1"/>
                  </a:moveTo>
                  <a:cubicBezTo>
                    <a:pt x="20398" y="3493"/>
                    <a:pt x="21600" y="7565"/>
                    <a:pt x="21600" y="11726"/>
                  </a:cubicBezTo>
                  <a:cubicBezTo>
                    <a:pt x="21600" y="17508"/>
                    <a:pt x="19281" y="23048"/>
                    <a:pt x="15164" y="27108"/>
                  </a:cubicBezTo>
                  <a:lnTo>
                    <a:pt x="0" y="11726"/>
                  </a:lnTo>
                  <a:close/>
                </a:path>
              </a:pathLst>
            </a:custGeom>
            <a:noFill/>
            <a:ln w="38100">
              <a:solidFill>
                <a:srgbClr val="3399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33823" name="Arc 11"/>
            <p:cNvSpPr>
              <a:spLocks/>
            </p:cNvSpPr>
            <p:nvPr/>
          </p:nvSpPr>
          <p:spPr bwMode="auto">
            <a:xfrm rot="15879390" flipV="1">
              <a:off x="3006" y="1894"/>
              <a:ext cx="360" cy="2089"/>
            </a:xfrm>
            <a:custGeom>
              <a:avLst/>
              <a:gdLst>
                <a:gd name="T0" fmla="*/ 270 w 21600"/>
                <a:gd name="T1" fmla="*/ 0 h 20877"/>
                <a:gd name="T2" fmla="*/ 343 w 21600"/>
                <a:gd name="T3" fmla="*/ 2089 h 20877"/>
                <a:gd name="T4" fmla="*/ 0 w 21600"/>
                <a:gd name="T5" fmla="*/ 1432 h 20877"/>
                <a:gd name="T6" fmla="*/ 0 60000 65536"/>
                <a:gd name="T7" fmla="*/ 0 60000 65536"/>
                <a:gd name="T8" fmla="*/ 0 60000 65536"/>
                <a:gd name="T9" fmla="*/ 0 w 21600"/>
                <a:gd name="T10" fmla="*/ 0 h 20877"/>
                <a:gd name="T11" fmla="*/ 21600 w 21600"/>
                <a:gd name="T12" fmla="*/ 20877 h 2087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0877" fill="none" extrusionOk="0">
                  <a:moveTo>
                    <a:pt x="16176" y="-1"/>
                  </a:moveTo>
                  <a:cubicBezTo>
                    <a:pt x="19670" y="3949"/>
                    <a:pt x="21600" y="9040"/>
                    <a:pt x="21600" y="14314"/>
                  </a:cubicBezTo>
                  <a:cubicBezTo>
                    <a:pt x="21600" y="16541"/>
                    <a:pt x="21255" y="18755"/>
                    <a:pt x="20578" y="20876"/>
                  </a:cubicBezTo>
                </a:path>
                <a:path w="21600" h="20877" stroke="0" extrusionOk="0">
                  <a:moveTo>
                    <a:pt x="16176" y="-1"/>
                  </a:moveTo>
                  <a:cubicBezTo>
                    <a:pt x="19670" y="3949"/>
                    <a:pt x="21600" y="9040"/>
                    <a:pt x="21600" y="14314"/>
                  </a:cubicBezTo>
                  <a:cubicBezTo>
                    <a:pt x="21600" y="16541"/>
                    <a:pt x="21255" y="18755"/>
                    <a:pt x="20578" y="20876"/>
                  </a:cubicBezTo>
                  <a:lnTo>
                    <a:pt x="0" y="14314"/>
                  </a:lnTo>
                  <a:close/>
                </a:path>
              </a:pathLst>
            </a:custGeom>
            <a:noFill/>
            <a:ln w="38100">
              <a:solidFill>
                <a:srgbClr val="3399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</p:grpSp>
      <p:sp>
        <p:nvSpPr>
          <p:cNvPr id="33809" name="Line 22"/>
          <p:cNvSpPr>
            <a:spLocks noChangeShapeType="1"/>
          </p:cNvSpPr>
          <p:nvPr/>
        </p:nvSpPr>
        <p:spPr bwMode="auto">
          <a:xfrm>
            <a:off x="3008311" y="5525026"/>
            <a:ext cx="0" cy="119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33810" name="Line 23"/>
          <p:cNvSpPr>
            <a:spLocks noChangeShapeType="1"/>
          </p:cNvSpPr>
          <p:nvPr/>
        </p:nvSpPr>
        <p:spPr bwMode="auto">
          <a:xfrm flipH="1">
            <a:off x="3008311" y="5353576"/>
            <a:ext cx="1588" cy="171450"/>
          </a:xfrm>
          <a:prstGeom prst="line">
            <a:avLst/>
          </a:prstGeom>
          <a:noFill/>
          <a:ln w="254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33811" name="Text Box 24"/>
          <p:cNvSpPr txBox="1">
            <a:spLocks noChangeArrowheads="1"/>
          </p:cNvSpPr>
          <p:nvPr/>
        </p:nvSpPr>
        <p:spPr bwMode="auto">
          <a:xfrm>
            <a:off x="0" y="6037016"/>
            <a:ext cx="121920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hu-H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átlagos molekulatávolság folyadékban (kondenzált fázis), sűrűség változik</a:t>
            </a:r>
            <a:endParaRPr lang="hu-H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812" name="Line 25"/>
          <p:cNvSpPr>
            <a:spLocks noChangeShapeType="1"/>
          </p:cNvSpPr>
          <p:nvPr/>
        </p:nvSpPr>
        <p:spPr bwMode="auto">
          <a:xfrm flipV="1">
            <a:off x="2657473" y="5632976"/>
            <a:ext cx="360363" cy="4730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hu-HU"/>
          </a:p>
        </p:txBody>
      </p:sp>
      <p:grpSp>
        <p:nvGrpSpPr>
          <p:cNvPr id="6" name="Group 29"/>
          <p:cNvGrpSpPr>
            <a:grpSpLocks/>
          </p:cNvGrpSpPr>
          <p:nvPr/>
        </p:nvGrpSpPr>
        <p:grpSpPr bwMode="auto">
          <a:xfrm>
            <a:off x="3035304" y="3222620"/>
            <a:ext cx="1608138" cy="1479550"/>
            <a:chOff x="1592" y="1998"/>
            <a:chExt cx="1013" cy="932"/>
          </a:xfrm>
        </p:grpSpPr>
        <p:sp>
          <p:nvSpPr>
            <p:cNvPr id="33805" name="Line 30"/>
            <p:cNvSpPr>
              <a:spLocks noChangeShapeType="1"/>
            </p:cNvSpPr>
            <p:nvPr/>
          </p:nvSpPr>
          <p:spPr bwMode="auto">
            <a:xfrm flipH="1">
              <a:off x="1720" y="2306"/>
              <a:ext cx="275" cy="62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33806" name="Text Box 31"/>
            <p:cNvSpPr txBox="1">
              <a:spLocks noChangeArrowheads="1"/>
            </p:cNvSpPr>
            <p:nvPr/>
          </p:nvSpPr>
          <p:spPr bwMode="auto">
            <a:xfrm>
              <a:off x="1592" y="1998"/>
              <a:ext cx="101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 sz="2400" dirty="0"/>
                <a:t>~ </a:t>
              </a:r>
              <a:r>
                <a:rPr lang="el-GR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Δ</a:t>
              </a:r>
              <a:r>
                <a:rPr lang="hu-HU" sz="2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</a:t>
              </a:r>
              <a:r>
                <a:rPr lang="hu-HU" sz="2400" baseline="-25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párolgási</a:t>
              </a:r>
              <a:endParaRPr lang="hu-HU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Szövegdoboz 6">
                <a:extLst>
                  <a:ext uri="{FF2B5EF4-FFF2-40B4-BE49-F238E27FC236}">
                    <a16:creationId xmlns:a16="http://schemas.microsoft.com/office/drawing/2014/main" id="{D7AB9773-BE15-490E-BC8D-827BB101D4F0}"/>
                  </a:ext>
                </a:extLst>
              </p:cNvPr>
              <p:cNvSpPr txBox="1"/>
              <p:nvPr/>
            </p:nvSpPr>
            <p:spPr>
              <a:xfrm>
                <a:off x="6830483" y="2158998"/>
                <a:ext cx="3767057" cy="9611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2800" i="1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hu-HU" sz="2800" i="1"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hu-HU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𝜀</m:t>
                      </m:r>
                      <m:d>
                        <m:dPr>
                          <m:begChr m:val="{"/>
                          <m:endChr m:val="}"/>
                          <m:ctrlPr>
                            <a:rPr lang="hu-HU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hu-HU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hu-HU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hu-HU" sz="2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hu-HU" sz="28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hu-HU" sz="28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𝑟</m:t>
                                          </m:r>
                                        </m:e>
                                        <m:sub>
                                          <m:r>
                                            <a:rPr lang="hu-HU" sz="28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𝑜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r>
                                        <a:rPr lang="hu-HU" sz="2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𝑟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hu-HU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12</m:t>
                              </m:r>
                            </m:sup>
                          </m:sSup>
                          <m:r>
                            <a:rPr lang="hu-HU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hu-HU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hu-HU" sz="2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hu-HU" sz="2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hu-HU" sz="28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hu-HU" sz="28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𝑟</m:t>
                                          </m:r>
                                        </m:e>
                                        <m:sub>
                                          <m:r>
                                            <a:rPr lang="hu-HU" sz="28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𝑜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r>
                                        <a:rPr lang="hu-HU" sz="28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𝑟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hu-HU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hu-HU" sz="2800" dirty="0"/>
              </a:p>
            </p:txBody>
          </p:sp>
        </mc:Choice>
        <mc:Fallback xmlns="">
          <p:sp>
            <p:nvSpPr>
              <p:cNvPr id="7" name="Szövegdoboz 6">
                <a:extLst>
                  <a:ext uri="{FF2B5EF4-FFF2-40B4-BE49-F238E27FC236}">
                    <a16:creationId xmlns:a16="http://schemas.microsoft.com/office/drawing/2014/main" id="{D7AB9773-BE15-490E-BC8D-827BB101D4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0483" y="2158998"/>
                <a:ext cx="3767057" cy="96116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Csoportba foglalás 8">
            <a:extLst>
              <a:ext uri="{FF2B5EF4-FFF2-40B4-BE49-F238E27FC236}">
                <a16:creationId xmlns:a16="http://schemas.microsoft.com/office/drawing/2014/main" id="{35F87771-4D69-4D73-BD49-75C60B7B0282}"/>
              </a:ext>
            </a:extLst>
          </p:cNvPr>
          <p:cNvGrpSpPr/>
          <p:nvPr/>
        </p:nvGrpSpPr>
        <p:grpSpPr>
          <a:xfrm>
            <a:off x="2632078" y="4454521"/>
            <a:ext cx="4229100" cy="893763"/>
            <a:chOff x="2327275" y="4200525"/>
            <a:chExt cx="4229100" cy="893763"/>
          </a:xfrm>
        </p:grpSpPr>
        <p:grpSp>
          <p:nvGrpSpPr>
            <p:cNvPr id="5" name="Group 26"/>
            <p:cNvGrpSpPr>
              <a:grpSpLocks/>
            </p:cNvGrpSpPr>
            <p:nvPr/>
          </p:nvGrpSpPr>
          <p:grpSpPr bwMode="auto">
            <a:xfrm>
              <a:off x="2327275" y="4200525"/>
              <a:ext cx="4229100" cy="893763"/>
              <a:chOff x="1466" y="2646"/>
              <a:chExt cx="2664" cy="563"/>
            </a:xfrm>
          </p:grpSpPr>
          <p:sp>
            <p:nvSpPr>
              <p:cNvPr id="33807" name="Line 27"/>
              <p:cNvSpPr>
                <a:spLocks noChangeShapeType="1"/>
              </p:cNvSpPr>
              <p:nvPr/>
            </p:nvSpPr>
            <p:spPr bwMode="auto">
              <a:xfrm flipH="1">
                <a:off x="1466" y="2649"/>
                <a:ext cx="266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33808" name="Line 28"/>
              <p:cNvSpPr>
                <a:spLocks noChangeShapeType="1"/>
              </p:cNvSpPr>
              <p:nvPr/>
            </p:nvSpPr>
            <p:spPr bwMode="auto">
              <a:xfrm flipV="1">
                <a:off x="1700" y="2646"/>
                <a:ext cx="0" cy="56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stealth" w="med" len="med"/>
                <a:tailEnd type="stealth" w="med" len="med"/>
              </a:ln>
            </p:spPr>
            <p:txBody>
              <a:bodyPr/>
              <a:lstStyle/>
              <a:p>
                <a:endParaRPr lang="hu-HU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Szövegdoboz 32">
                  <a:extLst>
                    <a:ext uri="{FF2B5EF4-FFF2-40B4-BE49-F238E27FC236}">
                      <a16:creationId xmlns:a16="http://schemas.microsoft.com/office/drawing/2014/main" id="{62B8C010-7FBB-4B54-AF1B-AA254AC628AC}"/>
                    </a:ext>
                  </a:extLst>
                </p:cNvPr>
                <p:cNvSpPr txBox="1"/>
                <p:nvPr/>
              </p:nvSpPr>
              <p:spPr>
                <a:xfrm>
                  <a:off x="2711754" y="4360335"/>
                  <a:ext cx="328872" cy="55399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hu-HU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oMath>
                    </m:oMathPara>
                  </a14:m>
                  <a:endParaRPr lang="hu-HU" sz="3600" dirty="0"/>
                </a:p>
              </p:txBody>
            </p:sp>
          </mc:Choice>
          <mc:Fallback xmlns="">
            <p:sp>
              <p:nvSpPr>
                <p:cNvPr id="33" name="Szövegdoboz 32">
                  <a:extLst>
                    <a:ext uri="{FF2B5EF4-FFF2-40B4-BE49-F238E27FC236}">
                      <a16:creationId xmlns:a16="http://schemas.microsoft.com/office/drawing/2014/main" id="{62B8C010-7FBB-4B54-AF1B-AA254AC628A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11754" y="4360335"/>
                  <a:ext cx="328872" cy="553998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hu-HU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Szövegdoboz 7">
                <a:extLst>
                  <a:ext uri="{FF2B5EF4-FFF2-40B4-BE49-F238E27FC236}">
                    <a16:creationId xmlns:a16="http://schemas.microsoft.com/office/drawing/2014/main" id="{8E9943B0-4285-4BCA-A525-4BEB6182E4FD}"/>
                  </a:ext>
                </a:extLst>
              </p:cNvPr>
              <p:cNvSpPr txBox="1"/>
              <p:nvPr/>
            </p:nvSpPr>
            <p:spPr>
              <a:xfrm>
                <a:off x="5854458" y="3115731"/>
                <a:ext cx="6242533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hu-HU" sz="2800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hu-HU" sz="2800" i="1" baseline="-25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</a:t>
                </a:r>
                <a:r>
                  <a:rPr lang="hu-H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az a véges távolság, ahol már </a:t>
                </a:r>
                <a:r>
                  <a:rPr lang="hu-HU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elhanya-golható</a:t>
                </a:r>
                <a:r>
                  <a:rPr lang="hu-H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 részecskék közötti </a:t>
                </a:r>
                <a:r>
                  <a:rPr lang="hu-H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vonzás; 12: taszító-, 6: vonzó tag;</a:t>
                </a:r>
              </a:p>
              <a:p>
                <a:pPr algn="r"/>
                <a14:m>
                  <m:oMath xmlns:m="http://schemas.openxmlformats.org/officeDocument/2006/math">
                    <m:r>
                      <a:rPr lang="hu-HU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𝜀</m:t>
                    </m:r>
                  </m:oMath>
                </a14:m>
                <a:r>
                  <a:rPr lang="hu-HU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potenciál gödör.</a:t>
                </a:r>
                <a:endParaRPr lang="hu-HU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8" name="Szövegdoboz 7">
                <a:extLst>
                  <a:ext uri="{FF2B5EF4-FFF2-40B4-BE49-F238E27FC236}">
                    <a16:creationId xmlns:a16="http://schemas.microsoft.com/office/drawing/2014/main" id="{8E9943B0-4285-4BCA-A525-4BEB6182E4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4458" y="3115731"/>
                <a:ext cx="6242533" cy="1815882"/>
              </a:xfrm>
              <a:prstGeom prst="rect">
                <a:avLst/>
              </a:prstGeom>
              <a:blipFill>
                <a:blip r:embed="rId5"/>
                <a:stretch>
                  <a:fillRect t="-3356" r="-3613" b="-83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8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8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8275" grpId="0"/>
      <p:bldP spid="33810" grpId="0" animBg="1"/>
      <p:bldP spid="33811" grpId="0"/>
      <p:bldP spid="33812" grpId="0" animBg="1"/>
      <p:bldP spid="7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50E7FE7-7A6B-4BF8-9EE5-6AB1B782D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3619"/>
            <a:ext cx="10515600" cy="1325563"/>
          </a:xfrm>
        </p:spPr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hidrogénhíd kötés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F5E4F99-4D1F-402A-952B-787EE2279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040" y="1556386"/>
            <a:ext cx="11536680" cy="5200015"/>
          </a:xfrm>
        </p:spPr>
        <p:txBody>
          <a:bodyPr>
            <a:normAutofit/>
          </a:bodyPr>
          <a:lstStyle/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élet keletkezése, fennmaradása szempontjából fontos, a másod-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lagos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kötések közé sorolt, lezárt molekulák között fellépő kölcsön-hatás az ún. hidrogénhíd kötés.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Energetikailag, és tulajdonságaiban is az elsődleges, kémiai és a másodlagos kötések között van:</a:t>
            </a:r>
          </a:p>
          <a:p>
            <a:pPr lvl="1" indent="-442800">
              <a:spcBef>
                <a:spcPts val="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energiája 10 kJ/mol körüli érték, míg a kémiai kötések 100 kJ/mol felett, és a másodlagos kötések 1 kJ/mol körül vannak,</a:t>
            </a:r>
          </a:p>
          <a:p>
            <a:pPr lvl="1" indent="-442800">
              <a:spcBef>
                <a:spcPts val="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részben irányított, kevésbé mint a kovalens kötések, de jobban, mint a </a:t>
            </a:r>
            <a:r>
              <a:rPr lang="hu-H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má-sodlagos</a:t>
            </a: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kötések.</a:t>
            </a:r>
          </a:p>
          <a:p>
            <a:pPr lvl="1" indent="-442800">
              <a:spcBef>
                <a:spcPts val="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hidrogén atom és a második periódus nemfémes elemei közt (N,O,F) a gyakori!</a:t>
            </a:r>
          </a:p>
        </p:txBody>
      </p:sp>
    </p:spTree>
    <p:extLst>
      <p:ext uri="{BB962C8B-B14F-4D97-AF65-F5344CB8AC3E}">
        <p14:creationId xmlns:p14="http://schemas.microsoft.com/office/powerpoint/2010/main" val="2611672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50E7FE7-7A6B-4BF8-9EE5-6AB1B782D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3619"/>
            <a:ext cx="10515600" cy="1325563"/>
          </a:xfrm>
        </p:spPr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hidrogénhíd kötés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F5E4F99-4D1F-402A-952B-787EE2279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040" y="1556386"/>
            <a:ext cx="11536680" cy="5200015"/>
          </a:xfrm>
        </p:spPr>
        <p:txBody>
          <a:bodyPr>
            <a:normAutofit/>
          </a:bodyPr>
          <a:lstStyle/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hidrogénhíd kötésnek köszönhetjük:</a:t>
            </a:r>
          </a:p>
          <a:p>
            <a:pPr lvl="1" indent="-442800">
              <a:spcBef>
                <a:spcPts val="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hu-H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víz legtöbb tulajdonságát, magas fagyás és, forráspontját, azt, hogy a jég úszik a vízen, sűrűségének változását a hő-mérséklettel, stb.</a:t>
            </a:r>
          </a:p>
          <a:p>
            <a:pPr lvl="1" indent="-442800">
              <a:spcBef>
                <a:spcPts val="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hu-H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élővilág katalizátorainak, az enzimeknek (amelyek fehér-</a:t>
            </a:r>
            <a:r>
              <a:rPr lang="hu-H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jék</a:t>
            </a:r>
            <a:r>
              <a:rPr lang="hu-H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a másodlagos szerkezetét, amely biztosítja </a:t>
            </a:r>
            <a:r>
              <a:rPr lang="hu-H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hatékonysá-gukat</a:t>
            </a:r>
            <a:r>
              <a:rPr lang="hu-H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lvl="1" indent="-442800">
              <a:spcBef>
                <a:spcPts val="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hu-H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genetikai információt hordozó, és átadó DNS és RNS </a:t>
            </a:r>
            <a:r>
              <a:rPr lang="hu-H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ket-tős</a:t>
            </a:r>
            <a:r>
              <a:rPr lang="hu-H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spirálját.</a:t>
            </a:r>
          </a:p>
        </p:txBody>
      </p:sp>
    </p:spTree>
    <p:extLst>
      <p:ext uri="{BB962C8B-B14F-4D97-AF65-F5344CB8AC3E}">
        <p14:creationId xmlns:p14="http://schemas.microsoft.com/office/powerpoint/2010/main" val="2174638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Ív 29">
            <a:extLst>
              <a:ext uri="{FF2B5EF4-FFF2-40B4-BE49-F238E27FC236}">
                <a16:creationId xmlns:a16="http://schemas.microsoft.com/office/drawing/2014/main" id="{E284C7AA-3C55-4F1E-94ED-B0014706AAE2}"/>
              </a:ext>
            </a:extLst>
          </p:cNvPr>
          <p:cNvSpPr/>
          <p:nvPr/>
        </p:nvSpPr>
        <p:spPr>
          <a:xfrm>
            <a:off x="729390" y="498748"/>
            <a:ext cx="7227342" cy="4285856"/>
          </a:xfrm>
          <a:prstGeom prst="arc">
            <a:avLst>
              <a:gd name="adj1" fmla="val 5506839"/>
              <a:gd name="adj2" fmla="val 10772164"/>
            </a:avLst>
          </a:prstGeom>
          <a:ln w="508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D50E7FE7-7A6B-4BF8-9EE5-6AB1B782D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7485"/>
            <a:ext cx="10515600" cy="1325563"/>
          </a:xfrm>
        </p:spPr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vegyértékkötés-elmélet kialakulása [68]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F5E4F99-4D1F-402A-952B-787EE2279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040" y="1657984"/>
            <a:ext cx="11536680" cy="5032375"/>
          </a:xfrm>
        </p:spPr>
        <p:txBody>
          <a:bodyPr>
            <a:normAutofit/>
          </a:bodyPr>
          <a:lstStyle/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vegyértékkötés elmélet a „kvantumszakácskönyv receptjeinek” a H</a:t>
            </a:r>
            <a:r>
              <a:rPr lang="hu-HU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molekulára való alkalmazásából indult ki!</a:t>
            </a:r>
          </a:p>
          <a:p>
            <a:pPr marL="4572000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számítások eredményeként két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állapo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-tot találtak, egy minimummal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rendelke-zőt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és egy monoton csökkenőt.</a:t>
            </a:r>
          </a:p>
          <a:p>
            <a:pPr marL="4572000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„receptek” szerint az elsőhöz párosított spinű elektronokat, a másodikhoz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párhu-zamos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spinű elektronokat kellett rendel-ni.</a:t>
            </a:r>
          </a:p>
          <a:p>
            <a:pPr marL="4572000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Ez egyezett a kémikusok elképzelésével!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ject 4">
                <a:extLst>
                  <a:ext uri="{FF2B5EF4-FFF2-40B4-BE49-F238E27FC236}">
                    <a16:creationId xmlns:a16="http://schemas.microsoft.com/office/drawing/2014/main" id="{AB6AFA32-6A96-448B-BA08-97DAD84F687E}"/>
                  </a:ext>
                </a:extLst>
              </p:cNvPr>
              <p:cNvSpPr txBox="1"/>
              <p:nvPr/>
            </p:nvSpPr>
            <p:spPr bwMode="auto">
              <a:xfrm>
                <a:off x="2079007" y="5824367"/>
                <a:ext cx="1023810" cy="398221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20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hu-HU" sz="200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Ψ</m:t>
                          </m:r>
                        </m:e>
                        <m:sub>
                          <m:r>
                            <a:rPr lang="hu-HU" sz="2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</m:sub>
                      </m:sSub>
                      <m:d>
                        <m:dPr>
                          <m:ctrlPr>
                            <a:rPr lang="hu-HU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nor/>
                            </m:rPr>
                            <a:rPr lang="hu-HU" sz="200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1,2</m:t>
                          </m:r>
                        </m:e>
                      </m:d>
                    </m:oMath>
                  </m:oMathPara>
                </a14:m>
                <a:endParaRPr lang="hu-HU" sz="2000" dirty="0"/>
              </a:p>
            </p:txBody>
          </p:sp>
        </mc:Choice>
        <mc:Fallback xmlns="">
          <p:sp>
            <p:nvSpPr>
              <p:cNvPr id="4" name="Object 4">
                <a:extLst>
                  <a:ext uri="{FF2B5EF4-FFF2-40B4-BE49-F238E27FC236}">
                    <a16:creationId xmlns:a16="http://schemas.microsoft.com/office/drawing/2014/main" id="{AB6AFA32-6A96-448B-BA08-97DAD84F68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79007" y="5824367"/>
                <a:ext cx="1023810" cy="398221"/>
              </a:xfrm>
              <a:prstGeom prst="rect">
                <a:avLst/>
              </a:prstGeom>
              <a:blipFill>
                <a:blip r:embed="rId2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Object 4">
                <a:extLst>
                  <a:ext uri="{FF2B5EF4-FFF2-40B4-BE49-F238E27FC236}">
                    <a16:creationId xmlns:a16="http://schemas.microsoft.com/office/drawing/2014/main" id="{A29DBB6E-F1E6-4BC6-8126-AE6D37506197}"/>
                  </a:ext>
                </a:extLst>
              </p:cNvPr>
              <p:cNvSpPr txBox="1"/>
              <p:nvPr/>
            </p:nvSpPr>
            <p:spPr bwMode="auto">
              <a:xfrm>
                <a:off x="1917713" y="3786871"/>
                <a:ext cx="1023810" cy="428700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20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hu-HU" sz="200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Ψ</m:t>
                          </m:r>
                        </m:e>
                        <m:sub>
                          <m:r>
                            <a:rPr lang="hu-HU" sz="2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b>
                      </m:sSub>
                      <m:d>
                        <m:dPr>
                          <m:ctrlPr>
                            <a:rPr lang="hu-HU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nor/>
                            </m:rPr>
                            <a:rPr lang="hu-HU" sz="200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1,2</m:t>
                          </m:r>
                        </m:e>
                      </m:d>
                    </m:oMath>
                  </m:oMathPara>
                </a14:m>
                <a:endParaRPr lang="hu-HU" sz="2000" dirty="0"/>
              </a:p>
            </p:txBody>
          </p:sp>
        </mc:Choice>
        <mc:Fallback xmlns="">
          <p:sp>
            <p:nvSpPr>
              <p:cNvPr id="5" name="Object 4">
                <a:extLst>
                  <a:ext uri="{FF2B5EF4-FFF2-40B4-BE49-F238E27FC236}">
                    <a16:creationId xmlns:a16="http://schemas.microsoft.com/office/drawing/2014/main" id="{A29DBB6E-F1E6-4BC6-8126-AE6D375061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17713" y="3786871"/>
                <a:ext cx="1023810" cy="4287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Egyenes összekötő nyíllal 5">
            <a:extLst>
              <a:ext uri="{FF2B5EF4-FFF2-40B4-BE49-F238E27FC236}">
                <a16:creationId xmlns:a16="http://schemas.microsoft.com/office/drawing/2014/main" id="{29E5A60A-1ABE-4613-B595-D76B5C66FDAA}"/>
              </a:ext>
            </a:extLst>
          </p:cNvPr>
          <p:cNvCxnSpPr>
            <a:cxnSpLocks/>
          </p:cNvCxnSpPr>
          <p:nvPr/>
        </p:nvCxnSpPr>
        <p:spPr>
          <a:xfrm flipV="1">
            <a:off x="489445" y="2474170"/>
            <a:ext cx="0" cy="400280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Egyenes összekötő nyíllal 6">
            <a:extLst>
              <a:ext uri="{FF2B5EF4-FFF2-40B4-BE49-F238E27FC236}">
                <a16:creationId xmlns:a16="http://schemas.microsoft.com/office/drawing/2014/main" id="{003D81A7-EF3E-4590-BE25-E47FFE5FD7AA}"/>
              </a:ext>
            </a:extLst>
          </p:cNvPr>
          <p:cNvCxnSpPr>
            <a:cxnSpLocks/>
          </p:cNvCxnSpPr>
          <p:nvPr/>
        </p:nvCxnSpPr>
        <p:spPr>
          <a:xfrm>
            <a:off x="489445" y="6476976"/>
            <a:ext cx="4057549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zabadkézi sokszög: alakzat 7">
            <a:extLst>
              <a:ext uri="{FF2B5EF4-FFF2-40B4-BE49-F238E27FC236}">
                <a16:creationId xmlns:a16="http://schemas.microsoft.com/office/drawing/2014/main" id="{6C10EEA4-390A-4DE6-A137-6439DABFAD3E}"/>
              </a:ext>
            </a:extLst>
          </p:cNvPr>
          <p:cNvSpPr/>
          <p:nvPr/>
        </p:nvSpPr>
        <p:spPr>
          <a:xfrm>
            <a:off x="712139" y="3492085"/>
            <a:ext cx="3536830" cy="2743631"/>
          </a:xfrm>
          <a:custGeom>
            <a:avLst/>
            <a:gdLst>
              <a:gd name="connsiteX0" fmla="*/ 0 w 4796287"/>
              <a:gd name="connsiteY0" fmla="*/ 0 h 3381986"/>
              <a:gd name="connsiteX1" fmla="*/ 948906 w 4796287"/>
              <a:gd name="connsiteY1" fmla="*/ 3312544 h 3381986"/>
              <a:gd name="connsiteX2" fmla="*/ 2553419 w 4796287"/>
              <a:gd name="connsiteY2" fmla="*/ 2242868 h 3381986"/>
              <a:gd name="connsiteX3" fmla="*/ 4796287 w 4796287"/>
              <a:gd name="connsiteY3" fmla="*/ 2139351 h 3381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96287" h="3381986">
                <a:moveTo>
                  <a:pt x="0" y="0"/>
                </a:moveTo>
                <a:cubicBezTo>
                  <a:pt x="261668" y="1469366"/>
                  <a:pt x="523336" y="2938733"/>
                  <a:pt x="948906" y="3312544"/>
                </a:cubicBezTo>
                <a:cubicBezTo>
                  <a:pt x="1374476" y="3686355"/>
                  <a:pt x="1912189" y="2438400"/>
                  <a:pt x="2553419" y="2242868"/>
                </a:cubicBezTo>
                <a:cubicBezTo>
                  <a:pt x="3194649" y="2047336"/>
                  <a:pt x="3995468" y="2093343"/>
                  <a:pt x="4796287" y="2139351"/>
                </a:cubicBezTo>
              </a:path>
            </a:pathLst>
          </a:cu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Szövegdoboz 8">
            <a:extLst>
              <a:ext uri="{FF2B5EF4-FFF2-40B4-BE49-F238E27FC236}">
                <a16:creationId xmlns:a16="http://schemas.microsoft.com/office/drawing/2014/main" id="{906251EA-E995-43A8-AB6F-D041F7949C6F}"/>
              </a:ext>
            </a:extLst>
          </p:cNvPr>
          <p:cNvSpPr txBox="1"/>
          <p:nvPr/>
        </p:nvSpPr>
        <p:spPr>
          <a:xfrm>
            <a:off x="4136025" y="6511331"/>
            <a:ext cx="423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R</a:t>
            </a:r>
          </a:p>
        </p:txBody>
      </p:sp>
      <p:sp>
        <p:nvSpPr>
          <p:cNvPr id="10" name="Szövegdoboz 9">
            <a:extLst>
              <a:ext uri="{FF2B5EF4-FFF2-40B4-BE49-F238E27FC236}">
                <a16:creationId xmlns:a16="http://schemas.microsoft.com/office/drawing/2014/main" id="{6A5032A4-E3E7-4453-B22E-2D35639518F3}"/>
              </a:ext>
            </a:extLst>
          </p:cNvPr>
          <p:cNvSpPr txBox="1"/>
          <p:nvPr/>
        </p:nvSpPr>
        <p:spPr>
          <a:xfrm>
            <a:off x="73470" y="2442170"/>
            <a:ext cx="4042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E</a:t>
            </a:r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980B122D-4BE7-487A-AFD4-1BC399DFCEB1}"/>
              </a:ext>
            </a:extLst>
          </p:cNvPr>
          <p:cNvGrpSpPr/>
          <p:nvPr/>
        </p:nvGrpSpPr>
        <p:grpSpPr>
          <a:xfrm>
            <a:off x="1448275" y="3779837"/>
            <a:ext cx="186905" cy="414641"/>
            <a:chOff x="2777705" y="4057053"/>
            <a:chExt cx="186905" cy="414641"/>
          </a:xfrm>
        </p:grpSpPr>
        <p:cxnSp>
          <p:nvCxnSpPr>
            <p:cNvPr id="17" name="Egyenes összekötő nyíllal 16">
              <a:extLst>
                <a:ext uri="{FF2B5EF4-FFF2-40B4-BE49-F238E27FC236}">
                  <a16:creationId xmlns:a16="http://schemas.microsoft.com/office/drawing/2014/main" id="{5FBE7FBE-3892-437A-AD85-E5DAF902A806}"/>
                </a:ext>
              </a:extLst>
            </p:cNvPr>
            <p:cNvCxnSpPr/>
            <p:nvPr/>
          </p:nvCxnSpPr>
          <p:spPr>
            <a:xfrm flipV="1">
              <a:off x="2777705" y="4059929"/>
              <a:ext cx="0" cy="411765"/>
            </a:xfrm>
            <a:prstGeom prst="straightConnector1">
              <a:avLst/>
            </a:prstGeom>
            <a:ln w="508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Egyenes összekötő nyíllal 17">
              <a:extLst>
                <a:ext uri="{FF2B5EF4-FFF2-40B4-BE49-F238E27FC236}">
                  <a16:creationId xmlns:a16="http://schemas.microsoft.com/office/drawing/2014/main" id="{FB9DF127-5F6C-4555-AAA5-C2C7E4FBF1F2}"/>
                </a:ext>
              </a:extLst>
            </p:cNvPr>
            <p:cNvCxnSpPr/>
            <p:nvPr/>
          </p:nvCxnSpPr>
          <p:spPr>
            <a:xfrm flipV="1">
              <a:off x="2964610" y="4057053"/>
              <a:ext cx="0" cy="411765"/>
            </a:xfrm>
            <a:prstGeom prst="straightConnector1">
              <a:avLst/>
            </a:prstGeom>
            <a:ln w="508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Csoportba foglalás 18">
            <a:extLst>
              <a:ext uri="{FF2B5EF4-FFF2-40B4-BE49-F238E27FC236}">
                <a16:creationId xmlns:a16="http://schemas.microsoft.com/office/drawing/2014/main" id="{8FD3DCDC-DD6E-4B25-A858-B4DA62EB4D58}"/>
              </a:ext>
            </a:extLst>
          </p:cNvPr>
          <p:cNvGrpSpPr/>
          <p:nvPr/>
        </p:nvGrpSpPr>
        <p:grpSpPr>
          <a:xfrm>
            <a:off x="1465527" y="6015857"/>
            <a:ext cx="169653" cy="415212"/>
            <a:chOff x="1943825" y="5842957"/>
            <a:chExt cx="169653" cy="415212"/>
          </a:xfrm>
        </p:grpSpPr>
        <p:cxnSp>
          <p:nvCxnSpPr>
            <p:cNvPr id="20" name="Egyenes összekötő nyíllal 19">
              <a:extLst>
                <a:ext uri="{FF2B5EF4-FFF2-40B4-BE49-F238E27FC236}">
                  <a16:creationId xmlns:a16="http://schemas.microsoft.com/office/drawing/2014/main" id="{87CB71D0-8D4E-4FCC-8C23-E0F26BFA10F4}"/>
                </a:ext>
              </a:extLst>
            </p:cNvPr>
            <p:cNvCxnSpPr/>
            <p:nvPr/>
          </p:nvCxnSpPr>
          <p:spPr>
            <a:xfrm flipV="1">
              <a:off x="1943825" y="5842957"/>
              <a:ext cx="0" cy="411765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Egyenes összekötő nyíllal 20">
              <a:extLst>
                <a:ext uri="{FF2B5EF4-FFF2-40B4-BE49-F238E27FC236}">
                  <a16:creationId xmlns:a16="http://schemas.microsoft.com/office/drawing/2014/main" id="{441D2973-69B1-4D85-B35E-295493E94B66}"/>
                </a:ext>
              </a:extLst>
            </p:cNvPr>
            <p:cNvCxnSpPr/>
            <p:nvPr/>
          </p:nvCxnSpPr>
          <p:spPr>
            <a:xfrm flipV="1">
              <a:off x="2113478" y="5846404"/>
              <a:ext cx="0" cy="411765"/>
            </a:xfrm>
            <a:prstGeom prst="straightConnector1">
              <a:avLst/>
            </a:prstGeom>
            <a:ln w="5080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Object 6">
                <a:extLst>
                  <a:ext uri="{FF2B5EF4-FFF2-40B4-BE49-F238E27FC236}">
                    <a16:creationId xmlns:a16="http://schemas.microsoft.com/office/drawing/2014/main" id="{977BF78C-2D43-42F8-AC2A-361474DE6526}"/>
                  </a:ext>
                </a:extLst>
              </p:cNvPr>
              <p:cNvSpPr txBox="1"/>
              <p:nvPr/>
            </p:nvSpPr>
            <p:spPr bwMode="auto">
              <a:xfrm>
                <a:off x="2908679" y="5812601"/>
                <a:ext cx="672722" cy="435800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hu-HU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 </m:t>
                      </m:r>
                      <m:sSub>
                        <m:sSubPr>
                          <m:ctrlPr>
                            <a:rPr lang="hu-HU" sz="20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hu-HU" sz="200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σ</m:t>
                          </m:r>
                        </m:e>
                        <m:sub>
                          <m:r>
                            <a:rPr lang="hu-HU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𝛼𝛽</m:t>
                          </m:r>
                        </m:sub>
                      </m:sSub>
                    </m:oMath>
                  </m:oMathPara>
                </a14:m>
                <a:endParaRPr lang="hu-HU" sz="2000" dirty="0"/>
              </a:p>
            </p:txBody>
          </p:sp>
        </mc:Choice>
        <mc:Fallback xmlns="">
          <p:sp>
            <p:nvSpPr>
              <p:cNvPr id="31" name="Object 6">
                <a:extLst>
                  <a:ext uri="{FF2B5EF4-FFF2-40B4-BE49-F238E27FC236}">
                    <a16:creationId xmlns:a16="http://schemas.microsoft.com/office/drawing/2014/main" id="{977BF78C-2D43-42F8-AC2A-361474DE65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908679" y="5812601"/>
                <a:ext cx="672722" cy="435800"/>
              </a:xfrm>
              <a:prstGeom prst="rect">
                <a:avLst/>
              </a:prstGeom>
              <a:blipFill>
                <a:blip r:embed="rId4"/>
                <a:stretch>
                  <a:fillRect b="-8451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Object 6">
                <a:extLst>
                  <a:ext uri="{FF2B5EF4-FFF2-40B4-BE49-F238E27FC236}">
                    <a16:creationId xmlns:a16="http://schemas.microsoft.com/office/drawing/2014/main" id="{9BDAC4DB-EA50-41F9-A3F9-3226F1432EEB}"/>
                  </a:ext>
                </a:extLst>
              </p:cNvPr>
              <p:cNvSpPr txBox="1"/>
              <p:nvPr/>
            </p:nvSpPr>
            <p:spPr bwMode="auto">
              <a:xfrm>
                <a:off x="2776929" y="3779813"/>
                <a:ext cx="682551" cy="454710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20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000" b="0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hu-HU" sz="200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σ</m:t>
                          </m:r>
                        </m:e>
                        <m:sub>
                          <m:r>
                            <a:rPr lang="hu-HU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𝛼𝛼</m:t>
                          </m:r>
                        </m:sub>
                      </m:sSub>
                    </m:oMath>
                  </m:oMathPara>
                </a14:m>
                <a:endParaRPr lang="hu-HU" sz="2000" dirty="0"/>
              </a:p>
            </p:txBody>
          </p:sp>
        </mc:Choice>
        <mc:Fallback xmlns="">
          <p:sp>
            <p:nvSpPr>
              <p:cNvPr id="32" name="Object 6">
                <a:extLst>
                  <a:ext uri="{FF2B5EF4-FFF2-40B4-BE49-F238E27FC236}">
                    <a16:creationId xmlns:a16="http://schemas.microsoft.com/office/drawing/2014/main" id="{9BDAC4DB-EA50-41F9-A3F9-3226F1432E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76929" y="3779813"/>
                <a:ext cx="682551" cy="4547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3">
            <a:extLst>
              <a:ext uri="{FF2B5EF4-FFF2-40B4-BE49-F238E27FC236}">
                <a16:creationId xmlns:a16="http://schemas.microsoft.com/office/drawing/2014/main" id="{2D161428-8359-2C00-3134-E1423B8FA547}"/>
              </a:ext>
            </a:extLst>
          </p:cNvPr>
          <p:cNvSpPr txBox="1"/>
          <p:nvPr/>
        </p:nvSpPr>
        <p:spPr>
          <a:xfrm>
            <a:off x="10766037" y="167641"/>
            <a:ext cx="109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b="1">
                <a:solidFill>
                  <a:srgbClr val="FF0000"/>
                </a:solidFill>
              </a:rPr>
              <a:t>fakultatív</a:t>
            </a:r>
          </a:p>
        </p:txBody>
      </p:sp>
    </p:spTree>
    <p:extLst>
      <p:ext uri="{BB962C8B-B14F-4D97-AF65-F5344CB8AC3E}">
        <p14:creationId xmlns:p14="http://schemas.microsoft.com/office/powerpoint/2010/main" val="3951943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4" grpId="0"/>
      <p:bldP spid="5" grpId="0"/>
      <p:bldP spid="8" grpId="0" animBg="1"/>
      <p:bldP spid="31" grpId="0"/>
      <p:bldP spid="3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50E7FE7-7A6B-4BF8-9EE5-6AB1B782D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7485"/>
            <a:ext cx="10515600" cy="1325563"/>
          </a:xfrm>
        </p:spPr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kovalens kötés a kémikusok szerint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F5E4F99-4D1F-402A-952B-787EE2279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040" y="1657985"/>
            <a:ext cx="11536680" cy="5047615"/>
          </a:xfrm>
        </p:spPr>
        <p:txBody>
          <a:bodyPr>
            <a:normAutofit lnSpcReduction="10000"/>
          </a:bodyPr>
          <a:lstStyle/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XX. század elején a kémikusok elképzelése az volt a kovalens kötésről, hogy az úgy jön létre, hogy a szomszédos atomok közös elektronpárokat alakítanak ki, spinjeiket párosítva.</a:t>
            </a:r>
          </a:p>
          <a:p>
            <a:pPr marL="24225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kialakuló molekulák elektronszerkezetét néhány egyszerű szabály segítségével rajzolták fel [69]:</a:t>
            </a:r>
          </a:p>
          <a:p>
            <a:pPr marL="2881313" lvl="1" indent="-457200">
              <a:spcBef>
                <a:spcPts val="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atomok vegyértékhéjának összes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elektronját</a:t>
            </a: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fel kell használni.</a:t>
            </a:r>
          </a:p>
          <a:p>
            <a:pPr marL="2881313" lvl="1" indent="-457200">
              <a:spcBef>
                <a:spcPts val="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molekulában szereplő atomok körül lévő elektronok számának meg kell felelni a legközelebbi nemesgázénak (oktett szabály - kivéve H!).</a:t>
            </a:r>
          </a:p>
          <a:p>
            <a:pPr marL="2881313" lvl="1" indent="-457200">
              <a:spcBef>
                <a:spcPts val="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közössé tett elektronokat mindkét atomnál figyelembe kell venni.</a:t>
            </a: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467DB4E0-E745-4C71-83D3-ED39D4F126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" y="3321368"/>
            <a:ext cx="762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sz="3200" b="1">
                <a:solidFill>
                  <a:srgbClr val="FF0000"/>
                </a:solidFill>
              </a:rPr>
              <a:t>H</a:t>
            </a:r>
            <a:r>
              <a:rPr lang="hu-HU" sz="3200" b="1"/>
              <a:t> .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id="{1BA2C4F7-E9E8-4357-A55E-7939E37A81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3040" y="3321368"/>
            <a:ext cx="762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sz="3200" b="1" dirty="0"/>
              <a:t>.</a:t>
            </a:r>
            <a:r>
              <a:rPr lang="hu-HU" sz="3200" b="1" dirty="0">
                <a:solidFill>
                  <a:srgbClr val="33CC33"/>
                </a:solidFill>
              </a:rPr>
              <a:t>Cl</a:t>
            </a:r>
            <a:r>
              <a:rPr lang="hu-HU" sz="3200" b="1" dirty="0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E98262BA-FEE4-494A-AD2F-19628EF361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4870" y="5821680"/>
            <a:ext cx="11049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sz="3200" b="1" dirty="0">
                <a:solidFill>
                  <a:srgbClr val="FF0000"/>
                </a:solidFill>
              </a:rPr>
              <a:t>H</a:t>
            </a:r>
            <a:r>
              <a:rPr lang="hu-HU" sz="3200" b="1" dirty="0"/>
              <a:t>:</a:t>
            </a:r>
            <a:r>
              <a:rPr lang="hu-HU" sz="3200" b="1" dirty="0">
                <a:solidFill>
                  <a:srgbClr val="33CC33"/>
                </a:solidFill>
              </a:rPr>
              <a:t>Cl</a:t>
            </a:r>
          </a:p>
        </p:txBody>
      </p:sp>
      <p:sp>
        <p:nvSpPr>
          <p:cNvPr id="7" name="Line 6">
            <a:extLst>
              <a:ext uri="{FF2B5EF4-FFF2-40B4-BE49-F238E27FC236}">
                <a16:creationId xmlns:a16="http://schemas.microsoft.com/office/drawing/2014/main" id="{A9A7E665-8BAF-4B0F-B67A-B8B75B7408B3}"/>
              </a:ext>
            </a:extLst>
          </p:cNvPr>
          <p:cNvSpPr>
            <a:spLocks noChangeShapeType="1"/>
          </p:cNvSpPr>
          <p:nvPr/>
        </p:nvSpPr>
        <p:spPr bwMode="auto">
          <a:xfrm>
            <a:off x="1417320" y="4297680"/>
            <a:ext cx="0" cy="1371600"/>
          </a:xfrm>
          <a:prstGeom prst="line">
            <a:avLst/>
          </a:prstGeom>
          <a:noFill/>
          <a:ln w="889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hu-HU"/>
          </a:p>
        </p:txBody>
      </p:sp>
      <p:grpSp>
        <p:nvGrpSpPr>
          <p:cNvPr id="31" name="Csoportba foglalás 30">
            <a:extLst>
              <a:ext uri="{FF2B5EF4-FFF2-40B4-BE49-F238E27FC236}">
                <a16:creationId xmlns:a16="http://schemas.microsoft.com/office/drawing/2014/main" id="{E00D3785-1238-4811-8AF4-76215587DAA7}"/>
              </a:ext>
            </a:extLst>
          </p:cNvPr>
          <p:cNvGrpSpPr/>
          <p:nvPr/>
        </p:nvGrpSpPr>
        <p:grpSpPr>
          <a:xfrm>
            <a:off x="1734176" y="3377593"/>
            <a:ext cx="314125" cy="493821"/>
            <a:chOff x="2160896" y="3423313"/>
            <a:chExt cx="314125" cy="493821"/>
          </a:xfrm>
        </p:grpSpPr>
        <p:grpSp>
          <p:nvGrpSpPr>
            <p:cNvPr id="14" name="Csoportba foglalás 13">
              <a:extLst>
                <a:ext uri="{FF2B5EF4-FFF2-40B4-BE49-F238E27FC236}">
                  <a16:creationId xmlns:a16="http://schemas.microsoft.com/office/drawing/2014/main" id="{B91B09A7-C16E-44AB-BBFE-920FD423803A}"/>
                </a:ext>
              </a:extLst>
            </p:cNvPr>
            <p:cNvGrpSpPr/>
            <p:nvPr/>
          </p:nvGrpSpPr>
          <p:grpSpPr>
            <a:xfrm rot="-5400000">
              <a:off x="2381535" y="3623481"/>
              <a:ext cx="141253" cy="45719"/>
              <a:chOff x="3057099" y="3821373"/>
              <a:chExt cx="141253" cy="45719"/>
            </a:xfrm>
          </p:grpSpPr>
          <p:sp>
            <p:nvSpPr>
              <p:cNvPr id="8" name="Ellipszis 7">
                <a:extLst>
                  <a:ext uri="{FF2B5EF4-FFF2-40B4-BE49-F238E27FC236}">
                    <a16:creationId xmlns:a16="http://schemas.microsoft.com/office/drawing/2014/main" id="{8FD2615E-3A3D-487B-ABBA-83DB2A462A01}"/>
                  </a:ext>
                </a:extLst>
              </p:cNvPr>
              <p:cNvSpPr/>
              <p:nvPr/>
            </p:nvSpPr>
            <p:spPr>
              <a:xfrm>
                <a:off x="3152633" y="3821373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1" name="Ellipszis 10">
                <a:extLst>
                  <a:ext uri="{FF2B5EF4-FFF2-40B4-BE49-F238E27FC236}">
                    <a16:creationId xmlns:a16="http://schemas.microsoft.com/office/drawing/2014/main" id="{DB348708-2787-4A66-8019-FD4C0E1F34A2}"/>
                  </a:ext>
                </a:extLst>
              </p:cNvPr>
              <p:cNvSpPr/>
              <p:nvPr/>
            </p:nvSpPr>
            <p:spPr>
              <a:xfrm>
                <a:off x="3057099" y="3821373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  <p:grpSp>
          <p:nvGrpSpPr>
            <p:cNvPr id="15" name="Csoportba foglalás 14">
              <a:extLst>
                <a:ext uri="{FF2B5EF4-FFF2-40B4-BE49-F238E27FC236}">
                  <a16:creationId xmlns:a16="http://schemas.microsoft.com/office/drawing/2014/main" id="{5F7FE8B6-7A62-470A-BBA5-470A2DC12ABD}"/>
                </a:ext>
              </a:extLst>
            </p:cNvPr>
            <p:cNvGrpSpPr/>
            <p:nvPr/>
          </p:nvGrpSpPr>
          <p:grpSpPr>
            <a:xfrm>
              <a:off x="2172269" y="3871415"/>
              <a:ext cx="141253" cy="45719"/>
              <a:chOff x="3057099" y="3821373"/>
              <a:chExt cx="141253" cy="45719"/>
            </a:xfrm>
          </p:grpSpPr>
          <p:sp>
            <p:nvSpPr>
              <p:cNvPr id="16" name="Ellipszis 15">
                <a:extLst>
                  <a:ext uri="{FF2B5EF4-FFF2-40B4-BE49-F238E27FC236}">
                    <a16:creationId xmlns:a16="http://schemas.microsoft.com/office/drawing/2014/main" id="{E7DFAFBE-5573-43A7-831E-24945194EA53}"/>
                  </a:ext>
                </a:extLst>
              </p:cNvPr>
              <p:cNvSpPr/>
              <p:nvPr/>
            </p:nvSpPr>
            <p:spPr>
              <a:xfrm>
                <a:off x="3152633" y="3821373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7" name="Ellipszis 16">
                <a:extLst>
                  <a:ext uri="{FF2B5EF4-FFF2-40B4-BE49-F238E27FC236}">
                    <a16:creationId xmlns:a16="http://schemas.microsoft.com/office/drawing/2014/main" id="{D50DE06A-E87C-4B09-9AFB-7F5153F7A14C}"/>
                  </a:ext>
                </a:extLst>
              </p:cNvPr>
              <p:cNvSpPr/>
              <p:nvPr/>
            </p:nvSpPr>
            <p:spPr>
              <a:xfrm>
                <a:off x="3057099" y="3821373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  <p:grpSp>
          <p:nvGrpSpPr>
            <p:cNvPr id="18" name="Csoportba foglalás 17">
              <a:extLst>
                <a:ext uri="{FF2B5EF4-FFF2-40B4-BE49-F238E27FC236}">
                  <a16:creationId xmlns:a16="http://schemas.microsoft.com/office/drawing/2014/main" id="{D23F0007-6B50-4B74-A9B5-6DA52B85BD52}"/>
                </a:ext>
              </a:extLst>
            </p:cNvPr>
            <p:cNvGrpSpPr/>
            <p:nvPr/>
          </p:nvGrpSpPr>
          <p:grpSpPr>
            <a:xfrm>
              <a:off x="2160896" y="3423313"/>
              <a:ext cx="141253" cy="45719"/>
              <a:chOff x="3057099" y="3821373"/>
              <a:chExt cx="141253" cy="45719"/>
            </a:xfrm>
          </p:grpSpPr>
          <p:sp>
            <p:nvSpPr>
              <p:cNvPr id="19" name="Ellipszis 18">
                <a:extLst>
                  <a:ext uri="{FF2B5EF4-FFF2-40B4-BE49-F238E27FC236}">
                    <a16:creationId xmlns:a16="http://schemas.microsoft.com/office/drawing/2014/main" id="{32EB1AD9-3BA6-49AA-81FA-97094D938A25}"/>
                  </a:ext>
                </a:extLst>
              </p:cNvPr>
              <p:cNvSpPr/>
              <p:nvPr/>
            </p:nvSpPr>
            <p:spPr>
              <a:xfrm>
                <a:off x="3152633" y="3821373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20" name="Ellipszis 19">
                <a:extLst>
                  <a:ext uri="{FF2B5EF4-FFF2-40B4-BE49-F238E27FC236}">
                    <a16:creationId xmlns:a16="http://schemas.microsoft.com/office/drawing/2014/main" id="{D44EDEC3-ED56-4505-9CC4-FBE037CB0621}"/>
                  </a:ext>
                </a:extLst>
              </p:cNvPr>
              <p:cNvSpPr/>
              <p:nvPr/>
            </p:nvSpPr>
            <p:spPr>
              <a:xfrm>
                <a:off x="3057099" y="3821373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</p:grpSp>
      <p:grpSp>
        <p:nvGrpSpPr>
          <p:cNvPr id="30" name="Csoportba foglalás 29">
            <a:extLst>
              <a:ext uri="{FF2B5EF4-FFF2-40B4-BE49-F238E27FC236}">
                <a16:creationId xmlns:a16="http://schemas.microsoft.com/office/drawing/2014/main" id="{BBBB0DCA-8C7D-4700-8705-21ADC44FC4EA}"/>
              </a:ext>
            </a:extLst>
          </p:cNvPr>
          <p:cNvGrpSpPr/>
          <p:nvPr/>
        </p:nvGrpSpPr>
        <p:grpSpPr>
          <a:xfrm>
            <a:off x="1395257" y="5877411"/>
            <a:ext cx="314125" cy="493821"/>
            <a:chOff x="1821977" y="5923131"/>
            <a:chExt cx="314125" cy="493821"/>
          </a:xfrm>
        </p:grpSpPr>
        <p:grpSp>
          <p:nvGrpSpPr>
            <p:cNvPr id="21" name="Csoportba foglalás 20">
              <a:extLst>
                <a:ext uri="{FF2B5EF4-FFF2-40B4-BE49-F238E27FC236}">
                  <a16:creationId xmlns:a16="http://schemas.microsoft.com/office/drawing/2014/main" id="{82716F06-47FC-4FCF-A4C7-695F3D7BF317}"/>
                </a:ext>
              </a:extLst>
            </p:cNvPr>
            <p:cNvGrpSpPr/>
            <p:nvPr/>
          </p:nvGrpSpPr>
          <p:grpSpPr>
            <a:xfrm rot="-5400000">
              <a:off x="2042616" y="6171067"/>
              <a:ext cx="141253" cy="45719"/>
              <a:chOff x="3057099" y="3821373"/>
              <a:chExt cx="141253" cy="45719"/>
            </a:xfrm>
          </p:grpSpPr>
          <p:sp>
            <p:nvSpPr>
              <p:cNvPr id="22" name="Ellipszis 21">
                <a:extLst>
                  <a:ext uri="{FF2B5EF4-FFF2-40B4-BE49-F238E27FC236}">
                    <a16:creationId xmlns:a16="http://schemas.microsoft.com/office/drawing/2014/main" id="{3851D389-9739-4AFE-9D3E-E4916492DE6A}"/>
                  </a:ext>
                </a:extLst>
              </p:cNvPr>
              <p:cNvSpPr/>
              <p:nvPr/>
            </p:nvSpPr>
            <p:spPr>
              <a:xfrm>
                <a:off x="3152633" y="3821373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23" name="Ellipszis 22">
                <a:extLst>
                  <a:ext uri="{FF2B5EF4-FFF2-40B4-BE49-F238E27FC236}">
                    <a16:creationId xmlns:a16="http://schemas.microsoft.com/office/drawing/2014/main" id="{74856BFA-9143-4D09-8363-FC46BDB0F934}"/>
                  </a:ext>
                </a:extLst>
              </p:cNvPr>
              <p:cNvSpPr/>
              <p:nvPr/>
            </p:nvSpPr>
            <p:spPr>
              <a:xfrm>
                <a:off x="3057099" y="3821373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  <p:grpSp>
          <p:nvGrpSpPr>
            <p:cNvPr id="24" name="Csoportba foglalás 23">
              <a:extLst>
                <a:ext uri="{FF2B5EF4-FFF2-40B4-BE49-F238E27FC236}">
                  <a16:creationId xmlns:a16="http://schemas.microsoft.com/office/drawing/2014/main" id="{4BDC0CAE-37B5-4E54-BE85-BABD9913E8C7}"/>
                </a:ext>
              </a:extLst>
            </p:cNvPr>
            <p:cNvGrpSpPr/>
            <p:nvPr/>
          </p:nvGrpSpPr>
          <p:grpSpPr>
            <a:xfrm>
              <a:off x="1833350" y="6371233"/>
              <a:ext cx="141253" cy="45719"/>
              <a:chOff x="3057099" y="3821373"/>
              <a:chExt cx="141253" cy="45719"/>
            </a:xfrm>
          </p:grpSpPr>
          <p:sp>
            <p:nvSpPr>
              <p:cNvPr id="25" name="Ellipszis 24">
                <a:extLst>
                  <a:ext uri="{FF2B5EF4-FFF2-40B4-BE49-F238E27FC236}">
                    <a16:creationId xmlns:a16="http://schemas.microsoft.com/office/drawing/2014/main" id="{9F193C08-26E2-4A0E-B82B-23F2DF4B8285}"/>
                  </a:ext>
                </a:extLst>
              </p:cNvPr>
              <p:cNvSpPr/>
              <p:nvPr/>
            </p:nvSpPr>
            <p:spPr>
              <a:xfrm>
                <a:off x="3152633" y="3821373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26" name="Ellipszis 25">
                <a:extLst>
                  <a:ext uri="{FF2B5EF4-FFF2-40B4-BE49-F238E27FC236}">
                    <a16:creationId xmlns:a16="http://schemas.microsoft.com/office/drawing/2014/main" id="{B82DC89B-9774-434A-99E5-3300865E002D}"/>
                  </a:ext>
                </a:extLst>
              </p:cNvPr>
              <p:cNvSpPr/>
              <p:nvPr/>
            </p:nvSpPr>
            <p:spPr>
              <a:xfrm>
                <a:off x="3057099" y="3821373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  <p:grpSp>
          <p:nvGrpSpPr>
            <p:cNvPr id="27" name="Csoportba foglalás 26">
              <a:extLst>
                <a:ext uri="{FF2B5EF4-FFF2-40B4-BE49-F238E27FC236}">
                  <a16:creationId xmlns:a16="http://schemas.microsoft.com/office/drawing/2014/main" id="{85D22B80-F6D1-4B70-8FC1-90903F3AB04B}"/>
                </a:ext>
              </a:extLst>
            </p:cNvPr>
            <p:cNvGrpSpPr/>
            <p:nvPr/>
          </p:nvGrpSpPr>
          <p:grpSpPr>
            <a:xfrm>
              <a:off x="1821977" y="5923131"/>
              <a:ext cx="141253" cy="45719"/>
              <a:chOff x="3057099" y="3821373"/>
              <a:chExt cx="141253" cy="45719"/>
            </a:xfrm>
          </p:grpSpPr>
          <p:sp>
            <p:nvSpPr>
              <p:cNvPr id="28" name="Ellipszis 27">
                <a:extLst>
                  <a:ext uri="{FF2B5EF4-FFF2-40B4-BE49-F238E27FC236}">
                    <a16:creationId xmlns:a16="http://schemas.microsoft.com/office/drawing/2014/main" id="{F556C3D9-CB5C-440D-BC13-FD7F3DE96DAB}"/>
                  </a:ext>
                </a:extLst>
              </p:cNvPr>
              <p:cNvSpPr/>
              <p:nvPr/>
            </p:nvSpPr>
            <p:spPr>
              <a:xfrm>
                <a:off x="3152633" y="3821373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29" name="Ellipszis 28">
                <a:extLst>
                  <a:ext uri="{FF2B5EF4-FFF2-40B4-BE49-F238E27FC236}">
                    <a16:creationId xmlns:a16="http://schemas.microsoft.com/office/drawing/2014/main" id="{E877BE0F-7297-4376-A544-44EC20A2E07B}"/>
                  </a:ext>
                </a:extLst>
              </p:cNvPr>
              <p:cNvSpPr/>
              <p:nvPr/>
            </p:nvSpPr>
            <p:spPr>
              <a:xfrm>
                <a:off x="3057099" y="3821373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</p:grpSp>
      <p:sp>
        <p:nvSpPr>
          <p:cNvPr id="9" name="TextBox 3">
            <a:extLst>
              <a:ext uri="{FF2B5EF4-FFF2-40B4-BE49-F238E27FC236}">
                <a16:creationId xmlns:a16="http://schemas.microsoft.com/office/drawing/2014/main" id="{7726300F-FF49-6010-510B-8344E589A9EE}"/>
              </a:ext>
            </a:extLst>
          </p:cNvPr>
          <p:cNvSpPr txBox="1"/>
          <p:nvPr/>
        </p:nvSpPr>
        <p:spPr>
          <a:xfrm>
            <a:off x="10766037" y="167641"/>
            <a:ext cx="109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b="1">
                <a:solidFill>
                  <a:srgbClr val="FF0000"/>
                </a:solidFill>
              </a:rPr>
              <a:t>fakultatív</a:t>
            </a:r>
          </a:p>
        </p:txBody>
      </p:sp>
    </p:spTree>
    <p:extLst>
      <p:ext uri="{BB962C8B-B14F-4D97-AF65-F5344CB8AC3E}">
        <p14:creationId xmlns:p14="http://schemas.microsoft.com/office/powerpoint/2010/main" val="1943530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5" grpId="0" autoUpdateAnimBg="0"/>
      <p:bldP spid="6" grpId="0" autoUpdateAnimBg="0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1F5E4F99-4D1F-402A-952B-787EE2279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040" y="1657985"/>
            <a:ext cx="11536680" cy="5200015"/>
          </a:xfrm>
        </p:spPr>
        <p:txBody>
          <a:bodyPr>
            <a:normAutofit/>
          </a:bodyPr>
          <a:lstStyle/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molekulák jelentős részének esetében meg tudták magyarázni a kialakuló kötések számát, a nemkötő elektronpárok létét, a kötésrendet, azaz a többszörös kötések kialakulását is.</a:t>
            </a:r>
          </a:p>
          <a:p>
            <a:pPr marL="7437438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Tudták magyarázni a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datív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kötés létrejöttét is.</a:t>
            </a:r>
          </a:p>
          <a:p>
            <a:pPr marL="441325" indent="-441325">
              <a:spcBef>
                <a:spcPts val="400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Ezek a Lewis-féle</a:t>
            </a:r>
            <a:b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szerkezetek.</a:t>
            </a:r>
            <a:b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(Sav-bázis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elmé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b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letként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ismerik!)</a:t>
            </a:r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D50E7FE7-7A6B-4BF8-9EE5-6AB1B782D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7485"/>
            <a:ext cx="10515600" cy="1325563"/>
          </a:xfrm>
        </p:spPr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kovalens kötés a kémikusok szerint</a:t>
            </a:r>
          </a:p>
        </p:txBody>
      </p:sp>
      <p:sp>
        <p:nvSpPr>
          <p:cNvPr id="8" name="Text Box 3">
            <a:extLst>
              <a:ext uri="{FF2B5EF4-FFF2-40B4-BE49-F238E27FC236}">
                <a16:creationId xmlns:a16="http://schemas.microsoft.com/office/drawing/2014/main" id="{E16CDD3A-B887-4A40-8790-152E79011B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7585" y="5028248"/>
            <a:ext cx="1219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sz="3200" b="1" dirty="0"/>
              <a:t>H</a:t>
            </a:r>
            <a:r>
              <a:rPr lang="hu-HU" sz="3200" b="1" baseline="-25000" dirty="0"/>
              <a:t>3</a:t>
            </a:r>
            <a:r>
              <a:rPr lang="hu-HU" sz="3200" b="1" dirty="0">
                <a:solidFill>
                  <a:srgbClr val="2E0CFC"/>
                </a:solidFill>
              </a:rPr>
              <a:t>N</a:t>
            </a:r>
            <a:r>
              <a:rPr lang="hu-HU" sz="3200" b="1" dirty="0"/>
              <a:t>:</a:t>
            </a:r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id="{B61B68F8-BF11-41DF-981E-1FD7905F16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0065" y="5028248"/>
            <a:ext cx="838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sz="3200" b="1"/>
              <a:t>H</a:t>
            </a:r>
            <a:r>
              <a:rPr lang="hu-HU" sz="3200" b="1" baseline="30000"/>
              <a:t>+</a:t>
            </a:r>
          </a:p>
        </p:txBody>
      </p:sp>
      <p:sp>
        <p:nvSpPr>
          <p:cNvPr id="10" name="Line 6">
            <a:extLst>
              <a:ext uri="{FF2B5EF4-FFF2-40B4-BE49-F238E27FC236}">
                <a16:creationId xmlns:a16="http://schemas.microsoft.com/office/drawing/2014/main" id="{9129FF4A-737B-4C7C-9CA3-F9B36CFDB2B1}"/>
              </a:ext>
            </a:extLst>
          </p:cNvPr>
          <p:cNvSpPr>
            <a:spLocks noChangeShapeType="1"/>
          </p:cNvSpPr>
          <p:nvPr/>
        </p:nvSpPr>
        <p:spPr bwMode="auto">
          <a:xfrm>
            <a:off x="6605905" y="5334000"/>
            <a:ext cx="1645920" cy="30480"/>
          </a:xfrm>
          <a:prstGeom prst="line">
            <a:avLst/>
          </a:prstGeom>
          <a:noFill/>
          <a:ln w="889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hu-HU"/>
          </a:p>
        </p:txBody>
      </p:sp>
      <p:grpSp>
        <p:nvGrpSpPr>
          <p:cNvPr id="11" name="Group 25">
            <a:extLst>
              <a:ext uri="{FF2B5EF4-FFF2-40B4-BE49-F238E27FC236}">
                <a16:creationId xmlns:a16="http://schemas.microsoft.com/office/drawing/2014/main" id="{118587F2-E286-47DB-9009-3C3B495E3ABE}"/>
              </a:ext>
            </a:extLst>
          </p:cNvPr>
          <p:cNvGrpSpPr>
            <a:grpSpLocks/>
          </p:cNvGrpSpPr>
          <p:nvPr/>
        </p:nvGrpSpPr>
        <p:grpSpPr bwMode="auto">
          <a:xfrm>
            <a:off x="8602345" y="4467543"/>
            <a:ext cx="2720975" cy="1763712"/>
            <a:chOff x="2208" y="2699"/>
            <a:chExt cx="1714" cy="1111"/>
          </a:xfrm>
        </p:grpSpPr>
        <p:sp>
          <p:nvSpPr>
            <p:cNvPr id="12" name="Text Box 13">
              <a:extLst>
                <a:ext uri="{FF2B5EF4-FFF2-40B4-BE49-F238E27FC236}">
                  <a16:creationId xmlns:a16="http://schemas.microsoft.com/office/drawing/2014/main" id="{D9E71F7C-37B7-4B87-BA0C-6D3F9D4699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6" y="3105"/>
              <a:ext cx="287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u-HU" sz="3200" b="1" dirty="0">
                  <a:solidFill>
                    <a:srgbClr val="2E0CFC"/>
                  </a:solidFill>
                </a:rPr>
                <a:t>N</a:t>
              </a:r>
            </a:p>
          </p:txBody>
        </p:sp>
        <p:sp>
          <p:nvSpPr>
            <p:cNvPr id="13" name="Text Box 14">
              <a:extLst>
                <a:ext uri="{FF2B5EF4-FFF2-40B4-BE49-F238E27FC236}">
                  <a16:creationId xmlns:a16="http://schemas.microsoft.com/office/drawing/2014/main" id="{EECE8B45-F813-488F-9B6C-1C7C25D6DA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67" y="2922"/>
              <a:ext cx="30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u-HU" sz="3200" b="1"/>
                <a:t>H</a:t>
              </a:r>
            </a:p>
          </p:txBody>
        </p:sp>
        <p:sp>
          <p:nvSpPr>
            <p:cNvPr id="14" name="Text Box 15">
              <a:extLst>
                <a:ext uri="{FF2B5EF4-FFF2-40B4-BE49-F238E27FC236}">
                  <a16:creationId xmlns:a16="http://schemas.microsoft.com/office/drawing/2014/main" id="{43B56966-2795-484D-8939-6793555E87F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68" y="3312"/>
              <a:ext cx="30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u-HU" sz="3200" b="1"/>
                <a:t>H</a:t>
              </a:r>
            </a:p>
          </p:txBody>
        </p:sp>
        <p:sp>
          <p:nvSpPr>
            <p:cNvPr id="15" name="Text Box 16">
              <a:extLst>
                <a:ext uri="{FF2B5EF4-FFF2-40B4-BE49-F238E27FC236}">
                  <a16:creationId xmlns:a16="http://schemas.microsoft.com/office/drawing/2014/main" id="{A23B83B8-E0D7-4A2F-9FA0-C94C07E3A21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59" y="2843"/>
              <a:ext cx="30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u-HU" sz="3200" b="1"/>
                <a:t>H</a:t>
              </a:r>
            </a:p>
          </p:txBody>
        </p:sp>
        <p:sp>
          <p:nvSpPr>
            <p:cNvPr id="16" name="Text Box 17">
              <a:extLst>
                <a:ext uri="{FF2B5EF4-FFF2-40B4-BE49-F238E27FC236}">
                  <a16:creationId xmlns:a16="http://schemas.microsoft.com/office/drawing/2014/main" id="{296C5DDA-6D8E-410C-A48D-64D03C9EAA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59" y="3380"/>
              <a:ext cx="30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u-HU" sz="3200" b="1"/>
                <a:t>H</a:t>
              </a:r>
            </a:p>
          </p:txBody>
        </p:sp>
        <p:sp>
          <p:nvSpPr>
            <p:cNvPr id="17" name="Line 18">
              <a:extLst>
                <a:ext uri="{FF2B5EF4-FFF2-40B4-BE49-F238E27FC236}">
                  <a16:creationId xmlns:a16="http://schemas.microsoft.com/office/drawing/2014/main" id="{73E58E65-2014-4C37-927F-AC7BBC217366}"/>
                </a:ext>
              </a:extLst>
            </p:cNvPr>
            <p:cNvSpPr>
              <a:spLocks noChangeShapeType="1"/>
            </p:cNvSpPr>
            <p:nvPr/>
          </p:nvSpPr>
          <p:spPr bwMode="auto">
            <a:xfrm rot="2700000" flipV="1">
              <a:off x="2640" y="3120"/>
              <a:ext cx="152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8" name="Line 19">
              <a:extLst>
                <a:ext uri="{FF2B5EF4-FFF2-40B4-BE49-F238E27FC236}">
                  <a16:creationId xmlns:a16="http://schemas.microsoft.com/office/drawing/2014/main" id="{D969AA7B-1B8B-4EA1-ADFB-78E489A5784E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2700000">
              <a:off x="2640" y="3457"/>
              <a:ext cx="152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9" name="AutoShape 20">
              <a:extLst>
                <a:ext uri="{FF2B5EF4-FFF2-40B4-BE49-F238E27FC236}">
                  <a16:creationId xmlns:a16="http://schemas.microsoft.com/office/drawing/2014/main" id="{0ABC82C7-3596-466B-83BF-0521A3BF4B1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616309">
              <a:off x="3055" y="3301"/>
              <a:ext cx="56" cy="213"/>
            </a:xfrm>
            <a:prstGeom prst="triangle">
              <a:avLst>
                <a:gd name="adj" fmla="val 50000"/>
              </a:avLst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0" name="AutoShape 21" descr="Sötét, átlós felfelé">
              <a:extLst>
                <a:ext uri="{FF2B5EF4-FFF2-40B4-BE49-F238E27FC236}">
                  <a16:creationId xmlns:a16="http://schemas.microsoft.com/office/drawing/2014/main" id="{03425AB1-3F57-448E-96E1-7BCACC7F820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3616309" flipH="1">
              <a:off x="3055" y="3101"/>
              <a:ext cx="56" cy="213"/>
            </a:xfrm>
            <a:prstGeom prst="triangle">
              <a:avLst>
                <a:gd name="adj" fmla="val 50000"/>
              </a:avLst>
            </a:prstGeom>
            <a:pattFill prst="dkUpDiag">
              <a:fgClr>
                <a:schemeClr val="tx2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1" name="AutoShape 22">
              <a:extLst>
                <a:ext uri="{FF2B5EF4-FFF2-40B4-BE49-F238E27FC236}">
                  <a16:creationId xmlns:a16="http://schemas.microsoft.com/office/drawing/2014/main" id="{BA6D789C-A07A-470E-A6AB-11D56C81B63E}"/>
                </a:ext>
              </a:extLst>
            </p:cNvPr>
            <p:cNvSpPr>
              <a:spLocks/>
            </p:cNvSpPr>
            <p:nvPr/>
          </p:nvSpPr>
          <p:spPr bwMode="auto">
            <a:xfrm>
              <a:off x="2208" y="2764"/>
              <a:ext cx="68" cy="1045"/>
            </a:xfrm>
            <a:prstGeom prst="leftBracket">
              <a:avLst>
                <a:gd name="adj" fmla="val 128064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2" name="AutoShape 23">
              <a:extLst>
                <a:ext uri="{FF2B5EF4-FFF2-40B4-BE49-F238E27FC236}">
                  <a16:creationId xmlns:a16="http://schemas.microsoft.com/office/drawing/2014/main" id="{9110321E-F4E3-4255-8DDD-194A4E2B9FB6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604" y="2765"/>
              <a:ext cx="68" cy="1045"/>
            </a:xfrm>
            <a:prstGeom prst="leftBracket">
              <a:avLst>
                <a:gd name="adj" fmla="val 128064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3" name="Text Box 24">
              <a:extLst>
                <a:ext uri="{FF2B5EF4-FFF2-40B4-BE49-F238E27FC236}">
                  <a16:creationId xmlns:a16="http://schemas.microsoft.com/office/drawing/2014/main" id="{B0122CD1-C0C9-4307-8FC6-37C1B47995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98" y="2699"/>
              <a:ext cx="22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u-HU" sz="2400" b="1"/>
                <a:t>+</a:t>
              </a:r>
            </a:p>
          </p:txBody>
        </p:sp>
      </p:grpSp>
      <p:grpSp>
        <p:nvGrpSpPr>
          <p:cNvPr id="61" name="Csoportba foglalás 60">
            <a:extLst>
              <a:ext uri="{FF2B5EF4-FFF2-40B4-BE49-F238E27FC236}">
                <a16:creationId xmlns:a16="http://schemas.microsoft.com/office/drawing/2014/main" id="{50C06EBA-333F-4273-A4A6-BCF586C9AF9D}"/>
              </a:ext>
            </a:extLst>
          </p:cNvPr>
          <p:cNvGrpSpPr/>
          <p:nvPr/>
        </p:nvGrpSpPr>
        <p:grpSpPr>
          <a:xfrm>
            <a:off x="2992448" y="3372250"/>
            <a:ext cx="455613" cy="579437"/>
            <a:chOff x="2529840" y="3069908"/>
            <a:chExt cx="455613" cy="579437"/>
          </a:xfrm>
        </p:grpSpPr>
        <p:sp>
          <p:nvSpPr>
            <p:cNvPr id="62" name="Text Box 13">
              <a:extLst>
                <a:ext uri="{FF2B5EF4-FFF2-40B4-BE49-F238E27FC236}">
                  <a16:creationId xmlns:a16="http://schemas.microsoft.com/office/drawing/2014/main" id="{01A6C357-C123-4C07-A6E4-D1C150CFD6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29840" y="3069908"/>
              <a:ext cx="455613" cy="579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u-HU" sz="3200" b="1" dirty="0">
                  <a:solidFill>
                    <a:srgbClr val="FF0000"/>
                  </a:solidFill>
                </a:rPr>
                <a:t>O</a:t>
              </a:r>
            </a:p>
          </p:txBody>
        </p:sp>
        <p:grpSp>
          <p:nvGrpSpPr>
            <p:cNvPr id="63" name="Csoportba foglalás 62">
              <a:extLst>
                <a:ext uri="{FF2B5EF4-FFF2-40B4-BE49-F238E27FC236}">
                  <a16:creationId xmlns:a16="http://schemas.microsoft.com/office/drawing/2014/main" id="{932E7412-E6B2-4CC0-AFFE-DBECBBFCD543}"/>
                </a:ext>
              </a:extLst>
            </p:cNvPr>
            <p:cNvGrpSpPr/>
            <p:nvPr/>
          </p:nvGrpSpPr>
          <p:grpSpPr>
            <a:xfrm rot="19707812">
              <a:off x="2567371" y="3179930"/>
              <a:ext cx="141253" cy="45719"/>
              <a:chOff x="3057099" y="3821373"/>
              <a:chExt cx="141253" cy="45719"/>
            </a:xfrm>
          </p:grpSpPr>
          <p:sp>
            <p:nvSpPr>
              <p:cNvPr id="69" name="Ellipszis 68">
                <a:extLst>
                  <a:ext uri="{FF2B5EF4-FFF2-40B4-BE49-F238E27FC236}">
                    <a16:creationId xmlns:a16="http://schemas.microsoft.com/office/drawing/2014/main" id="{06389108-613F-49A6-B6F4-98DAA6037216}"/>
                  </a:ext>
                </a:extLst>
              </p:cNvPr>
              <p:cNvSpPr/>
              <p:nvPr/>
            </p:nvSpPr>
            <p:spPr>
              <a:xfrm>
                <a:off x="3152633" y="3821373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70" name="Ellipszis 69">
                <a:extLst>
                  <a:ext uri="{FF2B5EF4-FFF2-40B4-BE49-F238E27FC236}">
                    <a16:creationId xmlns:a16="http://schemas.microsoft.com/office/drawing/2014/main" id="{ED3D726B-2B3E-4D30-A21E-7ADEA4F9DE1E}"/>
                  </a:ext>
                </a:extLst>
              </p:cNvPr>
              <p:cNvSpPr/>
              <p:nvPr/>
            </p:nvSpPr>
            <p:spPr>
              <a:xfrm>
                <a:off x="3057099" y="3821373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  <p:grpSp>
          <p:nvGrpSpPr>
            <p:cNvPr id="64" name="Csoportba foglalás 63">
              <a:extLst>
                <a:ext uri="{FF2B5EF4-FFF2-40B4-BE49-F238E27FC236}">
                  <a16:creationId xmlns:a16="http://schemas.microsoft.com/office/drawing/2014/main" id="{2D62A4BB-1C95-4FBA-9C19-50E89FB3F197}"/>
                </a:ext>
              </a:extLst>
            </p:cNvPr>
            <p:cNvGrpSpPr/>
            <p:nvPr/>
          </p:nvGrpSpPr>
          <p:grpSpPr>
            <a:xfrm rot="-19680000">
              <a:off x="2815021" y="3198981"/>
              <a:ext cx="141253" cy="45719"/>
              <a:chOff x="3057099" y="3821373"/>
              <a:chExt cx="141253" cy="45719"/>
            </a:xfrm>
          </p:grpSpPr>
          <p:sp>
            <p:nvSpPr>
              <p:cNvPr id="67" name="Ellipszis 66">
                <a:extLst>
                  <a:ext uri="{FF2B5EF4-FFF2-40B4-BE49-F238E27FC236}">
                    <a16:creationId xmlns:a16="http://schemas.microsoft.com/office/drawing/2014/main" id="{2E6CADCD-C748-43B8-916C-135BE61DAB8C}"/>
                  </a:ext>
                </a:extLst>
              </p:cNvPr>
              <p:cNvSpPr/>
              <p:nvPr/>
            </p:nvSpPr>
            <p:spPr>
              <a:xfrm>
                <a:off x="3152633" y="3821373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68" name="Ellipszis 67">
                <a:extLst>
                  <a:ext uri="{FF2B5EF4-FFF2-40B4-BE49-F238E27FC236}">
                    <a16:creationId xmlns:a16="http://schemas.microsoft.com/office/drawing/2014/main" id="{CF6C436A-A4CA-4F03-8C71-DF23CE9E7352}"/>
                  </a:ext>
                </a:extLst>
              </p:cNvPr>
              <p:cNvSpPr/>
              <p:nvPr/>
            </p:nvSpPr>
            <p:spPr>
              <a:xfrm>
                <a:off x="3057099" y="3821373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  <p:sp>
          <p:nvSpPr>
            <p:cNvPr id="65" name="Ellipszis 64">
              <a:extLst>
                <a:ext uri="{FF2B5EF4-FFF2-40B4-BE49-F238E27FC236}">
                  <a16:creationId xmlns:a16="http://schemas.microsoft.com/office/drawing/2014/main" id="{66408653-9920-4A86-9705-076637D6EB82}"/>
                </a:ext>
              </a:extLst>
            </p:cNvPr>
            <p:cNvSpPr/>
            <p:nvPr/>
          </p:nvSpPr>
          <p:spPr>
            <a:xfrm>
              <a:off x="2560397" y="3490994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66" name="Ellipszis 65">
              <a:extLst>
                <a:ext uri="{FF2B5EF4-FFF2-40B4-BE49-F238E27FC236}">
                  <a16:creationId xmlns:a16="http://schemas.microsoft.com/office/drawing/2014/main" id="{9CD78B78-994D-4C03-B99D-F5D5C92ABB69}"/>
                </a:ext>
              </a:extLst>
            </p:cNvPr>
            <p:cNvSpPr/>
            <p:nvPr/>
          </p:nvSpPr>
          <p:spPr>
            <a:xfrm>
              <a:off x="2917529" y="3503868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pSp>
        <p:nvGrpSpPr>
          <p:cNvPr id="71" name="Csoportba foglalás 70">
            <a:extLst>
              <a:ext uri="{FF2B5EF4-FFF2-40B4-BE49-F238E27FC236}">
                <a16:creationId xmlns:a16="http://schemas.microsoft.com/office/drawing/2014/main" id="{FD7BE3C3-2FF2-4CC7-851A-1077D68123A1}"/>
              </a:ext>
            </a:extLst>
          </p:cNvPr>
          <p:cNvGrpSpPr/>
          <p:nvPr/>
        </p:nvGrpSpPr>
        <p:grpSpPr>
          <a:xfrm>
            <a:off x="3291840" y="3715068"/>
            <a:ext cx="455613" cy="579437"/>
            <a:chOff x="2834640" y="3425508"/>
            <a:chExt cx="455613" cy="579437"/>
          </a:xfrm>
        </p:grpSpPr>
        <p:sp>
          <p:nvSpPr>
            <p:cNvPr id="72" name="Text Box 13">
              <a:extLst>
                <a:ext uri="{FF2B5EF4-FFF2-40B4-BE49-F238E27FC236}">
                  <a16:creationId xmlns:a16="http://schemas.microsoft.com/office/drawing/2014/main" id="{DD1172A6-47FD-417C-BA3D-6F61B3118F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4640" y="3425508"/>
              <a:ext cx="455613" cy="579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u-HU" sz="3200" b="1" dirty="0"/>
                <a:t>H</a:t>
              </a:r>
            </a:p>
          </p:txBody>
        </p:sp>
        <p:sp>
          <p:nvSpPr>
            <p:cNvPr id="73" name="Ellipszis 72">
              <a:extLst>
                <a:ext uri="{FF2B5EF4-FFF2-40B4-BE49-F238E27FC236}">
                  <a16:creationId xmlns:a16="http://schemas.microsoft.com/office/drawing/2014/main" id="{A7DED79E-E3CB-4ED5-82E9-6F42BB39A578}"/>
                </a:ext>
              </a:extLst>
            </p:cNvPr>
            <p:cNvSpPr/>
            <p:nvPr/>
          </p:nvSpPr>
          <p:spPr>
            <a:xfrm>
              <a:off x="2841329" y="3554668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pSp>
        <p:nvGrpSpPr>
          <p:cNvPr id="74" name="Csoportba foglalás 73">
            <a:extLst>
              <a:ext uri="{FF2B5EF4-FFF2-40B4-BE49-F238E27FC236}">
                <a16:creationId xmlns:a16="http://schemas.microsoft.com/office/drawing/2014/main" id="{B0EEF769-2568-4313-8D26-3AA750501B27}"/>
              </a:ext>
            </a:extLst>
          </p:cNvPr>
          <p:cNvGrpSpPr/>
          <p:nvPr/>
        </p:nvGrpSpPr>
        <p:grpSpPr>
          <a:xfrm>
            <a:off x="2726690" y="3702368"/>
            <a:ext cx="455613" cy="579437"/>
            <a:chOff x="2269490" y="3412808"/>
            <a:chExt cx="455613" cy="579437"/>
          </a:xfrm>
        </p:grpSpPr>
        <p:sp>
          <p:nvSpPr>
            <p:cNvPr id="75" name="Text Box 13">
              <a:extLst>
                <a:ext uri="{FF2B5EF4-FFF2-40B4-BE49-F238E27FC236}">
                  <a16:creationId xmlns:a16="http://schemas.microsoft.com/office/drawing/2014/main" id="{1C9AC579-BCFA-4CED-8B5B-3F19A1957A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69490" y="3412808"/>
              <a:ext cx="455613" cy="579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u-HU" sz="3200" b="1" dirty="0"/>
                <a:t>H</a:t>
              </a:r>
            </a:p>
          </p:txBody>
        </p:sp>
        <p:sp>
          <p:nvSpPr>
            <p:cNvPr id="76" name="Ellipszis 75">
              <a:extLst>
                <a:ext uri="{FF2B5EF4-FFF2-40B4-BE49-F238E27FC236}">
                  <a16:creationId xmlns:a16="http://schemas.microsoft.com/office/drawing/2014/main" id="{2D59E97E-D1FA-4EC7-9085-2C9B5A9A2745}"/>
                </a:ext>
              </a:extLst>
            </p:cNvPr>
            <p:cNvSpPr/>
            <p:nvPr/>
          </p:nvSpPr>
          <p:spPr>
            <a:xfrm>
              <a:off x="2631779" y="3548318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pSp>
        <p:nvGrpSpPr>
          <p:cNvPr id="77" name="Csoportba foglalás 76">
            <a:extLst>
              <a:ext uri="{FF2B5EF4-FFF2-40B4-BE49-F238E27FC236}">
                <a16:creationId xmlns:a16="http://schemas.microsoft.com/office/drawing/2014/main" id="{4A5505D4-CECB-4C2B-BD2B-3F262EC4B929}"/>
              </a:ext>
            </a:extLst>
          </p:cNvPr>
          <p:cNvGrpSpPr/>
          <p:nvPr/>
        </p:nvGrpSpPr>
        <p:grpSpPr>
          <a:xfrm>
            <a:off x="1212541" y="3429643"/>
            <a:ext cx="531877" cy="579437"/>
            <a:chOff x="4382461" y="3399163"/>
            <a:chExt cx="531877" cy="579437"/>
          </a:xfrm>
        </p:grpSpPr>
        <p:grpSp>
          <p:nvGrpSpPr>
            <p:cNvPr id="78" name="Csoportba foglalás 77">
              <a:extLst>
                <a:ext uri="{FF2B5EF4-FFF2-40B4-BE49-F238E27FC236}">
                  <a16:creationId xmlns:a16="http://schemas.microsoft.com/office/drawing/2014/main" id="{4DD3031A-6B6E-4136-A7AE-C60A72C4BA3B}"/>
                </a:ext>
              </a:extLst>
            </p:cNvPr>
            <p:cNvGrpSpPr/>
            <p:nvPr/>
          </p:nvGrpSpPr>
          <p:grpSpPr>
            <a:xfrm rot="16200000">
              <a:off x="4782293" y="3693995"/>
              <a:ext cx="141253" cy="45719"/>
              <a:chOff x="3057099" y="3821373"/>
              <a:chExt cx="141253" cy="45719"/>
            </a:xfrm>
          </p:grpSpPr>
          <p:sp>
            <p:nvSpPr>
              <p:cNvPr id="87" name="Ellipszis 86">
                <a:extLst>
                  <a:ext uri="{FF2B5EF4-FFF2-40B4-BE49-F238E27FC236}">
                    <a16:creationId xmlns:a16="http://schemas.microsoft.com/office/drawing/2014/main" id="{1BEAB6B3-59E1-49F5-8802-C4B42CA006C9}"/>
                  </a:ext>
                </a:extLst>
              </p:cNvPr>
              <p:cNvSpPr/>
              <p:nvPr/>
            </p:nvSpPr>
            <p:spPr>
              <a:xfrm>
                <a:off x="3152633" y="3821373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88" name="Ellipszis 87">
                <a:extLst>
                  <a:ext uri="{FF2B5EF4-FFF2-40B4-BE49-F238E27FC236}">
                    <a16:creationId xmlns:a16="http://schemas.microsoft.com/office/drawing/2014/main" id="{1BD41064-EA8A-4D64-BB3A-D849DDF35712}"/>
                  </a:ext>
                </a:extLst>
              </p:cNvPr>
              <p:cNvSpPr/>
              <p:nvPr/>
            </p:nvSpPr>
            <p:spPr>
              <a:xfrm>
                <a:off x="3057099" y="3821373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  <p:grpSp>
          <p:nvGrpSpPr>
            <p:cNvPr id="79" name="Csoportba foglalás 78">
              <a:extLst>
                <a:ext uri="{FF2B5EF4-FFF2-40B4-BE49-F238E27FC236}">
                  <a16:creationId xmlns:a16="http://schemas.microsoft.com/office/drawing/2014/main" id="{BF0F6480-B55E-40BE-B24D-CE6DB58C6A9C}"/>
                </a:ext>
              </a:extLst>
            </p:cNvPr>
            <p:cNvGrpSpPr/>
            <p:nvPr/>
          </p:nvGrpSpPr>
          <p:grpSpPr>
            <a:xfrm>
              <a:off x="4580191" y="3448107"/>
              <a:ext cx="141253" cy="45719"/>
              <a:chOff x="3057099" y="3821373"/>
              <a:chExt cx="141253" cy="45719"/>
            </a:xfrm>
          </p:grpSpPr>
          <p:sp>
            <p:nvSpPr>
              <p:cNvPr id="85" name="Ellipszis 84">
                <a:extLst>
                  <a:ext uri="{FF2B5EF4-FFF2-40B4-BE49-F238E27FC236}">
                    <a16:creationId xmlns:a16="http://schemas.microsoft.com/office/drawing/2014/main" id="{889D4FB1-B2AD-407C-9D2F-72064E7A156D}"/>
                  </a:ext>
                </a:extLst>
              </p:cNvPr>
              <p:cNvSpPr/>
              <p:nvPr/>
            </p:nvSpPr>
            <p:spPr>
              <a:xfrm>
                <a:off x="3152633" y="3821373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86" name="Ellipszis 85">
                <a:extLst>
                  <a:ext uri="{FF2B5EF4-FFF2-40B4-BE49-F238E27FC236}">
                    <a16:creationId xmlns:a16="http://schemas.microsoft.com/office/drawing/2014/main" id="{EE6F9057-9339-4E5A-8AC3-2790F42B1325}"/>
                  </a:ext>
                </a:extLst>
              </p:cNvPr>
              <p:cNvSpPr/>
              <p:nvPr/>
            </p:nvSpPr>
            <p:spPr>
              <a:xfrm>
                <a:off x="3057099" y="3821373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  <p:sp>
          <p:nvSpPr>
            <p:cNvPr id="80" name="Text Box 13">
              <a:extLst>
                <a:ext uri="{FF2B5EF4-FFF2-40B4-BE49-F238E27FC236}">
                  <a16:creationId xmlns:a16="http://schemas.microsoft.com/office/drawing/2014/main" id="{F9E3CFE0-0812-4453-AE08-3EC769AFB2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58725" y="3399163"/>
              <a:ext cx="455613" cy="579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u-HU" sz="3200" b="1" dirty="0">
                  <a:solidFill>
                    <a:srgbClr val="00B050"/>
                  </a:solidFill>
                </a:rPr>
                <a:t>F</a:t>
              </a:r>
            </a:p>
          </p:txBody>
        </p:sp>
        <p:grpSp>
          <p:nvGrpSpPr>
            <p:cNvPr id="81" name="Csoportba foglalás 80">
              <a:extLst>
                <a:ext uri="{FF2B5EF4-FFF2-40B4-BE49-F238E27FC236}">
                  <a16:creationId xmlns:a16="http://schemas.microsoft.com/office/drawing/2014/main" id="{5096CD73-D6E5-4CB7-9BE7-48983D00CF71}"/>
                </a:ext>
              </a:extLst>
            </p:cNvPr>
            <p:cNvGrpSpPr/>
            <p:nvPr/>
          </p:nvGrpSpPr>
          <p:grpSpPr>
            <a:xfrm>
              <a:off x="4578837" y="3913197"/>
              <a:ext cx="141253" cy="45719"/>
              <a:chOff x="3057099" y="3821373"/>
              <a:chExt cx="141253" cy="45719"/>
            </a:xfrm>
          </p:grpSpPr>
          <p:sp>
            <p:nvSpPr>
              <p:cNvPr id="83" name="Ellipszis 82">
                <a:extLst>
                  <a:ext uri="{FF2B5EF4-FFF2-40B4-BE49-F238E27FC236}">
                    <a16:creationId xmlns:a16="http://schemas.microsoft.com/office/drawing/2014/main" id="{4401F0C7-A8DC-4F08-9869-1DCF19C10730}"/>
                  </a:ext>
                </a:extLst>
              </p:cNvPr>
              <p:cNvSpPr/>
              <p:nvPr/>
            </p:nvSpPr>
            <p:spPr>
              <a:xfrm>
                <a:off x="3152633" y="3821373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84" name="Ellipszis 83">
                <a:extLst>
                  <a:ext uri="{FF2B5EF4-FFF2-40B4-BE49-F238E27FC236}">
                    <a16:creationId xmlns:a16="http://schemas.microsoft.com/office/drawing/2014/main" id="{CD75019C-CF63-4597-A038-0CE7147C8289}"/>
                  </a:ext>
                </a:extLst>
              </p:cNvPr>
              <p:cNvSpPr/>
              <p:nvPr/>
            </p:nvSpPr>
            <p:spPr>
              <a:xfrm>
                <a:off x="3057099" y="3821373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  <p:sp>
          <p:nvSpPr>
            <p:cNvPr id="82" name="Ellipszis 81">
              <a:extLst>
                <a:ext uri="{FF2B5EF4-FFF2-40B4-BE49-F238E27FC236}">
                  <a16:creationId xmlns:a16="http://schemas.microsoft.com/office/drawing/2014/main" id="{BB2946B5-8BD6-4C2E-B358-A13357F90D86}"/>
                </a:ext>
              </a:extLst>
            </p:cNvPr>
            <p:cNvSpPr/>
            <p:nvPr/>
          </p:nvSpPr>
          <p:spPr>
            <a:xfrm rot="16200000">
              <a:off x="4382461" y="3642068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pSp>
        <p:nvGrpSpPr>
          <p:cNvPr id="89" name="Csoportba foglalás 88">
            <a:extLst>
              <a:ext uri="{FF2B5EF4-FFF2-40B4-BE49-F238E27FC236}">
                <a16:creationId xmlns:a16="http://schemas.microsoft.com/office/drawing/2014/main" id="{93A8541B-C5F7-408B-90D4-7B6599DCBEFE}"/>
              </a:ext>
            </a:extLst>
          </p:cNvPr>
          <p:cNvGrpSpPr/>
          <p:nvPr/>
        </p:nvGrpSpPr>
        <p:grpSpPr>
          <a:xfrm>
            <a:off x="797130" y="3430351"/>
            <a:ext cx="479203" cy="579437"/>
            <a:chOff x="3967050" y="3399871"/>
            <a:chExt cx="479203" cy="579437"/>
          </a:xfrm>
        </p:grpSpPr>
        <p:sp>
          <p:nvSpPr>
            <p:cNvPr id="90" name="Text Box 13">
              <a:extLst>
                <a:ext uri="{FF2B5EF4-FFF2-40B4-BE49-F238E27FC236}">
                  <a16:creationId xmlns:a16="http://schemas.microsoft.com/office/drawing/2014/main" id="{0283FA02-D6CA-4977-9CB0-3537592843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90640" y="3399871"/>
              <a:ext cx="455613" cy="579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u-HU" sz="3200" b="1" dirty="0">
                  <a:solidFill>
                    <a:srgbClr val="00B050"/>
                  </a:solidFill>
                </a:rPr>
                <a:t>F</a:t>
              </a:r>
            </a:p>
          </p:txBody>
        </p:sp>
        <p:grpSp>
          <p:nvGrpSpPr>
            <p:cNvPr id="91" name="Csoportba foglalás 90">
              <a:extLst>
                <a:ext uri="{FF2B5EF4-FFF2-40B4-BE49-F238E27FC236}">
                  <a16:creationId xmlns:a16="http://schemas.microsoft.com/office/drawing/2014/main" id="{D61BD2D0-4F40-4869-8663-893E93AB392C}"/>
                </a:ext>
              </a:extLst>
            </p:cNvPr>
            <p:cNvGrpSpPr/>
            <p:nvPr/>
          </p:nvGrpSpPr>
          <p:grpSpPr>
            <a:xfrm>
              <a:off x="4097858" y="3909297"/>
              <a:ext cx="141253" cy="45719"/>
              <a:chOff x="3057099" y="3821373"/>
              <a:chExt cx="141253" cy="45719"/>
            </a:xfrm>
          </p:grpSpPr>
          <p:sp>
            <p:nvSpPr>
              <p:cNvPr id="99" name="Ellipszis 98">
                <a:extLst>
                  <a:ext uri="{FF2B5EF4-FFF2-40B4-BE49-F238E27FC236}">
                    <a16:creationId xmlns:a16="http://schemas.microsoft.com/office/drawing/2014/main" id="{5CE55946-F9BA-4796-B417-A03B163C3394}"/>
                  </a:ext>
                </a:extLst>
              </p:cNvPr>
              <p:cNvSpPr/>
              <p:nvPr/>
            </p:nvSpPr>
            <p:spPr>
              <a:xfrm>
                <a:off x="3152633" y="3821373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00" name="Ellipszis 99">
                <a:extLst>
                  <a:ext uri="{FF2B5EF4-FFF2-40B4-BE49-F238E27FC236}">
                    <a16:creationId xmlns:a16="http://schemas.microsoft.com/office/drawing/2014/main" id="{48B942FE-DF35-478E-AE5E-7A135CC8B5CD}"/>
                  </a:ext>
                </a:extLst>
              </p:cNvPr>
              <p:cNvSpPr/>
              <p:nvPr/>
            </p:nvSpPr>
            <p:spPr>
              <a:xfrm>
                <a:off x="3057099" y="3821373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  <p:grpSp>
          <p:nvGrpSpPr>
            <p:cNvPr id="92" name="Csoportba foglalás 91">
              <a:extLst>
                <a:ext uri="{FF2B5EF4-FFF2-40B4-BE49-F238E27FC236}">
                  <a16:creationId xmlns:a16="http://schemas.microsoft.com/office/drawing/2014/main" id="{BFF46AB2-6C9C-4A57-9C13-6B5C12A3DCCD}"/>
                </a:ext>
              </a:extLst>
            </p:cNvPr>
            <p:cNvGrpSpPr/>
            <p:nvPr/>
          </p:nvGrpSpPr>
          <p:grpSpPr>
            <a:xfrm>
              <a:off x="4099846" y="3452715"/>
              <a:ext cx="141253" cy="45719"/>
              <a:chOff x="3057099" y="3821373"/>
              <a:chExt cx="141253" cy="45719"/>
            </a:xfrm>
          </p:grpSpPr>
          <p:sp>
            <p:nvSpPr>
              <p:cNvPr id="97" name="Ellipszis 96">
                <a:extLst>
                  <a:ext uri="{FF2B5EF4-FFF2-40B4-BE49-F238E27FC236}">
                    <a16:creationId xmlns:a16="http://schemas.microsoft.com/office/drawing/2014/main" id="{0FA534A3-F380-4362-B01D-B8BD14623ADC}"/>
                  </a:ext>
                </a:extLst>
              </p:cNvPr>
              <p:cNvSpPr/>
              <p:nvPr/>
            </p:nvSpPr>
            <p:spPr>
              <a:xfrm>
                <a:off x="3152633" y="3821373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98" name="Ellipszis 97">
                <a:extLst>
                  <a:ext uri="{FF2B5EF4-FFF2-40B4-BE49-F238E27FC236}">
                    <a16:creationId xmlns:a16="http://schemas.microsoft.com/office/drawing/2014/main" id="{994E2389-301C-4D1C-A857-3AAA03049922}"/>
                  </a:ext>
                </a:extLst>
              </p:cNvPr>
              <p:cNvSpPr/>
              <p:nvPr/>
            </p:nvSpPr>
            <p:spPr>
              <a:xfrm>
                <a:off x="3057099" y="3821373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  <p:grpSp>
          <p:nvGrpSpPr>
            <p:cNvPr id="93" name="Csoportba foglalás 92">
              <a:extLst>
                <a:ext uri="{FF2B5EF4-FFF2-40B4-BE49-F238E27FC236}">
                  <a16:creationId xmlns:a16="http://schemas.microsoft.com/office/drawing/2014/main" id="{01689E83-2BA0-480C-A8E5-01F71F11154E}"/>
                </a:ext>
              </a:extLst>
            </p:cNvPr>
            <p:cNvGrpSpPr/>
            <p:nvPr/>
          </p:nvGrpSpPr>
          <p:grpSpPr>
            <a:xfrm rot="16200000">
              <a:off x="3919283" y="3697539"/>
              <a:ext cx="141253" cy="45719"/>
              <a:chOff x="3057099" y="3821373"/>
              <a:chExt cx="141253" cy="45719"/>
            </a:xfrm>
          </p:grpSpPr>
          <p:sp>
            <p:nvSpPr>
              <p:cNvPr id="95" name="Ellipszis 94">
                <a:extLst>
                  <a:ext uri="{FF2B5EF4-FFF2-40B4-BE49-F238E27FC236}">
                    <a16:creationId xmlns:a16="http://schemas.microsoft.com/office/drawing/2014/main" id="{2E59CD67-8394-41EB-9EEB-1F5C40D149D7}"/>
                  </a:ext>
                </a:extLst>
              </p:cNvPr>
              <p:cNvSpPr/>
              <p:nvPr/>
            </p:nvSpPr>
            <p:spPr>
              <a:xfrm>
                <a:off x="3152633" y="3821373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96" name="Ellipszis 95">
                <a:extLst>
                  <a:ext uri="{FF2B5EF4-FFF2-40B4-BE49-F238E27FC236}">
                    <a16:creationId xmlns:a16="http://schemas.microsoft.com/office/drawing/2014/main" id="{9096BE65-FE49-4B3A-86CF-8D30A01547CE}"/>
                  </a:ext>
                </a:extLst>
              </p:cNvPr>
              <p:cNvSpPr/>
              <p:nvPr/>
            </p:nvSpPr>
            <p:spPr>
              <a:xfrm>
                <a:off x="3057099" y="3821373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  <p:sp>
          <p:nvSpPr>
            <p:cNvPr id="94" name="Ellipszis 93">
              <a:extLst>
                <a:ext uri="{FF2B5EF4-FFF2-40B4-BE49-F238E27FC236}">
                  <a16:creationId xmlns:a16="http://schemas.microsoft.com/office/drawing/2014/main" id="{DA25270F-8794-40F6-9EE6-6D5AC694D2A2}"/>
                </a:ext>
              </a:extLst>
            </p:cNvPr>
            <p:cNvSpPr/>
            <p:nvPr/>
          </p:nvSpPr>
          <p:spPr>
            <a:xfrm rot="16200000">
              <a:off x="4382461" y="3742918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pSp>
        <p:nvGrpSpPr>
          <p:cNvPr id="101" name="Csoportba foglalás 100">
            <a:extLst>
              <a:ext uri="{FF2B5EF4-FFF2-40B4-BE49-F238E27FC236}">
                <a16:creationId xmlns:a16="http://schemas.microsoft.com/office/drawing/2014/main" id="{14BF655C-FF4E-4CE6-8A42-F7C16251CA51}"/>
              </a:ext>
            </a:extLst>
          </p:cNvPr>
          <p:cNvGrpSpPr/>
          <p:nvPr/>
        </p:nvGrpSpPr>
        <p:grpSpPr>
          <a:xfrm>
            <a:off x="4273824" y="3022438"/>
            <a:ext cx="455613" cy="579437"/>
            <a:chOff x="2718128" y="4713370"/>
            <a:chExt cx="455613" cy="579437"/>
          </a:xfrm>
        </p:grpSpPr>
        <p:sp>
          <p:nvSpPr>
            <p:cNvPr id="102" name="Text Box 13">
              <a:extLst>
                <a:ext uri="{FF2B5EF4-FFF2-40B4-BE49-F238E27FC236}">
                  <a16:creationId xmlns:a16="http://schemas.microsoft.com/office/drawing/2014/main" id="{A87EA24C-FB47-45FC-B137-128210C707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18128" y="4713370"/>
              <a:ext cx="455613" cy="579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u-HU" sz="3200" b="1" dirty="0">
                  <a:solidFill>
                    <a:srgbClr val="FF0000"/>
                  </a:solidFill>
                </a:rPr>
                <a:t>O</a:t>
              </a:r>
            </a:p>
          </p:txBody>
        </p:sp>
        <p:grpSp>
          <p:nvGrpSpPr>
            <p:cNvPr id="103" name="Csoportba foglalás 102">
              <a:extLst>
                <a:ext uri="{FF2B5EF4-FFF2-40B4-BE49-F238E27FC236}">
                  <a16:creationId xmlns:a16="http://schemas.microsoft.com/office/drawing/2014/main" id="{3FD74780-9659-4782-8088-8373029D68B2}"/>
                </a:ext>
              </a:extLst>
            </p:cNvPr>
            <p:cNvGrpSpPr/>
            <p:nvPr/>
          </p:nvGrpSpPr>
          <p:grpSpPr>
            <a:xfrm rot="19707812">
              <a:off x="2755659" y="4823392"/>
              <a:ext cx="141253" cy="45719"/>
              <a:chOff x="3057099" y="3821373"/>
              <a:chExt cx="141253" cy="45719"/>
            </a:xfrm>
          </p:grpSpPr>
          <p:sp>
            <p:nvSpPr>
              <p:cNvPr id="109" name="Ellipszis 108">
                <a:extLst>
                  <a:ext uri="{FF2B5EF4-FFF2-40B4-BE49-F238E27FC236}">
                    <a16:creationId xmlns:a16="http://schemas.microsoft.com/office/drawing/2014/main" id="{9E498B2C-A4CC-4FB1-8383-FC8ED95C6EFE}"/>
                  </a:ext>
                </a:extLst>
              </p:cNvPr>
              <p:cNvSpPr/>
              <p:nvPr/>
            </p:nvSpPr>
            <p:spPr>
              <a:xfrm>
                <a:off x="3152633" y="3821373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10" name="Ellipszis 109">
                <a:extLst>
                  <a:ext uri="{FF2B5EF4-FFF2-40B4-BE49-F238E27FC236}">
                    <a16:creationId xmlns:a16="http://schemas.microsoft.com/office/drawing/2014/main" id="{00AC5AF7-F7FD-4748-9D3F-EBAFC28EB317}"/>
                  </a:ext>
                </a:extLst>
              </p:cNvPr>
              <p:cNvSpPr/>
              <p:nvPr/>
            </p:nvSpPr>
            <p:spPr>
              <a:xfrm>
                <a:off x="3057099" y="3821373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  <p:grpSp>
          <p:nvGrpSpPr>
            <p:cNvPr id="104" name="Csoportba foglalás 103">
              <a:extLst>
                <a:ext uri="{FF2B5EF4-FFF2-40B4-BE49-F238E27FC236}">
                  <a16:creationId xmlns:a16="http://schemas.microsoft.com/office/drawing/2014/main" id="{18FD0EDD-9B95-43F2-A5FA-8C446ADB5BE0}"/>
                </a:ext>
              </a:extLst>
            </p:cNvPr>
            <p:cNvGrpSpPr/>
            <p:nvPr/>
          </p:nvGrpSpPr>
          <p:grpSpPr>
            <a:xfrm rot="1920000">
              <a:off x="3003309" y="4842443"/>
              <a:ext cx="141253" cy="45719"/>
              <a:chOff x="3057099" y="3821373"/>
              <a:chExt cx="141253" cy="45719"/>
            </a:xfrm>
          </p:grpSpPr>
          <p:sp>
            <p:nvSpPr>
              <p:cNvPr id="107" name="Ellipszis 106">
                <a:extLst>
                  <a:ext uri="{FF2B5EF4-FFF2-40B4-BE49-F238E27FC236}">
                    <a16:creationId xmlns:a16="http://schemas.microsoft.com/office/drawing/2014/main" id="{6A3D7971-68F0-4C68-B257-78DD6C1128C5}"/>
                  </a:ext>
                </a:extLst>
              </p:cNvPr>
              <p:cNvSpPr/>
              <p:nvPr/>
            </p:nvSpPr>
            <p:spPr>
              <a:xfrm>
                <a:off x="3152633" y="3821373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08" name="Ellipszis 107">
                <a:extLst>
                  <a:ext uri="{FF2B5EF4-FFF2-40B4-BE49-F238E27FC236}">
                    <a16:creationId xmlns:a16="http://schemas.microsoft.com/office/drawing/2014/main" id="{B7B6BCA2-9547-47AD-840E-AB8074392247}"/>
                  </a:ext>
                </a:extLst>
              </p:cNvPr>
              <p:cNvSpPr/>
              <p:nvPr/>
            </p:nvSpPr>
            <p:spPr>
              <a:xfrm>
                <a:off x="3057099" y="3821373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  <p:sp>
          <p:nvSpPr>
            <p:cNvPr id="105" name="Ellipszis 104">
              <a:extLst>
                <a:ext uri="{FF2B5EF4-FFF2-40B4-BE49-F238E27FC236}">
                  <a16:creationId xmlns:a16="http://schemas.microsoft.com/office/drawing/2014/main" id="{98980CCE-F21E-4440-827D-246BAF288C18}"/>
                </a:ext>
              </a:extLst>
            </p:cNvPr>
            <p:cNvSpPr/>
            <p:nvPr/>
          </p:nvSpPr>
          <p:spPr>
            <a:xfrm>
              <a:off x="2889565" y="5182081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06" name="Ellipszis 105">
              <a:extLst>
                <a:ext uri="{FF2B5EF4-FFF2-40B4-BE49-F238E27FC236}">
                  <a16:creationId xmlns:a16="http://schemas.microsoft.com/office/drawing/2014/main" id="{151E7558-1AC9-464F-85D0-A9BF31B04C83}"/>
                </a:ext>
              </a:extLst>
            </p:cNvPr>
            <p:cNvSpPr/>
            <p:nvPr/>
          </p:nvSpPr>
          <p:spPr>
            <a:xfrm>
              <a:off x="2974681" y="5181221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pSp>
        <p:nvGrpSpPr>
          <p:cNvPr id="111" name="Csoportba foglalás 110">
            <a:extLst>
              <a:ext uri="{FF2B5EF4-FFF2-40B4-BE49-F238E27FC236}">
                <a16:creationId xmlns:a16="http://schemas.microsoft.com/office/drawing/2014/main" id="{105743D4-BA82-41C9-956B-3999D2E8920A}"/>
              </a:ext>
            </a:extLst>
          </p:cNvPr>
          <p:cNvGrpSpPr/>
          <p:nvPr/>
        </p:nvGrpSpPr>
        <p:grpSpPr>
          <a:xfrm>
            <a:off x="4298632" y="3515080"/>
            <a:ext cx="455613" cy="579437"/>
            <a:chOff x="5039570" y="5184747"/>
            <a:chExt cx="455613" cy="579437"/>
          </a:xfrm>
        </p:grpSpPr>
        <p:sp>
          <p:nvSpPr>
            <p:cNvPr id="112" name="Text Box 13">
              <a:extLst>
                <a:ext uri="{FF2B5EF4-FFF2-40B4-BE49-F238E27FC236}">
                  <a16:creationId xmlns:a16="http://schemas.microsoft.com/office/drawing/2014/main" id="{D3C9DFD1-6794-4726-8E9E-334BF1142D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39570" y="5184747"/>
              <a:ext cx="455613" cy="579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u-HU" sz="3200" b="1" dirty="0"/>
                <a:t>C</a:t>
              </a:r>
            </a:p>
          </p:txBody>
        </p:sp>
        <p:grpSp>
          <p:nvGrpSpPr>
            <p:cNvPr id="113" name="Csoportba foglalás 112">
              <a:extLst>
                <a:ext uri="{FF2B5EF4-FFF2-40B4-BE49-F238E27FC236}">
                  <a16:creationId xmlns:a16="http://schemas.microsoft.com/office/drawing/2014/main" id="{C4022642-4E46-40BE-957D-644399936A8D}"/>
                </a:ext>
              </a:extLst>
            </p:cNvPr>
            <p:cNvGrpSpPr/>
            <p:nvPr/>
          </p:nvGrpSpPr>
          <p:grpSpPr>
            <a:xfrm>
              <a:off x="5191401" y="5656719"/>
              <a:ext cx="141253" cy="45719"/>
              <a:chOff x="3057099" y="3821373"/>
              <a:chExt cx="141253" cy="45719"/>
            </a:xfrm>
          </p:grpSpPr>
          <p:sp>
            <p:nvSpPr>
              <p:cNvPr id="117" name="Ellipszis 116">
                <a:extLst>
                  <a:ext uri="{FF2B5EF4-FFF2-40B4-BE49-F238E27FC236}">
                    <a16:creationId xmlns:a16="http://schemas.microsoft.com/office/drawing/2014/main" id="{F5BF50AA-AF0A-40B2-B3DF-FA0EA1C4A9D4}"/>
                  </a:ext>
                </a:extLst>
              </p:cNvPr>
              <p:cNvSpPr/>
              <p:nvPr/>
            </p:nvSpPr>
            <p:spPr>
              <a:xfrm>
                <a:off x="3152633" y="3821373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18" name="Ellipszis 117">
                <a:extLst>
                  <a:ext uri="{FF2B5EF4-FFF2-40B4-BE49-F238E27FC236}">
                    <a16:creationId xmlns:a16="http://schemas.microsoft.com/office/drawing/2014/main" id="{66BC58A1-18E0-47E8-8617-C8B87381DEBA}"/>
                  </a:ext>
                </a:extLst>
              </p:cNvPr>
              <p:cNvSpPr/>
              <p:nvPr/>
            </p:nvSpPr>
            <p:spPr>
              <a:xfrm>
                <a:off x="3057099" y="3821373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  <p:grpSp>
          <p:nvGrpSpPr>
            <p:cNvPr id="114" name="Csoportba foglalás 113">
              <a:extLst>
                <a:ext uri="{FF2B5EF4-FFF2-40B4-BE49-F238E27FC236}">
                  <a16:creationId xmlns:a16="http://schemas.microsoft.com/office/drawing/2014/main" id="{EDEFD1FA-3A4E-4069-A3D6-F1FE5ED92501}"/>
                </a:ext>
              </a:extLst>
            </p:cNvPr>
            <p:cNvGrpSpPr/>
            <p:nvPr/>
          </p:nvGrpSpPr>
          <p:grpSpPr>
            <a:xfrm>
              <a:off x="5181876" y="5247145"/>
              <a:ext cx="141253" cy="45719"/>
              <a:chOff x="3057099" y="3821373"/>
              <a:chExt cx="141253" cy="45719"/>
            </a:xfrm>
          </p:grpSpPr>
          <p:sp>
            <p:nvSpPr>
              <p:cNvPr id="115" name="Ellipszis 114">
                <a:extLst>
                  <a:ext uri="{FF2B5EF4-FFF2-40B4-BE49-F238E27FC236}">
                    <a16:creationId xmlns:a16="http://schemas.microsoft.com/office/drawing/2014/main" id="{1A82D893-3C82-4682-834A-87E965A65F60}"/>
                  </a:ext>
                </a:extLst>
              </p:cNvPr>
              <p:cNvSpPr/>
              <p:nvPr/>
            </p:nvSpPr>
            <p:spPr>
              <a:xfrm>
                <a:off x="3152633" y="3821373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16" name="Ellipszis 115">
                <a:extLst>
                  <a:ext uri="{FF2B5EF4-FFF2-40B4-BE49-F238E27FC236}">
                    <a16:creationId xmlns:a16="http://schemas.microsoft.com/office/drawing/2014/main" id="{F38B59B5-04B1-4E02-B670-AC874F6F0B92}"/>
                  </a:ext>
                </a:extLst>
              </p:cNvPr>
              <p:cNvSpPr/>
              <p:nvPr/>
            </p:nvSpPr>
            <p:spPr>
              <a:xfrm>
                <a:off x="3057099" y="3821373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</p:grpSp>
      <p:grpSp>
        <p:nvGrpSpPr>
          <p:cNvPr id="119" name="Csoportba foglalás 118">
            <a:extLst>
              <a:ext uri="{FF2B5EF4-FFF2-40B4-BE49-F238E27FC236}">
                <a16:creationId xmlns:a16="http://schemas.microsoft.com/office/drawing/2014/main" id="{FFCFF939-18A8-4132-AA10-B7922E9AB1D7}"/>
              </a:ext>
            </a:extLst>
          </p:cNvPr>
          <p:cNvGrpSpPr/>
          <p:nvPr/>
        </p:nvGrpSpPr>
        <p:grpSpPr>
          <a:xfrm rot="10800000">
            <a:off x="4294023" y="4009495"/>
            <a:ext cx="455613" cy="579437"/>
            <a:chOff x="2718128" y="4713370"/>
            <a:chExt cx="455613" cy="579437"/>
          </a:xfrm>
        </p:grpSpPr>
        <p:sp>
          <p:nvSpPr>
            <p:cNvPr id="120" name="Text Box 13">
              <a:extLst>
                <a:ext uri="{FF2B5EF4-FFF2-40B4-BE49-F238E27FC236}">
                  <a16:creationId xmlns:a16="http://schemas.microsoft.com/office/drawing/2014/main" id="{CA580D12-F8DC-45A0-BA45-F6A60DA6A61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18128" y="4713370"/>
              <a:ext cx="455613" cy="579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u-HU" sz="3200" b="1" dirty="0">
                  <a:solidFill>
                    <a:srgbClr val="FF0000"/>
                  </a:solidFill>
                </a:rPr>
                <a:t>O</a:t>
              </a:r>
            </a:p>
          </p:txBody>
        </p:sp>
        <p:grpSp>
          <p:nvGrpSpPr>
            <p:cNvPr id="121" name="Csoportba foglalás 120">
              <a:extLst>
                <a:ext uri="{FF2B5EF4-FFF2-40B4-BE49-F238E27FC236}">
                  <a16:creationId xmlns:a16="http://schemas.microsoft.com/office/drawing/2014/main" id="{3E78F59B-C021-4873-A654-3CC237A72237}"/>
                </a:ext>
              </a:extLst>
            </p:cNvPr>
            <p:cNvGrpSpPr/>
            <p:nvPr/>
          </p:nvGrpSpPr>
          <p:grpSpPr>
            <a:xfrm rot="19707812">
              <a:off x="2755659" y="4823392"/>
              <a:ext cx="141253" cy="45719"/>
              <a:chOff x="3057099" y="3821373"/>
              <a:chExt cx="141253" cy="45719"/>
            </a:xfrm>
          </p:grpSpPr>
          <p:sp>
            <p:nvSpPr>
              <p:cNvPr id="127" name="Ellipszis 126">
                <a:extLst>
                  <a:ext uri="{FF2B5EF4-FFF2-40B4-BE49-F238E27FC236}">
                    <a16:creationId xmlns:a16="http://schemas.microsoft.com/office/drawing/2014/main" id="{1CEAFE2C-C00C-4D68-A14A-300A4E5C2BF1}"/>
                  </a:ext>
                </a:extLst>
              </p:cNvPr>
              <p:cNvSpPr/>
              <p:nvPr/>
            </p:nvSpPr>
            <p:spPr>
              <a:xfrm>
                <a:off x="3152633" y="3821373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28" name="Ellipszis 127">
                <a:extLst>
                  <a:ext uri="{FF2B5EF4-FFF2-40B4-BE49-F238E27FC236}">
                    <a16:creationId xmlns:a16="http://schemas.microsoft.com/office/drawing/2014/main" id="{2BEF666F-83C5-48CA-9759-3F18D1DDE253}"/>
                  </a:ext>
                </a:extLst>
              </p:cNvPr>
              <p:cNvSpPr/>
              <p:nvPr/>
            </p:nvSpPr>
            <p:spPr>
              <a:xfrm>
                <a:off x="3057099" y="3821373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  <p:grpSp>
          <p:nvGrpSpPr>
            <p:cNvPr id="122" name="Csoportba foglalás 121">
              <a:extLst>
                <a:ext uri="{FF2B5EF4-FFF2-40B4-BE49-F238E27FC236}">
                  <a16:creationId xmlns:a16="http://schemas.microsoft.com/office/drawing/2014/main" id="{A52641AD-5EEB-4C60-8721-DB8D63806A20}"/>
                </a:ext>
              </a:extLst>
            </p:cNvPr>
            <p:cNvGrpSpPr/>
            <p:nvPr/>
          </p:nvGrpSpPr>
          <p:grpSpPr>
            <a:xfrm rot="1920000">
              <a:off x="3003309" y="4842443"/>
              <a:ext cx="141253" cy="45719"/>
              <a:chOff x="3057099" y="3821373"/>
              <a:chExt cx="141253" cy="45719"/>
            </a:xfrm>
          </p:grpSpPr>
          <p:sp>
            <p:nvSpPr>
              <p:cNvPr id="125" name="Ellipszis 124">
                <a:extLst>
                  <a:ext uri="{FF2B5EF4-FFF2-40B4-BE49-F238E27FC236}">
                    <a16:creationId xmlns:a16="http://schemas.microsoft.com/office/drawing/2014/main" id="{EC8BDCAC-0642-473D-A96E-5897240A8C8E}"/>
                  </a:ext>
                </a:extLst>
              </p:cNvPr>
              <p:cNvSpPr/>
              <p:nvPr/>
            </p:nvSpPr>
            <p:spPr>
              <a:xfrm>
                <a:off x="3152633" y="3821373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26" name="Ellipszis 125">
                <a:extLst>
                  <a:ext uri="{FF2B5EF4-FFF2-40B4-BE49-F238E27FC236}">
                    <a16:creationId xmlns:a16="http://schemas.microsoft.com/office/drawing/2014/main" id="{3DC8E11B-E756-48BC-A620-A97E69A1C72B}"/>
                  </a:ext>
                </a:extLst>
              </p:cNvPr>
              <p:cNvSpPr/>
              <p:nvPr/>
            </p:nvSpPr>
            <p:spPr>
              <a:xfrm>
                <a:off x="3057099" y="3821373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  <p:sp>
          <p:nvSpPr>
            <p:cNvPr id="123" name="Ellipszis 122">
              <a:extLst>
                <a:ext uri="{FF2B5EF4-FFF2-40B4-BE49-F238E27FC236}">
                  <a16:creationId xmlns:a16="http://schemas.microsoft.com/office/drawing/2014/main" id="{009B4671-921D-4A02-80C5-A85ABDD9057D}"/>
                </a:ext>
              </a:extLst>
            </p:cNvPr>
            <p:cNvSpPr/>
            <p:nvPr/>
          </p:nvSpPr>
          <p:spPr>
            <a:xfrm>
              <a:off x="2889565" y="5182081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24" name="Ellipszis 123">
              <a:extLst>
                <a:ext uri="{FF2B5EF4-FFF2-40B4-BE49-F238E27FC236}">
                  <a16:creationId xmlns:a16="http://schemas.microsoft.com/office/drawing/2014/main" id="{C2BF553C-EE8C-4B19-947B-84DE5FFA5821}"/>
                </a:ext>
              </a:extLst>
            </p:cNvPr>
            <p:cNvSpPr/>
            <p:nvPr/>
          </p:nvSpPr>
          <p:spPr>
            <a:xfrm>
              <a:off x="2974681" y="5181221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pSp>
        <p:nvGrpSpPr>
          <p:cNvPr id="129" name="Csoportba foglalás 128">
            <a:extLst>
              <a:ext uri="{FF2B5EF4-FFF2-40B4-BE49-F238E27FC236}">
                <a16:creationId xmlns:a16="http://schemas.microsoft.com/office/drawing/2014/main" id="{4A2098FA-597B-4C2C-856B-9D6677A5C5BA}"/>
              </a:ext>
            </a:extLst>
          </p:cNvPr>
          <p:cNvGrpSpPr/>
          <p:nvPr/>
        </p:nvGrpSpPr>
        <p:grpSpPr>
          <a:xfrm>
            <a:off x="6779573" y="3299233"/>
            <a:ext cx="455613" cy="579437"/>
            <a:chOff x="6154733" y="2508658"/>
            <a:chExt cx="455613" cy="579437"/>
          </a:xfrm>
        </p:grpSpPr>
        <p:sp>
          <p:nvSpPr>
            <p:cNvPr id="130" name="Ellipszis 129">
              <a:extLst>
                <a:ext uri="{FF2B5EF4-FFF2-40B4-BE49-F238E27FC236}">
                  <a16:creationId xmlns:a16="http://schemas.microsoft.com/office/drawing/2014/main" id="{12AB609A-5FAE-4D76-9630-3DEBDD20F7AC}"/>
                </a:ext>
              </a:extLst>
            </p:cNvPr>
            <p:cNvSpPr/>
            <p:nvPr/>
          </p:nvSpPr>
          <p:spPr>
            <a:xfrm>
              <a:off x="6354429" y="2997200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31" name="Ellipszis 130">
              <a:extLst>
                <a:ext uri="{FF2B5EF4-FFF2-40B4-BE49-F238E27FC236}">
                  <a16:creationId xmlns:a16="http://schemas.microsoft.com/office/drawing/2014/main" id="{D169594A-5047-4E18-96FB-BE654AE87C60}"/>
                </a:ext>
              </a:extLst>
            </p:cNvPr>
            <p:cNvSpPr/>
            <p:nvPr/>
          </p:nvSpPr>
          <p:spPr>
            <a:xfrm>
              <a:off x="6258895" y="2997200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32" name="Text Box 13">
              <a:extLst>
                <a:ext uri="{FF2B5EF4-FFF2-40B4-BE49-F238E27FC236}">
                  <a16:creationId xmlns:a16="http://schemas.microsoft.com/office/drawing/2014/main" id="{97D28EEE-A379-4B9C-A628-DC303BEADA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54733" y="2508658"/>
              <a:ext cx="455613" cy="579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u-HU" sz="3200" b="1" dirty="0"/>
                <a:t>C</a:t>
              </a:r>
            </a:p>
          </p:txBody>
        </p:sp>
        <p:grpSp>
          <p:nvGrpSpPr>
            <p:cNvPr id="133" name="Csoportba foglalás 132">
              <a:extLst>
                <a:ext uri="{FF2B5EF4-FFF2-40B4-BE49-F238E27FC236}">
                  <a16:creationId xmlns:a16="http://schemas.microsoft.com/office/drawing/2014/main" id="{FC37EC6E-F181-4FED-8F18-740A0617B171}"/>
                </a:ext>
              </a:extLst>
            </p:cNvPr>
            <p:cNvGrpSpPr/>
            <p:nvPr/>
          </p:nvGrpSpPr>
          <p:grpSpPr>
            <a:xfrm>
              <a:off x="6297039" y="2571056"/>
              <a:ext cx="141253" cy="45719"/>
              <a:chOff x="3057099" y="3821373"/>
              <a:chExt cx="141253" cy="45719"/>
            </a:xfrm>
          </p:grpSpPr>
          <p:sp>
            <p:nvSpPr>
              <p:cNvPr id="134" name="Ellipszis 133">
                <a:extLst>
                  <a:ext uri="{FF2B5EF4-FFF2-40B4-BE49-F238E27FC236}">
                    <a16:creationId xmlns:a16="http://schemas.microsoft.com/office/drawing/2014/main" id="{515845CA-FED2-4E1D-8975-4D84FE06FE54}"/>
                  </a:ext>
                </a:extLst>
              </p:cNvPr>
              <p:cNvSpPr/>
              <p:nvPr/>
            </p:nvSpPr>
            <p:spPr>
              <a:xfrm>
                <a:off x="3152633" y="3821373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35" name="Ellipszis 134">
                <a:extLst>
                  <a:ext uri="{FF2B5EF4-FFF2-40B4-BE49-F238E27FC236}">
                    <a16:creationId xmlns:a16="http://schemas.microsoft.com/office/drawing/2014/main" id="{BF8465B1-72D7-4F0E-ABA6-3E6AAC2419F5}"/>
                  </a:ext>
                </a:extLst>
              </p:cNvPr>
              <p:cNvSpPr/>
              <p:nvPr/>
            </p:nvSpPr>
            <p:spPr>
              <a:xfrm>
                <a:off x="3057099" y="3821373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</p:grpSp>
      <p:grpSp>
        <p:nvGrpSpPr>
          <p:cNvPr id="136" name="Csoportba foglalás 135">
            <a:extLst>
              <a:ext uri="{FF2B5EF4-FFF2-40B4-BE49-F238E27FC236}">
                <a16:creationId xmlns:a16="http://schemas.microsoft.com/office/drawing/2014/main" id="{92A854BF-2473-453C-AF93-A23CF20C23D1}"/>
              </a:ext>
            </a:extLst>
          </p:cNvPr>
          <p:cNvGrpSpPr/>
          <p:nvPr/>
        </p:nvGrpSpPr>
        <p:grpSpPr>
          <a:xfrm>
            <a:off x="6775563" y="5086021"/>
            <a:ext cx="455613" cy="579437"/>
            <a:chOff x="6159392" y="2997200"/>
            <a:chExt cx="455613" cy="579437"/>
          </a:xfrm>
        </p:grpSpPr>
        <p:sp>
          <p:nvSpPr>
            <p:cNvPr id="137" name="Text Box 13">
              <a:extLst>
                <a:ext uri="{FF2B5EF4-FFF2-40B4-BE49-F238E27FC236}">
                  <a16:creationId xmlns:a16="http://schemas.microsoft.com/office/drawing/2014/main" id="{1B070CF3-2E64-48B1-9B91-B4465EE0A6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59392" y="2997200"/>
              <a:ext cx="455613" cy="579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u-HU" sz="3200" b="1" dirty="0">
                  <a:solidFill>
                    <a:srgbClr val="FF0000"/>
                  </a:solidFill>
                </a:rPr>
                <a:t>O</a:t>
              </a:r>
            </a:p>
          </p:txBody>
        </p:sp>
        <p:grpSp>
          <p:nvGrpSpPr>
            <p:cNvPr id="138" name="Csoportba foglalás 137">
              <a:extLst>
                <a:ext uri="{FF2B5EF4-FFF2-40B4-BE49-F238E27FC236}">
                  <a16:creationId xmlns:a16="http://schemas.microsoft.com/office/drawing/2014/main" id="{779AC358-4622-4628-821C-5FD18AE854DA}"/>
                </a:ext>
              </a:extLst>
            </p:cNvPr>
            <p:cNvGrpSpPr/>
            <p:nvPr/>
          </p:nvGrpSpPr>
          <p:grpSpPr>
            <a:xfrm>
              <a:off x="6261933" y="3094220"/>
              <a:ext cx="141253" cy="45719"/>
              <a:chOff x="3057099" y="3821373"/>
              <a:chExt cx="141253" cy="45719"/>
            </a:xfrm>
          </p:grpSpPr>
          <p:sp>
            <p:nvSpPr>
              <p:cNvPr id="144" name="Ellipszis 143">
                <a:extLst>
                  <a:ext uri="{FF2B5EF4-FFF2-40B4-BE49-F238E27FC236}">
                    <a16:creationId xmlns:a16="http://schemas.microsoft.com/office/drawing/2014/main" id="{A49AEA68-DF59-4D25-8BF1-42067A1ED910}"/>
                  </a:ext>
                </a:extLst>
              </p:cNvPr>
              <p:cNvSpPr/>
              <p:nvPr/>
            </p:nvSpPr>
            <p:spPr>
              <a:xfrm>
                <a:off x="3152633" y="3821373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45" name="Ellipszis 144">
                <a:extLst>
                  <a:ext uri="{FF2B5EF4-FFF2-40B4-BE49-F238E27FC236}">
                    <a16:creationId xmlns:a16="http://schemas.microsoft.com/office/drawing/2014/main" id="{013FEF5A-4B64-40BD-902C-DEFD4D55B7A8}"/>
                  </a:ext>
                </a:extLst>
              </p:cNvPr>
              <p:cNvSpPr/>
              <p:nvPr/>
            </p:nvSpPr>
            <p:spPr>
              <a:xfrm>
                <a:off x="3057099" y="3821373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  <p:grpSp>
          <p:nvGrpSpPr>
            <p:cNvPr id="139" name="Csoportba foglalás 138">
              <a:extLst>
                <a:ext uri="{FF2B5EF4-FFF2-40B4-BE49-F238E27FC236}">
                  <a16:creationId xmlns:a16="http://schemas.microsoft.com/office/drawing/2014/main" id="{E9C809FF-B41A-4F5D-83E8-2B6ED6E0810D}"/>
                </a:ext>
              </a:extLst>
            </p:cNvPr>
            <p:cNvGrpSpPr/>
            <p:nvPr/>
          </p:nvGrpSpPr>
          <p:grpSpPr>
            <a:xfrm rot="-5400000">
              <a:off x="6405573" y="3044967"/>
              <a:ext cx="141253" cy="45719"/>
              <a:chOff x="3057099" y="3821373"/>
              <a:chExt cx="141253" cy="45719"/>
            </a:xfrm>
          </p:grpSpPr>
          <p:sp>
            <p:nvSpPr>
              <p:cNvPr id="142" name="Ellipszis 141">
                <a:extLst>
                  <a:ext uri="{FF2B5EF4-FFF2-40B4-BE49-F238E27FC236}">
                    <a16:creationId xmlns:a16="http://schemas.microsoft.com/office/drawing/2014/main" id="{CA92ED51-0C47-4CAF-8BD3-A4CCC5BF964B}"/>
                  </a:ext>
                </a:extLst>
              </p:cNvPr>
              <p:cNvSpPr/>
              <p:nvPr/>
            </p:nvSpPr>
            <p:spPr>
              <a:xfrm>
                <a:off x="3152633" y="3821373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43" name="Ellipszis 142">
                <a:extLst>
                  <a:ext uri="{FF2B5EF4-FFF2-40B4-BE49-F238E27FC236}">
                    <a16:creationId xmlns:a16="http://schemas.microsoft.com/office/drawing/2014/main" id="{456FEAFD-C082-4C6D-9A1E-0C8F5977293F}"/>
                  </a:ext>
                </a:extLst>
              </p:cNvPr>
              <p:cNvSpPr/>
              <p:nvPr/>
            </p:nvSpPr>
            <p:spPr>
              <a:xfrm>
                <a:off x="3057099" y="3821373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  <p:sp>
          <p:nvSpPr>
            <p:cNvPr id="140" name="Ellipszis 139">
              <a:extLst>
                <a:ext uri="{FF2B5EF4-FFF2-40B4-BE49-F238E27FC236}">
                  <a16:creationId xmlns:a16="http://schemas.microsoft.com/office/drawing/2014/main" id="{B23F95D3-05C4-468F-B87A-6FDF6C144842}"/>
                </a:ext>
              </a:extLst>
            </p:cNvPr>
            <p:cNvSpPr/>
            <p:nvPr/>
          </p:nvSpPr>
          <p:spPr>
            <a:xfrm>
              <a:off x="6330829" y="3465911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41" name="Ellipszis 140">
              <a:extLst>
                <a:ext uri="{FF2B5EF4-FFF2-40B4-BE49-F238E27FC236}">
                  <a16:creationId xmlns:a16="http://schemas.microsoft.com/office/drawing/2014/main" id="{E63AC0F4-6684-4EDE-9073-15B5B71753C3}"/>
                </a:ext>
              </a:extLst>
            </p:cNvPr>
            <p:cNvSpPr/>
            <p:nvPr/>
          </p:nvSpPr>
          <p:spPr>
            <a:xfrm>
              <a:off x="6415945" y="3465051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pSp>
        <p:nvGrpSpPr>
          <p:cNvPr id="146" name="Csoportba foglalás 145">
            <a:extLst>
              <a:ext uri="{FF2B5EF4-FFF2-40B4-BE49-F238E27FC236}">
                <a16:creationId xmlns:a16="http://schemas.microsoft.com/office/drawing/2014/main" id="{3EFC86AF-CE4F-4033-A4BF-B542DC878A87}"/>
              </a:ext>
            </a:extLst>
          </p:cNvPr>
          <p:cNvGrpSpPr/>
          <p:nvPr/>
        </p:nvGrpSpPr>
        <p:grpSpPr>
          <a:xfrm>
            <a:off x="5803074" y="3563199"/>
            <a:ext cx="455613" cy="579437"/>
            <a:chOff x="7951914" y="2744259"/>
            <a:chExt cx="455613" cy="579437"/>
          </a:xfrm>
        </p:grpSpPr>
        <p:sp>
          <p:nvSpPr>
            <p:cNvPr id="147" name="Text Box 13">
              <a:extLst>
                <a:ext uri="{FF2B5EF4-FFF2-40B4-BE49-F238E27FC236}">
                  <a16:creationId xmlns:a16="http://schemas.microsoft.com/office/drawing/2014/main" id="{879045E0-7131-4A01-848C-AD2C9B9C5C3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51914" y="2744259"/>
              <a:ext cx="455613" cy="579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u-HU" sz="3200" b="1" dirty="0">
                  <a:solidFill>
                    <a:srgbClr val="2E0CFC"/>
                  </a:solidFill>
                </a:rPr>
                <a:t>N</a:t>
              </a:r>
            </a:p>
          </p:txBody>
        </p:sp>
        <p:grpSp>
          <p:nvGrpSpPr>
            <p:cNvPr id="148" name="Csoportba foglalás 147">
              <a:extLst>
                <a:ext uri="{FF2B5EF4-FFF2-40B4-BE49-F238E27FC236}">
                  <a16:creationId xmlns:a16="http://schemas.microsoft.com/office/drawing/2014/main" id="{5AF814F8-1A06-467C-B1DF-1EA8412D00A6}"/>
                </a:ext>
              </a:extLst>
            </p:cNvPr>
            <p:cNvGrpSpPr/>
            <p:nvPr/>
          </p:nvGrpSpPr>
          <p:grpSpPr>
            <a:xfrm rot="16200000">
              <a:off x="8281603" y="3011374"/>
              <a:ext cx="141253" cy="45719"/>
              <a:chOff x="3057099" y="3821373"/>
              <a:chExt cx="141253" cy="45719"/>
            </a:xfrm>
          </p:grpSpPr>
          <p:sp>
            <p:nvSpPr>
              <p:cNvPr id="153" name="Ellipszis 152">
                <a:extLst>
                  <a:ext uri="{FF2B5EF4-FFF2-40B4-BE49-F238E27FC236}">
                    <a16:creationId xmlns:a16="http://schemas.microsoft.com/office/drawing/2014/main" id="{41E5DC8F-7E9A-4B66-AE5D-C48CC65884D8}"/>
                  </a:ext>
                </a:extLst>
              </p:cNvPr>
              <p:cNvSpPr/>
              <p:nvPr/>
            </p:nvSpPr>
            <p:spPr>
              <a:xfrm>
                <a:off x="3152633" y="3821373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54" name="Ellipszis 153">
                <a:extLst>
                  <a:ext uri="{FF2B5EF4-FFF2-40B4-BE49-F238E27FC236}">
                    <a16:creationId xmlns:a16="http://schemas.microsoft.com/office/drawing/2014/main" id="{814976BF-61D6-4FB4-8F38-27491985B8F4}"/>
                  </a:ext>
                </a:extLst>
              </p:cNvPr>
              <p:cNvSpPr/>
              <p:nvPr/>
            </p:nvSpPr>
            <p:spPr>
              <a:xfrm>
                <a:off x="3057099" y="3821373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  <p:sp>
          <p:nvSpPr>
            <p:cNvPr id="149" name="Ellipszis 148">
              <a:extLst>
                <a:ext uri="{FF2B5EF4-FFF2-40B4-BE49-F238E27FC236}">
                  <a16:creationId xmlns:a16="http://schemas.microsoft.com/office/drawing/2014/main" id="{80E6BD4C-2141-48B0-B613-F0AB96511052}"/>
                </a:ext>
              </a:extLst>
            </p:cNvPr>
            <p:cNvSpPr/>
            <p:nvPr/>
          </p:nvSpPr>
          <p:spPr>
            <a:xfrm rot="16200000">
              <a:off x="7963861" y="2941028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grpSp>
          <p:nvGrpSpPr>
            <p:cNvPr id="150" name="Csoportba foglalás 149">
              <a:extLst>
                <a:ext uri="{FF2B5EF4-FFF2-40B4-BE49-F238E27FC236}">
                  <a16:creationId xmlns:a16="http://schemas.microsoft.com/office/drawing/2014/main" id="{440B0A7F-5B54-4730-A671-27229D02EEA4}"/>
                </a:ext>
              </a:extLst>
            </p:cNvPr>
            <p:cNvGrpSpPr/>
            <p:nvPr/>
          </p:nvGrpSpPr>
          <p:grpSpPr>
            <a:xfrm rot="16200000">
              <a:off x="7916123" y="3074015"/>
              <a:ext cx="141253" cy="45719"/>
              <a:chOff x="3057099" y="3821373"/>
              <a:chExt cx="141253" cy="45719"/>
            </a:xfrm>
          </p:grpSpPr>
          <p:sp>
            <p:nvSpPr>
              <p:cNvPr id="151" name="Ellipszis 150">
                <a:extLst>
                  <a:ext uri="{FF2B5EF4-FFF2-40B4-BE49-F238E27FC236}">
                    <a16:creationId xmlns:a16="http://schemas.microsoft.com/office/drawing/2014/main" id="{58F36E72-9F28-49D4-B304-AE5FC69BA0B5}"/>
                  </a:ext>
                </a:extLst>
              </p:cNvPr>
              <p:cNvSpPr/>
              <p:nvPr/>
            </p:nvSpPr>
            <p:spPr>
              <a:xfrm>
                <a:off x="3152633" y="3821373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52" name="Ellipszis 151">
                <a:extLst>
                  <a:ext uri="{FF2B5EF4-FFF2-40B4-BE49-F238E27FC236}">
                    <a16:creationId xmlns:a16="http://schemas.microsoft.com/office/drawing/2014/main" id="{18106AED-9FEB-4820-95AF-8D9F529D06AA}"/>
                  </a:ext>
                </a:extLst>
              </p:cNvPr>
              <p:cNvSpPr/>
              <p:nvPr/>
            </p:nvSpPr>
            <p:spPr>
              <a:xfrm>
                <a:off x="3057099" y="3821373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</p:grpSp>
      <p:grpSp>
        <p:nvGrpSpPr>
          <p:cNvPr id="155" name="Csoportba foglalás 154">
            <a:extLst>
              <a:ext uri="{FF2B5EF4-FFF2-40B4-BE49-F238E27FC236}">
                <a16:creationId xmlns:a16="http://schemas.microsoft.com/office/drawing/2014/main" id="{5240FBA9-2E9C-4263-87DE-ACE07366CC67}"/>
              </a:ext>
            </a:extLst>
          </p:cNvPr>
          <p:cNvGrpSpPr/>
          <p:nvPr/>
        </p:nvGrpSpPr>
        <p:grpSpPr>
          <a:xfrm>
            <a:off x="5349789" y="3575176"/>
            <a:ext cx="455613" cy="579437"/>
            <a:chOff x="7498629" y="2767456"/>
            <a:chExt cx="455613" cy="579437"/>
          </a:xfrm>
        </p:grpSpPr>
        <p:sp>
          <p:nvSpPr>
            <p:cNvPr id="156" name="Text Box 13">
              <a:extLst>
                <a:ext uri="{FF2B5EF4-FFF2-40B4-BE49-F238E27FC236}">
                  <a16:creationId xmlns:a16="http://schemas.microsoft.com/office/drawing/2014/main" id="{A4DED582-2EA9-45F4-9A68-7A5F17198F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0800000">
              <a:off x="7498629" y="2767456"/>
              <a:ext cx="455613" cy="579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u-HU" sz="3200" b="1" dirty="0">
                  <a:solidFill>
                    <a:srgbClr val="2E0CFC"/>
                  </a:solidFill>
                </a:rPr>
                <a:t>N</a:t>
              </a:r>
            </a:p>
          </p:txBody>
        </p:sp>
        <p:grpSp>
          <p:nvGrpSpPr>
            <p:cNvPr id="157" name="Csoportba foglalás 156">
              <a:extLst>
                <a:ext uri="{FF2B5EF4-FFF2-40B4-BE49-F238E27FC236}">
                  <a16:creationId xmlns:a16="http://schemas.microsoft.com/office/drawing/2014/main" id="{1A0A0898-3A1D-42AD-9E1D-4F34E61FE91D}"/>
                </a:ext>
              </a:extLst>
            </p:cNvPr>
            <p:cNvGrpSpPr/>
            <p:nvPr/>
          </p:nvGrpSpPr>
          <p:grpSpPr>
            <a:xfrm rot="5400000">
              <a:off x="7483302" y="3023372"/>
              <a:ext cx="141253" cy="45719"/>
              <a:chOff x="3057099" y="3821373"/>
              <a:chExt cx="141253" cy="45719"/>
            </a:xfrm>
          </p:grpSpPr>
          <p:sp>
            <p:nvSpPr>
              <p:cNvPr id="161" name="Ellipszis 160">
                <a:extLst>
                  <a:ext uri="{FF2B5EF4-FFF2-40B4-BE49-F238E27FC236}">
                    <a16:creationId xmlns:a16="http://schemas.microsoft.com/office/drawing/2014/main" id="{7D93D8EE-7A6F-4D05-B696-FAB2C6A4E247}"/>
                  </a:ext>
                </a:extLst>
              </p:cNvPr>
              <p:cNvSpPr/>
              <p:nvPr/>
            </p:nvSpPr>
            <p:spPr>
              <a:xfrm>
                <a:off x="3152633" y="3821373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62" name="Ellipszis 161">
                <a:extLst>
                  <a:ext uri="{FF2B5EF4-FFF2-40B4-BE49-F238E27FC236}">
                    <a16:creationId xmlns:a16="http://schemas.microsoft.com/office/drawing/2014/main" id="{2F1DB5E7-486C-457B-B652-05C2FB191772}"/>
                  </a:ext>
                </a:extLst>
              </p:cNvPr>
              <p:cNvSpPr/>
              <p:nvPr/>
            </p:nvSpPr>
            <p:spPr>
              <a:xfrm>
                <a:off x="3057099" y="3821373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  <p:sp>
          <p:nvSpPr>
            <p:cNvPr id="158" name="Ellipszis 157">
              <a:extLst>
                <a:ext uri="{FF2B5EF4-FFF2-40B4-BE49-F238E27FC236}">
                  <a16:creationId xmlns:a16="http://schemas.microsoft.com/office/drawing/2014/main" id="{75C916F8-EF65-4088-8729-AB85B267AF39}"/>
                </a:ext>
              </a:extLst>
            </p:cNvPr>
            <p:cNvSpPr/>
            <p:nvPr/>
          </p:nvSpPr>
          <p:spPr>
            <a:xfrm rot="5400000">
              <a:off x="7890790" y="3135526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59" name="Ellipszis 158">
              <a:extLst>
                <a:ext uri="{FF2B5EF4-FFF2-40B4-BE49-F238E27FC236}">
                  <a16:creationId xmlns:a16="http://schemas.microsoft.com/office/drawing/2014/main" id="{4F2A6A64-0A63-46F4-9116-CBB77E469CDE}"/>
                </a:ext>
              </a:extLst>
            </p:cNvPr>
            <p:cNvSpPr/>
            <p:nvPr/>
          </p:nvSpPr>
          <p:spPr>
            <a:xfrm rot="5400000">
              <a:off x="7890761" y="3039086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60" name="Ellipszis 159">
              <a:extLst>
                <a:ext uri="{FF2B5EF4-FFF2-40B4-BE49-F238E27FC236}">
                  <a16:creationId xmlns:a16="http://schemas.microsoft.com/office/drawing/2014/main" id="{73F03CC4-2A33-458E-BEB8-9C2AAD21771A}"/>
                </a:ext>
              </a:extLst>
            </p:cNvPr>
            <p:cNvSpPr/>
            <p:nvPr/>
          </p:nvSpPr>
          <p:spPr>
            <a:xfrm rot="5400000">
              <a:off x="7890761" y="2952234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015393B4-2BCA-B2AB-772A-F65440C29AE9}"/>
              </a:ext>
            </a:extLst>
          </p:cNvPr>
          <p:cNvSpPr txBox="1"/>
          <p:nvPr/>
        </p:nvSpPr>
        <p:spPr>
          <a:xfrm>
            <a:off x="10766037" y="167641"/>
            <a:ext cx="109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b="1">
                <a:solidFill>
                  <a:srgbClr val="FF0000"/>
                </a:solidFill>
              </a:rPr>
              <a:t>fakultatív</a:t>
            </a:r>
          </a:p>
        </p:txBody>
      </p:sp>
    </p:spTree>
    <p:extLst>
      <p:ext uri="{BB962C8B-B14F-4D97-AF65-F5344CB8AC3E}">
        <p14:creationId xmlns:p14="http://schemas.microsoft.com/office/powerpoint/2010/main" val="4280370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3.7037E-6 L 0.00078 -0.18936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" y="-94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500"/>
                            </p:stCondLst>
                            <p:childTnLst>
                              <p:par>
                                <p:cTn id="72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5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4000"/>
                            </p:stCondLst>
                            <p:childTnLst>
                              <p:par>
                                <p:cTn id="8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utoUpdateAnimBg="0"/>
      <p:bldP spid="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50E7FE7-7A6B-4BF8-9EE5-6AB1B782D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7485"/>
            <a:ext cx="10515600" cy="1325563"/>
          </a:xfrm>
        </p:spPr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VB-elmélet fejlődése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F5E4F99-4D1F-402A-952B-787EE2279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040" y="1657984"/>
            <a:ext cx="11536680" cy="5047615"/>
          </a:xfrm>
        </p:spPr>
        <p:txBody>
          <a:bodyPr>
            <a:normAutofit lnSpcReduction="10000"/>
          </a:bodyPr>
          <a:lstStyle/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kémiai kötés kialakulásához azonban az atomi pályák átfedése volt szükséges azaz abba az irányba jöhet létre amerre atomi pá-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lyák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mutatnak.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Eszerint viszont a kötésszögeknek 90°-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osnak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kellene lenniük, ami nem volt igaz! Nem tudtak mit kezdeni pl. a szén kötésszögeivel sem a szerves vegyületekben!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jelenség okát abban látták, hogy a kialakuló elektronpárok, lé-vén negatív töltésűek, taszítják egymást, és a lehető legmesszebb helyezkednek el az atom körül.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Ez az alapja a vegyértékelektron-pár taszítási VSEPR-elméletnek [69].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AE49E4-106A-B66A-F234-07606B7EB12E}"/>
              </a:ext>
            </a:extLst>
          </p:cNvPr>
          <p:cNvSpPr txBox="1"/>
          <p:nvPr/>
        </p:nvSpPr>
        <p:spPr>
          <a:xfrm>
            <a:off x="10766037" y="167641"/>
            <a:ext cx="109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b="1">
                <a:solidFill>
                  <a:srgbClr val="FF0000"/>
                </a:solidFill>
              </a:rPr>
              <a:t>fakultatív</a:t>
            </a:r>
          </a:p>
        </p:txBody>
      </p:sp>
    </p:spTree>
    <p:extLst>
      <p:ext uri="{BB962C8B-B14F-4D97-AF65-F5344CB8AC3E}">
        <p14:creationId xmlns:p14="http://schemas.microsoft.com/office/powerpoint/2010/main" val="506596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50E7FE7-7A6B-4BF8-9EE5-6AB1B782D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7485"/>
            <a:ext cx="10515600" cy="1325563"/>
          </a:xfrm>
        </p:spPr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VB-elmélet fejlődése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F5E4F99-4D1F-402A-952B-787EE2279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040" y="1657984"/>
            <a:ext cx="11536680" cy="4986655"/>
          </a:xfrm>
        </p:spPr>
        <p:txBody>
          <a:bodyPr>
            <a:normAutofit/>
          </a:bodyPr>
          <a:lstStyle/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megfelelő irányba mutató pályák hiányát a </a:t>
            </a:r>
            <a:r>
              <a:rPr lang="hu-H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hibridizáció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beveze-tésével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oldották meg, úgy, hogy az atomi pályák függvényeiből új függvényeket hoztak létre, amelyek már a megfelelő irányokba mutattak!</a:t>
            </a:r>
          </a:p>
          <a:p>
            <a:pPr marL="441325" indent="-441325">
              <a:spcBef>
                <a:spcPts val="1100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molekulák kötésszögei még így is eltértek az így vártaktól!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VSEPR-elméletet módosítva, a nemkötő párok térigényét nagyobbnak elfogadva, az eltérések már magyarázhatók.</a:t>
            </a:r>
          </a:p>
        </p:txBody>
      </p:sp>
      <p:grpSp>
        <p:nvGrpSpPr>
          <p:cNvPr id="4" name="Csoportba foglalás 3">
            <a:extLst>
              <a:ext uri="{FF2B5EF4-FFF2-40B4-BE49-F238E27FC236}">
                <a16:creationId xmlns:a16="http://schemas.microsoft.com/office/drawing/2014/main" id="{4BD8BC90-F619-48BF-81FE-E4DC5AF20798}"/>
              </a:ext>
            </a:extLst>
          </p:cNvPr>
          <p:cNvGrpSpPr>
            <a:grpSpLocks noChangeAspect="1"/>
          </p:cNvGrpSpPr>
          <p:nvPr/>
        </p:nvGrpSpPr>
        <p:grpSpPr>
          <a:xfrm>
            <a:off x="9206596" y="3077528"/>
            <a:ext cx="1959864" cy="1800000"/>
            <a:chOff x="348572" y="3858075"/>
            <a:chExt cx="2549525" cy="2341563"/>
          </a:xfrm>
        </p:grpSpPr>
        <p:sp>
          <p:nvSpPr>
            <p:cNvPr id="5" name="Oval 2">
              <a:extLst>
                <a:ext uri="{FF2B5EF4-FFF2-40B4-BE49-F238E27FC236}">
                  <a16:creationId xmlns:a16="http://schemas.microsoft.com/office/drawing/2014/main" id="{2FE7137C-E504-4470-B636-195B2A0D110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9237017" flipH="1">
              <a:off x="1329647" y="3858075"/>
              <a:ext cx="152400" cy="1182688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" name="Oval 18">
              <a:extLst>
                <a:ext uri="{FF2B5EF4-FFF2-40B4-BE49-F238E27FC236}">
                  <a16:creationId xmlns:a16="http://schemas.microsoft.com/office/drawing/2014/main" id="{9ADA3172-C1CC-46B5-9559-889B960C323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3500000">
              <a:off x="1005797" y="4934400"/>
              <a:ext cx="152400" cy="1466850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7" name="Oval 19">
              <a:extLst>
                <a:ext uri="{FF2B5EF4-FFF2-40B4-BE49-F238E27FC236}">
                  <a16:creationId xmlns:a16="http://schemas.microsoft.com/office/drawing/2014/main" id="{A014204A-A752-4FAE-87E3-394FE7FCF3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2209" y="4896300"/>
              <a:ext cx="381000" cy="3810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8" name="Oval 20">
              <a:extLst>
                <a:ext uri="{FF2B5EF4-FFF2-40B4-BE49-F238E27FC236}">
                  <a16:creationId xmlns:a16="http://schemas.microsoft.com/office/drawing/2014/main" id="{D7C98A4F-E7DD-419F-8471-F2B3CEF54CB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6952070" flipH="1">
              <a:off x="2230553" y="4774856"/>
              <a:ext cx="152400" cy="1182688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grpSp>
          <p:nvGrpSpPr>
            <p:cNvPr id="9" name="Group 21">
              <a:extLst>
                <a:ext uri="{FF2B5EF4-FFF2-40B4-BE49-F238E27FC236}">
                  <a16:creationId xmlns:a16="http://schemas.microsoft.com/office/drawing/2014/main" id="{404E6B42-546F-4BD4-AB27-E76EAEDC8D0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59709" y="3905700"/>
              <a:ext cx="2286000" cy="2293938"/>
              <a:chOff x="384" y="1536"/>
              <a:chExt cx="1440" cy="1445"/>
            </a:xfrm>
          </p:grpSpPr>
          <p:sp>
            <p:nvSpPr>
              <p:cNvPr id="11" name="AutoShape 22">
                <a:extLst>
                  <a:ext uri="{FF2B5EF4-FFF2-40B4-BE49-F238E27FC236}">
                    <a16:creationId xmlns:a16="http://schemas.microsoft.com/office/drawing/2014/main" id="{A6CE0402-86EF-4319-B895-563FD7187C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4" y="1541"/>
                <a:ext cx="1440" cy="1440"/>
              </a:xfrm>
              <a:prstGeom prst="cube">
                <a:avLst>
                  <a:gd name="adj" fmla="val 25000"/>
                </a:avLst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2" name="Line 23">
                <a:extLst>
                  <a:ext uri="{FF2B5EF4-FFF2-40B4-BE49-F238E27FC236}">
                    <a16:creationId xmlns:a16="http://schemas.microsoft.com/office/drawing/2014/main" id="{2E9182AD-5B4A-4470-AB38-1A3F520B5EB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52" y="1536"/>
                <a:ext cx="0" cy="110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3" name="Line 24">
                <a:extLst>
                  <a:ext uri="{FF2B5EF4-FFF2-40B4-BE49-F238E27FC236}">
                    <a16:creationId xmlns:a16="http://schemas.microsoft.com/office/drawing/2014/main" id="{7B85CCA8-B4EE-47D5-829C-8558554064E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768" y="2624"/>
                <a:ext cx="105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4" name="Line 25">
                <a:extLst>
                  <a:ext uri="{FF2B5EF4-FFF2-40B4-BE49-F238E27FC236}">
                    <a16:creationId xmlns:a16="http://schemas.microsoft.com/office/drawing/2014/main" id="{327EAA10-97CF-44F4-A180-F9A01C6BFA6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88" y="2644"/>
                <a:ext cx="336" cy="33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</p:grpSp>
        <p:sp>
          <p:nvSpPr>
            <p:cNvPr id="10" name="Oval 26">
              <a:extLst>
                <a:ext uri="{FF2B5EF4-FFF2-40B4-BE49-F238E27FC236}">
                  <a16:creationId xmlns:a16="http://schemas.microsoft.com/office/drawing/2014/main" id="{44DEF5E0-1134-4248-98C2-FF958BF8B65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3500000">
              <a:off x="1931309" y="4401000"/>
              <a:ext cx="152400" cy="685800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</p:grpSp>
      <p:grpSp>
        <p:nvGrpSpPr>
          <p:cNvPr id="15" name="Csoportba foglalás 14">
            <a:extLst>
              <a:ext uri="{FF2B5EF4-FFF2-40B4-BE49-F238E27FC236}">
                <a16:creationId xmlns:a16="http://schemas.microsoft.com/office/drawing/2014/main" id="{A3E59BE6-BDDB-464E-B00B-A06A33A6EA0A}"/>
              </a:ext>
            </a:extLst>
          </p:cNvPr>
          <p:cNvGrpSpPr>
            <a:grpSpLocks noChangeAspect="1"/>
          </p:cNvGrpSpPr>
          <p:nvPr/>
        </p:nvGrpSpPr>
        <p:grpSpPr>
          <a:xfrm>
            <a:off x="5743427" y="3450488"/>
            <a:ext cx="2528678" cy="900000"/>
            <a:chOff x="2819400" y="4600901"/>
            <a:chExt cx="3271676" cy="1164446"/>
          </a:xfrm>
        </p:grpSpPr>
        <p:sp>
          <p:nvSpPr>
            <p:cNvPr id="16" name="Oval 3">
              <a:extLst>
                <a:ext uri="{FF2B5EF4-FFF2-40B4-BE49-F238E27FC236}">
                  <a16:creationId xmlns:a16="http://schemas.microsoft.com/office/drawing/2014/main" id="{54DE6C4E-F991-4EAC-BD7A-09F60DA480E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3600000">
              <a:off x="5048250" y="4647747"/>
              <a:ext cx="152400" cy="685800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7" name="Oval 14">
              <a:extLst>
                <a:ext uri="{FF2B5EF4-FFF2-40B4-BE49-F238E27FC236}">
                  <a16:creationId xmlns:a16="http://schemas.microsoft.com/office/drawing/2014/main" id="{E7D92191-062B-46E9-8882-37F0DD0CB08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3476625" y="4593772"/>
              <a:ext cx="152400" cy="1466850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8" name="Oval 15">
              <a:extLst>
                <a:ext uri="{FF2B5EF4-FFF2-40B4-BE49-F238E27FC236}">
                  <a16:creationId xmlns:a16="http://schemas.microsoft.com/office/drawing/2014/main" id="{F013DBE1-5E61-4D80-A449-38B2920899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1500" y="5139872"/>
              <a:ext cx="381000" cy="3810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9" name="Oval 16">
              <a:extLst>
                <a:ext uri="{FF2B5EF4-FFF2-40B4-BE49-F238E27FC236}">
                  <a16:creationId xmlns:a16="http://schemas.microsoft.com/office/drawing/2014/main" id="{B9E220F3-91CB-4468-8FF6-AF9DF0D9CD6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6952070" flipH="1">
              <a:off x="5290344" y="5097803"/>
              <a:ext cx="152400" cy="1182688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0" name="Háromszög 19">
              <a:extLst>
                <a:ext uri="{FF2B5EF4-FFF2-40B4-BE49-F238E27FC236}">
                  <a16:creationId xmlns:a16="http://schemas.microsoft.com/office/drawing/2014/main" id="{B8C0F424-8D8B-4780-9B88-EA0269B48885}"/>
                </a:ext>
              </a:extLst>
            </p:cNvPr>
            <p:cNvSpPr/>
            <p:nvPr/>
          </p:nvSpPr>
          <p:spPr>
            <a:xfrm rot="691530">
              <a:off x="2829574" y="4600901"/>
              <a:ext cx="3261502" cy="1077905"/>
            </a:xfrm>
            <a:prstGeom prst="triangle">
              <a:avLst>
                <a:gd name="adj" fmla="val 76319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pSp>
        <p:nvGrpSpPr>
          <p:cNvPr id="21" name="Csoportba foglalás 20">
            <a:extLst>
              <a:ext uri="{FF2B5EF4-FFF2-40B4-BE49-F238E27FC236}">
                <a16:creationId xmlns:a16="http://schemas.microsoft.com/office/drawing/2014/main" id="{4D7DCA6D-B2BA-4CF0-A43B-1D4DD49D4738}"/>
              </a:ext>
            </a:extLst>
          </p:cNvPr>
          <p:cNvGrpSpPr>
            <a:grpSpLocks noChangeAspect="1"/>
          </p:cNvGrpSpPr>
          <p:nvPr/>
        </p:nvGrpSpPr>
        <p:grpSpPr>
          <a:xfrm>
            <a:off x="1245635" y="3847928"/>
            <a:ext cx="2993386" cy="288000"/>
            <a:chOff x="3212199" y="4096656"/>
            <a:chExt cx="3960000" cy="381000"/>
          </a:xfrm>
        </p:grpSpPr>
        <p:grpSp>
          <p:nvGrpSpPr>
            <p:cNvPr id="22" name="Group 17">
              <a:extLst>
                <a:ext uri="{FF2B5EF4-FFF2-40B4-BE49-F238E27FC236}">
                  <a16:creationId xmlns:a16="http://schemas.microsoft.com/office/drawing/2014/main" id="{839A2A19-756F-4722-B175-350B16CBB85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09723" y="4096656"/>
              <a:ext cx="3513137" cy="381000"/>
              <a:chOff x="1773" y="1799"/>
              <a:chExt cx="2213" cy="240"/>
            </a:xfrm>
          </p:grpSpPr>
          <p:sp>
            <p:nvSpPr>
              <p:cNvPr id="24" name="Oval 18">
                <a:extLst>
                  <a:ext uri="{FF2B5EF4-FFF2-40B4-BE49-F238E27FC236}">
                    <a16:creationId xmlns:a16="http://schemas.microsoft.com/office/drawing/2014/main" id="{81EC5DDA-868E-44F1-9C85-6C6C7E4DE1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2187" y="1458"/>
                <a:ext cx="96" cy="924"/>
              </a:xfrm>
              <a:prstGeom prst="ellipse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25" name="Oval 19">
                <a:extLst>
                  <a:ext uri="{FF2B5EF4-FFF2-40B4-BE49-F238E27FC236}">
                    <a16:creationId xmlns:a16="http://schemas.microsoft.com/office/drawing/2014/main" id="{58962B90-6F75-46E4-BB09-E2EF212EB4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60" y="1799"/>
                <a:ext cx="240" cy="24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26" name="Oval 20">
                <a:extLst>
                  <a:ext uri="{FF2B5EF4-FFF2-40B4-BE49-F238E27FC236}">
                    <a16:creationId xmlns:a16="http://schemas.microsoft.com/office/drawing/2014/main" id="{FB420A4F-0D7C-4E70-A022-1B5F4565D2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3476" y="1458"/>
                <a:ext cx="96" cy="924"/>
              </a:xfrm>
              <a:prstGeom prst="ellipse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</p:grpSp>
        <p:sp>
          <p:nvSpPr>
            <p:cNvPr id="23" name="Line 36">
              <a:extLst>
                <a:ext uri="{FF2B5EF4-FFF2-40B4-BE49-F238E27FC236}">
                  <a16:creationId xmlns:a16="http://schemas.microsoft.com/office/drawing/2014/main" id="{9AA6D6D7-3B31-4BFC-A535-40F09C2C2C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12199" y="4301670"/>
              <a:ext cx="39600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27" name="Szövegdoboz 26">
            <a:extLst>
              <a:ext uri="{FF2B5EF4-FFF2-40B4-BE49-F238E27FC236}">
                <a16:creationId xmlns:a16="http://schemas.microsoft.com/office/drawing/2014/main" id="{09EF5196-41DD-4AE3-9CAA-BAF1F017830A}"/>
              </a:ext>
            </a:extLst>
          </p:cNvPr>
          <p:cNvSpPr txBox="1"/>
          <p:nvPr/>
        </p:nvSpPr>
        <p:spPr>
          <a:xfrm>
            <a:off x="8481212" y="3636675"/>
            <a:ext cx="6864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</a:t>
            </a:r>
            <a:r>
              <a:rPr lang="hu-HU" sz="3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28" name="Szövegdoboz 27">
            <a:extLst>
              <a:ext uri="{FF2B5EF4-FFF2-40B4-BE49-F238E27FC236}">
                <a16:creationId xmlns:a16="http://schemas.microsoft.com/office/drawing/2014/main" id="{06FD846B-807F-4FF7-B82C-F4B4F71A32AA}"/>
              </a:ext>
            </a:extLst>
          </p:cNvPr>
          <p:cNvSpPr txBox="1"/>
          <p:nvPr/>
        </p:nvSpPr>
        <p:spPr>
          <a:xfrm>
            <a:off x="4621545" y="3636675"/>
            <a:ext cx="6864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</a:t>
            </a:r>
            <a:r>
              <a:rPr lang="hu-HU" sz="3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29" name="Szövegdoboz 28">
            <a:extLst>
              <a:ext uri="{FF2B5EF4-FFF2-40B4-BE49-F238E27FC236}">
                <a16:creationId xmlns:a16="http://schemas.microsoft.com/office/drawing/2014/main" id="{6C0BF899-97C9-451D-8506-0E9FF4BB2906}"/>
              </a:ext>
            </a:extLst>
          </p:cNvPr>
          <p:cNvSpPr txBox="1"/>
          <p:nvPr/>
        </p:nvSpPr>
        <p:spPr>
          <a:xfrm>
            <a:off x="439180" y="3657283"/>
            <a:ext cx="5501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</a:t>
            </a:r>
            <a:endParaRPr lang="hu-HU" sz="32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3">
            <a:extLst>
              <a:ext uri="{FF2B5EF4-FFF2-40B4-BE49-F238E27FC236}">
                <a16:creationId xmlns:a16="http://schemas.microsoft.com/office/drawing/2014/main" id="{01C08939-BD47-E708-02E3-0C31286C3B4B}"/>
              </a:ext>
            </a:extLst>
          </p:cNvPr>
          <p:cNvSpPr txBox="1"/>
          <p:nvPr/>
        </p:nvSpPr>
        <p:spPr>
          <a:xfrm>
            <a:off x="10766037" y="167641"/>
            <a:ext cx="109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b="1">
                <a:solidFill>
                  <a:srgbClr val="FF0000"/>
                </a:solidFill>
              </a:rPr>
              <a:t>fakultatív</a:t>
            </a:r>
          </a:p>
        </p:txBody>
      </p:sp>
    </p:spTree>
    <p:extLst>
      <p:ext uri="{BB962C8B-B14F-4D97-AF65-F5344CB8AC3E}">
        <p14:creationId xmlns:p14="http://schemas.microsoft.com/office/powerpoint/2010/main" val="2642945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2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2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2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50E7FE7-7A6B-4BF8-9EE5-6AB1B782D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7485"/>
            <a:ext cx="10515600" cy="1325563"/>
          </a:xfrm>
        </p:spPr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VB-elmélet fejlődése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F5E4F99-4D1F-402A-952B-787EE2279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040" y="1657985"/>
            <a:ext cx="11536680" cy="4925695"/>
          </a:xfrm>
        </p:spPr>
        <p:txBody>
          <a:bodyPr>
            <a:normAutofit/>
          </a:bodyPr>
          <a:lstStyle/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Ez igen jól működik pl. a víz esetében is, amit tetraéderes kötés-szögűnek várnánk a két kötő, és a két nemkötő pár jelenléte miatt:</a:t>
            </a:r>
          </a:p>
          <a:p>
            <a:pPr marL="441325" indent="-441325">
              <a:spcBef>
                <a:spcPts val="1900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Azonban, ha a nemkötő párok térigénye nagyobb, akkor a két kötő pár közelebb szorul egymáshoz, ami megfelel a valóságos helyzet-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nek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</p:txBody>
      </p:sp>
      <p:grpSp>
        <p:nvGrpSpPr>
          <p:cNvPr id="4" name="Csoportba foglalás 3">
            <a:extLst>
              <a:ext uri="{FF2B5EF4-FFF2-40B4-BE49-F238E27FC236}">
                <a16:creationId xmlns:a16="http://schemas.microsoft.com/office/drawing/2014/main" id="{6D2EBA7F-7267-45FE-8753-B963E752CE4B}"/>
              </a:ext>
            </a:extLst>
          </p:cNvPr>
          <p:cNvGrpSpPr/>
          <p:nvPr/>
        </p:nvGrpSpPr>
        <p:grpSpPr>
          <a:xfrm>
            <a:off x="3071680" y="2820598"/>
            <a:ext cx="1985383" cy="1867822"/>
            <a:chOff x="1830436" y="4687955"/>
            <a:chExt cx="1985383" cy="1867822"/>
          </a:xfrm>
        </p:grpSpPr>
        <p:sp>
          <p:nvSpPr>
            <p:cNvPr id="5" name="Oval 69">
              <a:extLst>
                <a:ext uri="{FF2B5EF4-FFF2-40B4-BE49-F238E27FC236}">
                  <a16:creationId xmlns:a16="http://schemas.microsoft.com/office/drawing/2014/main" id="{AE3F1238-4C93-41C0-8734-A4D7985DCD9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671819" y="5973627"/>
              <a:ext cx="144000" cy="144000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" name="Oval 20">
              <a:extLst>
                <a:ext uri="{FF2B5EF4-FFF2-40B4-BE49-F238E27FC236}">
                  <a16:creationId xmlns:a16="http://schemas.microsoft.com/office/drawing/2014/main" id="{287BB469-6F15-4D15-A92C-309B9E0D0C8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6952070" flipH="1">
              <a:off x="3277147" y="5392700"/>
              <a:ext cx="117153" cy="909153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 dirty="0"/>
            </a:p>
          </p:txBody>
        </p:sp>
        <p:sp>
          <p:nvSpPr>
            <p:cNvPr id="7" name="Oval 69">
              <a:extLst>
                <a:ext uri="{FF2B5EF4-FFF2-40B4-BE49-F238E27FC236}">
                  <a16:creationId xmlns:a16="http://schemas.microsoft.com/office/drawing/2014/main" id="{EC9E8B1D-51E9-44A3-B7F0-1326C13CC3E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891042" y="6411777"/>
              <a:ext cx="144000" cy="144000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8" name="Oval 2">
              <a:extLst>
                <a:ext uri="{FF2B5EF4-FFF2-40B4-BE49-F238E27FC236}">
                  <a16:creationId xmlns:a16="http://schemas.microsoft.com/office/drawing/2014/main" id="{6285EB8F-F59A-4DC7-A04A-E580B3D2DE7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9237017" flipH="1">
              <a:off x="2584605" y="4687955"/>
              <a:ext cx="117153" cy="909153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9" name="Oval 19">
              <a:extLst>
                <a:ext uri="{FF2B5EF4-FFF2-40B4-BE49-F238E27FC236}">
                  <a16:creationId xmlns:a16="http://schemas.microsoft.com/office/drawing/2014/main" id="{E29C568D-7731-4189-9E53-CCF15670FB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4944" y="5486057"/>
              <a:ext cx="292881" cy="29288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0" name="Oval 26">
              <a:extLst>
                <a:ext uri="{FF2B5EF4-FFF2-40B4-BE49-F238E27FC236}">
                  <a16:creationId xmlns:a16="http://schemas.microsoft.com/office/drawing/2014/main" id="{EA44EE98-F484-4A2D-8E01-E951E032A39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3500000">
              <a:off x="3047113" y="5105311"/>
              <a:ext cx="117153" cy="527186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grpSp>
          <p:nvGrpSpPr>
            <p:cNvPr id="11" name="Group 156">
              <a:extLst>
                <a:ext uri="{FF2B5EF4-FFF2-40B4-BE49-F238E27FC236}">
                  <a16:creationId xmlns:a16="http://schemas.microsoft.com/office/drawing/2014/main" id="{16985524-2793-48C7-9694-4E81C816D9EE}"/>
                </a:ext>
              </a:extLst>
            </p:cNvPr>
            <p:cNvGrpSpPr>
              <a:grpSpLocks/>
            </p:cNvGrpSpPr>
            <p:nvPr/>
          </p:nvGrpSpPr>
          <p:grpSpPr bwMode="auto">
            <a:xfrm rot="17281189">
              <a:off x="2577827" y="5069040"/>
              <a:ext cx="130175" cy="130175"/>
              <a:chOff x="576" y="1632"/>
              <a:chExt cx="82" cy="82"/>
            </a:xfrm>
          </p:grpSpPr>
          <p:sp>
            <p:nvSpPr>
              <p:cNvPr id="16" name="Oval 157">
                <a:extLst>
                  <a:ext uri="{FF2B5EF4-FFF2-40B4-BE49-F238E27FC236}">
                    <a16:creationId xmlns:a16="http://schemas.microsoft.com/office/drawing/2014/main" id="{186AD3DA-31D2-48A3-B2D6-63DB82BB69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1680"/>
                <a:ext cx="34" cy="34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7" name="Oval 158">
                <a:extLst>
                  <a:ext uri="{FF2B5EF4-FFF2-40B4-BE49-F238E27FC236}">
                    <a16:creationId xmlns:a16="http://schemas.microsoft.com/office/drawing/2014/main" id="{8E835C18-411B-48BA-B8E1-23CEF88056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34" cy="34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u-HU"/>
              </a:p>
            </p:txBody>
          </p:sp>
        </p:grpSp>
        <p:grpSp>
          <p:nvGrpSpPr>
            <p:cNvPr id="12" name="Group 150">
              <a:extLst>
                <a:ext uri="{FF2B5EF4-FFF2-40B4-BE49-F238E27FC236}">
                  <a16:creationId xmlns:a16="http://schemas.microsoft.com/office/drawing/2014/main" id="{D8A62222-7F13-443D-9EC0-DEFEC0C1AA0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25684" y="5327803"/>
              <a:ext cx="130175" cy="130175"/>
              <a:chOff x="576" y="1632"/>
              <a:chExt cx="82" cy="82"/>
            </a:xfrm>
          </p:grpSpPr>
          <p:sp>
            <p:nvSpPr>
              <p:cNvPr id="14" name="Oval 151">
                <a:extLst>
                  <a:ext uri="{FF2B5EF4-FFF2-40B4-BE49-F238E27FC236}">
                    <a16:creationId xmlns:a16="http://schemas.microsoft.com/office/drawing/2014/main" id="{68F0100E-7836-4D2E-8A10-5EBD80B9EE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1680"/>
                <a:ext cx="34" cy="34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5" name="Oval 152">
                <a:extLst>
                  <a:ext uri="{FF2B5EF4-FFF2-40B4-BE49-F238E27FC236}">
                    <a16:creationId xmlns:a16="http://schemas.microsoft.com/office/drawing/2014/main" id="{452400AC-8684-4B39-9932-EE5E2E26BB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34" cy="34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u-HU"/>
              </a:p>
            </p:txBody>
          </p:sp>
        </p:grpSp>
        <p:sp>
          <p:nvSpPr>
            <p:cNvPr id="13" name="Oval 18">
              <a:extLst>
                <a:ext uri="{FF2B5EF4-FFF2-40B4-BE49-F238E27FC236}">
                  <a16:creationId xmlns:a16="http://schemas.microsoft.com/office/drawing/2014/main" id="{28A6B19C-037B-47A1-9836-DC118AA32D8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3500000">
              <a:off x="2335656" y="5515345"/>
              <a:ext cx="117153" cy="1127593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</p:grpSp>
      <p:grpSp>
        <p:nvGrpSpPr>
          <p:cNvPr id="18" name="Group 21">
            <a:extLst>
              <a:ext uri="{FF2B5EF4-FFF2-40B4-BE49-F238E27FC236}">
                <a16:creationId xmlns:a16="http://schemas.microsoft.com/office/drawing/2014/main" id="{F72F6D9E-A984-4FD7-91F0-57380A44D974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240155" y="2855547"/>
            <a:ext cx="1757896" cy="1764000"/>
            <a:chOff x="384" y="1536"/>
            <a:chExt cx="1440" cy="1445"/>
          </a:xfrm>
        </p:grpSpPr>
        <p:sp>
          <p:nvSpPr>
            <p:cNvPr id="19" name="AutoShape 22">
              <a:extLst>
                <a:ext uri="{FF2B5EF4-FFF2-40B4-BE49-F238E27FC236}">
                  <a16:creationId xmlns:a16="http://schemas.microsoft.com/office/drawing/2014/main" id="{4AA27B3E-43C9-464D-A161-6389CCA826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" y="1541"/>
              <a:ext cx="1440" cy="1440"/>
            </a:xfrm>
            <a:prstGeom prst="cube">
              <a:avLst>
                <a:gd name="adj" fmla="val 25000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0" name="Line 23">
              <a:extLst>
                <a:ext uri="{FF2B5EF4-FFF2-40B4-BE49-F238E27FC236}">
                  <a16:creationId xmlns:a16="http://schemas.microsoft.com/office/drawing/2014/main" id="{DE99CAB6-9229-475D-8938-1FF3D6B50FF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52" y="1536"/>
              <a:ext cx="0" cy="11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21" name="Line 24">
              <a:extLst>
                <a:ext uri="{FF2B5EF4-FFF2-40B4-BE49-F238E27FC236}">
                  <a16:creationId xmlns:a16="http://schemas.microsoft.com/office/drawing/2014/main" id="{F4EF2353-C1A4-43E6-A9F8-F205E7FE626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768" y="2624"/>
              <a:ext cx="105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22" name="Line 25">
              <a:extLst>
                <a:ext uri="{FF2B5EF4-FFF2-40B4-BE49-F238E27FC236}">
                  <a16:creationId xmlns:a16="http://schemas.microsoft.com/office/drawing/2014/main" id="{A998CAFB-2413-4598-AE71-0475C58BA5B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8" y="2644"/>
              <a:ext cx="336" cy="3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u-HU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Szövegdoboz 22">
                <a:extLst>
                  <a:ext uri="{FF2B5EF4-FFF2-40B4-BE49-F238E27FC236}">
                    <a16:creationId xmlns:a16="http://schemas.microsoft.com/office/drawing/2014/main" id="{9D137377-7697-4B28-B8FA-D343AE5E550E}"/>
                  </a:ext>
                </a:extLst>
              </p:cNvPr>
              <p:cNvSpPr txBox="1"/>
              <p:nvPr/>
            </p:nvSpPr>
            <p:spPr>
              <a:xfrm>
                <a:off x="2545542" y="4773895"/>
                <a:ext cx="2841291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hu-HU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hu-H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sub>
                      </m:sSub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=109,5</m:t>
                      </m:r>
                      <m:r>
                        <a:rPr lang="hu-H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hu-HU" dirty="0"/>
              </a:p>
            </p:txBody>
          </p:sp>
        </mc:Choice>
        <mc:Fallback xmlns="">
          <p:sp>
            <p:nvSpPr>
              <p:cNvPr id="23" name="Szövegdoboz 22">
                <a:extLst>
                  <a:ext uri="{FF2B5EF4-FFF2-40B4-BE49-F238E27FC236}">
                    <a16:creationId xmlns:a16="http://schemas.microsoft.com/office/drawing/2014/main" id="{9D137377-7697-4B28-B8FA-D343AE5E55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5542" y="4773895"/>
                <a:ext cx="2841291" cy="43088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4" name="Csoportba foglalás 23">
            <a:extLst>
              <a:ext uri="{FF2B5EF4-FFF2-40B4-BE49-F238E27FC236}">
                <a16:creationId xmlns:a16="http://schemas.microsoft.com/office/drawing/2014/main" id="{AD217DDC-9E92-4142-A7BF-94242951DC49}"/>
              </a:ext>
            </a:extLst>
          </p:cNvPr>
          <p:cNvGrpSpPr/>
          <p:nvPr/>
        </p:nvGrpSpPr>
        <p:grpSpPr>
          <a:xfrm>
            <a:off x="3602921" y="2608660"/>
            <a:ext cx="1032406" cy="2029067"/>
            <a:chOff x="2139881" y="4201600"/>
            <a:chExt cx="1032406" cy="2029067"/>
          </a:xfrm>
        </p:grpSpPr>
        <p:sp>
          <p:nvSpPr>
            <p:cNvPr id="25" name="Ív 24">
              <a:extLst>
                <a:ext uri="{FF2B5EF4-FFF2-40B4-BE49-F238E27FC236}">
                  <a16:creationId xmlns:a16="http://schemas.microsoft.com/office/drawing/2014/main" id="{00B9F4C6-CCF5-4B06-96D3-36371E5C94C4}"/>
                </a:ext>
              </a:extLst>
            </p:cNvPr>
            <p:cNvSpPr/>
            <p:nvPr/>
          </p:nvSpPr>
          <p:spPr>
            <a:xfrm rot="8108332">
              <a:off x="2139881" y="4891138"/>
              <a:ext cx="1032406" cy="1032406"/>
            </a:xfrm>
            <a:prstGeom prst="arc">
              <a:avLst>
                <a:gd name="adj1" fmla="val 15114758"/>
                <a:gd name="adj2" fmla="val 0"/>
              </a:avLst>
            </a:prstGeom>
            <a:ln w="38100">
              <a:solidFill>
                <a:srgbClr val="0000FF"/>
              </a:solidFill>
              <a:headEnd type="stealth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26" name="Ív 25">
              <a:extLst>
                <a:ext uri="{FF2B5EF4-FFF2-40B4-BE49-F238E27FC236}">
                  <a16:creationId xmlns:a16="http://schemas.microsoft.com/office/drawing/2014/main" id="{CC385C32-F581-44DE-9C86-7399F2EF0312}"/>
                </a:ext>
              </a:extLst>
            </p:cNvPr>
            <p:cNvSpPr/>
            <p:nvPr/>
          </p:nvSpPr>
          <p:spPr>
            <a:xfrm rot="20893912">
              <a:off x="2226199" y="4558775"/>
              <a:ext cx="765578" cy="1077613"/>
            </a:xfrm>
            <a:prstGeom prst="arc">
              <a:avLst>
                <a:gd name="adj1" fmla="val 15114758"/>
                <a:gd name="adj2" fmla="val 21087970"/>
              </a:avLst>
            </a:prstGeom>
            <a:ln w="38100">
              <a:solidFill>
                <a:srgbClr val="0000FF"/>
              </a:solidFill>
              <a:headEnd type="stealth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Szövegdoboz 26">
                  <a:extLst>
                    <a:ext uri="{FF2B5EF4-FFF2-40B4-BE49-F238E27FC236}">
                      <a16:creationId xmlns:a16="http://schemas.microsoft.com/office/drawing/2014/main" id="{AFCA932D-D3B4-4128-A649-907514C24F38}"/>
                    </a:ext>
                  </a:extLst>
                </p:cNvPr>
                <p:cNvSpPr txBox="1"/>
                <p:nvPr/>
              </p:nvSpPr>
              <p:spPr>
                <a:xfrm>
                  <a:off x="2617849" y="4201600"/>
                  <a:ext cx="493853" cy="43088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hu-HU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u-HU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hu-HU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oMath>
                    </m:oMathPara>
                  </a14:m>
                  <a:endParaRPr lang="hu-HU" dirty="0"/>
                </a:p>
              </p:txBody>
            </p:sp>
          </mc:Choice>
          <mc:Fallback xmlns="">
            <p:sp>
              <p:nvSpPr>
                <p:cNvPr id="138" name="Szövegdoboz 137">
                  <a:extLst>
                    <a:ext uri="{FF2B5EF4-FFF2-40B4-BE49-F238E27FC236}">
                      <a16:creationId xmlns:a16="http://schemas.microsoft.com/office/drawing/2014/main" id="{6581D807-51A7-432E-8DD8-35410FD1FB2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17849" y="4201600"/>
                  <a:ext cx="493853" cy="430887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hu-H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Szövegdoboz 27">
                  <a:extLst>
                    <a:ext uri="{FF2B5EF4-FFF2-40B4-BE49-F238E27FC236}">
                      <a16:creationId xmlns:a16="http://schemas.microsoft.com/office/drawing/2014/main" id="{FCAAD202-1DD5-414A-8687-5388B7C88F03}"/>
                    </a:ext>
                  </a:extLst>
                </p:cNvPr>
                <p:cNvSpPr txBox="1"/>
                <p:nvPr/>
              </p:nvSpPr>
              <p:spPr>
                <a:xfrm>
                  <a:off x="2532405" y="5799780"/>
                  <a:ext cx="499239" cy="43088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hu-HU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u-HU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hu-HU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sub>
                        </m:sSub>
                      </m:oMath>
                    </m:oMathPara>
                  </a14:m>
                  <a:endParaRPr lang="hu-HU" dirty="0"/>
                </a:p>
              </p:txBody>
            </p:sp>
          </mc:Choice>
          <mc:Fallback xmlns="">
            <p:sp>
              <p:nvSpPr>
                <p:cNvPr id="139" name="Szövegdoboz 138">
                  <a:extLst>
                    <a:ext uri="{FF2B5EF4-FFF2-40B4-BE49-F238E27FC236}">
                      <a16:creationId xmlns:a16="http://schemas.microsoft.com/office/drawing/2014/main" id="{F8BEBFFE-CF89-4813-A7D9-CB4E7A2BB1A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32405" y="5799780"/>
                  <a:ext cx="499239" cy="430887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hu-HU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Szövegdoboz 28">
                <a:extLst>
                  <a:ext uri="{FF2B5EF4-FFF2-40B4-BE49-F238E27FC236}">
                    <a16:creationId xmlns:a16="http://schemas.microsoft.com/office/drawing/2014/main" id="{EC4DC4A4-9E47-4B92-8D44-7250B78CA185}"/>
                  </a:ext>
                </a:extLst>
              </p:cNvPr>
              <p:cNvSpPr txBox="1"/>
              <p:nvPr/>
            </p:nvSpPr>
            <p:spPr>
              <a:xfrm>
                <a:off x="5881380" y="4765370"/>
                <a:ext cx="4350678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hu-HU" i="1">
                          <a:latin typeface="Cambria Math" panose="02040503050406030204" pitchFamily="18" charset="0"/>
                        </a:rPr>
                        <m:t>109,5</m:t>
                      </m:r>
                      <m:r>
                        <a:rPr lang="hu-HU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  <m:r>
                        <a:rPr lang="hu-H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é</m:t>
                      </m:r>
                      <m:r>
                        <a:rPr lang="hu-H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</m:t>
                      </m:r>
                      <m:r>
                        <a:rPr lang="hu-H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hu-HU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hu-H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sub>
                      </m:sSub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=104,5</m:t>
                      </m:r>
                      <m:r>
                        <a:rPr lang="hu-H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hu-HU" dirty="0"/>
              </a:p>
            </p:txBody>
          </p:sp>
        </mc:Choice>
        <mc:Fallback xmlns="">
          <p:sp>
            <p:nvSpPr>
              <p:cNvPr id="29" name="Szövegdoboz 28">
                <a:extLst>
                  <a:ext uri="{FF2B5EF4-FFF2-40B4-BE49-F238E27FC236}">
                    <a16:creationId xmlns:a16="http://schemas.microsoft.com/office/drawing/2014/main" id="{EC4DC4A4-9E47-4B92-8D44-7250B78CA1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1380" y="4765370"/>
                <a:ext cx="4350678" cy="430887"/>
              </a:xfrm>
              <a:prstGeom prst="rect">
                <a:avLst/>
              </a:prstGeom>
              <a:blipFill>
                <a:blip r:embed="rId6"/>
                <a:stretch>
                  <a:fillRect t="-1429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0" name="Csoportba foglalás 29">
            <a:extLst>
              <a:ext uri="{FF2B5EF4-FFF2-40B4-BE49-F238E27FC236}">
                <a16:creationId xmlns:a16="http://schemas.microsoft.com/office/drawing/2014/main" id="{63A70940-9AC5-490E-B8E6-EA216880792B}"/>
              </a:ext>
            </a:extLst>
          </p:cNvPr>
          <p:cNvGrpSpPr/>
          <p:nvPr/>
        </p:nvGrpSpPr>
        <p:grpSpPr>
          <a:xfrm>
            <a:off x="6948214" y="2541736"/>
            <a:ext cx="1730498" cy="2177296"/>
            <a:chOff x="5485174" y="3989536"/>
            <a:chExt cx="1730498" cy="2177296"/>
          </a:xfrm>
        </p:grpSpPr>
        <p:sp>
          <p:nvSpPr>
            <p:cNvPr id="31" name="Oval 69">
              <a:extLst>
                <a:ext uri="{FF2B5EF4-FFF2-40B4-BE49-F238E27FC236}">
                  <a16:creationId xmlns:a16="http://schemas.microsoft.com/office/drawing/2014/main" id="{2CAB30B5-B72E-45FC-9A9C-29DB8FA212E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061528" y="5640152"/>
              <a:ext cx="144000" cy="144000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32" name="Oval 20">
              <a:extLst>
                <a:ext uri="{FF2B5EF4-FFF2-40B4-BE49-F238E27FC236}">
                  <a16:creationId xmlns:a16="http://schemas.microsoft.com/office/drawing/2014/main" id="{20753675-B63D-4159-8F6C-08336F0356A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742110" flipH="1">
              <a:off x="6702519" y="4964219"/>
              <a:ext cx="117153" cy="909153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grpSp>
          <p:nvGrpSpPr>
            <p:cNvPr id="33" name="Csoportba foglalás 32">
              <a:extLst>
                <a:ext uri="{FF2B5EF4-FFF2-40B4-BE49-F238E27FC236}">
                  <a16:creationId xmlns:a16="http://schemas.microsoft.com/office/drawing/2014/main" id="{86031184-8642-4A47-8D1E-66EBFB85ECD8}"/>
                </a:ext>
              </a:extLst>
            </p:cNvPr>
            <p:cNvGrpSpPr/>
            <p:nvPr/>
          </p:nvGrpSpPr>
          <p:grpSpPr>
            <a:xfrm rot="20195487">
              <a:off x="5879374" y="4307099"/>
              <a:ext cx="130175" cy="909153"/>
              <a:chOff x="5359127" y="3985518"/>
              <a:chExt cx="130175" cy="909153"/>
            </a:xfrm>
          </p:grpSpPr>
          <p:sp>
            <p:nvSpPr>
              <p:cNvPr id="46" name="Oval 2">
                <a:extLst>
                  <a:ext uri="{FF2B5EF4-FFF2-40B4-BE49-F238E27FC236}">
                    <a16:creationId xmlns:a16="http://schemas.microsoft.com/office/drawing/2014/main" id="{75AD1FEE-4692-42E9-8B6A-384B97D0BE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9237017" flipH="1">
                <a:off x="5365905" y="3985518"/>
                <a:ext cx="117153" cy="909153"/>
              </a:xfrm>
              <a:prstGeom prst="ellipse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grpSp>
            <p:nvGrpSpPr>
              <p:cNvPr id="47" name="Group 156">
                <a:extLst>
                  <a:ext uri="{FF2B5EF4-FFF2-40B4-BE49-F238E27FC236}">
                    <a16:creationId xmlns:a16="http://schemas.microsoft.com/office/drawing/2014/main" id="{F5D23C42-AE8A-4B4B-BD66-4991B304059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7281189">
                <a:off x="5359127" y="4366603"/>
                <a:ext cx="130175" cy="130175"/>
                <a:chOff x="576" y="1632"/>
                <a:chExt cx="82" cy="82"/>
              </a:xfrm>
            </p:grpSpPr>
            <p:sp>
              <p:nvSpPr>
                <p:cNvPr id="48" name="Oval 157">
                  <a:extLst>
                    <a:ext uri="{FF2B5EF4-FFF2-40B4-BE49-F238E27FC236}">
                      <a16:creationId xmlns:a16="http://schemas.microsoft.com/office/drawing/2014/main" id="{30EE3A2E-13D4-476F-8A60-0B99318D0FF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76" y="1680"/>
                  <a:ext cx="34" cy="34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hu-HU"/>
                </a:p>
              </p:txBody>
            </p:sp>
            <p:sp>
              <p:nvSpPr>
                <p:cNvPr id="49" name="Oval 158">
                  <a:extLst>
                    <a:ext uri="{FF2B5EF4-FFF2-40B4-BE49-F238E27FC236}">
                      <a16:creationId xmlns:a16="http://schemas.microsoft.com/office/drawing/2014/main" id="{30EFA141-81AE-4D95-A8A9-79FD67A6EF9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34" cy="34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hu-HU"/>
                </a:p>
              </p:txBody>
            </p:sp>
          </p:grpSp>
        </p:grpSp>
        <p:sp>
          <p:nvSpPr>
            <p:cNvPr id="34" name="Oval 19">
              <a:extLst>
                <a:ext uri="{FF2B5EF4-FFF2-40B4-BE49-F238E27FC236}">
                  <a16:creationId xmlns:a16="http://schemas.microsoft.com/office/drawing/2014/main" id="{AEF56E08-DC45-465D-A44A-D78E7B1B38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88416" y="4943276"/>
              <a:ext cx="292881" cy="29288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grpSp>
          <p:nvGrpSpPr>
            <p:cNvPr id="35" name="Csoportba foglalás 34">
              <a:extLst>
                <a:ext uri="{FF2B5EF4-FFF2-40B4-BE49-F238E27FC236}">
                  <a16:creationId xmlns:a16="http://schemas.microsoft.com/office/drawing/2014/main" id="{3360A5B1-9F62-4A54-8057-EFADD659E1D5}"/>
                </a:ext>
              </a:extLst>
            </p:cNvPr>
            <p:cNvGrpSpPr/>
            <p:nvPr/>
          </p:nvGrpSpPr>
          <p:grpSpPr>
            <a:xfrm rot="498027">
              <a:off x="6333510" y="4816931"/>
              <a:ext cx="527186" cy="147651"/>
              <a:chOff x="5623397" y="4607890"/>
              <a:chExt cx="527186" cy="147651"/>
            </a:xfrm>
          </p:grpSpPr>
          <p:sp>
            <p:nvSpPr>
              <p:cNvPr id="42" name="Oval 26">
                <a:extLst>
                  <a:ext uri="{FF2B5EF4-FFF2-40B4-BE49-F238E27FC236}">
                    <a16:creationId xmlns:a16="http://schemas.microsoft.com/office/drawing/2014/main" id="{D592AEE3-36AD-487F-9D7B-A946B1C2F3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3500000">
                <a:off x="5828413" y="4402874"/>
                <a:ext cx="117153" cy="527186"/>
              </a:xfrm>
              <a:prstGeom prst="ellipse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u-HU"/>
              </a:p>
            </p:txBody>
          </p:sp>
          <p:grpSp>
            <p:nvGrpSpPr>
              <p:cNvPr id="43" name="Group 150">
                <a:extLst>
                  <a:ext uri="{FF2B5EF4-FFF2-40B4-BE49-F238E27FC236}">
                    <a16:creationId xmlns:a16="http://schemas.microsoft.com/office/drawing/2014/main" id="{977C0B5A-8017-4F70-9BD6-B7632A659D3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806984" y="4625366"/>
                <a:ext cx="130175" cy="130175"/>
                <a:chOff x="576" y="1632"/>
                <a:chExt cx="82" cy="82"/>
              </a:xfrm>
            </p:grpSpPr>
            <p:sp>
              <p:nvSpPr>
                <p:cNvPr id="44" name="Oval 151">
                  <a:extLst>
                    <a:ext uri="{FF2B5EF4-FFF2-40B4-BE49-F238E27FC236}">
                      <a16:creationId xmlns:a16="http://schemas.microsoft.com/office/drawing/2014/main" id="{86922C32-59B6-43D6-8430-C2CFEB6757E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76" y="1680"/>
                  <a:ext cx="34" cy="34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hu-HU"/>
                </a:p>
              </p:txBody>
            </p:sp>
            <p:sp>
              <p:nvSpPr>
                <p:cNvPr id="45" name="Oval 152">
                  <a:extLst>
                    <a:ext uri="{FF2B5EF4-FFF2-40B4-BE49-F238E27FC236}">
                      <a16:creationId xmlns:a16="http://schemas.microsoft.com/office/drawing/2014/main" id="{68D10081-FB6F-4CA0-9168-A07EED52037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34" cy="34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hu-HU"/>
                </a:p>
              </p:txBody>
            </p:sp>
          </p:grpSp>
        </p:grpSp>
        <p:sp>
          <p:nvSpPr>
            <p:cNvPr id="36" name="Oval 18">
              <a:extLst>
                <a:ext uri="{FF2B5EF4-FFF2-40B4-BE49-F238E27FC236}">
                  <a16:creationId xmlns:a16="http://schemas.microsoft.com/office/drawing/2014/main" id="{BA984169-1B16-49FA-A650-ADEA80B0B52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3151243">
              <a:off x="5875328" y="5039239"/>
              <a:ext cx="117153" cy="1127593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37" name="Oval 69">
              <a:extLst>
                <a:ext uri="{FF2B5EF4-FFF2-40B4-BE49-F238E27FC236}">
                  <a16:creationId xmlns:a16="http://schemas.microsoft.com/office/drawing/2014/main" id="{A366FAA8-1427-4D8D-8061-4F46D9438C7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485174" y="5981555"/>
              <a:ext cx="144000" cy="144000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38" name="Ív 37">
              <a:extLst>
                <a:ext uri="{FF2B5EF4-FFF2-40B4-BE49-F238E27FC236}">
                  <a16:creationId xmlns:a16="http://schemas.microsoft.com/office/drawing/2014/main" id="{4194C37A-BDD3-45DD-84F4-D74C03EFC354}"/>
                </a:ext>
              </a:extLst>
            </p:cNvPr>
            <p:cNvSpPr/>
            <p:nvPr/>
          </p:nvSpPr>
          <p:spPr>
            <a:xfrm rot="8108332">
              <a:off x="5822169" y="4634240"/>
              <a:ext cx="1032406" cy="1032406"/>
            </a:xfrm>
            <a:prstGeom prst="arc">
              <a:avLst>
                <a:gd name="adj1" fmla="val 15777905"/>
                <a:gd name="adj2" fmla="val 21072551"/>
              </a:avLst>
            </a:prstGeom>
            <a:ln w="38100">
              <a:solidFill>
                <a:srgbClr val="0000FF"/>
              </a:solidFill>
              <a:headEnd type="stealth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9" name="Ív 38">
              <a:extLst>
                <a:ext uri="{FF2B5EF4-FFF2-40B4-BE49-F238E27FC236}">
                  <a16:creationId xmlns:a16="http://schemas.microsoft.com/office/drawing/2014/main" id="{A2B55046-4C54-4631-8912-A4CB98544772}"/>
                </a:ext>
              </a:extLst>
            </p:cNvPr>
            <p:cNvSpPr/>
            <p:nvPr/>
          </p:nvSpPr>
          <p:spPr>
            <a:xfrm rot="20893912">
              <a:off x="5670659" y="4406398"/>
              <a:ext cx="1021598" cy="1077613"/>
            </a:xfrm>
            <a:prstGeom prst="arc">
              <a:avLst>
                <a:gd name="adj1" fmla="val 14148556"/>
                <a:gd name="adj2" fmla="val 21083506"/>
              </a:avLst>
            </a:prstGeom>
            <a:ln w="38100">
              <a:solidFill>
                <a:srgbClr val="0000FF"/>
              </a:solidFill>
              <a:headEnd type="stealth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0" name="Szövegdoboz 39">
                  <a:extLst>
                    <a:ext uri="{FF2B5EF4-FFF2-40B4-BE49-F238E27FC236}">
                      <a16:creationId xmlns:a16="http://schemas.microsoft.com/office/drawing/2014/main" id="{7680D6D5-DB8B-41F4-A9B8-A3629E9E7F64}"/>
                    </a:ext>
                  </a:extLst>
                </p:cNvPr>
                <p:cNvSpPr txBox="1"/>
                <p:nvPr/>
              </p:nvSpPr>
              <p:spPr>
                <a:xfrm>
                  <a:off x="6124180" y="3989536"/>
                  <a:ext cx="493853" cy="43088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hu-HU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u-HU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hu-HU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oMath>
                    </m:oMathPara>
                  </a14:m>
                  <a:endParaRPr lang="hu-HU" dirty="0"/>
                </a:p>
              </p:txBody>
            </p:sp>
          </mc:Choice>
          <mc:Fallback xmlns="">
            <p:sp>
              <p:nvSpPr>
                <p:cNvPr id="142" name="Szövegdoboz 141">
                  <a:extLst>
                    <a:ext uri="{FF2B5EF4-FFF2-40B4-BE49-F238E27FC236}">
                      <a16:creationId xmlns:a16="http://schemas.microsoft.com/office/drawing/2014/main" id="{FB8DD86E-15E6-43E0-8A5C-28486DAA38C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24180" y="3989536"/>
                  <a:ext cx="493853" cy="430887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hu-H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" name="Szövegdoboz 40">
                  <a:extLst>
                    <a:ext uri="{FF2B5EF4-FFF2-40B4-BE49-F238E27FC236}">
                      <a16:creationId xmlns:a16="http://schemas.microsoft.com/office/drawing/2014/main" id="{3F389760-40BA-4562-A6FC-A71D2761A488}"/>
                    </a:ext>
                  </a:extLst>
                </p:cNvPr>
                <p:cNvSpPr txBox="1"/>
                <p:nvPr/>
              </p:nvSpPr>
              <p:spPr>
                <a:xfrm>
                  <a:off x="6257657" y="5614594"/>
                  <a:ext cx="499239" cy="43088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hu-HU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u-HU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hu-HU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sub>
                        </m:sSub>
                      </m:oMath>
                    </m:oMathPara>
                  </a14:m>
                  <a:endParaRPr lang="hu-HU" dirty="0"/>
                </a:p>
              </p:txBody>
            </p:sp>
          </mc:Choice>
          <mc:Fallback xmlns="">
            <p:sp>
              <p:nvSpPr>
                <p:cNvPr id="143" name="Szövegdoboz 142">
                  <a:extLst>
                    <a:ext uri="{FF2B5EF4-FFF2-40B4-BE49-F238E27FC236}">
                      <a16:creationId xmlns:a16="http://schemas.microsoft.com/office/drawing/2014/main" id="{2E3E099F-B498-49CE-AA56-F4BD61231D7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57657" y="5614594"/>
                  <a:ext cx="499239" cy="430887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hu-HU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50" name="Nyíl: jobbra mutató 49">
            <a:extLst>
              <a:ext uri="{FF2B5EF4-FFF2-40B4-BE49-F238E27FC236}">
                <a16:creationId xmlns:a16="http://schemas.microsoft.com/office/drawing/2014/main" id="{3A8DDA54-EF8E-42FC-A2D4-94BAFBD1CF28}"/>
              </a:ext>
            </a:extLst>
          </p:cNvPr>
          <p:cNvSpPr/>
          <p:nvPr/>
        </p:nvSpPr>
        <p:spPr>
          <a:xfrm>
            <a:off x="5415861" y="3431396"/>
            <a:ext cx="1373921" cy="595920"/>
          </a:xfrm>
          <a:prstGeom prst="rightArrow">
            <a:avLst/>
          </a:prstGeom>
          <a:solidFill>
            <a:srgbClr val="FF0000"/>
          </a:solidFill>
          <a:ln w="127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1" name="TextBox 3">
            <a:extLst>
              <a:ext uri="{FF2B5EF4-FFF2-40B4-BE49-F238E27FC236}">
                <a16:creationId xmlns:a16="http://schemas.microsoft.com/office/drawing/2014/main" id="{9B1157FA-E91F-1240-B919-AE9AA1F013D1}"/>
              </a:ext>
            </a:extLst>
          </p:cNvPr>
          <p:cNvSpPr txBox="1"/>
          <p:nvPr/>
        </p:nvSpPr>
        <p:spPr>
          <a:xfrm>
            <a:off x="10766037" y="167641"/>
            <a:ext cx="109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b="1">
                <a:solidFill>
                  <a:srgbClr val="FF0000"/>
                </a:solidFill>
              </a:rPr>
              <a:t>fakultatív</a:t>
            </a:r>
          </a:p>
        </p:txBody>
      </p:sp>
    </p:spTree>
    <p:extLst>
      <p:ext uri="{BB962C8B-B14F-4D97-AF65-F5344CB8AC3E}">
        <p14:creationId xmlns:p14="http://schemas.microsoft.com/office/powerpoint/2010/main" val="2436827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9" grpId="0"/>
      <p:bldP spid="5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50E7FE7-7A6B-4BF8-9EE5-6AB1B782D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7485"/>
            <a:ext cx="10515600" cy="1325563"/>
          </a:xfrm>
        </p:spPr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VB-elmélet fejlődése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F5E4F99-4D1F-402A-952B-787EE2279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040" y="1657985"/>
            <a:ext cx="11536680" cy="4849495"/>
          </a:xfrm>
        </p:spPr>
        <p:txBody>
          <a:bodyPr>
            <a:normAutofit/>
          </a:bodyPr>
          <a:lstStyle/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így kialakult elmélet jól működik a molekulák várható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alakjá-nak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jóslásakor, illetve az ismert alak magyarázatakor!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módszer lényege, hogy a felírt Lewis-féle szerkezetben:</a:t>
            </a:r>
          </a:p>
          <a:p>
            <a:pPr lvl="1" indent="-442800">
              <a:spcBef>
                <a:spcPts val="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megszámoljuk a központi atom (A) körül található kötő (X), és nemkötő (E) elektronpárok számát a vegyértékhéjban lévő elektronok alapján,</a:t>
            </a:r>
          </a:p>
          <a:p>
            <a:pPr lvl="1" indent="-442800">
              <a:spcBef>
                <a:spcPts val="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eldöntjük, hogy melyik szabályos testnek felelne meg az alak, ha mind azonos térigényű lenne, </a:t>
            </a:r>
          </a:p>
          <a:p>
            <a:pPr lvl="1" indent="-442800">
              <a:spcBef>
                <a:spcPts val="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majd a nemkötő párok nagyobb térigényét figyelembe véve </a:t>
            </a:r>
            <a:r>
              <a:rPr lang="hu-H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megváltoz</a:t>
            </a: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-tatjuk az alakot!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Nézzünk néhány példát!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A407C36-351D-3986-BF2A-1A39F8767992}"/>
              </a:ext>
            </a:extLst>
          </p:cNvPr>
          <p:cNvSpPr txBox="1"/>
          <p:nvPr/>
        </p:nvSpPr>
        <p:spPr>
          <a:xfrm>
            <a:off x="10766037" y="167641"/>
            <a:ext cx="109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b="1">
                <a:solidFill>
                  <a:srgbClr val="FF0000"/>
                </a:solidFill>
              </a:rPr>
              <a:t>fakultatív</a:t>
            </a:r>
          </a:p>
        </p:txBody>
      </p:sp>
    </p:spTree>
    <p:extLst>
      <p:ext uri="{BB962C8B-B14F-4D97-AF65-F5344CB8AC3E}">
        <p14:creationId xmlns:p14="http://schemas.microsoft.com/office/powerpoint/2010/main" val="723786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50E7FE7-7A6B-4BF8-9EE5-6AB1B782D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7485"/>
            <a:ext cx="10515600" cy="1325563"/>
          </a:xfrm>
        </p:spPr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kémiai kötéstípusok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F5E4F99-4D1F-402A-952B-787EE2279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57985"/>
            <a:ext cx="11536680" cy="4925696"/>
          </a:xfrm>
        </p:spPr>
        <p:txBody>
          <a:bodyPr>
            <a:normAutofit/>
          </a:bodyPr>
          <a:lstStyle/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kémia fejlődése során sokféle elmélet született arra, hogy </a:t>
            </a:r>
            <a:r>
              <a:rPr lang="hu-H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és 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miért képesek az elemek egymással összekapcsolódni, új anyagokat létrehozni.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periódusos rendszer felállítása, az atomok szerkezetének megis-merése adta a végső megoldást a kémiával foglalkozók kezébe a kulcsot, hogy megértsük az atomok között </a:t>
            </a:r>
            <a:r>
              <a:rPr lang="hu-H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fellépő 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erőket, a </a:t>
            </a:r>
            <a:r>
              <a:rPr lang="hu-H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kémiai 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kötés természetét.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atomok kölcsönhatásának eredményeként, ma háromféle ún. elsődleges kötést, és több a már lezárt molekulák közt ható ún. másodlagos kötést különböztetünk meg [64].</a:t>
            </a:r>
          </a:p>
        </p:txBody>
      </p:sp>
    </p:spTree>
    <p:extLst>
      <p:ext uri="{BB962C8B-B14F-4D97-AF65-F5344CB8AC3E}">
        <p14:creationId xmlns:p14="http://schemas.microsoft.com/office/powerpoint/2010/main" val="2416499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50E7FE7-7A6B-4BF8-9EE5-6AB1B782D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7485"/>
            <a:ext cx="10515600" cy="1325563"/>
          </a:xfrm>
        </p:spPr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Példák a VSEPR-elmélet alkalmazására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F5E4F99-4D1F-402A-952B-787EE2279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040" y="1657985"/>
            <a:ext cx="11536680" cy="1850759"/>
          </a:xfrm>
        </p:spPr>
        <p:txBody>
          <a:bodyPr>
            <a:normAutofit/>
          </a:bodyPr>
          <a:lstStyle/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BH</a:t>
            </a:r>
            <a:r>
              <a:rPr lang="hu-HU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B: [He] 2s</a:t>
            </a:r>
            <a:r>
              <a:rPr lang="hu-HU" sz="3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2p</a:t>
            </a:r>
            <a:r>
              <a:rPr lang="hu-HU" sz="3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és H: 1s</a:t>
            </a:r>
            <a:r>
              <a:rPr lang="hu-HU" sz="3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azaz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bór körül három kötő pár van, nemkötő nincs, tehát síkhárom-szög alakú!</a:t>
            </a:r>
            <a:endParaRPr lang="hu-HU" sz="32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0" name="Csoportba foglalás 29">
            <a:extLst>
              <a:ext uri="{FF2B5EF4-FFF2-40B4-BE49-F238E27FC236}">
                <a16:creationId xmlns:a16="http://schemas.microsoft.com/office/drawing/2014/main" id="{292A5BD1-BA8B-4572-AC1D-74D2A4E88D86}"/>
              </a:ext>
            </a:extLst>
          </p:cNvPr>
          <p:cNvGrpSpPr/>
          <p:nvPr/>
        </p:nvGrpSpPr>
        <p:grpSpPr>
          <a:xfrm>
            <a:off x="1293626" y="4048525"/>
            <a:ext cx="1006904" cy="1015663"/>
            <a:chOff x="5179826" y="2829325"/>
            <a:chExt cx="1006904" cy="1015663"/>
          </a:xfrm>
        </p:grpSpPr>
        <p:sp>
          <p:nvSpPr>
            <p:cNvPr id="5" name="Szövegdoboz 4">
              <a:extLst>
                <a:ext uri="{FF2B5EF4-FFF2-40B4-BE49-F238E27FC236}">
                  <a16:creationId xmlns:a16="http://schemas.microsoft.com/office/drawing/2014/main" id="{84622D55-C717-463C-891B-3EEAB63ADCA6}"/>
                </a:ext>
              </a:extLst>
            </p:cNvPr>
            <p:cNvSpPr txBox="1"/>
            <p:nvPr/>
          </p:nvSpPr>
          <p:spPr>
            <a:xfrm>
              <a:off x="5358099" y="2829325"/>
              <a:ext cx="697627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6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6" name="Ellipszis 5">
              <a:extLst>
                <a:ext uri="{FF2B5EF4-FFF2-40B4-BE49-F238E27FC236}">
                  <a16:creationId xmlns:a16="http://schemas.microsoft.com/office/drawing/2014/main" id="{40F05B41-C283-4D51-B0B1-9939AFA5030C}"/>
                </a:ext>
              </a:extLst>
            </p:cNvPr>
            <p:cNvSpPr/>
            <p:nvPr/>
          </p:nvSpPr>
          <p:spPr>
            <a:xfrm>
              <a:off x="5179826" y="3235134"/>
              <a:ext cx="106680" cy="10668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7" name="Ellipszis 6">
              <a:extLst>
                <a:ext uri="{FF2B5EF4-FFF2-40B4-BE49-F238E27FC236}">
                  <a16:creationId xmlns:a16="http://schemas.microsoft.com/office/drawing/2014/main" id="{B1A27005-B4B2-490C-BB2C-DAA5E8AB2758}"/>
                </a:ext>
              </a:extLst>
            </p:cNvPr>
            <p:cNvSpPr/>
            <p:nvPr/>
          </p:nvSpPr>
          <p:spPr>
            <a:xfrm>
              <a:off x="5183371" y="3430065"/>
              <a:ext cx="106680" cy="10668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8" name="Ellipszis 7">
              <a:extLst>
                <a:ext uri="{FF2B5EF4-FFF2-40B4-BE49-F238E27FC236}">
                  <a16:creationId xmlns:a16="http://schemas.microsoft.com/office/drawing/2014/main" id="{7F642F33-FC09-4698-B928-D717A820317D}"/>
                </a:ext>
              </a:extLst>
            </p:cNvPr>
            <p:cNvSpPr/>
            <p:nvPr/>
          </p:nvSpPr>
          <p:spPr>
            <a:xfrm>
              <a:off x="6080050" y="3348548"/>
              <a:ext cx="106680" cy="10668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pSp>
        <p:nvGrpSpPr>
          <p:cNvPr id="32" name="Csoportba foglalás 31">
            <a:extLst>
              <a:ext uri="{FF2B5EF4-FFF2-40B4-BE49-F238E27FC236}">
                <a16:creationId xmlns:a16="http://schemas.microsoft.com/office/drawing/2014/main" id="{121D2CD7-9642-4217-B1BD-5B32290344C1}"/>
              </a:ext>
            </a:extLst>
          </p:cNvPr>
          <p:cNvGrpSpPr/>
          <p:nvPr/>
        </p:nvGrpSpPr>
        <p:grpSpPr>
          <a:xfrm>
            <a:off x="2473841" y="4059945"/>
            <a:ext cx="819575" cy="1015663"/>
            <a:chOff x="6360041" y="2840745"/>
            <a:chExt cx="819575" cy="1015663"/>
          </a:xfrm>
        </p:grpSpPr>
        <p:sp>
          <p:nvSpPr>
            <p:cNvPr id="9" name="Ellipszis 8">
              <a:extLst>
                <a:ext uri="{FF2B5EF4-FFF2-40B4-BE49-F238E27FC236}">
                  <a16:creationId xmlns:a16="http://schemas.microsoft.com/office/drawing/2014/main" id="{9D82DF8A-FCEA-40EB-8B38-3DED3FAFA096}"/>
                </a:ext>
              </a:extLst>
            </p:cNvPr>
            <p:cNvSpPr/>
            <p:nvPr/>
          </p:nvSpPr>
          <p:spPr>
            <a:xfrm>
              <a:off x="6360041" y="3348577"/>
              <a:ext cx="106680" cy="10668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5" name="Szövegdoboz 14">
              <a:extLst>
                <a:ext uri="{FF2B5EF4-FFF2-40B4-BE49-F238E27FC236}">
                  <a16:creationId xmlns:a16="http://schemas.microsoft.com/office/drawing/2014/main" id="{64DE8725-D809-4BAF-B234-5F0914FD7632}"/>
                </a:ext>
              </a:extLst>
            </p:cNvPr>
            <p:cNvSpPr txBox="1"/>
            <p:nvPr/>
          </p:nvSpPr>
          <p:spPr>
            <a:xfrm>
              <a:off x="6438708" y="2840745"/>
              <a:ext cx="740908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6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</a:t>
              </a:r>
            </a:p>
          </p:txBody>
        </p:sp>
      </p:grpSp>
      <p:grpSp>
        <p:nvGrpSpPr>
          <p:cNvPr id="34" name="Csoportba foglalás 33">
            <a:extLst>
              <a:ext uri="{FF2B5EF4-FFF2-40B4-BE49-F238E27FC236}">
                <a16:creationId xmlns:a16="http://schemas.microsoft.com/office/drawing/2014/main" id="{A125E14C-6E7D-4ABF-88A4-E4E43FAB37F4}"/>
              </a:ext>
            </a:extLst>
          </p:cNvPr>
          <p:cNvGrpSpPr/>
          <p:nvPr/>
        </p:nvGrpSpPr>
        <p:grpSpPr>
          <a:xfrm>
            <a:off x="493336" y="4783972"/>
            <a:ext cx="818367" cy="1015663"/>
            <a:chOff x="4379536" y="3564772"/>
            <a:chExt cx="818367" cy="1015663"/>
          </a:xfrm>
        </p:grpSpPr>
        <p:sp>
          <p:nvSpPr>
            <p:cNvPr id="11" name="Ellipszis 10">
              <a:extLst>
                <a:ext uri="{FF2B5EF4-FFF2-40B4-BE49-F238E27FC236}">
                  <a16:creationId xmlns:a16="http://schemas.microsoft.com/office/drawing/2014/main" id="{D70AD8E8-77EC-474A-814E-CFDB5FF5F816}"/>
                </a:ext>
              </a:extLst>
            </p:cNvPr>
            <p:cNvSpPr/>
            <p:nvPr/>
          </p:nvSpPr>
          <p:spPr>
            <a:xfrm>
              <a:off x="5091223" y="3664668"/>
              <a:ext cx="106680" cy="10668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6" name="Szövegdoboz 15">
              <a:extLst>
                <a:ext uri="{FF2B5EF4-FFF2-40B4-BE49-F238E27FC236}">
                  <a16:creationId xmlns:a16="http://schemas.microsoft.com/office/drawing/2014/main" id="{11C4BE94-8F2C-4EBD-9E6A-1ECE47F92CC3}"/>
                </a:ext>
              </a:extLst>
            </p:cNvPr>
            <p:cNvSpPr txBox="1"/>
            <p:nvPr/>
          </p:nvSpPr>
          <p:spPr>
            <a:xfrm>
              <a:off x="4379536" y="3564772"/>
              <a:ext cx="740908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6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</a:t>
              </a:r>
            </a:p>
          </p:txBody>
        </p:sp>
      </p:grpSp>
      <p:grpSp>
        <p:nvGrpSpPr>
          <p:cNvPr id="33" name="Csoportba foglalás 32">
            <a:extLst>
              <a:ext uri="{FF2B5EF4-FFF2-40B4-BE49-F238E27FC236}">
                <a16:creationId xmlns:a16="http://schemas.microsoft.com/office/drawing/2014/main" id="{A2007EDC-EA42-4839-A80B-7C54AFEB0536}"/>
              </a:ext>
            </a:extLst>
          </p:cNvPr>
          <p:cNvGrpSpPr/>
          <p:nvPr/>
        </p:nvGrpSpPr>
        <p:grpSpPr>
          <a:xfrm>
            <a:off x="433084" y="3681730"/>
            <a:ext cx="811278" cy="1015663"/>
            <a:chOff x="4319284" y="2462530"/>
            <a:chExt cx="811278" cy="1015663"/>
          </a:xfrm>
        </p:grpSpPr>
        <p:sp>
          <p:nvSpPr>
            <p:cNvPr id="10" name="Ellipszis 9">
              <a:extLst>
                <a:ext uri="{FF2B5EF4-FFF2-40B4-BE49-F238E27FC236}">
                  <a16:creationId xmlns:a16="http://schemas.microsoft.com/office/drawing/2014/main" id="{196BFF42-0073-4A1D-90A8-39ED1CEAF952}"/>
                </a:ext>
              </a:extLst>
            </p:cNvPr>
            <p:cNvSpPr/>
            <p:nvPr/>
          </p:nvSpPr>
          <p:spPr>
            <a:xfrm>
              <a:off x="5023882" y="2995172"/>
              <a:ext cx="106680" cy="10668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7" name="Szövegdoboz 16">
              <a:extLst>
                <a:ext uri="{FF2B5EF4-FFF2-40B4-BE49-F238E27FC236}">
                  <a16:creationId xmlns:a16="http://schemas.microsoft.com/office/drawing/2014/main" id="{48F17DD8-EF8B-492C-9DEA-99DEFECB5C1B}"/>
                </a:ext>
              </a:extLst>
            </p:cNvPr>
            <p:cNvSpPr txBox="1"/>
            <p:nvPr/>
          </p:nvSpPr>
          <p:spPr>
            <a:xfrm>
              <a:off x="4319284" y="2462530"/>
              <a:ext cx="740908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6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</a:t>
              </a:r>
            </a:p>
          </p:txBody>
        </p:sp>
      </p:grpSp>
      <p:grpSp>
        <p:nvGrpSpPr>
          <p:cNvPr id="31" name="Csoportba foglalás 30">
            <a:extLst>
              <a:ext uri="{FF2B5EF4-FFF2-40B4-BE49-F238E27FC236}">
                <a16:creationId xmlns:a16="http://schemas.microsoft.com/office/drawing/2014/main" id="{77DA511D-972C-4CDF-B24B-4E9A4BE02FAF}"/>
              </a:ext>
            </a:extLst>
          </p:cNvPr>
          <p:cNvGrpSpPr/>
          <p:nvPr/>
        </p:nvGrpSpPr>
        <p:grpSpPr>
          <a:xfrm>
            <a:off x="5265207" y="3503881"/>
            <a:ext cx="2252592" cy="2500679"/>
            <a:chOff x="9075207" y="2232158"/>
            <a:chExt cx="2252592" cy="2500679"/>
          </a:xfrm>
        </p:grpSpPr>
        <p:sp>
          <p:nvSpPr>
            <p:cNvPr id="14" name="Ellipszis 13">
              <a:extLst>
                <a:ext uri="{FF2B5EF4-FFF2-40B4-BE49-F238E27FC236}">
                  <a16:creationId xmlns:a16="http://schemas.microsoft.com/office/drawing/2014/main" id="{304FB365-9BF6-44E3-ACF7-01A8FF1434FD}"/>
                </a:ext>
              </a:extLst>
            </p:cNvPr>
            <p:cNvSpPr/>
            <p:nvPr/>
          </p:nvSpPr>
          <p:spPr>
            <a:xfrm>
              <a:off x="9843975" y="3817423"/>
              <a:ext cx="106680" cy="10668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9" name="Szövegdoboz 18">
              <a:extLst>
                <a:ext uri="{FF2B5EF4-FFF2-40B4-BE49-F238E27FC236}">
                  <a16:creationId xmlns:a16="http://schemas.microsoft.com/office/drawing/2014/main" id="{C98CFD94-8F34-461E-A93D-AF6EF543DC98}"/>
                </a:ext>
              </a:extLst>
            </p:cNvPr>
            <p:cNvSpPr txBox="1"/>
            <p:nvPr/>
          </p:nvSpPr>
          <p:spPr>
            <a:xfrm>
              <a:off x="9761462" y="2896665"/>
              <a:ext cx="697627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6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20" name="Ellipszis 19">
              <a:extLst>
                <a:ext uri="{FF2B5EF4-FFF2-40B4-BE49-F238E27FC236}">
                  <a16:creationId xmlns:a16="http://schemas.microsoft.com/office/drawing/2014/main" id="{415F53CC-51FB-4109-947F-AC11E80C66B1}"/>
                </a:ext>
              </a:extLst>
            </p:cNvPr>
            <p:cNvSpPr/>
            <p:nvPr/>
          </p:nvSpPr>
          <p:spPr>
            <a:xfrm>
              <a:off x="9753312" y="2962229"/>
              <a:ext cx="106680" cy="10668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21" name="Ellipszis 20">
              <a:extLst>
                <a:ext uri="{FF2B5EF4-FFF2-40B4-BE49-F238E27FC236}">
                  <a16:creationId xmlns:a16="http://schemas.microsoft.com/office/drawing/2014/main" id="{0CD287A1-8F38-4E0A-8B8F-8235BB080F59}"/>
                </a:ext>
              </a:extLst>
            </p:cNvPr>
            <p:cNvSpPr/>
            <p:nvPr/>
          </p:nvSpPr>
          <p:spPr>
            <a:xfrm>
              <a:off x="9714324" y="3714975"/>
              <a:ext cx="106680" cy="10668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22" name="Ellipszis 21">
              <a:extLst>
                <a:ext uri="{FF2B5EF4-FFF2-40B4-BE49-F238E27FC236}">
                  <a16:creationId xmlns:a16="http://schemas.microsoft.com/office/drawing/2014/main" id="{2092BCAF-CD76-4CEF-818B-991F0A8E7F02}"/>
                </a:ext>
              </a:extLst>
            </p:cNvPr>
            <p:cNvSpPr/>
            <p:nvPr/>
          </p:nvSpPr>
          <p:spPr>
            <a:xfrm>
              <a:off x="10398353" y="3479683"/>
              <a:ext cx="106680" cy="10668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23" name="Ellipszis 22">
              <a:extLst>
                <a:ext uri="{FF2B5EF4-FFF2-40B4-BE49-F238E27FC236}">
                  <a16:creationId xmlns:a16="http://schemas.microsoft.com/office/drawing/2014/main" id="{7C610EFA-5FB7-46A2-A016-7A76B223BC7F}"/>
                </a:ext>
              </a:extLst>
            </p:cNvPr>
            <p:cNvSpPr/>
            <p:nvPr/>
          </p:nvSpPr>
          <p:spPr>
            <a:xfrm>
              <a:off x="10401899" y="3309592"/>
              <a:ext cx="106680" cy="10668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24" name="Ellipszis 23">
              <a:extLst>
                <a:ext uri="{FF2B5EF4-FFF2-40B4-BE49-F238E27FC236}">
                  <a16:creationId xmlns:a16="http://schemas.microsoft.com/office/drawing/2014/main" id="{E9F5B34D-9E93-4C11-8713-AA3E77F2C216}"/>
                </a:ext>
              </a:extLst>
            </p:cNvPr>
            <p:cNvSpPr/>
            <p:nvPr/>
          </p:nvSpPr>
          <p:spPr>
            <a:xfrm>
              <a:off x="9639895" y="3083777"/>
              <a:ext cx="106680" cy="10668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26" name="Szövegdoboz 25">
              <a:extLst>
                <a:ext uri="{FF2B5EF4-FFF2-40B4-BE49-F238E27FC236}">
                  <a16:creationId xmlns:a16="http://schemas.microsoft.com/office/drawing/2014/main" id="{5934830E-EADC-47C4-8655-47C57C859DF6}"/>
                </a:ext>
              </a:extLst>
            </p:cNvPr>
            <p:cNvSpPr txBox="1"/>
            <p:nvPr/>
          </p:nvSpPr>
          <p:spPr>
            <a:xfrm>
              <a:off x="10586891" y="2929350"/>
              <a:ext cx="740908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6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</a:t>
              </a:r>
            </a:p>
          </p:txBody>
        </p:sp>
        <p:sp>
          <p:nvSpPr>
            <p:cNvPr id="27" name="Szövegdoboz 26">
              <a:extLst>
                <a:ext uri="{FF2B5EF4-FFF2-40B4-BE49-F238E27FC236}">
                  <a16:creationId xmlns:a16="http://schemas.microsoft.com/office/drawing/2014/main" id="{03F8A310-32FB-4BFD-9996-AD76C1D3EB50}"/>
                </a:ext>
              </a:extLst>
            </p:cNvPr>
            <p:cNvSpPr txBox="1"/>
            <p:nvPr/>
          </p:nvSpPr>
          <p:spPr>
            <a:xfrm>
              <a:off x="9147949" y="3717174"/>
              <a:ext cx="740908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6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</a:t>
              </a:r>
            </a:p>
          </p:txBody>
        </p:sp>
        <p:sp>
          <p:nvSpPr>
            <p:cNvPr id="28" name="Szövegdoboz 27">
              <a:extLst>
                <a:ext uri="{FF2B5EF4-FFF2-40B4-BE49-F238E27FC236}">
                  <a16:creationId xmlns:a16="http://schemas.microsoft.com/office/drawing/2014/main" id="{2848E0D5-74AD-49E1-BCCA-60F4B7F5A74B}"/>
                </a:ext>
              </a:extLst>
            </p:cNvPr>
            <p:cNvSpPr txBox="1"/>
            <p:nvPr/>
          </p:nvSpPr>
          <p:spPr>
            <a:xfrm>
              <a:off x="9075207" y="2232158"/>
              <a:ext cx="740908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6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</a:t>
              </a:r>
            </a:p>
          </p:txBody>
        </p:sp>
      </p:grpSp>
      <p:sp>
        <p:nvSpPr>
          <p:cNvPr id="35" name="Nyíl: lefelé mutató 34">
            <a:extLst>
              <a:ext uri="{FF2B5EF4-FFF2-40B4-BE49-F238E27FC236}">
                <a16:creationId xmlns:a16="http://schemas.microsoft.com/office/drawing/2014/main" id="{B3BFDD80-43C9-4046-A3E0-693EE235BBD8}"/>
              </a:ext>
            </a:extLst>
          </p:cNvPr>
          <p:cNvSpPr/>
          <p:nvPr/>
        </p:nvSpPr>
        <p:spPr>
          <a:xfrm rot="16200000">
            <a:off x="3794760" y="3825240"/>
            <a:ext cx="1005840" cy="1508760"/>
          </a:xfrm>
          <a:prstGeom prst="downArrow">
            <a:avLst/>
          </a:prstGeom>
          <a:solidFill>
            <a:srgbClr val="2E0CF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6" name="Ellipszis 35">
            <a:extLst>
              <a:ext uri="{FF2B5EF4-FFF2-40B4-BE49-F238E27FC236}">
                <a16:creationId xmlns:a16="http://schemas.microsoft.com/office/drawing/2014/main" id="{CD4BAAE8-614A-4E54-A596-4EB42ECD28E8}"/>
              </a:ext>
            </a:extLst>
          </p:cNvPr>
          <p:cNvSpPr/>
          <p:nvPr/>
        </p:nvSpPr>
        <p:spPr>
          <a:xfrm>
            <a:off x="6522719" y="4403485"/>
            <a:ext cx="274320" cy="59436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7" name="Ellipszis 36">
            <a:extLst>
              <a:ext uri="{FF2B5EF4-FFF2-40B4-BE49-F238E27FC236}">
                <a16:creationId xmlns:a16="http://schemas.microsoft.com/office/drawing/2014/main" id="{260D2069-D6AC-41D4-9A3C-9D2801662055}"/>
              </a:ext>
            </a:extLst>
          </p:cNvPr>
          <p:cNvSpPr/>
          <p:nvPr/>
        </p:nvSpPr>
        <p:spPr>
          <a:xfrm rot="18291260">
            <a:off x="5913120" y="4784485"/>
            <a:ext cx="274320" cy="59436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8" name="Ellipszis 37">
            <a:extLst>
              <a:ext uri="{FF2B5EF4-FFF2-40B4-BE49-F238E27FC236}">
                <a16:creationId xmlns:a16="http://schemas.microsoft.com/office/drawing/2014/main" id="{4BD49840-58BD-4D75-A5D8-3FFBF8A4B779}"/>
              </a:ext>
            </a:extLst>
          </p:cNvPr>
          <p:cNvSpPr/>
          <p:nvPr/>
        </p:nvSpPr>
        <p:spPr>
          <a:xfrm rot="2254858">
            <a:off x="5821679" y="4027248"/>
            <a:ext cx="274320" cy="59436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40" name="Kép 39" descr="A képen rajz, óra látható&#10;&#10;Automatikusan generált leírás">
            <a:extLst>
              <a:ext uri="{FF2B5EF4-FFF2-40B4-BE49-F238E27FC236}">
                <a16:creationId xmlns:a16="http://schemas.microsoft.com/office/drawing/2014/main" id="{5037D50B-9AC7-47FB-99F5-23205B6A2D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6250" y="3501390"/>
            <a:ext cx="3771900" cy="24765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06D8ACC-5106-1E74-252F-F05D496C91F7}"/>
              </a:ext>
            </a:extLst>
          </p:cNvPr>
          <p:cNvSpPr txBox="1"/>
          <p:nvPr/>
        </p:nvSpPr>
        <p:spPr>
          <a:xfrm>
            <a:off x="10766037" y="167641"/>
            <a:ext cx="109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b="1">
                <a:solidFill>
                  <a:srgbClr val="FF0000"/>
                </a:solidFill>
              </a:rPr>
              <a:t>fakultatív</a:t>
            </a:r>
          </a:p>
        </p:txBody>
      </p:sp>
    </p:spTree>
    <p:extLst>
      <p:ext uri="{BB962C8B-B14F-4D97-AF65-F5344CB8AC3E}">
        <p14:creationId xmlns:p14="http://schemas.microsoft.com/office/powerpoint/2010/main" val="94564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 animBg="1"/>
      <p:bldP spid="37" grpId="0" animBg="1"/>
      <p:bldP spid="3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Csoportba foglalás 99">
            <a:extLst>
              <a:ext uri="{FF2B5EF4-FFF2-40B4-BE49-F238E27FC236}">
                <a16:creationId xmlns:a16="http://schemas.microsoft.com/office/drawing/2014/main" id="{46D27B78-A1CF-4BE7-B724-EB06835C6B7A}"/>
              </a:ext>
            </a:extLst>
          </p:cNvPr>
          <p:cNvGrpSpPr/>
          <p:nvPr/>
        </p:nvGrpSpPr>
        <p:grpSpPr>
          <a:xfrm>
            <a:off x="5631676" y="3582047"/>
            <a:ext cx="2017684" cy="2809904"/>
            <a:chOff x="5646916" y="3307727"/>
            <a:chExt cx="2017684" cy="2809904"/>
          </a:xfrm>
        </p:grpSpPr>
        <p:sp>
          <p:nvSpPr>
            <p:cNvPr id="14" name="Ellipszis 13">
              <a:extLst>
                <a:ext uri="{FF2B5EF4-FFF2-40B4-BE49-F238E27FC236}">
                  <a16:creationId xmlns:a16="http://schemas.microsoft.com/office/drawing/2014/main" id="{304FB365-9BF6-44E3-ACF7-01A8FF1434FD}"/>
                </a:ext>
              </a:extLst>
            </p:cNvPr>
            <p:cNvSpPr/>
            <p:nvPr/>
          </p:nvSpPr>
          <p:spPr>
            <a:xfrm>
              <a:off x="6048723" y="5089146"/>
              <a:ext cx="106680" cy="10668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9" name="Szövegdoboz 18">
              <a:extLst>
                <a:ext uri="{FF2B5EF4-FFF2-40B4-BE49-F238E27FC236}">
                  <a16:creationId xmlns:a16="http://schemas.microsoft.com/office/drawing/2014/main" id="{C98CFD94-8F34-461E-A93D-AF6EF543DC98}"/>
                </a:ext>
              </a:extLst>
            </p:cNvPr>
            <p:cNvSpPr txBox="1"/>
            <p:nvPr/>
          </p:nvSpPr>
          <p:spPr>
            <a:xfrm>
              <a:off x="5914591" y="4212633"/>
              <a:ext cx="612668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6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</a:t>
              </a:r>
            </a:p>
          </p:txBody>
        </p:sp>
        <p:sp>
          <p:nvSpPr>
            <p:cNvPr id="20" name="Ellipszis 19">
              <a:extLst>
                <a:ext uri="{FF2B5EF4-FFF2-40B4-BE49-F238E27FC236}">
                  <a16:creationId xmlns:a16="http://schemas.microsoft.com/office/drawing/2014/main" id="{415F53CC-51FB-4109-947F-AC11E80C66B1}"/>
                </a:ext>
              </a:extLst>
            </p:cNvPr>
            <p:cNvSpPr/>
            <p:nvPr/>
          </p:nvSpPr>
          <p:spPr>
            <a:xfrm>
              <a:off x="6052114" y="4263449"/>
              <a:ext cx="106680" cy="10668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21" name="Ellipszis 20">
              <a:extLst>
                <a:ext uri="{FF2B5EF4-FFF2-40B4-BE49-F238E27FC236}">
                  <a16:creationId xmlns:a16="http://schemas.microsoft.com/office/drawing/2014/main" id="{0CD287A1-8F38-4E0A-8B8F-8235BB080F59}"/>
                </a:ext>
              </a:extLst>
            </p:cNvPr>
            <p:cNvSpPr/>
            <p:nvPr/>
          </p:nvSpPr>
          <p:spPr>
            <a:xfrm>
              <a:off x="6224364" y="5093378"/>
              <a:ext cx="106680" cy="10668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22" name="Ellipszis 21">
              <a:extLst>
                <a:ext uri="{FF2B5EF4-FFF2-40B4-BE49-F238E27FC236}">
                  <a16:creationId xmlns:a16="http://schemas.microsoft.com/office/drawing/2014/main" id="{2092BCAF-CD76-4CEF-818B-991F0A8E7F02}"/>
                </a:ext>
              </a:extLst>
            </p:cNvPr>
            <p:cNvSpPr/>
            <p:nvPr/>
          </p:nvSpPr>
          <p:spPr>
            <a:xfrm>
              <a:off x="6580979" y="4766154"/>
              <a:ext cx="106680" cy="10668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23" name="Ellipszis 22">
              <a:extLst>
                <a:ext uri="{FF2B5EF4-FFF2-40B4-BE49-F238E27FC236}">
                  <a16:creationId xmlns:a16="http://schemas.microsoft.com/office/drawing/2014/main" id="{7C610EFA-5FB7-46A2-A016-7A76B223BC7F}"/>
                </a:ext>
              </a:extLst>
            </p:cNvPr>
            <p:cNvSpPr/>
            <p:nvPr/>
          </p:nvSpPr>
          <p:spPr>
            <a:xfrm>
              <a:off x="6584525" y="4573941"/>
              <a:ext cx="106680" cy="10668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24" name="Ellipszis 23">
              <a:extLst>
                <a:ext uri="{FF2B5EF4-FFF2-40B4-BE49-F238E27FC236}">
                  <a16:creationId xmlns:a16="http://schemas.microsoft.com/office/drawing/2014/main" id="{E9F5B34D-9E93-4C11-8713-AA3E77F2C216}"/>
                </a:ext>
              </a:extLst>
            </p:cNvPr>
            <p:cNvSpPr/>
            <p:nvPr/>
          </p:nvSpPr>
          <p:spPr>
            <a:xfrm>
              <a:off x="6227611" y="4264060"/>
              <a:ext cx="106680" cy="10668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26" name="Szövegdoboz 25">
              <a:extLst>
                <a:ext uri="{FF2B5EF4-FFF2-40B4-BE49-F238E27FC236}">
                  <a16:creationId xmlns:a16="http://schemas.microsoft.com/office/drawing/2014/main" id="{5934830E-EADC-47C4-8655-47C57C859DF6}"/>
                </a:ext>
              </a:extLst>
            </p:cNvPr>
            <p:cNvSpPr txBox="1"/>
            <p:nvPr/>
          </p:nvSpPr>
          <p:spPr>
            <a:xfrm>
              <a:off x="6702658" y="4205005"/>
              <a:ext cx="910827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6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Cl</a:t>
              </a:r>
            </a:p>
          </p:txBody>
        </p:sp>
        <p:sp>
          <p:nvSpPr>
            <p:cNvPr id="27" name="Szövegdoboz 26">
              <a:extLst>
                <a:ext uri="{FF2B5EF4-FFF2-40B4-BE49-F238E27FC236}">
                  <a16:creationId xmlns:a16="http://schemas.microsoft.com/office/drawing/2014/main" id="{03F8A310-32FB-4BFD-9996-AD76C1D3EB50}"/>
                </a:ext>
              </a:extLst>
            </p:cNvPr>
            <p:cNvSpPr txBox="1"/>
            <p:nvPr/>
          </p:nvSpPr>
          <p:spPr>
            <a:xfrm>
              <a:off x="5724923" y="5101968"/>
              <a:ext cx="910827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6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Cl</a:t>
              </a:r>
            </a:p>
          </p:txBody>
        </p:sp>
        <p:sp>
          <p:nvSpPr>
            <p:cNvPr id="28" name="Szövegdoboz 27">
              <a:extLst>
                <a:ext uri="{FF2B5EF4-FFF2-40B4-BE49-F238E27FC236}">
                  <a16:creationId xmlns:a16="http://schemas.microsoft.com/office/drawing/2014/main" id="{2848E0D5-74AD-49E1-BCCA-60F4B7F5A74B}"/>
                </a:ext>
              </a:extLst>
            </p:cNvPr>
            <p:cNvSpPr txBox="1"/>
            <p:nvPr/>
          </p:nvSpPr>
          <p:spPr>
            <a:xfrm>
              <a:off x="5724923" y="3307727"/>
              <a:ext cx="910827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6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Cl</a:t>
              </a:r>
            </a:p>
          </p:txBody>
        </p:sp>
        <p:sp>
          <p:nvSpPr>
            <p:cNvPr id="39" name="Ellipszis 38">
              <a:extLst>
                <a:ext uri="{FF2B5EF4-FFF2-40B4-BE49-F238E27FC236}">
                  <a16:creationId xmlns:a16="http://schemas.microsoft.com/office/drawing/2014/main" id="{5993A03A-956B-4D04-BCBA-3A89A0877951}"/>
                </a:ext>
              </a:extLst>
            </p:cNvPr>
            <p:cNvSpPr/>
            <p:nvPr/>
          </p:nvSpPr>
          <p:spPr>
            <a:xfrm>
              <a:off x="5759986" y="4763695"/>
              <a:ext cx="106680" cy="10668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41" name="Ellipszis 40">
              <a:extLst>
                <a:ext uri="{FF2B5EF4-FFF2-40B4-BE49-F238E27FC236}">
                  <a16:creationId xmlns:a16="http://schemas.microsoft.com/office/drawing/2014/main" id="{CF73DB00-18B4-4D31-A77E-F0CDE8FA8B7E}"/>
                </a:ext>
              </a:extLst>
            </p:cNvPr>
            <p:cNvSpPr/>
            <p:nvPr/>
          </p:nvSpPr>
          <p:spPr>
            <a:xfrm>
              <a:off x="5756158" y="4571482"/>
              <a:ext cx="106680" cy="10668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grpSp>
          <p:nvGrpSpPr>
            <p:cNvPr id="4" name="Csoportba foglalás 3">
              <a:extLst>
                <a:ext uri="{FF2B5EF4-FFF2-40B4-BE49-F238E27FC236}">
                  <a16:creationId xmlns:a16="http://schemas.microsoft.com/office/drawing/2014/main" id="{AE209494-2E18-4192-97C7-42A63C126B7F}"/>
                </a:ext>
              </a:extLst>
            </p:cNvPr>
            <p:cNvGrpSpPr/>
            <p:nvPr/>
          </p:nvGrpSpPr>
          <p:grpSpPr>
            <a:xfrm>
              <a:off x="5664122" y="3701328"/>
              <a:ext cx="110226" cy="298893"/>
              <a:chOff x="8178722" y="4726341"/>
              <a:chExt cx="110226" cy="298893"/>
            </a:xfrm>
          </p:grpSpPr>
          <p:sp>
            <p:nvSpPr>
              <p:cNvPr id="42" name="Ellipszis 41">
                <a:extLst>
                  <a:ext uri="{FF2B5EF4-FFF2-40B4-BE49-F238E27FC236}">
                    <a16:creationId xmlns:a16="http://schemas.microsoft.com/office/drawing/2014/main" id="{4627E98B-CED0-4DCD-BE55-4EDDEC48F38F}"/>
                  </a:ext>
                </a:extLst>
              </p:cNvPr>
              <p:cNvSpPr/>
              <p:nvPr/>
            </p:nvSpPr>
            <p:spPr>
              <a:xfrm>
                <a:off x="8178722" y="4918554"/>
                <a:ext cx="106680" cy="10668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43" name="Ellipszis 42">
                <a:extLst>
                  <a:ext uri="{FF2B5EF4-FFF2-40B4-BE49-F238E27FC236}">
                    <a16:creationId xmlns:a16="http://schemas.microsoft.com/office/drawing/2014/main" id="{8EDC262D-5D12-4CB3-B96B-A9FB6A58D864}"/>
                  </a:ext>
                </a:extLst>
              </p:cNvPr>
              <p:cNvSpPr/>
              <p:nvPr/>
            </p:nvSpPr>
            <p:spPr>
              <a:xfrm>
                <a:off x="8182268" y="4726341"/>
                <a:ext cx="106680" cy="10668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  <p:grpSp>
          <p:nvGrpSpPr>
            <p:cNvPr id="12" name="Csoportba foglalás 11">
              <a:extLst>
                <a:ext uri="{FF2B5EF4-FFF2-40B4-BE49-F238E27FC236}">
                  <a16:creationId xmlns:a16="http://schemas.microsoft.com/office/drawing/2014/main" id="{C4ADC641-DB0E-489F-BBB6-5B5FB83D63D1}"/>
                </a:ext>
              </a:extLst>
            </p:cNvPr>
            <p:cNvGrpSpPr/>
            <p:nvPr/>
          </p:nvGrpSpPr>
          <p:grpSpPr>
            <a:xfrm>
              <a:off x="6008944" y="3368500"/>
              <a:ext cx="282321" cy="110912"/>
              <a:chOff x="7867692" y="5241546"/>
              <a:chExt cx="282321" cy="110912"/>
            </a:xfrm>
          </p:grpSpPr>
          <p:sp>
            <p:nvSpPr>
              <p:cNvPr id="44" name="Ellipszis 43">
                <a:extLst>
                  <a:ext uri="{FF2B5EF4-FFF2-40B4-BE49-F238E27FC236}">
                    <a16:creationId xmlns:a16="http://schemas.microsoft.com/office/drawing/2014/main" id="{92400765-2745-4CD7-A94E-E1372875651F}"/>
                  </a:ext>
                </a:extLst>
              </p:cNvPr>
              <p:cNvSpPr/>
              <p:nvPr/>
            </p:nvSpPr>
            <p:spPr>
              <a:xfrm>
                <a:off x="7867692" y="5241546"/>
                <a:ext cx="106680" cy="10668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45" name="Ellipszis 44">
                <a:extLst>
                  <a:ext uri="{FF2B5EF4-FFF2-40B4-BE49-F238E27FC236}">
                    <a16:creationId xmlns:a16="http://schemas.microsoft.com/office/drawing/2014/main" id="{63853343-A354-4CEF-8138-A6E6C2147D73}"/>
                  </a:ext>
                </a:extLst>
              </p:cNvPr>
              <p:cNvSpPr/>
              <p:nvPr/>
            </p:nvSpPr>
            <p:spPr>
              <a:xfrm>
                <a:off x="8043333" y="5245778"/>
                <a:ext cx="106680" cy="10668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  <p:grpSp>
          <p:nvGrpSpPr>
            <p:cNvPr id="46" name="Csoportba foglalás 45">
              <a:extLst>
                <a:ext uri="{FF2B5EF4-FFF2-40B4-BE49-F238E27FC236}">
                  <a16:creationId xmlns:a16="http://schemas.microsoft.com/office/drawing/2014/main" id="{9265E13C-81E8-4E8D-AFA9-9E2A48F9C989}"/>
                </a:ext>
              </a:extLst>
            </p:cNvPr>
            <p:cNvGrpSpPr/>
            <p:nvPr/>
          </p:nvGrpSpPr>
          <p:grpSpPr>
            <a:xfrm>
              <a:off x="6965582" y="4273069"/>
              <a:ext cx="282321" cy="110912"/>
              <a:chOff x="7867692" y="5241546"/>
              <a:chExt cx="282321" cy="110912"/>
            </a:xfrm>
          </p:grpSpPr>
          <p:sp>
            <p:nvSpPr>
              <p:cNvPr id="47" name="Ellipszis 46">
                <a:extLst>
                  <a:ext uri="{FF2B5EF4-FFF2-40B4-BE49-F238E27FC236}">
                    <a16:creationId xmlns:a16="http://schemas.microsoft.com/office/drawing/2014/main" id="{76F8C885-EBA0-4C83-8C83-29B4E390BC71}"/>
                  </a:ext>
                </a:extLst>
              </p:cNvPr>
              <p:cNvSpPr/>
              <p:nvPr/>
            </p:nvSpPr>
            <p:spPr>
              <a:xfrm>
                <a:off x="7867692" y="5241546"/>
                <a:ext cx="106680" cy="10668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48" name="Ellipszis 47">
                <a:extLst>
                  <a:ext uri="{FF2B5EF4-FFF2-40B4-BE49-F238E27FC236}">
                    <a16:creationId xmlns:a16="http://schemas.microsoft.com/office/drawing/2014/main" id="{3D7B3EB4-B6B6-48CE-8FDF-885D65FC5A79}"/>
                  </a:ext>
                </a:extLst>
              </p:cNvPr>
              <p:cNvSpPr/>
              <p:nvPr/>
            </p:nvSpPr>
            <p:spPr>
              <a:xfrm>
                <a:off x="8043333" y="5245778"/>
                <a:ext cx="106680" cy="10668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  <p:grpSp>
          <p:nvGrpSpPr>
            <p:cNvPr id="49" name="Csoportba foglalás 48">
              <a:extLst>
                <a:ext uri="{FF2B5EF4-FFF2-40B4-BE49-F238E27FC236}">
                  <a16:creationId xmlns:a16="http://schemas.microsoft.com/office/drawing/2014/main" id="{5A6BF894-193E-40DB-A62F-1E6F793F2008}"/>
                </a:ext>
              </a:extLst>
            </p:cNvPr>
            <p:cNvGrpSpPr/>
            <p:nvPr/>
          </p:nvGrpSpPr>
          <p:grpSpPr>
            <a:xfrm>
              <a:off x="6963125" y="5118643"/>
              <a:ext cx="282321" cy="110912"/>
              <a:chOff x="7867692" y="5241546"/>
              <a:chExt cx="282321" cy="110912"/>
            </a:xfrm>
          </p:grpSpPr>
          <p:sp>
            <p:nvSpPr>
              <p:cNvPr id="50" name="Ellipszis 49">
                <a:extLst>
                  <a:ext uri="{FF2B5EF4-FFF2-40B4-BE49-F238E27FC236}">
                    <a16:creationId xmlns:a16="http://schemas.microsoft.com/office/drawing/2014/main" id="{0F01F54A-50F3-4BF8-AFCC-9BE3A89E1F2C}"/>
                  </a:ext>
                </a:extLst>
              </p:cNvPr>
              <p:cNvSpPr/>
              <p:nvPr/>
            </p:nvSpPr>
            <p:spPr>
              <a:xfrm>
                <a:off x="7867692" y="5241546"/>
                <a:ext cx="106680" cy="10668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51" name="Ellipszis 50">
                <a:extLst>
                  <a:ext uri="{FF2B5EF4-FFF2-40B4-BE49-F238E27FC236}">
                    <a16:creationId xmlns:a16="http://schemas.microsoft.com/office/drawing/2014/main" id="{DE72214D-6A7F-4FDC-ADA5-D759A0E8142E}"/>
                  </a:ext>
                </a:extLst>
              </p:cNvPr>
              <p:cNvSpPr/>
              <p:nvPr/>
            </p:nvSpPr>
            <p:spPr>
              <a:xfrm>
                <a:off x="8043333" y="5245778"/>
                <a:ext cx="106680" cy="10668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  <p:grpSp>
          <p:nvGrpSpPr>
            <p:cNvPr id="52" name="Csoportba foglalás 51">
              <a:extLst>
                <a:ext uri="{FF2B5EF4-FFF2-40B4-BE49-F238E27FC236}">
                  <a16:creationId xmlns:a16="http://schemas.microsoft.com/office/drawing/2014/main" id="{486C931F-0963-48D5-A352-1C8B68B67B35}"/>
                </a:ext>
              </a:extLst>
            </p:cNvPr>
            <p:cNvGrpSpPr/>
            <p:nvPr/>
          </p:nvGrpSpPr>
          <p:grpSpPr>
            <a:xfrm>
              <a:off x="6061015" y="5978966"/>
              <a:ext cx="282321" cy="110912"/>
              <a:chOff x="7867692" y="5241546"/>
              <a:chExt cx="282321" cy="110912"/>
            </a:xfrm>
          </p:grpSpPr>
          <p:sp>
            <p:nvSpPr>
              <p:cNvPr id="53" name="Ellipszis 52">
                <a:extLst>
                  <a:ext uri="{FF2B5EF4-FFF2-40B4-BE49-F238E27FC236}">
                    <a16:creationId xmlns:a16="http://schemas.microsoft.com/office/drawing/2014/main" id="{E336E7F7-FC16-40E2-B23C-A69406D26794}"/>
                  </a:ext>
                </a:extLst>
              </p:cNvPr>
              <p:cNvSpPr/>
              <p:nvPr/>
            </p:nvSpPr>
            <p:spPr>
              <a:xfrm>
                <a:off x="7867692" y="5241546"/>
                <a:ext cx="106680" cy="10668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54" name="Ellipszis 53">
                <a:extLst>
                  <a:ext uri="{FF2B5EF4-FFF2-40B4-BE49-F238E27FC236}">
                    <a16:creationId xmlns:a16="http://schemas.microsoft.com/office/drawing/2014/main" id="{0158845A-D67E-4B4B-88EF-6D975E68376E}"/>
                  </a:ext>
                </a:extLst>
              </p:cNvPr>
              <p:cNvSpPr/>
              <p:nvPr/>
            </p:nvSpPr>
            <p:spPr>
              <a:xfrm>
                <a:off x="8043333" y="5245778"/>
                <a:ext cx="106680" cy="10668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  <p:grpSp>
          <p:nvGrpSpPr>
            <p:cNvPr id="55" name="Csoportba foglalás 54">
              <a:extLst>
                <a:ext uri="{FF2B5EF4-FFF2-40B4-BE49-F238E27FC236}">
                  <a16:creationId xmlns:a16="http://schemas.microsoft.com/office/drawing/2014/main" id="{844B5FB0-65D4-4BAA-AE27-D0964D28667C}"/>
                </a:ext>
              </a:extLst>
            </p:cNvPr>
            <p:cNvGrpSpPr/>
            <p:nvPr/>
          </p:nvGrpSpPr>
          <p:grpSpPr>
            <a:xfrm>
              <a:off x="6580637" y="3691495"/>
              <a:ext cx="110226" cy="298893"/>
              <a:chOff x="8178722" y="4726341"/>
              <a:chExt cx="110226" cy="298893"/>
            </a:xfrm>
          </p:grpSpPr>
          <p:sp>
            <p:nvSpPr>
              <p:cNvPr id="56" name="Ellipszis 55">
                <a:extLst>
                  <a:ext uri="{FF2B5EF4-FFF2-40B4-BE49-F238E27FC236}">
                    <a16:creationId xmlns:a16="http://schemas.microsoft.com/office/drawing/2014/main" id="{F3647758-BCA4-404E-8964-5CBFDBF920DA}"/>
                  </a:ext>
                </a:extLst>
              </p:cNvPr>
              <p:cNvSpPr/>
              <p:nvPr/>
            </p:nvSpPr>
            <p:spPr>
              <a:xfrm>
                <a:off x="8178722" y="4918554"/>
                <a:ext cx="106680" cy="10668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57" name="Ellipszis 56">
                <a:extLst>
                  <a:ext uri="{FF2B5EF4-FFF2-40B4-BE49-F238E27FC236}">
                    <a16:creationId xmlns:a16="http://schemas.microsoft.com/office/drawing/2014/main" id="{76FD1C96-FAAD-45DA-B8BF-23085935B1C3}"/>
                  </a:ext>
                </a:extLst>
              </p:cNvPr>
              <p:cNvSpPr/>
              <p:nvPr/>
            </p:nvSpPr>
            <p:spPr>
              <a:xfrm>
                <a:off x="8182268" y="4726341"/>
                <a:ext cx="106680" cy="10668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  <p:grpSp>
          <p:nvGrpSpPr>
            <p:cNvPr id="58" name="Csoportba foglalás 57">
              <a:extLst>
                <a:ext uri="{FF2B5EF4-FFF2-40B4-BE49-F238E27FC236}">
                  <a16:creationId xmlns:a16="http://schemas.microsoft.com/office/drawing/2014/main" id="{8AB5FFB4-AB8F-4613-A508-4982E94089D5}"/>
                </a:ext>
              </a:extLst>
            </p:cNvPr>
            <p:cNvGrpSpPr/>
            <p:nvPr/>
          </p:nvGrpSpPr>
          <p:grpSpPr>
            <a:xfrm>
              <a:off x="7554374" y="4559193"/>
              <a:ext cx="110226" cy="298893"/>
              <a:chOff x="8178722" y="4726341"/>
              <a:chExt cx="110226" cy="298893"/>
            </a:xfrm>
          </p:grpSpPr>
          <p:sp>
            <p:nvSpPr>
              <p:cNvPr id="59" name="Ellipszis 58">
                <a:extLst>
                  <a:ext uri="{FF2B5EF4-FFF2-40B4-BE49-F238E27FC236}">
                    <a16:creationId xmlns:a16="http://schemas.microsoft.com/office/drawing/2014/main" id="{DD40BB86-816E-43EB-8E1B-8F8292C437A5}"/>
                  </a:ext>
                </a:extLst>
              </p:cNvPr>
              <p:cNvSpPr/>
              <p:nvPr/>
            </p:nvSpPr>
            <p:spPr>
              <a:xfrm>
                <a:off x="8178722" y="4918554"/>
                <a:ext cx="106680" cy="10668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60" name="Ellipszis 59">
                <a:extLst>
                  <a:ext uri="{FF2B5EF4-FFF2-40B4-BE49-F238E27FC236}">
                    <a16:creationId xmlns:a16="http://schemas.microsoft.com/office/drawing/2014/main" id="{FB795A87-D368-4886-9C0E-6F9649C61DEA}"/>
                  </a:ext>
                </a:extLst>
              </p:cNvPr>
              <p:cNvSpPr/>
              <p:nvPr/>
            </p:nvSpPr>
            <p:spPr>
              <a:xfrm>
                <a:off x="8182268" y="4726341"/>
                <a:ext cx="106680" cy="10668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  <p:grpSp>
          <p:nvGrpSpPr>
            <p:cNvPr id="61" name="Csoportba foglalás 60">
              <a:extLst>
                <a:ext uri="{FF2B5EF4-FFF2-40B4-BE49-F238E27FC236}">
                  <a16:creationId xmlns:a16="http://schemas.microsoft.com/office/drawing/2014/main" id="{0C99D00E-E828-44C9-AABA-D3AA7A377320}"/>
                </a:ext>
              </a:extLst>
            </p:cNvPr>
            <p:cNvGrpSpPr/>
            <p:nvPr/>
          </p:nvGrpSpPr>
          <p:grpSpPr>
            <a:xfrm>
              <a:off x="6580637" y="5471135"/>
              <a:ext cx="110226" cy="298893"/>
              <a:chOff x="8178722" y="4726341"/>
              <a:chExt cx="110226" cy="298893"/>
            </a:xfrm>
          </p:grpSpPr>
          <p:sp>
            <p:nvSpPr>
              <p:cNvPr id="62" name="Ellipszis 61">
                <a:extLst>
                  <a:ext uri="{FF2B5EF4-FFF2-40B4-BE49-F238E27FC236}">
                    <a16:creationId xmlns:a16="http://schemas.microsoft.com/office/drawing/2014/main" id="{1F57FDE2-638E-4CA7-91C0-CD6F433ADA57}"/>
                  </a:ext>
                </a:extLst>
              </p:cNvPr>
              <p:cNvSpPr/>
              <p:nvPr/>
            </p:nvSpPr>
            <p:spPr>
              <a:xfrm>
                <a:off x="8178722" y="4918554"/>
                <a:ext cx="106680" cy="10668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63" name="Ellipszis 62">
                <a:extLst>
                  <a:ext uri="{FF2B5EF4-FFF2-40B4-BE49-F238E27FC236}">
                    <a16:creationId xmlns:a16="http://schemas.microsoft.com/office/drawing/2014/main" id="{C0D2FAED-6882-4229-A52D-D24044542803}"/>
                  </a:ext>
                </a:extLst>
              </p:cNvPr>
              <p:cNvSpPr/>
              <p:nvPr/>
            </p:nvSpPr>
            <p:spPr>
              <a:xfrm>
                <a:off x="8182268" y="4726341"/>
                <a:ext cx="106680" cy="10668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  <p:grpSp>
          <p:nvGrpSpPr>
            <p:cNvPr id="64" name="Csoportba foglalás 63">
              <a:extLst>
                <a:ext uri="{FF2B5EF4-FFF2-40B4-BE49-F238E27FC236}">
                  <a16:creationId xmlns:a16="http://schemas.microsoft.com/office/drawing/2014/main" id="{A416CCAD-1266-4BF2-A5DF-C74F393A7E2C}"/>
                </a:ext>
              </a:extLst>
            </p:cNvPr>
            <p:cNvGrpSpPr/>
            <p:nvPr/>
          </p:nvGrpSpPr>
          <p:grpSpPr>
            <a:xfrm>
              <a:off x="5646916" y="5439180"/>
              <a:ext cx="110226" cy="298893"/>
              <a:chOff x="8178722" y="4726341"/>
              <a:chExt cx="110226" cy="298893"/>
            </a:xfrm>
          </p:grpSpPr>
          <p:sp>
            <p:nvSpPr>
              <p:cNvPr id="65" name="Ellipszis 64">
                <a:extLst>
                  <a:ext uri="{FF2B5EF4-FFF2-40B4-BE49-F238E27FC236}">
                    <a16:creationId xmlns:a16="http://schemas.microsoft.com/office/drawing/2014/main" id="{0E061559-E301-435E-B856-087E09F52E07}"/>
                  </a:ext>
                </a:extLst>
              </p:cNvPr>
              <p:cNvSpPr/>
              <p:nvPr/>
            </p:nvSpPr>
            <p:spPr>
              <a:xfrm>
                <a:off x="8178722" y="4918554"/>
                <a:ext cx="106680" cy="10668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66" name="Ellipszis 65">
                <a:extLst>
                  <a:ext uri="{FF2B5EF4-FFF2-40B4-BE49-F238E27FC236}">
                    <a16:creationId xmlns:a16="http://schemas.microsoft.com/office/drawing/2014/main" id="{3C7DAA4C-8F1F-444A-BCE3-D79636C01293}"/>
                  </a:ext>
                </a:extLst>
              </p:cNvPr>
              <p:cNvSpPr/>
              <p:nvPr/>
            </p:nvSpPr>
            <p:spPr>
              <a:xfrm>
                <a:off x="8182268" y="4726341"/>
                <a:ext cx="106680" cy="10668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</p:grpSp>
      <p:sp>
        <p:nvSpPr>
          <p:cNvPr id="2" name="Cím 1">
            <a:extLst>
              <a:ext uri="{FF2B5EF4-FFF2-40B4-BE49-F238E27FC236}">
                <a16:creationId xmlns:a16="http://schemas.microsoft.com/office/drawing/2014/main" id="{D50E7FE7-7A6B-4BF8-9EE5-6AB1B782D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7485"/>
            <a:ext cx="10515600" cy="1325563"/>
          </a:xfrm>
        </p:spPr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Példák a VSEPR-elmélet alkalmazására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F5E4F99-4D1F-402A-952B-787EE2279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040" y="1657985"/>
            <a:ext cx="11536680" cy="1850759"/>
          </a:xfrm>
        </p:spPr>
        <p:txBody>
          <a:bodyPr>
            <a:normAutofit lnSpcReduction="10000"/>
          </a:bodyPr>
          <a:lstStyle/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PCl</a:t>
            </a:r>
            <a:r>
              <a:rPr lang="hu-HU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P: [Ne] 3s</a:t>
            </a:r>
            <a:r>
              <a:rPr lang="hu-HU" sz="3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3p</a:t>
            </a:r>
            <a:r>
              <a:rPr lang="hu-HU" sz="3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és Cl: [Ne] 3s</a:t>
            </a:r>
            <a:r>
              <a:rPr lang="hu-HU" sz="3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3p</a:t>
            </a:r>
            <a:r>
              <a:rPr lang="hu-HU" sz="3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azaz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foszfor körül három kötő pár, és egy nemkötő pár van, tehát a szabályos alak a tetraéder lenne, de ez a nemkötő pár miatt három-szög alapú gúlává változik!</a:t>
            </a:r>
            <a:endParaRPr lang="hu-HU" sz="32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Nyíl: lefelé mutató 34">
            <a:extLst>
              <a:ext uri="{FF2B5EF4-FFF2-40B4-BE49-F238E27FC236}">
                <a16:creationId xmlns:a16="http://schemas.microsoft.com/office/drawing/2014/main" id="{B3BFDD80-43C9-4046-A3E0-693EE235BBD8}"/>
              </a:ext>
            </a:extLst>
          </p:cNvPr>
          <p:cNvSpPr/>
          <p:nvPr/>
        </p:nvSpPr>
        <p:spPr>
          <a:xfrm rot="16200000">
            <a:off x="3870960" y="4206240"/>
            <a:ext cx="1005840" cy="1508760"/>
          </a:xfrm>
          <a:prstGeom prst="downArrow">
            <a:avLst/>
          </a:prstGeom>
          <a:solidFill>
            <a:srgbClr val="2E0CF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6" name="Ellipszis 35">
            <a:extLst>
              <a:ext uri="{FF2B5EF4-FFF2-40B4-BE49-F238E27FC236}">
                <a16:creationId xmlns:a16="http://schemas.microsoft.com/office/drawing/2014/main" id="{CD4BAAE8-614A-4E54-A596-4EB42ECD28E8}"/>
              </a:ext>
            </a:extLst>
          </p:cNvPr>
          <p:cNvSpPr/>
          <p:nvPr/>
        </p:nvSpPr>
        <p:spPr>
          <a:xfrm>
            <a:off x="6498590" y="4693045"/>
            <a:ext cx="274320" cy="59436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7" name="Ellipszis 36">
            <a:extLst>
              <a:ext uri="{FF2B5EF4-FFF2-40B4-BE49-F238E27FC236}">
                <a16:creationId xmlns:a16="http://schemas.microsoft.com/office/drawing/2014/main" id="{260D2069-D6AC-41D4-9A3C-9D2801662055}"/>
              </a:ext>
            </a:extLst>
          </p:cNvPr>
          <p:cNvSpPr/>
          <p:nvPr/>
        </p:nvSpPr>
        <p:spPr>
          <a:xfrm rot="16200000">
            <a:off x="6050280" y="4288790"/>
            <a:ext cx="274320" cy="59436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8" name="Ellipszis 37">
            <a:extLst>
              <a:ext uri="{FF2B5EF4-FFF2-40B4-BE49-F238E27FC236}">
                <a16:creationId xmlns:a16="http://schemas.microsoft.com/office/drawing/2014/main" id="{4BD49840-58BD-4D75-A5D8-3FFBF8A4B779}"/>
              </a:ext>
            </a:extLst>
          </p:cNvPr>
          <p:cNvSpPr/>
          <p:nvPr/>
        </p:nvSpPr>
        <p:spPr>
          <a:xfrm>
            <a:off x="5669278" y="4677410"/>
            <a:ext cx="274320" cy="594360"/>
          </a:xfrm>
          <a:prstGeom prst="ellipse">
            <a:avLst/>
          </a:prstGeom>
          <a:noFill/>
          <a:ln w="38100">
            <a:solidFill>
              <a:srgbClr val="2E0CF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grpSp>
        <p:nvGrpSpPr>
          <p:cNvPr id="18" name="Csoportba foglalás 17">
            <a:extLst>
              <a:ext uri="{FF2B5EF4-FFF2-40B4-BE49-F238E27FC236}">
                <a16:creationId xmlns:a16="http://schemas.microsoft.com/office/drawing/2014/main" id="{476A05EA-8A14-4C51-965B-FA18DFA7F7F6}"/>
              </a:ext>
            </a:extLst>
          </p:cNvPr>
          <p:cNvGrpSpPr/>
          <p:nvPr/>
        </p:nvGrpSpPr>
        <p:grpSpPr>
          <a:xfrm>
            <a:off x="578384" y="5357606"/>
            <a:ext cx="1043947" cy="1015663"/>
            <a:chOff x="637378" y="4804542"/>
            <a:chExt cx="1043947" cy="1015663"/>
          </a:xfrm>
        </p:grpSpPr>
        <p:sp>
          <p:nvSpPr>
            <p:cNvPr id="11" name="Ellipszis 10">
              <a:extLst>
                <a:ext uri="{FF2B5EF4-FFF2-40B4-BE49-F238E27FC236}">
                  <a16:creationId xmlns:a16="http://schemas.microsoft.com/office/drawing/2014/main" id="{D70AD8E8-77EC-474A-814E-CFDB5FF5F816}"/>
                </a:ext>
              </a:extLst>
            </p:cNvPr>
            <p:cNvSpPr/>
            <p:nvPr/>
          </p:nvSpPr>
          <p:spPr>
            <a:xfrm>
              <a:off x="1205023" y="4883868"/>
              <a:ext cx="106680" cy="10668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67" name="Szövegdoboz 66">
              <a:extLst>
                <a:ext uri="{FF2B5EF4-FFF2-40B4-BE49-F238E27FC236}">
                  <a16:creationId xmlns:a16="http://schemas.microsoft.com/office/drawing/2014/main" id="{AED13264-40B1-458F-BA47-C810DAE13370}"/>
                </a:ext>
              </a:extLst>
            </p:cNvPr>
            <p:cNvSpPr txBox="1"/>
            <p:nvPr/>
          </p:nvSpPr>
          <p:spPr>
            <a:xfrm>
              <a:off x="715385" y="4804542"/>
              <a:ext cx="910827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6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Cl</a:t>
              </a:r>
            </a:p>
          </p:txBody>
        </p:sp>
        <p:grpSp>
          <p:nvGrpSpPr>
            <p:cNvPr id="68" name="Csoportba foglalás 67">
              <a:extLst>
                <a:ext uri="{FF2B5EF4-FFF2-40B4-BE49-F238E27FC236}">
                  <a16:creationId xmlns:a16="http://schemas.microsoft.com/office/drawing/2014/main" id="{0B5830CA-9257-4097-9D8C-543C66D83DF0}"/>
                </a:ext>
              </a:extLst>
            </p:cNvPr>
            <p:cNvGrpSpPr/>
            <p:nvPr/>
          </p:nvGrpSpPr>
          <p:grpSpPr>
            <a:xfrm>
              <a:off x="1051477" y="5681540"/>
              <a:ext cx="282321" cy="110912"/>
              <a:chOff x="7867692" y="5241546"/>
              <a:chExt cx="282321" cy="110912"/>
            </a:xfrm>
          </p:grpSpPr>
          <p:sp>
            <p:nvSpPr>
              <p:cNvPr id="69" name="Ellipszis 68">
                <a:extLst>
                  <a:ext uri="{FF2B5EF4-FFF2-40B4-BE49-F238E27FC236}">
                    <a16:creationId xmlns:a16="http://schemas.microsoft.com/office/drawing/2014/main" id="{BD0C3B27-6382-45AE-B1BB-24FF8C8EAB91}"/>
                  </a:ext>
                </a:extLst>
              </p:cNvPr>
              <p:cNvSpPr/>
              <p:nvPr/>
            </p:nvSpPr>
            <p:spPr>
              <a:xfrm>
                <a:off x="7867692" y="5241546"/>
                <a:ext cx="106680" cy="10668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70" name="Ellipszis 69">
                <a:extLst>
                  <a:ext uri="{FF2B5EF4-FFF2-40B4-BE49-F238E27FC236}">
                    <a16:creationId xmlns:a16="http://schemas.microsoft.com/office/drawing/2014/main" id="{62CD3B8E-64CE-4AB5-8D46-93D64DA1D48E}"/>
                  </a:ext>
                </a:extLst>
              </p:cNvPr>
              <p:cNvSpPr/>
              <p:nvPr/>
            </p:nvSpPr>
            <p:spPr>
              <a:xfrm>
                <a:off x="8043333" y="5245778"/>
                <a:ext cx="106680" cy="10668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  <p:grpSp>
          <p:nvGrpSpPr>
            <p:cNvPr id="71" name="Csoportba foglalás 70">
              <a:extLst>
                <a:ext uri="{FF2B5EF4-FFF2-40B4-BE49-F238E27FC236}">
                  <a16:creationId xmlns:a16="http://schemas.microsoft.com/office/drawing/2014/main" id="{DDBBD4DF-015A-44D2-A0BB-6BCB37A83F23}"/>
                </a:ext>
              </a:extLst>
            </p:cNvPr>
            <p:cNvGrpSpPr/>
            <p:nvPr/>
          </p:nvGrpSpPr>
          <p:grpSpPr>
            <a:xfrm>
              <a:off x="1571099" y="5173709"/>
              <a:ext cx="110226" cy="298893"/>
              <a:chOff x="8178722" y="4726341"/>
              <a:chExt cx="110226" cy="298893"/>
            </a:xfrm>
          </p:grpSpPr>
          <p:sp>
            <p:nvSpPr>
              <p:cNvPr id="72" name="Ellipszis 71">
                <a:extLst>
                  <a:ext uri="{FF2B5EF4-FFF2-40B4-BE49-F238E27FC236}">
                    <a16:creationId xmlns:a16="http://schemas.microsoft.com/office/drawing/2014/main" id="{93667A3B-C486-45A5-A776-8F1F57EA87AE}"/>
                  </a:ext>
                </a:extLst>
              </p:cNvPr>
              <p:cNvSpPr/>
              <p:nvPr/>
            </p:nvSpPr>
            <p:spPr>
              <a:xfrm>
                <a:off x="8178722" y="4918554"/>
                <a:ext cx="106680" cy="10668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73" name="Ellipszis 72">
                <a:extLst>
                  <a:ext uri="{FF2B5EF4-FFF2-40B4-BE49-F238E27FC236}">
                    <a16:creationId xmlns:a16="http://schemas.microsoft.com/office/drawing/2014/main" id="{78C8AE62-17CE-4785-B51C-1A6102BCC431}"/>
                  </a:ext>
                </a:extLst>
              </p:cNvPr>
              <p:cNvSpPr/>
              <p:nvPr/>
            </p:nvSpPr>
            <p:spPr>
              <a:xfrm>
                <a:off x="8182268" y="4726341"/>
                <a:ext cx="106680" cy="10668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  <p:grpSp>
          <p:nvGrpSpPr>
            <p:cNvPr id="74" name="Csoportba foglalás 73">
              <a:extLst>
                <a:ext uri="{FF2B5EF4-FFF2-40B4-BE49-F238E27FC236}">
                  <a16:creationId xmlns:a16="http://schemas.microsoft.com/office/drawing/2014/main" id="{EF8AC324-F1CD-4823-BE77-A98E6EA6FD62}"/>
                </a:ext>
              </a:extLst>
            </p:cNvPr>
            <p:cNvGrpSpPr/>
            <p:nvPr/>
          </p:nvGrpSpPr>
          <p:grpSpPr>
            <a:xfrm>
              <a:off x="637378" y="5141754"/>
              <a:ext cx="110226" cy="298893"/>
              <a:chOff x="8178722" y="4726341"/>
              <a:chExt cx="110226" cy="298893"/>
            </a:xfrm>
          </p:grpSpPr>
          <p:sp>
            <p:nvSpPr>
              <p:cNvPr id="75" name="Ellipszis 74">
                <a:extLst>
                  <a:ext uri="{FF2B5EF4-FFF2-40B4-BE49-F238E27FC236}">
                    <a16:creationId xmlns:a16="http://schemas.microsoft.com/office/drawing/2014/main" id="{3E0AA7B5-11E9-4A03-BCFB-2A7C37C7572B}"/>
                  </a:ext>
                </a:extLst>
              </p:cNvPr>
              <p:cNvSpPr/>
              <p:nvPr/>
            </p:nvSpPr>
            <p:spPr>
              <a:xfrm>
                <a:off x="8178722" y="4918554"/>
                <a:ext cx="106680" cy="10668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76" name="Ellipszis 75">
                <a:extLst>
                  <a:ext uri="{FF2B5EF4-FFF2-40B4-BE49-F238E27FC236}">
                    <a16:creationId xmlns:a16="http://schemas.microsoft.com/office/drawing/2014/main" id="{2481B10A-3519-4B85-92C5-B07352E821B1}"/>
                  </a:ext>
                </a:extLst>
              </p:cNvPr>
              <p:cNvSpPr/>
              <p:nvPr/>
            </p:nvSpPr>
            <p:spPr>
              <a:xfrm>
                <a:off x="8182268" y="4726341"/>
                <a:ext cx="106680" cy="10668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</p:grpSp>
      <p:grpSp>
        <p:nvGrpSpPr>
          <p:cNvPr id="25" name="Csoportba foglalás 24">
            <a:extLst>
              <a:ext uri="{FF2B5EF4-FFF2-40B4-BE49-F238E27FC236}">
                <a16:creationId xmlns:a16="http://schemas.microsoft.com/office/drawing/2014/main" id="{AACD6EFF-E8CA-490D-BF88-D2ACBD475AB3}"/>
              </a:ext>
            </a:extLst>
          </p:cNvPr>
          <p:cNvGrpSpPr/>
          <p:nvPr/>
        </p:nvGrpSpPr>
        <p:grpSpPr>
          <a:xfrm>
            <a:off x="604684" y="3666604"/>
            <a:ext cx="1026741" cy="1015663"/>
            <a:chOff x="580846" y="3364261"/>
            <a:chExt cx="1026741" cy="1015663"/>
          </a:xfrm>
        </p:grpSpPr>
        <p:sp>
          <p:nvSpPr>
            <p:cNvPr id="10" name="Ellipszis 9">
              <a:extLst>
                <a:ext uri="{FF2B5EF4-FFF2-40B4-BE49-F238E27FC236}">
                  <a16:creationId xmlns:a16="http://schemas.microsoft.com/office/drawing/2014/main" id="{196BFF42-0073-4A1D-90A8-39ED1CEAF952}"/>
                </a:ext>
              </a:extLst>
            </p:cNvPr>
            <p:cNvSpPr/>
            <p:nvPr/>
          </p:nvSpPr>
          <p:spPr>
            <a:xfrm>
              <a:off x="1137682" y="4214372"/>
              <a:ext cx="106680" cy="10668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77" name="Szövegdoboz 76">
              <a:extLst>
                <a:ext uri="{FF2B5EF4-FFF2-40B4-BE49-F238E27FC236}">
                  <a16:creationId xmlns:a16="http://schemas.microsoft.com/office/drawing/2014/main" id="{672C0D1C-18AA-4527-AAE6-3F34E2FB2A9A}"/>
                </a:ext>
              </a:extLst>
            </p:cNvPr>
            <p:cNvSpPr txBox="1"/>
            <p:nvPr/>
          </p:nvSpPr>
          <p:spPr>
            <a:xfrm>
              <a:off x="641647" y="3364261"/>
              <a:ext cx="910827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6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Cl</a:t>
              </a:r>
            </a:p>
          </p:txBody>
        </p:sp>
        <p:grpSp>
          <p:nvGrpSpPr>
            <p:cNvPr id="78" name="Csoportba foglalás 77">
              <a:extLst>
                <a:ext uri="{FF2B5EF4-FFF2-40B4-BE49-F238E27FC236}">
                  <a16:creationId xmlns:a16="http://schemas.microsoft.com/office/drawing/2014/main" id="{56CCA75B-39E4-43E6-BA95-D047ED1D6547}"/>
                </a:ext>
              </a:extLst>
            </p:cNvPr>
            <p:cNvGrpSpPr/>
            <p:nvPr/>
          </p:nvGrpSpPr>
          <p:grpSpPr>
            <a:xfrm>
              <a:off x="580846" y="3757862"/>
              <a:ext cx="110226" cy="298893"/>
              <a:chOff x="8178722" y="4726341"/>
              <a:chExt cx="110226" cy="298893"/>
            </a:xfrm>
          </p:grpSpPr>
          <p:sp>
            <p:nvSpPr>
              <p:cNvPr id="79" name="Ellipszis 78">
                <a:extLst>
                  <a:ext uri="{FF2B5EF4-FFF2-40B4-BE49-F238E27FC236}">
                    <a16:creationId xmlns:a16="http://schemas.microsoft.com/office/drawing/2014/main" id="{DD2C9F27-1DFA-4DAC-996B-EF7F13193269}"/>
                  </a:ext>
                </a:extLst>
              </p:cNvPr>
              <p:cNvSpPr/>
              <p:nvPr/>
            </p:nvSpPr>
            <p:spPr>
              <a:xfrm>
                <a:off x="8178722" y="4918554"/>
                <a:ext cx="106680" cy="10668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80" name="Ellipszis 79">
                <a:extLst>
                  <a:ext uri="{FF2B5EF4-FFF2-40B4-BE49-F238E27FC236}">
                    <a16:creationId xmlns:a16="http://schemas.microsoft.com/office/drawing/2014/main" id="{44DF0E8C-9E0E-47A0-ADB5-9078A125F7B2}"/>
                  </a:ext>
                </a:extLst>
              </p:cNvPr>
              <p:cNvSpPr/>
              <p:nvPr/>
            </p:nvSpPr>
            <p:spPr>
              <a:xfrm>
                <a:off x="8182268" y="4726341"/>
                <a:ext cx="106680" cy="10668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  <p:grpSp>
          <p:nvGrpSpPr>
            <p:cNvPr id="81" name="Csoportba foglalás 80">
              <a:extLst>
                <a:ext uri="{FF2B5EF4-FFF2-40B4-BE49-F238E27FC236}">
                  <a16:creationId xmlns:a16="http://schemas.microsoft.com/office/drawing/2014/main" id="{059898A2-E77F-4130-8F86-95BAF7A3415E}"/>
                </a:ext>
              </a:extLst>
            </p:cNvPr>
            <p:cNvGrpSpPr/>
            <p:nvPr/>
          </p:nvGrpSpPr>
          <p:grpSpPr>
            <a:xfrm>
              <a:off x="925668" y="3425034"/>
              <a:ext cx="282321" cy="110912"/>
              <a:chOff x="7867692" y="5241546"/>
              <a:chExt cx="282321" cy="110912"/>
            </a:xfrm>
          </p:grpSpPr>
          <p:sp>
            <p:nvSpPr>
              <p:cNvPr id="82" name="Ellipszis 81">
                <a:extLst>
                  <a:ext uri="{FF2B5EF4-FFF2-40B4-BE49-F238E27FC236}">
                    <a16:creationId xmlns:a16="http://schemas.microsoft.com/office/drawing/2014/main" id="{4F19A561-9E97-4E38-B6FE-E78DDF3D31B8}"/>
                  </a:ext>
                </a:extLst>
              </p:cNvPr>
              <p:cNvSpPr/>
              <p:nvPr/>
            </p:nvSpPr>
            <p:spPr>
              <a:xfrm>
                <a:off x="7867692" y="5241546"/>
                <a:ext cx="106680" cy="10668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83" name="Ellipszis 82">
                <a:extLst>
                  <a:ext uri="{FF2B5EF4-FFF2-40B4-BE49-F238E27FC236}">
                    <a16:creationId xmlns:a16="http://schemas.microsoft.com/office/drawing/2014/main" id="{CB28CF42-AB3B-438D-845B-1E4861BF12B0}"/>
                  </a:ext>
                </a:extLst>
              </p:cNvPr>
              <p:cNvSpPr/>
              <p:nvPr/>
            </p:nvSpPr>
            <p:spPr>
              <a:xfrm>
                <a:off x="8043333" y="5245778"/>
                <a:ext cx="106680" cy="10668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  <p:grpSp>
          <p:nvGrpSpPr>
            <p:cNvPr id="84" name="Csoportba foglalás 83">
              <a:extLst>
                <a:ext uri="{FF2B5EF4-FFF2-40B4-BE49-F238E27FC236}">
                  <a16:creationId xmlns:a16="http://schemas.microsoft.com/office/drawing/2014/main" id="{297C6767-E864-46D2-8281-BBA3D672B78C}"/>
                </a:ext>
              </a:extLst>
            </p:cNvPr>
            <p:cNvGrpSpPr/>
            <p:nvPr/>
          </p:nvGrpSpPr>
          <p:grpSpPr>
            <a:xfrm>
              <a:off x="1497361" y="3748029"/>
              <a:ext cx="110226" cy="298893"/>
              <a:chOff x="8178722" y="4726341"/>
              <a:chExt cx="110226" cy="298893"/>
            </a:xfrm>
          </p:grpSpPr>
          <p:sp>
            <p:nvSpPr>
              <p:cNvPr id="85" name="Ellipszis 84">
                <a:extLst>
                  <a:ext uri="{FF2B5EF4-FFF2-40B4-BE49-F238E27FC236}">
                    <a16:creationId xmlns:a16="http://schemas.microsoft.com/office/drawing/2014/main" id="{9CEE1110-6AF1-47D6-98FF-AEFAA5957204}"/>
                  </a:ext>
                </a:extLst>
              </p:cNvPr>
              <p:cNvSpPr/>
              <p:nvPr/>
            </p:nvSpPr>
            <p:spPr>
              <a:xfrm>
                <a:off x="8178722" y="4918554"/>
                <a:ext cx="106680" cy="10668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86" name="Ellipszis 85">
                <a:extLst>
                  <a:ext uri="{FF2B5EF4-FFF2-40B4-BE49-F238E27FC236}">
                    <a16:creationId xmlns:a16="http://schemas.microsoft.com/office/drawing/2014/main" id="{6B39776A-89D6-45A6-B0EC-EB56786BF4D5}"/>
                  </a:ext>
                </a:extLst>
              </p:cNvPr>
              <p:cNvSpPr/>
              <p:nvPr/>
            </p:nvSpPr>
            <p:spPr>
              <a:xfrm>
                <a:off x="8182268" y="4726341"/>
                <a:ext cx="106680" cy="10668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</p:grpSp>
      <p:grpSp>
        <p:nvGrpSpPr>
          <p:cNvPr id="13" name="Csoportba foglalás 12">
            <a:extLst>
              <a:ext uri="{FF2B5EF4-FFF2-40B4-BE49-F238E27FC236}">
                <a16:creationId xmlns:a16="http://schemas.microsoft.com/office/drawing/2014/main" id="{672CC47D-956E-44D2-B532-D1B6B43380C6}"/>
              </a:ext>
            </a:extLst>
          </p:cNvPr>
          <p:cNvGrpSpPr/>
          <p:nvPr/>
        </p:nvGrpSpPr>
        <p:grpSpPr>
          <a:xfrm>
            <a:off x="2214761" y="4969463"/>
            <a:ext cx="1022866" cy="1024550"/>
            <a:chOff x="2443361" y="4099309"/>
            <a:chExt cx="1022866" cy="1024550"/>
          </a:xfrm>
        </p:grpSpPr>
        <p:sp>
          <p:nvSpPr>
            <p:cNvPr id="9" name="Ellipszis 8">
              <a:extLst>
                <a:ext uri="{FF2B5EF4-FFF2-40B4-BE49-F238E27FC236}">
                  <a16:creationId xmlns:a16="http://schemas.microsoft.com/office/drawing/2014/main" id="{9D82DF8A-FCEA-40EB-8B38-3DED3FAFA096}"/>
                </a:ext>
              </a:extLst>
            </p:cNvPr>
            <p:cNvSpPr/>
            <p:nvPr/>
          </p:nvSpPr>
          <p:spPr>
            <a:xfrm>
              <a:off x="2443361" y="4567777"/>
              <a:ext cx="106680" cy="10668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87" name="Szövegdoboz 86">
              <a:extLst>
                <a:ext uri="{FF2B5EF4-FFF2-40B4-BE49-F238E27FC236}">
                  <a16:creationId xmlns:a16="http://schemas.microsoft.com/office/drawing/2014/main" id="{D2D3E9F7-0A47-4505-8D3B-06172220C8DC}"/>
                </a:ext>
              </a:extLst>
            </p:cNvPr>
            <p:cNvSpPr txBox="1"/>
            <p:nvPr/>
          </p:nvSpPr>
          <p:spPr>
            <a:xfrm>
              <a:off x="2504285" y="4099309"/>
              <a:ext cx="910827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6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Cl</a:t>
              </a:r>
            </a:p>
          </p:txBody>
        </p:sp>
        <p:grpSp>
          <p:nvGrpSpPr>
            <p:cNvPr id="88" name="Csoportba foglalás 87">
              <a:extLst>
                <a:ext uri="{FF2B5EF4-FFF2-40B4-BE49-F238E27FC236}">
                  <a16:creationId xmlns:a16="http://schemas.microsoft.com/office/drawing/2014/main" id="{9CC7E825-19C3-402B-8045-EAA08BDC0BF4}"/>
                </a:ext>
              </a:extLst>
            </p:cNvPr>
            <p:cNvGrpSpPr/>
            <p:nvPr/>
          </p:nvGrpSpPr>
          <p:grpSpPr>
            <a:xfrm>
              <a:off x="2767209" y="4167373"/>
              <a:ext cx="282321" cy="110912"/>
              <a:chOff x="7867692" y="5241546"/>
              <a:chExt cx="282321" cy="110912"/>
            </a:xfrm>
          </p:grpSpPr>
          <p:sp>
            <p:nvSpPr>
              <p:cNvPr id="89" name="Ellipszis 88">
                <a:extLst>
                  <a:ext uri="{FF2B5EF4-FFF2-40B4-BE49-F238E27FC236}">
                    <a16:creationId xmlns:a16="http://schemas.microsoft.com/office/drawing/2014/main" id="{AD7D66A9-97B4-4CD2-A67E-3E98BEFF8048}"/>
                  </a:ext>
                </a:extLst>
              </p:cNvPr>
              <p:cNvSpPr/>
              <p:nvPr/>
            </p:nvSpPr>
            <p:spPr>
              <a:xfrm>
                <a:off x="7867692" y="5241546"/>
                <a:ext cx="106680" cy="10668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90" name="Ellipszis 89">
                <a:extLst>
                  <a:ext uri="{FF2B5EF4-FFF2-40B4-BE49-F238E27FC236}">
                    <a16:creationId xmlns:a16="http://schemas.microsoft.com/office/drawing/2014/main" id="{A71DBB8F-B203-49E8-9AA0-FE1D0AAF7C38}"/>
                  </a:ext>
                </a:extLst>
              </p:cNvPr>
              <p:cNvSpPr/>
              <p:nvPr/>
            </p:nvSpPr>
            <p:spPr>
              <a:xfrm>
                <a:off x="8043333" y="5245778"/>
                <a:ext cx="106680" cy="10668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  <p:grpSp>
          <p:nvGrpSpPr>
            <p:cNvPr id="91" name="Csoportba foglalás 90">
              <a:extLst>
                <a:ext uri="{FF2B5EF4-FFF2-40B4-BE49-F238E27FC236}">
                  <a16:creationId xmlns:a16="http://schemas.microsoft.com/office/drawing/2014/main" id="{1ABB4699-F0A2-4959-9D4F-D51CD0E71F12}"/>
                </a:ext>
              </a:extLst>
            </p:cNvPr>
            <p:cNvGrpSpPr/>
            <p:nvPr/>
          </p:nvGrpSpPr>
          <p:grpSpPr>
            <a:xfrm>
              <a:off x="2764752" y="5012947"/>
              <a:ext cx="282321" cy="110912"/>
              <a:chOff x="7867692" y="5241546"/>
              <a:chExt cx="282321" cy="110912"/>
            </a:xfrm>
          </p:grpSpPr>
          <p:sp>
            <p:nvSpPr>
              <p:cNvPr id="92" name="Ellipszis 91">
                <a:extLst>
                  <a:ext uri="{FF2B5EF4-FFF2-40B4-BE49-F238E27FC236}">
                    <a16:creationId xmlns:a16="http://schemas.microsoft.com/office/drawing/2014/main" id="{0552859F-BEDD-4C00-A494-D41248392E03}"/>
                  </a:ext>
                </a:extLst>
              </p:cNvPr>
              <p:cNvSpPr/>
              <p:nvPr/>
            </p:nvSpPr>
            <p:spPr>
              <a:xfrm>
                <a:off x="7867692" y="5241546"/>
                <a:ext cx="106680" cy="10668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93" name="Ellipszis 92">
                <a:extLst>
                  <a:ext uri="{FF2B5EF4-FFF2-40B4-BE49-F238E27FC236}">
                    <a16:creationId xmlns:a16="http://schemas.microsoft.com/office/drawing/2014/main" id="{FABE547D-290D-4249-9039-76F4326DCFD3}"/>
                  </a:ext>
                </a:extLst>
              </p:cNvPr>
              <p:cNvSpPr/>
              <p:nvPr/>
            </p:nvSpPr>
            <p:spPr>
              <a:xfrm>
                <a:off x="8043333" y="5245778"/>
                <a:ext cx="106680" cy="10668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  <p:grpSp>
          <p:nvGrpSpPr>
            <p:cNvPr id="94" name="Csoportba foglalás 93">
              <a:extLst>
                <a:ext uri="{FF2B5EF4-FFF2-40B4-BE49-F238E27FC236}">
                  <a16:creationId xmlns:a16="http://schemas.microsoft.com/office/drawing/2014/main" id="{99E08DE2-354B-4A21-A2E0-0B81D8733D1E}"/>
                </a:ext>
              </a:extLst>
            </p:cNvPr>
            <p:cNvGrpSpPr/>
            <p:nvPr/>
          </p:nvGrpSpPr>
          <p:grpSpPr>
            <a:xfrm>
              <a:off x="3356001" y="4453497"/>
              <a:ext cx="110226" cy="298893"/>
              <a:chOff x="8178722" y="4726341"/>
              <a:chExt cx="110226" cy="298893"/>
            </a:xfrm>
          </p:grpSpPr>
          <p:sp>
            <p:nvSpPr>
              <p:cNvPr id="95" name="Ellipszis 94">
                <a:extLst>
                  <a:ext uri="{FF2B5EF4-FFF2-40B4-BE49-F238E27FC236}">
                    <a16:creationId xmlns:a16="http://schemas.microsoft.com/office/drawing/2014/main" id="{04E7FEF0-3481-42E7-AE81-22BF710BAF29}"/>
                  </a:ext>
                </a:extLst>
              </p:cNvPr>
              <p:cNvSpPr/>
              <p:nvPr/>
            </p:nvSpPr>
            <p:spPr>
              <a:xfrm>
                <a:off x="8178722" y="4918554"/>
                <a:ext cx="106680" cy="10668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96" name="Ellipszis 95">
                <a:extLst>
                  <a:ext uri="{FF2B5EF4-FFF2-40B4-BE49-F238E27FC236}">
                    <a16:creationId xmlns:a16="http://schemas.microsoft.com/office/drawing/2014/main" id="{2381F1BB-F034-4134-8CDF-553A2A259594}"/>
                  </a:ext>
                </a:extLst>
              </p:cNvPr>
              <p:cNvSpPr/>
              <p:nvPr/>
            </p:nvSpPr>
            <p:spPr>
              <a:xfrm>
                <a:off x="8182268" y="4726341"/>
                <a:ext cx="106680" cy="10668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</p:grpSp>
      <p:grpSp>
        <p:nvGrpSpPr>
          <p:cNvPr id="29" name="Csoportba foglalás 28">
            <a:extLst>
              <a:ext uri="{FF2B5EF4-FFF2-40B4-BE49-F238E27FC236}">
                <a16:creationId xmlns:a16="http://schemas.microsoft.com/office/drawing/2014/main" id="{8F69E335-D36A-4956-B193-88F65F64871A}"/>
              </a:ext>
            </a:extLst>
          </p:cNvPr>
          <p:cNvGrpSpPr/>
          <p:nvPr/>
        </p:nvGrpSpPr>
        <p:grpSpPr>
          <a:xfrm>
            <a:off x="1330497" y="4505725"/>
            <a:ext cx="829926" cy="1015663"/>
            <a:chOff x="1330497" y="4048525"/>
            <a:chExt cx="829926" cy="1015663"/>
          </a:xfrm>
        </p:grpSpPr>
        <p:sp>
          <p:nvSpPr>
            <p:cNvPr id="5" name="Szövegdoboz 4">
              <a:extLst>
                <a:ext uri="{FF2B5EF4-FFF2-40B4-BE49-F238E27FC236}">
                  <a16:creationId xmlns:a16="http://schemas.microsoft.com/office/drawing/2014/main" id="{84622D55-C717-463C-891B-3EEAB63ADCA6}"/>
                </a:ext>
              </a:extLst>
            </p:cNvPr>
            <p:cNvSpPr txBox="1"/>
            <p:nvPr/>
          </p:nvSpPr>
          <p:spPr>
            <a:xfrm>
              <a:off x="1471899" y="4048525"/>
              <a:ext cx="612668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6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</a:t>
              </a:r>
            </a:p>
          </p:txBody>
        </p:sp>
        <p:sp>
          <p:nvSpPr>
            <p:cNvPr id="6" name="Ellipszis 5">
              <a:extLst>
                <a:ext uri="{FF2B5EF4-FFF2-40B4-BE49-F238E27FC236}">
                  <a16:creationId xmlns:a16="http://schemas.microsoft.com/office/drawing/2014/main" id="{40F05B41-C283-4D51-B0B1-9939AFA5030C}"/>
                </a:ext>
              </a:extLst>
            </p:cNvPr>
            <p:cNvSpPr/>
            <p:nvPr/>
          </p:nvSpPr>
          <p:spPr>
            <a:xfrm>
              <a:off x="1330497" y="4203614"/>
              <a:ext cx="106680" cy="10668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7" name="Ellipszis 6">
              <a:extLst>
                <a:ext uri="{FF2B5EF4-FFF2-40B4-BE49-F238E27FC236}">
                  <a16:creationId xmlns:a16="http://schemas.microsoft.com/office/drawing/2014/main" id="{B1A27005-B4B2-490C-BB2C-DAA5E8AB2758}"/>
                </a:ext>
              </a:extLst>
            </p:cNvPr>
            <p:cNvSpPr/>
            <p:nvPr/>
          </p:nvSpPr>
          <p:spPr>
            <a:xfrm>
              <a:off x="1334041" y="4826242"/>
              <a:ext cx="106680" cy="10668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8" name="Ellipszis 7">
              <a:extLst>
                <a:ext uri="{FF2B5EF4-FFF2-40B4-BE49-F238E27FC236}">
                  <a16:creationId xmlns:a16="http://schemas.microsoft.com/office/drawing/2014/main" id="{7F642F33-FC09-4698-B928-D717A820317D}"/>
                </a:ext>
              </a:extLst>
            </p:cNvPr>
            <p:cNvSpPr/>
            <p:nvPr/>
          </p:nvSpPr>
          <p:spPr>
            <a:xfrm>
              <a:off x="2053743" y="4825841"/>
              <a:ext cx="106680" cy="10668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grpSp>
          <p:nvGrpSpPr>
            <p:cNvPr id="97" name="Csoportba foglalás 96">
              <a:extLst>
                <a:ext uri="{FF2B5EF4-FFF2-40B4-BE49-F238E27FC236}">
                  <a16:creationId xmlns:a16="http://schemas.microsoft.com/office/drawing/2014/main" id="{18FD98A4-FA5F-4067-9C2D-9824E478F9EA}"/>
                </a:ext>
              </a:extLst>
            </p:cNvPr>
            <p:cNvGrpSpPr/>
            <p:nvPr/>
          </p:nvGrpSpPr>
          <p:grpSpPr>
            <a:xfrm rot="2215261">
              <a:off x="1877389" y="4199326"/>
              <a:ext cx="282321" cy="110912"/>
              <a:chOff x="7867692" y="5241546"/>
              <a:chExt cx="282321" cy="110912"/>
            </a:xfrm>
          </p:grpSpPr>
          <p:sp>
            <p:nvSpPr>
              <p:cNvPr id="98" name="Ellipszis 97">
                <a:extLst>
                  <a:ext uri="{FF2B5EF4-FFF2-40B4-BE49-F238E27FC236}">
                    <a16:creationId xmlns:a16="http://schemas.microsoft.com/office/drawing/2014/main" id="{C8AE84AC-4254-4436-9A04-6C8256825B3B}"/>
                  </a:ext>
                </a:extLst>
              </p:cNvPr>
              <p:cNvSpPr/>
              <p:nvPr/>
            </p:nvSpPr>
            <p:spPr>
              <a:xfrm>
                <a:off x="7867692" y="5241546"/>
                <a:ext cx="106680" cy="10668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99" name="Ellipszis 98">
                <a:extLst>
                  <a:ext uri="{FF2B5EF4-FFF2-40B4-BE49-F238E27FC236}">
                    <a16:creationId xmlns:a16="http://schemas.microsoft.com/office/drawing/2014/main" id="{0153970B-0F44-4495-A459-D0D878DB734B}"/>
                  </a:ext>
                </a:extLst>
              </p:cNvPr>
              <p:cNvSpPr/>
              <p:nvPr/>
            </p:nvSpPr>
            <p:spPr>
              <a:xfrm>
                <a:off x="8043333" y="5245778"/>
                <a:ext cx="106680" cy="10668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</p:grpSp>
      <p:sp>
        <p:nvSpPr>
          <p:cNvPr id="101" name="Ellipszis 100">
            <a:extLst>
              <a:ext uri="{FF2B5EF4-FFF2-40B4-BE49-F238E27FC236}">
                <a16:creationId xmlns:a16="http://schemas.microsoft.com/office/drawing/2014/main" id="{147553A0-AC36-4ACA-ABED-7FF21673A6E9}"/>
              </a:ext>
            </a:extLst>
          </p:cNvPr>
          <p:cNvSpPr/>
          <p:nvPr/>
        </p:nvSpPr>
        <p:spPr>
          <a:xfrm rot="16200000">
            <a:off x="6019800" y="5111750"/>
            <a:ext cx="274320" cy="59436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103" name="Kép 102">
            <a:extLst>
              <a:ext uri="{FF2B5EF4-FFF2-40B4-BE49-F238E27FC236}">
                <a16:creationId xmlns:a16="http://schemas.microsoft.com/office/drawing/2014/main" id="{19EC0AFB-51D3-4B4E-AF96-0467E813CC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6752" y="3362325"/>
            <a:ext cx="3533775" cy="3333750"/>
          </a:xfrm>
          <a:prstGeom prst="rect">
            <a:avLst/>
          </a:prstGeom>
        </p:spPr>
      </p:pic>
      <p:sp>
        <p:nvSpPr>
          <p:cNvPr id="15" name="TextBox 3">
            <a:extLst>
              <a:ext uri="{FF2B5EF4-FFF2-40B4-BE49-F238E27FC236}">
                <a16:creationId xmlns:a16="http://schemas.microsoft.com/office/drawing/2014/main" id="{AE2B09F0-1B2C-DDCC-194D-1FEC9324E09E}"/>
              </a:ext>
            </a:extLst>
          </p:cNvPr>
          <p:cNvSpPr txBox="1"/>
          <p:nvPr/>
        </p:nvSpPr>
        <p:spPr>
          <a:xfrm>
            <a:off x="10766037" y="167641"/>
            <a:ext cx="109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b="1">
                <a:solidFill>
                  <a:srgbClr val="FF0000"/>
                </a:solidFill>
              </a:rPr>
              <a:t>fakultatív</a:t>
            </a:r>
          </a:p>
        </p:txBody>
      </p:sp>
    </p:spTree>
    <p:extLst>
      <p:ext uri="{BB962C8B-B14F-4D97-AF65-F5344CB8AC3E}">
        <p14:creationId xmlns:p14="http://schemas.microsoft.com/office/powerpoint/2010/main" val="2911349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 animBg="1"/>
      <p:bldP spid="37" grpId="0" animBg="1"/>
      <p:bldP spid="38" grpId="0" animBg="1"/>
      <p:bldP spid="10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Csoportba foglalás 30">
            <a:extLst>
              <a:ext uri="{FF2B5EF4-FFF2-40B4-BE49-F238E27FC236}">
                <a16:creationId xmlns:a16="http://schemas.microsoft.com/office/drawing/2014/main" id="{8E47F274-E0F1-4B18-A5A5-8202F1868A50}"/>
              </a:ext>
            </a:extLst>
          </p:cNvPr>
          <p:cNvGrpSpPr/>
          <p:nvPr/>
        </p:nvGrpSpPr>
        <p:grpSpPr>
          <a:xfrm>
            <a:off x="5509892" y="3557774"/>
            <a:ext cx="2810028" cy="2734786"/>
            <a:chOff x="7765412" y="3557774"/>
            <a:chExt cx="2810028" cy="2734786"/>
          </a:xfrm>
        </p:grpSpPr>
        <p:sp>
          <p:nvSpPr>
            <p:cNvPr id="14" name="Ellipszis 13">
              <a:extLst>
                <a:ext uri="{FF2B5EF4-FFF2-40B4-BE49-F238E27FC236}">
                  <a16:creationId xmlns:a16="http://schemas.microsoft.com/office/drawing/2014/main" id="{304FB365-9BF6-44E3-ACF7-01A8FF1434FD}"/>
                </a:ext>
              </a:extLst>
            </p:cNvPr>
            <p:cNvSpPr/>
            <p:nvPr/>
          </p:nvSpPr>
          <p:spPr>
            <a:xfrm>
              <a:off x="9118583" y="5335634"/>
              <a:ext cx="106680" cy="10668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9" name="Szövegdoboz 18">
              <a:extLst>
                <a:ext uri="{FF2B5EF4-FFF2-40B4-BE49-F238E27FC236}">
                  <a16:creationId xmlns:a16="http://schemas.microsoft.com/office/drawing/2014/main" id="{C98CFD94-8F34-461E-A93D-AF6EF543DC98}"/>
                </a:ext>
              </a:extLst>
            </p:cNvPr>
            <p:cNvSpPr txBox="1"/>
            <p:nvPr/>
          </p:nvSpPr>
          <p:spPr>
            <a:xfrm>
              <a:off x="8837358" y="4457798"/>
              <a:ext cx="612668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6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</a:t>
              </a:r>
            </a:p>
          </p:txBody>
        </p:sp>
        <p:sp>
          <p:nvSpPr>
            <p:cNvPr id="20" name="Ellipszis 19">
              <a:extLst>
                <a:ext uri="{FF2B5EF4-FFF2-40B4-BE49-F238E27FC236}">
                  <a16:creationId xmlns:a16="http://schemas.microsoft.com/office/drawing/2014/main" id="{415F53CC-51FB-4109-947F-AC11E80C66B1}"/>
                </a:ext>
              </a:extLst>
            </p:cNvPr>
            <p:cNvSpPr/>
            <p:nvPr/>
          </p:nvSpPr>
          <p:spPr>
            <a:xfrm>
              <a:off x="9082219" y="4454280"/>
              <a:ext cx="106680" cy="10668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21" name="Ellipszis 20">
              <a:extLst>
                <a:ext uri="{FF2B5EF4-FFF2-40B4-BE49-F238E27FC236}">
                  <a16:creationId xmlns:a16="http://schemas.microsoft.com/office/drawing/2014/main" id="{0CD287A1-8F38-4E0A-8B8F-8235BB080F59}"/>
                </a:ext>
              </a:extLst>
            </p:cNvPr>
            <p:cNvSpPr/>
            <p:nvPr/>
          </p:nvSpPr>
          <p:spPr>
            <a:xfrm>
              <a:off x="9294224" y="5339866"/>
              <a:ext cx="106680" cy="10668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22" name="Ellipszis 21">
              <a:extLst>
                <a:ext uri="{FF2B5EF4-FFF2-40B4-BE49-F238E27FC236}">
                  <a16:creationId xmlns:a16="http://schemas.microsoft.com/office/drawing/2014/main" id="{2092BCAF-CD76-4CEF-818B-991F0A8E7F02}"/>
                </a:ext>
              </a:extLst>
            </p:cNvPr>
            <p:cNvSpPr/>
            <p:nvPr/>
          </p:nvSpPr>
          <p:spPr>
            <a:xfrm>
              <a:off x="9491819" y="4949034"/>
              <a:ext cx="106680" cy="10668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23" name="Ellipszis 22">
              <a:extLst>
                <a:ext uri="{FF2B5EF4-FFF2-40B4-BE49-F238E27FC236}">
                  <a16:creationId xmlns:a16="http://schemas.microsoft.com/office/drawing/2014/main" id="{7C610EFA-5FB7-46A2-A016-7A76B223BC7F}"/>
                </a:ext>
              </a:extLst>
            </p:cNvPr>
            <p:cNvSpPr/>
            <p:nvPr/>
          </p:nvSpPr>
          <p:spPr>
            <a:xfrm>
              <a:off x="9495365" y="4756821"/>
              <a:ext cx="106680" cy="10668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24" name="Ellipszis 23">
              <a:extLst>
                <a:ext uri="{FF2B5EF4-FFF2-40B4-BE49-F238E27FC236}">
                  <a16:creationId xmlns:a16="http://schemas.microsoft.com/office/drawing/2014/main" id="{E9F5B34D-9E93-4C11-8713-AA3E77F2C216}"/>
                </a:ext>
              </a:extLst>
            </p:cNvPr>
            <p:cNvSpPr/>
            <p:nvPr/>
          </p:nvSpPr>
          <p:spPr>
            <a:xfrm>
              <a:off x="9257716" y="4454891"/>
              <a:ext cx="106680" cy="10668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26" name="Szövegdoboz 25">
              <a:extLst>
                <a:ext uri="{FF2B5EF4-FFF2-40B4-BE49-F238E27FC236}">
                  <a16:creationId xmlns:a16="http://schemas.microsoft.com/office/drawing/2014/main" id="{5934830E-EADC-47C4-8655-47C57C859DF6}"/>
                </a:ext>
              </a:extLst>
            </p:cNvPr>
            <p:cNvSpPr txBox="1"/>
            <p:nvPr/>
          </p:nvSpPr>
          <p:spPr>
            <a:xfrm>
              <a:off x="9613498" y="4387885"/>
              <a:ext cx="910827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6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Cl</a:t>
              </a:r>
            </a:p>
          </p:txBody>
        </p:sp>
        <p:sp>
          <p:nvSpPr>
            <p:cNvPr id="27" name="Szövegdoboz 26">
              <a:extLst>
                <a:ext uri="{FF2B5EF4-FFF2-40B4-BE49-F238E27FC236}">
                  <a16:creationId xmlns:a16="http://schemas.microsoft.com/office/drawing/2014/main" id="{03F8A310-32FB-4BFD-9996-AD76C1D3EB50}"/>
                </a:ext>
              </a:extLst>
            </p:cNvPr>
            <p:cNvSpPr txBox="1"/>
            <p:nvPr/>
          </p:nvSpPr>
          <p:spPr>
            <a:xfrm>
              <a:off x="8818639" y="5276897"/>
              <a:ext cx="910827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6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Cl</a:t>
              </a:r>
            </a:p>
          </p:txBody>
        </p:sp>
        <p:sp>
          <p:nvSpPr>
            <p:cNvPr id="28" name="Szövegdoboz 27">
              <a:extLst>
                <a:ext uri="{FF2B5EF4-FFF2-40B4-BE49-F238E27FC236}">
                  <a16:creationId xmlns:a16="http://schemas.microsoft.com/office/drawing/2014/main" id="{2848E0D5-74AD-49E1-BCCA-60F4B7F5A74B}"/>
                </a:ext>
              </a:extLst>
            </p:cNvPr>
            <p:cNvSpPr txBox="1"/>
            <p:nvPr/>
          </p:nvSpPr>
          <p:spPr>
            <a:xfrm>
              <a:off x="8845807" y="3557774"/>
              <a:ext cx="910827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6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Cl</a:t>
              </a:r>
            </a:p>
          </p:txBody>
        </p:sp>
        <p:sp>
          <p:nvSpPr>
            <p:cNvPr id="39" name="Ellipszis 38">
              <a:extLst>
                <a:ext uri="{FF2B5EF4-FFF2-40B4-BE49-F238E27FC236}">
                  <a16:creationId xmlns:a16="http://schemas.microsoft.com/office/drawing/2014/main" id="{5993A03A-956B-4D04-BCBA-3A89A0877951}"/>
                </a:ext>
              </a:extLst>
            </p:cNvPr>
            <p:cNvSpPr/>
            <p:nvPr/>
          </p:nvSpPr>
          <p:spPr>
            <a:xfrm>
              <a:off x="8646973" y="5082411"/>
              <a:ext cx="106680" cy="10668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41" name="Ellipszis 40">
              <a:extLst>
                <a:ext uri="{FF2B5EF4-FFF2-40B4-BE49-F238E27FC236}">
                  <a16:creationId xmlns:a16="http://schemas.microsoft.com/office/drawing/2014/main" id="{CF73DB00-18B4-4D31-A77E-F0CDE8FA8B7E}"/>
                </a:ext>
              </a:extLst>
            </p:cNvPr>
            <p:cNvSpPr/>
            <p:nvPr/>
          </p:nvSpPr>
          <p:spPr>
            <a:xfrm>
              <a:off x="8722655" y="4623167"/>
              <a:ext cx="106680" cy="10668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grpSp>
          <p:nvGrpSpPr>
            <p:cNvPr id="4" name="Csoportba foglalás 3">
              <a:extLst>
                <a:ext uri="{FF2B5EF4-FFF2-40B4-BE49-F238E27FC236}">
                  <a16:creationId xmlns:a16="http://schemas.microsoft.com/office/drawing/2014/main" id="{AE209494-2E18-4192-97C7-42A63C126B7F}"/>
                </a:ext>
              </a:extLst>
            </p:cNvPr>
            <p:cNvGrpSpPr/>
            <p:nvPr/>
          </p:nvGrpSpPr>
          <p:grpSpPr>
            <a:xfrm>
              <a:off x="8762478" y="3906738"/>
              <a:ext cx="110226" cy="298893"/>
              <a:chOff x="8178722" y="4726341"/>
              <a:chExt cx="110226" cy="298893"/>
            </a:xfrm>
          </p:grpSpPr>
          <p:sp>
            <p:nvSpPr>
              <p:cNvPr id="42" name="Ellipszis 41">
                <a:extLst>
                  <a:ext uri="{FF2B5EF4-FFF2-40B4-BE49-F238E27FC236}">
                    <a16:creationId xmlns:a16="http://schemas.microsoft.com/office/drawing/2014/main" id="{4627E98B-CED0-4DCD-BE55-4EDDEC48F38F}"/>
                  </a:ext>
                </a:extLst>
              </p:cNvPr>
              <p:cNvSpPr/>
              <p:nvPr/>
            </p:nvSpPr>
            <p:spPr>
              <a:xfrm>
                <a:off x="8178722" y="4918554"/>
                <a:ext cx="106680" cy="10668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43" name="Ellipszis 42">
                <a:extLst>
                  <a:ext uri="{FF2B5EF4-FFF2-40B4-BE49-F238E27FC236}">
                    <a16:creationId xmlns:a16="http://schemas.microsoft.com/office/drawing/2014/main" id="{8EDC262D-5D12-4CB3-B96B-A9FB6A58D864}"/>
                  </a:ext>
                </a:extLst>
              </p:cNvPr>
              <p:cNvSpPr/>
              <p:nvPr/>
            </p:nvSpPr>
            <p:spPr>
              <a:xfrm>
                <a:off x="8182268" y="4726341"/>
                <a:ext cx="106680" cy="10668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  <p:grpSp>
          <p:nvGrpSpPr>
            <p:cNvPr id="12" name="Csoportba foglalás 11">
              <a:extLst>
                <a:ext uri="{FF2B5EF4-FFF2-40B4-BE49-F238E27FC236}">
                  <a16:creationId xmlns:a16="http://schemas.microsoft.com/office/drawing/2014/main" id="{C4ADC641-DB0E-489F-BBB6-5B5FB83D63D1}"/>
                </a:ext>
              </a:extLst>
            </p:cNvPr>
            <p:cNvGrpSpPr/>
            <p:nvPr/>
          </p:nvGrpSpPr>
          <p:grpSpPr>
            <a:xfrm>
              <a:off x="9107300" y="3573910"/>
              <a:ext cx="282321" cy="110912"/>
              <a:chOff x="7867692" y="5241546"/>
              <a:chExt cx="282321" cy="110912"/>
            </a:xfrm>
          </p:grpSpPr>
          <p:sp>
            <p:nvSpPr>
              <p:cNvPr id="44" name="Ellipszis 43">
                <a:extLst>
                  <a:ext uri="{FF2B5EF4-FFF2-40B4-BE49-F238E27FC236}">
                    <a16:creationId xmlns:a16="http://schemas.microsoft.com/office/drawing/2014/main" id="{92400765-2745-4CD7-A94E-E1372875651F}"/>
                  </a:ext>
                </a:extLst>
              </p:cNvPr>
              <p:cNvSpPr/>
              <p:nvPr/>
            </p:nvSpPr>
            <p:spPr>
              <a:xfrm>
                <a:off x="7867692" y="5241546"/>
                <a:ext cx="106680" cy="10668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45" name="Ellipszis 44">
                <a:extLst>
                  <a:ext uri="{FF2B5EF4-FFF2-40B4-BE49-F238E27FC236}">
                    <a16:creationId xmlns:a16="http://schemas.microsoft.com/office/drawing/2014/main" id="{63853343-A354-4CEF-8138-A6E6C2147D73}"/>
                  </a:ext>
                </a:extLst>
              </p:cNvPr>
              <p:cNvSpPr/>
              <p:nvPr/>
            </p:nvSpPr>
            <p:spPr>
              <a:xfrm>
                <a:off x="8043333" y="5245778"/>
                <a:ext cx="106680" cy="10668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  <p:grpSp>
          <p:nvGrpSpPr>
            <p:cNvPr id="46" name="Csoportba foglalás 45">
              <a:extLst>
                <a:ext uri="{FF2B5EF4-FFF2-40B4-BE49-F238E27FC236}">
                  <a16:creationId xmlns:a16="http://schemas.microsoft.com/office/drawing/2014/main" id="{9265E13C-81E8-4E8D-AFA9-9E2A48F9C989}"/>
                </a:ext>
              </a:extLst>
            </p:cNvPr>
            <p:cNvGrpSpPr/>
            <p:nvPr/>
          </p:nvGrpSpPr>
          <p:grpSpPr>
            <a:xfrm>
              <a:off x="9876422" y="4455949"/>
              <a:ext cx="282321" cy="110912"/>
              <a:chOff x="7867692" y="5241546"/>
              <a:chExt cx="282321" cy="110912"/>
            </a:xfrm>
          </p:grpSpPr>
          <p:sp>
            <p:nvSpPr>
              <p:cNvPr id="47" name="Ellipszis 46">
                <a:extLst>
                  <a:ext uri="{FF2B5EF4-FFF2-40B4-BE49-F238E27FC236}">
                    <a16:creationId xmlns:a16="http://schemas.microsoft.com/office/drawing/2014/main" id="{76F8C885-EBA0-4C83-8C83-29B4E390BC71}"/>
                  </a:ext>
                </a:extLst>
              </p:cNvPr>
              <p:cNvSpPr/>
              <p:nvPr/>
            </p:nvSpPr>
            <p:spPr>
              <a:xfrm>
                <a:off x="7867692" y="5241546"/>
                <a:ext cx="106680" cy="10668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48" name="Ellipszis 47">
                <a:extLst>
                  <a:ext uri="{FF2B5EF4-FFF2-40B4-BE49-F238E27FC236}">
                    <a16:creationId xmlns:a16="http://schemas.microsoft.com/office/drawing/2014/main" id="{3D7B3EB4-B6B6-48CE-8FDF-885D65FC5A79}"/>
                  </a:ext>
                </a:extLst>
              </p:cNvPr>
              <p:cNvSpPr/>
              <p:nvPr/>
            </p:nvSpPr>
            <p:spPr>
              <a:xfrm>
                <a:off x="8043333" y="5245778"/>
                <a:ext cx="106680" cy="10668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  <p:grpSp>
          <p:nvGrpSpPr>
            <p:cNvPr id="49" name="Csoportba foglalás 48">
              <a:extLst>
                <a:ext uri="{FF2B5EF4-FFF2-40B4-BE49-F238E27FC236}">
                  <a16:creationId xmlns:a16="http://schemas.microsoft.com/office/drawing/2014/main" id="{5A6BF894-193E-40DB-A62F-1E6F793F2008}"/>
                </a:ext>
              </a:extLst>
            </p:cNvPr>
            <p:cNvGrpSpPr/>
            <p:nvPr/>
          </p:nvGrpSpPr>
          <p:grpSpPr>
            <a:xfrm>
              <a:off x="9873965" y="5301523"/>
              <a:ext cx="282321" cy="110912"/>
              <a:chOff x="7867692" y="5241546"/>
              <a:chExt cx="282321" cy="110912"/>
            </a:xfrm>
          </p:grpSpPr>
          <p:sp>
            <p:nvSpPr>
              <p:cNvPr id="50" name="Ellipszis 49">
                <a:extLst>
                  <a:ext uri="{FF2B5EF4-FFF2-40B4-BE49-F238E27FC236}">
                    <a16:creationId xmlns:a16="http://schemas.microsoft.com/office/drawing/2014/main" id="{0F01F54A-50F3-4BF8-AFCC-9BE3A89E1F2C}"/>
                  </a:ext>
                </a:extLst>
              </p:cNvPr>
              <p:cNvSpPr/>
              <p:nvPr/>
            </p:nvSpPr>
            <p:spPr>
              <a:xfrm>
                <a:off x="7867692" y="5241546"/>
                <a:ext cx="106680" cy="10668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51" name="Ellipszis 50">
                <a:extLst>
                  <a:ext uri="{FF2B5EF4-FFF2-40B4-BE49-F238E27FC236}">
                    <a16:creationId xmlns:a16="http://schemas.microsoft.com/office/drawing/2014/main" id="{DE72214D-6A7F-4FDC-ADA5-D759A0E8142E}"/>
                  </a:ext>
                </a:extLst>
              </p:cNvPr>
              <p:cNvSpPr/>
              <p:nvPr/>
            </p:nvSpPr>
            <p:spPr>
              <a:xfrm>
                <a:off x="8043333" y="5245778"/>
                <a:ext cx="106680" cy="10668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  <p:grpSp>
          <p:nvGrpSpPr>
            <p:cNvPr id="52" name="Csoportba foglalás 51">
              <a:extLst>
                <a:ext uri="{FF2B5EF4-FFF2-40B4-BE49-F238E27FC236}">
                  <a16:creationId xmlns:a16="http://schemas.microsoft.com/office/drawing/2014/main" id="{486C931F-0963-48D5-A352-1C8B68B67B35}"/>
                </a:ext>
              </a:extLst>
            </p:cNvPr>
            <p:cNvGrpSpPr/>
            <p:nvPr/>
          </p:nvGrpSpPr>
          <p:grpSpPr>
            <a:xfrm>
              <a:off x="9154731" y="6161846"/>
              <a:ext cx="282321" cy="110912"/>
              <a:chOff x="7867692" y="5241546"/>
              <a:chExt cx="282321" cy="110912"/>
            </a:xfrm>
          </p:grpSpPr>
          <p:sp>
            <p:nvSpPr>
              <p:cNvPr id="53" name="Ellipszis 52">
                <a:extLst>
                  <a:ext uri="{FF2B5EF4-FFF2-40B4-BE49-F238E27FC236}">
                    <a16:creationId xmlns:a16="http://schemas.microsoft.com/office/drawing/2014/main" id="{E336E7F7-FC16-40E2-B23C-A69406D26794}"/>
                  </a:ext>
                </a:extLst>
              </p:cNvPr>
              <p:cNvSpPr/>
              <p:nvPr/>
            </p:nvSpPr>
            <p:spPr>
              <a:xfrm>
                <a:off x="7867692" y="5241546"/>
                <a:ext cx="106680" cy="10668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54" name="Ellipszis 53">
                <a:extLst>
                  <a:ext uri="{FF2B5EF4-FFF2-40B4-BE49-F238E27FC236}">
                    <a16:creationId xmlns:a16="http://schemas.microsoft.com/office/drawing/2014/main" id="{0158845A-D67E-4B4B-88EF-6D975E68376E}"/>
                  </a:ext>
                </a:extLst>
              </p:cNvPr>
              <p:cNvSpPr/>
              <p:nvPr/>
            </p:nvSpPr>
            <p:spPr>
              <a:xfrm>
                <a:off x="8043333" y="5245778"/>
                <a:ext cx="106680" cy="10668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  <p:grpSp>
          <p:nvGrpSpPr>
            <p:cNvPr id="55" name="Csoportba foglalás 54">
              <a:extLst>
                <a:ext uri="{FF2B5EF4-FFF2-40B4-BE49-F238E27FC236}">
                  <a16:creationId xmlns:a16="http://schemas.microsoft.com/office/drawing/2014/main" id="{844B5FB0-65D4-4BAA-AE27-D0964D28667C}"/>
                </a:ext>
              </a:extLst>
            </p:cNvPr>
            <p:cNvGrpSpPr/>
            <p:nvPr/>
          </p:nvGrpSpPr>
          <p:grpSpPr>
            <a:xfrm>
              <a:off x="9678993" y="3896905"/>
              <a:ext cx="110226" cy="298893"/>
              <a:chOff x="8178722" y="4726341"/>
              <a:chExt cx="110226" cy="298893"/>
            </a:xfrm>
          </p:grpSpPr>
          <p:sp>
            <p:nvSpPr>
              <p:cNvPr id="56" name="Ellipszis 55">
                <a:extLst>
                  <a:ext uri="{FF2B5EF4-FFF2-40B4-BE49-F238E27FC236}">
                    <a16:creationId xmlns:a16="http://schemas.microsoft.com/office/drawing/2014/main" id="{F3647758-BCA4-404E-8964-5CBFDBF920DA}"/>
                  </a:ext>
                </a:extLst>
              </p:cNvPr>
              <p:cNvSpPr/>
              <p:nvPr/>
            </p:nvSpPr>
            <p:spPr>
              <a:xfrm>
                <a:off x="8178722" y="4918554"/>
                <a:ext cx="106680" cy="10668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57" name="Ellipszis 56">
                <a:extLst>
                  <a:ext uri="{FF2B5EF4-FFF2-40B4-BE49-F238E27FC236}">
                    <a16:creationId xmlns:a16="http://schemas.microsoft.com/office/drawing/2014/main" id="{76FD1C96-FAAD-45DA-B8BF-23085935B1C3}"/>
                  </a:ext>
                </a:extLst>
              </p:cNvPr>
              <p:cNvSpPr/>
              <p:nvPr/>
            </p:nvSpPr>
            <p:spPr>
              <a:xfrm>
                <a:off x="8182268" y="4726341"/>
                <a:ext cx="106680" cy="10668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  <p:grpSp>
          <p:nvGrpSpPr>
            <p:cNvPr id="58" name="Csoportba foglalás 57">
              <a:extLst>
                <a:ext uri="{FF2B5EF4-FFF2-40B4-BE49-F238E27FC236}">
                  <a16:creationId xmlns:a16="http://schemas.microsoft.com/office/drawing/2014/main" id="{8AB5FFB4-AB8F-4613-A508-4982E94089D5}"/>
                </a:ext>
              </a:extLst>
            </p:cNvPr>
            <p:cNvGrpSpPr/>
            <p:nvPr/>
          </p:nvGrpSpPr>
          <p:grpSpPr>
            <a:xfrm>
              <a:off x="10465214" y="4742073"/>
              <a:ext cx="110226" cy="298893"/>
              <a:chOff x="8178722" y="4726341"/>
              <a:chExt cx="110226" cy="298893"/>
            </a:xfrm>
          </p:grpSpPr>
          <p:sp>
            <p:nvSpPr>
              <p:cNvPr id="59" name="Ellipszis 58">
                <a:extLst>
                  <a:ext uri="{FF2B5EF4-FFF2-40B4-BE49-F238E27FC236}">
                    <a16:creationId xmlns:a16="http://schemas.microsoft.com/office/drawing/2014/main" id="{DD40BB86-816E-43EB-8E1B-8F8292C437A5}"/>
                  </a:ext>
                </a:extLst>
              </p:cNvPr>
              <p:cNvSpPr/>
              <p:nvPr/>
            </p:nvSpPr>
            <p:spPr>
              <a:xfrm>
                <a:off x="8178722" y="4918554"/>
                <a:ext cx="106680" cy="10668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60" name="Ellipszis 59">
                <a:extLst>
                  <a:ext uri="{FF2B5EF4-FFF2-40B4-BE49-F238E27FC236}">
                    <a16:creationId xmlns:a16="http://schemas.microsoft.com/office/drawing/2014/main" id="{FB795A87-D368-4886-9C0E-6F9649C61DEA}"/>
                  </a:ext>
                </a:extLst>
              </p:cNvPr>
              <p:cNvSpPr/>
              <p:nvPr/>
            </p:nvSpPr>
            <p:spPr>
              <a:xfrm>
                <a:off x="8182268" y="4726341"/>
                <a:ext cx="106680" cy="10668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  <p:grpSp>
          <p:nvGrpSpPr>
            <p:cNvPr id="61" name="Csoportba foglalás 60">
              <a:extLst>
                <a:ext uri="{FF2B5EF4-FFF2-40B4-BE49-F238E27FC236}">
                  <a16:creationId xmlns:a16="http://schemas.microsoft.com/office/drawing/2014/main" id="{0C99D00E-E828-44C9-AABA-D3AA7A377320}"/>
                </a:ext>
              </a:extLst>
            </p:cNvPr>
            <p:cNvGrpSpPr/>
            <p:nvPr/>
          </p:nvGrpSpPr>
          <p:grpSpPr>
            <a:xfrm>
              <a:off x="9674353" y="5654015"/>
              <a:ext cx="110226" cy="298893"/>
              <a:chOff x="8178722" y="4726341"/>
              <a:chExt cx="110226" cy="298893"/>
            </a:xfrm>
          </p:grpSpPr>
          <p:sp>
            <p:nvSpPr>
              <p:cNvPr id="62" name="Ellipszis 61">
                <a:extLst>
                  <a:ext uri="{FF2B5EF4-FFF2-40B4-BE49-F238E27FC236}">
                    <a16:creationId xmlns:a16="http://schemas.microsoft.com/office/drawing/2014/main" id="{1F57FDE2-638E-4CA7-91C0-CD6F433ADA57}"/>
                  </a:ext>
                </a:extLst>
              </p:cNvPr>
              <p:cNvSpPr/>
              <p:nvPr/>
            </p:nvSpPr>
            <p:spPr>
              <a:xfrm>
                <a:off x="8178722" y="4918554"/>
                <a:ext cx="106680" cy="10668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63" name="Ellipszis 62">
                <a:extLst>
                  <a:ext uri="{FF2B5EF4-FFF2-40B4-BE49-F238E27FC236}">
                    <a16:creationId xmlns:a16="http://schemas.microsoft.com/office/drawing/2014/main" id="{C0D2FAED-6882-4229-A52D-D24044542803}"/>
                  </a:ext>
                </a:extLst>
              </p:cNvPr>
              <p:cNvSpPr/>
              <p:nvPr/>
            </p:nvSpPr>
            <p:spPr>
              <a:xfrm>
                <a:off x="8182268" y="4726341"/>
                <a:ext cx="106680" cy="10668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  <p:grpSp>
          <p:nvGrpSpPr>
            <p:cNvPr id="64" name="Csoportba foglalás 63">
              <a:extLst>
                <a:ext uri="{FF2B5EF4-FFF2-40B4-BE49-F238E27FC236}">
                  <a16:creationId xmlns:a16="http://schemas.microsoft.com/office/drawing/2014/main" id="{A416CCAD-1266-4BF2-A5DF-C74F393A7E2C}"/>
                </a:ext>
              </a:extLst>
            </p:cNvPr>
            <p:cNvGrpSpPr/>
            <p:nvPr/>
          </p:nvGrpSpPr>
          <p:grpSpPr>
            <a:xfrm>
              <a:off x="8740632" y="5622060"/>
              <a:ext cx="110226" cy="298893"/>
              <a:chOff x="8178722" y="4726341"/>
              <a:chExt cx="110226" cy="298893"/>
            </a:xfrm>
          </p:grpSpPr>
          <p:sp>
            <p:nvSpPr>
              <p:cNvPr id="65" name="Ellipszis 64">
                <a:extLst>
                  <a:ext uri="{FF2B5EF4-FFF2-40B4-BE49-F238E27FC236}">
                    <a16:creationId xmlns:a16="http://schemas.microsoft.com/office/drawing/2014/main" id="{0E061559-E301-435E-B856-087E09F52E07}"/>
                  </a:ext>
                </a:extLst>
              </p:cNvPr>
              <p:cNvSpPr/>
              <p:nvPr/>
            </p:nvSpPr>
            <p:spPr>
              <a:xfrm>
                <a:off x="8178722" y="4918554"/>
                <a:ext cx="106680" cy="10668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66" name="Ellipszis 65">
                <a:extLst>
                  <a:ext uri="{FF2B5EF4-FFF2-40B4-BE49-F238E27FC236}">
                    <a16:creationId xmlns:a16="http://schemas.microsoft.com/office/drawing/2014/main" id="{3C7DAA4C-8F1F-444A-BCE3-D79636C01293}"/>
                  </a:ext>
                </a:extLst>
              </p:cNvPr>
              <p:cNvSpPr/>
              <p:nvPr/>
            </p:nvSpPr>
            <p:spPr>
              <a:xfrm>
                <a:off x="8182268" y="4726341"/>
                <a:ext cx="106680" cy="10668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  <p:sp>
          <p:nvSpPr>
            <p:cNvPr id="127" name="Ellipszis 126">
              <a:extLst>
                <a:ext uri="{FF2B5EF4-FFF2-40B4-BE49-F238E27FC236}">
                  <a16:creationId xmlns:a16="http://schemas.microsoft.com/office/drawing/2014/main" id="{50C3A2CE-3C50-407B-AB48-1190BE07A905}"/>
                </a:ext>
              </a:extLst>
            </p:cNvPr>
            <p:cNvSpPr/>
            <p:nvPr/>
          </p:nvSpPr>
          <p:spPr>
            <a:xfrm>
              <a:off x="8612664" y="4775567"/>
              <a:ext cx="106680" cy="10668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28" name="Ellipszis 127">
              <a:extLst>
                <a:ext uri="{FF2B5EF4-FFF2-40B4-BE49-F238E27FC236}">
                  <a16:creationId xmlns:a16="http://schemas.microsoft.com/office/drawing/2014/main" id="{E8ED28EA-B4FD-4FF7-88B0-1B246B4C15BA}"/>
                </a:ext>
              </a:extLst>
            </p:cNvPr>
            <p:cNvSpPr/>
            <p:nvPr/>
          </p:nvSpPr>
          <p:spPr>
            <a:xfrm>
              <a:off x="8727296" y="5226140"/>
              <a:ext cx="106680" cy="10668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grpSp>
          <p:nvGrpSpPr>
            <p:cNvPr id="135" name="Csoportba foglalás 134">
              <a:extLst>
                <a:ext uri="{FF2B5EF4-FFF2-40B4-BE49-F238E27FC236}">
                  <a16:creationId xmlns:a16="http://schemas.microsoft.com/office/drawing/2014/main" id="{0079D061-1DB4-4306-914D-68D86D847D2A}"/>
                </a:ext>
              </a:extLst>
            </p:cNvPr>
            <p:cNvGrpSpPr/>
            <p:nvPr/>
          </p:nvGrpSpPr>
          <p:grpSpPr>
            <a:xfrm rot="18596428">
              <a:off x="8409799" y="3966828"/>
              <a:ext cx="110226" cy="298893"/>
              <a:chOff x="8178722" y="4726341"/>
              <a:chExt cx="110226" cy="298893"/>
            </a:xfrm>
          </p:grpSpPr>
          <p:sp>
            <p:nvSpPr>
              <p:cNvPr id="136" name="Ellipszis 135">
                <a:extLst>
                  <a:ext uri="{FF2B5EF4-FFF2-40B4-BE49-F238E27FC236}">
                    <a16:creationId xmlns:a16="http://schemas.microsoft.com/office/drawing/2014/main" id="{45EA399F-D0BB-4E73-9C6C-D2B089134105}"/>
                  </a:ext>
                </a:extLst>
              </p:cNvPr>
              <p:cNvSpPr/>
              <p:nvPr/>
            </p:nvSpPr>
            <p:spPr>
              <a:xfrm>
                <a:off x="8178722" y="4918554"/>
                <a:ext cx="106680" cy="10668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37" name="Ellipszis 136">
                <a:extLst>
                  <a:ext uri="{FF2B5EF4-FFF2-40B4-BE49-F238E27FC236}">
                    <a16:creationId xmlns:a16="http://schemas.microsoft.com/office/drawing/2014/main" id="{4ECA9449-1AF1-4D8C-97A8-FDC389E69236}"/>
                  </a:ext>
                </a:extLst>
              </p:cNvPr>
              <p:cNvSpPr/>
              <p:nvPr/>
            </p:nvSpPr>
            <p:spPr>
              <a:xfrm>
                <a:off x="8182268" y="4726341"/>
                <a:ext cx="106680" cy="10668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  <p:grpSp>
          <p:nvGrpSpPr>
            <p:cNvPr id="138" name="Csoportba foglalás 137">
              <a:extLst>
                <a:ext uri="{FF2B5EF4-FFF2-40B4-BE49-F238E27FC236}">
                  <a16:creationId xmlns:a16="http://schemas.microsoft.com/office/drawing/2014/main" id="{19FE1E9F-8C5C-46F6-A46C-48A56AC86294}"/>
                </a:ext>
              </a:extLst>
            </p:cNvPr>
            <p:cNvGrpSpPr/>
            <p:nvPr/>
          </p:nvGrpSpPr>
          <p:grpSpPr>
            <a:xfrm rot="18596428">
              <a:off x="7894292" y="4604251"/>
              <a:ext cx="110226" cy="298893"/>
              <a:chOff x="8178722" y="4726341"/>
              <a:chExt cx="110226" cy="298893"/>
            </a:xfrm>
          </p:grpSpPr>
          <p:sp>
            <p:nvSpPr>
              <p:cNvPr id="139" name="Ellipszis 138">
                <a:extLst>
                  <a:ext uri="{FF2B5EF4-FFF2-40B4-BE49-F238E27FC236}">
                    <a16:creationId xmlns:a16="http://schemas.microsoft.com/office/drawing/2014/main" id="{881C4EE3-9A7C-441E-9AD0-B06EEC07BC20}"/>
                  </a:ext>
                </a:extLst>
              </p:cNvPr>
              <p:cNvSpPr/>
              <p:nvPr/>
            </p:nvSpPr>
            <p:spPr>
              <a:xfrm>
                <a:off x="8178722" y="4918554"/>
                <a:ext cx="106680" cy="10668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40" name="Ellipszis 139">
                <a:extLst>
                  <a:ext uri="{FF2B5EF4-FFF2-40B4-BE49-F238E27FC236}">
                    <a16:creationId xmlns:a16="http://schemas.microsoft.com/office/drawing/2014/main" id="{60BA89F9-DDFA-4CB6-AA9F-CF74775DDA7D}"/>
                  </a:ext>
                </a:extLst>
              </p:cNvPr>
              <p:cNvSpPr/>
              <p:nvPr/>
            </p:nvSpPr>
            <p:spPr>
              <a:xfrm>
                <a:off x="8182268" y="4726341"/>
                <a:ext cx="106680" cy="10668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  <p:sp>
          <p:nvSpPr>
            <p:cNvPr id="141" name="Szövegdoboz 140">
              <a:extLst>
                <a:ext uri="{FF2B5EF4-FFF2-40B4-BE49-F238E27FC236}">
                  <a16:creationId xmlns:a16="http://schemas.microsoft.com/office/drawing/2014/main" id="{37DB4A05-BBE2-43B1-B902-523608956DB5}"/>
                </a:ext>
              </a:extLst>
            </p:cNvPr>
            <p:cNvSpPr txBox="1"/>
            <p:nvPr/>
          </p:nvSpPr>
          <p:spPr>
            <a:xfrm rot="18604401">
              <a:off x="7817830" y="3959838"/>
              <a:ext cx="910827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6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Cl</a:t>
              </a:r>
            </a:p>
          </p:txBody>
        </p:sp>
        <p:sp>
          <p:nvSpPr>
            <p:cNvPr id="142" name="Ellipszis 141">
              <a:extLst>
                <a:ext uri="{FF2B5EF4-FFF2-40B4-BE49-F238E27FC236}">
                  <a16:creationId xmlns:a16="http://schemas.microsoft.com/office/drawing/2014/main" id="{CF6313B8-6B7B-4A02-A55D-5A84CD5A1F5F}"/>
                </a:ext>
              </a:extLst>
            </p:cNvPr>
            <p:cNvSpPr/>
            <p:nvPr/>
          </p:nvSpPr>
          <p:spPr>
            <a:xfrm>
              <a:off x="7920898" y="4091758"/>
              <a:ext cx="106680" cy="10668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43" name="Ellipszis 142">
              <a:extLst>
                <a:ext uri="{FF2B5EF4-FFF2-40B4-BE49-F238E27FC236}">
                  <a16:creationId xmlns:a16="http://schemas.microsoft.com/office/drawing/2014/main" id="{48727632-311D-4D39-95E9-7842A218BAC9}"/>
                </a:ext>
              </a:extLst>
            </p:cNvPr>
            <p:cNvSpPr/>
            <p:nvPr/>
          </p:nvSpPr>
          <p:spPr>
            <a:xfrm>
              <a:off x="7810907" y="4244158"/>
              <a:ext cx="106680" cy="10668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44" name="Szövegdoboz 143">
              <a:extLst>
                <a:ext uri="{FF2B5EF4-FFF2-40B4-BE49-F238E27FC236}">
                  <a16:creationId xmlns:a16="http://schemas.microsoft.com/office/drawing/2014/main" id="{7816B18A-F3F2-4F94-AE68-D977A9286991}"/>
                </a:ext>
              </a:extLst>
            </p:cNvPr>
            <p:cNvSpPr txBox="1"/>
            <p:nvPr/>
          </p:nvSpPr>
          <p:spPr>
            <a:xfrm rot="3528417">
              <a:off x="7881441" y="5001460"/>
              <a:ext cx="910827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6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Cl</a:t>
              </a:r>
            </a:p>
          </p:txBody>
        </p:sp>
        <p:sp>
          <p:nvSpPr>
            <p:cNvPr id="145" name="Ellipszis 144">
              <a:extLst>
                <a:ext uri="{FF2B5EF4-FFF2-40B4-BE49-F238E27FC236}">
                  <a16:creationId xmlns:a16="http://schemas.microsoft.com/office/drawing/2014/main" id="{443CEB74-655B-4162-A289-AF14990BD0EA}"/>
                </a:ext>
              </a:extLst>
            </p:cNvPr>
            <p:cNvSpPr/>
            <p:nvPr/>
          </p:nvSpPr>
          <p:spPr>
            <a:xfrm>
              <a:off x="7789557" y="5592623"/>
              <a:ext cx="106680" cy="10668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46" name="Ellipszis 145">
              <a:extLst>
                <a:ext uri="{FF2B5EF4-FFF2-40B4-BE49-F238E27FC236}">
                  <a16:creationId xmlns:a16="http://schemas.microsoft.com/office/drawing/2014/main" id="{F9CD772E-3B5A-4758-A4FC-63F1721970C8}"/>
                </a:ext>
              </a:extLst>
            </p:cNvPr>
            <p:cNvSpPr/>
            <p:nvPr/>
          </p:nvSpPr>
          <p:spPr>
            <a:xfrm>
              <a:off x="7869880" y="5736352"/>
              <a:ext cx="106680" cy="10668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grpSp>
          <p:nvGrpSpPr>
            <p:cNvPr id="147" name="Csoportba foglalás 146">
              <a:extLst>
                <a:ext uri="{FF2B5EF4-FFF2-40B4-BE49-F238E27FC236}">
                  <a16:creationId xmlns:a16="http://schemas.microsoft.com/office/drawing/2014/main" id="{57D22B92-3DC1-43AF-89A3-C3F24D4AD1A1}"/>
                </a:ext>
              </a:extLst>
            </p:cNvPr>
            <p:cNvGrpSpPr/>
            <p:nvPr/>
          </p:nvGrpSpPr>
          <p:grpSpPr>
            <a:xfrm rot="3440365">
              <a:off x="7980431" y="4968685"/>
              <a:ext cx="110226" cy="298893"/>
              <a:chOff x="8178722" y="4726341"/>
              <a:chExt cx="110226" cy="298893"/>
            </a:xfrm>
          </p:grpSpPr>
          <p:sp>
            <p:nvSpPr>
              <p:cNvPr id="148" name="Ellipszis 147">
                <a:extLst>
                  <a:ext uri="{FF2B5EF4-FFF2-40B4-BE49-F238E27FC236}">
                    <a16:creationId xmlns:a16="http://schemas.microsoft.com/office/drawing/2014/main" id="{AFC7CC79-1417-415A-A40B-855B211F868F}"/>
                  </a:ext>
                </a:extLst>
              </p:cNvPr>
              <p:cNvSpPr/>
              <p:nvPr/>
            </p:nvSpPr>
            <p:spPr>
              <a:xfrm>
                <a:off x="8178722" y="4918554"/>
                <a:ext cx="106680" cy="10668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49" name="Ellipszis 148">
                <a:extLst>
                  <a:ext uri="{FF2B5EF4-FFF2-40B4-BE49-F238E27FC236}">
                    <a16:creationId xmlns:a16="http://schemas.microsoft.com/office/drawing/2014/main" id="{6F660559-115D-4CDB-8412-051645238993}"/>
                  </a:ext>
                </a:extLst>
              </p:cNvPr>
              <p:cNvSpPr/>
              <p:nvPr/>
            </p:nvSpPr>
            <p:spPr>
              <a:xfrm>
                <a:off x="8182268" y="4726341"/>
                <a:ext cx="106680" cy="10668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  <p:grpSp>
          <p:nvGrpSpPr>
            <p:cNvPr id="150" name="Csoportba foglalás 149">
              <a:extLst>
                <a:ext uri="{FF2B5EF4-FFF2-40B4-BE49-F238E27FC236}">
                  <a16:creationId xmlns:a16="http://schemas.microsoft.com/office/drawing/2014/main" id="{6770AE93-8319-4B7A-AF97-D787E2BDC194}"/>
                </a:ext>
              </a:extLst>
            </p:cNvPr>
            <p:cNvGrpSpPr/>
            <p:nvPr/>
          </p:nvGrpSpPr>
          <p:grpSpPr>
            <a:xfrm rot="3440365">
              <a:off x="8442933" y="5773094"/>
              <a:ext cx="110226" cy="298893"/>
              <a:chOff x="8178722" y="4726341"/>
              <a:chExt cx="110226" cy="298893"/>
            </a:xfrm>
          </p:grpSpPr>
          <p:sp>
            <p:nvSpPr>
              <p:cNvPr id="151" name="Ellipszis 150">
                <a:extLst>
                  <a:ext uri="{FF2B5EF4-FFF2-40B4-BE49-F238E27FC236}">
                    <a16:creationId xmlns:a16="http://schemas.microsoft.com/office/drawing/2014/main" id="{65C446A8-E148-4EDF-BBE1-4A664669C34F}"/>
                  </a:ext>
                </a:extLst>
              </p:cNvPr>
              <p:cNvSpPr/>
              <p:nvPr/>
            </p:nvSpPr>
            <p:spPr>
              <a:xfrm>
                <a:off x="8178722" y="4918554"/>
                <a:ext cx="106680" cy="10668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52" name="Ellipszis 151">
                <a:extLst>
                  <a:ext uri="{FF2B5EF4-FFF2-40B4-BE49-F238E27FC236}">
                    <a16:creationId xmlns:a16="http://schemas.microsoft.com/office/drawing/2014/main" id="{0A165960-1B40-4C68-B77D-8693BE0C169A}"/>
                  </a:ext>
                </a:extLst>
              </p:cNvPr>
              <p:cNvSpPr/>
              <p:nvPr/>
            </p:nvSpPr>
            <p:spPr>
              <a:xfrm>
                <a:off x="8182268" y="4726341"/>
                <a:ext cx="106680" cy="10668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</p:grpSp>
      <p:sp>
        <p:nvSpPr>
          <p:cNvPr id="2" name="Cím 1">
            <a:extLst>
              <a:ext uri="{FF2B5EF4-FFF2-40B4-BE49-F238E27FC236}">
                <a16:creationId xmlns:a16="http://schemas.microsoft.com/office/drawing/2014/main" id="{D50E7FE7-7A6B-4BF8-9EE5-6AB1B782D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7485"/>
            <a:ext cx="10515600" cy="1325563"/>
          </a:xfrm>
        </p:spPr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Példák a VSEPR-elmélet alkalmazására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F5E4F99-4D1F-402A-952B-787EE2279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040" y="1657985"/>
            <a:ext cx="11536680" cy="1740535"/>
          </a:xfrm>
        </p:spPr>
        <p:txBody>
          <a:bodyPr>
            <a:normAutofit/>
          </a:bodyPr>
          <a:lstStyle/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PCl</a:t>
            </a:r>
            <a:r>
              <a:rPr lang="hu-HU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P: [Ne] 3s</a:t>
            </a:r>
            <a:r>
              <a:rPr lang="hu-HU" sz="3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3p</a:t>
            </a:r>
            <a:r>
              <a:rPr lang="hu-HU" sz="3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és Cl: [Ne] 3s</a:t>
            </a:r>
            <a:r>
              <a:rPr lang="hu-HU" sz="3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3p</a:t>
            </a:r>
            <a:r>
              <a:rPr lang="hu-HU" sz="3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azaz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foszfor körül öt kötő pár van, és nincs nemkötő pár, tehát a szabályos alak a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trigonális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bipiramis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hu-HU" sz="32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Nyíl: lefelé mutató 34">
            <a:extLst>
              <a:ext uri="{FF2B5EF4-FFF2-40B4-BE49-F238E27FC236}">
                <a16:creationId xmlns:a16="http://schemas.microsoft.com/office/drawing/2014/main" id="{B3BFDD80-43C9-4046-A3E0-693EE235BBD8}"/>
              </a:ext>
            </a:extLst>
          </p:cNvPr>
          <p:cNvSpPr/>
          <p:nvPr/>
        </p:nvSpPr>
        <p:spPr>
          <a:xfrm rot="16200000">
            <a:off x="3953510" y="4136390"/>
            <a:ext cx="1005840" cy="1508760"/>
          </a:xfrm>
          <a:prstGeom prst="downArrow">
            <a:avLst/>
          </a:prstGeom>
          <a:solidFill>
            <a:srgbClr val="2E0CF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6" name="Ellipszis 35">
            <a:extLst>
              <a:ext uri="{FF2B5EF4-FFF2-40B4-BE49-F238E27FC236}">
                <a16:creationId xmlns:a16="http://schemas.microsoft.com/office/drawing/2014/main" id="{CD4BAAE8-614A-4E54-A596-4EB42ECD28E8}"/>
              </a:ext>
            </a:extLst>
          </p:cNvPr>
          <p:cNvSpPr/>
          <p:nvPr/>
        </p:nvSpPr>
        <p:spPr>
          <a:xfrm>
            <a:off x="7165836" y="4616450"/>
            <a:ext cx="274320" cy="59436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7" name="Ellipszis 36">
            <a:extLst>
              <a:ext uri="{FF2B5EF4-FFF2-40B4-BE49-F238E27FC236}">
                <a16:creationId xmlns:a16="http://schemas.microsoft.com/office/drawing/2014/main" id="{260D2069-D6AC-41D4-9A3C-9D2801662055}"/>
              </a:ext>
            </a:extLst>
          </p:cNvPr>
          <p:cNvSpPr/>
          <p:nvPr/>
        </p:nvSpPr>
        <p:spPr>
          <a:xfrm rot="16200000">
            <a:off x="6859327" y="4220543"/>
            <a:ext cx="274320" cy="59436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52EACB78-26E4-42E0-8FD9-2B3F5B923B7F}"/>
              </a:ext>
            </a:extLst>
          </p:cNvPr>
          <p:cNvGrpSpPr/>
          <p:nvPr/>
        </p:nvGrpSpPr>
        <p:grpSpPr>
          <a:xfrm>
            <a:off x="243104" y="5068046"/>
            <a:ext cx="1043947" cy="1015663"/>
            <a:chOff x="243104" y="5342366"/>
            <a:chExt cx="1043947" cy="1015663"/>
          </a:xfrm>
        </p:grpSpPr>
        <p:sp>
          <p:nvSpPr>
            <p:cNvPr id="11" name="Ellipszis 10">
              <a:extLst>
                <a:ext uri="{FF2B5EF4-FFF2-40B4-BE49-F238E27FC236}">
                  <a16:creationId xmlns:a16="http://schemas.microsoft.com/office/drawing/2014/main" id="{D70AD8E8-77EC-474A-814E-CFDB5FF5F816}"/>
                </a:ext>
              </a:extLst>
            </p:cNvPr>
            <p:cNvSpPr/>
            <p:nvPr/>
          </p:nvSpPr>
          <p:spPr>
            <a:xfrm>
              <a:off x="810749" y="5406452"/>
              <a:ext cx="106680" cy="10668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67" name="Szövegdoboz 66">
              <a:extLst>
                <a:ext uri="{FF2B5EF4-FFF2-40B4-BE49-F238E27FC236}">
                  <a16:creationId xmlns:a16="http://schemas.microsoft.com/office/drawing/2014/main" id="{AED13264-40B1-458F-BA47-C810DAE13370}"/>
                </a:ext>
              </a:extLst>
            </p:cNvPr>
            <p:cNvSpPr txBox="1"/>
            <p:nvPr/>
          </p:nvSpPr>
          <p:spPr>
            <a:xfrm>
              <a:off x="351591" y="5342366"/>
              <a:ext cx="910827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6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Cl</a:t>
              </a:r>
            </a:p>
          </p:txBody>
        </p:sp>
        <p:grpSp>
          <p:nvGrpSpPr>
            <p:cNvPr id="68" name="Csoportba foglalás 67">
              <a:extLst>
                <a:ext uri="{FF2B5EF4-FFF2-40B4-BE49-F238E27FC236}">
                  <a16:creationId xmlns:a16="http://schemas.microsoft.com/office/drawing/2014/main" id="{0B5830CA-9257-4097-9D8C-543C66D83DF0}"/>
                </a:ext>
              </a:extLst>
            </p:cNvPr>
            <p:cNvGrpSpPr/>
            <p:nvPr/>
          </p:nvGrpSpPr>
          <p:grpSpPr>
            <a:xfrm>
              <a:off x="657203" y="6204124"/>
              <a:ext cx="282321" cy="110912"/>
              <a:chOff x="7867692" y="5241546"/>
              <a:chExt cx="282321" cy="110912"/>
            </a:xfrm>
          </p:grpSpPr>
          <p:sp>
            <p:nvSpPr>
              <p:cNvPr id="69" name="Ellipszis 68">
                <a:extLst>
                  <a:ext uri="{FF2B5EF4-FFF2-40B4-BE49-F238E27FC236}">
                    <a16:creationId xmlns:a16="http://schemas.microsoft.com/office/drawing/2014/main" id="{BD0C3B27-6382-45AE-B1BB-24FF8C8EAB91}"/>
                  </a:ext>
                </a:extLst>
              </p:cNvPr>
              <p:cNvSpPr/>
              <p:nvPr/>
            </p:nvSpPr>
            <p:spPr>
              <a:xfrm>
                <a:off x="7867692" y="5241546"/>
                <a:ext cx="106680" cy="10668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70" name="Ellipszis 69">
                <a:extLst>
                  <a:ext uri="{FF2B5EF4-FFF2-40B4-BE49-F238E27FC236}">
                    <a16:creationId xmlns:a16="http://schemas.microsoft.com/office/drawing/2014/main" id="{62CD3B8E-64CE-4AB5-8D46-93D64DA1D48E}"/>
                  </a:ext>
                </a:extLst>
              </p:cNvPr>
              <p:cNvSpPr/>
              <p:nvPr/>
            </p:nvSpPr>
            <p:spPr>
              <a:xfrm>
                <a:off x="8043333" y="5245778"/>
                <a:ext cx="106680" cy="10668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  <p:sp>
          <p:nvSpPr>
            <p:cNvPr id="72" name="Ellipszis 71">
              <a:extLst>
                <a:ext uri="{FF2B5EF4-FFF2-40B4-BE49-F238E27FC236}">
                  <a16:creationId xmlns:a16="http://schemas.microsoft.com/office/drawing/2014/main" id="{93667A3B-C486-45A5-A776-8F1F57EA87AE}"/>
                </a:ext>
              </a:extLst>
            </p:cNvPr>
            <p:cNvSpPr/>
            <p:nvPr/>
          </p:nvSpPr>
          <p:spPr>
            <a:xfrm>
              <a:off x="612945" y="5431306"/>
              <a:ext cx="106680" cy="10668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73" name="Ellipszis 72">
              <a:extLst>
                <a:ext uri="{FF2B5EF4-FFF2-40B4-BE49-F238E27FC236}">
                  <a16:creationId xmlns:a16="http://schemas.microsoft.com/office/drawing/2014/main" id="{78C8AE62-17CE-4785-B51C-1A6102BCC431}"/>
                </a:ext>
              </a:extLst>
            </p:cNvPr>
            <p:cNvSpPr/>
            <p:nvPr/>
          </p:nvSpPr>
          <p:spPr>
            <a:xfrm>
              <a:off x="1180371" y="5696293"/>
              <a:ext cx="106680" cy="10668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grpSp>
          <p:nvGrpSpPr>
            <p:cNvPr id="74" name="Csoportba foglalás 73">
              <a:extLst>
                <a:ext uri="{FF2B5EF4-FFF2-40B4-BE49-F238E27FC236}">
                  <a16:creationId xmlns:a16="http://schemas.microsoft.com/office/drawing/2014/main" id="{EF8AC324-F1CD-4823-BE77-A98E6EA6FD62}"/>
                </a:ext>
              </a:extLst>
            </p:cNvPr>
            <p:cNvGrpSpPr/>
            <p:nvPr/>
          </p:nvGrpSpPr>
          <p:grpSpPr>
            <a:xfrm>
              <a:off x="243104" y="5664338"/>
              <a:ext cx="110226" cy="298893"/>
              <a:chOff x="8178722" y="4726341"/>
              <a:chExt cx="110226" cy="298893"/>
            </a:xfrm>
          </p:grpSpPr>
          <p:sp>
            <p:nvSpPr>
              <p:cNvPr id="75" name="Ellipszis 74">
                <a:extLst>
                  <a:ext uri="{FF2B5EF4-FFF2-40B4-BE49-F238E27FC236}">
                    <a16:creationId xmlns:a16="http://schemas.microsoft.com/office/drawing/2014/main" id="{3E0AA7B5-11E9-4A03-BCFB-2A7C37C7572B}"/>
                  </a:ext>
                </a:extLst>
              </p:cNvPr>
              <p:cNvSpPr/>
              <p:nvPr/>
            </p:nvSpPr>
            <p:spPr>
              <a:xfrm>
                <a:off x="8178722" y="4918554"/>
                <a:ext cx="106680" cy="10668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76" name="Ellipszis 75">
                <a:extLst>
                  <a:ext uri="{FF2B5EF4-FFF2-40B4-BE49-F238E27FC236}">
                    <a16:creationId xmlns:a16="http://schemas.microsoft.com/office/drawing/2014/main" id="{2481B10A-3519-4B85-92C5-B07352E821B1}"/>
                  </a:ext>
                </a:extLst>
              </p:cNvPr>
              <p:cNvSpPr/>
              <p:nvPr/>
            </p:nvSpPr>
            <p:spPr>
              <a:xfrm>
                <a:off x="8182268" y="4726341"/>
                <a:ext cx="106680" cy="10668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</p:grpSp>
      <p:grpSp>
        <p:nvGrpSpPr>
          <p:cNvPr id="25" name="Csoportba foglalás 24">
            <a:extLst>
              <a:ext uri="{FF2B5EF4-FFF2-40B4-BE49-F238E27FC236}">
                <a16:creationId xmlns:a16="http://schemas.microsoft.com/office/drawing/2014/main" id="{AACD6EFF-E8CA-490D-BF88-D2ACBD475AB3}"/>
              </a:ext>
            </a:extLst>
          </p:cNvPr>
          <p:cNvGrpSpPr/>
          <p:nvPr/>
        </p:nvGrpSpPr>
        <p:grpSpPr>
          <a:xfrm>
            <a:off x="619924" y="3681844"/>
            <a:ext cx="1026741" cy="1015663"/>
            <a:chOff x="580846" y="3364261"/>
            <a:chExt cx="1026741" cy="1015663"/>
          </a:xfrm>
        </p:grpSpPr>
        <p:sp>
          <p:nvSpPr>
            <p:cNvPr id="10" name="Ellipszis 9">
              <a:extLst>
                <a:ext uri="{FF2B5EF4-FFF2-40B4-BE49-F238E27FC236}">
                  <a16:creationId xmlns:a16="http://schemas.microsoft.com/office/drawing/2014/main" id="{196BFF42-0073-4A1D-90A8-39ED1CEAF952}"/>
                </a:ext>
              </a:extLst>
            </p:cNvPr>
            <p:cNvSpPr/>
            <p:nvPr/>
          </p:nvSpPr>
          <p:spPr>
            <a:xfrm>
              <a:off x="1137682" y="4214372"/>
              <a:ext cx="106680" cy="10668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77" name="Szövegdoboz 76">
              <a:extLst>
                <a:ext uri="{FF2B5EF4-FFF2-40B4-BE49-F238E27FC236}">
                  <a16:creationId xmlns:a16="http://schemas.microsoft.com/office/drawing/2014/main" id="{672C0D1C-18AA-4527-AAE6-3F34E2FB2A9A}"/>
                </a:ext>
              </a:extLst>
            </p:cNvPr>
            <p:cNvSpPr txBox="1"/>
            <p:nvPr/>
          </p:nvSpPr>
          <p:spPr>
            <a:xfrm>
              <a:off x="641647" y="3364261"/>
              <a:ext cx="910827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6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Cl</a:t>
              </a:r>
            </a:p>
          </p:txBody>
        </p:sp>
        <p:grpSp>
          <p:nvGrpSpPr>
            <p:cNvPr id="78" name="Csoportba foglalás 77">
              <a:extLst>
                <a:ext uri="{FF2B5EF4-FFF2-40B4-BE49-F238E27FC236}">
                  <a16:creationId xmlns:a16="http://schemas.microsoft.com/office/drawing/2014/main" id="{56CCA75B-39E4-43E6-BA95-D047ED1D6547}"/>
                </a:ext>
              </a:extLst>
            </p:cNvPr>
            <p:cNvGrpSpPr/>
            <p:nvPr/>
          </p:nvGrpSpPr>
          <p:grpSpPr>
            <a:xfrm>
              <a:off x="580846" y="3757862"/>
              <a:ext cx="110226" cy="298893"/>
              <a:chOff x="8178722" y="4726341"/>
              <a:chExt cx="110226" cy="298893"/>
            </a:xfrm>
          </p:grpSpPr>
          <p:sp>
            <p:nvSpPr>
              <p:cNvPr id="79" name="Ellipszis 78">
                <a:extLst>
                  <a:ext uri="{FF2B5EF4-FFF2-40B4-BE49-F238E27FC236}">
                    <a16:creationId xmlns:a16="http://schemas.microsoft.com/office/drawing/2014/main" id="{DD2C9F27-1DFA-4DAC-996B-EF7F13193269}"/>
                  </a:ext>
                </a:extLst>
              </p:cNvPr>
              <p:cNvSpPr/>
              <p:nvPr/>
            </p:nvSpPr>
            <p:spPr>
              <a:xfrm>
                <a:off x="8178722" y="4918554"/>
                <a:ext cx="106680" cy="10668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80" name="Ellipszis 79">
                <a:extLst>
                  <a:ext uri="{FF2B5EF4-FFF2-40B4-BE49-F238E27FC236}">
                    <a16:creationId xmlns:a16="http://schemas.microsoft.com/office/drawing/2014/main" id="{44DF0E8C-9E0E-47A0-ADB5-9078A125F7B2}"/>
                  </a:ext>
                </a:extLst>
              </p:cNvPr>
              <p:cNvSpPr/>
              <p:nvPr/>
            </p:nvSpPr>
            <p:spPr>
              <a:xfrm>
                <a:off x="8182268" y="4726341"/>
                <a:ext cx="106680" cy="10668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  <p:grpSp>
          <p:nvGrpSpPr>
            <p:cNvPr id="81" name="Csoportba foglalás 80">
              <a:extLst>
                <a:ext uri="{FF2B5EF4-FFF2-40B4-BE49-F238E27FC236}">
                  <a16:creationId xmlns:a16="http://schemas.microsoft.com/office/drawing/2014/main" id="{059898A2-E77F-4130-8F86-95BAF7A3415E}"/>
                </a:ext>
              </a:extLst>
            </p:cNvPr>
            <p:cNvGrpSpPr/>
            <p:nvPr/>
          </p:nvGrpSpPr>
          <p:grpSpPr>
            <a:xfrm>
              <a:off x="925668" y="3425034"/>
              <a:ext cx="282321" cy="110912"/>
              <a:chOff x="7867692" y="5241546"/>
              <a:chExt cx="282321" cy="110912"/>
            </a:xfrm>
          </p:grpSpPr>
          <p:sp>
            <p:nvSpPr>
              <p:cNvPr id="82" name="Ellipszis 81">
                <a:extLst>
                  <a:ext uri="{FF2B5EF4-FFF2-40B4-BE49-F238E27FC236}">
                    <a16:creationId xmlns:a16="http://schemas.microsoft.com/office/drawing/2014/main" id="{4F19A561-9E97-4E38-B6FE-E78DDF3D31B8}"/>
                  </a:ext>
                </a:extLst>
              </p:cNvPr>
              <p:cNvSpPr/>
              <p:nvPr/>
            </p:nvSpPr>
            <p:spPr>
              <a:xfrm>
                <a:off x="7867692" y="5241546"/>
                <a:ext cx="106680" cy="10668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83" name="Ellipszis 82">
                <a:extLst>
                  <a:ext uri="{FF2B5EF4-FFF2-40B4-BE49-F238E27FC236}">
                    <a16:creationId xmlns:a16="http://schemas.microsoft.com/office/drawing/2014/main" id="{CB28CF42-AB3B-438D-845B-1E4861BF12B0}"/>
                  </a:ext>
                </a:extLst>
              </p:cNvPr>
              <p:cNvSpPr/>
              <p:nvPr/>
            </p:nvSpPr>
            <p:spPr>
              <a:xfrm>
                <a:off x="8043333" y="5245778"/>
                <a:ext cx="106680" cy="10668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  <p:grpSp>
          <p:nvGrpSpPr>
            <p:cNvPr id="84" name="Csoportba foglalás 83">
              <a:extLst>
                <a:ext uri="{FF2B5EF4-FFF2-40B4-BE49-F238E27FC236}">
                  <a16:creationId xmlns:a16="http://schemas.microsoft.com/office/drawing/2014/main" id="{297C6767-E864-46D2-8281-BBA3D672B78C}"/>
                </a:ext>
              </a:extLst>
            </p:cNvPr>
            <p:cNvGrpSpPr/>
            <p:nvPr/>
          </p:nvGrpSpPr>
          <p:grpSpPr>
            <a:xfrm>
              <a:off x="1497361" y="3748029"/>
              <a:ext cx="110226" cy="298893"/>
              <a:chOff x="8178722" y="4726341"/>
              <a:chExt cx="110226" cy="298893"/>
            </a:xfrm>
          </p:grpSpPr>
          <p:sp>
            <p:nvSpPr>
              <p:cNvPr id="85" name="Ellipszis 84">
                <a:extLst>
                  <a:ext uri="{FF2B5EF4-FFF2-40B4-BE49-F238E27FC236}">
                    <a16:creationId xmlns:a16="http://schemas.microsoft.com/office/drawing/2014/main" id="{9CEE1110-6AF1-47D6-98FF-AEFAA5957204}"/>
                  </a:ext>
                </a:extLst>
              </p:cNvPr>
              <p:cNvSpPr/>
              <p:nvPr/>
            </p:nvSpPr>
            <p:spPr>
              <a:xfrm>
                <a:off x="8178722" y="4918554"/>
                <a:ext cx="106680" cy="10668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86" name="Ellipszis 85">
                <a:extLst>
                  <a:ext uri="{FF2B5EF4-FFF2-40B4-BE49-F238E27FC236}">
                    <a16:creationId xmlns:a16="http://schemas.microsoft.com/office/drawing/2014/main" id="{6B39776A-89D6-45A6-B0EC-EB56786BF4D5}"/>
                  </a:ext>
                </a:extLst>
              </p:cNvPr>
              <p:cNvSpPr/>
              <p:nvPr/>
            </p:nvSpPr>
            <p:spPr>
              <a:xfrm>
                <a:off x="8182268" y="4726341"/>
                <a:ext cx="106680" cy="10668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</p:grpSp>
      <p:grpSp>
        <p:nvGrpSpPr>
          <p:cNvPr id="15" name="Csoportba foglalás 14">
            <a:extLst>
              <a:ext uri="{FF2B5EF4-FFF2-40B4-BE49-F238E27FC236}">
                <a16:creationId xmlns:a16="http://schemas.microsoft.com/office/drawing/2014/main" id="{B80E8A90-9A97-4B65-ABA2-C55337F656EE}"/>
              </a:ext>
            </a:extLst>
          </p:cNvPr>
          <p:cNvGrpSpPr/>
          <p:nvPr/>
        </p:nvGrpSpPr>
        <p:grpSpPr>
          <a:xfrm>
            <a:off x="1818521" y="5430857"/>
            <a:ext cx="1022866" cy="1015663"/>
            <a:chOff x="2443361" y="5583257"/>
            <a:chExt cx="1022866" cy="1015663"/>
          </a:xfrm>
        </p:grpSpPr>
        <p:sp>
          <p:nvSpPr>
            <p:cNvPr id="9" name="Ellipszis 8">
              <a:extLst>
                <a:ext uri="{FF2B5EF4-FFF2-40B4-BE49-F238E27FC236}">
                  <a16:creationId xmlns:a16="http://schemas.microsoft.com/office/drawing/2014/main" id="{9D82DF8A-FCEA-40EB-8B38-3DED3FAFA096}"/>
                </a:ext>
              </a:extLst>
            </p:cNvPr>
            <p:cNvSpPr/>
            <p:nvPr/>
          </p:nvSpPr>
          <p:spPr>
            <a:xfrm>
              <a:off x="2443361" y="6138971"/>
              <a:ext cx="106680" cy="10668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87" name="Szövegdoboz 86">
              <a:extLst>
                <a:ext uri="{FF2B5EF4-FFF2-40B4-BE49-F238E27FC236}">
                  <a16:creationId xmlns:a16="http://schemas.microsoft.com/office/drawing/2014/main" id="{D2D3E9F7-0A47-4505-8D3B-06172220C8DC}"/>
                </a:ext>
              </a:extLst>
            </p:cNvPr>
            <p:cNvSpPr txBox="1"/>
            <p:nvPr/>
          </p:nvSpPr>
          <p:spPr>
            <a:xfrm>
              <a:off x="2519525" y="5583257"/>
              <a:ext cx="910827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6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Cl</a:t>
              </a:r>
            </a:p>
          </p:txBody>
        </p:sp>
        <p:sp>
          <p:nvSpPr>
            <p:cNvPr id="89" name="Ellipszis 88">
              <a:extLst>
                <a:ext uri="{FF2B5EF4-FFF2-40B4-BE49-F238E27FC236}">
                  <a16:creationId xmlns:a16="http://schemas.microsoft.com/office/drawing/2014/main" id="{AD7D66A9-97B4-4CD2-A67E-3E98BEFF8048}"/>
                </a:ext>
              </a:extLst>
            </p:cNvPr>
            <p:cNvSpPr/>
            <p:nvPr/>
          </p:nvSpPr>
          <p:spPr>
            <a:xfrm>
              <a:off x="2767209" y="5616647"/>
              <a:ext cx="106680" cy="10668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90" name="Ellipszis 89">
              <a:extLst>
                <a:ext uri="{FF2B5EF4-FFF2-40B4-BE49-F238E27FC236}">
                  <a16:creationId xmlns:a16="http://schemas.microsoft.com/office/drawing/2014/main" id="{A71DBB8F-B203-49E8-9AA0-FE1D0AAF7C38}"/>
                </a:ext>
              </a:extLst>
            </p:cNvPr>
            <p:cNvSpPr/>
            <p:nvPr/>
          </p:nvSpPr>
          <p:spPr>
            <a:xfrm>
              <a:off x="2455170" y="5940919"/>
              <a:ext cx="106680" cy="10668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grpSp>
          <p:nvGrpSpPr>
            <p:cNvPr id="91" name="Csoportba foglalás 90">
              <a:extLst>
                <a:ext uri="{FF2B5EF4-FFF2-40B4-BE49-F238E27FC236}">
                  <a16:creationId xmlns:a16="http://schemas.microsoft.com/office/drawing/2014/main" id="{1ABB4699-F0A2-4959-9D4F-D51CD0E71F12}"/>
                </a:ext>
              </a:extLst>
            </p:cNvPr>
            <p:cNvGrpSpPr/>
            <p:nvPr/>
          </p:nvGrpSpPr>
          <p:grpSpPr>
            <a:xfrm>
              <a:off x="2764752" y="6462221"/>
              <a:ext cx="282321" cy="110912"/>
              <a:chOff x="7867692" y="5241546"/>
              <a:chExt cx="282321" cy="110912"/>
            </a:xfrm>
          </p:grpSpPr>
          <p:sp>
            <p:nvSpPr>
              <p:cNvPr id="92" name="Ellipszis 91">
                <a:extLst>
                  <a:ext uri="{FF2B5EF4-FFF2-40B4-BE49-F238E27FC236}">
                    <a16:creationId xmlns:a16="http://schemas.microsoft.com/office/drawing/2014/main" id="{0552859F-BEDD-4C00-A494-D41248392E03}"/>
                  </a:ext>
                </a:extLst>
              </p:cNvPr>
              <p:cNvSpPr/>
              <p:nvPr/>
            </p:nvSpPr>
            <p:spPr>
              <a:xfrm>
                <a:off x="7867692" y="5241546"/>
                <a:ext cx="106680" cy="10668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93" name="Ellipszis 92">
                <a:extLst>
                  <a:ext uri="{FF2B5EF4-FFF2-40B4-BE49-F238E27FC236}">
                    <a16:creationId xmlns:a16="http://schemas.microsoft.com/office/drawing/2014/main" id="{FABE547D-290D-4249-9039-76F4326DCFD3}"/>
                  </a:ext>
                </a:extLst>
              </p:cNvPr>
              <p:cNvSpPr/>
              <p:nvPr/>
            </p:nvSpPr>
            <p:spPr>
              <a:xfrm>
                <a:off x="8043333" y="5245778"/>
                <a:ext cx="106680" cy="10668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  <p:grpSp>
          <p:nvGrpSpPr>
            <p:cNvPr id="94" name="Csoportba foglalás 93">
              <a:extLst>
                <a:ext uri="{FF2B5EF4-FFF2-40B4-BE49-F238E27FC236}">
                  <a16:creationId xmlns:a16="http://schemas.microsoft.com/office/drawing/2014/main" id="{99E08DE2-354B-4A21-A2E0-0B81D8733D1E}"/>
                </a:ext>
              </a:extLst>
            </p:cNvPr>
            <p:cNvGrpSpPr/>
            <p:nvPr/>
          </p:nvGrpSpPr>
          <p:grpSpPr>
            <a:xfrm>
              <a:off x="3356001" y="5902771"/>
              <a:ext cx="110226" cy="298893"/>
              <a:chOff x="8178722" y="4726341"/>
              <a:chExt cx="110226" cy="298893"/>
            </a:xfrm>
          </p:grpSpPr>
          <p:sp>
            <p:nvSpPr>
              <p:cNvPr id="95" name="Ellipszis 94">
                <a:extLst>
                  <a:ext uri="{FF2B5EF4-FFF2-40B4-BE49-F238E27FC236}">
                    <a16:creationId xmlns:a16="http://schemas.microsoft.com/office/drawing/2014/main" id="{04E7FEF0-3481-42E7-AE81-22BF710BAF29}"/>
                  </a:ext>
                </a:extLst>
              </p:cNvPr>
              <p:cNvSpPr/>
              <p:nvPr/>
            </p:nvSpPr>
            <p:spPr>
              <a:xfrm>
                <a:off x="8178722" y="4918554"/>
                <a:ext cx="106680" cy="10668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96" name="Ellipszis 95">
                <a:extLst>
                  <a:ext uri="{FF2B5EF4-FFF2-40B4-BE49-F238E27FC236}">
                    <a16:creationId xmlns:a16="http://schemas.microsoft.com/office/drawing/2014/main" id="{2381F1BB-F034-4134-8CDF-553A2A259594}"/>
                  </a:ext>
                </a:extLst>
              </p:cNvPr>
              <p:cNvSpPr/>
              <p:nvPr/>
            </p:nvSpPr>
            <p:spPr>
              <a:xfrm>
                <a:off x="8182268" y="4726341"/>
                <a:ext cx="106680" cy="10668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</p:grpSp>
      <p:grpSp>
        <p:nvGrpSpPr>
          <p:cNvPr id="29" name="Csoportba foglalás 28">
            <a:extLst>
              <a:ext uri="{FF2B5EF4-FFF2-40B4-BE49-F238E27FC236}">
                <a16:creationId xmlns:a16="http://schemas.microsoft.com/office/drawing/2014/main" id="{8F69E335-D36A-4956-B193-88F65F64871A}"/>
              </a:ext>
            </a:extLst>
          </p:cNvPr>
          <p:cNvGrpSpPr/>
          <p:nvPr/>
        </p:nvGrpSpPr>
        <p:grpSpPr>
          <a:xfrm>
            <a:off x="1330497" y="4505725"/>
            <a:ext cx="829926" cy="1015663"/>
            <a:chOff x="1330497" y="4048525"/>
            <a:chExt cx="829926" cy="1015663"/>
          </a:xfrm>
        </p:grpSpPr>
        <p:sp>
          <p:nvSpPr>
            <p:cNvPr id="5" name="Szövegdoboz 4">
              <a:extLst>
                <a:ext uri="{FF2B5EF4-FFF2-40B4-BE49-F238E27FC236}">
                  <a16:creationId xmlns:a16="http://schemas.microsoft.com/office/drawing/2014/main" id="{84622D55-C717-463C-891B-3EEAB63ADCA6}"/>
                </a:ext>
              </a:extLst>
            </p:cNvPr>
            <p:cNvSpPr txBox="1"/>
            <p:nvPr/>
          </p:nvSpPr>
          <p:spPr>
            <a:xfrm>
              <a:off x="1471899" y="4048525"/>
              <a:ext cx="612668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6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</a:t>
              </a:r>
            </a:p>
          </p:txBody>
        </p:sp>
        <p:sp>
          <p:nvSpPr>
            <p:cNvPr id="6" name="Ellipszis 5">
              <a:extLst>
                <a:ext uri="{FF2B5EF4-FFF2-40B4-BE49-F238E27FC236}">
                  <a16:creationId xmlns:a16="http://schemas.microsoft.com/office/drawing/2014/main" id="{40F05B41-C283-4D51-B0B1-9939AFA5030C}"/>
                </a:ext>
              </a:extLst>
            </p:cNvPr>
            <p:cNvSpPr/>
            <p:nvPr/>
          </p:nvSpPr>
          <p:spPr>
            <a:xfrm>
              <a:off x="1330497" y="4203614"/>
              <a:ext cx="106680" cy="10668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7" name="Ellipszis 6">
              <a:extLst>
                <a:ext uri="{FF2B5EF4-FFF2-40B4-BE49-F238E27FC236}">
                  <a16:creationId xmlns:a16="http://schemas.microsoft.com/office/drawing/2014/main" id="{B1A27005-B4B2-490C-BB2C-DAA5E8AB2758}"/>
                </a:ext>
              </a:extLst>
            </p:cNvPr>
            <p:cNvSpPr/>
            <p:nvPr/>
          </p:nvSpPr>
          <p:spPr>
            <a:xfrm>
              <a:off x="1334041" y="4826242"/>
              <a:ext cx="106680" cy="10668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8" name="Ellipszis 7">
              <a:extLst>
                <a:ext uri="{FF2B5EF4-FFF2-40B4-BE49-F238E27FC236}">
                  <a16:creationId xmlns:a16="http://schemas.microsoft.com/office/drawing/2014/main" id="{7F642F33-FC09-4698-B928-D717A820317D}"/>
                </a:ext>
              </a:extLst>
            </p:cNvPr>
            <p:cNvSpPr/>
            <p:nvPr/>
          </p:nvSpPr>
          <p:spPr>
            <a:xfrm>
              <a:off x="2053743" y="4825841"/>
              <a:ext cx="106680" cy="10668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grpSp>
          <p:nvGrpSpPr>
            <p:cNvPr id="97" name="Csoportba foglalás 96">
              <a:extLst>
                <a:ext uri="{FF2B5EF4-FFF2-40B4-BE49-F238E27FC236}">
                  <a16:creationId xmlns:a16="http://schemas.microsoft.com/office/drawing/2014/main" id="{18FD98A4-FA5F-4067-9C2D-9824E478F9EA}"/>
                </a:ext>
              </a:extLst>
            </p:cNvPr>
            <p:cNvGrpSpPr/>
            <p:nvPr/>
          </p:nvGrpSpPr>
          <p:grpSpPr>
            <a:xfrm rot="2215261">
              <a:off x="1877389" y="4199326"/>
              <a:ext cx="282321" cy="110912"/>
              <a:chOff x="7867692" y="5241546"/>
              <a:chExt cx="282321" cy="110912"/>
            </a:xfrm>
          </p:grpSpPr>
          <p:sp>
            <p:nvSpPr>
              <p:cNvPr id="98" name="Ellipszis 97">
                <a:extLst>
                  <a:ext uri="{FF2B5EF4-FFF2-40B4-BE49-F238E27FC236}">
                    <a16:creationId xmlns:a16="http://schemas.microsoft.com/office/drawing/2014/main" id="{C8AE84AC-4254-4436-9A04-6C8256825B3B}"/>
                  </a:ext>
                </a:extLst>
              </p:cNvPr>
              <p:cNvSpPr/>
              <p:nvPr/>
            </p:nvSpPr>
            <p:spPr>
              <a:xfrm>
                <a:off x="7867692" y="5241546"/>
                <a:ext cx="106680" cy="10668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99" name="Ellipszis 98">
                <a:extLst>
                  <a:ext uri="{FF2B5EF4-FFF2-40B4-BE49-F238E27FC236}">
                    <a16:creationId xmlns:a16="http://schemas.microsoft.com/office/drawing/2014/main" id="{0153970B-0F44-4495-A459-D0D878DB734B}"/>
                  </a:ext>
                </a:extLst>
              </p:cNvPr>
              <p:cNvSpPr/>
              <p:nvPr/>
            </p:nvSpPr>
            <p:spPr>
              <a:xfrm>
                <a:off x="8043333" y="5245778"/>
                <a:ext cx="106680" cy="10668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</p:grpSp>
      <p:sp>
        <p:nvSpPr>
          <p:cNvPr id="101" name="Ellipszis 100">
            <a:extLst>
              <a:ext uri="{FF2B5EF4-FFF2-40B4-BE49-F238E27FC236}">
                <a16:creationId xmlns:a16="http://schemas.microsoft.com/office/drawing/2014/main" id="{147553A0-AC36-4ACA-ABED-7FF21673A6E9}"/>
              </a:ext>
            </a:extLst>
          </p:cNvPr>
          <p:cNvSpPr/>
          <p:nvPr/>
        </p:nvSpPr>
        <p:spPr>
          <a:xfrm rot="16200000">
            <a:off x="6860650" y="5075969"/>
            <a:ext cx="274320" cy="59436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grpSp>
        <p:nvGrpSpPr>
          <p:cNvPr id="17" name="Csoportba foglalás 16">
            <a:extLst>
              <a:ext uri="{FF2B5EF4-FFF2-40B4-BE49-F238E27FC236}">
                <a16:creationId xmlns:a16="http://schemas.microsoft.com/office/drawing/2014/main" id="{DC85FA75-085E-4668-AF5A-1F1264B3F105}"/>
              </a:ext>
            </a:extLst>
          </p:cNvPr>
          <p:cNvGrpSpPr/>
          <p:nvPr/>
        </p:nvGrpSpPr>
        <p:grpSpPr>
          <a:xfrm>
            <a:off x="2230001" y="4420823"/>
            <a:ext cx="1022866" cy="1015663"/>
            <a:chOff x="3632081" y="5152343"/>
            <a:chExt cx="1022866" cy="1015663"/>
          </a:xfrm>
        </p:grpSpPr>
        <p:sp>
          <p:nvSpPr>
            <p:cNvPr id="104" name="Ellipszis 103">
              <a:extLst>
                <a:ext uri="{FF2B5EF4-FFF2-40B4-BE49-F238E27FC236}">
                  <a16:creationId xmlns:a16="http://schemas.microsoft.com/office/drawing/2014/main" id="{30FFAB37-496C-450B-8DF5-BA6E492B484F}"/>
                </a:ext>
              </a:extLst>
            </p:cNvPr>
            <p:cNvSpPr/>
            <p:nvPr/>
          </p:nvSpPr>
          <p:spPr>
            <a:xfrm>
              <a:off x="3632081" y="5468411"/>
              <a:ext cx="106680" cy="10668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05" name="Szövegdoboz 104">
              <a:extLst>
                <a:ext uri="{FF2B5EF4-FFF2-40B4-BE49-F238E27FC236}">
                  <a16:creationId xmlns:a16="http://schemas.microsoft.com/office/drawing/2014/main" id="{4EAEAA29-F467-4146-86B6-21E5850401BA}"/>
                </a:ext>
              </a:extLst>
            </p:cNvPr>
            <p:cNvSpPr txBox="1"/>
            <p:nvPr/>
          </p:nvSpPr>
          <p:spPr>
            <a:xfrm>
              <a:off x="3708245" y="5152343"/>
              <a:ext cx="910827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6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Cl</a:t>
              </a:r>
            </a:p>
          </p:txBody>
        </p:sp>
        <p:grpSp>
          <p:nvGrpSpPr>
            <p:cNvPr id="106" name="Csoportba foglalás 105">
              <a:extLst>
                <a:ext uri="{FF2B5EF4-FFF2-40B4-BE49-F238E27FC236}">
                  <a16:creationId xmlns:a16="http://schemas.microsoft.com/office/drawing/2014/main" id="{EEA4E380-1D57-466A-B3B7-ABA5A1966B52}"/>
                </a:ext>
              </a:extLst>
            </p:cNvPr>
            <p:cNvGrpSpPr/>
            <p:nvPr/>
          </p:nvGrpSpPr>
          <p:grpSpPr>
            <a:xfrm>
              <a:off x="3955929" y="5189927"/>
              <a:ext cx="282321" cy="110912"/>
              <a:chOff x="7867692" y="5241546"/>
              <a:chExt cx="282321" cy="110912"/>
            </a:xfrm>
          </p:grpSpPr>
          <p:sp>
            <p:nvSpPr>
              <p:cNvPr id="113" name="Ellipszis 112">
                <a:extLst>
                  <a:ext uri="{FF2B5EF4-FFF2-40B4-BE49-F238E27FC236}">
                    <a16:creationId xmlns:a16="http://schemas.microsoft.com/office/drawing/2014/main" id="{AF7AFE6E-AB98-42C9-A326-31ED3C5048E1}"/>
                  </a:ext>
                </a:extLst>
              </p:cNvPr>
              <p:cNvSpPr/>
              <p:nvPr/>
            </p:nvSpPr>
            <p:spPr>
              <a:xfrm>
                <a:off x="7867692" y="5241546"/>
                <a:ext cx="106680" cy="10668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14" name="Ellipszis 113">
                <a:extLst>
                  <a:ext uri="{FF2B5EF4-FFF2-40B4-BE49-F238E27FC236}">
                    <a16:creationId xmlns:a16="http://schemas.microsoft.com/office/drawing/2014/main" id="{689AE2FA-3CAD-4585-8858-42EE94E82A9F}"/>
                  </a:ext>
                </a:extLst>
              </p:cNvPr>
              <p:cNvSpPr/>
              <p:nvPr/>
            </p:nvSpPr>
            <p:spPr>
              <a:xfrm>
                <a:off x="8043333" y="5245778"/>
                <a:ext cx="106680" cy="10668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  <p:grpSp>
          <p:nvGrpSpPr>
            <p:cNvPr id="107" name="Csoportba foglalás 106">
              <a:extLst>
                <a:ext uri="{FF2B5EF4-FFF2-40B4-BE49-F238E27FC236}">
                  <a16:creationId xmlns:a16="http://schemas.microsoft.com/office/drawing/2014/main" id="{98714C95-D4B1-4DD8-B534-15DF095837CE}"/>
                </a:ext>
              </a:extLst>
            </p:cNvPr>
            <p:cNvGrpSpPr/>
            <p:nvPr/>
          </p:nvGrpSpPr>
          <p:grpSpPr>
            <a:xfrm>
              <a:off x="3953472" y="6035501"/>
              <a:ext cx="282321" cy="110912"/>
              <a:chOff x="7867692" y="5241546"/>
              <a:chExt cx="282321" cy="110912"/>
            </a:xfrm>
          </p:grpSpPr>
          <p:sp>
            <p:nvSpPr>
              <p:cNvPr id="111" name="Ellipszis 110">
                <a:extLst>
                  <a:ext uri="{FF2B5EF4-FFF2-40B4-BE49-F238E27FC236}">
                    <a16:creationId xmlns:a16="http://schemas.microsoft.com/office/drawing/2014/main" id="{FEA25EED-DFC5-4E12-9742-74EA90031216}"/>
                  </a:ext>
                </a:extLst>
              </p:cNvPr>
              <p:cNvSpPr/>
              <p:nvPr/>
            </p:nvSpPr>
            <p:spPr>
              <a:xfrm>
                <a:off x="7867692" y="5241546"/>
                <a:ext cx="106680" cy="10668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12" name="Ellipszis 111">
                <a:extLst>
                  <a:ext uri="{FF2B5EF4-FFF2-40B4-BE49-F238E27FC236}">
                    <a16:creationId xmlns:a16="http://schemas.microsoft.com/office/drawing/2014/main" id="{ACCD3B7B-09C1-422D-8BB9-F76E5005788C}"/>
                  </a:ext>
                </a:extLst>
              </p:cNvPr>
              <p:cNvSpPr/>
              <p:nvPr/>
            </p:nvSpPr>
            <p:spPr>
              <a:xfrm>
                <a:off x="8043333" y="5245778"/>
                <a:ext cx="106680" cy="10668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  <p:grpSp>
          <p:nvGrpSpPr>
            <p:cNvPr id="108" name="Csoportba foglalás 107">
              <a:extLst>
                <a:ext uri="{FF2B5EF4-FFF2-40B4-BE49-F238E27FC236}">
                  <a16:creationId xmlns:a16="http://schemas.microsoft.com/office/drawing/2014/main" id="{24275D4C-B21B-483D-A16E-55DE3C68CDAA}"/>
                </a:ext>
              </a:extLst>
            </p:cNvPr>
            <p:cNvGrpSpPr/>
            <p:nvPr/>
          </p:nvGrpSpPr>
          <p:grpSpPr>
            <a:xfrm>
              <a:off x="4544721" y="5476051"/>
              <a:ext cx="110226" cy="298893"/>
              <a:chOff x="8178722" y="4726341"/>
              <a:chExt cx="110226" cy="298893"/>
            </a:xfrm>
          </p:grpSpPr>
          <p:sp>
            <p:nvSpPr>
              <p:cNvPr id="109" name="Ellipszis 108">
                <a:extLst>
                  <a:ext uri="{FF2B5EF4-FFF2-40B4-BE49-F238E27FC236}">
                    <a16:creationId xmlns:a16="http://schemas.microsoft.com/office/drawing/2014/main" id="{2CC53D1D-82B1-4FDA-A82E-43183775518F}"/>
                  </a:ext>
                </a:extLst>
              </p:cNvPr>
              <p:cNvSpPr/>
              <p:nvPr/>
            </p:nvSpPr>
            <p:spPr>
              <a:xfrm>
                <a:off x="8178722" y="4918554"/>
                <a:ext cx="106680" cy="10668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10" name="Ellipszis 109">
                <a:extLst>
                  <a:ext uri="{FF2B5EF4-FFF2-40B4-BE49-F238E27FC236}">
                    <a16:creationId xmlns:a16="http://schemas.microsoft.com/office/drawing/2014/main" id="{29DA33AB-E0A5-4293-8E64-A86395B52B31}"/>
                  </a:ext>
                </a:extLst>
              </p:cNvPr>
              <p:cNvSpPr/>
              <p:nvPr/>
            </p:nvSpPr>
            <p:spPr>
              <a:xfrm>
                <a:off x="8182268" y="4726341"/>
                <a:ext cx="106680" cy="10668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</p:grpSp>
      <p:grpSp>
        <p:nvGrpSpPr>
          <p:cNvPr id="30" name="Csoportba foglalás 29">
            <a:extLst>
              <a:ext uri="{FF2B5EF4-FFF2-40B4-BE49-F238E27FC236}">
                <a16:creationId xmlns:a16="http://schemas.microsoft.com/office/drawing/2014/main" id="{99593E8C-B49B-48AC-9C2F-FC2D766E2041}"/>
              </a:ext>
            </a:extLst>
          </p:cNvPr>
          <p:cNvGrpSpPr/>
          <p:nvPr/>
        </p:nvGrpSpPr>
        <p:grpSpPr>
          <a:xfrm>
            <a:off x="1751673" y="3600787"/>
            <a:ext cx="1043994" cy="1015663"/>
            <a:chOff x="3946233" y="5171777"/>
            <a:chExt cx="1043994" cy="1015663"/>
          </a:xfrm>
        </p:grpSpPr>
        <p:sp>
          <p:nvSpPr>
            <p:cNvPr id="116" name="Ellipszis 115">
              <a:extLst>
                <a:ext uri="{FF2B5EF4-FFF2-40B4-BE49-F238E27FC236}">
                  <a16:creationId xmlns:a16="http://schemas.microsoft.com/office/drawing/2014/main" id="{913D5A4F-58F9-4900-AB59-AB4DB2C2EBCA}"/>
                </a:ext>
              </a:extLst>
            </p:cNvPr>
            <p:cNvSpPr/>
            <p:nvPr/>
          </p:nvSpPr>
          <p:spPr>
            <a:xfrm>
              <a:off x="3952121" y="5742731"/>
              <a:ext cx="106680" cy="10668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17" name="Szövegdoboz 116">
              <a:extLst>
                <a:ext uri="{FF2B5EF4-FFF2-40B4-BE49-F238E27FC236}">
                  <a16:creationId xmlns:a16="http://schemas.microsoft.com/office/drawing/2014/main" id="{91A14CCA-FCBE-4179-99AA-02FCD0D99118}"/>
                </a:ext>
              </a:extLst>
            </p:cNvPr>
            <p:cNvSpPr txBox="1"/>
            <p:nvPr/>
          </p:nvSpPr>
          <p:spPr>
            <a:xfrm>
              <a:off x="4058765" y="5171777"/>
              <a:ext cx="910827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6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Cl</a:t>
              </a:r>
            </a:p>
          </p:txBody>
        </p:sp>
        <p:grpSp>
          <p:nvGrpSpPr>
            <p:cNvPr id="118" name="Csoportba foglalás 117">
              <a:extLst>
                <a:ext uri="{FF2B5EF4-FFF2-40B4-BE49-F238E27FC236}">
                  <a16:creationId xmlns:a16="http://schemas.microsoft.com/office/drawing/2014/main" id="{F52EBB2C-8145-43B4-BF22-EA7CBD821A4E}"/>
                </a:ext>
              </a:extLst>
            </p:cNvPr>
            <p:cNvGrpSpPr/>
            <p:nvPr/>
          </p:nvGrpSpPr>
          <p:grpSpPr>
            <a:xfrm>
              <a:off x="4291209" y="5220407"/>
              <a:ext cx="282321" cy="110912"/>
              <a:chOff x="7867692" y="5241546"/>
              <a:chExt cx="282321" cy="110912"/>
            </a:xfrm>
          </p:grpSpPr>
          <p:sp>
            <p:nvSpPr>
              <p:cNvPr id="125" name="Ellipszis 124">
                <a:extLst>
                  <a:ext uri="{FF2B5EF4-FFF2-40B4-BE49-F238E27FC236}">
                    <a16:creationId xmlns:a16="http://schemas.microsoft.com/office/drawing/2014/main" id="{D13A70E1-6A5F-415A-BF3E-912CA521FD7C}"/>
                  </a:ext>
                </a:extLst>
              </p:cNvPr>
              <p:cNvSpPr/>
              <p:nvPr/>
            </p:nvSpPr>
            <p:spPr>
              <a:xfrm>
                <a:off x="7867692" y="5241546"/>
                <a:ext cx="106680" cy="10668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26" name="Ellipszis 125">
                <a:extLst>
                  <a:ext uri="{FF2B5EF4-FFF2-40B4-BE49-F238E27FC236}">
                    <a16:creationId xmlns:a16="http://schemas.microsoft.com/office/drawing/2014/main" id="{8F14DF77-268B-415C-8A0F-E1B0F6A8E161}"/>
                  </a:ext>
                </a:extLst>
              </p:cNvPr>
              <p:cNvSpPr/>
              <p:nvPr/>
            </p:nvSpPr>
            <p:spPr>
              <a:xfrm>
                <a:off x="8043333" y="5245778"/>
                <a:ext cx="106680" cy="10668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  <p:sp>
          <p:nvSpPr>
            <p:cNvPr id="123" name="Ellipszis 122">
              <a:extLst>
                <a:ext uri="{FF2B5EF4-FFF2-40B4-BE49-F238E27FC236}">
                  <a16:creationId xmlns:a16="http://schemas.microsoft.com/office/drawing/2014/main" id="{B7D0E164-7A59-47D9-BA8A-A78A076600D1}"/>
                </a:ext>
              </a:extLst>
            </p:cNvPr>
            <p:cNvSpPr/>
            <p:nvPr/>
          </p:nvSpPr>
          <p:spPr>
            <a:xfrm>
              <a:off x="4288752" y="6065981"/>
              <a:ext cx="106680" cy="10668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24" name="Ellipszis 123">
              <a:extLst>
                <a:ext uri="{FF2B5EF4-FFF2-40B4-BE49-F238E27FC236}">
                  <a16:creationId xmlns:a16="http://schemas.microsoft.com/office/drawing/2014/main" id="{D66D2B8A-EC59-4AE8-A5C3-D49BA1EC4D1A}"/>
                </a:ext>
              </a:extLst>
            </p:cNvPr>
            <p:cNvSpPr/>
            <p:nvPr/>
          </p:nvSpPr>
          <p:spPr>
            <a:xfrm>
              <a:off x="3946233" y="5536813"/>
              <a:ext cx="106680" cy="10668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grpSp>
          <p:nvGrpSpPr>
            <p:cNvPr id="120" name="Csoportba foglalás 119">
              <a:extLst>
                <a:ext uri="{FF2B5EF4-FFF2-40B4-BE49-F238E27FC236}">
                  <a16:creationId xmlns:a16="http://schemas.microsoft.com/office/drawing/2014/main" id="{1F21F9C6-F5FD-4481-9F1F-1C93B2552726}"/>
                </a:ext>
              </a:extLst>
            </p:cNvPr>
            <p:cNvGrpSpPr/>
            <p:nvPr/>
          </p:nvGrpSpPr>
          <p:grpSpPr>
            <a:xfrm>
              <a:off x="4880001" y="5506531"/>
              <a:ext cx="110226" cy="298893"/>
              <a:chOff x="8178722" y="4726341"/>
              <a:chExt cx="110226" cy="298893"/>
            </a:xfrm>
          </p:grpSpPr>
          <p:sp>
            <p:nvSpPr>
              <p:cNvPr id="121" name="Ellipszis 120">
                <a:extLst>
                  <a:ext uri="{FF2B5EF4-FFF2-40B4-BE49-F238E27FC236}">
                    <a16:creationId xmlns:a16="http://schemas.microsoft.com/office/drawing/2014/main" id="{2F228857-E8E8-490C-9B30-F08ADC2542AF}"/>
                  </a:ext>
                </a:extLst>
              </p:cNvPr>
              <p:cNvSpPr/>
              <p:nvPr/>
            </p:nvSpPr>
            <p:spPr>
              <a:xfrm>
                <a:off x="8178722" y="4918554"/>
                <a:ext cx="106680" cy="10668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22" name="Ellipszis 121">
                <a:extLst>
                  <a:ext uri="{FF2B5EF4-FFF2-40B4-BE49-F238E27FC236}">
                    <a16:creationId xmlns:a16="http://schemas.microsoft.com/office/drawing/2014/main" id="{FD503CF4-C186-4B4C-96EC-A601D3F00CDF}"/>
                  </a:ext>
                </a:extLst>
              </p:cNvPr>
              <p:cNvSpPr/>
              <p:nvPr/>
            </p:nvSpPr>
            <p:spPr>
              <a:xfrm>
                <a:off x="8182268" y="4726341"/>
                <a:ext cx="106680" cy="10668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</p:grpSp>
      <p:sp>
        <p:nvSpPr>
          <p:cNvPr id="153" name="Ellipszis 152">
            <a:extLst>
              <a:ext uri="{FF2B5EF4-FFF2-40B4-BE49-F238E27FC236}">
                <a16:creationId xmlns:a16="http://schemas.microsoft.com/office/drawing/2014/main" id="{C7F470FF-8CA6-4005-BB37-1F8E56148287}"/>
              </a:ext>
            </a:extLst>
          </p:cNvPr>
          <p:cNvSpPr/>
          <p:nvPr/>
        </p:nvSpPr>
        <p:spPr>
          <a:xfrm rot="1914146">
            <a:off x="6340226" y="4450799"/>
            <a:ext cx="274320" cy="59436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54" name="Ellipszis 153">
            <a:extLst>
              <a:ext uri="{FF2B5EF4-FFF2-40B4-BE49-F238E27FC236}">
                <a16:creationId xmlns:a16="http://schemas.microsoft.com/office/drawing/2014/main" id="{CE97D35B-DBF4-4B9C-96F2-6EAD88BF08B5}"/>
              </a:ext>
            </a:extLst>
          </p:cNvPr>
          <p:cNvSpPr/>
          <p:nvPr/>
        </p:nvSpPr>
        <p:spPr>
          <a:xfrm rot="19867033">
            <a:off x="6365405" y="4905346"/>
            <a:ext cx="274320" cy="59436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155" name="Tartalom helye 4" descr="A képen rajz, óra látható&#10;&#10;Automatikusan generált leírás">
            <a:extLst>
              <a:ext uri="{FF2B5EF4-FFF2-40B4-BE49-F238E27FC236}">
                <a16:creationId xmlns:a16="http://schemas.microsoft.com/office/drawing/2014/main" id="{D975F561-3282-47E3-88A2-5C99E37EA8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2066" y="3027997"/>
            <a:ext cx="2880000" cy="3541818"/>
          </a:xfrm>
          <a:prstGeom prst="rect">
            <a:avLst/>
          </a:prstGeom>
        </p:spPr>
      </p:pic>
      <p:sp>
        <p:nvSpPr>
          <p:cNvPr id="13" name="TextBox 3">
            <a:extLst>
              <a:ext uri="{FF2B5EF4-FFF2-40B4-BE49-F238E27FC236}">
                <a16:creationId xmlns:a16="http://schemas.microsoft.com/office/drawing/2014/main" id="{648D9469-73A9-FB7A-EFCD-066692CDBA0A}"/>
              </a:ext>
            </a:extLst>
          </p:cNvPr>
          <p:cNvSpPr txBox="1"/>
          <p:nvPr/>
        </p:nvSpPr>
        <p:spPr>
          <a:xfrm>
            <a:off x="10766037" y="167641"/>
            <a:ext cx="109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b="1">
                <a:solidFill>
                  <a:srgbClr val="FF0000"/>
                </a:solidFill>
              </a:rPr>
              <a:t>fakultatív</a:t>
            </a:r>
          </a:p>
        </p:txBody>
      </p:sp>
    </p:spTree>
    <p:extLst>
      <p:ext uri="{BB962C8B-B14F-4D97-AF65-F5344CB8AC3E}">
        <p14:creationId xmlns:p14="http://schemas.microsoft.com/office/powerpoint/2010/main" val="954958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0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 animBg="1"/>
      <p:bldP spid="37" grpId="0" animBg="1"/>
      <p:bldP spid="101" grpId="0" animBg="1"/>
      <p:bldP spid="153" grpId="0" animBg="1"/>
      <p:bldP spid="15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50E7FE7-7A6B-4BF8-9EE5-6AB1B782D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7485"/>
            <a:ext cx="10515600" cy="1325563"/>
          </a:xfrm>
        </p:spPr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VB-elmélet fejlődése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F5E4F99-4D1F-402A-952B-787EE2279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040" y="1657984"/>
            <a:ext cx="11536680" cy="5062855"/>
          </a:xfrm>
        </p:spPr>
        <p:txBody>
          <a:bodyPr>
            <a:normAutofit/>
          </a:bodyPr>
          <a:lstStyle/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Amint azt a példáknál is láthatták, az eredeti Lewis-féle elvek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kö-zül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az „oktett elv” két esetben sem érvényesült, mert a BH</a:t>
            </a:r>
            <a:r>
              <a:rPr lang="hu-HU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eseté-ben kevesebb, mint nyolc, a PCl</a:t>
            </a:r>
            <a:r>
              <a:rPr lang="hu-HU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esetében több mint nyolc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elek-tron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volt a központi atom körül, ezért újabb kiegészítéseket, pl. a az „oktett expanzió” elvét, adtak az elmélethez.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egyik ilyen kiegészítés azoknak a molekuláknak, részecskék-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nek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leírása során alakult ki, amelyeket nem lehetett egyértelmű-en, egyetlen Lewis-féle szerkezettel leírni. Pl. benzol, vagy a kar-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bonátion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stb.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Megoldásként bevezették a </a:t>
            </a:r>
            <a:r>
              <a:rPr lang="hu-H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rezonancia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fogalmát.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48A3F4-44F5-16C4-503F-420C568243D9}"/>
              </a:ext>
            </a:extLst>
          </p:cNvPr>
          <p:cNvSpPr txBox="1"/>
          <p:nvPr/>
        </p:nvSpPr>
        <p:spPr>
          <a:xfrm>
            <a:off x="10766037" y="167641"/>
            <a:ext cx="109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b="1">
                <a:solidFill>
                  <a:srgbClr val="FF0000"/>
                </a:solidFill>
              </a:rPr>
              <a:t>fakultatív</a:t>
            </a:r>
          </a:p>
        </p:txBody>
      </p:sp>
    </p:spTree>
    <p:extLst>
      <p:ext uri="{BB962C8B-B14F-4D97-AF65-F5344CB8AC3E}">
        <p14:creationId xmlns:p14="http://schemas.microsoft.com/office/powerpoint/2010/main" val="24111131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50E7FE7-7A6B-4BF8-9EE5-6AB1B782D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7485"/>
            <a:ext cx="10515600" cy="1325563"/>
          </a:xfrm>
        </p:spPr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VB-elmélet fejlődése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F5E4F99-4D1F-402A-952B-787EE2279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040" y="1581785"/>
            <a:ext cx="11536680" cy="5200015"/>
          </a:xfrm>
        </p:spPr>
        <p:txBody>
          <a:bodyPr>
            <a:normAutofit fontScale="92500" lnSpcReduction="10000"/>
          </a:bodyPr>
          <a:lstStyle/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rezonancia szemléltetésére a karbonátion esetét mutatom be:</a:t>
            </a:r>
          </a:p>
          <a:p>
            <a:pPr marL="441325" indent="-441325">
              <a:spcBef>
                <a:spcPts val="25000"/>
              </a:spcBef>
              <a:spcAft>
                <a:spcPts val="1000"/>
              </a:spcAft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két atom közt „lokalizált” kémiai kötés hívei sokáig feltételezték, hogy ezek valós molekulák, és közöttük gyors kémiai egyensúly áll fenn, de már tudjuk, hogy a VB-elmélet egyik „matematikai trükkje” arra, hogy közelebb kerüljön a valósághoz!</a:t>
            </a:r>
          </a:p>
        </p:txBody>
      </p:sp>
      <p:sp>
        <p:nvSpPr>
          <p:cNvPr id="91" name="Line 356">
            <a:extLst>
              <a:ext uri="{FF2B5EF4-FFF2-40B4-BE49-F238E27FC236}">
                <a16:creationId xmlns:a16="http://schemas.microsoft.com/office/drawing/2014/main" id="{EFBE3112-7ECD-4CA3-9918-4A3FBC92C8B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68851" y="3674330"/>
            <a:ext cx="1291772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hu-HU"/>
          </a:p>
        </p:txBody>
      </p:sp>
      <p:grpSp>
        <p:nvGrpSpPr>
          <p:cNvPr id="92" name="Group 396">
            <a:extLst>
              <a:ext uri="{FF2B5EF4-FFF2-40B4-BE49-F238E27FC236}">
                <a16:creationId xmlns:a16="http://schemas.microsoft.com/office/drawing/2014/main" id="{A2BD9B72-9540-47B1-856D-2874CD63BEF3}"/>
              </a:ext>
            </a:extLst>
          </p:cNvPr>
          <p:cNvGrpSpPr>
            <a:grpSpLocks/>
          </p:cNvGrpSpPr>
          <p:nvPr/>
        </p:nvGrpSpPr>
        <p:grpSpPr bwMode="auto">
          <a:xfrm>
            <a:off x="7505950" y="2789916"/>
            <a:ext cx="2768600" cy="1685925"/>
            <a:chOff x="2126" y="3052"/>
            <a:chExt cx="1744" cy="1062"/>
          </a:xfrm>
        </p:grpSpPr>
        <p:grpSp>
          <p:nvGrpSpPr>
            <p:cNvPr id="93" name="Group 374">
              <a:extLst>
                <a:ext uri="{FF2B5EF4-FFF2-40B4-BE49-F238E27FC236}">
                  <a16:creationId xmlns:a16="http://schemas.microsoft.com/office/drawing/2014/main" id="{DF44E8D1-054D-4A3E-92FA-F4FAD50B358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08" y="3072"/>
              <a:ext cx="988" cy="1035"/>
              <a:chOff x="2308" y="3072"/>
              <a:chExt cx="988" cy="1035"/>
            </a:xfrm>
          </p:grpSpPr>
          <p:sp>
            <p:nvSpPr>
              <p:cNvPr id="115" name="Text Box 358">
                <a:extLst>
                  <a:ext uri="{FF2B5EF4-FFF2-40B4-BE49-F238E27FC236}">
                    <a16:creationId xmlns:a16="http://schemas.microsoft.com/office/drawing/2014/main" id="{EF8AF7B8-4E09-448F-AE95-CC253280D2E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33" y="3414"/>
                <a:ext cx="288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u-HU" sz="3200" b="1"/>
                  <a:t>C</a:t>
                </a:r>
              </a:p>
            </p:txBody>
          </p:sp>
          <p:sp>
            <p:nvSpPr>
              <p:cNvPr id="116" name="Text Box 359">
                <a:extLst>
                  <a:ext uri="{FF2B5EF4-FFF2-40B4-BE49-F238E27FC236}">
                    <a16:creationId xmlns:a16="http://schemas.microsoft.com/office/drawing/2014/main" id="{2486F3CE-4B62-4890-A795-EAAE0A3F9CF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08" y="3414"/>
                <a:ext cx="288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hu-HU" sz="3200" b="1">
                    <a:solidFill>
                      <a:srgbClr val="FF0000"/>
                    </a:solidFill>
                  </a:rPr>
                  <a:t>O</a:t>
                </a:r>
              </a:p>
            </p:txBody>
          </p:sp>
          <p:sp>
            <p:nvSpPr>
              <p:cNvPr id="117" name="Text Box 361">
                <a:extLst>
                  <a:ext uri="{FF2B5EF4-FFF2-40B4-BE49-F238E27FC236}">
                    <a16:creationId xmlns:a16="http://schemas.microsoft.com/office/drawing/2014/main" id="{B2D9B582-27B9-4593-87A4-28C7D5BCB6D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08" y="3742"/>
                <a:ext cx="288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hu-HU" sz="3200" b="1">
                    <a:solidFill>
                      <a:srgbClr val="FF0000"/>
                    </a:solidFill>
                  </a:rPr>
                  <a:t>O</a:t>
                </a:r>
              </a:p>
            </p:txBody>
          </p:sp>
          <p:sp>
            <p:nvSpPr>
              <p:cNvPr id="118" name="Text Box 362">
                <a:extLst>
                  <a:ext uri="{FF2B5EF4-FFF2-40B4-BE49-F238E27FC236}">
                    <a16:creationId xmlns:a16="http://schemas.microsoft.com/office/drawing/2014/main" id="{C8750B68-1D23-46A5-818C-C3DD5DAD861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03" y="3072"/>
                <a:ext cx="288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hu-HU" sz="3200" b="1">
                    <a:solidFill>
                      <a:srgbClr val="FF0000"/>
                    </a:solidFill>
                  </a:rPr>
                  <a:t>O</a:t>
                </a:r>
              </a:p>
            </p:txBody>
          </p:sp>
          <p:sp>
            <p:nvSpPr>
              <p:cNvPr id="119" name="Line 363">
                <a:extLst>
                  <a:ext uri="{FF2B5EF4-FFF2-40B4-BE49-F238E27FC236}">
                    <a16:creationId xmlns:a16="http://schemas.microsoft.com/office/drawing/2014/main" id="{96E615BB-F4B5-4D68-8829-0E05F052BA9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12" y="3597"/>
                <a:ext cx="14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20" name="Line 364">
                <a:extLst>
                  <a:ext uri="{FF2B5EF4-FFF2-40B4-BE49-F238E27FC236}">
                    <a16:creationId xmlns:a16="http://schemas.microsoft.com/office/drawing/2014/main" id="{A8EBDEB8-95DC-49E8-94E8-4E2C0F22D63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3600000">
                <a:off x="2969" y="3779"/>
                <a:ext cx="14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21" name="Line 365">
                <a:extLst>
                  <a:ext uri="{FF2B5EF4-FFF2-40B4-BE49-F238E27FC236}">
                    <a16:creationId xmlns:a16="http://schemas.microsoft.com/office/drawing/2014/main" id="{A9EEE30D-3F72-4496-B2D3-1C0377DE24C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8000000" flipV="1">
                <a:off x="2966" y="3414"/>
                <a:ext cx="14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22" name="Arc 370">
                <a:extLst>
                  <a:ext uri="{FF2B5EF4-FFF2-40B4-BE49-F238E27FC236}">
                    <a16:creationId xmlns:a16="http://schemas.microsoft.com/office/drawing/2014/main" id="{7EB1B351-272C-4114-B07F-46E77FFA415B}"/>
                  </a:ext>
                </a:extLst>
              </p:cNvPr>
              <p:cNvSpPr>
                <a:spLocks/>
              </p:cNvSpPr>
              <p:nvPr/>
            </p:nvSpPr>
            <p:spPr bwMode="auto">
              <a:xfrm rot="18900000" flipH="1">
                <a:off x="2998" y="3488"/>
                <a:ext cx="227" cy="227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23" name="Arc 372">
                <a:extLst>
                  <a:ext uri="{FF2B5EF4-FFF2-40B4-BE49-F238E27FC236}">
                    <a16:creationId xmlns:a16="http://schemas.microsoft.com/office/drawing/2014/main" id="{32021C9A-4A52-4F66-BAD9-2184247F89F9}"/>
                  </a:ext>
                </a:extLst>
              </p:cNvPr>
              <p:cNvSpPr>
                <a:spLocks/>
              </p:cNvSpPr>
              <p:nvPr/>
            </p:nvSpPr>
            <p:spPr bwMode="auto">
              <a:xfrm rot="11700000" flipH="1">
                <a:off x="2682" y="3300"/>
                <a:ext cx="227" cy="227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24" name="Arc 373">
                <a:extLst>
                  <a:ext uri="{FF2B5EF4-FFF2-40B4-BE49-F238E27FC236}">
                    <a16:creationId xmlns:a16="http://schemas.microsoft.com/office/drawing/2014/main" id="{888458C6-820A-4041-8AE0-575DD1C2349F}"/>
                  </a:ext>
                </a:extLst>
              </p:cNvPr>
              <p:cNvSpPr>
                <a:spLocks/>
              </p:cNvSpPr>
              <p:nvPr/>
            </p:nvSpPr>
            <p:spPr bwMode="auto">
              <a:xfrm rot="-11700000" flipH="1" flipV="1">
                <a:off x="2714" y="3705"/>
                <a:ext cx="227" cy="227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u-HU"/>
              </a:p>
            </p:txBody>
          </p:sp>
        </p:grpSp>
        <p:grpSp>
          <p:nvGrpSpPr>
            <p:cNvPr id="94" name="Group 375">
              <a:extLst>
                <a:ext uri="{FF2B5EF4-FFF2-40B4-BE49-F238E27FC236}">
                  <a16:creationId xmlns:a16="http://schemas.microsoft.com/office/drawing/2014/main" id="{43474EE5-D6C3-4EC3-B59F-287707C13404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2308" y="3674"/>
              <a:ext cx="82" cy="82"/>
              <a:chOff x="576" y="1632"/>
              <a:chExt cx="82" cy="82"/>
            </a:xfrm>
          </p:grpSpPr>
          <p:sp>
            <p:nvSpPr>
              <p:cNvPr id="113" name="Oval 376">
                <a:extLst>
                  <a:ext uri="{FF2B5EF4-FFF2-40B4-BE49-F238E27FC236}">
                    <a16:creationId xmlns:a16="http://schemas.microsoft.com/office/drawing/2014/main" id="{9DD06197-20A1-4EEF-A3C1-6C5B1078A7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1680"/>
                <a:ext cx="34" cy="34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14" name="Oval 377">
                <a:extLst>
                  <a:ext uri="{FF2B5EF4-FFF2-40B4-BE49-F238E27FC236}">
                    <a16:creationId xmlns:a16="http://schemas.microsoft.com/office/drawing/2014/main" id="{520C36F7-5A6E-48D4-AD7D-AFF843EC0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34" cy="34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u-HU"/>
              </a:p>
            </p:txBody>
          </p:sp>
        </p:grpSp>
        <p:grpSp>
          <p:nvGrpSpPr>
            <p:cNvPr id="95" name="Group 378">
              <a:extLst>
                <a:ext uri="{FF2B5EF4-FFF2-40B4-BE49-F238E27FC236}">
                  <a16:creationId xmlns:a16="http://schemas.microsoft.com/office/drawing/2014/main" id="{27F689A4-0259-4F46-9925-C1314733B20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04" y="3456"/>
              <a:ext cx="82" cy="82"/>
              <a:chOff x="576" y="1632"/>
              <a:chExt cx="82" cy="82"/>
            </a:xfrm>
          </p:grpSpPr>
          <p:sp>
            <p:nvSpPr>
              <p:cNvPr id="111" name="Oval 379">
                <a:extLst>
                  <a:ext uri="{FF2B5EF4-FFF2-40B4-BE49-F238E27FC236}">
                    <a16:creationId xmlns:a16="http://schemas.microsoft.com/office/drawing/2014/main" id="{3479991A-A816-4468-AEE2-F7AD23C387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1680"/>
                <a:ext cx="34" cy="34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12" name="Oval 380">
                <a:extLst>
                  <a:ext uri="{FF2B5EF4-FFF2-40B4-BE49-F238E27FC236}">
                    <a16:creationId xmlns:a16="http://schemas.microsoft.com/office/drawing/2014/main" id="{A9FBB726-04F8-4DAC-BD76-F5F72E48A9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34" cy="34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u-HU"/>
              </a:p>
            </p:txBody>
          </p:sp>
        </p:grpSp>
        <p:grpSp>
          <p:nvGrpSpPr>
            <p:cNvPr id="96" name="Group 381">
              <a:extLst>
                <a:ext uri="{FF2B5EF4-FFF2-40B4-BE49-F238E27FC236}">
                  <a16:creationId xmlns:a16="http://schemas.microsoft.com/office/drawing/2014/main" id="{281D48A4-8B41-425D-B66C-67A4C0FC909D}"/>
                </a:ext>
              </a:extLst>
            </p:cNvPr>
            <p:cNvGrpSpPr>
              <a:grpSpLocks/>
            </p:cNvGrpSpPr>
            <p:nvPr/>
          </p:nvGrpSpPr>
          <p:grpSpPr bwMode="auto">
            <a:xfrm rot="-2700000">
              <a:off x="3262" y="3891"/>
              <a:ext cx="82" cy="82"/>
              <a:chOff x="576" y="1632"/>
              <a:chExt cx="82" cy="82"/>
            </a:xfrm>
          </p:grpSpPr>
          <p:sp>
            <p:nvSpPr>
              <p:cNvPr id="109" name="Oval 382">
                <a:extLst>
                  <a:ext uri="{FF2B5EF4-FFF2-40B4-BE49-F238E27FC236}">
                    <a16:creationId xmlns:a16="http://schemas.microsoft.com/office/drawing/2014/main" id="{8053C30F-6B14-4F71-AD9F-3FF41DEDC4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1680"/>
                <a:ext cx="34" cy="34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10" name="Oval 383">
                <a:extLst>
                  <a:ext uri="{FF2B5EF4-FFF2-40B4-BE49-F238E27FC236}">
                    <a16:creationId xmlns:a16="http://schemas.microsoft.com/office/drawing/2014/main" id="{3960DBF9-5670-4C56-8AA5-23F7C43958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34" cy="34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u-HU"/>
              </a:p>
            </p:txBody>
          </p:sp>
        </p:grpSp>
        <p:grpSp>
          <p:nvGrpSpPr>
            <p:cNvPr id="97" name="Group 384">
              <a:extLst>
                <a:ext uri="{FF2B5EF4-FFF2-40B4-BE49-F238E27FC236}">
                  <a16:creationId xmlns:a16="http://schemas.microsoft.com/office/drawing/2014/main" id="{347AA312-10AD-4C81-A531-1140A40C8075}"/>
                </a:ext>
              </a:extLst>
            </p:cNvPr>
            <p:cNvGrpSpPr>
              <a:grpSpLocks/>
            </p:cNvGrpSpPr>
            <p:nvPr/>
          </p:nvGrpSpPr>
          <p:grpSpPr bwMode="auto">
            <a:xfrm rot="-2700000">
              <a:off x="3262" y="3218"/>
              <a:ext cx="82" cy="82"/>
              <a:chOff x="576" y="1632"/>
              <a:chExt cx="82" cy="82"/>
            </a:xfrm>
          </p:grpSpPr>
          <p:sp>
            <p:nvSpPr>
              <p:cNvPr id="107" name="Oval 385">
                <a:extLst>
                  <a:ext uri="{FF2B5EF4-FFF2-40B4-BE49-F238E27FC236}">
                    <a16:creationId xmlns:a16="http://schemas.microsoft.com/office/drawing/2014/main" id="{E9A1B937-E290-4F41-876C-80199752AA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1680"/>
                <a:ext cx="34" cy="34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08" name="Oval 386">
                <a:extLst>
                  <a:ext uri="{FF2B5EF4-FFF2-40B4-BE49-F238E27FC236}">
                    <a16:creationId xmlns:a16="http://schemas.microsoft.com/office/drawing/2014/main" id="{6FADB99F-EF7C-4006-8DF5-4BADFFAF01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34" cy="34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u-HU"/>
              </a:p>
            </p:txBody>
          </p:sp>
        </p:grpSp>
        <p:grpSp>
          <p:nvGrpSpPr>
            <p:cNvPr id="98" name="Group 387">
              <a:extLst>
                <a:ext uri="{FF2B5EF4-FFF2-40B4-BE49-F238E27FC236}">
                  <a16:creationId xmlns:a16="http://schemas.microsoft.com/office/drawing/2014/main" id="{ED3A9E70-4B8E-46DD-A3A3-1FC888CBF6AA}"/>
                </a:ext>
              </a:extLst>
            </p:cNvPr>
            <p:cNvGrpSpPr>
              <a:grpSpLocks/>
            </p:cNvGrpSpPr>
            <p:nvPr/>
          </p:nvGrpSpPr>
          <p:grpSpPr bwMode="auto">
            <a:xfrm rot="-8100000">
              <a:off x="3121" y="3067"/>
              <a:ext cx="82" cy="82"/>
              <a:chOff x="576" y="1632"/>
              <a:chExt cx="82" cy="82"/>
            </a:xfrm>
          </p:grpSpPr>
          <p:sp>
            <p:nvSpPr>
              <p:cNvPr id="105" name="Oval 388">
                <a:extLst>
                  <a:ext uri="{FF2B5EF4-FFF2-40B4-BE49-F238E27FC236}">
                    <a16:creationId xmlns:a16="http://schemas.microsoft.com/office/drawing/2014/main" id="{289EDC53-68F5-4648-8D69-BB0C8376B2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1680"/>
                <a:ext cx="34" cy="34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06" name="Oval 389">
                <a:extLst>
                  <a:ext uri="{FF2B5EF4-FFF2-40B4-BE49-F238E27FC236}">
                    <a16:creationId xmlns:a16="http://schemas.microsoft.com/office/drawing/2014/main" id="{26BD05F3-FA4F-4988-8376-E9FA86113C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34" cy="34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u-HU"/>
              </a:p>
            </p:txBody>
          </p:sp>
        </p:grpSp>
        <p:grpSp>
          <p:nvGrpSpPr>
            <p:cNvPr id="99" name="Group 390">
              <a:extLst>
                <a:ext uri="{FF2B5EF4-FFF2-40B4-BE49-F238E27FC236}">
                  <a16:creationId xmlns:a16="http://schemas.microsoft.com/office/drawing/2014/main" id="{F3D22FFC-FFBB-4CA3-AF38-CA53586E5DC3}"/>
                </a:ext>
              </a:extLst>
            </p:cNvPr>
            <p:cNvGrpSpPr>
              <a:grpSpLocks/>
            </p:cNvGrpSpPr>
            <p:nvPr/>
          </p:nvGrpSpPr>
          <p:grpSpPr bwMode="auto">
            <a:xfrm rot="-8100000">
              <a:off x="3120" y="4032"/>
              <a:ext cx="82" cy="82"/>
              <a:chOff x="576" y="1632"/>
              <a:chExt cx="82" cy="82"/>
            </a:xfrm>
          </p:grpSpPr>
          <p:sp>
            <p:nvSpPr>
              <p:cNvPr id="103" name="Oval 391">
                <a:extLst>
                  <a:ext uri="{FF2B5EF4-FFF2-40B4-BE49-F238E27FC236}">
                    <a16:creationId xmlns:a16="http://schemas.microsoft.com/office/drawing/2014/main" id="{E96993D3-E0BD-493E-8F7B-6E481E7CEC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1680"/>
                <a:ext cx="34" cy="34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04" name="Oval 392">
                <a:extLst>
                  <a:ext uri="{FF2B5EF4-FFF2-40B4-BE49-F238E27FC236}">
                    <a16:creationId xmlns:a16="http://schemas.microsoft.com/office/drawing/2014/main" id="{7987FC53-467B-4417-9F4C-DD8C442652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34" cy="34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u-HU"/>
              </a:p>
            </p:txBody>
          </p:sp>
        </p:grpSp>
        <p:sp>
          <p:nvSpPr>
            <p:cNvPr id="100" name="AutoShape 393">
              <a:extLst>
                <a:ext uri="{FF2B5EF4-FFF2-40B4-BE49-F238E27FC236}">
                  <a16:creationId xmlns:a16="http://schemas.microsoft.com/office/drawing/2014/main" id="{DD375A98-EB37-4055-ABF9-CA1D584F7FAE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6" y="3134"/>
              <a:ext cx="82" cy="907"/>
            </a:xfrm>
            <a:prstGeom prst="leftBracket">
              <a:avLst>
                <a:gd name="adj" fmla="val 92175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01" name="AutoShape 394">
              <a:extLst>
                <a:ext uri="{FF2B5EF4-FFF2-40B4-BE49-F238E27FC236}">
                  <a16:creationId xmlns:a16="http://schemas.microsoft.com/office/drawing/2014/main" id="{F42D34B7-BF1C-4C0F-9E96-88856F243EE7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438" y="3134"/>
              <a:ext cx="82" cy="907"/>
            </a:xfrm>
            <a:prstGeom prst="leftBracket">
              <a:avLst>
                <a:gd name="adj" fmla="val 92175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02" name="Text Box 395">
              <a:extLst>
                <a:ext uri="{FF2B5EF4-FFF2-40B4-BE49-F238E27FC236}">
                  <a16:creationId xmlns:a16="http://schemas.microsoft.com/office/drawing/2014/main" id="{1B20FFF1-F11E-4ADE-A6DB-6600C86BAE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82" y="3052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hu-HU" sz="2400" b="1"/>
                <a:t>2-</a:t>
              </a:r>
            </a:p>
          </p:txBody>
        </p:sp>
      </p:grpSp>
      <p:grpSp>
        <p:nvGrpSpPr>
          <p:cNvPr id="168" name="Csoportba foglalás 167">
            <a:extLst>
              <a:ext uri="{FF2B5EF4-FFF2-40B4-BE49-F238E27FC236}">
                <a16:creationId xmlns:a16="http://schemas.microsoft.com/office/drawing/2014/main" id="{26CB419C-3F47-49E2-9BC1-D51E1A140125}"/>
              </a:ext>
            </a:extLst>
          </p:cNvPr>
          <p:cNvGrpSpPr/>
          <p:nvPr/>
        </p:nvGrpSpPr>
        <p:grpSpPr>
          <a:xfrm>
            <a:off x="2830632" y="2604783"/>
            <a:ext cx="3829248" cy="2535341"/>
            <a:chOff x="1288285" y="4128783"/>
            <a:chExt cx="3829248" cy="2535341"/>
          </a:xfrm>
        </p:grpSpPr>
        <p:sp>
          <p:nvSpPr>
            <p:cNvPr id="169" name="Line 351">
              <a:extLst>
                <a:ext uri="{FF2B5EF4-FFF2-40B4-BE49-F238E27FC236}">
                  <a16:creationId xmlns:a16="http://schemas.microsoft.com/office/drawing/2014/main" id="{0234533F-9C50-4E13-B5F8-3652EC1E795A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993803" y="5145858"/>
              <a:ext cx="58896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70" name="Line 353">
              <a:extLst>
                <a:ext uri="{FF2B5EF4-FFF2-40B4-BE49-F238E27FC236}">
                  <a16:creationId xmlns:a16="http://schemas.microsoft.com/office/drawing/2014/main" id="{37F3C79F-8609-4DD8-8FCB-2860F0C4F12E}"/>
                </a:ext>
              </a:extLst>
            </p:cNvPr>
            <p:cNvSpPr>
              <a:spLocks noChangeShapeType="1"/>
            </p:cNvSpPr>
            <p:nvPr/>
          </p:nvSpPr>
          <p:spPr bwMode="auto">
            <a:xfrm rot="2700000">
              <a:off x="2136841" y="4423265"/>
              <a:ext cx="58896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71" name="Text Box 357">
              <a:extLst>
                <a:ext uri="{FF2B5EF4-FFF2-40B4-BE49-F238E27FC236}">
                  <a16:creationId xmlns:a16="http://schemas.microsoft.com/office/drawing/2014/main" id="{E6E1C878-62FF-4CDF-AFE6-9395DA9362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28345" y="6206924"/>
              <a:ext cx="2389188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u-HU" sz="2400" dirty="0"/>
                <a:t>rezonancia alakok</a:t>
              </a:r>
            </a:p>
          </p:txBody>
        </p:sp>
        <p:sp>
          <p:nvSpPr>
            <p:cNvPr id="172" name="Line 353">
              <a:extLst>
                <a:ext uri="{FF2B5EF4-FFF2-40B4-BE49-F238E27FC236}">
                  <a16:creationId xmlns:a16="http://schemas.microsoft.com/office/drawing/2014/main" id="{A6E544C9-CF6C-4733-A0B7-FD6B666DB083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2700000">
              <a:off x="2131811" y="5867399"/>
              <a:ext cx="58896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</p:grpSp>
      <p:grpSp>
        <p:nvGrpSpPr>
          <p:cNvPr id="180" name="Csoportba foglalás 179">
            <a:extLst>
              <a:ext uri="{FF2B5EF4-FFF2-40B4-BE49-F238E27FC236}">
                <a16:creationId xmlns:a16="http://schemas.microsoft.com/office/drawing/2014/main" id="{2EB5BB2E-71D2-421C-8108-450541DE11B3}"/>
              </a:ext>
            </a:extLst>
          </p:cNvPr>
          <p:cNvGrpSpPr/>
          <p:nvPr/>
        </p:nvGrpSpPr>
        <p:grpSpPr>
          <a:xfrm>
            <a:off x="1950720" y="3185160"/>
            <a:ext cx="1740309" cy="1957276"/>
            <a:chOff x="320040" y="4693920"/>
            <a:chExt cx="1740309" cy="1957276"/>
          </a:xfrm>
        </p:grpSpPr>
        <p:sp>
          <p:nvSpPr>
            <p:cNvPr id="126" name="Text Box 399">
              <a:extLst>
                <a:ext uri="{FF2B5EF4-FFF2-40B4-BE49-F238E27FC236}">
                  <a16:creationId xmlns:a16="http://schemas.microsoft.com/office/drawing/2014/main" id="{51A5E038-2CBB-4F9D-B852-F5488E3769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04674" y="5630434"/>
              <a:ext cx="514350" cy="579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u-HU" sz="3200" b="1" dirty="0"/>
                <a:t>C</a:t>
              </a:r>
            </a:p>
          </p:txBody>
        </p:sp>
        <p:grpSp>
          <p:nvGrpSpPr>
            <p:cNvPr id="127" name="Group 400">
              <a:extLst>
                <a:ext uri="{FF2B5EF4-FFF2-40B4-BE49-F238E27FC236}">
                  <a16:creationId xmlns:a16="http://schemas.microsoft.com/office/drawing/2014/main" id="{5261CB8B-3D01-4D66-BB40-5688C4D119BC}"/>
                </a:ext>
              </a:extLst>
            </p:cNvPr>
            <p:cNvGrpSpPr>
              <a:grpSpLocks/>
            </p:cNvGrpSpPr>
            <p:nvPr/>
          </p:nvGrpSpPr>
          <p:grpSpPr bwMode="auto">
            <a:xfrm rot="5400000" flipV="1">
              <a:off x="1477737" y="6027309"/>
              <a:ext cx="130175" cy="130175"/>
              <a:chOff x="576" y="1632"/>
              <a:chExt cx="82" cy="82"/>
            </a:xfrm>
          </p:grpSpPr>
          <p:sp>
            <p:nvSpPr>
              <p:cNvPr id="166" name="Oval 401">
                <a:extLst>
                  <a:ext uri="{FF2B5EF4-FFF2-40B4-BE49-F238E27FC236}">
                    <a16:creationId xmlns:a16="http://schemas.microsoft.com/office/drawing/2014/main" id="{93ACC338-452D-4C98-ACA9-0359410884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1680"/>
                <a:ext cx="34" cy="34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67" name="Oval 402">
                <a:extLst>
                  <a:ext uri="{FF2B5EF4-FFF2-40B4-BE49-F238E27FC236}">
                    <a16:creationId xmlns:a16="http://schemas.microsoft.com/office/drawing/2014/main" id="{0A9BC7D8-364B-42FB-9454-2B244B345B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34" cy="34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u-HU"/>
              </a:p>
            </p:txBody>
          </p:sp>
        </p:grpSp>
        <p:grpSp>
          <p:nvGrpSpPr>
            <p:cNvPr id="128" name="Group 403">
              <a:extLst>
                <a:ext uri="{FF2B5EF4-FFF2-40B4-BE49-F238E27FC236}">
                  <a16:creationId xmlns:a16="http://schemas.microsoft.com/office/drawing/2014/main" id="{D3C95E68-9D12-4D66-AC67-D9B6D3FEB950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1488849" y="5349446"/>
              <a:ext cx="514350" cy="579438"/>
              <a:chOff x="1533" y="1641"/>
              <a:chExt cx="324" cy="365"/>
            </a:xfrm>
          </p:grpSpPr>
          <p:sp>
            <p:nvSpPr>
              <p:cNvPr id="153" name="Text Box 404">
                <a:extLst>
                  <a:ext uri="{FF2B5EF4-FFF2-40B4-BE49-F238E27FC236}">
                    <a16:creationId xmlns:a16="http://schemas.microsoft.com/office/drawing/2014/main" id="{4E71A9F6-D9BE-406B-A7C0-81D339D6576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33" y="1641"/>
                <a:ext cx="324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u-HU" sz="3200" b="1">
                    <a:solidFill>
                      <a:srgbClr val="FF0000"/>
                    </a:solidFill>
                  </a:rPr>
                  <a:t>O</a:t>
                </a:r>
              </a:p>
            </p:txBody>
          </p:sp>
          <p:grpSp>
            <p:nvGrpSpPr>
              <p:cNvPr id="154" name="Group 405">
                <a:extLst>
                  <a:ext uri="{FF2B5EF4-FFF2-40B4-BE49-F238E27FC236}">
                    <a16:creationId xmlns:a16="http://schemas.microsoft.com/office/drawing/2014/main" id="{0F61C4E0-6554-4A13-B2F6-07C66CCED65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66" y="1893"/>
                <a:ext cx="82" cy="82"/>
                <a:chOff x="576" y="1632"/>
                <a:chExt cx="82" cy="82"/>
              </a:xfrm>
            </p:grpSpPr>
            <p:sp>
              <p:nvSpPr>
                <p:cNvPr id="164" name="Oval 406">
                  <a:extLst>
                    <a:ext uri="{FF2B5EF4-FFF2-40B4-BE49-F238E27FC236}">
                      <a16:creationId xmlns:a16="http://schemas.microsoft.com/office/drawing/2014/main" id="{06962FED-0133-405C-A601-77403F02081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76" y="1680"/>
                  <a:ext cx="34" cy="34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hu-HU"/>
                </a:p>
              </p:txBody>
            </p:sp>
            <p:sp>
              <p:nvSpPr>
                <p:cNvPr id="165" name="Oval 407">
                  <a:extLst>
                    <a:ext uri="{FF2B5EF4-FFF2-40B4-BE49-F238E27FC236}">
                      <a16:creationId xmlns:a16="http://schemas.microsoft.com/office/drawing/2014/main" id="{8F682A98-1CB5-4248-9583-247E1C5E712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34" cy="34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hu-HU"/>
                </a:p>
              </p:txBody>
            </p:sp>
          </p:grpSp>
          <p:grpSp>
            <p:nvGrpSpPr>
              <p:cNvPr id="155" name="Group 408">
                <a:extLst>
                  <a:ext uri="{FF2B5EF4-FFF2-40B4-BE49-F238E27FC236}">
                    <a16:creationId xmlns:a16="http://schemas.microsoft.com/office/drawing/2014/main" id="{C4136E1A-17F2-4F26-834A-E41A30AF3B5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533" y="1687"/>
                <a:ext cx="82" cy="82"/>
                <a:chOff x="576" y="1632"/>
                <a:chExt cx="82" cy="82"/>
              </a:xfrm>
            </p:grpSpPr>
            <p:sp>
              <p:nvSpPr>
                <p:cNvPr id="162" name="Oval 409">
                  <a:extLst>
                    <a:ext uri="{FF2B5EF4-FFF2-40B4-BE49-F238E27FC236}">
                      <a16:creationId xmlns:a16="http://schemas.microsoft.com/office/drawing/2014/main" id="{8B037178-0B36-48C1-863F-9071729E861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76" y="1680"/>
                  <a:ext cx="34" cy="34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hu-HU"/>
                </a:p>
              </p:txBody>
            </p:sp>
            <p:sp>
              <p:nvSpPr>
                <p:cNvPr id="163" name="Oval 410">
                  <a:extLst>
                    <a:ext uri="{FF2B5EF4-FFF2-40B4-BE49-F238E27FC236}">
                      <a16:creationId xmlns:a16="http://schemas.microsoft.com/office/drawing/2014/main" id="{ABC028A4-9CD8-49D2-8EA7-085874F3F5D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34" cy="34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hu-HU"/>
                </a:p>
              </p:txBody>
            </p:sp>
          </p:grpSp>
          <p:grpSp>
            <p:nvGrpSpPr>
              <p:cNvPr id="156" name="Group 411">
                <a:extLst>
                  <a:ext uri="{FF2B5EF4-FFF2-40B4-BE49-F238E27FC236}">
                    <a16:creationId xmlns:a16="http://schemas.microsoft.com/office/drawing/2014/main" id="{E36002E9-0A67-4287-8B01-B5866AA9AB8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-5400000">
                <a:off x="1545" y="1892"/>
                <a:ext cx="82" cy="82"/>
                <a:chOff x="576" y="1632"/>
                <a:chExt cx="82" cy="82"/>
              </a:xfrm>
            </p:grpSpPr>
            <p:sp>
              <p:nvSpPr>
                <p:cNvPr id="160" name="Oval 412">
                  <a:extLst>
                    <a:ext uri="{FF2B5EF4-FFF2-40B4-BE49-F238E27FC236}">
                      <a16:creationId xmlns:a16="http://schemas.microsoft.com/office/drawing/2014/main" id="{82E4DAD4-26A0-4E95-8692-201C5F57563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76" y="1680"/>
                  <a:ext cx="34" cy="34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hu-HU"/>
                </a:p>
              </p:txBody>
            </p:sp>
            <p:sp>
              <p:nvSpPr>
                <p:cNvPr id="161" name="Oval 413">
                  <a:extLst>
                    <a:ext uri="{FF2B5EF4-FFF2-40B4-BE49-F238E27FC236}">
                      <a16:creationId xmlns:a16="http://schemas.microsoft.com/office/drawing/2014/main" id="{646EC30E-6482-4B7E-B9E9-3F4C77D37DF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34" cy="34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hu-HU"/>
                </a:p>
              </p:txBody>
            </p:sp>
          </p:grpSp>
          <p:grpSp>
            <p:nvGrpSpPr>
              <p:cNvPr id="157" name="Group 414">
                <a:extLst>
                  <a:ext uri="{FF2B5EF4-FFF2-40B4-BE49-F238E27FC236}">
                    <a16:creationId xmlns:a16="http://schemas.microsoft.com/office/drawing/2014/main" id="{2A8A96B5-546D-4020-91C6-668089E8BCA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-5400000">
                <a:off x="1769" y="1680"/>
                <a:ext cx="82" cy="82"/>
                <a:chOff x="576" y="1632"/>
                <a:chExt cx="82" cy="82"/>
              </a:xfrm>
            </p:grpSpPr>
            <p:sp>
              <p:nvSpPr>
                <p:cNvPr id="158" name="Oval 415">
                  <a:extLst>
                    <a:ext uri="{FF2B5EF4-FFF2-40B4-BE49-F238E27FC236}">
                      <a16:creationId xmlns:a16="http://schemas.microsoft.com/office/drawing/2014/main" id="{6E69F3AE-2A03-46F0-8F30-50DD5CA152F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76" y="1680"/>
                  <a:ext cx="34" cy="34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hu-HU"/>
                </a:p>
              </p:txBody>
            </p:sp>
            <p:sp>
              <p:nvSpPr>
                <p:cNvPr id="159" name="Oval 416">
                  <a:extLst>
                    <a:ext uri="{FF2B5EF4-FFF2-40B4-BE49-F238E27FC236}">
                      <a16:creationId xmlns:a16="http://schemas.microsoft.com/office/drawing/2014/main" id="{9058AEC6-8772-4D0F-BE23-EBF6CEE2D94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34" cy="34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hu-HU"/>
                </a:p>
              </p:txBody>
            </p:sp>
          </p:grpSp>
        </p:grpSp>
        <p:sp>
          <p:nvSpPr>
            <p:cNvPr id="129" name="Text Box 417">
              <a:extLst>
                <a:ext uri="{FF2B5EF4-FFF2-40B4-BE49-F238E27FC236}">
                  <a16:creationId xmlns:a16="http://schemas.microsoft.com/office/drawing/2014/main" id="{10DD808F-7CDB-47B1-BDDA-AC57B429BA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V="1">
              <a:off x="1488849" y="6054296"/>
              <a:ext cx="514350" cy="579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u-HU" sz="3200" b="1" dirty="0">
                  <a:solidFill>
                    <a:srgbClr val="FF0000"/>
                  </a:solidFill>
                </a:rPr>
                <a:t>O</a:t>
              </a:r>
            </a:p>
          </p:txBody>
        </p:sp>
        <p:grpSp>
          <p:nvGrpSpPr>
            <p:cNvPr id="130" name="Group 418">
              <a:extLst>
                <a:ext uri="{FF2B5EF4-FFF2-40B4-BE49-F238E27FC236}">
                  <a16:creationId xmlns:a16="http://schemas.microsoft.com/office/drawing/2014/main" id="{BBF3C0B3-5E8A-4C18-AA77-37175FA3F272}"/>
                </a:ext>
              </a:extLst>
            </p:cNvPr>
            <p:cNvGrpSpPr>
              <a:grpSpLocks/>
            </p:cNvGrpSpPr>
            <p:nvPr/>
          </p:nvGrpSpPr>
          <p:grpSpPr bwMode="auto">
            <a:xfrm rot="5400000" flipV="1">
              <a:off x="1541237" y="6095571"/>
              <a:ext cx="130175" cy="130175"/>
              <a:chOff x="576" y="1632"/>
              <a:chExt cx="82" cy="82"/>
            </a:xfrm>
          </p:grpSpPr>
          <p:sp>
            <p:nvSpPr>
              <p:cNvPr id="151" name="Oval 419">
                <a:extLst>
                  <a:ext uri="{FF2B5EF4-FFF2-40B4-BE49-F238E27FC236}">
                    <a16:creationId xmlns:a16="http://schemas.microsoft.com/office/drawing/2014/main" id="{140C2D63-3069-4A6D-BC0D-40DC123D88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1680"/>
                <a:ext cx="34" cy="34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52" name="Oval 420">
                <a:extLst>
                  <a:ext uri="{FF2B5EF4-FFF2-40B4-BE49-F238E27FC236}">
                    <a16:creationId xmlns:a16="http://schemas.microsoft.com/office/drawing/2014/main" id="{FBB8818F-4497-4CDD-B170-85B3F7AC83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34" cy="34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u-HU"/>
              </a:p>
            </p:txBody>
          </p:sp>
        </p:grpSp>
        <p:grpSp>
          <p:nvGrpSpPr>
            <p:cNvPr id="131" name="Group 421">
              <a:extLst>
                <a:ext uri="{FF2B5EF4-FFF2-40B4-BE49-F238E27FC236}">
                  <a16:creationId xmlns:a16="http://schemas.microsoft.com/office/drawing/2014/main" id="{9B60DD89-69D0-4F90-958B-AA41F5D37456}"/>
                </a:ext>
              </a:extLst>
            </p:cNvPr>
            <p:cNvGrpSpPr>
              <a:grpSpLocks/>
            </p:cNvGrpSpPr>
            <p:nvPr/>
          </p:nvGrpSpPr>
          <p:grpSpPr bwMode="auto">
            <a:xfrm rot="2700000" flipV="1">
              <a:off x="1930174" y="6276546"/>
              <a:ext cx="130175" cy="130175"/>
              <a:chOff x="576" y="1632"/>
              <a:chExt cx="82" cy="82"/>
            </a:xfrm>
          </p:grpSpPr>
          <p:sp>
            <p:nvSpPr>
              <p:cNvPr id="149" name="Oval 422">
                <a:extLst>
                  <a:ext uri="{FF2B5EF4-FFF2-40B4-BE49-F238E27FC236}">
                    <a16:creationId xmlns:a16="http://schemas.microsoft.com/office/drawing/2014/main" id="{7F00E0BF-7ED2-44A4-9D61-C6B40A11E5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1680"/>
                <a:ext cx="34" cy="34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50" name="Oval 423">
                <a:extLst>
                  <a:ext uri="{FF2B5EF4-FFF2-40B4-BE49-F238E27FC236}">
                    <a16:creationId xmlns:a16="http://schemas.microsoft.com/office/drawing/2014/main" id="{99D7AF95-D325-4E8D-90BF-F7BA451B9F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34" cy="34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u-HU"/>
              </a:p>
            </p:txBody>
          </p:sp>
        </p:grpSp>
        <p:grpSp>
          <p:nvGrpSpPr>
            <p:cNvPr id="132" name="Group 424">
              <a:extLst>
                <a:ext uri="{FF2B5EF4-FFF2-40B4-BE49-F238E27FC236}">
                  <a16:creationId xmlns:a16="http://schemas.microsoft.com/office/drawing/2014/main" id="{3D0375C2-3581-4384-8C49-2E4FE1C7CCAA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549049" y="5593921"/>
              <a:ext cx="623888" cy="636588"/>
              <a:chOff x="2379" y="1382"/>
              <a:chExt cx="393" cy="401"/>
            </a:xfrm>
          </p:grpSpPr>
          <p:sp>
            <p:nvSpPr>
              <p:cNvPr id="136" name="Text Box 425">
                <a:extLst>
                  <a:ext uri="{FF2B5EF4-FFF2-40B4-BE49-F238E27FC236}">
                    <a16:creationId xmlns:a16="http://schemas.microsoft.com/office/drawing/2014/main" id="{11C521E5-050A-4FA1-9ECF-31F0860446B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20" y="1396"/>
                <a:ext cx="324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u-HU" sz="3200" b="1">
                    <a:solidFill>
                      <a:srgbClr val="FF0000"/>
                    </a:solidFill>
                  </a:rPr>
                  <a:t>O</a:t>
                </a:r>
              </a:p>
            </p:txBody>
          </p:sp>
          <p:grpSp>
            <p:nvGrpSpPr>
              <p:cNvPr id="137" name="Group 426">
                <a:extLst>
                  <a:ext uri="{FF2B5EF4-FFF2-40B4-BE49-F238E27FC236}">
                    <a16:creationId xmlns:a16="http://schemas.microsoft.com/office/drawing/2014/main" id="{91471F34-9F22-4201-855F-C8BA6EBD011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-2700000">
                <a:off x="2690" y="1539"/>
                <a:ext cx="82" cy="82"/>
                <a:chOff x="576" y="1632"/>
                <a:chExt cx="82" cy="82"/>
              </a:xfrm>
            </p:grpSpPr>
            <p:sp>
              <p:nvSpPr>
                <p:cNvPr id="147" name="Oval 427">
                  <a:extLst>
                    <a:ext uri="{FF2B5EF4-FFF2-40B4-BE49-F238E27FC236}">
                      <a16:creationId xmlns:a16="http://schemas.microsoft.com/office/drawing/2014/main" id="{F73B1CB7-52CD-4AE1-9867-79272E2E387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76" y="1680"/>
                  <a:ext cx="34" cy="34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hu-HU"/>
                </a:p>
              </p:txBody>
            </p:sp>
            <p:sp>
              <p:nvSpPr>
                <p:cNvPr id="148" name="Oval 428">
                  <a:extLst>
                    <a:ext uri="{FF2B5EF4-FFF2-40B4-BE49-F238E27FC236}">
                      <a16:creationId xmlns:a16="http://schemas.microsoft.com/office/drawing/2014/main" id="{CB9DFD8B-92B3-4248-9DCB-4EC92459BD4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34" cy="34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hu-HU"/>
                </a:p>
              </p:txBody>
            </p:sp>
          </p:grpSp>
          <p:grpSp>
            <p:nvGrpSpPr>
              <p:cNvPr id="138" name="Group 429">
                <a:extLst>
                  <a:ext uri="{FF2B5EF4-FFF2-40B4-BE49-F238E27FC236}">
                    <a16:creationId xmlns:a16="http://schemas.microsoft.com/office/drawing/2014/main" id="{16126AB6-B52D-4B79-ACB0-9C672B064FB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-2700000">
                <a:off x="2379" y="1536"/>
                <a:ext cx="82" cy="82"/>
                <a:chOff x="576" y="1632"/>
                <a:chExt cx="82" cy="82"/>
              </a:xfrm>
            </p:grpSpPr>
            <p:sp>
              <p:nvSpPr>
                <p:cNvPr id="145" name="Oval 430">
                  <a:extLst>
                    <a:ext uri="{FF2B5EF4-FFF2-40B4-BE49-F238E27FC236}">
                      <a16:creationId xmlns:a16="http://schemas.microsoft.com/office/drawing/2014/main" id="{5A3CB091-0F2B-4964-9064-1CD53BA8F22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76" y="1680"/>
                  <a:ext cx="34" cy="34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hu-HU"/>
                </a:p>
              </p:txBody>
            </p:sp>
            <p:sp>
              <p:nvSpPr>
                <p:cNvPr id="146" name="Oval 431">
                  <a:extLst>
                    <a:ext uri="{FF2B5EF4-FFF2-40B4-BE49-F238E27FC236}">
                      <a16:creationId xmlns:a16="http://schemas.microsoft.com/office/drawing/2014/main" id="{E4DA1E81-29FB-4EFF-BE35-8CFD7EFC3FB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34" cy="34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hu-HU"/>
                </a:p>
              </p:txBody>
            </p:sp>
          </p:grpSp>
          <p:grpSp>
            <p:nvGrpSpPr>
              <p:cNvPr id="139" name="Group 432">
                <a:extLst>
                  <a:ext uri="{FF2B5EF4-FFF2-40B4-BE49-F238E27FC236}">
                    <a16:creationId xmlns:a16="http://schemas.microsoft.com/office/drawing/2014/main" id="{6D97A73A-9EAF-43BE-AA9F-619DE8B74BC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-8100000">
                <a:off x="2539" y="1701"/>
                <a:ext cx="82" cy="82"/>
                <a:chOff x="576" y="1632"/>
                <a:chExt cx="82" cy="82"/>
              </a:xfrm>
            </p:grpSpPr>
            <p:sp>
              <p:nvSpPr>
                <p:cNvPr id="143" name="Oval 433">
                  <a:extLst>
                    <a:ext uri="{FF2B5EF4-FFF2-40B4-BE49-F238E27FC236}">
                      <a16:creationId xmlns:a16="http://schemas.microsoft.com/office/drawing/2014/main" id="{3B8F2D0D-1C4D-4C26-8BCB-CD106B5A84A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76" y="1680"/>
                  <a:ext cx="34" cy="34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hu-HU"/>
                </a:p>
              </p:txBody>
            </p:sp>
            <p:sp>
              <p:nvSpPr>
                <p:cNvPr id="144" name="Oval 434">
                  <a:extLst>
                    <a:ext uri="{FF2B5EF4-FFF2-40B4-BE49-F238E27FC236}">
                      <a16:creationId xmlns:a16="http://schemas.microsoft.com/office/drawing/2014/main" id="{29D01650-A36E-4D36-A841-F4D378934EB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34" cy="34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hu-HU"/>
                </a:p>
              </p:txBody>
            </p:sp>
          </p:grpSp>
          <p:grpSp>
            <p:nvGrpSpPr>
              <p:cNvPr id="140" name="Group 435">
                <a:extLst>
                  <a:ext uri="{FF2B5EF4-FFF2-40B4-BE49-F238E27FC236}">
                    <a16:creationId xmlns:a16="http://schemas.microsoft.com/office/drawing/2014/main" id="{087DBDA4-396A-4FBD-857E-27787073FF7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-8100000">
                <a:off x="2539" y="1382"/>
                <a:ext cx="82" cy="82"/>
                <a:chOff x="576" y="1632"/>
                <a:chExt cx="82" cy="82"/>
              </a:xfrm>
            </p:grpSpPr>
            <p:sp>
              <p:nvSpPr>
                <p:cNvPr id="141" name="Oval 436">
                  <a:extLst>
                    <a:ext uri="{FF2B5EF4-FFF2-40B4-BE49-F238E27FC236}">
                      <a16:creationId xmlns:a16="http://schemas.microsoft.com/office/drawing/2014/main" id="{C3858186-2190-46F1-947D-F598F684861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76" y="1680"/>
                  <a:ext cx="34" cy="34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hu-HU"/>
                </a:p>
              </p:txBody>
            </p:sp>
            <p:sp>
              <p:nvSpPr>
                <p:cNvPr id="142" name="Oval 437">
                  <a:extLst>
                    <a:ext uri="{FF2B5EF4-FFF2-40B4-BE49-F238E27FC236}">
                      <a16:creationId xmlns:a16="http://schemas.microsoft.com/office/drawing/2014/main" id="{90F18649-CE13-4D05-A0C4-BD7CB788DC3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34" cy="34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hu-HU"/>
                </a:p>
              </p:txBody>
            </p:sp>
          </p:grpSp>
        </p:grpSp>
        <p:grpSp>
          <p:nvGrpSpPr>
            <p:cNvPr id="133" name="Group 438">
              <a:extLst>
                <a:ext uri="{FF2B5EF4-FFF2-40B4-BE49-F238E27FC236}">
                  <a16:creationId xmlns:a16="http://schemas.microsoft.com/office/drawing/2014/main" id="{DD54ADFE-8B33-45C5-AFE6-2FE04F92FDC9}"/>
                </a:ext>
              </a:extLst>
            </p:cNvPr>
            <p:cNvGrpSpPr>
              <a:grpSpLocks/>
            </p:cNvGrpSpPr>
            <p:nvPr/>
          </p:nvGrpSpPr>
          <p:grpSpPr bwMode="auto">
            <a:xfrm rot="8100000" flipV="1">
              <a:off x="1674587" y="6521021"/>
              <a:ext cx="130175" cy="130175"/>
              <a:chOff x="576" y="1632"/>
              <a:chExt cx="82" cy="82"/>
            </a:xfrm>
          </p:grpSpPr>
          <p:sp>
            <p:nvSpPr>
              <p:cNvPr id="134" name="Oval 439">
                <a:extLst>
                  <a:ext uri="{FF2B5EF4-FFF2-40B4-BE49-F238E27FC236}">
                    <a16:creationId xmlns:a16="http://schemas.microsoft.com/office/drawing/2014/main" id="{20837A08-4A48-4016-8C43-1C74257261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1680"/>
                <a:ext cx="34" cy="34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35" name="Oval 440">
                <a:extLst>
                  <a:ext uri="{FF2B5EF4-FFF2-40B4-BE49-F238E27FC236}">
                    <a16:creationId xmlns:a16="http://schemas.microsoft.com/office/drawing/2014/main" id="{4E94CF1F-DF2C-4F9B-98C7-15CAB6E9E2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34" cy="34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u-HU"/>
              </a:p>
            </p:txBody>
          </p:sp>
        </p:grpSp>
        <p:sp>
          <p:nvSpPr>
            <p:cNvPr id="173" name="Szövegdoboz 172">
              <a:extLst>
                <a:ext uri="{FF2B5EF4-FFF2-40B4-BE49-F238E27FC236}">
                  <a16:creationId xmlns:a16="http://schemas.microsoft.com/office/drawing/2014/main" id="{90E5E682-8C84-4A86-B95E-E364FBA8AB28}"/>
                </a:ext>
              </a:extLst>
            </p:cNvPr>
            <p:cNvSpPr txBox="1"/>
            <p:nvPr/>
          </p:nvSpPr>
          <p:spPr>
            <a:xfrm>
              <a:off x="1600200" y="4693920"/>
              <a:ext cx="39626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5400" dirty="0">
                  <a:solidFill>
                    <a:srgbClr val="00B0F0"/>
                  </a:solidFill>
                </a:rPr>
                <a:t>-</a:t>
              </a:r>
            </a:p>
          </p:txBody>
        </p:sp>
        <p:sp>
          <p:nvSpPr>
            <p:cNvPr id="174" name="Szövegdoboz 173">
              <a:extLst>
                <a:ext uri="{FF2B5EF4-FFF2-40B4-BE49-F238E27FC236}">
                  <a16:creationId xmlns:a16="http://schemas.microsoft.com/office/drawing/2014/main" id="{BE2C0B30-2204-47B5-B3D2-B8773FD70707}"/>
                </a:ext>
              </a:extLst>
            </p:cNvPr>
            <p:cNvSpPr txBox="1"/>
            <p:nvPr/>
          </p:nvSpPr>
          <p:spPr>
            <a:xfrm>
              <a:off x="320040" y="5135880"/>
              <a:ext cx="39626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5400" dirty="0">
                  <a:solidFill>
                    <a:srgbClr val="00B0F0"/>
                  </a:solidFill>
                </a:rPr>
                <a:t>-</a:t>
              </a:r>
            </a:p>
          </p:txBody>
        </p:sp>
      </p:grpSp>
      <p:grpSp>
        <p:nvGrpSpPr>
          <p:cNvPr id="181" name="Csoportba foglalás 180">
            <a:extLst>
              <a:ext uri="{FF2B5EF4-FFF2-40B4-BE49-F238E27FC236}">
                <a16:creationId xmlns:a16="http://schemas.microsoft.com/office/drawing/2014/main" id="{38EFC3C5-DAFC-46F8-9634-D59C14C23AC9}"/>
              </a:ext>
            </a:extLst>
          </p:cNvPr>
          <p:cNvGrpSpPr/>
          <p:nvPr/>
        </p:nvGrpSpPr>
        <p:grpSpPr>
          <a:xfrm>
            <a:off x="3977640" y="2917708"/>
            <a:ext cx="1723616" cy="1830862"/>
            <a:chOff x="2346960" y="4426468"/>
            <a:chExt cx="1723616" cy="1830862"/>
          </a:xfrm>
        </p:grpSpPr>
        <p:sp>
          <p:nvSpPr>
            <p:cNvPr id="49" name="Text Box 5">
              <a:extLst>
                <a:ext uri="{FF2B5EF4-FFF2-40B4-BE49-F238E27FC236}">
                  <a16:creationId xmlns:a16="http://schemas.microsoft.com/office/drawing/2014/main" id="{0C5FF370-A095-4553-AE68-59DAB8807A3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14901" y="4867793"/>
              <a:ext cx="514350" cy="579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u-HU" sz="3200" b="1"/>
                <a:t>C</a:t>
              </a:r>
            </a:p>
          </p:txBody>
        </p:sp>
        <p:grpSp>
          <p:nvGrpSpPr>
            <p:cNvPr id="50" name="Group 128">
              <a:extLst>
                <a:ext uri="{FF2B5EF4-FFF2-40B4-BE49-F238E27FC236}">
                  <a16:creationId xmlns:a16="http://schemas.microsoft.com/office/drawing/2014/main" id="{39E328EC-7DD9-4B1D-8DE5-1F80D705A8E4}"/>
                </a:ext>
              </a:extLst>
            </p:cNvPr>
            <p:cNvGrpSpPr>
              <a:grpSpLocks/>
            </p:cNvGrpSpPr>
            <p:nvPr/>
          </p:nvGrpSpPr>
          <p:grpSpPr bwMode="auto">
            <a:xfrm rot="16200000">
              <a:off x="3487964" y="4920181"/>
              <a:ext cx="130175" cy="130175"/>
              <a:chOff x="576" y="1632"/>
              <a:chExt cx="82" cy="82"/>
            </a:xfrm>
          </p:grpSpPr>
          <p:sp>
            <p:nvSpPr>
              <p:cNvPr id="89" name="Oval 129">
                <a:extLst>
                  <a:ext uri="{FF2B5EF4-FFF2-40B4-BE49-F238E27FC236}">
                    <a16:creationId xmlns:a16="http://schemas.microsoft.com/office/drawing/2014/main" id="{C78C3301-03D9-46C0-994A-E73BBE86F5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1680"/>
                <a:ext cx="34" cy="34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90" name="Oval 130">
                <a:extLst>
                  <a:ext uri="{FF2B5EF4-FFF2-40B4-BE49-F238E27FC236}">
                    <a16:creationId xmlns:a16="http://schemas.microsoft.com/office/drawing/2014/main" id="{447162B2-D99F-456A-A900-892449C050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34" cy="34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u-HU"/>
              </a:p>
            </p:txBody>
          </p:sp>
        </p:grpSp>
        <p:grpSp>
          <p:nvGrpSpPr>
            <p:cNvPr id="51" name="Group 148">
              <a:extLst>
                <a:ext uri="{FF2B5EF4-FFF2-40B4-BE49-F238E27FC236}">
                  <a16:creationId xmlns:a16="http://schemas.microsoft.com/office/drawing/2014/main" id="{DC5B6012-F364-419F-96D8-11514BA2B97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99076" y="5148781"/>
              <a:ext cx="514350" cy="579438"/>
              <a:chOff x="1533" y="1641"/>
              <a:chExt cx="324" cy="365"/>
            </a:xfrm>
          </p:grpSpPr>
          <p:sp>
            <p:nvSpPr>
              <p:cNvPr id="76" name="Text Box 149">
                <a:extLst>
                  <a:ext uri="{FF2B5EF4-FFF2-40B4-BE49-F238E27FC236}">
                    <a16:creationId xmlns:a16="http://schemas.microsoft.com/office/drawing/2014/main" id="{9C16403C-2F92-4247-83BF-DEF3FFDFB9A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33" y="1641"/>
                <a:ext cx="324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u-HU" sz="3200" b="1">
                    <a:solidFill>
                      <a:srgbClr val="FF0000"/>
                    </a:solidFill>
                  </a:rPr>
                  <a:t>O</a:t>
                </a:r>
              </a:p>
            </p:txBody>
          </p:sp>
          <p:grpSp>
            <p:nvGrpSpPr>
              <p:cNvPr id="77" name="Group 150">
                <a:extLst>
                  <a:ext uri="{FF2B5EF4-FFF2-40B4-BE49-F238E27FC236}">
                    <a16:creationId xmlns:a16="http://schemas.microsoft.com/office/drawing/2014/main" id="{B3028A6E-133F-4268-8E54-3EB9CE8B3B2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66" y="1893"/>
                <a:ext cx="82" cy="82"/>
                <a:chOff x="576" y="1632"/>
                <a:chExt cx="82" cy="82"/>
              </a:xfrm>
            </p:grpSpPr>
            <p:sp>
              <p:nvSpPr>
                <p:cNvPr id="87" name="Oval 151">
                  <a:extLst>
                    <a:ext uri="{FF2B5EF4-FFF2-40B4-BE49-F238E27FC236}">
                      <a16:creationId xmlns:a16="http://schemas.microsoft.com/office/drawing/2014/main" id="{17B61994-02C5-4408-B68A-1BD780D332D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76" y="1680"/>
                  <a:ext cx="34" cy="34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hu-HU"/>
                </a:p>
              </p:txBody>
            </p:sp>
            <p:sp>
              <p:nvSpPr>
                <p:cNvPr id="88" name="Oval 152">
                  <a:extLst>
                    <a:ext uri="{FF2B5EF4-FFF2-40B4-BE49-F238E27FC236}">
                      <a16:creationId xmlns:a16="http://schemas.microsoft.com/office/drawing/2014/main" id="{BACBF03B-3337-4A9A-95AA-E56AADA71BC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34" cy="34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hu-HU"/>
                </a:p>
              </p:txBody>
            </p:sp>
          </p:grpSp>
          <p:grpSp>
            <p:nvGrpSpPr>
              <p:cNvPr id="78" name="Group 153">
                <a:extLst>
                  <a:ext uri="{FF2B5EF4-FFF2-40B4-BE49-F238E27FC236}">
                    <a16:creationId xmlns:a16="http://schemas.microsoft.com/office/drawing/2014/main" id="{ED0A4F49-5829-4157-991C-0E877EE663B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533" y="1687"/>
                <a:ext cx="82" cy="82"/>
                <a:chOff x="576" y="1632"/>
                <a:chExt cx="82" cy="82"/>
              </a:xfrm>
            </p:grpSpPr>
            <p:sp>
              <p:nvSpPr>
                <p:cNvPr id="85" name="Oval 154">
                  <a:extLst>
                    <a:ext uri="{FF2B5EF4-FFF2-40B4-BE49-F238E27FC236}">
                      <a16:creationId xmlns:a16="http://schemas.microsoft.com/office/drawing/2014/main" id="{8A1D9375-AF67-4DB0-9FEC-0ABCB994225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76" y="1680"/>
                  <a:ext cx="34" cy="34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hu-HU"/>
                </a:p>
              </p:txBody>
            </p:sp>
            <p:sp>
              <p:nvSpPr>
                <p:cNvPr id="86" name="Oval 155">
                  <a:extLst>
                    <a:ext uri="{FF2B5EF4-FFF2-40B4-BE49-F238E27FC236}">
                      <a16:creationId xmlns:a16="http://schemas.microsoft.com/office/drawing/2014/main" id="{4899D11C-7238-409B-AB83-1D4D21DFCA1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34" cy="34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hu-HU"/>
                </a:p>
              </p:txBody>
            </p:sp>
          </p:grpSp>
          <p:grpSp>
            <p:nvGrpSpPr>
              <p:cNvPr id="79" name="Group 156">
                <a:extLst>
                  <a:ext uri="{FF2B5EF4-FFF2-40B4-BE49-F238E27FC236}">
                    <a16:creationId xmlns:a16="http://schemas.microsoft.com/office/drawing/2014/main" id="{003841CB-57CA-4DC4-92B2-9C0F5AFC19C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-5400000">
                <a:off x="1545" y="1892"/>
                <a:ext cx="82" cy="82"/>
                <a:chOff x="576" y="1632"/>
                <a:chExt cx="82" cy="82"/>
              </a:xfrm>
            </p:grpSpPr>
            <p:sp>
              <p:nvSpPr>
                <p:cNvPr id="83" name="Oval 157">
                  <a:extLst>
                    <a:ext uri="{FF2B5EF4-FFF2-40B4-BE49-F238E27FC236}">
                      <a16:creationId xmlns:a16="http://schemas.microsoft.com/office/drawing/2014/main" id="{6F0AA4AF-02CA-4D6E-8CBB-655BBE975B3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76" y="1680"/>
                  <a:ext cx="34" cy="34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hu-HU"/>
                </a:p>
              </p:txBody>
            </p:sp>
            <p:sp>
              <p:nvSpPr>
                <p:cNvPr id="84" name="Oval 158">
                  <a:extLst>
                    <a:ext uri="{FF2B5EF4-FFF2-40B4-BE49-F238E27FC236}">
                      <a16:creationId xmlns:a16="http://schemas.microsoft.com/office/drawing/2014/main" id="{8F41AB52-4BA7-4C52-9F15-535AAED9F71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34" cy="34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hu-HU"/>
                </a:p>
              </p:txBody>
            </p:sp>
          </p:grpSp>
          <p:grpSp>
            <p:nvGrpSpPr>
              <p:cNvPr id="80" name="Group 159">
                <a:extLst>
                  <a:ext uri="{FF2B5EF4-FFF2-40B4-BE49-F238E27FC236}">
                    <a16:creationId xmlns:a16="http://schemas.microsoft.com/office/drawing/2014/main" id="{213E88CB-BEF1-4879-8785-11DD50D7F35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-5400000">
                <a:off x="1769" y="1680"/>
                <a:ext cx="82" cy="82"/>
                <a:chOff x="576" y="1632"/>
                <a:chExt cx="82" cy="82"/>
              </a:xfrm>
            </p:grpSpPr>
            <p:sp>
              <p:nvSpPr>
                <p:cNvPr id="81" name="Oval 160">
                  <a:extLst>
                    <a:ext uri="{FF2B5EF4-FFF2-40B4-BE49-F238E27FC236}">
                      <a16:creationId xmlns:a16="http://schemas.microsoft.com/office/drawing/2014/main" id="{711EC9DF-45D0-467B-A2D1-CF0AB8CE656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76" y="1680"/>
                  <a:ext cx="34" cy="34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hu-HU"/>
                </a:p>
              </p:txBody>
            </p:sp>
            <p:sp>
              <p:nvSpPr>
                <p:cNvPr id="82" name="Oval 161">
                  <a:extLst>
                    <a:ext uri="{FF2B5EF4-FFF2-40B4-BE49-F238E27FC236}">
                      <a16:creationId xmlns:a16="http://schemas.microsoft.com/office/drawing/2014/main" id="{3045BB34-774E-4A0A-886B-CCD5E5C4362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34" cy="34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hu-HU"/>
                </a:p>
              </p:txBody>
            </p:sp>
          </p:grpSp>
        </p:grpSp>
        <p:sp>
          <p:nvSpPr>
            <p:cNvPr id="52" name="Text Box 173">
              <a:extLst>
                <a:ext uri="{FF2B5EF4-FFF2-40B4-BE49-F238E27FC236}">
                  <a16:creationId xmlns:a16="http://schemas.microsoft.com/office/drawing/2014/main" id="{E053BA85-618D-4E24-B082-98446D3A45C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99076" y="4443931"/>
              <a:ext cx="514350" cy="579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u-HU" sz="3200" b="1" dirty="0">
                  <a:solidFill>
                    <a:srgbClr val="FF0000"/>
                  </a:solidFill>
                </a:rPr>
                <a:t>O</a:t>
              </a:r>
            </a:p>
          </p:txBody>
        </p:sp>
        <p:grpSp>
          <p:nvGrpSpPr>
            <p:cNvPr id="53" name="Group 174">
              <a:extLst>
                <a:ext uri="{FF2B5EF4-FFF2-40B4-BE49-F238E27FC236}">
                  <a16:creationId xmlns:a16="http://schemas.microsoft.com/office/drawing/2014/main" id="{059E4CC0-EED5-40A3-AD47-9638C2580A36}"/>
                </a:ext>
              </a:extLst>
            </p:cNvPr>
            <p:cNvGrpSpPr>
              <a:grpSpLocks/>
            </p:cNvGrpSpPr>
            <p:nvPr/>
          </p:nvGrpSpPr>
          <p:grpSpPr bwMode="auto">
            <a:xfrm rot="16200000">
              <a:off x="3551464" y="4851918"/>
              <a:ext cx="130175" cy="130175"/>
              <a:chOff x="576" y="1632"/>
              <a:chExt cx="82" cy="82"/>
            </a:xfrm>
          </p:grpSpPr>
          <p:sp>
            <p:nvSpPr>
              <p:cNvPr id="74" name="Oval 175">
                <a:extLst>
                  <a:ext uri="{FF2B5EF4-FFF2-40B4-BE49-F238E27FC236}">
                    <a16:creationId xmlns:a16="http://schemas.microsoft.com/office/drawing/2014/main" id="{EF03F6E2-B93F-4C18-8D2E-AC0A732788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1680"/>
                <a:ext cx="34" cy="34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75" name="Oval 176">
                <a:extLst>
                  <a:ext uri="{FF2B5EF4-FFF2-40B4-BE49-F238E27FC236}">
                    <a16:creationId xmlns:a16="http://schemas.microsoft.com/office/drawing/2014/main" id="{95D8ECEF-4A59-4264-95EA-97279DB370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34" cy="34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u-HU"/>
              </a:p>
            </p:txBody>
          </p:sp>
        </p:grpSp>
        <p:grpSp>
          <p:nvGrpSpPr>
            <p:cNvPr id="54" name="Group 177">
              <a:extLst>
                <a:ext uri="{FF2B5EF4-FFF2-40B4-BE49-F238E27FC236}">
                  <a16:creationId xmlns:a16="http://schemas.microsoft.com/office/drawing/2014/main" id="{C11717FF-C4E8-4FAC-BEB0-D561BD20700E}"/>
                </a:ext>
              </a:extLst>
            </p:cNvPr>
            <p:cNvGrpSpPr>
              <a:grpSpLocks/>
            </p:cNvGrpSpPr>
            <p:nvPr/>
          </p:nvGrpSpPr>
          <p:grpSpPr bwMode="auto">
            <a:xfrm rot="18900000">
              <a:off x="3940401" y="4670943"/>
              <a:ext cx="130175" cy="130175"/>
              <a:chOff x="576" y="1632"/>
              <a:chExt cx="82" cy="82"/>
            </a:xfrm>
          </p:grpSpPr>
          <p:sp>
            <p:nvSpPr>
              <p:cNvPr id="72" name="Oval 178">
                <a:extLst>
                  <a:ext uri="{FF2B5EF4-FFF2-40B4-BE49-F238E27FC236}">
                    <a16:creationId xmlns:a16="http://schemas.microsoft.com/office/drawing/2014/main" id="{323683BA-60CB-4F20-9A21-DC6CF57369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1680"/>
                <a:ext cx="34" cy="34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73" name="Oval 179">
                <a:extLst>
                  <a:ext uri="{FF2B5EF4-FFF2-40B4-BE49-F238E27FC236}">
                    <a16:creationId xmlns:a16="http://schemas.microsoft.com/office/drawing/2014/main" id="{2D00AE11-A8FC-4EC4-9BCF-4683D6ED65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34" cy="34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u-HU"/>
              </a:p>
            </p:txBody>
          </p:sp>
        </p:grpSp>
        <p:grpSp>
          <p:nvGrpSpPr>
            <p:cNvPr id="55" name="Group 242">
              <a:extLst>
                <a:ext uri="{FF2B5EF4-FFF2-40B4-BE49-F238E27FC236}">
                  <a16:creationId xmlns:a16="http://schemas.microsoft.com/office/drawing/2014/main" id="{93B0673A-FBC2-4AE9-BB31-559AA10AD5A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59276" y="4847156"/>
              <a:ext cx="623888" cy="636588"/>
              <a:chOff x="2379" y="1382"/>
              <a:chExt cx="393" cy="401"/>
            </a:xfrm>
          </p:grpSpPr>
          <p:sp>
            <p:nvSpPr>
              <p:cNvPr id="59" name="Text Box 243">
                <a:extLst>
                  <a:ext uri="{FF2B5EF4-FFF2-40B4-BE49-F238E27FC236}">
                    <a16:creationId xmlns:a16="http://schemas.microsoft.com/office/drawing/2014/main" id="{ADFBA924-8AB3-456C-A746-1FB88F26270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20" y="1396"/>
                <a:ext cx="324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u-HU" sz="3200" b="1" dirty="0">
                    <a:solidFill>
                      <a:srgbClr val="FF0000"/>
                    </a:solidFill>
                  </a:rPr>
                  <a:t>O</a:t>
                </a:r>
              </a:p>
            </p:txBody>
          </p:sp>
          <p:grpSp>
            <p:nvGrpSpPr>
              <p:cNvPr id="60" name="Group 244">
                <a:extLst>
                  <a:ext uri="{FF2B5EF4-FFF2-40B4-BE49-F238E27FC236}">
                    <a16:creationId xmlns:a16="http://schemas.microsoft.com/office/drawing/2014/main" id="{642D54A6-51D7-498D-91E1-AB51AF82674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-2700000">
                <a:off x="2690" y="1539"/>
                <a:ext cx="82" cy="82"/>
                <a:chOff x="576" y="1632"/>
                <a:chExt cx="82" cy="82"/>
              </a:xfrm>
            </p:grpSpPr>
            <p:sp>
              <p:nvSpPr>
                <p:cNvPr id="70" name="Oval 245">
                  <a:extLst>
                    <a:ext uri="{FF2B5EF4-FFF2-40B4-BE49-F238E27FC236}">
                      <a16:creationId xmlns:a16="http://schemas.microsoft.com/office/drawing/2014/main" id="{BD5F68BB-B138-4F47-8393-B6D471EBCA8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76" y="1680"/>
                  <a:ext cx="34" cy="34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hu-HU"/>
                </a:p>
              </p:txBody>
            </p:sp>
            <p:sp>
              <p:nvSpPr>
                <p:cNvPr id="71" name="Oval 246">
                  <a:extLst>
                    <a:ext uri="{FF2B5EF4-FFF2-40B4-BE49-F238E27FC236}">
                      <a16:creationId xmlns:a16="http://schemas.microsoft.com/office/drawing/2014/main" id="{3F27BF6E-0FFD-426E-B758-72C8960EDE0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34" cy="34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hu-HU"/>
                </a:p>
              </p:txBody>
            </p:sp>
          </p:grpSp>
          <p:grpSp>
            <p:nvGrpSpPr>
              <p:cNvPr id="61" name="Group 247">
                <a:extLst>
                  <a:ext uri="{FF2B5EF4-FFF2-40B4-BE49-F238E27FC236}">
                    <a16:creationId xmlns:a16="http://schemas.microsoft.com/office/drawing/2014/main" id="{B4F4DDE0-3760-4EDA-954B-97D761CF8B9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-2700000">
                <a:off x="2379" y="1536"/>
                <a:ext cx="82" cy="82"/>
                <a:chOff x="576" y="1632"/>
                <a:chExt cx="82" cy="82"/>
              </a:xfrm>
            </p:grpSpPr>
            <p:sp>
              <p:nvSpPr>
                <p:cNvPr id="68" name="Oval 248">
                  <a:extLst>
                    <a:ext uri="{FF2B5EF4-FFF2-40B4-BE49-F238E27FC236}">
                      <a16:creationId xmlns:a16="http://schemas.microsoft.com/office/drawing/2014/main" id="{DC19F7CF-B2EA-42CA-8347-1492BDE2F8D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76" y="1680"/>
                  <a:ext cx="34" cy="34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hu-HU"/>
                </a:p>
              </p:txBody>
            </p:sp>
            <p:sp>
              <p:nvSpPr>
                <p:cNvPr id="69" name="Oval 249">
                  <a:extLst>
                    <a:ext uri="{FF2B5EF4-FFF2-40B4-BE49-F238E27FC236}">
                      <a16:creationId xmlns:a16="http://schemas.microsoft.com/office/drawing/2014/main" id="{8F107BFB-BAA7-4C47-A77C-B6B18E958C5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34" cy="34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hu-HU"/>
                </a:p>
              </p:txBody>
            </p:sp>
          </p:grpSp>
          <p:grpSp>
            <p:nvGrpSpPr>
              <p:cNvPr id="62" name="Group 250">
                <a:extLst>
                  <a:ext uri="{FF2B5EF4-FFF2-40B4-BE49-F238E27FC236}">
                    <a16:creationId xmlns:a16="http://schemas.microsoft.com/office/drawing/2014/main" id="{A5F8F4DB-95E1-4149-AA21-5F96FA16DAC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-8100000">
                <a:off x="2539" y="1701"/>
                <a:ext cx="82" cy="82"/>
                <a:chOff x="576" y="1632"/>
                <a:chExt cx="82" cy="82"/>
              </a:xfrm>
            </p:grpSpPr>
            <p:sp>
              <p:nvSpPr>
                <p:cNvPr id="66" name="Oval 251">
                  <a:extLst>
                    <a:ext uri="{FF2B5EF4-FFF2-40B4-BE49-F238E27FC236}">
                      <a16:creationId xmlns:a16="http://schemas.microsoft.com/office/drawing/2014/main" id="{19BCAAB3-AB84-4AEB-B917-DEF2F2CBD5F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76" y="1680"/>
                  <a:ext cx="34" cy="34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hu-HU"/>
                </a:p>
              </p:txBody>
            </p:sp>
            <p:sp>
              <p:nvSpPr>
                <p:cNvPr id="67" name="Oval 252">
                  <a:extLst>
                    <a:ext uri="{FF2B5EF4-FFF2-40B4-BE49-F238E27FC236}">
                      <a16:creationId xmlns:a16="http://schemas.microsoft.com/office/drawing/2014/main" id="{267E7A31-AD71-45A5-A063-EC57F385212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34" cy="34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hu-HU"/>
                </a:p>
              </p:txBody>
            </p:sp>
          </p:grpSp>
          <p:grpSp>
            <p:nvGrpSpPr>
              <p:cNvPr id="63" name="Group 253">
                <a:extLst>
                  <a:ext uri="{FF2B5EF4-FFF2-40B4-BE49-F238E27FC236}">
                    <a16:creationId xmlns:a16="http://schemas.microsoft.com/office/drawing/2014/main" id="{B856D538-CAA5-42D0-8FCF-FEFF451862A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-8100000">
                <a:off x="2539" y="1382"/>
                <a:ext cx="82" cy="82"/>
                <a:chOff x="576" y="1632"/>
                <a:chExt cx="82" cy="82"/>
              </a:xfrm>
            </p:grpSpPr>
            <p:sp>
              <p:nvSpPr>
                <p:cNvPr id="64" name="Oval 254">
                  <a:extLst>
                    <a:ext uri="{FF2B5EF4-FFF2-40B4-BE49-F238E27FC236}">
                      <a16:creationId xmlns:a16="http://schemas.microsoft.com/office/drawing/2014/main" id="{E735F81E-CFD7-403C-9E9B-90F3B5708E1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76" y="1680"/>
                  <a:ext cx="34" cy="34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hu-HU"/>
                </a:p>
              </p:txBody>
            </p:sp>
            <p:sp>
              <p:nvSpPr>
                <p:cNvPr id="65" name="Oval 255">
                  <a:extLst>
                    <a:ext uri="{FF2B5EF4-FFF2-40B4-BE49-F238E27FC236}">
                      <a16:creationId xmlns:a16="http://schemas.microsoft.com/office/drawing/2014/main" id="{62921858-3797-4335-AE53-4D75438BEB5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34" cy="34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hu-HU"/>
                </a:p>
              </p:txBody>
            </p:sp>
          </p:grpSp>
        </p:grpSp>
        <p:grpSp>
          <p:nvGrpSpPr>
            <p:cNvPr id="56" name="Group 256">
              <a:extLst>
                <a:ext uri="{FF2B5EF4-FFF2-40B4-BE49-F238E27FC236}">
                  <a16:creationId xmlns:a16="http://schemas.microsoft.com/office/drawing/2014/main" id="{603AAC2D-6413-408B-9D90-901E0D57B90F}"/>
                </a:ext>
              </a:extLst>
            </p:cNvPr>
            <p:cNvGrpSpPr>
              <a:grpSpLocks/>
            </p:cNvGrpSpPr>
            <p:nvPr/>
          </p:nvGrpSpPr>
          <p:grpSpPr bwMode="auto">
            <a:xfrm rot="13500000">
              <a:off x="3684814" y="4426468"/>
              <a:ext cx="130175" cy="130175"/>
              <a:chOff x="576" y="1632"/>
              <a:chExt cx="82" cy="82"/>
            </a:xfrm>
          </p:grpSpPr>
          <p:sp>
            <p:nvSpPr>
              <p:cNvPr id="57" name="Oval 257">
                <a:extLst>
                  <a:ext uri="{FF2B5EF4-FFF2-40B4-BE49-F238E27FC236}">
                    <a16:creationId xmlns:a16="http://schemas.microsoft.com/office/drawing/2014/main" id="{5F0149A8-E0FB-4D5D-A6B9-0A7CCBBE73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1680"/>
                <a:ext cx="34" cy="34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58" name="Oval 258">
                <a:extLst>
                  <a:ext uri="{FF2B5EF4-FFF2-40B4-BE49-F238E27FC236}">
                    <a16:creationId xmlns:a16="http://schemas.microsoft.com/office/drawing/2014/main" id="{15EF710A-5621-4092-8CC9-0016EF08F5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34" cy="34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u-HU"/>
              </a:p>
            </p:txBody>
          </p:sp>
        </p:grpSp>
        <p:sp>
          <p:nvSpPr>
            <p:cNvPr id="175" name="Szövegdoboz 174">
              <a:extLst>
                <a:ext uri="{FF2B5EF4-FFF2-40B4-BE49-F238E27FC236}">
                  <a16:creationId xmlns:a16="http://schemas.microsoft.com/office/drawing/2014/main" id="{3F0884C3-D583-48D2-BD53-76EE8B26D290}"/>
                </a:ext>
              </a:extLst>
            </p:cNvPr>
            <p:cNvSpPr txBox="1"/>
            <p:nvPr/>
          </p:nvSpPr>
          <p:spPr>
            <a:xfrm>
              <a:off x="2346960" y="4968240"/>
              <a:ext cx="39626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5400" dirty="0">
                  <a:solidFill>
                    <a:srgbClr val="00B0F0"/>
                  </a:solidFill>
                </a:rPr>
                <a:t>-</a:t>
              </a:r>
            </a:p>
          </p:txBody>
        </p:sp>
        <p:sp>
          <p:nvSpPr>
            <p:cNvPr id="176" name="Szövegdoboz 175">
              <a:extLst>
                <a:ext uri="{FF2B5EF4-FFF2-40B4-BE49-F238E27FC236}">
                  <a16:creationId xmlns:a16="http://schemas.microsoft.com/office/drawing/2014/main" id="{F8201B4C-4457-4681-A9D0-A56EE0F1E847}"/>
                </a:ext>
              </a:extLst>
            </p:cNvPr>
            <p:cNvSpPr txBox="1"/>
            <p:nvPr/>
          </p:nvSpPr>
          <p:spPr>
            <a:xfrm>
              <a:off x="3566160" y="5334000"/>
              <a:ext cx="39626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5400" dirty="0">
                  <a:solidFill>
                    <a:srgbClr val="00B0F0"/>
                  </a:solidFill>
                </a:rPr>
                <a:t>-</a:t>
              </a:r>
            </a:p>
          </p:txBody>
        </p:sp>
      </p:grpSp>
      <p:sp>
        <p:nvSpPr>
          <p:cNvPr id="177" name="Szövegdoboz 176">
            <a:extLst>
              <a:ext uri="{FF2B5EF4-FFF2-40B4-BE49-F238E27FC236}">
                <a16:creationId xmlns:a16="http://schemas.microsoft.com/office/drawing/2014/main" id="{0BCE8CEF-D75D-4F44-8DCF-9059C931CFFA}"/>
              </a:ext>
            </a:extLst>
          </p:cNvPr>
          <p:cNvSpPr txBox="1"/>
          <p:nvPr/>
        </p:nvSpPr>
        <p:spPr>
          <a:xfrm>
            <a:off x="3627120" y="2606040"/>
            <a:ext cx="39626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5400" dirty="0">
                <a:solidFill>
                  <a:srgbClr val="00B0F0"/>
                </a:solidFill>
              </a:rPr>
              <a:t>-</a:t>
            </a:r>
          </a:p>
        </p:txBody>
      </p:sp>
      <p:grpSp>
        <p:nvGrpSpPr>
          <p:cNvPr id="179" name="Csoportba foglalás 178">
            <a:extLst>
              <a:ext uri="{FF2B5EF4-FFF2-40B4-BE49-F238E27FC236}">
                <a16:creationId xmlns:a16="http://schemas.microsoft.com/office/drawing/2014/main" id="{AB2031E0-BC8F-4F5B-9AD7-0F5A5536E0ED}"/>
              </a:ext>
            </a:extLst>
          </p:cNvPr>
          <p:cNvGrpSpPr/>
          <p:nvPr/>
        </p:nvGrpSpPr>
        <p:grpSpPr>
          <a:xfrm>
            <a:off x="2176486" y="1859280"/>
            <a:ext cx="1846896" cy="1533091"/>
            <a:chOff x="545806" y="3368040"/>
            <a:chExt cx="1846896" cy="1533091"/>
          </a:xfrm>
        </p:grpSpPr>
        <p:sp>
          <p:nvSpPr>
            <p:cNvPr id="5" name="Text Box 3">
              <a:extLst>
                <a:ext uri="{FF2B5EF4-FFF2-40B4-BE49-F238E27FC236}">
                  <a16:creationId xmlns:a16="http://schemas.microsoft.com/office/drawing/2014/main" id="{5AF2340D-91A2-448A-83E1-5E5C999FEA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85556" y="3940693"/>
              <a:ext cx="457200" cy="579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u-HU" sz="3200" b="1"/>
                <a:t>C</a:t>
              </a:r>
            </a:p>
          </p:txBody>
        </p:sp>
        <p:grpSp>
          <p:nvGrpSpPr>
            <p:cNvPr id="6" name="Group 91">
              <a:extLst>
                <a:ext uri="{FF2B5EF4-FFF2-40B4-BE49-F238E27FC236}">
                  <a16:creationId xmlns:a16="http://schemas.microsoft.com/office/drawing/2014/main" id="{7D5C3A7B-B123-4825-B052-92054805BE8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77669" y="4321693"/>
              <a:ext cx="514350" cy="579438"/>
              <a:chOff x="1533" y="1641"/>
              <a:chExt cx="324" cy="365"/>
            </a:xfrm>
          </p:grpSpPr>
          <p:sp>
            <p:nvSpPr>
              <p:cNvPr id="35" name="Text Box 8">
                <a:extLst>
                  <a:ext uri="{FF2B5EF4-FFF2-40B4-BE49-F238E27FC236}">
                    <a16:creationId xmlns:a16="http://schemas.microsoft.com/office/drawing/2014/main" id="{4C92A276-01A7-44DC-8F8B-F863CA5888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33" y="1641"/>
                <a:ext cx="324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u-HU" sz="3200" b="1" dirty="0">
                    <a:solidFill>
                      <a:srgbClr val="FF0000"/>
                    </a:solidFill>
                  </a:rPr>
                  <a:t>O</a:t>
                </a:r>
              </a:p>
            </p:txBody>
          </p:sp>
          <p:grpSp>
            <p:nvGrpSpPr>
              <p:cNvPr id="36" name="Group 28">
                <a:extLst>
                  <a:ext uri="{FF2B5EF4-FFF2-40B4-BE49-F238E27FC236}">
                    <a16:creationId xmlns:a16="http://schemas.microsoft.com/office/drawing/2014/main" id="{70BD7472-EAB7-49C8-8617-39E08B75D4D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66" y="1893"/>
                <a:ext cx="82" cy="82"/>
                <a:chOff x="576" y="1632"/>
                <a:chExt cx="82" cy="82"/>
              </a:xfrm>
            </p:grpSpPr>
            <p:sp>
              <p:nvSpPr>
                <p:cNvPr id="46" name="Oval 29">
                  <a:extLst>
                    <a:ext uri="{FF2B5EF4-FFF2-40B4-BE49-F238E27FC236}">
                      <a16:creationId xmlns:a16="http://schemas.microsoft.com/office/drawing/2014/main" id="{5DDB8D02-6B6F-4EB6-8A4A-9681826B357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76" y="1680"/>
                  <a:ext cx="34" cy="34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hu-HU"/>
                </a:p>
              </p:txBody>
            </p:sp>
            <p:sp>
              <p:nvSpPr>
                <p:cNvPr id="47" name="Oval 30">
                  <a:extLst>
                    <a:ext uri="{FF2B5EF4-FFF2-40B4-BE49-F238E27FC236}">
                      <a16:creationId xmlns:a16="http://schemas.microsoft.com/office/drawing/2014/main" id="{C54AE0E9-B930-447C-A9D7-8F7B3B6141C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34" cy="34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hu-HU"/>
                </a:p>
              </p:txBody>
            </p:sp>
          </p:grpSp>
          <p:grpSp>
            <p:nvGrpSpPr>
              <p:cNvPr id="37" name="Group 37">
                <a:extLst>
                  <a:ext uri="{FF2B5EF4-FFF2-40B4-BE49-F238E27FC236}">
                    <a16:creationId xmlns:a16="http://schemas.microsoft.com/office/drawing/2014/main" id="{5D084806-D169-486F-B08C-349CC7F7C50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533" y="1687"/>
                <a:ext cx="82" cy="82"/>
                <a:chOff x="576" y="1632"/>
                <a:chExt cx="82" cy="82"/>
              </a:xfrm>
            </p:grpSpPr>
            <p:sp>
              <p:nvSpPr>
                <p:cNvPr id="44" name="Oval 38">
                  <a:extLst>
                    <a:ext uri="{FF2B5EF4-FFF2-40B4-BE49-F238E27FC236}">
                      <a16:creationId xmlns:a16="http://schemas.microsoft.com/office/drawing/2014/main" id="{EFE9E244-8235-43F4-A937-2A380231E21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76" y="1680"/>
                  <a:ext cx="34" cy="34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hu-HU"/>
                </a:p>
              </p:txBody>
            </p:sp>
            <p:sp>
              <p:nvSpPr>
                <p:cNvPr id="45" name="Oval 39">
                  <a:extLst>
                    <a:ext uri="{FF2B5EF4-FFF2-40B4-BE49-F238E27FC236}">
                      <a16:creationId xmlns:a16="http://schemas.microsoft.com/office/drawing/2014/main" id="{F3CA2CAD-0C99-4805-9F56-427791A7581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34" cy="34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hu-HU"/>
                </a:p>
              </p:txBody>
            </p:sp>
          </p:grpSp>
          <p:grpSp>
            <p:nvGrpSpPr>
              <p:cNvPr id="38" name="Group 46">
                <a:extLst>
                  <a:ext uri="{FF2B5EF4-FFF2-40B4-BE49-F238E27FC236}">
                    <a16:creationId xmlns:a16="http://schemas.microsoft.com/office/drawing/2014/main" id="{1C4AEC79-D8FC-49F7-9BED-69DEC13721A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-5400000">
                <a:off x="1545" y="1892"/>
                <a:ext cx="82" cy="82"/>
                <a:chOff x="576" y="1632"/>
                <a:chExt cx="82" cy="82"/>
              </a:xfrm>
            </p:grpSpPr>
            <p:sp>
              <p:nvSpPr>
                <p:cNvPr id="42" name="Oval 47">
                  <a:extLst>
                    <a:ext uri="{FF2B5EF4-FFF2-40B4-BE49-F238E27FC236}">
                      <a16:creationId xmlns:a16="http://schemas.microsoft.com/office/drawing/2014/main" id="{0F9873EC-5177-478F-B1C7-82E62966101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76" y="1680"/>
                  <a:ext cx="34" cy="34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hu-HU"/>
                </a:p>
              </p:txBody>
            </p:sp>
            <p:sp>
              <p:nvSpPr>
                <p:cNvPr id="43" name="Oval 48">
                  <a:extLst>
                    <a:ext uri="{FF2B5EF4-FFF2-40B4-BE49-F238E27FC236}">
                      <a16:creationId xmlns:a16="http://schemas.microsoft.com/office/drawing/2014/main" id="{B1E8C1F8-1252-496B-A635-99C80906DB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34" cy="34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hu-HU"/>
                </a:p>
              </p:txBody>
            </p:sp>
          </p:grpSp>
          <p:grpSp>
            <p:nvGrpSpPr>
              <p:cNvPr id="39" name="Group 49">
                <a:extLst>
                  <a:ext uri="{FF2B5EF4-FFF2-40B4-BE49-F238E27FC236}">
                    <a16:creationId xmlns:a16="http://schemas.microsoft.com/office/drawing/2014/main" id="{95E38BFE-D91B-4310-94EB-4B82CB20044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-5400000">
                <a:off x="1769" y="1680"/>
                <a:ext cx="82" cy="82"/>
                <a:chOff x="576" y="1632"/>
                <a:chExt cx="82" cy="82"/>
              </a:xfrm>
            </p:grpSpPr>
            <p:sp>
              <p:nvSpPr>
                <p:cNvPr id="40" name="Oval 50">
                  <a:extLst>
                    <a:ext uri="{FF2B5EF4-FFF2-40B4-BE49-F238E27FC236}">
                      <a16:creationId xmlns:a16="http://schemas.microsoft.com/office/drawing/2014/main" id="{B7801A8E-A077-4164-A4AB-F5FA0503863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76" y="1680"/>
                  <a:ext cx="34" cy="34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hu-HU"/>
                </a:p>
              </p:txBody>
            </p:sp>
            <p:sp>
              <p:nvSpPr>
                <p:cNvPr id="41" name="Oval 51">
                  <a:extLst>
                    <a:ext uri="{FF2B5EF4-FFF2-40B4-BE49-F238E27FC236}">
                      <a16:creationId xmlns:a16="http://schemas.microsoft.com/office/drawing/2014/main" id="{5C1E7F65-4296-4399-9368-DD621C21318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34" cy="34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hu-HU"/>
                </a:p>
              </p:txBody>
            </p:sp>
          </p:grpSp>
        </p:grpSp>
        <p:grpSp>
          <p:nvGrpSpPr>
            <p:cNvPr id="7" name="Group 79">
              <a:extLst>
                <a:ext uri="{FF2B5EF4-FFF2-40B4-BE49-F238E27FC236}">
                  <a16:creationId xmlns:a16="http://schemas.microsoft.com/office/drawing/2014/main" id="{F07B72C5-37FA-46BB-975C-9C0899229D4E}"/>
                </a:ext>
              </a:extLst>
            </p:cNvPr>
            <p:cNvGrpSpPr>
              <a:grpSpLocks/>
            </p:cNvGrpSpPr>
            <p:nvPr/>
          </p:nvGrpSpPr>
          <p:grpSpPr bwMode="auto">
            <a:xfrm rot="18900000">
              <a:off x="1052219" y="4166118"/>
              <a:ext cx="130175" cy="130175"/>
              <a:chOff x="576" y="1632"/>
              <a:chExt cx="82" cy="82"/>
            </a:xfrm>
          </p:grpSpPr>
          <p:sp>
            <p:nvSpPr>
              <p:cNvPr id="33" name="Oval 80">
                <a:extLst>
                  <a:ext uri="{FF2B5EF4-FFF2-40B4-BE49-F238E27FC236}">
                    <a16:creationId xmlns:a16="http://schemas.microsoft.com/office/drawing/2014/main" id="{F23FFBB3-D32C-4FA7-AAC1-28621B3E28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6" y="1680"/>
                <a:ext cx="34" cy="34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34" name="Oval 81">
                <a:extLst>
                  <a:ext uri="{FF2B5EF4-FFF2-40B4-BE49-F238E27FC236}">
                    <a16:creationId xmlns:a16="http://schemas.microsoft.com/office/drawing/2014/main" id="{C654F791-A486-409C-B16B-CEBBFEB450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632"/>
                <a:ext cx="34" cy="34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u-HU"/>
              </a:p>
            </p:txBody>
          </p:sp>
        </p:grpSp>
        <p:grpSp>
          <p:nvGrpSpPr>
            <p:cNvPr id="8" name="Group 92">
              <a:extLst>
                <a:ext uri="{FF2B5EF4-FFF2-40B4-BE49-F238E27FC236}">
                  <a16:creationId xmlns:a16="http://schemas.microsoft.com/office/drawing/2014/main" id="{F5C31B5F-D8DF-487A-8779-B789F571262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82431" y="3569218"/>
              <a:ext cx="514350" cy="579438"/>
              <a:chOff x="1533" y="1641"/>
              <a:chExt cx="324" cy="365"/>
            </a:xfrm>
          </p:grpSpPr>
          <p:sp>
            <p:nvSpPr>
              <p:cNvPr id="20" name="Text Box 93">
                <a:extLst>
                  <a:ext uri="{FF2B5EF4-FFF2-40B4-BE49-F238E27FC236}">
                    <a16:creationId xmlns:a16="http://schemas.microsoft.com/office/drawing/2014/main" id="{E34814D3-2C5E-42C6-95CF-A66347CEB9D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33" y="1641"/>
                <a:ext cx="324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u-HU" sz="3200" b="1" dirty="0">
                    <a:solidFill>
                      <a:srgbClr val="FF0000"/>
                    </a:solidFill>
                  </a:rPr>
                  <a:t>O</a:t>
                </a:r>
              </a:p>
            </p:txBody>
          </p:sp>
          <p:grpSp>
            <p:nvGrpSpPr>
              <p:cNvPr id="21" name="Group 94">
                <a:extLst>
                  <a:ext uri="{FF2B5EF4-FFF2-40B4-BE49-F238E27FC236}">
                    <a16:creationId xmlns:a16="http://schemas.microsoft.com/office/drawing/2014/main" id="{98C19910-5CE3-438B-97C2-DDEB91BC6A0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66" y="1893"/>
                <a:ext cx="82" cy="82"/>
                <a:chOff x="576" y="1632"/>
                <a:chExt cx="82" cy="82"/>
              </a:xfrm>
            </p:grpSpPr>
            <p:sp>
              <p:nvSpPr>
                <p:cNvPr id="31" name="Oval 95">
                  <a:extLst>
                    <a:ext uri="{FF2B5EF4-FFF2-40B4-BE49-F238E27FC236}">
                      <a16:creationId xmlns:a16="http://schemas.microsoft.com/office/drawing/2014/main" id="{BB122026-67D9-4B0B-9072-5FB70B176A9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76" y="1680"/>
                  <a:ext cx="34" cy="34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hu-HU"/>
                </a:p>
              </p:txBody>
            </p:sp>
            <p:sp>
              <p:nvSpPr>
                <p:cNvPr id="32" name="Oval 96">
                  <a:extLst>
                    <a:ext uri="{FF2B5EF4-FFF2-40B4-BE49-F238E27FC236}">
                      <a16:creationId xmlns:a16="http://schemas.microsoft.com/office/drawing/2014/main" id="{3CBCC2B9-E4D0-45C4-A1CE-0CB1CC2C217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34" cy="34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hu-HU"/>
                </a:p>
              </p:txBody>
            </p:sp>
          </p:grpSp>
          <p:grpSp>
            <p:nvGrpSpPr>
              <p:cNvPr id="22" name="Group 97">
                <a:extLst>
                  <a:ext uri="{FF2B5EF4-FFF2-40B4-BE49-F238E27FC236}">
                    <a16:creationId xmlns:a16="http://schemas.microsoft.com/office/drawing/2014/main" id="{B4A87F22-7AAF-4A5B-91DD-C9F32EF7F66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533" y="1687"/>
                <a:ext cx="82" cy="82"/>
                <a:chOff x="576" y="1632"/>
                <a:chExt cx="82" cy="82"/>
              </a:xfrm>
            </p:grpSpPr>
            <p:sp>
              <p:nvSpPr>
                <p:cNvPr id="29" name="Oval 98">
                  <a:extLst>
                    <a:ext uri="{FF2B5EF4-FFF2-40B4-BE49-F238E27FC236}">
                      <a16:creationId xmlns:a16="http://schemas.microsoft.com/office/drawing/2014/main" id="{1FD6FB47-CDB4-438A-A810-C78458E2A69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76" y="1680"/>
                  <a:ext cx="34" cy="34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hu-HU"/>
                </a:p>
              </p:txBody>
            </p:sp>
            <p:sp>
              <p:nvSpPr>
                <p:cNvPr id="30" name="Oval 99">
                  <a:extLst>
                    <a:ext uri="{FF2B5EF4-FFF2-40B4-BE49-F238E27FC236}">
                      <a16:creationId xmlns:a16="http://schemas.microsoft.com/office/drawing/2014/main" id="{58340403-2D09-4760-AA0A-511FAB8A1F0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34" cy="34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hu-HU"/>
                </a:p>
              </p:txBody>
            </p:sp>
          </p:grpSp>
          <p:grpSp>
            <p:nvGrpSpPr>
              <p:cNvPr id="23" name="Group 100">
                <a:extLst>
                  <a:ext uri="{FF2B5EF4-FFF2-40B4-BE49-F238E27FC236}">
                    <a16:creationId xmlns:a16="http://schemas.microsoft.com/office/drawing/2014/main" id="{9FE663F9-3764-4CAD-A336-8145E7B68C9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-5400000">
                <a:off x="1545" y="1892"/>
                <a:ext cx="82" cy="82"/>
                <a:chOff x="576" y="1632"/>
                <a:chExt cx="82" cy="82"/>
              </a:xfrm>
            </p:grpSpPr>
            <p:sp>
              <p:nvSpPr>
                <p:cNvPr id="27" name="Oval 101">
                  <a:extLst>
                    <a:ext uri="{FF2B5EF4-FFF2-40B4-BE49-F238E27FC236}">
                      <a16:creationId xmlns:a16="http://schemas.microsoft.com/office/drawing/2014/main" id="{DF6B8A20-FAD6-4DBE-8266-322648E420F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76" y="1680"/>
                  <a:ext cx="34" cy="34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hu-HU"/>
                </a:p>
              </p:txBody>
            </p:sp>
            <p:sp>
              <p:nvSpPr>
                <p:cNvPr id="28" name="Oval 102">
                  <a:extLst>
                    <a:ext uri="{FF2B5EF4-FFF2-40B4-BE49-F238E27FC236}">
                      <a16:creationId xmlns:a16="http://schemas.microsoft.com/office/drawing/2014/main" id="{DA4A660E-5B83-4F5E-9F59-A286933E009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34" cy="34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hu-HU"/>
                </a:p>
              </p:txBody>
            </p:sp>
          </p:grpSp>
          <p:grpSp>
            <p:nvGrpSpPr>
              <p:cNvPr id="24" name="Group 103">
                <a:extLst>
                  <a:ext uri="{FF2B5EF4-FFF2-40B4-BE49-F238E27FC236}">
                    <a16:creationId xmlns:a16="http://schemas.microsoft.com/office/drawing/2014/main" id="{28F2128A-1A57-404A-8117-735E8B59712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-5400000">
                <a:off x="1769" y="1680"/>
                <a:ext cx="82" cy="82"/>
                <a:chOff x="576" y="1632"/>
                <a:chExt cx="82" cy="82"/>
              </a:xfrm>
            </p:grpSpPr>
            <p:sp>
              <p:nvSpPr>
                <p:cNvPr id="25" name="Oval 104">
                  <a:extLst>
                    <a:ext uri="{FF2B5EF4-FFF2-40B4-BE49-F238E27FC236}">
                      <a16:creationId xmlns:a16="http://schemas.microsoft.com/office/drawing/2014/main" id="{0D83026E-6ED3-4A68-9803-B4E8BC59963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76" y="1680"/>
                  <a:ext cx="34" cy="34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hu-HU"/>
                </a:p>
              </p:txBody>
            </p:sp>
            <p:sp>
              <p:nvSpPr>
                <p:cNvPr id="26" name="Oval 105">
                  <a:extLst>
                    <a:ext uri="{FF2B5EF4-FFF2-40B4-BE49-F238E27FC236}">
                      <a16:creationId xmlns:a16="http://schemas.microsoft.com/office/drawing/2014/main" id="{AE156796-44FC-4535-893C-3376E1E2300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34" cy="34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hu-HU"/>
                </a:p>
              </p:txBody>
            </p:sp>
          </p:grpSp>
        </p:grpSp>
        <p:grpSp>
          <p:nvGrpSpPr>
            <p:cNvPr id="9" name="Group 171">
              <a:extLst>
                <a:ext uri="{FF2B5EF4-FFF2-40B4-BE49-F238E27FC236}">
                  <a16:creationId xmlns:a16="http://schemas.microsoft.com/office/drawing/2014/main" id="{37195CE0-361D-481E-8B17-0665C32D1C6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45806" y="3934343"/>
              <a:ext cx="546100" cy="579438"/>
              <a:chOff x="946" y="1397"/>
              <a:chExt cx="344" cy="365"/>
            </a:xfrm>
          </p:grpSpPr>
          <p:sp>
            <p:nvSpPr>
              <p:cNvPr id="10" name="Text Box 7">
                <a:extLst>
                  <a:ext uri="{FF2B5EF4-FFF2-40B4-BE49-F238E27FC236}">
                    <a16:creationId xmlns:a16="http://schemas.microsoft.com/office/drawing/2014/main" id="{5F984F0D-02B2-4EA2-A42A-547D7746E0D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46" y="1397"/>
                <a:ext cx="324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u-HU" sz="3200" b="1">
                    <a:solidFill>
                      <a:srgbClr val="FF0000"/>
                    </a:solidFill>
                  </a:rPr>
                  <a:t>O</a:t>
                </a:r>
              </a:p>
            </p:txBody>
          </p:sp>
          <p:grpSp>
            <p:nvGrpSpPr>
              <p:cNvPr id="11" name="Group 40">
                <a:extLst>
                  <a:ext uri="{FF2B5EF4-FFF2-40B4-BE49-F238E27FC236}">
                    <a16:creationId xmlns:a16="http://schemas.microsoft.com/office/drawing/2014/main" id="{C5FB5B57-5C47-422A-BE54-961C7CBE66B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-5400000">
                <a:off x="946" y="1659"/>
                <a:ext cx="82" cy="82"/>
                <a:chOff x="576" y="1632"/>
                <a:chExt cx="82" cy="82"/>
              </a:xfrm>
            </p:grpSpPr>
            <p:sp>
              <p:nvSpPr>
                <p:cNvPr id="18" name="Oval 41">
                  <a:extLst>
                    <a:ext uri="{FF2B5EF4-FFF2-40B4-BE49-F238E27FC236}">
                      <a16:creationId xmlns:a16="http://schemas.microsoft.com/office/drawing/2014/main" id="{CD55CBA5-733E-41BB-97DD-1A917863006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76" y="1680"/>
                  <a:ext cx="34" cy="34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hu-HU"/>
                </a:p>
              </p:txBody>
            </p:sp>
            <p:sp>
              <p:nvSpPr>
                <p:cNvPr id="19" name="Oval 42">
                  <a:extLst>
                    <a:ext uri="{FF2B5EF4-FFF2-40B4-BE49-F238E27FC236}">
                      <a16:creationId xmlns:a16="http://schemas.microsoft.com/office/drawing/2014/main" id="{A397DB33-07B8-457E-9C4D-BDA4C479C3F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34" cy="34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hu-HU"/>
                </a:p>
              </p:txBody>
            </p:sp>
          </p:grpSp>
          <p:grpSp>
            <p:nvGrpSpPr>
              <p:cNvPr id="12" name="Group 82">
                <a:extLst>
                  <a:ext uri="{FF2B5EF4-FFF2-40B4-BE49-F238E27FC236}">
                    <a16:creationId xmlns:a16="http://schemas.microsoft.com/office/drawing/2014/main" id="{BD41A1AC-F955-4699-8CD9-020A0031180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-2700000">
                <a:off x="1208" y="1542"/>
                <a:ext cx="82" cy="82"/>
                <a:chOff x="576" y="1632"/>
                <a:chExt cx="82" cy="82"/>
              </a:xfrm>
            </p:grpSpPr>
            <p:sp>
              <p:nvSpPr>
                <p:cNvPr id="16" name="Oval 83">
                  <a:extLst>
                    <a:ext uri="{FF2B5EF4-FFF2-40B4-BE49-F238E27FC236}">
                      <a16:creationId xmlns:a16="http://schemas.microsoft.com/office/drawing/2014/main" id="{F9A597CD-800B-4961-AE21-414283C633E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76" y="1680"/>
                  <a:ext cx="34" cy="34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hu-HU"/>
                </a:p>
              </p:txBody>
            </p:sp>
            <p:sp>
              <p:nvSpPr>
                <p:cNvPr id="17" name="Oval 84">
                  <a:extLst>
                    <a:ext uri="{FF2B5EF4-FFF2-40B4-BE49-F238E27FC236}">
                      <a16:creationId xmlns:a16="http://schemas.microsoft.com/office/drawing/2014/main" id="{1C5839BA-F25C-4AF3-B28C-9E9FA39CF18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34" cy="34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hu-HU"/>
                </a:p>
              </p:txBody>
            </p:sp>
          </p:grpSp>
          <p:grpSp>
            <p:nvGrpSpPr>
              <p:cNvPr id="13" name="Group 168">
                <a:extLst>
                  <a:ext uri="{FF2B5EF4-FFF2-40B4-BE49-F238E27FC236}">
                    <a16:creationId xmlns:a16="http://schemas.microsoft.com/office/drawing/2014/main" id="{E9FCDD78-D7F3-47F5-88DE-48CA472957A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-10800000">
                <a:off x="946" y="1434"/>
                <a:ext cx="82" cy="82"/>
                <a:chOff x="576" y="1632"/>
                <a:chExt cx="82" cy="82"/>
              </a:xfrm>
            </p:grpSpPr>
            <p:sp>
              <p:nvSpPr>
                <p:cNvPr id="14" name="Oval 169">
                  <a:extLst>
                    <a:ext uri="{FF2B5EF4-FFF2-40B4-BE49-F238E27FC236}">
                      <a16:creationId xmlns:a16="http://schemas.microsoft.com/office/drawing/2014/main" id="{9796C8B6-A149-4E06-ADF1-310A9423DE2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76" y="1680"/>
                  <a:ext cx="34" cy="34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hu-HU"/>
                </a:p>
              </p:txBody>
            </p:sp>
            <p:sp>
              <p:nvSpPr>
                <p:cNvPr id="15" name="Oval 170">
                  <a:extLst>
                    <a:ext uri="{FF2B5EF4-FFF2-40B4-BE49-F238E27FC236}">
                      <a16:creationId xmlns:a16="http://schemas.microsoft.com/office/drawing/2014/main" id="{099E28A2-CEDB-42D3-A0ED-008355F13A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34" cy="34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hu-HU"/>
                </a:p>
              </p:txBody>
            </p:sp>
          </p:grpSp>
        </p:grpSp>
        <p:sp>
          <p:nvSpPr>
            <p:cNvPr id="178" name="Szövegdoboz 177">
              <a:extLst>
                <a:ext uri="{FF2B5EF4-FFF2-40B4-BE49-F238E27FC236}">
                  <a16:creationId xmlns:a16="http://schemas.microsoft.com/office/drawing/2014/main" id="{EE04DB27-E8CF-4154-9283-063B026EF680}"/>
                </a:ext>
              </a:extLst>
            </p:cNvPr>
            <p:cNvSpPr txBox="1"/>
            <p:nvPr/>
          </p:nvSpPr>
          <p:spPr>
            <a:xfrm>
              <a:off x="1996440" y="3368040"/>
              <a:ext cx="39626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5400" dirty="0">
                  <a:solidFill>
                    <a:srgbClr val="00B0F0"/>
                  </a:solidFill>
                </a:rPr>
                <a:t>-</a:t>
              </a: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074F23B1-AB92-7BA1-D293-CE796250B1ED}"/>
              </a:ext>
            </a:extLst>
          </p:cNvPr>
          <p:cNvSpPr txBox="1"/>
          <p:nvPr/>
        </p:nvSpPr>
        <p:spPr>
          <a:xfrm>
            <a:off x="10766037" y="167641"/>
            <a:ext cx="109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b="1">
                <a:solidFill>
                  <a:srgbClr val="FF0000"/>
                </a:solidFill>
              </a:rPr>
              <a:t>fakultatív</a:t>
            </a:r>
          </a:p>
        </p:txBody>
      </p:sp>
    </p:spTree>
    <p:extLst>
      <p:ext uri="{BB962C8B-B14F-4D97-AF65-F5344CB8AC3E}">
        <p14:creationId xmlns:p14="http://schemas.microsoft.com/office/powerpoint/2010/main" val="15726077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50E7FE7-7A6B-4BF8-9EE5-6AB1B782D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7485"/>
            <a:ext cx="10515600" cy="1325563"/>
          </a:xfrm>
        </p:spPr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VB-elmélet értékelése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F5E4F99-4D1F-402A-952B-787EE2279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040" y="1657985"/>
            <a:ext cx="11536680" cy="4946015"/>
          </a:xfrm>
        </p:spPr>
        <p:txBody>
          <a:bodyPr>
            <a:normAutofit/>
          </a:bodyPr>
          <a:lstStyle/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VB-elmélet fokozatos finomítása ellenére sem volt képes né-hány, még viszonylag egyszerű molekula esetében sem a valós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ké-miai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szerkezetet leírni. A legtöbb gond, a párosítatlan spinű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elek-tronokat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tartalmazó molekulák esetében akadt.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nitrogénmomoxid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esetében még csak az oktett-elv</a:t>
            </a:r>
            <a:b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sérül a nitrogén körül, de a többszörös kötés, és a pá-</a:t>
            </a:r>
            <a:b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rosítatlan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spinű elektron jelenlétét helyesen jósolja: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oxigén molekulával már nagyobb a baj! A több-</a:t>
            </a:r>
            <a:b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szörös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kötés, és a két párosítatlan elektron sehogyan</a:t>
            </a:r>
            <a:b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 jöhet ki egyszerre!</a:t>
            </a:r>
          </a:p>
        </p:txBody>
      </p:sp>
      <p:grpSp>
        <p:nvGrpSpPr>
          <p:cNvPr id="4" name="Csoportba foglalás 3">
            <a:extLst>
              <a:ext uri="{FF2B5EF4-FFF2-40B4-BE49-F238E27FC236}">
                <a16:creationId xmlns:a16="http://schemas.microsoft.com/office/drawing/2014/main" id="{607453DA-7D04-449F-88F3-6E6E83F934C7}"/>
              </a:ext>
            </a:extLst>
          </p:cNvPr>
          <p:cNvGrpSpPr/>
          <p:nvPr/>
        </p:nvGrpSpPr>
        <p:grpSpPr>
          <a:xfrm rot="10800000">
            <a:off x="10446219" y="5740611"/>
            <a:ext cx="455613" cy="579437"/>
            <a:chOff x="2718128" y="4713370"/>
            <a:chExt cx="455613" cy="579437"/>
          </a:xfrm>
        </p:grpSpPr>
        <p:sp>
          <p:nvSpPr>
            <p:cNvPr id="5" name="Text Box 13">
              <a:extLst>
                <a:ext uri="{FF2B5EF4-FFF2-40B4-BE49-F238E27FC236}">
                  <a16:creationId xmlns:a16="http://schemas.microsoft.com/office/drawing/2014/main" id="{49EF2CDE-5E6C-4B5A-9237-7E301EC8684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18128" y="4713370"/>
              <a:ext cx="455613" cy="579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u-HU" sz="3200" b="1" dirty="0">
                  <a:solidFill>
                    <a:srgbClr val="FF0000"/>
                  </a:solidFill>
                </a:rPr>
                <a:t>O</a:t>
              </a:r>
            </a:p>
          </p:txBody>
        </p:sp>
        <p:grpSp>
          <p:nvGrpSpPr>
            <p:cNvPr id="6" name="Csoportba foglalás 5">
              <a:extLst>
                <a:ext uri="{FF2B5EF4-FFF2-40B4-BE49-F238E27FC236}">
                  <a16:creationId xmlns:a16="http://schemas.microsoft.com/office/drawing/2014/main" id="{1889241A-50AA-48A7-9BD0-6D24829E06B1}"/>
                </a:ext>
              </a:extLst>
            </p:cNvPr>
            <p:cNvGrpSpPr/>
            <p:nvPr/>
          </p:nvGrpSpPr>
          <p:grpSpPr>
            <a:xfrm rot="19707812">
              <a:off x="2755659" y="4823392"/>
              <a:ext cx="141253" cy="45719"/>
              <a:chOff x="3057099" y="3821373"/>
              <a:chExt cx="141253" cy="45719"/>
            </a:xfrm>
          </p:grpSpPr>
          <p:sp>
            <p:nvSpPr>
              <p:cNvPr id="12" name="Ellipszis 11">
                <a:extLst>
                  <a:ext uri="{FF2B5EF4-FFF2-40B4-BE49-F238E27FC236}">
                    <a16:creationId xmlns:a16="http://schemas.microsoft.com/office/drawing/2014/main" id="{1F780954-7F19-495E-B6F2-096E1684CAE2}"/>
                  </a:ext>
                </a:extLst>
              </p:cNvPr>
              <p:cNvSpPr/>
              <p:nvPr/>
            </p:nvSpPr>
            <p:spPr>
              <a:xfrm>
                <a:off x="3152633" y="3821373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3" name="Ellipszis 12">
                <a:extLst>
                  <a:ext uri="{FF2B5EF4-FFF2-40B4-BE49-F238E27FC236}">
                    <a16:creationId xmlns:a16="http://schemas.microsoft.com/office/drawing/2014/main" id="{BBF40D8A-1CB4-4EB0-B93E-5FF52C5743D4}"/>
                  </a:ext>
                </a:extLst>
              </p:cNvPr>
              <p:cNvSpPr/>
              <p:nvPr/>
            </p:nvSpPr>
            <p:spPr>
              <a:xfrm>
                <a:off x="3057099" y="3821373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  <p:grpSp>
          <p:nvGrpSpPr>
            <p:cNvPr id="7" name="Csoportba foglalás 6">
              <a:extLst>
                <a:ext uri="{FF2B5EF4-FFF2-40B4-BE49-F238E27FC236}">
                  <a16:creationId xmlns:a16="http://schemas.microsoft.com/office/drawing/2014/main" id="{6B280259-DE4D-4080-8CBB-66643301EBC2}"/>
                </a:ext>
              </a:extLst>
            </p:cNvPr>
            <p:cNvGrpSpPr/>
            <p:nvPr/>
          </p:nvGrpSpPr>
          <p:grpSpPr>
            <a:xfrm rot="1920000">
              <a:off x="3003309" y="4842443"/>
              <a:ext cx="141253" cy="45719"/>
              <a:chOff x="3057099" y="3821373"/>
              <a:chExt cx="141253" cy="45719"/>
            </a:xfrm>
          </p:grpSpPr>
          <p:sp>
            <p:nvSpPr>
              <p:cNvPr id="10" name="Ellipszis 9">
                <a:extLst>
                  <a:ext uri="{FF2B5EF4-FFF2-40B4-BE49-F238E27FC236}">
                    <a16:creationId xmlns:a16="http://schemas.microsoft.com/office/drawing/2014/main" id="{1B1B1AF5-F20B-4825-8F68-39CF4812592B}"/>
                  </a:ext>
                </a:extLst>
              </p:cNvPr>
              <p:cNvSpPr/>
              <p:nvPr/>
            </p:nvSpPr>
            <p:spPr>
              <a:xfrm>
                <a:off x="3152633" y="3821373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11" name="Ellipszis 10">
                <a:extLst>
                  <a:ext uri="{FF2B5EF4-FFF2-40B4-BE49-F238E27FC236}">
                    <a16:creationId xmlns:a16="http://schemas.microsoft.com/office/drawing/2014/main" id="{9B3848B7-5310-4C7D-AA8E-550D203B9594}"/>
                  </a:ext>
                </a:extLst>
              </p:cNvPr>
              <p:cNvSpPr/>
              <p:nvPr/>
            </p:nvSpPr>
            <p:spPr>
              <a:xfrm>
                <a:off x="3057099" y="3821373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  <p:sp>
          <p:nvSpPr>
            <p:cNvPr id="8" name="Ellipszis 7">
              <a:extLst>
                <a:ext uri="{FF2B5EF4-FFF2-40B4-BE49-F238E27FC236}">
                  <a16:creationId xmlns:a16="http://schemas.microsoft.com/office/drawing/2014/main" id="{99EB950B-C7F8-47A6-BEA3-1DDC034B81A2}"/>
                </a:ext>
              </a:extLst>
            </p:cNvPr>
            <p:cNvSpPr/>
            <p:nvPr/>
          </p:nvSpPr>
          <p:spPr>
            <a:xfrm>
              <a:off x="2889565" y="5182081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9" name="Ellipszis 8">
              <a:extLst>
                <a:ext uri="{FF2B5EF4-FFF2-40B4-BE49-F238E27FC236}">
                  <a16:creationId xmlns:a16="http://schemas.microsoft.com/office/drawing/2014/main" id="{608A0BD6-5306-44D0-AC6D-B8B99DF65C46}"/>
                </a:ext>
              </a:extLst>
            </p:cNvPr>
            <p:cNvSpPr/>
            <p:nvPr/>
          </p:nvSpPr>
          <p:spPr>
            <a:xfrm>
              <a:off x="2974681" y="5181221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pSp>
        <p:nvGrpSpPr>
          <p:cNvPr id="22" name="Csoportba foglalás 21">
            <a:extLst>
              <a:ext uri="{FF2B5EF4-FFF2-40B4-BE49-F238E27FC236}">
                <a16:creationId xmlns:a16="http://schemas.microsoft.com/office/drawing/2014/main" id="{14BABD8C-8DE4-4CE1-A796-F6DC4070A56D}"/>
              </a:ext>
            </a:extLst>
          </p:cNvPr>
          <p:cNvGrpSpPr/>
          <p:nvPr/>
        </p:nvGrpSpPr>
        <p:grpSpPr>
          <a:xfrm>
            <a:off x="10428486" y="5246118"/>
            <a:ext cx="455613" cy="579437"/>
            <a:chOff x="2718128" y="4713370"/>
            <a:chExt cx="455613" cy="579437"/>
          </a:xfrm>
        </p:grpSpPr>
        <p:sp>
          <p:nvSpPr>
            <p:cNvPr id="23" name="Text Box 13">
              <a:extLst>
                <a:ext uri="{FF2B5EF4-FFF2-40B4-BE49-F238E27FC236}">
                  <a16:creationId xmlns:a16="http://schemas.microsoft.com/office/drawing/2014/main" id="{01F167B3-CFC1-4A71-B8C0-28C3A0EA6E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18128" y="4713370"/>
              <a:ext cx="455613" cy="579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u-HU" sz="3200" b="1" dirty="0">
                  <a:solidFill>
                    <a:srgbClr val="FF0000"/>
                  </a:solidFill>
                </a:rPr>
                <a:t>O</a:t>
              </a:r>
            </a:p>
          </p:txBody>
        </p:sp>
        <p:grpSp>
          <p:nvGrpSpPr>
            <p:cNvPr id="24" name="Csoportba foglalás 23">
              <a:extLst>
                <a:ext uri="{FF2B5EF4-FFF2-40B4-BE49-F238E27FC236}">
                  <a16:creationId xmlns:a16="http://schemas.microsoft.com/office/drawing/2014/main" id="{E0E90B2C-2DA5-4C00-85D8-F03438AC8324}"/>
                </a:ext>
              </a:extLst>
            </p:cNvPr>
            <p:cNvGrpSpPr/>
            <p:nvPr/>
          </p:nvGrpSpPr>
          <p:grpSpPr>
            <a:xfrm rot="19707812">
              <a:off x="2755659" y="4823392"/>
              <a:ext cx="141253" cy="45719"/>
              <a:chOff x="3057099" y="3821373"/>
              <a:chExt cx="141253" cy="45719"/>
            </a:xfrm>
          </p:grpSpPr>
          <p:sp>
            <p:nvSpPr>
              <p:cNvPr id="30" name="Ellipszis 29">
                <a:extLst>
                  <a:ext uri="{FF2B5EF4-FFF2-40B4-BE49-F238E27FC236}">
                    <a16:creationId xmlns:a16="http://schemas.microsoft.com/office/drawing/2014/main" id="{FB111FA2-8C64-403D-A500-E6CF5D4339B6}"/>
                  </a:ext>
                </a:extLst>
              </p:cNvPr>
              <p:cNvSpPr/>
              <p:nvPr/>
            </p:nvSpPr>
            <p:spPr>
              <a:xfrm>
                <a:off x="3152633" y="3821373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31" name="Ellipszis 30">
                <a:extLst>
                  <a:ext uri="{FF2B5EF4-FFF2-40B4-BE49-F238E27FC236}">
                    <a16:creationId xmlns:a16="http://schemas.microsoft.com/office/drawing/2014/main" id="{150345EF-D398-4963-AD59-4A18B7A08BA0}"/>
                  </a:ext>
                </a:extLst>
              </p:cNvPr>
              <p:cNvSpPr/>
              <p:nvPr/>
            </p:nvSpPr>
            <p:spPr>
              <a:xfrm>
                <a:off x="3057099" y="3821373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  <p:grpSp>
          <p:nvGrpSpPr>
            <p:cNvPr id="25" name="Csoportba foglalás 24">
              <a:extLst>
                <a:ext uri="{FF2B5EF4-FFF2-40B4-BE49-F238E27FC236}">
                  <a16:creationId xmlns:a16="http://schemas.microsoft.com/office/drawing/2014/main" id="{9B3C5B94-DA81-47F2-B3A7-FCED8799CCC2}"/>
                </a:ext>
              </a:extLst>
            </p:cNvPr>
            <p:cNvGrpSpPr/>
            <p:nvPr/>
          </p:nvGrpSpPr>
          <p:grpSpPr>
            <a:xfrm rot="1920000">
              <a:off x="3003309" y="4842443"/>
              <a:ext cx="141253" cy="45719"/>
              <a:chOff x="3057099" y="3821373"/>
              <a:chExt cx="141253" cy="45719"/>
            </a:xfrm>
          </p:grpSpPr>
          <p:sp>
            <p:nvSpPr>
              <p:cNvPr id="28" name="Ellipszis 27">
                <a:extLst>
                  <a:ext uri="{FF2B5EF4-FFF2-40B4-BE49-F238E27FC236}">
                    <a16:creationId xmlns:a16="http://schemas.microsoft.com/office/drawing/2014/main" id="{31B96CB1-A927-4D8B-94E4-79243DD18581}"/>
                  </a:ext>
                </a:extLst>
              </p:cNvPr>
              <p:cNvSpPr/>
              <p:nvPr/>
            </p:nvSpPr>
            <p:spPr>
              <a:xfrm>
                <a:off x="3152633" y="3821373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29" name="Ellipszis 28">
                <a:extLst>
                  <a:ext uri="{FF2B5EF4-FFF2-40B4-BE49-F238E27FC236}">
                    <a16:creationId xmlns:a16="http://schemas.microsoft.com/office/drawing/2014/main" id="{64092ABB-1468-411B-BDCC-2E4B6A4F295E}"/>
                  </a:ext>
                </a:extLst>
              </p:cNvPr>
              <p:cNvSpPr/>
              <p:nvPr/>
            </p:nvSpPr>
            <p:spPr>
              <a:xfrm>
                <a:off x="3057099" y="3821373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  <p:sp>
          <p:nvSpPr>
            <p:cNvPr id="26" name="Ellipszis 25">
              <a:extLst>
                <a:ext uri="{FF2B5EF4-FFF2-40B4-BE49-F238E27FC236}">
                  <a16:creationId xmlns:a16="http://schemas.microsoft.com/office/drawing/2014/main" id="{A5AB7301-4F3A-409D-89A7-8312574C18D9}"/>
                </a:ext>
              </a:extLst>
            </p:cNvPr>
            <p:cNvSpPr/>
            <p:nvPr/>
          </p:nvSpPr>
          <p:spPr>
            <a:xfrm>
              <a:off x="2889565" y="5182081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27" name="Ellipszis 26">
              <a:extLst>
                <a:ext uri="{FF2B5EF4-FFF2-40B4-BE49-F238E27FC236}">
                  <a16:creationId xmlns:a16="http://schemas.microsoft.com/office/drawing/2014/main" id="{82BAEA9C-E2B1-4E96-B97F-AE762026973D}"/>
                </a:ext>
              </a:extLst>
            </p:cNvPr>
            <p:cNvSpPr/>
            <p:nvPr/>
          </p:nvSpPr>
          <p:spPr>
            <a:xfrm>
              <a:off x="2974681" y="5181221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pSp>
        <p:nvGrpSpPr>
          <p:cNvPr id="56" name="Csoportba foglalás 55">
            <a:extLst>
              <a:ext uri="{FF2B5EF4-FFF2-40B4-BE49-F238E27FC236}">
                <a16:creationId xmlns:a16="http://schemas.microsoft.com/office/drawing/2014/main" id="{BCE585F1-FE92-44FE-99DA-823818FCEC17}"/>
              </a:ext>
            </a:extLst>
          </p:cNvPr>
          <p:cNvGrpSpPr/>
          <p:nvPr/>
        </p:nvGrpSpPr>
        <p:grpSpPr>
          <a:xfrm>
            <a:off x="10729509" y="4000001"/>
            <a:ext cx="455613" cy="579437"/>
            <a:chOff x="5486949" y="4441961"/>
            <a:chExt cx="455613" cy="579437"/>
          </a:xfrm>
        </p:grpSpPr>
        <p:sp>
          <p:nvSpPr>
            <p:cNvPr id="33" name="Text Box 13">
              <a:extLst>
                <a:ext uri="{FF2B5EF4-FFF2-40B4-BE49-F238E27FC236}">
                  <a16:creationId xmlns:a16="http://schemas.microsoft.com/office/drawing/2014/main" id="{63C1DAD0-7F65-427D-AF3E-F0ED45426C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86949" y="4441961"/>
              <a:ext cx="455613" cy="579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u-HU" sz="3200" b="1" dirty="0">
                  <a:solidFill>
                    <a:srgbClr val="2E0CFC"/>
                  </a:solidFill>
                </a:rPr>
                <a:t>N</a:t>
              </a:r>
            </a:p>
          </p:txBody>
        </p:sp>
        <p:grpSp>
          <p:nvGrpSpPr>
            <p:cNvPr id="34" name="Csoportba foglalás 33">
              <a:extLst>
                <a:ext uri="{FF2B5EF4-FFF2-40B4-BE49-F238E27FC236}">
                  <a16:creationId xmlns:a16="http://schemas.microsoft.com/office/drawing/2014/main" id="{63C656D4-BDD6-49DF-9802-0239BB02DC8F}"/>
                </a:ext>
              </a:extLst>
            </p:cNvPr>
            <p:cNvGrpSpPr/>
            <p:nvPr/>
          </p:nvGrpSpPr>
          <p:grpSpPr>
            <a:xfrm rot="5400000">
              <a:off x="5441142" y="4708354"/>
              <a:ext cx="141253" cy="45719"/>
              <a:chOff x="3057099" y="3821373"/>
              <a:chExt cx="141253" cy="45719"/>
            </a:xfrm>
          </p:grpSpPr>
          <p:sp>
            <p:nvSpPr>
              <p:cNvPr id="38" name="Ellipszis 37">
                <a:extLst>
                  <a:ext uri="{FF2B5EF4-FFF2-40B4-BE49-F238E27FC236}">
                    <a16:creationId xmlns:a16="http://schemas.microsoft.com/office/drawing/2014/main" id="{AF9951E6-BC07-4725-81F8-F0D38E449C7C}"/>
                  </a:ext>
                </a:extLst>
              </p:cNvPr>
              <p:cNvSpPr/>
              <p:nvPr/>
            </p:nvSpPr>
            <p:spPr>
              <a:xfrm>
                <a:off x="3152633" y="3821373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39" name="Ellipszis 38">
                <a:extLst>
                  <a:ext uri="{FF2B5EF4-FFF2-40B4-BE49-F238E27FC236}">
                    <a16:creationId xmlns:a16="http://schemas.microsoft.com/office/drawing/2014/main" id="{D198B949-B96D-41B5-A92A-0B49133F4693}"/>
                  </a:ext>
                </a:extLst>
              </p:cNvPr>
              <p:cNvSpPr/>
              <p:nvPr/>
            </p:nvSpPr>
            <p:spPr>
              <a:xfrm>
                <a:off x="3057099" y="3821373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  <p:sp>
          <p:nvSpPr>
            <p:cNvPr id="35" name="Ellipszis 34">
              <a:extLst>
                <a:ext uri="{FF2B5EF4-FFF2-40B4-BE49-F238E27FC236}">
                  <a16:creationId xmlns:a16="http://schemas.microsoft.com/office/drawing/2014/main" id="{4CC3532C-7D43-4A3A-B3A5-20AD438E03E9}"/>
                </a:ext>
              </a:extLst>
            </p:cNvPr>
            <p:cNvSpPr/>
            <p:nvPr/>
          </p:nvSpPr>
          <p:spPr>
            <a:xfrm>
              <a:off x="5680990" y="4485228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grpSp>
          <p:nvGrpSpPr>
            <p:cNvPr id="40" name="Csoportba foglalás 39">
              <a:extLst>
                <a:ext uri="{FF2B5EF4-FFF2-40B4-BE49-F238E27FC236}">
                  <a16:creationId xmlns:a16="http://schemas.microsoft.com/office/drawing/2014/main" id="{8D0809A7-98A9-4F29-B8FB-D48DD6871271}"/>
                </a:ext>
              </a:extLst>
            </p:cNvPr>
            <p:cNvGrpSpPr/>
            <p:nvPr/>
          </p:nvGrpSpPr>
          <p:grpSpPr>
            <a:xfrm rot="-5400000">
              <a:off x="5822142" y="4710256"/>
              <a:ext cx="141253" cy="45719"/>
              <a:chOff x="3057099" y="3821373"/>
              <a:chExt cx="141253" cy="45719"/>
            </a:xfrm>
          </p:grpSpPr>
          <p:sp>
            <p:nvSpPr>
              <p:cNvPr id="41" name="Ellipszis 40">
                <a:extLst>
                  <a:ext uri="{FF2B5EF4-FFF2-40B4-BE49-F238E27FC236}">
                    <a16:creationId xmlns:a16="http://schemas.microsoft.com/office/drawing/2014/main" id="{AE392ED0-248C-444A-81F8-BC93E932F626}"/>
                  </a:ext>
                </a:extLst>
              </p:cNvPr>
              <p:cNvSpPr/>
              <p:nvPr/>
            </p:nvSpPr>
            <p:spPr>
              <a:xfrm>
                <a:off x="3152633" y="3821373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42" name="Ellipszis 41">
                <a:extLst>
                  <a:ext uri="{FF2B5EF4-FFF2-40B4-BE49-F238E27FC236}">
                    <a16:creationId xmlns:a16="http://schemas.microsoft.com/office/drawing/2014/main" id="{B5D23711-8EF0-4A32-889A-13CB2F521E77}"/>
                  </a:ext>
                </a:extLst>
              </p:cNvPr>
              <p:cNvSpPr/>
              <p:nvPr/>
            </p:nvSpPr>
            <p:spPr>
              <a:xfrm>
                <a:off x="3057099" y="3821373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</p:grpSp>
      <p:grpSp>
        <p:nvGrpSpPr>
          <p:cNvPr id="57" name="Csoportba foglalás 56">
            <a:extLst>
              <a:ext uri="{FF2B5EF4-FFF2-40B4-BE49-F238E27FC236}">
                <a16:creationId xmlns:a16="http://schemas.microsoft.com/office/drawing/2014/main" id="{1F0FDF17-1335-45A7-8005-637E826000DE}"/>
              </a:ext>
            </a:extLst>
          </p:cNvPr>
          <p:cNvGrpSpPr/>
          <p:nvPr/>
        </p:nvGrpSpPr>
        <p:grpSpPr>
          <a:xfrm>
            <a:off x="10232664" y="3995905"/>
            <a:ext cx="455613" cy="579437"/>
            <a:chOff x="4990104" y="4437865"/>
            <a:chExt cx="455613" cy="579437"/>
          </a:xfrm>
        </p:grpSpPr>
        <p:sp>
          <p:nvSpPr>
            <p:cNvPr id="44" name="Text Box 13">
              <a:extLst>
                <a:ext uri="{FF2B5EF4-FFF2-40B4-BE49-F238E27FC236}">
                  <a16:creationId xmlns:a16="http://schemas.microsoft.com/office/drawing/2014/main" id="{866E5DA1-5F39-46D6-94B0-43B3F720173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90104" y="4437865"/>
              <a:ext cx="455613" cy="579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u-HU" sz="3200" b="1" dirty="0">
                  <a:solidFill>
                    <a:srgbClr val="FF0000"/>
                  </a:solidFill>
                </a:rPr>
                <a:t>O</a:t>
              </a:r>
            </a:p>
          </p:txBody>
        </p:sp>
        <p:grpSp>
          <p:nvGrpSpPr>
            <p:cNvPr id="45" name="Csoportba foglalás 44">
              <a:extLst>
                <a:ext uri="{FF2B5EF4-FFF2-40B4-BE49-F238E27FC236}">
                  <a16:creationId xmlns:a16="http://schemas.microsoft.com/office/drawing/2014/main" id="{4899EE0C-3FC4-4B6C-ADC5-D9FA48228872}"/>
                </a:ext>
              </a:extLst>
            </p:cNvPr>
            <p:cNvGrpSpPr/>
            <p:nvPr/>
          </p:nvGrpSpPr>
          <p:grpSpPr>
            <a:xfrm rot="2700000">
              <a:off x="4999061" y="4862209"/>
              <a:ext cx="141253" cy="45719"/>
              <a:chOff x="3057099" y="3821373"/>
              <a:chExt cx="141253" cy="45719"/>
            </a:xfrm>
          </p:grpSpPr>
          <p:sp>
            <p:nvSpPr>
              <p:cNvPr id="51" name="Ellipszis 50">
                <a:extLst>
                  <a:ext uri="{FF2B5EF4-FFF2-40B4-BE49-F238E27FC236}">
                    <a16:creationId xmlns:a16="http://schemas.microsoft.com/office/drawing/2014/main" id="{95B38E5D-A214-45F7-BE48-5E7846A2BE70}"/>
                  </a:ext>
                </a:extLst>
              </p:cNvPr>
              <p:cNvSpPr/>
              <p:nvPr/>
            </p:nvSpPr>
            <p:spPr>
              <a:xfrm>
                <a:off x="3152633" y="3821373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52" name="Ellipszis 51">
                <a:extLst>
                  <a:ext uri="{FF2B5EF4-FFF2-40B4-BE49-F238E27FC236}">
                    <a16:creationId xmlns:a16="http://schemas.microsoft.com/office/drawing/2014/main" id="{54B25219-2D1E-4DC0-BE50-A81CDDC69E2B}"/>
                  </a:ext>
                </a:extLst>
              </p:cNvPr>
              <p:cNvSpPr/>
              <p:nvPr/>
            </p:nvSpPr>
            <p:spPr>
              <a:xfrm>
                <a:off x="3057099" y="3821373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  <p:grpSp>
          <p:nvGrpSpPr>
            <p:cNvPr id="46" name="Csoportba foglalás 45">
              <a:extLst>
                <a:ext uri="{FF2B5EF4-FFF2-40B4-BE49-F238E27FC236}">
                  <a16:creationId xmlns:a16="http://schemas.microsoft.com/office/drawing/2014/main" id="{CDBD4E1F-0B18-406A-B3E9-C81F0CB4DA0A}"/>
                </a:ext>
              </a:extLst>
            </p:cNvPr>
            <p:cNvGrpSpPr/>
            <p:nvPr/>
          </p:nvGrpSpPr>
          <p:grpSpPr>
            <a:xfrm rot="-13500000">
              <a:off x="5002870" y="4563127"/>
              <a:ext cx="141253" cy="45719"/>
              <a:chOff x="3057099" y="3821373"/>
              <a:chExt cx="141253" cy="45719"/>
            </a:xfrm>
          </p:grpSpPr>
          <p:sp>
            <p:nvSpPr>
              <p:cNvPr id="49" name="Ellipszis 48">
                <a:extLst>
                  <a:ext uri="{FF2B5EF4-FFF2-40B4-BE49-F238E27FC236}">
                    <a16:creationId xmlns:a16="http://schemas.microsoft.com/office/drawing/2014/main" id="{8BDEA4EF-999C-4EB6-9B94-C6C7E7FFDE32}"/>
                  </a:ext>
                </a:extLst>
              </p:cNvPr>
              <p:cNvSpPr/>
              <p:nvPr/>
            </p:nvSpPr>
            <p:spPr>
              <a:xfrm>
                <a:off x="3152633" y="3821373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50" name="Ellipszis 49">
                <a:extLst>
                  <a:ext uri="{FF2B5EF4-FFF2-40B4-BE49-F238E27FC236}">
                    <a16:creationId xmlns:a16="http://schemas.microsoft.com/office/drawing/2014/main" id="{7B88BB24-8AE2-4D67-AFCD-565A9BF7D7A5}"/>
                  </a:ext>
                </a:extLst>
              </p:cNvPr>
              <p:cNvSpPr/>
              <p:nvPr/>
            </p:nvSpPr>
            <p:spPr>
              <a:xfrm>
                <a:off x="3057099" y="3821373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  <p:grpSp>
          <p:nvGrpSpPr>
            <p:cNvPr id="53" name="Csoportba foglalás 52">
              <a:extLst>
                <a:ext uri="{FF2B5EF4-FFF2-40B4-BE49-F238E27FC236}">
                  <a16:creationId xmlns:a16="http://schemas.microsoft.com/office/drawing/2014/main" id="{A4B68F6F-C12C-4EEB-B33F-AF04E99A0DF8}"/>
                </a:ext>
              </a:extLst>
            </p:cNvPr>
            <p:cNvGrpSpPr/>
            <p:nvPr/>
          </p:nvGrpSpPr>
          <p:grpSpPr>
            <a:xfrm rot="-5400000">
              <a:off x="5347675" y="4710762"/>
              <a:ext cx="141253" cy="45719"/>
              <a:chOff x="3057099" y="3821373"/>
              <a:chExt cx="141253" cy="45719"/>
            </a:xfrm>
          </p:grpSpPr>
          <p:sp>
            <p:nvSpPr>
              <p:cNvPr id="54" name="Ellipszis 53">
                <a:extLst>
                  <a:ext uri="{FF2B5EF4-FFF2-40B4-BE49-F238E27FC236}">
                    <a16:creationId xmlns:a16="http://schemas.microsoft.com/office/drawing/2014/main" id="{925265D7-82AA-4F1E-A165-16CB6BEB6913}"/>
                  </a:ext>
                </a:extLst>
              </p:cNvPr>
              <p:cNvSpPr/>
              <p:nvPr/>
            </p:nvSpPr>
            <p:spPr>
              <a:xfrm>
                <a:off x="3152633" y="3821373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55" name="Ellipszis 54">
                <a:extLst>
                  <a:ext uri="{FF2B5EF4-FFF2-40B4-BE49-F238E27FC236}">
                    <a16:creationId xmlns:a16="http://schemas.microsoft.com/office/drawing/2014/main" id="{7A5C3B66-EAAB-4A39-B0EB-0928B7261EC4}"/>
                  </a:ext>
                </a:extLst>
              </p:cNvPr>
              <p:cNvSpPr/>
              <p:nvPr/>
            </p:nvSpPr>
            <p:spPr>
              <a:xfrm>
                <a:off x="3057099" y="3821373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</p:grpSp>
      </p:grpSp>
      <p:sp>
        <p:nvSpPr>
          <p:cNvPr id="14" name="TextBox 3">
            <a:extLst>
              <a:ext uri="{FF2B5EF4-FFF2-40B4-BE49-F238E27FC236}">
                <a16:creationId xmlns:a16="http://schemas.microsoft.com/office/drawing/2014/main" id="{BCEEA951-6147-19B0-0A44-6B353C45496B}"/>
              </a:ext>
            </a:extLst>
          </p:cNvPr>
          <p:cNvSpPr txBox="1"/>
          <p:nvPr/>
        </p:nvSpPr>
        <p:spPr>
          <a:xfrm>
            <a:off x="10766037" y="167641"/>
            <a:ext cx="109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b="1">
                <a:solidFill>
                  <a:srgbClr val="FF0000"/>
                </a:solidFill>
              </a:rPr>
              <a:t>fakultatív</a:t>
            </a:r>
          </a:p>
        </p:txBody>
      </p:sp>
    </p:spTree>
    <p:extLst>
      <p:ext uri="{BB962C8B-B14F-4D97-AF65-F5344CB8AC3E}">
        <p14:creationId xmlns:p14="http://schemas.microsoft.com/office/powerpoint/2010/main" val="3651427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50E7FE7-7A6B-4BF8-9EE5-6AB1B782D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7485"/>
            <a:ext cx="10515600" cy="1325563"/>
          </a:xfrm>
        </p:spPr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VB-elmélet értékelése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F5E4F99-4D1F-402A-952B-787EE2279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040" y="1657985"/>
            <a:ext cx="11536680" cy="5076644"/>
          </a:xfrm>
        </p:spPr>
        <p:txBody>
          <a:bodyPr>
            <a:normAutofit/>
          </a:bodyPr>
          <a:lstStyle/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VB-elméletnek azonban az a legnagyobb hiányossága, hogy nem képes bonyolultabb molekulák alakját megjósolni, az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elek-tronok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energiát kiszámolni, mert a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mezomer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határszerkezeteket már csak valamilyen, a molekuláról alkotott elképzelés alapján lehet felírni.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Nagy előnye az elméletnek, hogy szemléletes, a kiegészítések segítségével jól magyarázza a molekulák nagy többségének a szerkezetét, kémiai tulajdonságaikat, ezért előszeretettel alkalmazzák a kémia oktatása során!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 de az eredmény ismeretében, visszafelé érvel!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46AE59F-9B4C-6658-9C9A-FC276425BD2A}"/>
              </a:ext>
            </a:extLst>
          </p:cNvPr>
          <p:cNvSpPr txBox="1"/>
          <p:nvPr/>
        </p:nvSpPr>
        <p:spPr>
          <a:xfrm>
            <a:off x="10766037" y="167641"/>
            <a:ext cx="109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b="1">
                <a:solidFill>
                  <a:srgbClr val="FF0000"/>
                </a:solidFill>
              </a:rPr>
              <a:t>fakultatív</a:t>
            </a:r>
          </a:p>
        </p:txBody>
      </p:sp>
    </p:spTree>
    <p:extLst>
      <p:ext uri="{BB962C8B-B14F-4D97-AF65-F5344CB8AC3E}">
        <p14:creationId xmlns:p14="http://schemas.microsoft.com/office/powerpoint/2010/main" val="831574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50E7FE7-7A6B-4BF8-9EE5-6AB1B782D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7485"/>
            <a:ext cx="10515600" cy="1325563"/>
          </a:xfrm>
        </p:spPr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 a megoldás?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F5E4F99-4D1F-402A-952B-787EE2279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040" y="1904723"/>
            <a:ext cx="11536680" cy="4118701"/>
          </a:xfrm>
        </p:spPr>
        <p:txBody>
          <a:bodyPr>
            <a:normAutofit/>
          </a:bodyPr>
          <a:lstStyle/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1950-es évek végére a VB-elmélet a kémikusok körében is átadja a helyét, a fizikusok által párhuzamosan fejlesztett molekulapálya-elméletnek (MO).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MO-elméletet a fizikusok azzal a feltételezéssel fejlesztették, hogy a molekulák kvantummechanikai leírásakor ugyanazoknak az elveknek kell érvényesülniük, mint amit az atomok leírásakor alkalmaztak!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Vizsgáljuk, meg, hogy melyek ezek?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4BCCE37-E34A-7420-324B-632D22F64A11}"/>
              </a:ext>
            </a:extLst>
          </p:cNvPr>
          <p:cNvSpPr txBox="1"/>
          <p:nvPr/>
        </p:nvSpPr>
        <p:spPr>
          <a:xfrm>
            <a:off x="10766037" y="167641"/>
            <a:ext cx="109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b="1">
                <a:solidFill>
                  <a:srgbClr val="FF0000"/>
                </a:solidFill>
              </a:rPr>
              <a:t>fakultatív</a:t>
            </a:r>
          </a:p>
        </p:txBody>
      </p:sp>
    </p:spTree>
    <p:extLst>
      <p:ext uri="{BB962C8B-B14F-4D97-AF65-F5344CB8AC3E}">
        <p14:creationId xmlns:p14="http://schemas.microsoft.com/office/powerpoint/2010/main" val="22109159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MO-elmélet alapjai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273625" y="1825625"/>
            <a:ext cx="4299857" cy="473483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atomi pályán lévő elektron állapotát a megfelelő </a:t>
            </a:r>
            <a:r>
              <a:rPr lang="hu-HU" sz="3200" dirty="0">
                <a:solidFill>
                  <a:srgbClr val="33CC33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</a:t>
            </a:r>
            <a:r>
              <a:rPr lang="hu-HU" sz="3200" baseline="-25000" dirty="0">
                <a:solidFill>
                  <a:srgbClr val="33CC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AO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hul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lámfüggvénnyel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írjuk le, amelyet az határoz meg, hogy milyen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töl-tésű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mag erőterében helyezkedik el az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elek-tron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azaz a </a:t>
            </a:r>
            <a:r>
              <a:rPr lang="hu-H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 erőtere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hozza azt létre!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607625" y="1825625"/>
            <a:ext cx="4299857" cy="4734832"/>
          </a:xfrm>
        </p:spPr>
        <p:txBody>
          <a:bodyPr>
            <a:normAutofit/>
          </a:bodyPr>
          <a:lstStyle/>
          <a:p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molekulapályán lé-vő elektron állapotát a megfelelő </a:t>
            </a:r>
            <a:r>
              <a:rPr lang="hu-HU" sz="3200" dirty="0">
                <a:solidFill>
                  <a:srgbClr val="33CC33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</a:t>
            </a:r>
            <a:r>
              <a:rPr lang="hu-HU" sz="3200" baseline="-25000" dirty="0">
                <a:solidFill>
                  <a:srgbClr val="33CC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hul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lámfüggvénnyel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írjuk le, amelyet az határoz meg, hogy a molekulát alkotó </a:t>
            </a:r>
            <a:r>
              <a:rPr lang="hu-H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magok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milyen </a:t>
            </a:r>
            <a:r>
              <a:rPr lang="hu-H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eredő erőtere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 hoznak létre.</a:t>
            </a:r>
          </a:p>
        </p:txBody>
      </p:sp>
      <p:sp>
        <p:nvSpPr>
          <p:cNvPr id="2" name="TextBox 3">
            <a:extLst>
              <a:ext uri="{FF2B5EF4-FFF2-40B4-BE49-F238E27FC236}">
                <a16:creationId xmlns:a16="http://schemas.microsoft.com/office/drawing/2014/main" id="{7C0B6B86-5543-F685-5B1B-7A5FB6E6277C}"/>
              </a:ext>
            </a:extLst>
          </p:cNvPr>
          <p:cNvSpPr txBox="1"/>
          <p:nvPr/>
        </p:nvSpPr>
        <p:spPr>
          <a:xfrm>
            <a:off x="10766037" y="167641"/>
            <a:ext cx="109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b="1">
                <a:solidFill>
                  <a:srgbClr val="FF0000"/>
                </a:solidFill>
              </a:rPr>
              <a:t>fakultatív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MO-elmélet alapjai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331686" y="1825625"/>
            <a:ext cx="4220029" cy="4351338"/>
          </a:xfrm>
        </p:spPr>
        <p:txBody>
          <a:bodyPr/>
          <a:lstStyle/>
          <a:p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elektronok </a:t>
            </a:r>
            <a:r>
              <a:rPr lang="hu-HU" sz="3200" dirty="0">
                <a:solidFill>
                  <a:srgbClr val="33CC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atomi pályák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 történő be-épülésére vonatkozó törvényszerűségek:</a:t>
            </a:r>
          </a:p>
          <a:p>
            <a:r>
              <a:rPr lang="hu-H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Pauli-féle kizárási elv</a:t>
            </a:r>
          </a:p>
          <a:p>
            <a:r>
              <a:rPr lang="hu-H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Felépülési elv</a:t>
            </a:r>
          </a:p>
          <a:p>
            <a:r>
              <a:rPr lang="hu-H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Hund-féle maximális multiplicitás elve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665686" y="1825625"/>
            <a:ext cx="4220029" cy="4351338"/>
          </a:xfrm>
        </p:spPr>
        <p:txBody>
          <a:bodyPr>
            <a:normAutofit/>
          </a:bodyPr>
          <a:lstStyle/>
          <a:p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elektronok </a:t>
            </a:r>
            <a:r>
              <a:rPr lang="hu-HU" sz="3200" dirty="0" err="1">
                <a:solidFill>
                  <a:srgbClr val="33CC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mole-kulapályák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történő beépülésére vonatkozó törvényszerűségek:</a:t>
            </a:r>
          </a:p>
          <a:p>
            <a:r>
              <a:rPr lang="hu-H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Pauli-féle kizárási elv</a:t>
            </a:r>
          </a:p>
          <a:p>
            <a:r>
              <a:rPr lang="hu-H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Felépülési elv</a:t>
            </a:r>
          </a:p>
          <a:p>
            <a:r>
              <a:rPr lang="hu-H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Hund-féle maximális multiplicitás elve</a:t>
            </a:r>
          </a:p>
          <a:p>
            <a:endParaRPr lang="hu-H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3">
            <a:extLst>
              <a:ext uri="{FF2B5EF4-FFF2-40B4-BE49-F238E27FC236}">
                <a16:creationId xmlns:a16="http://schemas.microsoft.com/office/drawing/2014/main" id="{72DEBECF-7386-0373-2B8E-BD83DB5DD5F9}"/>
              </a:ext>
            </a:extLst>
          </p:cNvPr>
          <p:cNvSpPr txBox="1"/>
          <p:nvPr/>
        </p:nvSpPr>
        <p:spPr>
          <a:xfrm>
            <a:off x="10766037" y="167641"/>
            <a:ext cx="109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b="1">
                <a:solidFill>
                  <a:srgbClr val="FF0000"/>
                </a:solidFill>
              </a:rPr>
              <a:t>fakultatív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5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5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56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56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56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56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56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56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uiExpand="1" build="p" autoUpdateAnimBg="0"/>
      <p:bldP spid="25604" grpId="0" uiExpand="1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50E7FE7-7A6B-4BF8-9EE5-6AB1B782D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7485"/>
            <a:ext cx="10515600" cy="1325563"/>
          </a:xfrm>
        </p:spPr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ionos kötés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F5E4F99-4D1F-402A-952B-787EE2279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040" y="1657984"/>
            <a:ext cx="11536680" cy="4849496"/>
          </a:xfrm>
        </p:spPr>
        <p:txBody>
          <a:bodyPr>
            <a:normAutofit lnSpcReduction="10000"/>
          </a:bodyPr>
          <a:lstStyle/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első kötéstípus, aminek a természetét felismerték az ún. ionos kötés volt [65].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ionos kötésű anyagokra jellemző, hogy poláris oldószerben, pl. vízben oldva ellentétes töltésű ionokra esnek szét, anélkül, hogy az ionokból álló semleges molekula is megjelenne az oldatban.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kialakulása során az egyik atom erőteréből elektron/elektronok lépnek át a másik atom erőterébe, és teljesen elhagyják azt,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állapo-tukat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az új mag erőtere határozza meg.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kialakuló ionok közt csak elektrosztatikus vonzás lép fel, amely nem irányított, és szoros illeszkedésű, végtelen kristályos rend-szert eredményez. </a:t>
            </a:r>
          </a:p>
        </p:txBody>
      </p:sp>
    </p:spTree>
    <p:extLst>
      <p:ext uri="{BB962C8B-B14F-4D97-AF65-F5344CB8AC3E}">
        <p14:creationId xmlns:p14="http://schemas.microsoft.com/office/powerpoint/2010/main" val="1655359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MO-elmélet alapjai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317169" y="1825624"/>
            <a:ext cx="4263571" cy="479288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</a:t>
            </a:r>
            <a:r>
              <a:rPr lang="hu-HU" sz="3200" dirty="0">
                <a:solidFill>
                  <a:srgbClr val="33CC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atomok azért jön-</a:t>
            </a:r>
            <a:r>
              <a:rPr lang="hu-HU" sz="3200" dirty="0" err="1">
                <a:solidFill>
                  <a:srgbClr val="33CC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nek</a:t>
            </a:r>
            <a:r>
              <a:rPr lang="hu-HU" sz="3200" dirty="0">
                <a:solidFill>
                  <a:srgbClr val="33CC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létre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mert </a:t>
            </a:r>
            <a:r>
              <a:rPr lang="hu-H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az </a:t>
            </a:r>
            <a:r>
              <a:rPr lang="hu-HU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elek-tronok</a:t>
            </a:r>
            <a:r>
              <a:rPr lang="hu-H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az atomi </a:t>
            </a:r>
            <a:r>
              <a:rPr lang="hu-HU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pályá-kon</a:t>
            </a:r>
            <a:r>
              <a:rPr lang="hu-H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alacsonyabb </a:t>
            </a:r>
            <a:r>
              <a:rPr lang="hu-HU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ener-giájú</a:t>
            </a:r>
            <a:r>
              <a:rPr lang="hu-H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állapotban van-</a:t>
            </a:r>
            <a:r>
              <a:rPr lang="hu-HU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nak</a:t>
            </a:r>
            <a:r>
              <a:rPr lang="hu-H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mint amikor a magtól végtelen </a:t>
            </a:r>
            <a:r>
              <a:rPr lang="hu-HU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mesz-szire</a:t>
            </a:r>
            <a:r>
              <a:rPr lang="hu-H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találhatók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azaz nincsen a mag és köz-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tük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kölcsönhatás.</a:t>
            </a:r>
            <a:endParaRPr lang="hu-HU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651169" y="1825624"/>
            <a:ext cx="4263571" cy="479288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hu-HU" sz="3200">
                <a:latin typeface="Times New Roman" panose="02020603050405020304" pitchFamily="18" charset="0"/>
                <a:cs typeface="Times New Roman" panose="02020603050405020304" pitchFamily="18" charset="0"/>
              </a:rPr>
              <a:t>Az </a:t>
            </a:r>
            <a:r>
              <a:rPr lang="hu-HU" sz="3200">
                <a:solidFill>
                  <a:srgbClr val="33CC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molekulák azért jönnek létre</a:t>
            </a:r>
            <a:r>
              <a:rPr lang="hu-HU" sz="3200">
                <a:latin typeface="Times New Roman" panose="02020603050405020304" pitchFamily="18" charset="0"/>
                <a:cs typeface="Times New Roman" panose="02020603050405020304" pitchFamily="18" charset="0"/>
              </a:rPr>
              <a:t>, mert </a:t>
            </a:r>
            <a:r>
              <a:rPr lang="hu-HU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az elektronok a molekula pályákon alacsonyabb energiájú állapotban vannak, mint amikor atomi pályákon he-lyezkednek el,</a:t>
            </a:r>
            <a:r>
              <a:rPr lang="hu-HU" sz="3200">
                <a:latin typeface="Times New Roman" panose="02020603050405020304" pitchFamily="18" charset="0"/>
                <a:cs typeface="Times New Roman" panose="02020603050405020304" pitchFamily="18" charset="0"/>
              </a:rPr>
              <a:t> az adott magkonfiguráció mel-lett.  </a:t>
            </a:r>
          </a:p>
        </p:txBody>
      </p:sp>
      <p:sp>
        <p:nvSpPr>
          <p:cNvPr id="2" name="TextBox 3">
            <a:extLst>
              <a:ext uri="{FF2B5EF4-FFF2-40B4-BE49-F238E27FC236}">
                <a16:creationId xmlns:a16="http://schemas.microsoft.com/office/drawing/2014/main" id="{41E87A43-9015-6D9C-B2F4-FA95601703C6}"/>
              </a:ext>
            </a:extLst>
          </p:cNvPr>
          <p:cNvSpPr txBox="1"/>
          <p:nvPr/>
        </p:nvSpPr>
        <p:spPr>
          <a:xfrm>
            <a:off x="10766037" y="167641"/>
            <a:ext cx="109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b="1">
                <a:solidFill>
                  <a:srgbClr val="FF0000"/>
                </a:solidFill>
              </a:rPr>
              <a:t>fakultatív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8" grpId="0" build="p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kémia kötés létrejöttének az oka az MO-elmélet szerint</a:t>
            </a:r>
            <a:endParaRPr lang="hu-HU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4171" y="2001838"/>
            <a:ext cx="11785600" cy="4430712"/>
          </a:xfrm>
        </p:spPr>
        <p:txBody>
          <a:bodyPr>
            <a:noAutofit/>
          </a:bodyPr>
          <a:lstStyle/>
          <a:p>
            <a:pPr algn="ctr"/>
            <a:r>
              <a:rPr lang="hu-H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sz="4400" dirty="0">
                <a:solidFill>
                  <a:srgbClr val="33CC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kémiai kötés</a:t>
            </a:r>
            <a:r>
              <a:rPr lang="hu-H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tehát abból származtatható, hogy az egyensúlyi magkonfiguráció esetén  kialakuló </a:t>
            </a:r>
            <a:r>
              <a:rPr lang="hu-HU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molekulapályákra lépő elektronok összes energiája csökken az atomi pályán lévő elektronok összes energiájához képest</a:t>
            </a:r>
            <a:r>
              <a:rPr lang="hu-H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és ez az energianyereség nagyobb, mint</a:t>
            </a:r>
            <a:r>
              <a:rPr lang="hu-HU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magok közötti taszításból származó energiaveszteség!</a:t>
            </a:r>
            <a:r>
              <a:rPr lang="hu-H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</p:txBody>
      </p:sp>
      <p:sp>
        <p:nvSpPr>
          <p:cNvPr id="2" name="TextBox 3">
            <a:extLst>
              <a:ext uri="{FF2B5EF4-FFF2-40B4-BE49-F238E27FC236}">
                <a16:creationId xmlns:a16="http://schemas.microsoft.com/office/drawing/2014/main" id="{B9FCED21-0FA8-0F53-3CCA-98EB3036F39A}"/>
              </a:ext>
            </a:extLst>
          </p:cNvPr>
          <p:cNvSpPr txBox="1"/>
          <p:nvPr/>
        </p:nvSpPr>
        <p:spPr>
          <a:xfrm>
            <a:off x="10766037" y="167641"/>
            <a:ext cx="109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b="1">
                <a:solidFill>
                  <a:srgbClr val="FF0000"/>
                </a:solidFill>
              </a:rPr>
              <a:t>fakultatív</a:t>
            </a:r>
          </a:p>
        </p:txBody>
      </p:sp>
    </p:spTree>
  </p:cSld>
  <p:clrMapOvr>
    <a:masterClrMapping/>
  </p:clrMapOvr>
  <p:transition>
    <p:random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50E7FE7-7A6B-4BF8-9EE5-6AB1B782D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7485"/>
            <a:ext cx="10515600" cy="1325563"/>
          </a:xfrm>
        </p:spPr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LCAO-MO-elmélet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F5E4F99-4D1F-402A-952B-787EE2279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040" y="1657985"/>
            <a:ext cx="11536680" cy="4666616"/>
          </a:xfrm>
        </p:spPr>
        <p:txBody>
          <a:bodyPr>
            <a:normAutofit lnSpcReduction="10000"/>
          </a:bodyPr>
          <a:lstStyle/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MO-elmélet számolásokra alkalmas formája az ún. LCAO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(linear combination of atomic orbitals)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-MO elmélet, amely megoldja azt a problémát, hogy mik is a Hamilton-operátornak az elektronok állapotát leíró sajátfüggvényei, amiket be kell helyettesíteni a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Schrődinger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-egyenletbe, hogy kiszámolhassuk az elektronok energiáját a molekulákban!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„kvantumszakácskönyvben” található „receptek” közül az ún. állapotok szuperpozíciójának elvét használja, amely létezik a klasszikus fizikában is, amikor egy testre több erő hat, és azokat összegezzük, hogy megállapítsuk az eredőjüket, és annak segít-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ségével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azt, hogy a test hogyan mozog!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2171C0-1F27-B0C7-918F-EDD922743FFD}"/>
              </a:ext>
            </a:extLst>
          </p:cNvPr>
          <p:cNvSpPr txBox="1"/>
          <p:nvPr/>
        </p:nvSpPr>
        <p:spPr>
          <a:xfrm>
            <a:off x="10766037" y="167641"/>
            <a:ext cx="109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b="1">
                <a:solidFill>
                  <a:srgbClr val="FF0000"/>
                </a:solidFill>
              </a:rPr>
              <a:t>fakultatív</a:t>
            </a:r>
          </a:p>
        </p:txBody>
      </p:sp>
    </p:spTree>
    <p:extLst>
      <p:ext uri="{BB962C8B-B14F-4D97-AF65-F5344CB8AC3E}">
        <p14:creationId xmlns:p14="http://schemas.microsoft.com/office/powerpoint/2010/main" val="358286388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50E7FE7-7A6B-4BF8-9EE5-6AB1B782D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7485"/>
            <a:ext cx="10515600" cy="1325563"/>
          </a:xfrm>
        </p:spPr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LCAO-MO-elmélet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F5E4F99-4D1F-402A-952B-787EE2279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040" y="1657984"/>
            <a:ext cx="11536680" cy="4815387"/>
          </a:xfrm>
        </p:spPr>
        <p:txBody>
          <a:bodyPr>
            <a:normAutofit fontScale="92500" lnSpcReduction="10000"/>
          </a:bodyPr>
          <a:lstStyle/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alapja ennek a megfontolásnak, hogy az elektron a molekulában minden jelenlévő magok együttes elektrosztatikus erőterében mozog-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bizonyos valószínűséggel, minden egyes mag közelében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tartózko-dik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mikor egy adott maghoz van a legközelebb, akkor mivel annak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tölté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-se gyakorol rá a legnagyobb hatást, ezért ott az molekulapályának ha-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sonlítania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kell az adott atom, atomi pályáira!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Ezért a molekulapályák függvényeit az atomi pályák lineáris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kombiná-cióiból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rakja össze, ami azt jelenti, hogy az </a:t>
            </a:r>
            <a:b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atomi pályák függvényeit egy konstanssal </a:t>
            </a:r>
            <a:b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megszorozva, ezeket a szorzatokat össze-</a:t>
            </a:r>
            <a:b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adja!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Szövegdoboz 3">
                <a:extLst>
                  <a:ext uri="{FF2B5EF4-FFF2-40B4-BE49-F238E27FC236}">
                    <a16:creationId xmlns:a16="http://schemas.microsoft.com/office/drawing/2014/main" id="{DA405C18-2818-4858-A0AE-EBB19A34B6F9}"/>
                  </a:ext>
                </a:extLst>
              </p:cNvPr>
              <p:cNvSpPr txBox="1"/>
              <p:nvPr/>
            </p:nvSpPr>
            <p:spPr>
              <a:xfrm>
                <a:off x="7665527" y="4891313"/>
                <a:ext cx="4332212" cy="18303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4200" i="1" smtClean="0">
                              <a:solidFill>
                                <a:srgbClr val="2E0CF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4200" i="1" smtClean="0">
                              <a:solidFill>
                                <a:srgbClr val="2E0CF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𝜓</m:t>
                          </m:r>
                        </m:e>
                        <m:sub>
                          <m:r>
                            <a:rPr lang="hu-HU" sz="4200" b="0" i="1" smtClean="0">
                              <a:solidFill>
                                <a:srgbClr val="2E0CFC"/>
                              </a:solidFill>
                              <a:latin typeface="Cambria Math" panose="02040503050406030204" pitchFamily="18" charset="0"/>
                            </a:rPr>
                            <m:t>𝑀𝑂</m:t>
                          </m:r>
                        </m:sub>
                      </m:sSub>
                      <m:r>
                        <a:rPr lang="hu-HU" sz="42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hu-HU" sz="42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hu-HU" sz="42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hu-HU" sz="42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hu-HU" sz="42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  <m:e>
                          <m:sSub>
                            <m:sSubPr>
                              <m:ctrlPr>
                                <a:rPr lang="hu-HU" sz="4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4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hu-HU" sz="4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  <m:sSub>
                        <m:sSubPr>
                          <m:ctrlPr>
                            <a:rPr lang="hu-HU" sz="4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4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𝜓</m:t>
                          </m:r>
                        </m:e>
                        <m:sub>
                          <m:r>
                            <a:rPr lang="hu-HU" sz="4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hu-HU" sz="4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hu-HU" sz="4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𝐴𝑂</m:t>
                          </m:r>
                        </m:sub>
                      </m:sSub>
                    </m:oMath>
                  </m:oMathPara>
                </a14:m>
                <a:endParaRPr lang="hu-HU" sz="4200" dirty="0"/>
              </a:p>
            </p:txBody>
          </p:sp>
        </mc:Choice>
        <mc:Fallback xmlns="">
          <p:sp>
            <p:nvSpPr>
              <p:cNvPr id="4" name="Szövegdoboz 3">
                <a:extLst>
                  <a:ext uri="{FF2B5EF4-FFF2-40B4-BE49-F238E27FC236}">
                    <a16:creationId xmlns:a16="http://schemas.microsoft.com/office/drawing/2014/main" id="{DA405C18-2818-4858-A0AE-EBB19A34B6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5527" y="4891313"/>
                <a:ext cx="4332212" cy="183037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3">
            <a:extLst>
              <a:ext uri="{FF2B5EF4-FFF2-40B4-BE49-F238E27FC236}">
                <a16:creationId xmlns:a16="http://schemas.microsoft.com/office/drawing/2014/main" id="{49F3B42C-2524-55E1-C30A-1C17617DDEA0}"/>
              </a:ext>
            </a:extLst>
          </p:cNvPr>
          <p:cNvSpPr txBox="1"/>
          <p:nvPr/>
        </p:nvSpPr>
        <p:spPr>
          <a:xfrm>
            <a:off x="10766037" y="167641"/>
            <a:ext cx="109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b="1">
                <a:solidFill>
                  <a:srgbClr val="FF0000"/>
                </a:solidFill>
              </a:rPr>
              <a:t>fakultatív</a:t>
            </a:r>
          </a:p>
        </p:txBody>
      </p:sp>
    </p:spTree>
    <p:extLst>
      <p:ext uri="{BB962C8B-B14F-4D97-AF65-F5344CB8AC3E}">
        <p14:creationId xmlns:p14="http://schemas.microsoft.com/office/powerpoint/2010/main" val="408039312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ím 1">
                <a:extLst>
                  <a:ext uri="{FF2B5EF4-FFF2-40B4-BE49-F238E27FC236}">
                    <a16:creationId xmlns:a16="http://schemas.microsoft.com/office/drawing/2014/main" id="{D50E7FE7-7A6B-4BF8-9EE5-6AB1B782DF72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838200" y="197485"/>
                <a:ext cx="10515600" cy="1325563"/>
              </a:xfrm>
            </p:spPr>
            <p:txBody>
              <a:bodyPr/>
              <a:lstStyle/>
              <a:p>
                <a:pPr algn="ctr"/>
                <a:r>
                  <a:rPr lang="hu-H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hu-HU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hu-HU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H</m:t>
                        </m:r>
                      </m:e>
                      <m:sub>
                        <m:r>
                          <a:rPr lang="hu-HU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  <m:sup>
                        <m:r>
                          <a:rPr lang="hu-HU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</m:sup>
                    </m:sSubSup>
                  </m:oMath>
                </a14:m>
                <a:r>
                  <a:rPr lang="hu-H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molekulaion esete</a:t>
                </a:r>
              </a:p>
            </p:txBody>
          </p:sp>
        </mc:Choice>
        <mc:Fallback xmlns="">
          <p:sp>
            <p:nvSpPr>
              <p:cNvPr id="2" name="Cím 1">
                <a:extLst>
                  <a:ext uri="{FF2B5EF4-FFF2-40B4-BE49-F238E27FC236}">
                    <a16:creationId xmlns:a16="http://schemas.microsoft.com/office/drawing/2014/main" id="{D50E7FE7-7A6B-4BF8-9EE5-6AB1B782DF7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838200" y="197485"/>
                <a:ext cx="10515600" cy="1325563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artalom helye 2">
            <a:extLst>
              <a:ext uri="{FF2B5EF4-FFF2-40B4-BE49-F238E27FC236}">
                <a16:creationId xmlns:a16="http://schemas.microsoft.com/office/drawing/2014/main" id="{1F5E4F99-4D1F-402A-952B-787EE2279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040" y="1657985"/>
            <a:ext cx="11536680" cy="4946015"/>
          </a:xfrm>
        </p:spPr>
        <p:txBody>
          <a:bodyPr>
            <a:normAutofit/>
          </a:bodyPr>
          <a:lstStyle/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legegyszerűbb, molekula az egy elektronjától megfosztott 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hid-rogénmolekula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7983538" indent="-441325">
              <a:spcBef>
                <a:spcPts val="300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Ennek a segítségé-vel már kiszámol-ható az elektron energiájának a vár-ható értéke, ha a két mag távolsága nem változik! 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D548D65F-ED0A-488A-814D-5E835222D7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1196" y="4210855"/>
            <a:ext cx="1047750" cy="10858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5" name="Oval 5">
            <a:extLst>
              <a:ext uri="{FF2B5EF4-FFF2-40B4-BE49-F238E27FC236}">
                <a16:creationId xmlns:a16="http://schemas.microsoft.com/office/drawing/2014/main" id="{9FADDEC5-E3F4-48FB-A952-F7B5AF266B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65196" y="4210855"/>
            <a:ext cx="1047750" cy="10858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6" name="Line 6">
            <a:extLst>
              <a:ext uri="{FF2B5EF4-FFF2-40B4-BE49-F238E27FC236}">
                <a16:creationId xmlns:a16="http://schemas.microsoft.com/office/drawing/2014/main" id="{1344C566-E6CD-43FA-9E45-96A0CCEE87FE}"/>
              </a:ext>
            </a:extLst>
          </p:cNvPr>
          <p:cNvSpPr>
            <a:spLocks noChangeShapeType="1"/>
          </p:cNvSpPr>
          <p:nvPr/>
        </p:nvSpPr>
        <p:spPr bwMode="auto">
          <a:xfrm>
            <a:off x="1555071" y="4753780"/>
            <a:ext cx="533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7" name="Text Box 7">
            <a:extLst>
              <a:ext uri="{FF2B5EF4-FFF2-40B4-BE49-F238E27FC236}">
                <a16:creationId xmlns:a16="http://schemas.microsoft.com/office/drawing/2014/main" id="{A471CAAD-6A7F-4E85-A819-F38161B7B3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4896" y="4690280"/>
            <a:ext cx="514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 sz="3600" b="1" dirty="0"/>
              <a:t>R</a:t>
            </a:r>
          </a:p>
        </p:txBody>
      </p:sp>
      <p:sp>
        <p:nvSpPr>
          <p:cNvPr id="8" name="Oval 15">
            <a:extLst>
              <a:ext uri="{FF2B5EF4-FFF2-40B4-BE49-F238E27FC236}">
                <a16:creationId xmlns:a16="http://schemas.microsoft.com/office/drawing/2014/main" id="{4F2F6F60-865C-4A20-A06C-1F3C295741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546" y="3163105"/>
            <a:ext cx="7383462" cy="3181350"/>
          </a:xfrm>
          <a:prstGeom prst="ellipse">
            <a:avLst/>
          </a:prstGeom>
          <a:noFill/>
          <a:ln w="38100">
            <a:solidFill>
              <a:srgbClr val="2E0CF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10" name="Text Box 21">
            <a:extLst>
              <a:ext uri="{FF2B5EF4-FFF2-40B4-BE49-F238E27FC236}">
                <a16:creationId xmlns:a16="http://schemas.microsoft.com/office/drawing/2014/main" id="{DFEE39DD-2770-432F-9973-B385E2842B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6421" y="3163105"/>
            <a:ext cx="144462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 sz="3600" b="1" dirty="0" err="1">
                <a:solidFill>
                  <a:srgbClr val="2E0CFC"/>
                </a:solidFill>
                <a:cs typeface="Times New Roman" pitchFamily="18" charset="0"/>
              </a:rPr>
              <a:t>ψ</a:t>
            </a:r>
            <a:r>
              <a:rPr lang="hu-HU" sz="3600" b="1" baseline="-25000" dirty="0" err="1">
                <a:solidFill>
                  <a:srgbClr val="2E0CFC"/>
                </a:solidFill>
              </a:rPr>
              <a:t>MO</a:t>
            </a:r>
            <a:r>
              <a:rPr lang="hu-HU" sz="3600" b="1" dirty="0"/>
              <a:t>=?</a:t>
            </a:r>
          </a:p>
        </p:txBody>
      </p:sp>
      <p:grpSp>
        <p:nvGrpSpPr>
          <p:cNvPr id="11" name="Group 24">
            <a:extLst>
              <a:ext uri="{FF2B5EF4-FFF2-40B4-BE49-F238E27FC236}">
                <a16:creationId xmlns:a16="http://schemas.microsoft.com/office/drawing/2014/main" id="{A14270D5-9A41-4B40-9856-90AAA73287C7}"/>
              </a:ext>
            </a:extLst>
          </p:cNvPr>
          <p:cNvGrpSpPr>
            <a:grpSpLocks/>
          </p:cNvGrpSpPr>
          <p:nvPr/>
        </p:nvGrpSpPr>
        <p:grpSpPr bwMode="auto">
          <a:xfrm>
            <a:off x="526371" y="3867955"/>
            <a:ext cx="3265487" cy="1885950"/>
            <a:chOff x="551" y="1518"/>
            <a:chExt cx="2057" cy="1188"/>
          </a:xfrm>
        </p:grpSpPr>
        <p:sp>
          <p:nvSpPr>
            <p:cNvPr id="12" name="Oval 19">
              <a:extLst>
                <a:ext uri="{FF2B5EF4-FFF2-40B4-BE49-F238E27FC236}">
                  <a16:creationId xmlns:a16="http://schemas.microsoft.com/office/drawing/2014/main" id="{13F450B7-0D1F-4D02-8AEE-89D667F88F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" y="1518"/>
              <a:ext cx="1296" cy="1115"/>
            </a:xfrm>
            <a:prstGeom prst="ellipse">
              <a:avLst/>
            </a:prstGeom>
            <a:noFill/>
            <a:ln w="38100">
              <a:solidFill>
                <a:srgbClr val="33CC3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3" name="Text Box 22">
              <a:extLst>
                <a:ext uri="{FF2B5EF4-FFF2-40B4-BE49-F238E27FC236}">
                  <a16:creationId xmlns:a16="http://schemas.microsoft.com/office/drawing/2014/main" id="{148EAC35-19F2-4DF9-92E3-30DE9798E9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47" y="2418"/>
              <a:ext cx="76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hu-HU" sz="2400" b="1" dirty="0">
                  <a:solidFill>
                    <a:srgbClr val="33CC33"/>
                  </a:solidFill>
                  <a:cs typeface="Times New Roman" pitchFamily="18" charset="0"/>
                </a:rPr>
                <a:t>Ψ</a:t>
              </a:r>
              <a:r>
                <a:rPr lang="hu-HU" sz="2400" b="1" baseline="-25000" dirty="0">
                  <a:solidFill>
                    <a:srgbClr val="33CC33"/>
                  </a:solidFill>
                </a:rPr>
                <a:t>1,AO</a:t>
              </a:r>
            </a:p>
          </p:txBody>
        </p:sp>
      </p:grpSp>
      <p:grpSp>
        <p:nvGrpSpPr>
          <p:cNvPr id="14" name="Group 25">
            <a:extLst>
              <a:ext uri="{FF2B5EF4-FFF2-40B4-BE49-F238E27FC236}">
                <a16:creationId xmlns:a16="http://schemas.microsoft.com/office/drawing/2014/main" id="{4A0D81C7-FE8B-458C-9D35-08991D62DEF8}"/>
              </a:ext>
            </a:extLst>
          </p:cNvPr>
          <p:cNvGrpSpPr>
            <a:grpSpLocks/>
          </p:cNvGrpSpPr>
          <p:nvPr/>
        </p:nvGrpSpPr>
        <p:grpSpPr bwMode="auto">
          <a:xfrm>
            <a:off x="4977721" y="3867955"/>
            <a:ext cx="2935287" cy="1998663"/>
            <a:chOff x="3355" y="1518"/>
            <a:chExt cx="1849" cy="1259"/>
          </a:xfrm>
        </p:grpSpPr>
        <p:sp>
          <p:nvSpPr>
            <p:cNvPr id="15" name="Oval 20">
              <a:extLst>
                <a:ext uri="{FF2B5EF4-FFF2-40B4-BE49-F238E27FC236}">
                  <a16:creationId xmlns:a16="http://schemas.microsoft.com/office/drawing/2014/main" id="{526FF53E-9329-4DD5-9490-37517EA5E6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08" y="1518"/>
              <a:ext cx="1296" cy="1115"/>
            </a:xfrm>
            <a:prstGeom prst="ellipse">
              <a:avLst/>
            </a:prstGeom>
            <a:noFill/>
            <a:ln w="38100">
              <a:solidFill>
                <a:srgbClr val="33CC3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6" name="Text Box 23">
              <a:extLst>
                <a:ext uri="{FF2B5EF4-FFF2-40B4-BE49-F238E27FC236}">
                  <a16:creationId xmlns:a16="http://schemas.microsoft.com/office/drawing/2014/main" id="{47FB9F56-BC25-41CF-A950-56D8482F6C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55" y="2489"/>
              <a:ext cx="60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hu-HU" sz="2400" b="1" dirty="0">
                  <a:solidFill>
                    <a:srgbClr val="33CC33"/>
                  </a:solidFill>
                  <a:cs typeface="Times New Roman" pitchFamily="18" charset="0"/>
                </a:rPr>
                <a:t>Ψ</a:t>
              </a:r>
              <a:r>
                <a:rPr lang="hu-HU" sz="2400" b="1" baseline="-25000" dirty="0">
                  <a:solidFill>
                    <a:srgbClr val="33CC33"/>
                  </a:solidFill>
                </a:rPr>
                <a:t>2,AO</a:t>
              </a:r>
            </a:p>
          </p:txBody>
        </p:sp>
      </p:grpSp>
      <p:sp>
        <p:nvSpPr>
          <p:cNvPr id="9" name="Oval 4">
            <a:extLst>
              <a:ext uri="{FF2B5EF4-FFF2-40B4-BE49-F238E27FC236}">
                <a16:creationId xmlns:a16="http://schemas.microsoft.com/office/drawing/2014/main" id="{4AE698C9-AABB-4184-AD6F-675058E059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2003" y="3077380"/>
            <a:ext cx="171450" cy="17145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Szövegdoboz 16">
                <a:extLst>
                  <a:ext uri="{FF2B5EF4-FFF2-40B4-BE49-F238E27FC236}">
                    <a16:creationId xmlns:a16="http://schemas.microsoft.com/office/drawing/2014/main" id="{4663FD9D-3AA2-42FE-A715-41A8AEB7D206}"/>
                  </a:ext>
                </a:extLst>
              </p:cNvPr>
              <p:cNvSpPr txBox="1"/>
              <p:nvPr/>
            </p:nvSpPr>
            <p:spPr>
              <a:xfrm>
                <a:off x="5343244" y="2249958"/>
                <a:ext cx="6015108" cy="6746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4200" i="1" smtClean="0">
                              <a:solidFill>
                                <a:srgbClr val="2E0CF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4200" i="1" smtClean="0">
                              <a:solidFill>
                                <a:srgbClr val="2E0CF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𝜓</m:t>
                          </m:r>
                        </m:e>
                        <m:sub>
                          <m:r>
                            <a:rPr lang="hu-HU" sz="4200" b="0" i="1" smtClean="0">
                              <a:solidFill>
                                <a:srgbClr val="2E0CFC"/>
                              </a:solidFill>
                              <a:latin typeface="Cambria Math" panose="02040503050406030204" pitchFamily="18" charset="0"/>
                            </a:rPr>
                            <m:t>𝑀𝑂</m:t>
                          </m:r>
                        </m:sub>
                      </m:sSub>
                      <m:r>
                        <a:rPr lang="hu-HU" sz="42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hu-HU" sz="42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hu-HU" sz="42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42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hu-HU" sz="42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hu-HU" sz="42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𝜓</m:t>
                          </m:r>
                        </m:e>
                        <m:sub>
                          <m:r>
                            <a:rPr lang="hu-HU" sz="4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hu-HU" sz="42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hu-HU" sz="42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𝐴𝑂</m:t>
                          </m:r>
                        </m:sub>
                      </m:sSub>
                      <m:r>
                        <a:rPr lang="hu-HU" sz="4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hu-HU" sz="4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4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hu-HU" sz="4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hu-HU" sz="4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4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𝜓</m:t>
                          </m:r>
                        </m:e>
                        <m:sub>
                          <m:r>
                            <a:rPr lang="hu-HU" sz="4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2,</m:t>
                          </m:r>
                          <m:r>
                            <a:rPr lang="hu-HU" sz="4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𝐴𝑂</m:t>
                          </m:r>
                        </m:sub>
                      </m:sSub>
                    </m:oMath>
                  </m:oMathPara>
                </a14:m>
                <a:endParaRPr lang="hu-HU" sz="4200" dirty="0"/>
              </a:p>
            </p:txBody>
          </p:sp>
        </mc:Choice>
        <mc:Fallback xmlns="">
          <p:sp>
            <p:nvSpPr>
              <p:cNvPr id="17" name="Szövegdoboz 16">
                <a:extLst>
                  <a:ext uri="{FF2B5EF4-FFF2-40B4-BE49-F238E27FC236}">
                    <a16:creationId xmlns:a16="http://schemas.microsoft.com/office/drawing/2014/main" id="{4663FD9D-3AA2-42FE-A715-41A8AEB7D2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3244" y="2249958"/>
                <a:ext cx="6015108" cy="67467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3">
            <a:extLst>
              <a:ext uri="{FF2B5EF4-FFF2-40B4-BE49-F238E27FC236}">
                <a16:creationId xmlns:a16="http://schemas.microsoft.com/office/drawing/2014/main" id="{3FCA8CD5-4F15-AC42-F38E-79F0F7DB4ECA}"/>
              </a:ext>
            </a:extLst>
          </p:cNvPr>
          <p:cNvSpPr txBox="1"/>
          <p:nvPr/>
        </p:nvSpPr>
        <p:spPr>
          <a:xfrm>
            <a:off x="10766037" y="167641"/>
            <a:ext cx="109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b="1">
                <a:solidFill>
                  <a:srgbClr val="FF0000"/>
                </a:solidFill>
              </a:rPr>
              <a:t>fakultatív</a:t>
            </a:r>
          </a:p>
        </p:txBody>
      </p:sp>
    </p:spTree>
    <p:extLst>
      <p:ext uri="{BB962C8B-B14F-4D97-AF65-F5344CB8AC3E}">
        <p14:creationId xmlns:p14="http://schemas.microsoft.com/office/powerpoint/2010/main" val="399598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path" presetSubtype="0" repeatCount="indefinite" fill="remove" grpId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0.0082 -0.00092 C 0.17474 -0.00092 0.31003 0.10324 0.31003 0.23195 C 0.31003 0.36042 0.17474 0.46482 0.0082 0.46482 C -0.15859 0.46482 -0.29362 0.36042 -0.29362 0.23195 C -0.29362 0.10324 -0.15859 -0.00092 0.0082 -0.00092 Z " pathEditMode="relative" rAng="0" ptsTypes="AAAAA">
                                      <p:cBhvr>
                                        <p:cTn id="2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32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/>
      <p:bldP spid="8" grpId="0" animBg="1"/>
      <p:bldP spid="10" grpId="0"/>
      <p:bldP spid="9" grpId="0" animBg="1"/>
      <p:bldP spid="9" grpId="1" animBg="1"/>
      <p:bldP spid="17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ím 1">
                <a:extLst>
                  <a:ext uri="{FF2B5EF4-FFF2-40B4-BE49-F238E27FC236}">
                    <a16:creationId xmlns:a16="http://schemas.microsoft.com/office/drawing/2014/main" id="{D50E7FE7-7A6B-4BF8-9EE5-6AB1B782DF72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838200" y="197485"/>
                <a:ext cx="10515600" cy="1325563"/>
              </a:xfrm>
            </p:spPr>
            <p:txBody>
              <a:bodyPr/>
              <a:lstStyle/>
              <a:p>
                <a:pPr algn="ctr"/>
                <a:r>
                  <a:rPr lang="hu-H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hu-HU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hu-HU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H</m:t>
                        </m:r>
                      </m:e>
                      <m:sub>
                        <m:r>
                          <a:rPr lang="hu-HU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  <m:sup>
                        <m:r>
                          <a:rPr lang="hu-HU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</m:sup>
                    </m:sSubSup>
                  </m:oMath>
                </a14:m>
                <a:r>
                  <a:rPr lang="hu-H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molekulaion esete</a:t>
                </a:r>
              </a:p>
            </p:txBody>
          </p:sp>
        </mc:Choice>
        <mc:Fallback xmlns="">
          <p:sp>
            <p:nvSpPr>
              <p:cNvPr id="2" name="Cím 1">
                <a:extLst>
                  <a:ext uri="{FF2B5EF4-FFF2-40B4-BE49-F238E27FC236}">
                    <a16:creationId xmlns:a16="http://schemas.microsoft.com/office/drawing/2014/main" id="{D50E7FE7-7A6B-4BF8-9EE5-6AB1B782DF7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838200" y="197485"/>
                <a:ext cx="10515600" cy="1325563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artalom helye 2">
            <a:extLst>
              <a:ext uri="{FF2B5EF4-FFF2-40B4-BE49-F238E27FC236}">
                <a16:creationId xmlns:a16="http://schemas.microsoft.com/office/drawing/2014/main" id="{1F5E4F99-4D1F-402A-952B-787EE2279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600" y="1657985"/>
            <a:ext cx="11988800" cy="2289901"/>
          </a:xfrm>
        </p:spPr>
        <p:txBody>
          <a:bodyPr>
            <a:normAutofit fontScale="92500"/>
          </a:bodyPr>
          <a:lstStyle/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számítások eredménye szerint most is két állapot lehetséges: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az egyikben a két atomi pálya azonos előjelű és nagyságú együtthatóval,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másik esetben ellentétes előjelű, de azonos nagyságú együtthatóval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kombinálódik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pSp>
        <p:nvGrpSpPr>
          <p:cNvPr id="4" name="Group 6">
            <a:extLst>
              <a:ext uri="{FF2B5EF4-FFF2-40B4-BE49-F238E27FC236}">
                <a16:creationId xmlns:a16="http://schemas.microsoft.com/office/drawing/2014/main" id="{5659E45A-F784-4CA1-9BD3-004E012E9875}"/>
              </a:ext>
            </a:extLst>
          </p:cNvPr>
          <p:cNvGrpSpPr>
            <a:grpSpLocks/>
          </p:cNvGrpSpPr>
          <p:nvPr/>
        </p:nvGrpSpPr>
        <p:grpSpPr bwMode="auto">
          <a:xfrm>
            <a:off x="2398257" y="4444772"/>
            <a:ext cx="3086100" cy="1204912"/>
            <a:chOff x="1977" y="1913"/>
            <a:chExt cx="1944" cy="759"/>
          </a:xfrm>
        </p:grpSpPr>
        <p:sp>
          <p:nvSpPr>
            <p:cNvPr id="5" name="Line 7">
              <a:extLst>
                <a:ext uri="{FF2B5EF4-FFF2-40B4-BE49-F238E27FC236}">
                  <a16:creationId xmlns:a16="http://schemas.microsoft.com/office/drawing/2014/main" id="{BCADF989-EF56-4D16-9D1D-F604DDF8FC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77" y="2672"/>
              <a:ext cx="19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6" name="Line 8">
              <a:extLst>
                <a:ext uri="{FF2B5EF4-FFF2-40B4-BE49-F238E27FC236}">
                  <a16:creationId xmlns:a16="http://schemas.microsoft.com/office/drawing/2014/main" id="{B3913C48-595E-41C3-A728-D6B703297CC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546" y="1913"/>
              <a:ext cx="0" cy="75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7" name="Line 9">
              <a:extLst>
                <a:ext uri="{FF2B5EF4-FFF2-40B4-BE49-F238E27FC236}">
                  <a16:creationId xmlns:a16="http://schemas.microsoft.com/office/drawing/2014/main" id="{92806068-5C5E-44D9-B9B0-133C469AF6D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46" y="1913"/>
              <a:ext cx="0" cy="75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</p:grpSp>
      <p:grpSp>
        <p:nvGrpSpPr>
          <p:cNvPr id="8" name="Group 10">
            <a:extLst>
              <a:ext uri="{FF2B5EF4-FFF2-40B4-BE49-F238E27FC236}">
                <a16:creationId xmlns:a16="http://schemas.microsoft.com/office/drawing/2014/main" id="{7EA297B4-31E4-4D47-BB83-40CBD1DCBC86}"/>
              </a:ext>
            </a:extLst>
          </p:cNvPr>
          <p:cNvGrpSpPr>
            <a:grpSpLocks/>
          </p:cNvGrpSpPr>
          <p:nvPr/>
        </p:nvGrpSpPr>
        <p:grpSpPr bwMode="auto">
          <a:xfrm>
            <a:off x="2539544" y="4705122"/>
            <a:ext cx="1524000" cy="893762"/>
            <a:chOff x="2066" y="2077"/>
            <a:chExt cx="960" cy="563"/>
          </a:xfrm>
        </p:grpSpPr>
        <p:grpSp>
          <p:nvGrpSpPr>
            <p:cNvPr id="9" name="Group 11">
              <a:extLst>
                <a:ext uri="{FF2B5EF4-FFF2-40B4-BE49-F238E27FC236}">
                  <a16:creationId xmlns:a16="http://schemas.microsoft.com/office/drawing/2014/main" id="{759D1989-8674-497D-8E32-8E63C849A4F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66" y="2161"/>
              <a:ext cx="960" cy="479"/>
              <a:chOff x="193" y="2890"/>
              <a:chExt cx="960" cy="479"/>
            </a:xfrm>
          </p:grpSpPr>
          <p:sp>
            <p:nvSpPr>
              <p:cNvPr id="11" name="Arc 12">
                <a:extLst>
                  <a:ext uri="{FF2B5EF4-FFF2-40B4-BE49-F238E27FC236}">
                    <a16:creationId xmlns:a16="http://schemas.microsoft.com/office/drawing/2014/main" id="{5C12D5C8-CB4F-4F11-99E5-3E3BE7F03EAC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193" y="2890"/>
                <a:ext cx="480" cy="475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1750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2" name="Arc 13">
                <a:extLst>
                  <a:ext uri="{FF2B5EF4-FFF2-40B4-BE49-F238E27FC236}">
                    <a16:creationId xmlns:a16="http://schemas.microsoft.com/office/drawing/2014/main" id="{993C6C6A-7425-4378-86D9-EDD6BCC0D44B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 flipV="1">
                <a:off x="673" y="2894"/>
                <a:ext cx="480" cy="475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1750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u-HU"/>
              </a:p>
            </p:txBody>
          </p:sp>
        </p:grpSp>
        <p:sp>
          <p:nvSpPr>
            <p:cNvPr id="10" name="Text Box 14">
              <a:extLst>
                <a:ext uri="{FF2B5EF4-FFF2-40B4-BE49-F238E27FC236}">
                  <a16:creationId xmlns:a16="http://schemas.microsoft.com/office/drawing/2014/main" id="{E6E286E1-B455-4D27-B4E4-30FD137206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77" y="2077"/>
              <a:ext cx="41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u-HU" sz="2400"/>
                <a:t>c</a:t>
              </a:r>
              <a:r>
                <a:rPr lang="hu-HU" sz="2400">
                  <a:latin typeface="Symbol" pitchFamily="18" charset="2"/>
                </a:rPr>
                <a:t>Y</a:t>
              </a:r>
              <a:r>
                <a:rPr lang="hu-HU" sz="2400" baseline="-25000"/>
                <a:t>1</a:t>
              </a:r>
            </a:p>
          </p:txBody>
        </p:sp>
      </p:grpSp>
      <p:grpSp>
        <p:nvGrpSpPr>
          <p:cNvPr id="13" name="Group 15">
            <a:extLst>
              <a:ext uri="{FF2B5EF4-FFF2-40B4-BE49-F238E27FC236}">
                <a16:creationId xmlns:a16="http://schemas.microsoft.com/office/drawing/2014/main" id="{08272DDC-AC15-4114-AAFC-F775D7F1C037}"/>
              </a:ext>
            </a:extLst>
          </p:cNvPr>
          <p:cNvGrpSpPr>
            <a:grpSpLocks/>
          </p:cNvGrpSpPr>
          <p:nvPr/>
        </p:nvGrpSpPr>
        <p:grpSpPr bwMode="auto">
          <a:xfrm>
            <a:off x="3650794" y="4703534"/>
            <a:ext cx="1524000" cy="889000"/>
            <a:chOff x="2766" y="2076"/>
            <a:chExt cx="960" cy="560"/>
          </a:xfrm>
        </p:grpSpPr>
        <p:grpSp>
          <p:nvGrpSpPr>
            <p:cNvPr id="14" name="Group 16">
              <a:extLst>
                <a:ext uri="{FF2B5EF4-FFF2-40B4-BE49-F238E27FC236}">
                  <a16:creationId xmlns:a16="http://schemas.microsoft.com/office/drawing/2014/main" id="{D5EDDD1C-8E13-4A8D-9878-EDD2D3CDCB2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66" y="2161"/>
              <a:ext cx="960" cy="475"/>
              <a:chOff x="1297" y="2890"/>
              <a:chExt cx="960" cy="475"/>
            </a:xfrm>
          </p:grpSpPr>
          <p:sp>
            <p:nvSpPr>
              <p:cNvPr id="16" name="Arc 17">
                <a:extLst>
                  <a:ext uri="{FF2B5EF4-FFF2-40B4-BE49-F238E27FC236}">
                    <a16:creationId xmlns:a16="http://schemas.microsoft.com/office/drawing/2014/main" id="{E4F138BE-B9E6-407D-A008-80438BC3B4A6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1297" y="2890"/>
                <a:ext cx="480" cy="475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1750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7" name="Arc 18">
                <a:extLst>
                  <a:ext uri="{FF2B5EF4-FFF2-40B4-BE49-F238E27FC236}">
                    <a16:creationId xmlns:a16="http://schemas.microsoft.com/office/drawing/2014/main" id="{159348B5-EBD0-4FDA-97C1-B29E830B165E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 flipV="1">
                <a:off x="1777" y="2890"/>
                <a:ext cx="480" cy="475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1750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u-HU"/>
              </a:p>
            </p:txBody>
          </p:sp>
        </p:grpSp>
        <p:sp>
          <p:nvSpPr>
            <p:cNvPr id="15" name="Text Box 19">
              <a:extLst>
                <a:ext uri="{FF2B5EF4-FFF2-40B4-BE49-F238E27FC236}">
                  <a16:creationId xmlns:a16="http://schemas.microsoft.com/office/drawing/2014/main" id="{1C91F008-2E61-4FEC-AFF5-C631FAB1A3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03" y="2076"/>
              <a:ext cx="41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u-HU" sz="2400"/>
                <a:t>c</a:t>
              </a:r>
              <a:r>
                <a:rPr lang="hu-HU" sz="2400">
                  <a:latin typeface="Symbol" pitchFamily="18" charset="2"/>
                </a:rPr>
                <a:t>Y</a:t>
              </a:r>
              <a:r>
                <a:rPr lang="hu-HU" sz="2400" baseline="-25000"/>
                <a:t>2</a:t>
              </a:r>
            </a:p>
          </p:txBody>
        </p:sp>
      </p:grpSp>
      <p:grpSp>
        <p:nvGrpSpPr>
          <p:cNvPr id="18" name="Group 20">
            <a:extLst>
              <a:ext uri="{FF2B5EF4-FFF2-40B4-BE49-F238E27FC236}">
                <a16:creationId xmlns:a16="http://schemas.microsoft.com/office/drawing/2014/main" id="{A4046AF8-E9B6-4E78-B7FA-D7E7721DEB5F}"/>
              </a:ext>
            </a:extLst>
          </p:cNvPr>
          <p:cNvGrpSpPr>
            <a:grpSpLocks/>
          </p:cNvGrpSpPr>
          <p:nvPr/>
        </p:nvGrpSpPr>
        <p:grpSpPr bwMode="auto">
          <a:xfrm>
            <a:off x="3303132" y="4740047"/>
            <a:ext cx="1111250" cy="717550"/>
            <a:chOff x="2547" y="2099"/>
            <a:chExt cx="700" cy="452"/>
          </a:xfrm>
        </p:grpSpPr>
        <p:sp>
          <p:nvSpPr>
            <p:cNvPr id="19" name="Arc 21">
              <a:extLst>
                <a:ext uri="{FF2B5EF4-FFF2-40B4-BE49-F238E27FC236}">
                  <a16:creationId xmlns:a16="http://schemas.microsoft.com/office/drawing/2014/main" id="{DB3D9A6A-B065-4ED9-B586-2AFF6D4FE592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2875" y="2162"/>
              <a:ext cx="372" cy="389"/>
            </a:xfrm>
            <a:custGeom>
              <a:avLst/>
              <a:gdLst>
                <a:gd name="G0" fmla="+- 0 0 0"/>
                <a:gd name="G1" fmla="+- 21594 0 0"/>
                <a:gd name="G2" fmla="+- 21600 0 0"/>
                <a:gd name="T0" fmla="*/ 494 w 21600"/>
                <a:gd name="T1" fmla="*/ 0 h 21594"/>
                <a:gd name="T2" fmla="*/ 21600 w 21600"/>
                <a:gd name="T3" fmla="*/ 21594 h 21594"/>
                <a:gd name="T4" fmla="*/ 0 w 21600"/>
                <a:gd name="T5" fmla="*/ 21594 h 21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594" fill="none" extrusionOk="0">
                  <a:moveTo>
                    <a:pt x="494" y="-1"/>
                  </a:moveTo>
                  <a:cubicBezTo>
                    <a:pt x="12227" y="268"/>
                    <a:pt x="21600" y="9857"/>
                    <a:pt x="21600" y="21594"/>
                  </a:cubicBezTo>
                </a:path>
                <a:path w="21600" h="21594" stroke="0" extrusionOk="0">
                  <a:moveTo>
                    <a:pt x="494" y="-1"/>
                  </a:moveTo>
                  <a:cubicBezTo>
                    <a:pt x="12227" y="268"/>
                    <a:pt x="21600" y="9857"/>
                    <a:pt x="21600" y="21594"/>
                  </a:cubicBezTo>
                  <a:lnTo>
                    <a:pt x="0" y="21594"/>
                  </a:lnTo>
                  <a:close/>
                </a:path>
              </a:pathLst>
            </a:custGeom>
            <a:noFill/>
            <a:ln w="31750">
              <a:solidFill>
                <a:srgbClr val="33CC3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0" name="Arc 22">
              <a:extLst>
                <a:ext uri="{FF2B5EF4-FFF2-40B4-BE49-F238E27FC236}">
                  <a16:creationId xmlns:a16="http://schemas.microsoft.com/office/drawing/2014/main" id="{E64267DB-043B-4217-ADEE-E862B2695590}"/>
                </a:ext>
              </a:extLst>
            </p:cNvPr>
            <p:cNvSpPr>
              <a:spLocks/>
            </p:cNvSpPr>
            <p:nvPr/>
          </p:nvSpPr>
          <p:spPr bwMode="auto">
            <a:xfrm flipH="1" flipV="1">
              <a:off x="2547" y="2162"/>
              <a:ext cx="372" cy="389"/>
            </a:xfrm>
            <a:custGeom>
              <a:avLst/>
              <a:gdLst>
                <a:gd name="G0" fmla="+- 0 0 0"/>
                <a:gd name="G1" fmla="+- 21594 0 0"/>
                <a:gd name="G2" fmla="+- 21600 0 0"/>
                <a:gd name="T0" fmla="*/ 494 w 21600"/>
                <a:gd name="T1" fmla="*/ 0 h 21594"/>
                <a:gd name="T2" fmla="*/ 21600 w 21600"/>
                <a:gd name="T3" fmla="*/ 21594 h 21594"/>
                <a:gd name="T4" fmla="*/ 0 w 21600"/>
                <a:gd name="T5" fmla="*/ 21594 h 21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594" fill="none" extrusionOk="0">
                  <a:moveTo>
                    <a:pt x="494" y="-1"/>
                  </a:moveTo>
                  <a:cubicBezTo>
                    <a:pt x="12227" y="268"/>
                    <a:pt x="21600" y="9857"/>
                    <a:pt x="21600" y="21594"/>
                  </a:cubicBezTo>
                </a:path>
                <a:path w="21600" h="21594" stroke="0" extrusionOk="0">
                  <a:moveTo>
                    <a:pt x="494" y="-1"/>
                  </a:moveTo>
                  <a:cubicBezTo>
                    <a:pt x="12227" y="268"/>
                    <a:pt x="21600" y="9857"/>
                    <a:pt x="21600" y="21594"/>
                  </a:cubicBezTo>
                  <a:lnTo>
                    <a:pt x="0" y="21594"/>
                  </a:lnTo>
                  <a:close/>
                </a:path>
              </a:pathLst>
            </a:custGeom>
            <a:noFill/>
            <a:ln w="31750">
              <a:solidFill>
                <a:srgbClr val="33CC3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21" name="Text Box 23">
              <a:extLst>
                <a:ext uri="{FF2B5EF4-FFF2-40B4-BE49-F238E27FC236}">
                  <a16:creationId xmlns:a16="http://schemas.microsoft.com/office/drawing/2014/main" id="{992D6049-45C7-45A9-B9FC-16B4EDFD59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79" y="2099"/>
              <a:ext cx="22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u-HU" sz="2400"/>
                <a:t>+</a:t>
              </a:r>
            </a:p>
          </p:txBody>
        </p:sp>
      </p:grpSp>
      <p:sp>
        <p:nvSpPr>
          <p:cNvPr id="22" name="Text Box 24">
            <a:extLst>
              <a:ext uri="{FF2B5EF4-FFF2-40B4-BE49-F238E27FC236}">
                <a16:creationId xmlns:a16="http://schemas.microsoft.com/office/drawing/2014/main" id="{A65BA5FF-3385-4F27-9A9A-A86F00DA76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144" y="5830659"/>
            <a:ext cx="2625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 sz="2400"/>
              <a:t>erősítő interferencia</a:t>
            </a:r>
          </a:p>
        </p:txBody>
      </p:sp>
      <p:grpSp>
        <p:nvGrpSpPr>
          <p:cNvPr id="23" name="Group 6">
            <a:extLst>
              <a:ext uri="{FF2B5EF4-FFF2-40B4-BE49-F238E27FC236}">
                <a16:creationId xmlns:a16="http://schemas.microsoft.com/office/drawing/2014/main" id="{D6CE1FA0-E106-4A31-92D8-545C73CEDA25}"/>
              </a:ext>
            </a:extLst>
          </p:cNvPr>
          <p:cNvGrpSpPr>
            <a:grpSpLocks/>
          </p:cNvGrpSpPr>
          <p:nvPr/>
        </p:nvGrpSpPr>
        <p:grpSpPr bwMode="auto">
          <a:xfrm>
            <a:off x="7405688" y="4015466"/>
            <a:ext cx="3086100" cy="2405063"/>
            <a:chOff x="1977" y="1670"/>
            <a:chExt cx="1944" cy="1515"/>
          </a:xfrm>
        </p:grpSpPr>
        <p:sp>
          <p:nvSpPr>
            <p:cNvPr id="24" name="Line 7">
              <a:extLst>
                <a:ext uri="{FF2B5EF4-FFF2-40B4-BE49-F238E27FC236}">
                  <a16:creationId xmlns:a16="http://schemas.microsoft.com/office/drawing/2014/main" id="{55AE2280-6783-4E20-834E-8F1CE5DEB41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77" y="2429"/>
              <a:ext cx="194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5" name="Line 8">
              <a:extLst>
                <a:ext uri="{FF2B5EF4-FFF2-40B4-BE49-F238E27FC236}">
                  <a16:creationId xmlns:a16="http://schemas.microsoft.com/office/drawing/2014/main" id="{E5E377D6-6416-4DD8-9A57-874F8A67B16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546" y="1670"/>
              <a:ext cx="0" cy="75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6" name="Line 9">
              <a:extLst>
                <a:ext uri="{FF2B5EF4-FFF2-40B4-BE49-F238E27FC236}">
                  <a16:creationId xmlns:a16="http://schemas.microsoft.com/office/drawing/2014/main" id="{5B2BF66C-B5D1-44E8-888A-61F5C9A01E2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28" y="2426"/>
              <a:ext cx="0" cy="75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stealth" w="med" len="med"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</p:grpSp>
      <p:grpSp>
        <p:nvGrpSpPr>
          <p:cNvPr id="27" name="Group 10">
            <a:extLst>
              <a:ext uri="{FF2B5EF4-FFF2-40B4-BE49-F238E27FC236}">
                <a16:creationId xmlns:a16="http://schemas.microsoft.com/office/drawing/2014/main" id="{0F22BB90-73A8-4C16-AF5F-54AEA20A8C26}"/>
              </a:ext>
            </a:extLst>
          </p:cNvPr>
          <p:cNvGrpSpPr>
            <a:grpSpLocks/>
          </p:cNvGrpSpPr>
          <p:nvPr/>
        </p:nvGrpSpPr>
        <p:grpSpPr bwMode="auto">
          <a:xfrm>
            <a:off x="7546975" y="4236129"/>
            <a:ext cx="1524000" cy="893762"/>
            <a:chOff x="2066" y="2077"/>
            <a:chExt cx="960" cy="563"/>
          </a:xfrm>
        </p:grpSpPr>
        <p:grpSp>
          <p:nvGrpSpPr>
            <p:cNvPr id="28" name="Group 11">
              <a:extLst>
                <a:ext uri="{FF2B5EF4-FFF2-40B4-BE49-F238E27FC236}">
                  <a16:creationId xmlns:a16="http://schemas.microsoft.com/office/drawing/2014/main" id="{F79B29C8-8998-40AC-A172-3BAA0299B33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66" y="2161"/>
              <a:ext cx="960" cy="479"/>
              <a:chOff x="193" y="2890"/>
              <a:chExt cx="960" cy="479"/>
            </a:xfrm>
          </p:grpSpPr>
          <p:sp>
            <p:nvSpPr>
              <p:cNvPr id="30" name="Arc 12">
                <a:extLst>
                  <a:ext uri="{FF2B5EF4-FFF2-40B4-BE49-F238E27FC236}">
                    <a16:creationId xmlns:a16="http://schemas.microsoft.com/office/drawing/2014/main" id="{1C64055F-5230-4B4A-8BA8-885B716F0AB7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193" y="2890"/>
                <a:ext cx="480" cy="475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1750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31" name="Arc 13">
                <a:extLst>
                  <a:ext uri="{FF2B5EF4-FFF2-40B4-BE49-F238E27FC236}">
                    <a16:creationId xmlns:a16="http://schemas.microsoft.com/office/drawing/2014/main" id="{00E38E77-C2DB-4163-8ACB-02628BC83B47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 flipV="1">
                <a:off x="673" y="2894"/>
                <a:ext cx="480" cy="475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1750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u-HU"/>
              </a:p>
            </p:txBody>
          </p:sp>
        </p:grpSp>
        <p:sp>
          <p:nvSpPr>
            <p:cNvPr id="29" name="Text Box 14">
              <a:extLst>
                <a:ext uri="{FF2B5EF4-FFF2-40B4-BE49-F238E27FC236}">
                  <a16:creationId xmlns:a16="http://schemas.microsoft.com/office/drawing/2014/main" id="{D59E5FE8-2035-4F0F-BFD3-CC241A3523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77" y="2077"/>
              <a:ext cx="41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u-HU" sz="2400"/>
                <a:t>c</a:t>
              </a:r>
              <a:r>
                <a:rPr lang="hu-HU" sz="2400">
                  <a:latin typeface="Symbol" pitchFamily="18" charset="2"/>
                </a:rPr>
                <a:t>Y</a:t>
              </a:r>
              <a:r>
                <a:rPr lang="hu-HU" sz="2400" baseline="-25000"/>
                <a:t>1</a:t>
              </a:r>
            </a:p>
          </p:txBody>
        </p:sp>
      </p:grpSp>
      <p:grpSp>
        <p:nvGrpSpPr>
          <p:cNvPr id="32" name="Group 15">
            <a:extLst>
              <a:ext uri="{FF2B5EF4-FFF2-40B4-BE49-F238E27FC236}">
                <a16:creationId xmlns:a16="http://schemas.microsoft.com/office/drawing/2014/main" id="{883FEF73-AAA1-4C81-BB78-59D108D7A1B1}"/>
              </a:ext>
            </a:extLst>
          </p:cNvPr>
          <p:cNvGrpSpPr>
            <a:grpSpLocks/>
          </p:cNvGrpSpPr>
          <p:nvPr/>
        </p:nvGrpSpPr>
        <p:grpSpPr bwMode="auto">
          <a:xfrm>
            <a:off x="8623300" y="4237716"/>
            <a:ext cx="1674813" cy="1806575"/>
            <a:chOff x="2768" y="1810"/>
            <a:chExt cx="1055" cy="1138"/>
          </a:xfrm>
        </p:grpSpPr>
        <p:grpSp>
          <p:nvGrpSpPr>
            <p:cNvPr id="33" name="Group 16">
              <a:extLst>
                <a:ext uri="{FF2B5EF4-FFF2-40B4-BE49-F238E27FC236}">
                  <a16:creationId xmlns:a16="http://schemas.microsoft.com/office/drawing/2014/main" id="{24FBF267-F800-49CC-8386-4268009B51AF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2768" y="2473"/>
              <a:ext cx="960" cy="475"/>
              <a:chOff x="1297" y="2890"/>
              <a:chExt cx="960" cy="475"/>
            </a:xfrm>
          </p:grpSpPr>
          <p:sp>
            <p:nvSpPr>
              <p:cNvPr id="35" name="Arc 17">
                <a:extLst>
                  <a:ext uri="{FF2B5EF4-FFF2-40B4-BE49-F238E27FC236}">
                    <a16:creationId xmlns:a16="http://schemas.microsoft.com/office/drawing/2014/main" id="{F57370D8-FA8A-46D1-8459-0D1FFE063A1E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1297" y="2890"/>
                <a:ext cx="480" cy="475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1750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36" name="Arc 18">
                <a:extLst>
                  <a:ext uri="{FF2B5EF4-FFF2-40B4-BE49-F238E27FC236}">
                    <a16:creationId xmlns:a16="http://schemas.microsoft.com/office/drawing/2014/main" id="{D90F9831-CF63-462C-82A4-5830BACBEABD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 flipV="1">
                <a:off x="1777" y="2890"/>
                <a:ext cx="480" cy="475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1750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u-HU"/>
              </a:p>
            </p:txBody>
          </p:sp>
        </p:grpSp>
        <p:sp>
          <p:nvSpPr>
            <p:cNvPr id="34" name="Text Box 19">
              <a:extLst>
                <a:ext uri="{FF2B5EF4-FFF2-40B4-BE49-F238E27FC236}">
                  <a16:creationId xmlns:a16="http://schemas.microsoft.com/office/drawing/2014/main" id="{C3C96C6B-1792-4154-9EC1-86AB89F4FE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41" y="1810"/>
              <a:ext cx="48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u-HU" sz="2400"/>
                <a:t>-c</a:t>
              </a:r>
              <a:r>
                <a:rPr lang="hu-HU" sz="2400">
                  <a:latin typeface="Symbol" pitchFamily="18" charset="2"/>
                </a:rPr>
                <a:t>Y</a:t>
              </a:r>
              <a:r>
                <a:rPr lang="hu-HU" sz="2400" baseline="-25000"/>
                <a:t>2</a:t>
              </a:r>
            </a:p>
          </p:txBody>
        </p:sp>
      </p:grpSp>
      <p:grpSp>
        <p:nvGrpSpPr>
          <p:cNvPr id="37" name="Group 20">
            <a:extLst>
              <a:ext uri="{FF2B5EF4-FFF2-40B4-BE49-F238E27FC236}">
                <a16:creationId xmlns:a16="http://schemas.microsoft.com/office/drawing/2014/main" id="{F2F3FB24-27C9-41F1-80DA-62D57AF24294}"/>
              </a:ext>
            </a:extLst>
          </p:cNvPr>
          <p:cNvGrpSpPr>
            <a:grpSpLocks/>
          </p:cNvGrpSpPr>
          <p:nvPr/>
        </p:nvGrpSpPr>
        <p:grpSpPr bwMode="auto">
          <a:xfrm>
            <a:off x="8312150" y="4283754"/>
            <a:ext cx="1073150" cy="1782762"/>
            <a:chOff x="2548" y="1839"/>
            <a:chExt cx="676" cy="1123"/>
          </a:xfrm>
        </p:grpSpPr>
        <p:sp>
          <p:nvSpPr>
            <p:cNvPr id="38" name="Arc 21">
              <a:extLst>
                <a:ext uri="{FF2B5EF4-FFF2-40B4-BE49-F238E27FC236}">
                  <a16:creationId xmlns:a16="http://schemas.microsoft.com/office/drawing/2014/main" id="{22A22B93-70BF-4299-AC7F-ABB0C0B1F950}"/>
                </a:ext>
              </a:extLst>
            </p:cNvPr>
            <p:cNvSpPr>
              <a:spLocks/>
            </p:cNvSpPr>
            <p:nvPr/>
          </p:nvSpPr>
          <p:spPr bwMode="auto">
            <a:xfrm flipH="1" flipV="1">
              <a:off x="2548" y="1891"/>
              <a:ext cx="548" cy="535"/>
            </a:xfrm>
            <a:custGeom>
              <a:avLst/>
              <a:gdLst>
                <a:gd name="G0" fmla="+- 0 0 0"/>
                <a:gd name="G1" fmla="+- 19907 0 0"/>
                <a:gd name="G2" fmla="+- 21600 0 0"/>
                <a:gd name="T0" fmla="*/ 8384 w 21600"/>
                <a:gd name="T1" fmla="*/ 0 h 19907"/>
                <a:gd name="T2" fmla="*/ 21600 w 21600"/>
                <a:gd name="T3" fmla="*/ 19907 h 19907"/>
                <a:gd name="T4" fmla="*/ 0 w 21600"/>
                <a:gd name="T5" fmla="*/ 19907 h 199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9907" fill="none" extrusionOk="0">
                  <a:moveTo>
                    <a:pt x="8383" y="0"/>
                  </a:moveTo>
                  <a:cubicBezTo>
                    <a:pt x="16392" y="3373"/>
                    <a:pt x="21600" y="11217"/>
                    <a:pt x="21600" y="19907"/>
                  </a:cubicBezTo>
                </a:path>
                <a:path w="21600" h="19907" stroke="0" extrusionOk="0">
                  <a:moveTo>
                    <a:pt x="8383" y="0"/>
                  </a:moveTo>
                  <a:cubicBezTo>
                    <a:pt x="16392" y="3373"/>
                    <a:pt x="21600" y="11217"/>
                    <a:pt x="21600" y="19907"/>
                  </a:cubicBezTo>
                  <a:lnTo>
                    <a:pt x="0" y="19907"/>
                  </a:lnTo>
                  <a:close/>
                </a:path>
              </a:pathLst>
            </a:custGeom>
            <a:noFill/>
            <a:ln w="31750">
              <a:solidFill>
                <a:srgbClr val="33CC3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39" name="Arc 22">
              <a:extLst>
                <a:ext uri="{FF2B5EF4-FFF2-40B4-BE49-F238E27FC236}">
                  <a16:creationId xmlns:a16="http://schemas.microsoft.com/office/drawing/2014/main" id="{8BA46CB1-1BCE-4CFB-AB7A-AD0EB438BEF6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6" y="2427"/>
              <a:ext cx="548" cy="535"/>
            </a:xfrm>
            <a:custGeom>
              <a:avLst/>
              <a:gdLst>
                <a:gd name="G0" fmla="+- 0 0 0"/>
                <a:gd name="G1" fmla="+- 19907 0 0"/>
                <a:gd name="G2" fmla="+- 21600 0 0"/>
                <a:gd name="T0" fmla="*/ 8384 w 21600"/>
                <a:gd name="T1" fmla="*/ 0 h 19907"/>
                <a:gd name="T2" fmla="*/ 21600 w 21600"/>
                <a:gd name="T3" fmla="*/ 19907 h 19907"/>
                <a:gd name="T4" fmla="*/ 0 w 21600"/>
                <a:gd name="T5" fmla="*/ 19907 h 199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9907" fill="none" extrusionOk="0">
                  <a:moveTo>
                    <a:pt x="8383" y="0"/>
                  </a:moveTo>
                  <a:cubicBezTo>
                    <a:pt x="16392" y="3373"/>
                    <a:pt x="21600" y="11217"/>
                    <a:pt x="21600" y="19907"/>
                  </a:cubicBezTo>
                </a:path>
                <a:path w="21600" h="19907" stroke="0" extrusionOk="0">
                  <a:moveTo>
                    <a:pt x="8383" y="0"/>
                  </a:moveTo>
                  <a:cubicBezTo>
                    <a:pt x="16392" y="3373"/>
                    <a:pt x="21600" y="11217"/>
                    <a:pt x="21600" y="19907"/>
                  </a:cubicBezTo>
                  <a:lnTo>
                    <a:pt x="0" y="19907"/>
                  </a:lnTo>
                  <a:close/>
                </a:path>
              </a:pathLst>
            </a:custGeom>
            <a:noFill/>
            <a:ln w="31750">
              <a:solidFill>
                <a:srgbClr val="33CC3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0" name="Text Box 23">
              <a:extLst>
                <a:ext uri="{FF2B5EF4-FFF2-40B4-BE49-F238E27FC236}">
                  <a16:creationId xmlns:a16="http://schemas.microsoft.com/office/drawing/2014/main" id="{5BA2499D-A902-45EF-ADB1-4C15F78366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77" y="1839"/>
              <a:ext cx="22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u-HU" sz="2400"/>
                <a:t>+</a:t>
              </a:r>
            </a:p>
          </p:txBody>
        </p:sp>
      </p:grpSp>
      <p:sp>
        <p:nvSpPr>
          <p:cNvPr id="41" name="Text Box 24">
            <a:extLst>
              <a:ext uri="{FF2B5EF4-FFF2-40B4-BE49-F238E27FC236}">
                <a16:creationId xmlns:a16="http://schemas.microsoft.com/office/drawing/2014/main" id="{055316D7-B577-4CD5-9863-84A0C83D98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21575" y="6295116"/>
            <a:ext cx="2862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 sz="2400"/>
              <a:t>gyengítő interferencia</a:t>
            </a:r>
          </a:p>
        </p:txBody>
      </p:sp>
      <p:grpSp>
        <p:nvGrpSpPr>
          <p:cNvPr id="42" name="Group 27">
            <a:extLst>
              <a:ext uri="{FF2B5EF4-FFF2-40B4-BE49-F238E27FC236}">
                <a16:creationId xmlns:a16="http://schemas.microsoft.com/office/drawing/2014/main" id="{6185BA89-0591-4EE8-8BF1-F34B5503CAEE}"/>
              </a:ext>
            </a:extLst>
          </p:cNvPr>
          <p:cNvGrpSpPr>
            <a:grpSpLocks/>
          </p:cNvGrpSpPr>
          <p:nvPr/>
        </p:nvGrpSpPr>
        <p:grpSpPr bwMode="auto">
          <a:xfrm>
            <a:off x="7340600" y="4015466"/>
            <a:ext cx="1511300" cy="2279650"/>
            <a:chOff x="1936" y="1670"/>
            <a:chExt cx="952" cy="1436"/>
          </a:xfrm>
        </p:grpSpPr>
        <p:sp>
          <p:nvSpPr>
            <p:cNvPr id="43" name="Line 25">
              <a:extLst>
                <a:ext uri="{FF2B5EF4-FFF2-40B4-BE49-F238E27FC236}">
                  <a16:creationId xmlns:a16="http://schemas.microsoft.com/office/drawing/2014/main" id="{D43FC8E9-4C4C-4FDB-A936-A59D4E1B070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8" y="1670"/>
              <a:ext cx="0" cy="1436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4" name="Text Box 26">
              <a:extLst>
                <a:ext uri="{FF2B5EF4-FFF2-40B4-BE49-F238E27FC236}">
                  <a16:creationId xmlns:a16="http://schemas.microsoft.com/office/drawing/2014/main" id="{0DA0014B-3008-4DF8-836D-024CDF8111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36" y="2660"/>
              <a:ext cx="84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u-HU" sz="2400" dirty="0">
                  <a:solidFill>
                    <a:srgbClr val="0000FF"/>
                  </a:solidFill>
                </a:rPr>
                <a:t>csomósík</a:t>
              </a:r>
            </a:p>
          </p:txBody>
        </p:sp>
      </p:grpSp>
      <p:sp>
        <p:nvSpPr>
          <p:cNvPr id="45" name="TextBox 3">
            <a:extLst>
              <a:ext uri="{FF2B5EF4-FFF2-40B4-BE49-F238E27FC236}">
                <a16:creationId xmlns:a16="http://schemas.microsoft.com/office/drawing/2014/main" id="{6AAB699E-DFCD-EE8B-911D-2AA2B8245E24}"/>
              </a:ext>
            </a:extLst>
          </p:cNvPr>
          <p:cNvSpPr txBox="1"/>
          <p:nvPr/>
        </p:nvSpPr>
        <p:spPr>
          <a:xfrm>
            <a:off x="10766037" y="167641"/>
            <a:ext cx="109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b="1">
                <a:solidFill>
                  <a:srgbClr val="FF0000"/>
                </a:solidFill>
              </a:rPr>
              <a:t>fakultatív</a:t>
            </a:r>
          </a:p>
        </p:txBody>
      </p:sp>
    </p:spTree>
    <p:extLst>
      <p:ext uri="{BB962C8B-B14F-4D97-AF65-F5344CB8AC3E}">
        <p14:creationId xmlns:p14="http://schemas.microsoft.com/office/powerpoint/2010/main" val="4117963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42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41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ím 1">
                <a:extLst>
                  <a:ext uri="{FF2B5EF4-FFF2-40B4-BE49-F238E27FC236}">
                    <a16:creationId xmlns:a16="http://schemas.microsoft.com/office/drawing/2014/main" id="{D50E7FE7-7A6B-4BF8-9EE5-6AB1B782DF72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838200" y="197485"/>
                <a:ext cx="10515600" cy="1325563"/>
              </a:xfrm>
            </p:spPr>
            <p:txBody>
              <a:bodyPr/>
              <a:lstStyle/>
              <a:p>
                <a:pPr algn="ctr"/>
                <a:r>
                  <a:rPr lang="hu-H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hu-HU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hu-HU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H</m:t>
                        </m:r>
                      </m:e>
                      <m:sub>
                        <m:r>
                          <a:rPr lang="hu-HU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  <m:sup>
                        <m:r>
                          <a:rPr lang="hu-HU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</m:sup>
                    </m:sSubSup>
                  </m:oMath>
                </a14:m>
                <a:r>
                  <a:rPr lang="hu-H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molekulaion esete</a:t>
                </a:r>
              </a:p>
            </p:txBody>
          </p:sp>
        </mc:Choice>
        <mc:Fallback xmlns="">
          <p:sp>
            <p:nvSpPr>
              <p:cNvPr id="2" name="Cím 1">
                <a:extLst>
                  <a:ext uri="{FF2B5EF4-FFF2-40B4-BE49-F238E27FC236}">
                    <a16:creationId xmlns:a16="http://schemas.microsoft.com/office/drawing/2014/main" id="{D50E7FE7-7A6B-4BF8-9EE5-6AB1B782DF7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838200" y="197485"/>
                <a:ext cx="10515600" cy="1325563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artalom helye 2">
            <a:extLst>
              <a:ext uri="{FF2B5EF4-FFF2-40B4-BE49-F238E27FC236}">
                <a16:creationId xmlns:a16="http://schemas.microsoft.com/office/drawing/2014/main" id="{1F5E4F99-4D1F-402A-952B-787EE2279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110" y="1657985"/>
            <a:ext cx="5975828" cy="5200015"/>
          </a:xfrm>
        </p:spPr>
        <p:txBody>
          <a:bodyPr>
            <a:normAutofit/>
          </a:bodyPr>
          <a:lstStyle/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állapotok energiáit, és a mag-mag taszítási energiát a két mag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távolsá-gának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függvényében kiszámítva: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egyetlen elektront a felépülési elv szerint az alacsonyabb energiájú pá-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lyára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felhelyezzük, és energiáját a mag-mag taszítással korrigáljuk,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-kor egy minimummal rendelkező görbét kapunk!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hu-HU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egyensúlyi magtávolság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hu-HU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kötésdisszociációs energia</a:t>
            </a:r>
          </a:p>
        </p:txBody>
      </p:sp>
      <p:grpSp>
        <p:nvGrpSpPr>
          <p:cNvPr id="5" name="Group 1255">
            <a:extLst>
              <a:ext uri="{FF2B5EF4-FFF2-40B4-BE49-F238E27FC236}">
                <a16:creationId xmlns:a16="http://schemas.microsoft.com/office/drawing/2014/main" id="{9425C006-4BB4-454E-BA00-EAE40E4FA944}"/>
              </a:ext>
            </a:extLst>
          </p:cNvPr>
          <p:cNvGrpSpPr>
            <a:grpSpLocks/>
          </p:cNvGrpSpPr>
          <p:nvPr/>
        </p:nvGrpSpPr>
        <p:grpSpPr bwMode="auto">
          <a:xfrm>
            <a:off x="7360767" y="3706226"/>
            <a:ext cx="3616325" cy="1651000"/>
            <a:chOff x="1647" y="2252"/>
            <a:chExt cx="2278" cy="1040"/>
          </a:xfrm>
        </p:grpSpPr>
        <p:sp>
          <p:nvSpPr>
            <p:cNvPr id="7" name="Line 1104">
              <a:extLst>
                <a:ext uri="{FF2B5EF4-FFF2-40B4-BE49-F238E27FC236}">
                  <a16:creationId xmlns:a16="http://schemas.microsoft.com/office/drawing/2014/main" id="{7C99E035-3580-41B2-9C0E-B403657B599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47" y="3257"/>
              <a:ext cx="69" cy="3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8" name="Line 1105">
              <a:extLst>
                <a:ext uri="{FF2B5EF4-FFF2-40B4-BE49-F238E27FC236}">
                  <a16:creationId xmlns:a16="http://schemas.microsoft.com/office/drawing/2014/main" id="{5667A8DC-EE50-4511-B178-FEB87C21B00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16" y="3215"/>
              <a:ext cx="61" cy="4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" name="Freeform 1106">
              <a:extLst>
                <a:ext uri="{FF2B5EF4-FFF2-40B4-BE49-F238E27FC236}">
                  <a16:creationId xmlns:a16="http://schemas.microsoft.com/office/drawing/2014/main" id="{D6F715C7-EFA8-479B-ACBE-14F071741F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777" y="3173"/>
              <a:ext cx="68" cy="42"/>
            </a:xfrm>
            <a:custGeom>
              <a:avLst/>
              <a:gdLst/>
              <a:ahLst/>
              <a:cxnLst>
                <a:cxn ang="0">
                  <a:pos x="0" y="42"/>
                </a:cxn>
                <a:cxn ang="0">
                  <a:pos x="34" y="21"/>
                </a:cxn>
                <a:cxn ang="0">
                  <a:pos x="68" y="0"/>
                </a:cxn>
              </a:cxnLst>
              <a:rect l="0" t="0" r="r" b="b"/>
              <a:pathLst>
                <a:path w="68" h="42">
                  <a:moveTo>
                    <a:pt x="0" y="42"/>
                  </a:moveTo>
                  <a:lnTo>
                    <a:pt x="34" y="21"/>
                  </a:lnTo>
                  <a:lnTo>
                    <a:pt x="68" y="0"/>
                  </a:lnTo>
                </a:path>
              </a:pathLst>
            </a:cu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0" name="Line 1107">
              <a:extLst>
                <a:ext uri="{FF2B5EF4-FFF2-40B4-BE49-F238E27FC236}">
                  <a16:creationId xmlns:a16="http://schemas.microsoft.com/office/drawing/2014/main" id="{BD5B2AE6-4CEC-42FD-B8FE-5B87F9451CD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45" y="3138"/>
              <a:ext cx="61" cy="3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1" name="Freeform 1108">
              <a:extLst>
                <a:ext uri="{FF2B5EF4-FFF2-40B4-BE49-F238E27FC236}">
                  <a16:creationId xmlns:a16="http://schemas.microsoft.com/office/drawing/2014/main" id="{BFF713BE-F411-42F9-A912-D6C2B2162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1906" y="3096"/>
              <a:ext cx="69" cy="42"/>
            </a:xfrm>
            <a:custGeom>
              <a:avLst/>
              <a:gdLst/>
              <a:ahLst/>
              <a:cxnLst>
                <a:cxn ang="0">
                  <a:pos x="0" y="42"/>
                </a:cxn>
                <a:cxn ang="0">
                  <a:pos x="35" y="21"/>
                </a:cxn>
                <a:cxn ang="0">
                  <a:pos x="69" y="0"/>
                </a:cxn>
              </a:cxnLst>
              <a:rect l="0" t="0" r="r" b="b"/>
              <a:pathLst>
                <a:path w="69" h="42">
                  <a:moveTo>
                    <a:pt x="0" y="42"/>
                  </a:moveTo>
                  <a:lnTo>
                    <a:pt x="35" y="21"/>
                  </a:lnTo>
                  <a:lnTo>
                    <a:pt x="69" y="0"/>
                  </a:lnTo>
                </a:path>
              </a:pathLst>
            </a:cu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2" name="Line 1109">
              <a:extLst>
                <a:ext uri="{FF2B5EF4-FFF2-40B4-BE49-F238E27FC236}">
                  <a16:creationId xmlns:a16="http://schemas.microsoft.com/office/drawing/2014/main" id="{CC55FC15-9932-4E94-9829-F0779F4779A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75" y="3053"/>
              <a:ext cx="61" cy="43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3" name="Line 1110">
              <a:extLst>
                <a:ext uri="{FF2B5EF4-FFF2-40B4-BE49-F238E27FC236}">
                  <a16:creationId xmlns:a16="http://schemas.microsoft.com/office/drawing/2014/main" id="{5AE45F60-6EAB-4306-9AEB-CD1F46EB5E4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36" y="3011"/>
              <a:ext cx="68" cy="4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4" name="Line 1111">
              <a:extLst>
                <a:ext uri="{FF2B5EF4-FFF2-40B4-BE49-F238E27FC236}">
                  <a16:creationId xmlns:a16="http://schemas.microsoft.com/office/drawing/2014/main" id="{6402EECF-2172-4111-BC9A-691CFC1E444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04" y="2969"/>
              <a:ext cx="68" cy="4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5" name="Line 1112">
              <a:extLst>
                <a:ext uri="{FF2B5EF4-FFF2-40B4-BE49-F238E27FC236}">
                  <a16:creationId xmlns:a16="http://schemas.microsoft.com/office/drawing/2014/main" id="{6FA2695C-FE27-46D6-85A1-20551E9AA7B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72" y="2934"/>
              <a:ext cx="62" cy="3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6" name="Freeform 1113">
              <a:extLst>
                <a:ext uri="{FF2B5EF4-FFF2-40B4-BE49-F238E27FC236}">
                  <a16:creationId xmlns:a16="http://schemas.microsoft.com/office/drawing/2014/main" id="{815FCBFD-07FE-4A42-B495-477EFF126CEE}"/>
                </a:ext>
              </a:extLst>
            </p:cNvPr>
            <p:cNvSpPr>
              <a:spLocks/>
            </p:cNvSpPr>
            <p:nvPr/>
          </p:nvSpPr>
          <p:spPr bwMode="auto">
            <a:xfrm>
              <a:off x="2234" y="2892"/>
              <a:ext cx="68" cy="42"/>
            </a:xfrm>
            <a:custGeom>
              <a:avLst/>
              <a:gdLst/>
              <a:ahLst/>
              <a:cxnLst>
                <a:cxn ang="0">
                  <a:pos x="0" y="42"/>
                </a:cxn>
                <a:cxn ang="0">
                  <a:pos x="34" y="21"/>
                </a:cxn>
                <a:cxn ang="0">
                  <a:pos x="68" y="0"/>
                </a:cxn>
              </a:cxnLst>
              <a:rect l="0" t="0" r="r" b="b"/>
              <a:pathLst>
                <a:path w="68" h="42">
                  <a:moveTo>
                    <a:pt x="0" y="42"/>
                  </a:moveTo>
                  <a:lnTo>
                    <a:pt x="34" y="21"/>
                  </a:lnTo>
                  <a:lnTo>
                    <a:pt x="68" y="0"/>
                  </a:lnTo>
                </a:path>
              </a:pathLst>
            </a:cu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7" name="Line 1114">
              <a:extLst>
                <a:ext uri="{FF2B5EF4-FFF2-40B4-BE49-F238E27FC236}">
                  <a16:creationId xmlns:a16="http://schemas.microsoft.com/office/drawing/2014/main" id="{35A7338B-7F75-4BC3-896D-EF26F1F0687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02" y="2850"/>
              <a:ext cx="61" cy="4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8" name="Freeform 1115">
              <a:extLst>
                <a:ext uri="{FF2B5EF4-FFF2-40B4-BE49-F238E27FC236}">
                  <a16:creationId xmlns:a16="http://schemas.microsoft.com/office/drawing/2014/main" id="{29F86929-7AB0-4275-9D05-E66C88A22F77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3" y="2814"/>
              <a:ext cx="68" cy="36"/>
            </a:xfrm>
            <a:custGeom>
              <a:avLst/>
              <a:gdLst/>
              <a:ahLst/>
              <a:cxnLst>
                <a:cxn ang="0">
                  <a:pos x="0" y="36"/>
                </a:cxn>
                <a:cxn ang="0">
                  <a:pos x="34" y="14"/>
                </a:cxn>
                <a:cxn ang="0">
                  <a:pos x="68" y="0"/>
                </a:cxn>
              </a:cxnLst>
              <a:rect l="0" t="0" r="r" b="b"/>
              <a:pathLst>
                <a:path w="68" h="36">
                  <a:moveTo>
                    <a:pt x="0" y="36"/>
                  </a:moveTo>
                  <a:lnTo>
                    <a:pt x="34" y="14"/>
                  </a:lnTo>
                  <a:lnTo>
                    <a:pt x="68" y="0"/>
                  </a:lnTo>
                </a:path>
              </a:pathLst>
            </a:cu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9" name="Line 1116">
              <a:extLst>
                <a:ext uri="{FF2B5EF4-FFF2-40B4-BE49-F238E27FC236}">
                  <a16:creationId xmlns:a16="http://schemas.microsoft.com/office/drawing/2014/main" id="{D01C5D3A-699A-4564-B5D1-DE038C45233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31" y="2779"/>
              <a:ext cx="62" cy="3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20" name="Freeform 1117">
              <a:extLst>
                <a:ext uri="{FF2B5EF4-FFF2-40B4-BE49-F238E27FC236}">
                  <a16:creationId xmlns:a16="http://schemas.microsoft.com/office/drawing/2014/main" id="{46372B9A-F249-4B75-A863-2D9395F0BABB}"/>
                </a:ext>
              </a:extLst>
            </p:cNvPr>
            <p:cNvSpPr>
              <a:spLocks/>
            </p:cNvSpPr>
            <p:nvPr/>
          </p:nvSpPr>
          <p:spPr bwMode="auto">
            <a:xfrm>
              <a:off x="2493" y="2744"/>
              <a:ext cx="68" cy="35"/>
            </a:xfrm>
            <a:custGeom>
              <a:avLst/>
              <a:gdLst/>
              <a:ahLst/>
              <a:cxnLst>
                <a:cxn ang="0">
                  <a:pos x="0" y="35"/>
                </a:cxn>
                <a:cxn ang="0">
                  <a:pos x="34" y="14"/>
                </a:cxn>
                <a:cxn ang="0">
                  <a:pos x="68" y="0"/>
                </a:cxn>
              </a:cxnLst>
              <a:rect l="0" t="0" r="r" b="b"/>
              <a:pathLst>
                <a:path w="68" h="35">
                  <a:moveTo>
                    <a:pt x="0" y="35"/>
                  </a:moveTo>
                  <a:lnTo>
                    <a:pt x="34" y="14"/>
                  </a:lnTo>
                  <a:lnTo>
                    <a:pt x="68" y="0"/>
                  </a:lnTo>
                </a:path>
              </a:pathLst>
            </a:cu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21" name="Line 1118">
              <a:extLst>
                <a:ext uri="{FF2B5EF4-FFF2-40B4-BE49-F238E27FC236}">
                  <a16:creationId xmlns:a16="http://schemas.microsoft.com/office/drawing/2014/main" id="{120D3D1A-44C9-4498-9701-E63433DC4E0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561" y="2709"/>
              <a:ext cx="61" cy="3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22" name="Line 1119">
              <a:extLst>
                <a:ext uri="{FF2B5EF4-FFF2-40B4-BE49-F238E27FC236}">
                  <a16:creationId xmlns:a16="http://schemas.microsoft.com/office/drawing/2014/main" id="{E2AAC3FF-EC74-463B-8947-28DD72B739C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622" y="2674"/>
              <a:ext cx="69" cy="3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23" name="Line 1120">
              <a:extLst>
                <a:ext uri="{FF2B5EF4-FFF2-40B4-BE49-F238E27FC236}">
                  <a16:creationId xmlns:a16="http://schemas.microsoft.com/office/drawing/2014/main" id="{6DF11A29-3CE4-4136-AA1D-A0C97F8699D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691" y="2646"/>
              <a:ext cx="68" cy="28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24" name="Line 1121">
              <a:extLst>
                <a:ext uri="{FF2B5EF4-FFF2-40B4-BE49-F238E27FC236}">
                  <a16:creationId xmlns:a16="http://schemas.microsoft.com/office/drawing/2014/main" id="{00ED87A7-F686-45B7-94E8-04FF17858B3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59" y="2611"/>
              <a:ext cx="61" cy="35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25" name="Freeform 1122">
              <a:extLst>
                <a:ext uri="{FF2B5EF4-FFF2-40B4-BE49-F238E27FC236}">
                  <a16:creationId xmlns:a16="http://schemas.microsoft.com/office/drawing/2014/main" id="{DADC3654-017E-42B2-A0A7-B01891825407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0" y="2583"/>
              <a:ext cx="68" cy="28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34" y="14"/>
                </a:cxn>
                <a:cxn ang="0">
                  <a:pos x="68" y="0"/>
                </a:cxn>
              </a:cxnLst>
              <a:rect l="0" t="0" r="r" b="b"/>
              <a:pathLst>
                <a:path w="68" h="28">
                  <a:moveTo>
                    <a:pt x="0" y="28"/>
                  </a:moveTo>
                  <a:lnTo>
                    <a:pt x="34" y="14"/>
                  </a:lnTo>
                  <a:lnTo>
                    <a:pt x="68" y="0"/>
                  </a:lnTo>
                </a:path>
              </a:pathLst>
            </a:cu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26" name="Line 1123">
              <a:extLst>
                <a:ext uri="{FF2B5EF4-FFF2-40B4-BE49-F238E27FC236}">
                  <a16:creationId xmlns:a16="http://schemas.microsoft.com/office/drawing/2014/main" id="{86E05EC5-6827-43AF-AC77-01C73C8C265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88" y="2554"/>
              <a:ext cx="62" cy="29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27" name="Freeform 1124">
              <a:extLst>
                <a:ext uri="{FF2B5EF4-FFF2-40B4-BE49-F238E27FC236}">
                  <a16:creationId xmlns:a16="http://schemas.microsoft.com/office/drawing/2014/main" id="{AF925A8F-D85D-4153-B1C5-D3D9FC56B24D}"/>
                </a:ext>
              </a:extLst>
            </p:cNvPr>
            <p:cNvSpPr>
              <a:spLocks/>
            </p:cNvSpPr>
            <p:nvPr/>
          </p:nvSpPr>
          <p:spPr bwMode="auto">
            <a:xfrm>
              <a:off x="2950" y="2526"/>
              <a:ext cx="68" cy="28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34" y="14"/>
                </a:cxn>
                <a:cxn ang="0">
                  <a:pos x="68" y="0"/>
                </a:cxn>
              </a:cxnLst>
              <a:rect l="0" t="0" r="r" b="b"/>
              <a:pathLst>
                <a:path w="68" h="28">
                  <a:moveTo>
                    <a:pt x="0" y="28"/>
                  </a:moveTo>
                  <a:lnTo>
                    <a:pt x="34" y="14"/>
                  </a:lnTo>
                  <a:lnTo>
                    <a:pt x="68" y="0"/>
                  </a:lnTo>
                </a:path>
              </a:pathLst>
            </a:cu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28" name="Line 1125">
              <a:extLst>
                <a:ext uri="{FF2B5EF4-FFF2-40B4-BE49-F238E27FC236}">
                  <a16:creationId xmlns:a16="http://schemas.microsoft.com/office/drawing/2014/main" id="{A3AEA94A-ECB7-4227-8167-CB750230322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18" y="2505"/>
              <a:ext cx="61" cy="21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29" name="Freeform 1126">
              <a:extLst>
                <a:ext uri="{FF2B5EF4-FFF2-40B4-BE49-F238E27FC236}">
                  <a16:creationId xmlns:a16="http://schemas.microsoft.com/office/drawing/2014/main" id="{105F46EA-F98E-4297-805C-FE57C50AC248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9" y="2477"/>
              <a:ext cx="68" cy="28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34" y="14"/>
                </a:cxn>
                <a:cxn ang="0">
                  <a:pos x="68" y="0"/>
                </a:cxn>
              </a:cxnLst>
              <a:rect l="0" t="0" r="r" b="b"/>
              <a:pathLst>
                <a:path w="68" h="28">
                  <a:moveTo>
                    <a:pt x="0" y="28"/>
                  </a:moveTo>
                  <a:lnTo>
                    <a:pt x="34" y="14"/>
                  </a:lnTo>
                  <a:lnTo>
                    <a:pt x="68" y="0"/>
                  </a:lnTo>
                </a:path>
              </a:pathLst>
            </a:cu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30" name="Line 1127">
              <a:extLst>
                <a:ext uri="{FF2B5EF4-FFF2-40B4-BE49-F238E27FC236}">
                  <a16:creationId xmlns:a16="http://schemas.microsoft.com/office/drawing/2014/main" id="{1DFCE97B-19E9-46E3-B952-AD165796F48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47" y="2456"/>
              <a:ext cx="62" cy="21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31" name="Freeform 1128">
              <a:extLst>
                <a:ext uri="{FF2B5EF4-FFF2-40B4-BE49-F238E27FC236}">
                  <a16:creationId xmlns:a16="http://schemas.microsoft.com/office/drawing/2014/main" id="{328E5018-4211-4A3C-9A5D-4D1151F825CE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9" y="2435"/>
              <a:ext cx="68" cy="21"/>
            </a:xfrm>
            <a:custGeom>
              <a:avLst/>
              <a:gdLst/>
              <a:ahLst/>
              <a:cxnLst>
                <a:cxn ang="0">
                  <a:pos x="0" y="21"/>
                </a:cxn>
                <a:cxn ang="0">
                  <a:pos x="34" y="14"/>
                </a:cxn>
                <a:cxn ang="0">
                  <a:pos x="68" y="0"/>
                </a:cxn>
              </a:cxnLst>
              <a:rect l="0" t="0" r="r" b="b"/>
              <a:pathLst>
                <a:path w="68" h="21">
                  <a:moveTo>
                    <a:pt x="0" y="21"/>
                  </a:moveTo>
                  <a:lnTo>
                    <a:pt x="34" y="14"/>
                  </a:lnTo>
                  <a:lnTo>
                    <a:pt x="68" y="0"/>
                  </a:lnTo>
                </a:path>
              </a:pathLst>
            </a:cu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32" name="Freeform 1129">
              <a:extLst>
                <a:ext uri="{FF2B5EF4-FFF2-40B4-BE49-F238E27FC236}">
                  <a16:creationId xmlns:a16="http://schemas.microsoft.com/office/drawing/2014/main" id="{4C4E84BA-34EA-4D1B-A770-744DB9F7DB88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7" y="2407"/>
              <a:ext cx="61" cy="28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27" y="14"/>
                </a:cxn>
                <a:cxn ang="0">
                  <a:pos x="61" y="0"/>
                </a:cxn>
              </a:cxnLst>
              <a:rect l="0" t="0" r="r" b="b"/>
              <a:pathLst>
                <a:path w="61" h="28">
                  <a:moveTo>
                    <a:pt x="0" y="28"/>
                  </a:moveTo>
                  <a:lnTo>
                    <a:pt x="27" y="14"/>
                  </a:lnTo>
                  <a:lnTo>
                    <a:pt x="61" y="0"/>
                  </a:lnTo>
                </a:path>
              </a:pathLst>
            </a:cu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33" name="Line 1130">
              <a:extLst>
                <a:ext uri="{FF2B5EF4-FFF2-40B4-BE49-F238E27FC236}">
                  <a16:creationId xmlns:a16="http://schemas.microsoft.com/office/drawing/2014/main" id="{C2078D53-C83F-4DE1-B7F6-09A03A206C8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38" y="2386"/>
              <a:ext cx="68" cy="21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34" name="Line 1131">
              <a:extLst>
                <a:ext uri="{FF2B5EF4-FFF2-40B4-BE49-F238E27FC236}">
                  <a16:creationId xmlns:a16="http://schemas.microsoft.com/office/drawing/2014/main" id="{92C503FF-806C-4907-BB67-509CB1D1EA2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06" y="2372"/>
              <a:ext cx="69" cy="1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35" name="Line 1132">
              <a:extLst>
                <a:ext uri="{FF2B5EF4-FFF2-40B4-BE49-F238E27FC236}">
                  <a16:creationId xmlns:a16="http://schemas.microsoft.com/office/drawing/2014/main" id="{BF85C135-42EE-47AE-9D00-C8FDF0B1EC5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75" y="2351"/>
              <a:ext cx="61" cy="21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36" name="Freeform 1133">
              <a:extLst>
                <a:ext uri="{FF2B5EF4-FFF2-40B4-BE49-F238E27FC236}">
                  <a16:creationId xmlns:a16="http://schemas.microsoft.com/office/drawing/2014/main" id="{07DFE910-8C15-4788-89A2-6BFA1BB83CE6}"/>
                </a:ext>
              </a:extLst>
            </p:cNvPr>
            <p:cNvSpPr>
              <a:spLocks/>
            </p:cNvSpPr>
            <p:nvPr/>
          </p:nvSpPr>
          <p:spPr bwMode="auto">
            <a:xfrm>
              <a:off x="3536" y="2330"/>
              <a:ext cx="68" cy="21"/>
            </a:xfrm>
            <a:custGeom>
              <a:avLst/>
              <a:gdLst/>
              <a:ahLst/>
              <a:cxnLst>
                <a:cxn ang="0">
                  <a:pos x="0" y="21"/>
                </a:cxn>
                <a:cxn ang="0">
                  <a:pos x="27" y="14"/>
                </a:cxn>
                <a:cxn ang="0">
                  <a:pos x="48" y="7"/>
                </a:cxn>
                <a:cxn ang="0">
                  <a:pos x="68" y="0"/>
                </a:cxn>
              </a:cxnLst>
              <a:rect l="0" t="0" r="r" b="b"/>
              <a:pathLst>
                <a:path w="68" h="21">
                  <a:moveTo>
                    <a:pt x="0" y="21"/>
                  </a:moveTo>
                  <a:lnTo>
                    <a:pt x="27" y="14"/>
                  </a:lnTo>
                  <a:lnTo>
                    <a:pt x="48" y="7"/>
                  </a:lnTo>
                  <a:lnTo>
                    <a:pt x="68" y="0"/>
                  </a:lnTo>
                </a:path>
              </a:pathLst>
            </a:cu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37" name="Freeform 1134">
              <a:extLst>
                <a:ext uri="{FF2B5EF4-FFF2-40B4-BE49-F238E27FC236}">
                  <a16:creationId xmlns:a16="http://schemas.microsoft.com/office/drawing/2014/main" id="{07D353C9-F3F0-4D31-8B74-D694659F5039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4" y="2301"/>
              <a:ext cx="130" cy="2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27" y="22"/>
                </a:cxn>
                <a:cxn ang="0">
                  <a:pos x="68" y="15"/>
                </a:cxn>
                <a:cxn ang="0">
                  <a:pos x="102" y="8"/>
                </a:cxn>
                <a:cxn ang="0">
                  <a:pos x="130" y="0"/>
                </a:cxn>
              </a:cxnLst>
              <a:rect l="0" t="0" r="r" b="b"/>
              <a:pathLst>
                <a:path w="130" h="29">
                  <a:moveTo>
                    <a:pt x="0" y="29"/>
                  </a:moveTo>
                  <a:lnTo>
                    <a:pt x="27" y="22"/>
                  </a:lnTo>
                  <a:lnTo>
                    <a:pt x="68" y="15"/>
                  </a:lnTo>
                  <a:lnTo>
                    <a:pt x="102" y="8"/>
                  </a:lnTo>
                  <a:lnTo>
                    <a:pt x="130" y="0"/>
                  </a:lnTo>
                </a:path>
              </a:pathLst>
            </a:cu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38" name="Freeform 1135">
              <a:extLst>
                <a:ext uri="{FF2B5EF4-FFF2-40B4-BE49-F238E27FC236}">
                  <a16:creationId xmlns:a16="http://schemas.microsoft.com/office/drawing/2014/main" id="{02AF65C1-8148-450B-9553-9F87DBD18396}"/>
                </a:ext>
              </a:extLst>
            </p:cNvPr>
            <p:cNvSpPr>
              <a:spLocks/>
            </p:cNvSpPr>
            <p:nvPr/>
          </p:nvSpPr>
          <p:spPr bwMode="auto">
            <a:xfrm>
              <a:off x="3734" y="2280"/>
              <a:ext cx="61" cy="21"/>
            </a:xfrm>
            <a:custGeom>
              <a:avLst/>
              <a:gdLst/>
              <a:ahLst/>
              <a:cxnLst>
                <a:cxn ang="0">
                  <a:pos x="0" y="21"/>
                </a:cxn>
                <a:cxn ang="0">
                  <a:pos x="20" y="14"/>
                </a:cxn>
                <a:cxn ang="0">
                  <a:pos x="34" y="7"/>
                </a:cxn>
                <a:cxn ang="0">
                  <a:pos x="61" y="0"/>
                </a:cxn>
              </a:cxnLst>
              <a:rect l="0" t="0" r="r" b="b"/>
              <a:pathLst>
                <a:path w="61" h="21">
                  <a:moveTo>
                    <a:pt x="0" y="21"/>
                  </a:moveTo>
                  <a:lnTo>
                    <a:pt x="20" y="14"/>
                  </a:lnTo>
                  <a:lnTo>
                    <a:pt x="34" y="7"/>
                  </a:lnTo>
                  <a:lnTo>
                    <a:pt x="61" y="0"/>
                  </a:lnTo>
                </a:path>
              </a:pathLst>
            </a:cu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39" name="Freeform 1136">
              <a:extLst>
                <a:ext uri="{FF2B5EF4-FFF2-40B4-BE49-F238E27FC236}">
                  <a16:creationId xmlns:a16="http://schemas.microsoft.com/office/drawing/2014/main" id="{3C981081-1502-4AA8-9DF5-DB93C08C67E8}"/>
                </a:ext>
              </a:extLst>
            </p:cNvPr>
            <p:cNvSpPr>
              <a:spLocks/>
            </p:cNvSpPr>
            <p:nvPr/>
          </p:nvSpPr>
          <p:spPr bwMode="auto">
            <a:xfrm>
              <a:off x="3795" y="2266"/>
              <a:ext cx="68" cy="14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34" y="7"/>
                </a:cxn>
                <a:cxn ang="0">
                  <a:pos x="68" y="0"/>
                </a:cxn>
              </a:cxnLst>
              <a:rect l="0" t="0" r="r" b="b"/>
              <a:pathLst>
                <a:path w="68" h="14">
                  <a:moveTo>
                    <a:pt x="0" y="14"/>
                  </a:moveTo>
                  <a:lnTo>
                    <a:pt x="34" y="7"/>
                  </a:lnTo>
                  <a:lnTo>
                    <a:pt x="68" y="0"/>
                  </a:lnTo>
                </a:path>
              </a:pathLst>
            </a:custGeom>
            <a:noFill/>
            <a:ln w="25400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40" name="Line 1137">
              <a:extLst>
                <a:ext uri="{FF2B5EF4-FFF2-40B4-BE49-F238E27FC236}">
                  <a16:creationId xmlns:a16="http://schemas.microsoft.com/office/drawing/2014/main" id="{7C249704-BDE8-4A65-ADEF-7B21D178433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63" y="2252"/>
              <a:ext cx="62" cy="1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41" name="Line 1053">
            <a:extLst>
              <a:ext uri="{FF2B5EF4-FFF2-40B4-BE49-F238E27FC236}">
                <a16:creationId xmlns:a16="http://schemas.microsoft.com/office/drawing/2014/main" id="{C7E31D16-9498-4B27-9367-D2E286FF264F}"/>
              </a:ext>
            </a:extLst>
          </p:cNvPr>
          <p:cNvSpPr>
            <a:spLocks noChangeShapeType="1"/>
          </p:cNvSpPr>
          <p:nvPr/>
        </p:nvSpPr>
        <p:spPr bwMode="auto">
          <a:xfrm>
            <a:off x="7155979" y="2139364"/>
            <a:ext cx="0" cy="36591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2" name="Line 1054">
            <a:extLst>
              <a:ext uri="{FF2B5EF4-FFF2-40B4-BE49-F238E27FC236}">
                <a16:creationId xmlns:a16="http://schemas.microsoft.com/office/drawing/2014/main" id="{1A42EE8D-425B-46ED-9BD6-053249B884A1}"/>
              </a:ext>
            </a:extLst>
          </p:cNvPr>
          <p:cNvSpPr>
            <a:spLocks noChangeShapeType="1"/>
          </p:cNvSpPr>
          <p:nvPr/>
        </p:nvSpPr>
        <p:spPr bwMode="auto">
          <a:xfrm>
            <a:off x="7079779" y="5798551"/>
            <a:ext cx="76200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" name="Line 1055">
            <a:extLst>
              <a:ext uri="{FF2B5EF4-FFF2-40B4-BE49-F238E27FC236}">
                <a16:creationId xmlns:a16="http://schemas.microsoft.com/office/drawing/2014/main" id="{766C2360-A7D6-461E-9BDE-B8626197984C}"/>
              </a:ext>
            </a:extLst>
          </p:cNvPr>
          <p:cNvSpPr>
            <a:spLocks noChangeShapeType="1"/>
          </p:cNvSpPr>
          <p:nvPr/>
        </p:nvSpPr>
        <p:spPr bwMode="auto">
          <a:xfrm>
            <a:off x="7079779" y="4882564"/>
            <a:ext cx="76200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4" name="Line 1056">
            <a:extLst>
              <a:ext uri="{FF2B5EF4-FFF2-40B4-BE49-F238E27FC236}">
                <a16:creationId xmlns:a16="http://schemas.microsoft.com/office/drawing/2014/main" id="{41C6EE0E-13B7-4D40-BE4E-618A36DFC63E}"/>
              </a:ext>
            </a:extLst>
          </p:cNvPr>
          <p:cNvSpPr>
            <a:spLocks noChangeShapeType="1"/>
          </p:cNvSpPr>
          <p:nvPr/>
        </p:nvSpPr>
        <p:spPr bwMode="auto">
          <a:xfrm>
            <a:off x="7079779" y="3968164"/>
            <a:ext cx="76200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5" name="Line 1057">
            <a:extLst>
              <a:ext uri="{FF2B5EF4-FFF2-40B4-BE49-F238E27FC236}">
                <a16:creationId xmlns:a16="http://schemas.microsoft.com/office/drawing/2014/main" id="{2B16D019-5EBD-4FA5-BDAC-BCF1862FB1F2}"/>
              </a:ext>
            </a:extLst>
          </p:cNvPr>
          <p:cNvSpPr>
            <a:spLocks noChangeShapeType="1"/>
          </p:cNvSpPr>
          <p:nvPr/>
        </p:nvSpPr>
        <p:spPr bwMode="auto">
          <a:xfrm>
            <a:off x="7079779" y="3053764"/>
            <a:ext cx="76200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6" name="Line 1058">
            <a:extLst>
              <a:ext uri="{FF2B5EF4-FFF2-40B4-BE49-F238E27FC236}">
                <a16:creationId xmlns:a16="http://schemas.microsoft.com/office/drawing/2014/main" id="{C18E7B35-A91C-46EC-AAA9-47F6D5A28B73}"/>
              </a:ext>
            </a:extLst>
          </p:cNvPr>
          <p:cNvSpPr>
            <a:spLocks noChangeShapeType="1"/>
          </p:cNvSpPr>
          <p:nvPr/>
        </p:nvSpPr>
        <p:spPr bwMode="auto">
          <a:xfrm>
            <a:off x="7079779" y="2139364"/>
            <a:ext cx="76200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7" name="Line 1059">
            <a:extLst>
              <a:ext uri="{FF2B5EF4-FFF2-40B4-BE49-F238E27FC236}">
                <a16:creationId xmlns:a16="http://schemas.microsoft.com/office/drawing/2014/main" id="{B1DFC631-0BED-4070-9784-E64A986678B5}"/>
              </a:ext>
            </a:extLst>
          </p:cNvPr>
          <p:cNvSpPr>
            <a:spLocks noChangeShapeType="1"/>
          </p:cNvSpPr>
          <p:nvPr/>
        </p:nvSpPr>
        <p:spPr bwMode="auto">
          <a:xfrm>
            <a:off x="7155979" y="5798551"/>
            <a:ext cx="3929063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8" name="Line 1060">
            <a:extLst>
              <a:ext uri="{FF2B5EF4-FFF2-40B4-BE49-F238E27FC236}">
                <a16:creationId xmlns:a16="http://schemas.microsoft.com/office/drawing/2014/main" id="{6C3AA0DE-BD50-4982-8246-90F4B613E77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155979" y="5798551"/>
            <a:ext cx="0" cy="55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9" name="Line 1061">
            <a:extLst>
              <a:ext uri="{FF2B5EF4-FFF2-40B4-BE49-F238E27FC236}">
                <a16:creationId xmlns:a16="http://schemas.microsoft.com/office/drawing/2014/main" id="{9DC6B457-9EA2-4159-B908-0A1ED11C86D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567142" y="5798551"/>
            <a:ext cx="0" cy="55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50" name="Line 1062">
            <a:extLst>
              <a:ext uri="{FF2B5EF4-FFF2-40B4-BE49-F238E27FC236}">
                <a16:creationId xmlns:a16="http://schemas.microsoft.com/office/drawing/2014/main" id="{5C7817FA-5E5B-44F9-B9F6-C536924AD75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978304" y="5798551"/>
            <a:ext cx="0" cy="55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51" name="Line 1063">
            <a:extLst>
              <a:ext uri="{FF2B5EF4-FFF2-40B4-BE49-F238E27FC236}">
                <a16:creationId xmlns:a16="http://schemas.microsoft.com/office/drawing/2014/main" id="{1D2250DB-6185-45BE-9C84-D99A1957709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400579" y="5798551"/>
            <a:ext cx="0" cy="55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52" name="Line 1064">
            <a:extLst>
              <a:ext uri="{FF2B5EF4-FFF2-40B4-BE49-F238E27FC236}">
                <a16:creationId xmlns:a16="http://schemas.microsoft.com/office/drawing/2014/main" id="{25ADA5B7-EE2E-45BD-BFB1-C12E9698063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811742" y="5798551"/>
            <a:ext cx="0" cy="55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53" name="Line 1065">
            <a:extLst>
              <a:ext uri="{FF2B5EF4-FFF2-40B4-BE49-F238E27FC236}">
                <a16:creationId xmlns:a16="http://schemas.microsoft.com/office/drawing/2014/main" id="{64E46D73-322D-461D-8CBF-1E044D2CDB1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222904" y="5798551"/>
            <a:ext cx="0" cy="55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54" name="Line 1066">
            <a:extLst>
              <a:ext uri="{FF2B5EF4-FFF2-40B4-BE49-F238E27FC236}">
                <a16:creationId xmlns:a16="http://schemas.microsoft.com/office/drawing/2014/main" id="{47F2B65E-DBAA-402C-B9BE-D812CC884F1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634067" y="5798551"/>
            <a:ext cx="0" cy="55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55" name="Line 1067">
            <a:extLst>
              <a:ext uri="{FF2B5EF4-FFF2-40B4-BE49-F238E27FC236}">
                <a16:creationId xmlns:a16="http://schemas.microsoft.com/office/drawing/2014/main" id="{AAEFFB7C-B1A9-4B5B-AAB9-DCCC0BFC1A8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045229" y="5798551"/>
            <a:ext cx="0" cy="55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56" name="Line 1068">
            <a:extLst>
              <a:ext uri="{FF2B5EF4-FFF2-40B4-BE49-F238E27FC236}">
                <a16:creationId xmlns:a16="http://schemas.microsoft.com/office/drawing/2014/main" id="{1E6809DB-5AD8-4145-921A-51737774B9C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467504" y="5798551"/>
            <a:ext cx="0" cy="55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57" name="Line 1069">
            <a:extLst>
              <a:ext uri="{FF2B5EF4-FFF2-40B4-BE49-F238E27FC236}">
                <a16:creationId xmlns:a16="http://schemas.microsoft.com/office/drawing/2014/main" id="{CEDB8E47-D874-4BA8-A408-FF4F417CD9D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878667" y="5798551"/>
            <a:ext cx="0" cy="5556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grpSp>
        <p:nvGrpSpPr>
          <p:cNvPr id="58" name="Group 1257">
            <a:extLst>
              <a:ext uri="{FF2B5EF4-FFF2-40B4-BE49-F238E27FC236}">
                <a16:creationId xmlns:a16="http://schemas.microsoft.com/office/drawing/2014/main" id="{F70BCDC7-D156-4A9A-9E5D-D92DDAA1AD7D}"/>
              </a:ext>
            </a:extLst>
          </p:cNvPr>
          <p:cNvGrpSpPr>
            <a:grpSpLocks/>
          </p:cNvGrpSpPr>
          <p:nvPr/>
        </p:nvGrpSpPr>
        <p:grpSpPr bwMode="auto">
          <a:xfrm>
            <a:off x="7360767" y="3477626"/>
            <a:ext cx="3616325" cy="446088"/>
            <a:chOff x="1647" y="2006"/>
            <a:chExt cx="2278" cy="281"/>
          </a:xfrm>
        </p:grpSpPr>
        <p:sp>
          <p:nvSpPr>
            <p:cNvPr id="59" name="Line 1138">
              <a:extLst>
                <a:ext uri="{FF2B5EF4-FFF2-40B4-BE49-F238E27FC236}">
                  <a16:creationId xmlns:a16="http://schemas.microsoft.com/office/drawing/2014/main" id="{0ACA19BF-4EFE-431F-AB42-207BD457F2C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47" y="2006"/>
              <a:ext cx="69" cy="71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60" name="Freeform 1139">
              <a:extLst>
                <a:ext uri="{FF2B5EF4-FFF2-40B4-BE49-F238E27FC236}">
                  <a16:creationId xmlns:a16="http://schemas.microsoft.com/office/drawing/2014/main" id="{83DD779D-9FF7-46B7-91E5-3F25173C3947}"/>
                </a:ext>
              </a:extLst>
            </p:cNvPr>
            <p:cNvSpPr>
              <a:spLocks/>
            </p:cNvSpPr>
            <p:nvPr/>
          </p:nvSpPr>
          <p:spPr bwMode="auto">
            <a:xfrm>
              <a:off x="1716" y="2077"/>
              <a:ext cx="61" cy="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7" y="35"/>
                </a:cxn>
                <a:cxn ang="0">
                  <a:pos x="61" y="63"/>
                </a:cxn>
              </a:cxnLst>
              <a:rect l="0" t="0" r="r" b="b"/>
              <a:pathLst>
                <a:path w="61" h="63">
                  <a:moveTo>
                    <a:pt x="0" y="0"/>
                  </a:moveTo>
                  <a:lnTo>
                    <a:pt x="27" y="35"/>
                  </a:lnTo>
                  <a:lnTo>
                    <a:pt x="61" y="63"/>
                  </a:lnTo>
                </a:path>
              </a:pathLst>
            </a:custGeom>
            <a:noFill/>
            <a:ln w="3175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61" name="Freeform 1140">
              <a:extLst>
                <a:ext uri="{FF2B5EF4-FFF2-40B4-BE49-F238E27FC236}">
                  <a16:creationId xmlns:a16="http://schemas.microsoft.com/office/drawing/2014/main" id="{B03F30B0-2A21-46EB-AAA8-60770F856202}"/>
                </a:ext>
              </a:extLst>
            </p:cNvPr>
            <p:cNvSpPr>
              <a:spLocks/>
            </p:cNvSpPr>
            <p:nvPr/>
          </p:nvSpPr>
          <p:spPr bwMode="auto">
            <a:xfrm>
              <a:off x="1777" y="2140"/>
              <a:ext cx="68" cy="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4" y="21"/>
                </a:cxn>
                <a:cxn ang="0">
                  <a:pos x="68" y="42"/>
                </a:cxn>
              </a:cxnLst>
              <a:rect l="0" t="0" r="r" b="b"/>
              <a:pathLst>
                <a:path w="68" h="42">
                  <a:moveTo>
                    <a:pt x="0" y="0"/>
                  </a:moveTo>
                  <a:lnTo>
                    <a:pt x="34" y="21"/>
                  </a:lnTo>
                  <a:lnTo>
                    <a:pt x="68" y="42"/>
                  </a:lnTo>
                </a:path>
              </a:pathLst>
            </a:custGeom>
            <a:noFill/>
            <a:ln w="3175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62" name="Line 1141">
              <a:extLst>
                <a:ext uri="{FF2B5EF4-FFF2-40B4-BE49-F238E27FC236}">
                  <a16:creationId xmlns:a16="http://schemas.microsoft.com/office/drawing/2014/main" id="{9FBEF393-9619-4289-A58D-CB3370F21E2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45" y="2182"/>
              <a:ext cx="61" cy="35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63" name="Freeform 1142">
              <a:extLst>
                <a:ext uri="{FF2B5EF4-FFF2-40B4-BE49-F238E27FC236}">
                  <a16:creationId xmlns:a16="http://schemas.microsoft.com/office/drawing/2014/main" id="{796C8C2E-65B2-4700-B88B-1C99F81FC0E2}"/>
                </a:ext>
              </a:extLst>
            </p:cNvPr>
            <p:cNvSpPr>
              <a:spLocks/>
            </p:cNvSpPr>
            <p:nvPr/>
          </p:nvSpPr>
          <p:spPr bwMode="auto">
            <a:xfrm>
              <a:off x="1906" y="2217"/>
              <a:ext cx="69" cy="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5" y="14"/>
                </a:cxn>
                <a:cxn ang="0">
                  <a:pos x="69" y="28"/>
                </a:cxn>
              </a:cxnLst>
              <a:rect l="0" t="0" r="r" b="b"/>
              <a:pathLst>
                <a:path w="69" h="28">
                  <a:moveTo>
                    <a:pt x="0" y="0"/>
                  </a:moveTo>
                  <a:lnTo>
                    <a:pt x="35" y="14"/>
                  </a:lnTo>
                  <a:lnTo>
                    <a:pt x="69" y="28"/>
                  </a:lnTo>
                </a:path>
              </a:pathLst>
            </a:custGeom>
            <a:noFill/>
            <a:ln w="3175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64" name="Freeform 1143">
              <a:extLst>
                <a:ext uri="{FF2B5EF4-FFF2-40B4-BE49-F238E27FC236}">
                  <a16:creationId xmlns:a16="http://schemas.microsoft.com/office/drawing/2014/main" id="{534B2EB3-9709-425E-9ACB-AD50614B3F3A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5" y="2245"/>
              <a:ext cx="61" cy="2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7" y="14"/>
                </a:cxn>
                <a:cxn ang="0">
                  <a:pos x="61" y="21"/>
                </a:cxn>
              </a:cxnLst>
              <a:rect l="0" t="0" r="r" b="b"/>
              <a:pathLst>
                <a:path w="61" h="21">
                  <a:moveTo>
                    <a:pt x="0" y="0"/>
                  </a:moveTo>
                  <a:lnTo>
                    <a:pt x="27" y="14"/>
                  </a:lnTo>
                  <a:lnTo>
                    <a:pt x="61" y="21"/>
                  </a:lnTo>
                </a:path>
              </a:pathLst>
            </a:custGeom>
            <a:noFill/>
            <a:ln w="3175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65" name="Freeform 1144">
              <a:extLst>
                <a:ext uri="{FF2B5EF4-FFF2-40B4-BE49-F238E27FC236}">
                  <a16:creationId xmlns:a16="http://schemas.microsoft.com/office/drawing/2014/main" id="{268F08AA-EA15-4B01-AC57-900C1BA3C619}"/>
                </a:ext>
              </a:extLst>
            </p:cNvPr>
            <p:cNvSpPr>
              <a:spLocks/>
            </p:cNvSpPr>
            <p:nvPr/>
          </p:nvSpPr>
          <p:spPr bwMode="auto">
            <a:xfrm>
              <a:off x="2036" y="2266"/>
              <a:ext cx="68" cy="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4" y="7"/>
                </a:cxn>
                <a:cxn ang="0">
                  <a:pos x="68" y="7"/>
                </a:cxn>
              </a:cxnLst>
              <a:rect l="0" t="0" r="r" b="b"/>
              <a:pathLst>
                <a:path w="68" h="7">
                  <a:moveTo>
                    <a:pt x="0" y="0"/>
                  </a:moveTo>
                  <a:lnTo>
                    <a:pt x="34" y="7"/>
                  </a:lnTo>
                  <a:lnTo>
                    <a:pt x="68" y="7"/>
                  </a:lnTo>
                </a:path>
              </a:pathLst>
            </a:custGeom>
            <a:noFill/>
            <a:ln w="3175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66" name="Line 1145">
              <a:extLst>
                <a:ext uri="{FF2B5EF4-FFF2-40B4-BE49-F238E27FC236}">
                  <a16:creationId xmlns:a16="http://schemas.microsoft.com/office/drawing/2014/main" id="{429EC3B0-F291-4815-A5E9-A224D56AC09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04" y="2273"/>
              <a:ext cx="68" cy="7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67" name="Line 1146">
              <a:extLst>
                <a:ext uri="{FF2B5EF4-FFF2-40B4-BE49-F238E27FC236}">
                  <a16:creationId xmlns:a16="http://schemas.microsoft.com/office/drawing/2014/main" id="{347609AA-2DDF-46DB-B12C-4341B87B196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72" y="2280"/>
              <a:ext cx="62" cy="7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68" name="Freeform 1147">
              <a:extLst>
                <a:ext uri="{FF2B5EF4-FFF2-40B4-BE49-F238E27FC236}">
                  <a16:creationId xmlns:a16="http://schemas.microsoft.com/office/drawing/2014/main" id="{C69A8790-AF44-4EA6-B049-DE3D13732584}"/>
                </a:ext>
              </a:extLst>
            </p:cNvPr>
            <p:cNvSpPr>
              <a:spLocks/>
            </p:cNvSpPr>
            <p:nvPr/>
          </p:nvSpPr>
          <p:spPr bwMode="auto">
            <a:xfrm>
              <a:off x="2234" y="2287"/>
              <a:ext cx="68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4" y="0"/>
                </a:cxn>
                <a:cxn ang="0">
                  <a:pos x="68" y="0"/>
                </a:cxn>
              </a:cxnLst>
              <a:rect l="0" t="0" r="r" b="b"/>
              <a:pathLst>
                <a:path w="68">
                  <a:moveTo>
                    <a:pt x="0" y="0"/>
                  </a:moveTo>
                  <a:lnTo>
                    <a:pt x="34" y="0"/>
                  </a:lnTo>
                  <a:lnTo>
                    <a:pt x="68" y="0"/>
                  </a:lnTo>
                </a:path>
              </a:pathLst>
            </a:custGeom>
            <a:noFill/>
            <a:ln w="3175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69" name="Line 1148">
              <a:extLst>
                <a:ext uri="{FF2B5EF4-FFF2-40B4-BE49-F238E27FC236}">
                  <a16:creationId xmlns:a16="http://schemas.microsoft.com/office/drawing/2014/main" id="{F7175AAC-20C1-4BA9-A5D0-73AAB3F4F1F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02" y="2287"/>
              <a:ext cx="61" cy="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70" name="Freeform 1149">
              <a:extLst>
                <a:ext uri="{FF2B5EF4-FFF2-40B4-BE49-F238E27FC236}">
                  <a16:creationId xmlns:a16="http://schemas.microsoft.com/office/drawing/2014/main" id="{BD10515F-447B-4C92-8870-1874D931B004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3" y="2280"/>
              <a:ext cx="68" cy="7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34" y="7"/>
                </a:cxn>
                <a:cxn ang="0">
                  <a:pos x="68" y="0"/>
                </a:cxn>
              </a:cxnLst>
              <a:rect l="0" t="0" r="r" b="b"/>
              <a:pathLst>
                <a:path w="68" h="7">
                  <a:moveTo>
                    <a:pt x="0" y="7"/>
                  </a:moveTo>
                  <a:lnTo>
                    <a:pt x="34" y="7"/>
                  </a:lnTo>
                  <a:lnTo>
                    <a:pt x="68" y="0"/>
                  </a:lnTo>
                </a:path>
              </a:pathLst>
            </a:custGeom>
            <a:noFill/>
            <a:ln w="3175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71" name="Line 1150">
              <a:extLst>
                <a:ext uri="{FF2B5EF4-FFF2-40B4-BE49-F238E27FC236}">
                  <a16:creationId xmlns:a16="http://schemas.microsoft.com/office/drawing/2014/main" id="{7EDD8882-0C61-4E5C-88AE-27B23E11347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31" y="2273"/>
              <a:ext cx="62" cy="7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72" name="Freeform 1151">
              <a:extLst>
                <a:ext uri="{FF2B5EF4-FFF2-40B4-BE49-F238E27FC236}">
                  <a16:creationId xmlns:a16="http://schemas.microsoft.com/office/drawing/2014/main" id="{90DB3F39-12AB-4877-8C56-B33E1ECE6EC2}"/>
                </a:ext>
              </a:extLst>
            </p:cNvPr>
            <p:cNvSpPr>
              <a:spLocks/>
            </p:cNvSpPr>
            <p:nvPr/>
          </p:nvSpPr>
          <p:spPr bwMode="auto">
            <a:xfrm>
              <a:off x="2493" y="2266"/>
              <a:ext cx="68" cy="7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34" y="0"/>
                </a:cxn>
                <a:cxn ang="0">
                  <a:pos x="68" y="0"/>
                </a:cxn>
              </a:cxnLst>
              <a:rect l="0" t="0" r="r" b="b"/>
              <a:pathLst>
                <a:path w="68" h="7">
                  <a:moveTo>
                    <a:pt x="0" y="7"/>
                  </a:moveTo>
                  <a:lnTo>
                    <a:pt x="34" y="0"/>
                  </a:lnTo>
                  <a:lnTo>
                    <a:pt x="68" y="0"/>
                  </a:lnTo>
                </a:path>
              </a:pathLst>
            </a:custGeom>
            <a:noFill/>
            <a:ln w="3175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73" name="Line 1152">
              <a:extLst>
                <a:ext uri="{FF2B5EF4-FFF2-40B4-BE49-F238E27FC236}">
                  <a16:creationId xmlns:a16="http://schemas.microsoft.com/office/drawing/2014/main" id="{278456B1-54B6-4BD6-A4CD-3449269E0EF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561" y="2259"/>
              <a:ext cx="61" cy="7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74" name="Line 1153">
              <a:extLst>
                <a:ext uri="{FF2B5EF4-FFF2-40B4-BE49-F238E27FC236}">
                  <a16:creationId xmlns:a16="http://schemas.microsoft.com/office/drawing/2014/main" id="{D0C9B064-483D-4614-8369-9D788B13AA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22" y="2259"/>
              <a:ext cx="69" cy="0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75" name="Line 1154">
              <a:extLst>
                <a:ext uri="{FF2B5EF4-FFF2-40B4-BE49-F238E27FC236}">
                  <a16:creationId xmlns:a16="http://schemas.microsoft.com/office/drawing/2014/main" id="{269BC3E4-91BE-4161-9243-9FCCB295A78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691" y="2252"/>
              <a:ext cx="68" cy="7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76" name="Line 1155">
              <a:extLst>
                <a:ext uri="{FF2B5EF4-FFF2-40B4-BE49-F238E27FC236}">
                  <a16:creationId xmlns:a16="http://schemas.microsoft.com/office/drawing/2014/main" id="{E90CD4B3-5A0F-4920-AF35-22DE80FB926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59" y="2238"/>
              <a:ext cx="61" cy="14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77" name="Freeform 1156">
              <a:extLst>
                <a:ext uri="{FF2B5EF4-FFF2-40B4-BE49-F238E27FC236}">
                  <a16:creationId xmlns:a16="http://schemas.microsoft.com/office/drawing/2014/main" id="{A739C566-541A-4AFB-9F9F-31B07B424836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0" y="2231"/>
              <a:ext cx="68" cy="7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34" y="0"/>
                </a:cxn>
                <a:cxn ang="0">
                  <a:pos x="68" y="0"/>
                </a:cxn>
              </a:cxnLst>
              <a:rect l="0" t="0" r="r" b="b"/>
              <a:pathLst>
                <a:path w="68" h="7">
                  <a:moveTo>
                    <a:pt x="0" y="7"/>
                  </a:moveTo>
                  <a:lnTo>
                    <a:pt x="34" y="0"/>
                  </a:lnTo>
                  <a:lnTo>
                    <a:pt x="68" y="0"/>
                  </a:lnTo>
                </a:path>
              </a:pathLst>
            </a:custGeom>
            <a:noFill/>
            <a:ln w="3175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78" name="Line 1157">
              <a:extLst>
                <a:ext uri="{FF2B5EF4-FFF2-40B4-BE49-F238E27FC236}">
                  <a16:creationId xmlns:a16="http://schemas.microsoft.com/office/drawing/2014/main" id="{07560686-B399-4D89-89F9-68B78DBCB68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88" y="2224"/>
              <a:ext cx="62" cy="7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79" name="Freeform 1158">
              <a:extLst>
                <a:ext uri="{FF2B5EF4-FFF2-40B4-BE49-F238E27FC236}">
                  <a16:creationId xmlns:a16="http://schemas.microsoft.com/office/drawing/2014/main" id="{9AA5B914-AD82-42F3-9C79-6251D0176FE0}"/>
                </a:ext>
              </a:extLst>
            </p:cNvPr>
            <p:cNvSpPr>
              <a:spLocks/>
            </p:cNvSpPr>
            <p:nvPr/>
          </p:nvSpPr>
          <p:spPr bwMode="auto">
            <a:xfrm>
              <a:off x="2950" y="2217"/>
              <a:ext cx="68" cy="7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34" y="0"/>
                </a:cxn>
                <a:cxn ang="0">
                  <a:pos x="68" y="0"/>
                </a:cxn>
              </a:cxnLst>
              <a:rect l="0" t="0" r="r" b="b"/>
              <a:pathLst>
                <a:path w="68" h="7">
                  <a:moveTo>
                    <a:pt x="0" y="7"/>
                  </a:moveTo>
                  <a:lnTo>
                    <a:pt x="34" y="0"/>
                  </a:lnTo>
                  <a:lnTo>
                    <a:pt x="68" y="0"/>
                  </a:lnTo>
                </a:path>
              </a:pathLst>
            </a:custGeom>
            <a:noFill/>
            <a:ln w="3175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80" name="Line 1159">
              <a:extLst>
                <a:ext uri="{FF2B5EF4-FFF2-40B4-BE49-F238E27FC236}">
                  <a16:creationId xmlns:a16="http://schemas.microsoft.com/office/drawing/2014/main" id="{9828CA64-FECB-418E-B9BA-F3BDE0B4E25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18" y="2210"/>
              <a:ext cx="61" cy="7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81" name="Freeform 1160">
              <a:extLst>
                <a:ext uri="{FF2B5EF4-FFF2-40B4-BE49-F238E27FC236}">
                  <a16:creationId xmlns:a16="http://schemas.microsoft.com/office/drawing/2014/main" id="{8C0FB082-F5AE-43FE-988B-05AE17729AFF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9" y="2203"/>
              <a:ext cx="68" cy="7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34" y="0"/>
                </a:cxn>
                <a:cxn ang="0">
                  <a:pos x="68" y="0"/>
                </a:cxn>
              </a:cxnLst>
              <a:rect l="0" t="0" r="r" b="b"/>
              <a:pathLst>
                <a:path w="68" h="7">
                  <a:moveTo>
                    <a:pt x="0" y="7"/>
                  </a:moveTo>
                  <a:lnTo>
                    <a:pt x="34" y="0"/>
                  </a:lnTo>
                  <a:lnTo>
                    <a:pt x="68" y="0"/>
                  </a:lnTo>
                </a:path>
              </a:pathLst>
            </a:custGeom>
            <a:noFill/>
            <a:ln w="3175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82" name="Line 1161">
              <a:extLst>
                <a:ext uri="{FF2B5EF4-FFF2-40B4-BE49-F238E27FC236}">
                  <a16:creationId xmlns:a16="http://schemas.microsoft.com/office/drawing/2014/main" id="{DC1118BA-F6BE-4ED3-874E-CE85C185AD7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47" y="2196"/>
              <a:ext cx="62" cy="7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83" name="Freeform 1162">
              <a:extLst>
                <a:ext uri="{FF2B5EF4-FFF2-40B4-BE49-F238E27FC236}">
                  <a16:creationId xmlns:a16="http://schemas.microsoft.com/office/drawing/2014/main" id="{F9614A5C-D635-4BD4-BDB9-056568DD00F7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9" y="2189"/>
              <a:ext cx="68" cy="7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34" y="0"/>
                </a:cxn>
                <a:cxn ang="0">
                  <a:pos x="68" y="0"/>
                </a:cxn>
              </a:cxnLst>
              <a:rect l="0" t="0" r="r" b="b"/>
              <a:pathLst>
                <a:path w="68" h="7">
                  <a:moveTo>
                    <a:pt x="0" y="7"/>
                  </a:moveTo>
                  <a:lnTo>
                    <a:pt x="34" y="0"/>
                  </a:lnTo>
                  <a:lnTo>
                    <a:pt x="68" y="0"/>
                  </a:lnTo>
                </a:path>
              </a:pathLst>
            </a:custGeom>
            <a:noFill/>
            <a:ln w="3175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84" name="Line 1163">
              <a:extLst>
                <a:ext uri="{FF2B5EF4-FFF2-40B4-BE49-F238E27FC236}">
                  <a16:creationId xmlns:a16="http://schemas.microsoft.com/office/drawing/2014/main" id="{969C4F92-8B38-49A2-A97B-4BB4477A587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77" y="2182"/>
              <a:ext cx="61" cy="7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85" name="Line 1164">
              <a:extLst>
                <a:ext uri="{FF2B5EF4-FFF2-40B4-BE49-F238E27FC236}">
                  <a16:creationId xmlns:a16="http://schemas.microsoft.com/office/drawing/2014/main" id="{9F3F0E5C-D0A2-46FA-81EF-77E52C7CA82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38" y="2175"/>
              <a:ext cx="68" cy="7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86" name="Line 1165">
              <a:extLst>
                <a:ext uri="{FF2B5EF4-FFF2-40B4-BE49-F238E27FC236}">
                  <a16:creationId xmlns:a16="http://schemas.microsoft.com/office/drawing/2014/main" id="{7449C82B-C70C-4D2F-8782-0FC99E7D72E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06" y="2168"/>
              <a:ext cx="69" cy="7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87" name="Line 1166">
              <a:extLst>
                <a:ext uri="{FF2B5EF4-FFF2-40B4-BE49-F238E27FC236}">
                  <a16:creationId xmlns:a16="http://schemas.microsoft.com/office/drawing/2014/main" id="{179C1205-B1FA-4397-839F-77C368BB38F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75" y="2161"/>
              <a:ext cx="61" cy="7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88" name="Freeform 1167">
              <a:extLst>
                <a:ext uri="{FF2B5EF4-FFF2-40B4-BE49-F238E27FC236}">
                  <a16:creationId xmlns:a16="http://schemas.microsoft.com/office/drawing/2014/main" id="{E4C60539-5C4C-4284-BBAF-4F0DABE16DCC}"/>
                </a:ext>
              </a:extLst>
            </p:cNvPr>
            <p:cNvSpPr>
              <a:spLocks/>
            </p:cNvSpPr>
            <p:nvPr/>
          </p:nvSpPr>
          <p:spPr bwMode="auto">
            <a:xfrm>
              <a:off x="3536" y="2154"/>
              <a:ext cx="68" cy="7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27" y="0"/>
                </a:cxn>
                <a:cxn ang="0">
                  <a:pos x="48" y="0"/>
                </a:cxn>
                <a:cxn ang="0">
                  <a:pos x="68" y="0"/>
                </a:cxn>
              </a:cxnLst>
              <a:rect l="0" t="0" r="r" b="b"/>
              <a:pathLst>
                <a:path w="68" h="7">
                  <a:moveTo>
                    <a:pt x="0" y="7"/>
                  </a:moveTo>
                  <a:lnTo>
                    <a:pt x="27" y="0"/>
                  </a:lnTo>
                  <a:lnTo>
                    <a:pt x="48" y="0"/>
                  </a:lnTo>
                  <a:lnTo>
                    <a:pt x="68" y="0"/>
                  </a:lnTo>
                </a:path>
              </a:pathLst>
            </a:custGeom>
            <a:noFill/>
            <a:ln w="3175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89" name="Freeform 1168">
              <a:extLst>
                <a:ext uri="{FF2B5EF4-FFF2-40B4-BE49-F238E27FC236}">
                  <a16:creationId xmlns:a16="http://schemas.microsoft.com/office/drawing/2014/main" id="{2329FDB8-6E6C-4182-9DD1-2CDF980FB545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4" y="2147"/>
              <a:ext cx="130" cy="7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27" y="7"/>
                </a:cxn>
                <a:cxn ang="0">
                  <a:pos x="68" y="0"/>
                </a:cxn>
                <a:cxn ang="0">
                  <a:pos x="102" y="0"/>
                </a:cxn>
                <a:cxn ang="0">
                  <a:pos x="130" y="0"/>
                </a:cxn>
              </a:cxnLst>
              <a:rect l="0" t="0" r="r" b="b"/>
              <a:pathLst>
                <a:path w="130" h="7">
                  <a:moveTo>
                    <a:pt x="0" y="7"/>
                  </a:moveTo>
                  <a:lnTo>
                    <a:pt x="27" y="7"/>
                  </a:lnTo>
                  <a:lnTo>
                    <a:pt x="68" y="0"/>
                  </a:lnTo>
                  <a:lnTo>
                    <a:pt x="102" y="0"/>
                  </a:lnTo>
                  <a:lnTo>
                    <a:pt x="130" y="0"/>
                  </a:lnTo>
                </a:path>
              </a:pathLst>
            </a:custGeom>
            <a:noFill/>
            <a:ln w="3175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0" name="Freeform 1169">
              <a:extLst>
                <a:ext uri="{FF2B5EF4-FFF2-40B4-BE49-F238E27FC236}">
                  <a16:creationId xmlns:a16="http://schemas.microsoft.com/office/drawing/2014/main" id="{8DC9F9B9-C608-46FB-B96C-04EF130EA4B4}"/>
                </a:ext>
              </a:extLst>
            </p:cNvPr>
            <p:cNvSpPr>
              <a:spLocks/>
            </p:cNvSpPr>
            <p:nvPr/>
          </p:nvSpPr>
          <p:spPr bwMode="auto">
            <a:xfrm>
              <a:off x="3734" y="2140"/>
              <a:ext cx="61" cy="7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20" y="7"/>
                </a:cxn>
                <a:cxn ang="0">
                  <a:pos x="34" y="0"/>
                </a:cxn>
                <a:cxn ang="0">
                  <a:pos x="61" y="0"/>
                </a:cxn>
              </a:cxnLst>
              <a:rect l="0" t="0" r="r" b="b"/>
              <a:pathLst>
                <a:path w="61" h="7">
                  <a:moveTo>
                    <a:pt x="0" y="7"/>
                  </a:moveTo>
                  <a:lnTo>
                    <a:pt x="20" y="7"/>
                  </a:lnTo>
                  <a:lnTo>
                    <a:pt x="34" y="0"/>
                  </a:lnTo>
                  <a:lnTo>
                    <a:pt x="61" y="0"/>
                  </a:lnTo>
                </a:path>
              </a:pathLst>
            </a:custGeom>
            <a:noFill/>
            <a:ln w="3175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1" name="Freeform 1170">
              <a:extLst>
                <a:ext uri="{FF2B5EF4-FFF2-40B4-BE49-F238E27FC236}">
                  <a16:creationId xmlns:a16="http://schemas.microsoft.com/office/drawing/2014/main" id="{580B97FC-F49A-440A-9259-EC97BE98897F}"/>
                </a:ext>
              </a:extLst>
            </p:cNvPr>
            <p:cNvSpPr>
              <a:spLocks/>
            </p:cNvSpPr>
            <p:nvPr/>
          </p:nvSpPr>
          <p:spPr bwMode="auto">
            <a:xfrm>
              <a:off x="3795" y="2133"/>
              <a:ext cx="68" cy="7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34" y="0"/>
                </a:cxn>
                <a:cxn ang="0">
                  <a:pos x="68" y="0"/>
                </a:cxn>
              </a:cxnLst>
              <a:rect l="0" t="0" r="r" b="b"/>
              <a:pathLst>
                <a:path w="68" h="7">
                  <a:moveTo>
                    <a:pt x="0" y="7"/>
                  </a:moveTo>
                  <a:lnTo>
                    <a:pt x="34" y="0"/>
                  </a:lnTo>
                  <a:lnTo>
                    <a:pt x="68" y="0"/>
                  </a:lnTo>
                </a:path>
              </a:pathLst>
            </a:custGeom>
            <a:noFill/>
            <a:ln w="3175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" name="Line 1171">
              <a:extLst>
                <a:ext uri="{FF2B5EF4-FFF2-40B4-BE49-F238E27FC236}">
                  <a16:creationId xmlns:a16="http://schemas.microsoft.com/office/drawing/2014/main" id="{DCEB82FD-562B-486F-AE8D-4E8E8A68BA1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63" y="2126"/>
              <a:ext cx="62" cy="7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93" name="Line 1172">
            <a:extLst>
              <a:ext uri="{FF2B5EF4-FFF2-40B4-BE49-F238E27FC236}">
                <a16:creationId xmlns:a16="http://schemas.microsoft.com/office/drawing/2014/main" id="{C13F01BE-CBF7-4DD2-BFE2-4B2F38AC4D3D}"/>
              </a:ext>
            </a:extLst>
          </p:cNvPr>
          <p:cNvSpPr>
            <a:spLocks noChangeShapeType="1"/>
          </p:cNvSpPr>
          <p:nvPr/>
        </p:nvSpPr>
        <p:spPr bwMode="auto">
          <a:xfrm>
            <a:off x="11085042" y="2139364"/>
            <a:ext cx="0" cy="36591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94" name="Line 1173">
            <a:extLst>
              <a:ext uri="{FF2B5EF4-FFF2-40B4-BE49-F238E27FC236}">
                <a16:creationId xmlns:a16="http://schemas.microsoft.com/office/drawing/2014/main" id="{51F3C004-C837-422A-9080-A594A652CEC1}"/>
              </a:ext>
            </a:extLst>
          </p:cNvPr>
          <p:cNvSpPr>
            <a:spLocks noChangeShapeType="1"/>
          </p:cNvSpPr>
          <p:nvPr/>
        </p:nvSpPr>
        <p:spPr bwMode="auto">
          <a:xfrm>
            <a:off x="11008842" y="5798551"/>
            <a:ext cx="150812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95" name="Line 1174">
            <a:extLst>
              <a:ext uri="{FF2B5EF4-FFF2-40B4-BE49-F238E27FC236}">
                <a16:creationId xmlns:a16="http://schemas.microsoft.com/office/drawing/2014/main" id="{26604172-30D6-4342-8338-7D10DEA629B1}"/>
              </a:ext>
            </a:extLst>
          </p:cNvPr>
          <p:cNvSpPr>
            <a:spLocks noChangeShapeType="1"/>
          </p:cNvSpPr>
          <p:nvPr/>
        </p:nvSpPr>
        <p:spPr bwMode="auto">
          <a:xfrm>
            <a:off x="11008842" y="5184189"/>
            <a:ext cx="150812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96" name="Line 1175">
            <a:extLst>
              <a:ext uri="{FF2B5EF4-FFF2-40B4-BE49-F238E27FC236}">
                <a16:creationId xmlns:a16="http://schemas.microsoft.com/office/drawing/2014/main" id="{C9933CED-B873-4637-8EFE-F47C99E8BCA0}"/>
              </a:ext>
            </a:extLst>
          </p:cNvPr>
          <p:cNvSpPr>
            <a:spLocks noChangeShapeType="1"/>
          </p:cNvSpPr>
          <p:nvPr/>
        </p:nvSpPr>
        <p:spPr bwMode="auto">
          <a:xfrm>
            <a:off x="11008842" y="4582526"/>
            <a:ext cx="150812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97" name="Line 1176">
            <a:extLst>
              <a:ext uri="{FF2B5EF4-FFF2-40B4-BE49-F238E27FC236}">
                <a16:creationId xmlns:a16="http://schemas.microsoft.com/office/drawing/2014/main" id="{1FB38400-3075-4E68-95C1-67CBD490F364}"/>
              </a:ext>
            </a:extLst>
          </p:cNvPr>
          <p:cNvSpPr>
            <a:spLocks noChangeShapeType="1"/>
          </p:cNvSpPr>
          <p:nvPr/>
        </p:nvSpPr>
        <p:spPr bwMode="auto">
          <a:xfrm>
            <a:off x="11008842" y="3968164"/>
            <a:ext cx="150812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98" name="Line 1177">
            <a:extLst>
              <a:ext uri="{FF2B5EF4-FFF2-40B4-BE49-F238E27FC236}">
                <a16:creationId xmlns:a16="http://schemas.microsoft.com/office/drawing/2014/main" id="{37360631-7915-4502-8DC4-2349E23ADB5B}"/>
              </a:ext>
            </a:extLst>
          </p:cNvPr>
          <p:cNvSpPr>
            <a:spLocks noChangeShapeType="1"/>
          </p:cNvSpPr>
          <p:nvPr/>
        </p:nvSpPr>
        <p:spPr bwMode="auto">
          <a:xfrm>
            <a:off x="11008842" y="3355389"/>
            <a:ext cx="150812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99" name="Line 1178">
            <a:extLst>
              <a:ext uri="{FF2B5EF4-FFF2-40B4-BE49-F238E27FC236}">
                <a16:creationId xmlns:a16="http://schemas.microsoft.com/office/drawing/2014/main" id="{2187D410-9B59-44EB-86C0-99E2EC414849}"/>
              </a:ext>
            </a:extLst>
          </p:cNvPr>
          <p:cNvSpPr>
            <a:spLocks noChangeShapeType="1"/>
          </p:cNvSpPr>
          <p:nvPr/>
        </p:nvSpPr>
        <p:spPr bwMode="auto">
          <a:xfrm>
            <a:off x="11008842" y="2752139"/>
            <a:ext cx="150812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00" name="Line 1179">
            <a:extLst>
              <a:ext uri="{FF2B5EF4-FFF2-40B4-BE49-F238E27FC236}">
                <a16:creationId xmlns:a16="http://schemas.microsoft.com/office/drawing/2014/main" id="{94099B5E-AC64-435A-81A9-5F91570B6FC4}"/>
              </a:ext>
            </a:extLst>
          </p:cNvPr>
          <p:cNvSpPr>
            <a:spLocks noChangeShapeType="1"/>
          </p:cNvSpPr>
          <p:nvPr/>
        </p:nvSpPr>
        <p:spPr bwMode="auto">
          <a:xfrm>
            <a:off x="11008842" y="2139364"/>
            <a:ext cx="150812" cy="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01" name="Rectangle 1214">
            <a:extLst>
              <a:ext uri="{FF2B5EF4-FFF2-40B4-BE49-F238E27FC236}">
                <a16:creationId xmlns:a16="http://schemas.microsoft.com/office/drawing/2014/main" id="{C0FB43B1-1916-4B1E-A80F-30022E87EA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92417" y="5663614"/>
            <a:ext cx="3667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hu-HU" sz="2000">
                <a:solidFill>
                  <a:srgbClr val="000000"/>
                </a:solidFill>
                <a:latin typeface="Arial" pitchFamily="34" charset="0"/>
              </a:rPr>
              <a:t>-25</a:t>
            </a:r>
            <a:endParaRPr lang="hu-HU" sz="2400"/>
          </a:p>
        </p:txBody>
      </p:sp>
      <p:sp>
        <p:nvSpPr>
          <p:cNvPr id="102" name="Rectangle 1215">
            <a:extLst>
              <a:ext uri="{FF2B5EF4-FFF2-40B4-BE49-F238E27FC236}">
                <a16:creationId xmlns:a16="http://schemas.microsoft.com/office/drawing/2014/main" id="{B9A415BF-C7C7-4A64-BF27-2A35AAAB51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92417" y="4749214"/>
            <a:ext cx="3667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hu-HU" sz="2000">
                <a:solidFill>
                  <a:srgbClr val="000000"/>
                </a:solidFill>
                <a:latin typeface="Arial" pitchFamily="34" charset="0"/>
              </a:rPr>
              <a:t>-20</a:t>
            </a:r>
            <a:endParaRPr lang="hu-HU" sz="2400"/>
          </a:p>
        </p:txBody>
      </p:sp>
      <p:sp>
        <p:nvSpPr>
          <p:cNvPr id="103" name="Rectangle 1216">
            <a:extLst>
              <a:ext uri="{FF2B5EF4-FFF2-40B4-BE49-F238E27FC236}">
                <a16:creationId xmlns:a16="http://schemas.microsoft.com/office/drawing/2014/main" id="{F9008072-D361-4D56-97CA-8D87F81674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92417" y="3834814"/>
            <a:ext cx="3667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hu-HU" sz="2000">
                <a:solidFill>
                  <a:srgbClr val="000000"/>
                </a:solidFill>
                <a:latin typeface="Arial" pitchFamily="34" charset="0"/>
              </a:rPr>
              <a:t>-15</a:t>
            </a:r>
            <a:endParaRPr lang="hu-HU" sz="2400"/>
          </a:p>
        </p:txBody>
      </p:sp>
      <p:sp>
        <p:nvSpPr>
          <p:cNvPr id="104" name="Rectangle 1217">
            <a:extLst>
              <a:ext uri="{FF2B5EF4-FFF2-40B4-BE49-F238E27FC236}">
                <a16:creationId xmlns:a16="http://schemas.microsoft.com/office/drawing/2014/main" id="{B76E59C3-F69B-4845-84F3-2AB440E8A3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92417" y="2920414"/>
            <a:ext cx="3667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hu-HU" sz="2000">
                <a:solidFill>
                  <a:srgbClr val="000000"/>
                </a:solidFill>
                <a:latin typeface="Arial" pitchFamily="34" charset="0"/>
              </a:rPr>
              <a:t>-10</a:t>
            </a:r>
            <a:endParaRPr lang="hu-HU" sz="2400"/>
          </a:p>
        </p:txBody>
      </p:sp>
      <p:sp>
        <p:nvSpPr>
          <p:cNvPr id="105" name="Rectangle 1218">
            <a:extLst>
              <a:ext uri="{FF2B5EF4-FFF2-40B4-BE49-F238E27FC236}">
                <a16:creationId xmlns:a16="http://schemas.microsoft.com/office/drawing/2014/main" id="{6145553C-C40B-4404-AAD3-ED635BD156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3704" y="2004426"/>
            <a:ext cx="2254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hu-HU" sz="2000">
                <a:solidFill>
                  <a:srgbClr val="000000"/>
                </a:solidFill>
                <a:latin typeface="Arial" pitchFamily="34" charset="0"/>
              </a:rPr>
              <a:t>-5</a:t>
            </a:r>
            <a:endParaRPr lang="hu-HU" sz="2400"/>
          </a:p>
        </p:txBody>
      </p:sp>
      <p:sp>
        <p:nvSpPr>
          <p:cNvPr id="106" name="Rectangle 1219">
            <a:extLst>
              <a:ext uri="{FF2B5EF4-FFF2-40B4-BE49-F238E27FC236}">
                <a16:creationId xmlns:a16="http://schemas.microsoft.com/office/drawing/2014/main" id="{59E31660-5348-43C2-B737-7B39A608FA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68667" y="5954126"/>
            <a:ext cx="184150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hu-HU" sz="1300">
                <a:solidFill>
                  <a:srgbClr val="000000"/>
                </a:solidFill>
                <a:latin typeface="Arial" pitchFamily="34" charset="0"/>
              </a:rPr>
              <a:t>40</a:t>
            </a:r>
            <a:endParaRPr lang="hu-HU" sz="2400"/>
          </a:p>
        </p:txBody>
      </p:sp>
      <p:sp>
        <p:nvSpPr>
          <p:cNvPr id="107" name="Rectangle 1220">
            <a:extLst>
              <a:ext uri="{FF2B5EF4-FFF2-40B4-BE49-F238E27FC236}">
                <a16:creationId xmlns:a16="http://schemas.microsoft.com/office/drawing/2014/main" id="{D169E867-52E1-4D13-983A-472CAE5057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79829" y="5954126"/>
            <a:ext cx="184150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hu-HU" sz="1300">
                <a:solidFill>
                  <a:srgbClr val="000000"/>
                </a:solidFill>
                <a:latin typeface="Arial" pitchFamily="34" charset="0"/>
              </a:rPr>
              <a:t>60</a:t>
            </a:r>
            <a:endParaRPr lang="hu-HU" sz="2400"/>
          </a:p>
        </p:txBody>
      </p:sp>
      <p:sp>
        <p:nvSpPr>
          <p:cNvPr id="108" name="Rectangle 1221">
            <a:extLst>
              <a:ext uri="{FF2B5EF4-FFF2-40B4-BE49-F238E27FC236}">
                <a16:creationId xmlns:a16="http://schemas.microsoft.com/office/drawing/2014/main" id="{202B4493-EA91-415E-9BA3-1EBE4E4FB6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90992" y="5954126"/>
            <a:ext cx="184150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hu-HU" sz="1300">
                <a:solidFill>
                  <a:srgbClr val="000000"/>
                </a:solidFill>
                <a:latin typeface="Arial" pitchFamily="34" charset="0"/>
              </a:rPr>
              <a:t>80</a:t>
            </a:r>
            <a:endParaRPr lang="hu-HU" sz="2400"/>
          </a:p>
        </p:txBody>
      </p:sp>
      <p:sp>
        <p:nvSpPr>
          <p:cNvPr id="109" name="Rectangle 1222">
            <a:extLst>
              <a:ext uri="{FF2B5EF4-FFF2-40B4-BE49-F238E27FC236}">
                <a16:creationId xmlns:a16="http://schemas.microsoft.com/office/drawing/2014/main" id="{340D2FD4-F71B-4EBE-B16B-3BA8F5C158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404" y="5954126"/>
            <a:ext cx="276225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hu-HU" sz="1300">
                <a:solidFill>
                  <a:srgbClr val="000000"/>
                </a:solidFill>
                <a:latin typeface="Arial" pitchFamily="34" charset="0"/>
              </a:rPr>
              <a:t>100</a:t>
            </a:r>
            <a:endParaRPr lang="hu-HU" sz="2400"/>
          </a:p>
        </p:txBody>
      </p:sp>
      <p:sp>
        <p:nvSpPr>
          <p:cNvPr id="110" name="Rectangle 1223">
            <a:extLst>
              <a:ext uri="{FF2B5EF4-FFF2-40B4-BE49-F238E27FC236}">
                <a16:creationId xmlns:a16="http://schemas.microsoft.com/office/drawing/2014/main" id="{2ED6ECAB-54A8-40A2-8554-D200376478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1567" y="5954126"/>
            <a:ext cx="276225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hu-HU" sz="1300">
                <a:solidFill>
                  <a:srgbClr val="000000"/>
                </a:solidFill>
                <a:latin typeface="Arial" pitchFamily="34" charset="0"/>
              </a:rPr>
              <a:t>120</a:t>
            </a:r>
            <a:endParaRPr lang="hu-HU" sz="2400"/>
          </a:p>
        </p:txBody>
      </p:sp>
      <p:sp>
        <p:nvSpPr>
          <p:cNvPr id="111" name="Rectangle 1224">
            <a:extLst>
              <a:ext uri="{FF2B5EF4-FFF2-40B4-BE49-F238E27FC236}">
                <a16:creationId xmlns:a16="http://schemas.microsoft.com/office/drawing/2014/main" id="{BB89662E-7143-4235-A420-F0076AD0D1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92729" y="5954126"/>
            <a:ext cx="276225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hu-HU" sz="1300">
                <a:solidFill>
                  <a:srgbClr val="000000"/>
                </a:solidFill>
                <a:latin typeface="Arial" pitchFamily="34" charset="0"/>
              </a:rPr>
              <a:t>140</a:t>
            </a:r>
            <a:endParaRPr lang="hu-HU" sz="2400"/>
          </a:p>
        </p:txBody>
      </p:sp>
      <p:sp>
        <p:nvSpPr>
          <p:cNvPr id="112" name="Rectangle 1225">
            <a:extLst>
              <a:ext uri="{FF2B5EF4-FFF2-40B4-BE49-F238E27FC236}">
                <a16:creationId xmlns:a16="http://schemas.microsoft.com/office/drawing/2014/main" id="{5D698731-BF70-4AD0-A175-D9B5B1E8F7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03892" y="5954126"/>
            <a:ext cx="276225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hu-HU" sz="1300">
                <a:solidFill>
                  <a:srgbClr val="000000"/>
                </a:solidFill>
                <a:latin typeface="Arial" pitchFamily="34" charset="0"/>
              </a:rPr>
              <a:t>160</a:t>
            </a:r>
            <a:endParaRPr lang="hu-HU" sz="2400"/>
          </a:p>
        </p:txBody>
      </p:sp>
      <p:sp>
        <p:nvSpPr>
          <p:cNvPr id="113" name="Rectangle 1226">
            <a:extLst>
              <a:ext uri="{FF2B5EF4-FFF2-40B4-BE49-F238E27FC236}">
                <a16:creationId xmlns:a16="http://schemas.microsoft.com/office/drawing/2014/main" id="{E6A0CBE7-C040-4126-8CA4-8FAC322B2F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15054" y="5954126"/>
            <a:ext cx="276225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hu-HU" sz="1300">
                <a:solidFill>
                  <a:srgbClr val="000000"/>
                </a:solidFill>
                <a:latin typeface="Arial" pitchFamily="34" charset="0"/>
              </a:rPr>
              <a:t>180</a:t>
            </a:r>
            <a:endParaRPr lang="hu-HU" sz="2400"/>
          </a:p>
        </p:txBody>
      </p:sp>
      <p:sp>
        <p:nvSpPr>
          <p:cNvPr id="114" name="Rectangle 1227">
            <a:extLst>
              <a:ext uri="{FF2B5EF4-FFF2-40B4-BE49-F238E27FC236}">
                <a16:creationId xmlns:a16="http://schemas.microsoft.com/office/drawing/2014/main" id="{F2399F71-BF86-4425-9F99-88C93B159F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37329" y="5954126"/>
            <a:ext cx="276225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hu-HU" sz="1300">
                <a:solidFill>
                  <a:srgbClr val="000000"/>
                </a:solidFill>
                <a:latin typeface="Arial" pitchFamily="34" charset="0"/>
              </a:rPr>
              <a:t>200</a:t>
            </a:r>
            <a:endParaRPr lang="hu-HU" sz="2400"/>
          </a:p>
        </p:txBody>
      </p:sp>
      <p:sp>
        <p:nvSpPr>
          <p:cNvPr id="115" name="Rectangle 1228">
            <a:extLst>
              <a:ext uri="{FF2B5EF4-FFF2-40B4-BE49-F238E27FC236}">
                <a16:creationId xmlns:a16="http://schemas.microsoft.com/office/drawing/2014/main" id="{26FCFCDA-71E1-49D8-AE72-4C7160F674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48492" y="5954126"/>
            <a:ext cx="276225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hu-HU" sz="1300">
                <a:solidFill>
                  <a:srgbClr val="000000"/>
                </a:solidFill>
                <a:latin typeface="Arial" pitchFamily="34" charset="0"/>
              </a:rPr>
              <a:t>220</a:t>
            </a:r>
            <a:endParaRPr lang="hu-HU" sz="2400"/>
          </a:p>
        </p:txBody>
      </p:sp>
      <p:sp>
        <p:nvSpPr>
          <p:cNvPr id="116" name="Rectangle 1229">
            <a:extLst>
              <a:ext uri="{FF2B5EF4-FFF2-40B4-BE49-F238E27FC236}">
                <a16:creationId xmlns:a16="http://schemas.microsoft.com/office/drawing/2014/main" id="{59AE1DC2-07D3-4220-A48B-0CF009AB52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50601" y="6225770"/>
            <a:ext cx="63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hu-HU" sz="2000" b="1" dirty="0">
                <a:solidFill>
                  <a:srgbClr val="000000"/>
                </a:solidFill>
                <a:latin typeface="Arial" pitchFamily="34" charset="0"/>
              </a:rPr>
              <a:t>R/</a:t>
            </a:r>
            <a:r>
              <a:rPr lang="hu-HU" sz="2000" b="1" dirty="0" err="1">
                <a:solidFill>
                  <a:srgbClr val="000000"/>
                </a:solidFill>
                <a:latin typeface="Arial" pitchFamily="34" charset="0"/>
              </a:rPr>
              <a:t>pm</a:t>
            </a:r>
            <a:endParaRPr lang="hu-HU" sz="2400" dirty="0"/>
          </a:p>
        </p:txBody>
      </p:sp>
      <p:sp>
        <p:nvSpPr>
          <p:cNvPr id="117" name="Rectangle 1230">
            <a:extLst>
              <a:ext uri="{FF2B5EF4-FFF2-40B4-BE49-F238E27FC236}">
                <a16:creationId xmlns:a16="http://schemas.microsoft.com/office/drawing/2014/main" id="{32E3909D-7651-4832-A51F-4EBD9CFCB96A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6176558" y="2170815"/>
            <a:ext cx="5508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hu-HU" sz="2000" b="1" dirty="0">
                <a:solidFill>
                  <a:srgbClr val="000000"/>
                </a:solidFill>
                <a:latin typeface="Arial" pitchFamily="34" charset="0"/>
              </a:rPr>
              <a:t>E/eV</a:t>
            </a:r>
            <a:endParaRPr lang="hu-HU" sz="2400" dirty="0"/>
          </a:p>
        </p:txBody>
      </p:sp>
      <p:sp>
        <p:nvSpPr>
          <p:cNvPr id="118" name="Rectangle 1231">
            <a:extLst>
              <a:ext uri="{FF2B5EF4-FFF2-40B4-BE49-F238E27FC236}">
                <a16:creationId xmlns:a16="http://schemas.microsoft.com/office/drawing/2014/main" id="{B8C14813-3073-4B51-84C4-DBF5CB13D2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78717" y="5663614"/>
            <a:ext cx="1412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hu-HU" sz="2000">
                <a:solidFill>
                  <a:srgbClr val="000000"/>
                </a:solidFill>
                <a:latin typeface="Arial" pitchFamily="34" charset="0"/>
              </a:rPr>
              <a:t>2</a:t>
            </a:r>
            <a:endParaRPr lang="hu-HU" sz="2400"/>
          </a:p>
        </p:txBody>
      </p:sp>
      <p:sp>
        <p:nvSpPr>
          <p:cNvPr id="119" name="Rectangle 1232">
            <a:extLst>
              <a:ext uri="{FF2B5EF4-FFF2-40B4-BE49-F238E27FC236}">
                <a16:creationId xmlns:a16="http://schemas.microsoft.com/office/drawing/2014/main" id="{DBF9B2CD-159A-45C0-A345-A7E0ECEB5E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78717" y="5050839"/>
            <a:ext cx="1412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hu-HU" sz="2000">
                <a:solidFill>
                  <a:srgbClr val="000000"/>
                </a:solidFill>
                <a:latin typeface="Arial" pitchFamily="34" charset="0"/>
              </a:rPr>
              <a:t>4</a:t>
            </a:r>
            <a:endParaRPr lang="hu-HU" sz="2400"/>
          </a:p>
        </p:txBody>
      </p:sp>
      <p:sp>
        <p:nvSpPr>
          <p:cNvPr id="120" name="Rectangle 1233">
            <a:extLst>
              <a:ext uri="{FF2B5EF4-FFF2-40B4-BE49-F238E27FC236}">
                <a16:creationId xmlns:a16="http://schemas.microsoft.com/office/drawing/2014/main" id="{28B5612B-0A8F-45E8-A609-2D51275348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78717" y="4447589"/>
            <a:ext cx="1412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hu-HU" sz="2000">
                <a:solidFill>
                  <a:srgbClr val="000000"/>
                </a:solidFill>
                <a:latin typeface="Arial" pitchFamily="34" charset="0"/>
              </a:rPr>
              <a:t>6</a:t>
            </a:r>
            <a:endParaRPr lang="hu-HU" sz="2400"/>
          </a:p>
        </p:txBody>
      </p:sp>
      <p:sp>
        <p:nvSpPr>
          <p:cNvPr id="121" name="Rectangle 1234">
            <a:extLst>
              <a:ext uri="{FF2B5EF4-FFF2-40B4-BE49-F238E27FC236}">
                <a16:creationId xmlns:a16="http://schemas.microsoft.com/office/drawing/2014/main" id="{9477BC27-6574-488F-BD08-D97B2663BA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78717" y="3834814"/>
            <a:ext cx="1412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hu-HU" sz="2000">
                <a:solidFill>
                  <a:srgbClr val="000000"/>
                </a:solidFill>
                <a:latin typeface="Arial" pitchFamily="34" charset="0"/>
              </a:rPr>
              <a:t>8</a:t>
            </a:r>
            <a:endParaRPr lang="hu-HU" sz="2400"/>
          </a:p>
        </p:txBody>
      </p:sp>
      <p:sp>
        <p:nvSpPr>
          <p:cNvPr id="122" name="Rectangle 1235">
            <a:extLst>
              <a:ext uri="{FF2B5EF4-FFF2-40B4-BE49-F238E27FC236}">
                <a16:creationId xmlns:a16="http://schemas.microsoft.com/office/drawing/2014/main" id="{C9DDF1C9-0C4E-4DB6-A90F-C6172E7CCB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78717" y="3220451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hu-HU" sz="2000">
                <a:solidFill>
                  <a:srgbClr val="000000"/>
                </a:solidFill>
                <a:latin typeface="Arial" pitchFamily="34" charset="0"/>
              </a:rPr>
              <a:t>10</a:t>
            </a:r>
            <a:endParaRPr lang="hu-HU" sz="2400"/>
          </a:p>
        </p:txBody>
      </p:sp>
      <p:sp>
        <p:nvSpPr>
          <p:cNvPr id="123" name="Rectangle 1236">
            <a:extLst>
              <a:ext uri="{FF2B5EF4-FFF2-40B4-BE49-F238E27FC236}">
                <a16:creationId xmlns:a16="http://schemas.microsoft.com/office/drawing/2014/main" id="{B5624F32-E4DB-4171-8651-8424268076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78717" y="2618789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hu-HU" sz="2000">
                <a:solidFill>
                  <a:srgbClr val="000000"/>
                </a:solidFill>
                <a:latin typeface="Arial" pitchFamily="34" charset="0"/>
              </a:rPr>
              <a:t>12</a:t>
            </a:r>
            <a:endParaRPr lang="hu-HU" sz="2400"/>
          </a:p>
        </p:txBody>
      </p:sp>
      <p:sp>
        <p:nvSpPr>
          <p:cNvPr id="124" name="Rectangle 1237">
            <a:extLst>
              <a:ext uri="{FF2B5EF4-FFF2-40B4-BE49-F238E27FC236}">
                <a16:creationId xmlns:a16="http://schemas.microsoft.com/office/drawing/2014/main" id="{96075F82-A49C-4F6C-B802-0B770FFDB6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78717" y="2004426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hu-HU" sz="2000">
                <a:solidFill>
                  <a:srgbClr val="000000"/>
                </a:solidFill>
                <a:latin typeface="Arial" pitchFamily="34" charset="0"/>
              </a:rPr>
              <a:t>14</a:t>
            </a:r>
            <a:endParaRPr lang="hu-HU" sz="2400"/>
          </a:p>
        </p:txBody>
      </p:sp>
      <p:sp>
        <p:nvSpPr>
          <p:cNvPr id="125" name="Rectangle 1238">
            <a:extLst>
              <a:ext uri="{FF2B5EF4-FFF2-40B4-BE49-F238E27FC236}">
                <a16:creationId xmlns:a16="http://schemas.microsoft.com/office/drawing/2014/main" id="{BB78E288-BC8E-453D-9792-42F555556953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10714361" y="3846719"/>
            <a:ext cx="2127250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hu-HU" sz="1700" b="1">
                <a:solidFill>
                  <a:srgbClr val="000000"/>
                </a:solidFill>
                <a:latin typeface="Arial" pitchFamily="34" charset="0"/>
              </a:rPr>
              <a:t>Mag-mag taszítás/eV</a:t>
            </a:r>
            <a:endParaRPr lang="hu-HU" sz="2400"/>
          </a:p>
        </p:txBody>
      </p:sp>
      <p:grpSp>
        <p:nvGrpSpPr>
          <p:cNvPr id="136" name="Group 1252">
            <a:extLst>
              <a:ext uri="{FF2B5EF4-FFF2-40B4-BE49-F238E27FC236}">
                <a16:creationId xmlns:a16="http://schemas.microsoft.com/office/drawing/2014/main" id="{F68F8E66-9CD1-4FA3-AA54-5A3F3D6A36DC}"/>
              </a:ext>
            </a:extLst>
          </p:cNvPr>
          <p:cNvGrpSpPr>
            <a:grpSpLocks/>
          </p:cNvGrpSpPr>
          <p:nvPr/>
        </p:nvGrpSpPr>
        <p:grpSpPr bwMode="auto">
          <a:xfrm>
            <a:off x="7360767" y="2360026"/>
            <a:ext cx="3616325" cy="547688"/>
            <a:chOff x="1647" y="1444"/>
            <a:chExt cx="2278" cy="345"/>
          </a:xfrm>
        </p:grpSpPr>
        <p:sp>
          <p:nvSpPr>
            <p:cNvPr id="138" name="Line 1070">
              <a:extLst>
                <a:ext uri="{FF2B5EF4-FFF2-40B4-BE49-F238E27FC236}">
                  <a16:creationId xmlns:a16="http://schemas.microsoft.com/office/drawing/2014/main" id="{9065C504-5605-4336-93B3-A7899AD7111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47" y="1444"/>
              <a:ext cx="69" cy="14"/>
            </a:xfrm>
            <a:prstGeom prst="line">
              <a:avLst/>
            </a:prstGeom>
            <a:noFill/>
            <a:ln w="254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39" name="Line 1071">
              <a:extLst>
                <a:ext uri="{FF2B5EF4-FFF2-40B4-BE49-F238E27FC236}">
                  <a16:creationId xmlns:a16="http://schemas.microsoft.com/office/drawing/2014/main" id="{5C00FEC5-AA0C-480D-9C29-6076D46BA3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16" y="1458"/>
              <a:ext cx="61" cy="14"/>
            </a:xfrm>
            <a:prstGeom prst="line">
              <a:avLst/>
            </a:prstGeom>
            <a:noFill/>
            <a:ln w="254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40" name="Freeform 1072">
              <a:extLst>
                <a:ext uri="{FF2B5EF4-FFF2-40B4-BE49-F238E27FC236}">
                  <a16:creationId xmlns:a16="http://schemas.microsoft.com/office/drawing/2014/main" id="{00DF167A-FF16-43D8-A199-3E3B5E851484}"/>
                </a:ext>
              </a:extLst>
            </p:cNvPr>
            <p:cNvSpPr>
              <a:spLocks/>
            </p:cNvSpPr>
            <p:nvPr/>
          </p:nvSpPr>
          <p:spPr bwMode="auto">
            <a:xfrm>
              <a:off x="1777" y="1472"/>
              <a:ext cx="68" cy="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4" y="7"/>
                </a:cxn>
                <a:cxn ang="0">
                  <a:pos x="68" y="14"/>
                </a:cxn>
              </a:cxnLst>
              <a:rect l="0" t="0" r="r" b="b"/>
              <a:pathLst>
                <a:path w="68" h="14">
                  <a:moveTo>
                    <a:pt x="0" y="0"/>
                  </a:moveTo>
                  <a:lnTo>
                    <a:pt x="34" y="7"/>
                  </a:lnTo>
                  <a:lnTo>
                    <a:pt x="68" y="14"/>
                  </a:lnTo>
                </a:path>
              </a:pathLst>
            </a:custGeom>
            <a:noFill/>
            <a:ln w="25400">
              <a:solidFill>
                <a:schemeClr val="accent6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41" name="Freeform 1073">
              <a:extLst>
                <a:ext uri="{FF2B5EF4-FFF2-40B4-BE49-F238E27FC236}">
                  <a16:creationId xmlns:a16="http://schemas.microsoft.com/office/drawing/2014/main" id="{623E1EDE-4232-43E4-AD01-676914ED4BD8}"/>
                </a:ext>
              </a:extLst>
            </p:cNvPr>
            <p:cNvSpPr>
              <a:spLocks/>
            </p:cNvSpPr>
            <p:nvPr/>
          </p:nvSpPr>
          <p:spPr bwMode="auto">
            <a:xfrm>
              <a:off x="1845" y="1486"/>
              <a:ext cx="61" cy="2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7" y="7"/>
                </a:cxn>
                <a:cxn ang="0">
                  <a:pos x="61" y="21"/>
                </a:cxn>
              </a:cxnLst>
              <a:rect l="0" t="0" r="r" b="b"/>
              <a:pathLst>
                <a:path w="61" h="21">
                  <a:moveTo>
                    <a:pt x="0" y="0"/>
                  </a:moveTo>
                  <a:lnTo>
                    <a:pt x="27" y="7"/>
                  </a:lnTo>
                  <a:lnTo>
                    <a:pt x="61" y="21"/>
                  </a:lnTo>
                </a:path>
              </a:pathLst>
            </a:custGeom>
            <a:noFill/>
            <a:ln w="25400">
              <a:solidFill>
                <a:schemeClr val="accent6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42" name="Freeform 1074">
              <a:extLst>
                <a:ext uri="{FF2B5EF4-FFF2-40B4-BE49-F238E27FC236}">
                  <a16:creationId xmlns:a16="http://schemas.microsoft.com/office/drawing/2014/main" id="{329F611B-1EFD-434D-894F-6816AA50584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06" y="1507"/>
              <a:ext cx="69" cy="1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5" y="7"/>
                </a:cxn>
                <a:cxn ang="0">
                  <a:pos x="69" y="15"/>
                </a:cxn>
              </a:cxnLst>
              <a:rect l="0" t="0" r="r" b="b"/>
              <a:pathLst>
                <a:path w="69" h="15">
                  <a:moveTo>
                    <a:pt x="0" y="0"/>
                  </a:moveTo>
                  <a:lnTo>
                    <a:pt x="35" y="7"/>
                  </a:lnTo>
                  <a:lnTo>
                    <a:pt x="69" y="15"/>
                  </a:lnTo>
                </a:path>
              </a:pathLst>
            </a:custGeom>
            <a:noFill/>
            <a:ln w="25400">
              <a:solidFill>
                <a:schemeClr val="accent6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43" name="Line 1075">
              <a:extLst>
                <a:ext uri="{FF2B5EF4-FFF2-40B4-BE49-F238E27FC236}">
                  <a16:creationId xmlns:a16="http://schemas.microsoft.com/office/drawing/2014/main" id="{1476F8DB-7F76-4FC5-89A8-938B7BE54D6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75" y="1522"/>
              <a:ext cx="61" cy="14"/>
            </a:xfrm>
            <a:prstGeom prst="line">
              <a:avLst/>
            </a:prstGeom>
            <a:noFill/>
            <a:ln w="254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44" name="Line 1076">
              <a:extLst>
                <a:ext uri="{FF2B5EF4-FFF2-40B4-BE49-F238E27FC236}">
                  <a16:creationId xmlns:a16="http://schemas.microsoft.com/office/drawing/2014/main" id="{61541B73-7DEB-4F85-B547-65DA81709B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36" y="1536"/>
              <a:ext cx="68" cy="14"/>
            </a:xfrm>
            <a:prstGeom prst="line">
              <a:avLst/>
            </a:prstGeom>
            <a:noFill/>
            <a:ln w="254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45" name="Line 1077">
              <a:extLst>
                <a:ext uri="{FF2B5EF4-FFF2-40B4-BE49-F238E27FC236}">
                  <a16:creationId xmlns:a16="http://schemas.microsoft.com/office/drawing/2014/main" id="{6423486B-3BB9-4DEB-8956-328FF5C1EAC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04" y="1550"/>
              <a:ext cx="68" cy="14"/>
            </a:xfrm>
            <a:prstGeom prst="line">
              <a:avLst/>
            </a:prstGeom>
            <a:noFill/>
            <a:ln w="254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46" name="Freeform 1078">
              <a:extLst>
                <a:ext uri="{FF2B5EF4-FFF2-40B4-BE49-F238E27FC236}">
                  <a16:creationId xmlns:a16="http://schemas.microsoft.com/office/drawing/2014/main" id="{9E792426-E9C0-4A49-8F95-2FB9BFCA0B11}"/>
                </a:ext>
              </a:extLst>
            </p:cNvPr>
            <p:cNvSpPr>
              <a:spLocks/>
            </p:cNvSpPr>
            <p:nvPr/>
          </p:nvSpPr>
          <p:spPr bwMode="auto">
            <a:xfrm>
              <a:off x="2172" y="1564"/>
              <a:ext cx="62" cy="2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8" y="7"/>
                </a:cxn>
                <a:cxn ang="0">
                  <a:pos x="62" y="21"/>
                </a:cxn>
              </a:cxnLst>
              <a:rect l="0" t="0" r="r" b="b"/>
              <a:pathLst>
                <a:path w="62" h="21">
                  <a:moveTo>
                    <a:pt x="0" y="0"/>
                  </a:moveTo>
                  <a:lnTo>
                    <a:pt x="28" y="7"/>
                  </a:lnTo>
                  <a:lnTo>
                    <a:pt x="62" y="21"/>
                  </a:lnTo>
                </a:path>
              </a:pathLst>
            </a:custGeom>
            <a:noFill/>
            <a:ln w="25400">
              <a:solidFill>
                <a:schemeClr val="accent6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47" name="Freeform 1079">
              <a:extLst>
                <a:ext uri="{FF2B5EF4-FFF2-40B4-BE49-F238E27FC236}">
                  <a16:creationId xmlns:a16="http://schemas.microsoft.com/office/drawing/2014/main" id="{D2764B3F-4804-47F9-9455-C52585591F55}"/>
                </a:ext>
              </a:extLst>
            </p:cNvPr>
            <p:cNvSpPr>
              <a:spLocks/>
            </p:cNvSpPr>
            <p:nvPr/>
          </p:nvSpPr>
          <p:spPr bwMode="auto">
            <a:xfrm>
              <a:off x="2234" y="1585"/>
              <a:ext cx="68" cy="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4" y="7"/>
                </a:cxn>
                <a:cxn ang="0">
                  <a:pos x="68" y="14"/>
                </a:cxn>
              </a:cxnLst>
              <a:rect l="0" t="0" r="r" b="b"/>
              <a:pathLst>
                <a:path w="68" h="14">
                  <a:moveTo>
                    <a:pt x="0" y="0"/>
                  </a:moveTo>
                  <a:lnTo>
                    <a:pt x="34" y="7"/>
                  </a:lnTo>
                  <a:lnTo>
                    <a:pt x="68" y="14"/>
                  </a:lnTo>
                </a:path>
              </a:pathLst>
            </a:custGeom>
            <a:noFill/>
            <a:ln w="25400">
              <a:solidFill>
                <a:schemeClr val="accent6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48" name="Line 1080">
              <a:extLst>
                <a:ext uri="{FF2B5EF4-FFF2-40B4-BE49-F238E27FC236}">
                  <a16:creationId xmlns:a16="http://schemas.microsoft.com/office/drawing/2014/main" id="{D78AE8BE-51B1-4102-99B6-C7D77BD3FC0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02" y="1599"/>
              <a:ext cx="61" cy="14"/>
            </a:xfrm>
            <a:prstGeom prst="line">
              <a:avLst/>
            </a:prstGeom>
            <a:noFill/>
            <a:ln w="254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49" name="Freeform 1081">
              <a:extLst>
                <a:ext uri="{FF2B5EF4-FFF2-40B4-BE49-F238E27FC236}">
                  <a16:creationId xmlns:a16="http://schemas.microsoft.com/office/drawing/2014/main" id="{7F439DE2-8B6F-4F7E-9C45-E1C32EA97A9C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3" y="1613"/>
              <a:ext cx="68" cy="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4" y="7"/>
                </a:cxn>
                <a:cxn ang="0">
                  <a:pos x="68" y="14"/>
                </a:cxn>
              </a:cxnLst>
              <a:rect l="0" t="0" r="r" b="b"/>
              <a:pathLst>
                <a:path w="68" h="14">
                  <a:moveTo>
                    <a:pt x="0" y="0"/>
                  </a:moveTo>
                  <a:lnTo>
                    <a:pt x="34" y="7"/>
                  </a:lnTo>
                  <a:lnTo>
                    <a:pt x="68" y="14"/>
                  </a:lnTo>
                </a:path>
              </a:pathLst>
            </a:custGeom>
            <a:noFill/>
            <a:ln w="25400">
              <a:solidFill>
                <a:schemeClr val="accent6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50" name="Line 1082">
              <a:extLst>
                <a:ext uri="{FF2B5EF4-FFF2-40B4-BE49-F238E27FC236}">
                  <a16:creationId xmlns:a16="http://schemas.microsoft.com/office/drawing/2014/main" id="{54323CFD-2783-4DED-9BA3-4FE08E23807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31" y="1627"/>
              <a:ext cx="62" cy="14"/>
            </a:xfrm>
            <a:prstGeom prst="line">
              <a:avLst/>
            </a:prstGeom>
            <a:noFill/>
            <a:ln w="254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51" name="Freeform 1083">
              <a:extLst>
                <a:ext uri="{FF2B5EF4-FFF2-40B4-BE49-F238E27FC236}">
                  <a16:creationId xmlns:a16="http://schemas.microsoft.com/office/drawing/2014/main" id="{CCE9436D-6387-48EA-A2C7-6DC5445E6D26}"/>
                </a:ext>
              </a:extLst>
            </p:cNvPr>
            <p:cNvSpPr>
              <a:spLocks/>
            </p:cNvSpPr>
            <p:nvPr/>
          </p:nvSpPr>
          <p:spPr bwMode="auto">
            <a:xfrm>
              <a:off x="2493" y="1641"/>
              <a:ext cx="68" cy="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4" y="0"/>
                </a:cxn>
                <a:cxn ang="0">
                  <a:pos x="68" y="7"/>
                </a:cxn>
              </a:cxnLst>
              <a:rect l="0" t="0" r="r" b="b"/>
              <a:pathLst>
                <a:path w="68" h="7">
                  <a:moveTo>
                    <a:pt x="0" y="0"/>
                  </a:moveTo>
                  <a:lnTo>
                    <a:pt x="34" y="0"/>
                  </a:lnTo>
                  <a:lnTo>
                    <a:pt x="68" y="7"/>
                  </a:lnTo>
                </a:path>
              </a:pathLst>
            </a:custGeom>
            <a:noFill/>
            <a:ln w="25400">
              <a:solidFill>
                <a:schemeClr val="accent6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52" name="Line 1084">
              <a:extLst>
                <a:ext uri="{FF2B5EF4-FFF2-40B4-BE49-F238E27FC236}">
                  <a16:creationId xmlns:a16="http://schemas.microsoft.com/office/drawing/2014/main" id="{2A221E3C-A4AD-49A6-AD26-4F1671C4F84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61" y="1648"/>
              <a:ext cx="61" cy="14"/>
            </a:xfrm>
            <a:prstGeom prst="line">
              <a:avLst/>
            </a:prstGeom>
            <a:noFill/>
            <a:ln w="254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53" name="Line 1085">
              <a:extLst>
                <a:ext uri="{FF2B5EF4-FFF2-40B4-BE49-F238E27FC236}">
                  <a16:creationId xmlns:a16="http://schemas.microsoft.com/office/drawing/2014/main" id="{7555B5BF-9628-47D2-83C5-646DB2060E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22" y="1662"/>
              <a:ext cx="69" cy="14"/>
            </a:xfrm>
            <a:prstGeom prst="line">
              <a:avLst/>
            </a:prstGeom>
            <a:noFill/>
            <a:ln w="254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54" name="Line 1086">
              <a:extLst>
                <a:ext uri="{FF2B5EF4-FFF2-40B4-BE49-F238E27FC236}">
                  <a16:creationId xmlns:a16="http://schemas.microsoft.com/office/drawing/2014/main" id="{F9ADC1ED-263B-49E5-BE2D-9680D20959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91" y="1676"/>
              <a:ext cx="68" cy="7"/>
            </a:xfrm>
            <a:prstGeom prst="line">
              <a:avLst/>
            </a:prstGeom>
            <a:noFill/>
            <a:ln w="254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55" name="Line 1087">
              <a:extLst>
                <a:ext uri="{FF2B5EF4-FFF2-40B4-BE49-F238E27FC236}">
                  <a16:creationId xmlns:a16="http://schemas.microsoft.com/office/drawing/2014/main" id="{193FD094-D9DB-4381-AFAE-44EF2EF662A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59" y="1683"/>
              <a:ext cx="61" cy="14"/>
            </a:xfrm>
            <a:prstGeom prst="line">
              <a:avLst/>
            </a:prstGeom>
            <a:noFill/>
            <a:ln w="254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56" name="Freeform 1088">
              <a:extLst>
                <a:ext uri="{FF2B5EF4-FFF2-40B4-BE49-F238E27FC236}">
                  <a16:creationId xmlns:a16="http://schemas.microsoft.com/office/drawing/2014/main" id="{ED523D37-94D5-4ADC-AA32-64D6CE281831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0" y="1697"/>
              <a:ext cx="68" cy="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4" y="7"/>
                </a:cxn>
                <a:cxn ang="0">
                  <a:pos x="68" y="7"/>
                </a:cxn>
              </a:cxnLst>
              <a:rect l="0" t="0" r="r" b="b"/>
              <a:pathLst>
                <a:path w="68" h="7">
                  <a:moveTo>
                    <a:pt x="0" y="0"/>
                  </a:moveTo>
                  <a:lnTo>
                    <a:pt x="34" y="7"/>
                  </a:lnTo>
                  <a:lnTo>
                    <a:pt x="68" y="7"/>
                  </a:lnTo>
                </a:path>
              </a:pathLst>
            </a:custGeom>
            <a:noFill/>
            <a:ln w="25400">
              <a:solidFill>
                <a:schemeClr val="accent6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57" name="Line 1089">
              <a:extLst>
                <a:ext uri="{FF2B5EF4-FFF2-40B4-BE49-F238E27FC236}">
                  <a16:creationId xmlns:a16="http://schemas.microsoft.com/office/drawing/2014/main" id="{C1F14ED4-0039-481B-8F7A-91FBA7D92BA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8" y="1704"/>
              <a:ext cx="62" cy="7"/>
            </a:xfrm>
            <a:prstGeom prst="line">
              <a:avLst/>
            </a:prstGeom>
            <a:noFill/>
            <a:ln w="254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58" name="Freeform 1090">
              <a:extLst>
                <a:ext uri="{FF2B5EF4-FFF2-40B4-BE49-F238E27FC236}">
                  <a16:creationId xmlns:a16="http://schemas.microsoft.com/office/drawing/2014/main" id="{ABC4221A-0B37-4451-BECB-C11AE2745897}"/>
                </a:ext>
              </a:extLst>
            </p:cNvPr>
            <p:cNvSpPr>
              <a:spLocks/>
            </p:cNvSpPr>
            <p:nvPr/>
          </p:nvSpPr>
          <p:spPr bwMode="auto">
            <a:xfrm>
              <a:off x="2950" y="1711"/>
              <a:ext cx="68" cy="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4" y="7"/>
                </a:cxn>
                <a:cxn ang="0">
                  <a:pos x="68" y="14"/>
                </a:cxn>
              </a:cxnLst>
              <a:rect l="0" t="0" r="r" b="b"/>
              <a:pathLst>
                <a:path w="68" h="14">
                  <a:moveTo>
                    <a:pt x="0" y="0"/>
                  </a:moveTo>
                  <a:lnTo>
                    <a:pt x="34" y="7"/>
                  </a:lnTo>
                  <a:lnTo>
                    <a:pt x="68" y="14"/>
                  </a:lnTo>
                </a:path>
              </a:pathLst>
            </a:custGeom>
            <a:noFill/>
            <a:ln w="25400">
              <a:solidFill>
                <a:schemeClr val="accent6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59" name="Line 1091">
              <a:extLst>
                <a:ext uri="{FF2B5EF4-FFF2-40B4-BE49-F238E27FC236}">
                  <a16:creationId xmlns:a16="http://schemas.microsoft.com/office/drawing/2014/main" id="{7A6799E7-3888-42B0-A23C-E23EEFA64E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18" y="1725"/>
              <a:ext cx="61" cy="7"/>
            </a:xfrm>
            <a:prstGeom prst="line">
              <a:avLst/>
            </a:prstGeom>
            <a:noFill/>
            <a:ln w="254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60" name="Freeform 1092">
              <a:extLst>
                <a:ext uri="{FF2B5EF4-FFF2-40B4-BE49-F238E27FC236}">
                  <a16:creationId xmlns:a16="http://schemas.microsoft.com/office/drawing/2014/main" id="{476E9BE9-F938-42CD-9B53-CB7683200413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9" y="1732"/>
              <a:ext cx="68" cy="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4" y="0"/>
                </a:cxn>
                <a:cxn ang="0">
                  <a:pos x="68" y="7"/>
                </a:cxn>
              </a:cxnLst>
              <a:rect l="0" t="0" r="r" b="b"/>
              <a:pathLst>
                <a:path w="68" h="7">
                  <a:moveTo>
                    <a:pt x="0" y="0"/>
                  </a:moveTo>
                  <a:lnTo>
                    <a:pt x="34" y="0"/>
                  </a:lnTo>
                  <a:lnTo>
                    <a:pt x="68" y="7"/>
                  </a:lnTo>
                </a:path>
              </a:pathLst>
            </a:custGeom>
            <a:noFill/>
            <a:ln w="25400">
              <a:solidFill>
                <a:schemeClr val="accent6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61" name="Line 1093">
              <a:extLst>
                <a:ext uri="{FF2B5EF4-FFF2-40B4-BE49-F238E27FC236}">
                  <a16:creationId xmlns:a16="http://schemas.microsoft.com/office/drawing/2014/main" id="{57F88D4A-372E-40C7-A760-003BD156938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47" y="1739"/>
              <a:ext cx="62" cy="7"/>
            </a:xfrm>
            <a:prstGeom prst="line">
              <a:avLst/>
            </a:prstGeom>
            <a:noFill/>
            <a:ln w="254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62" name="Freeform 1094">
              <a:extLst>
                <a:ext uri="{FF2B5EF4-FFF2-40B4-BE49-F238E27FC236}">
                  <a16:creationId xmlns:a16="http://schemas.microsoft.com/office/drawing/2014/main" id="{701C50A4-48D3-4081-BF8D-F9F7FE113B6F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9" y="1746"/>
              <a:ext cx="68" cy="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4" y="7"/>
                </a:cxn>
                <a:cxn ang="0">
                  <a:pos x="68" y="7"/>
                </a:cxn>
              </a:cxnLst>
              <a:rect l="0" t="0" r="r" b="b"/>
              <a:pathLst>
                <a:path w="68" h="7">
                  <a:moveTo>
                    <a:pt x="0" y="0"/>
                  </a:moveTo>
                  <a:lnTo>
                    <a:pt x="34" y="7"/>
                  </a:lnTo>
                  <a:lnTo>
                    <a:pt x="68" y="7"/>
                  </a:lnTo>
                </a:path>
              </a:pathLst>
            </a:custGeom>
            <a:noFill/>
            <a:ln w="25400">
              <a:solidFill>
                <a:schemeClr val="accent6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63" name="Line 1095">
              <a:extLst>
                <a:ext uri="{FF2B5EF4-FFF2-40B4-BE49-F238E27FC236}">
                  <a16:creationId xmlns:a16="http://schemas.microsoft.com/office/drawing/2014/main" id="{8664EA3C-236D-4AF7-87E9-2D1923DEAFE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77" y="1753"/>
              <a:ext cx="61" cy="0"/>
            </a:xfrm>
            <a:prstGeom prst="line">
              <a:avLst/>
            </a:prstGeom>
            <a:noFill/>
            <a:ln w="254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64" name="Line 1096">
              <a:extLst>
                <a:ext uri="{FF2B5EF4-FFF2-40B4-BE49-F238E27FC236}">
                  <a16:creationId xmlns:a16="http://schemas.microsoft.com/office/drawing/2014/main" id="{7410113A-42A2-4792-856A-DAF2EBD9BEE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38" y="1753"/>
              <a:ext cx="68" cy="7"/>
            </a:xfrm>
            <a:prstGeom prst="line">
              <a:avLst/>
            </a:prstGeom>
            <a:noFill/>
            <a:ln w="254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65" name="Line 1097">
              <a:extLst>
                <a:ext uri="{FF2B5EF4-FFF2-40B4-BE49-F238E27FC236}">
                  <a16:creationId xmlns:a16="http://schemas.microsoft.com/office/drawing/2014/main" id="{00DDDD82-101E-4FB3-9F96-5FC9B30E438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6" y="1760"/>
              <a:ext cx="69" cy="7"/>
            </a:xfrm>
            <a:prstGeom prst="line">
              <a:avLst/>
            </a:prstGeom>
            <a:noFill/>
            <a:ln w="254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66" name="Line 1098">
              <a:extLst>
                <a:ext uri="{FF2B5EF4-FFF2-40B4-BE49-F238E27FC236}">
                  <a16:creationId xmlns:a16="http://schemas.microsoft.com/office/drawing/2014/main" id="{B9C0C884-B479-4030-BC11-06AE6685547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75" y="1767"/>
              <a:ext cx="61" cy="7"/>
            </a:xfrm>
            <a:prstGeom prst="line">
              <a:avLst/>
            </a:prstGeom>
            <a:noFill/>
            <a:ln w="254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67" name="Freeform 1099">
              <a:extLst>
                <a:ext uri="{FF2B5EF4-FFF2-40B4-BE49-F238E27FC236}">
                  <a16:creationId xmlns:a16="http://schemas.microsoft.com/office/drawing/2014/main" id="{B4C25470-ACC1-4140-9F08-D88E2131C275}"/>
                </a:ext>
              </a:extLst>
            </p:cNvPr>
            <p:cNvSpPr>
              <a:spLocks/>
            </p:cNvSpPr>
            <p:nvPr/>
          </p:nvSpPr>
          <p:spPr bwMode="auto">
            <a:xfrm>
              <a:off x="3536" y="1774"/>
              <a:ext cx="68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7" y="0"/>
                </a:cxn>
                <a:cxn ang="0">
                  <a:pos x="48" y="0"/>
                </a:cxn>
                <a:cxn ang="0">
                  <a:pos x="68" y="0"/>
                </a:cxn>
              </a:cxnLst>
              <a:rect l="0" t="0" r="r" b="b"/>
              <a:pathLst>
                <a:path w="68">
                  <a:moveTo>
                    <a:pt x="0" y="0"/>
                  </a:moveTo>
                  <a:lnTo>
                    <a:pt x="27" y="0"/>
                  </a:lnTo>
                  <a:lnTo>
                    <a:pt x="48" y="0"/>
                  </a:lnTo>
                  <a:lnTo>
                    <a:pt x="68" y="0"/>
                  </a:lnTo>
                </a:path>
              </a:pathLst>
            </a:custGeom>
            <a:noFill/>
            <a:ln w="25400">
              <a:solidFill>
                <a:schemeClr val="accent6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68" name="Freeform 1100">
              <a:extLst>
                <a:ext uri="{FF2B5EF4-FFF2-40B4-BE49-F238E27FC236}">
                  <a16:creationId xmlns:a16="http://schemas.microsoft.com/office/drawing/2014/main" id="{8D1D3F0E-0173-4945-8088-ABE040311F86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4" y="1774"/>
              <a:ext cx="130" cy="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7" y="0"/>
                </a:cxn>
                <a:cxn ang="0">
                  <a:pos x="68" y="0"/>
                </a:cxn>
                <a:cxn ang="0">
                  <a:pos x="102" y="7"/>
                </a:cxn>
                <a:cxn ang="0">
                  <a:pos x="130" y="7"/>
                </a:cxn>
              </a:cxnLst>
              <a:rect l="0" t="0" r="r" b="b"/>
              <a:pathLst>
                <a:path w="130" h="7">
                  <a:moveTo>
                    <a:pt x="0" y="0"/>
                  </a:moveTo>
                  <a:lnTo>
                    <a:pt x="27" y="0"/>
                  </a:lnTo>
                  <a:lnTo>
                    <a:pt x="68" y="0"/>
                  </a:lnTo>
                  <a:lnTo>
                    <a:pt x="102" y="7"/>
                  </a:lnTo>
                  <a:lnTo>
                    <a:pt x="130" y="7"/>
                  </a:lnTo>
                </a:path>
              </a:pathLst>
            </a:custGeom>
            <a:noFill/>
            <a:ln w="25400">
              <a:solidFill>
                <a:schemeClr val="accent6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69" name="Freeform 1101">
              <a:extLst>
                <a:ext uri="{FF2B5EF4-FFF2-40B4-BE49-F238E27FC236}">
                  <a16:creationId xmlns:a16="http://schemas.microsoft.com/office/drawing/2014/main" id="{21B49A72-3530-44E4-B335-4E1C353677A9}"/>
                </a:ext>
              </a:extLst>
            </p:cNvPr>
            <p:cNvSpPr>
              <a:spLocks/>
            </p:cNvSpPr>
            <p:nvPr/>
          </p:nvSpPr>
          <p:spPr bwMode="auto">
            <a:xfrm>
              <a:off x="3734" y="1781"/>
              <a:ext cx="61" cy="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" y="0"/>
                </a:cxn>
                <a:cxn ang="0">
                  <a:pos x="34" y="8"/>
                </a:cxn>
                <a:cxn ang="0">
                  <a:pos x="61" y="8"/>
                </a:cxn>
              </a:cxnLst>
              <a:rect l="0" t="0" r="r" b="b"/>
              <a:pathLst>
                <a:path w="61" h="8">
                  <a:moveTo>
                    <a:pt x="0" y="0"/>
                  </a:moveTo>
                  <a:lnTo>
                    <a:pt x="20" y="0"/>
                  </a:lnTo>
                  <a:lnTo>
                    <a:pt x="34" y="8"/>
                  </a:lnTo>
                  <a:lnTo>
                    <a:pt x="61" y="8"/>
                  </a:lnTo>
                </a:path>
              </a:pathLst>
            </a:custGeom>
            <a:noFill/>
            <a:ln w="25400">
              <a:solidFill>
                <a:schemeClr val="accent6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70" name="Freeform 1102">
              <a:extLst>
                <a:ext uri="{FF2B5EF4-FFF2-40B4-BE49-F238E27FC236}">
                  <a16:creationId xmlns:a16="http://schemas.microsoft.com/office/drawing/2014/main" id="{9B028CDE-0A04-4137-9B10-3142CAAF174B}"/>
                </a:ext>
              </a:extLst>
            </p:cNvPr>
            <p:cNvSpPr>
              <a:spLocks/>
            </p:cNvSpPr>
            <p:nvPr/>
          </p:nvSpPr>
          <p:spPr bwMode="auto">
            <a:xfrm>
              <a:off x="3795" y="1789"/>
              <a:ext cx="68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4" y="0"/>
                </a:cxn>
                <a:cxn ang="0">
                  <a:pos x="68" y="0"/>
                </a:cxn>
              </a:cxnLst>
              <a:rect l="0" t="0" r="r" b="b"/>
              <a:pathLst>
                <a:path w="68">
                  <a:moveTo>
                    <a:pt x="0" y="0"/>
                  </a:moveTo>
                  <a:lnTo>
                    <a:pt x="34" y="0"/>
                  </a:lnTo>
                  <a:lnTo>
                    <a:pt x="68" y="0"/>
                  </a:lnTo>
                </a:path>
              </a:pathLst>
            </a:custGeom>
            <a:noFill/>
            <a:ln w="25400">
              <a:solidFill>
                <a:schemeClr val="accent6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71" name="Line 1103">
              <a:extLst>
                <a:ext uri="{FF2B5EF4-FFF2-40B4-BE49-F238E27FC236}">
                  <a16:creationId xmlns:a16="http://schemas.microsoft.com/office/drawing/2014/main" id="{27C3EECF-A608-40E0-8097-B12CFB4036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63" y="1789"/>
              <a:ext cx="62" cy="0"/>
            </a:xfrm>
            <a:prstGeom prst="line">
              <a:avLst/>
            </a:prstGeom>
            <a:noFill/>
            <a:ln w="254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</p:grpSp>
      <p:grpSp>
        <p:nvGrpSpPr>
          <p:cNvPr id="172" name="Group 1048">
            <a:extLst>
              <a:ext uri="{FF2B5EF4-FFF2-40B4-BE49-F238E27FC236}">
                <a16:creationId xmlns:a16="http://schemas.microsoft.com/office/drawing/2014/main" id="{72073C7D-E0CC-439C-B59A-0C7607EF9727}"/>
              </a:ext>
            </a:extLst>
          </p:cNvPr>
          <p:cNvGrpSpPr>
            <a:grpSpLocks/>
          </p:cNvGrpSpPr>
          <p:nvPr/>
        </p:nvGrpSpPr>
        <p:grpSpPr bwMode="auto">
          <a:xfrm>
            <a:off x="8327554" y="3933371"/>
            <a:ext cx="477838" cy="2510972"/>
            <a:chOff x="2176" y="2291"/>
            <a:chExt cx="301" cy="1735"/>
          </a:xfrm>
        </p:grpSpPr>
        <p:sp>
          <p:nvSpPr>
            <p:cNvPr id="173" name="Line 1041">
              <a:extLst>
                <a:ext uri="{FF2B5EF4-FFF2-40B4-BE49-F238E27FC236}">
                  <a16:creationId xmlns:a16="http://schemas.microsoft.com/office/drawing/2014/main" id="{531AE4BD-91E4-4FF9-98CF-2A2A2045860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56" y="2291"/>
              <a:ext cx="1" cy="12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74" name="Text Box 1042">
              <a:extLst>
                <a:ext uri="{FF2B5EF4-FFF2-40B4-BE49-F238E27FC236}">
                  <a16:creationId xmlns:a16="http://schemas.microsoft.com/office/drawing/2014/main" id="{4FCD38A2-48B3-467A-8012-4AC8A33630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76" y="3738"/>
              <a:ext cx="3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u-HU" sz="2400" dirty="0"/>
                <a:t>R</a:t>
              </a:r>
              <a:r>
                <a:rPr lang="hu-HU" sz="2400" baseline="-25000" dirty="0"/>
                <a:t>e</a:t>
              </a:r>
            </a:p>
          </p:txBody>
        </p:sp>
      </p:grpSp>
      <p:sp>
        <p:nvSpPr>
          <p:cNvPr id="175" name="Line 1043">
            <a:extLst>
              <a:ext uri="{FF2B5EF4-FFF2-40B4-BE49-F238E27FC236}">
                <a16:creationId xmlns:a16="http://schemas.microsoft.com/office/drawing/2014/main" id="{0577E9E0-3A9B-4F3A-A9C0-AD64663DF52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155979" y="3636376"/>
            <a:ext cx="37941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grpSp>
        <p:nvGrpSpPr>
          <p:cNvPr id="176" name="Group 1261">
            <a:extLst>
              <a:ext uri="{FF2B5EF4-FFF2-40B4-BE49-F238E27FC236}">
                <a16:creationId xmlns:a16="http://schemas.microsoft.com/office/drawing/2014/main" id="{94191588-67FD-4F47-BD1C-47C089774A6C}"/>
              </a:ext>
            </a:extLst>
          </p:cNvPr>
          <p:cNvGrpSpPr>
            <a:grpSpLocks/>
          </p:cNvGrpSpPr>
          <p:nvPr/>
        </p:nvGrpSpPr>
        <p:grpSpPr bwMode="auto">
          <a:xfrm>
            <a:off x="8206904" y="3164889"/>
            <a:ext cx="495300" cy="771525"/>
            <a:chOff x="2180" y="1797"/>
            <a:chExt cx="312" cy="486"/>
          </a:xfrm>
        </p:grpSpPr>
        <p:sp>
          <p:nvSpPr>
            <p:cNvPr id="177" name="Line 1044">
              <a:extLst>
                <a:ext uri="{FF2B5EF4-FFF2-40B4-BE49-F238E27FC236}">
                  <a16:creationId xmlns:a16="http://schemas.microsoft.com/office/drawing/2014/main" id="{A1076C85-C195-4DAC-8746-9AD287C99F9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36" y="2086"/>
              <a:ext cx="0" cy="19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 type="arrow" w="sm" len="sm"/>
              <a:tailEnd type="arrow" w="sm" len="sm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78" name="Text Box 1045">
              <a:extLst>
                <a:ext uri="{FF2B5EF4-FFF2-40B4-BE49-F238E27FC236}">
                  <a16:creationId xmlns:a16="http://schemas.microsoft.com/office/drawing/2014/main" id="{F8A9E9E2-516A-43DC-9C9D-90F5F70745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80" y="1797"/>
              <a:ext cx="312" cy="288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u-HU" sz="2400"/>
                <a:t>D</a:t>
              </a:r>
              <a:r>
                <a:rPr lang="hu-HU" sz="2400" baseline="-25000"/>
                <a:t>e</a:t>
              </a:r>
            </a:p>
          </p:txBody>
        </p:sp>
      </p:grpSp>
      <p:grpSp>
        <p:nvGrpSpPr>
          <p:cNvPr id="179" name="Group 1262">
            <a:extLst>
              <a:ext uri="{FF2B5EF4-FFF2-40B4-BE49-F238E27FC236}">
                <a16:creationId xmlns:a16="http://schemas.microsoft.com/office/drawing/2014/main" id="{9752E5C2-E55D-4D59-9D07-4804C8954053}"/>
              </a:ext>
            </a:extLst>
          </p:cNvPr>
          <p:cNvGrpSpPr>
            <a:grpSpLocks/>
          </p:cNvGrpSpPr>
          <p:nvPr/>
        </p:nvGrpSpPr>
        <p:grpSpPr bwMode="auto">
          <a:xfrm>
            <a:off x="7360767" y="2071101"/>
            <a:ext cx="3616332" cy="3625858"/>
            <a:chOff x="1647" y="1262"/>
            <a:chExt cx="2278" cy="2284"/>
          </a:xfrm>
        </p:grpSpPr>
        <p:grpSp>
          <p:nvGrpSpPr>
            <p:cNvPr id="180" name="Group 1040">
              <a:extLst>
                <a:ext uri="{FF2B5EF4-FFF2-40B4-BE49-F238E27FC236}">
                  <a16:creationId xmlns:a16="http://schemas.microsoft.com/office/drawing/2014/main" id="{B446D024-7264-4387-9F12-774A3ACA43B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91" y="3295"/>
              <a:ext cx="325" cy="251"/>
              <a:chOff x="5327" y="1136"/>
              <a:chExt cx="325" cy="325"/>
            </a:xfrm>
          </p:grpSpPr>
          <p:sp>
            <p:nvSpPr>
              <p:cNvPr id="215" name="Line 1036">
                <a:extLst>
                  <a:ext uri="{FF2B5EF4-FFF2-40B4-BE49-F238E27FC236}">
                    <a16:creationId xmlns:a16="http://schemas.microsoft.com/office/drawing/2014/main" id="{97AB0F66-BE85-494C-A6B2-4B8849D18F5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328" y="1136"/>
                <a:ext cx="324" cy="0"/>
              </a:xfrm>
              <a:prstGeom prst="line">
                <a:avLst/>
              </a:prstGeom>
              <a:noFill/>
              <a:ln w="25400">
                <a:solidFill>
                  <a:srgbClr val="33CCCC"/>
                </a:solidFill>
                <a:round/>
                <a:headEnd/>
                <a:tailEnd type="stealth" w="sm" len="sm"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216" name="Line 1039">
                <a:extLst>
                  <a:ext uri="{FF2B5EF4-FFF2-40B4-BE49-F238E27FC236}">
                    <a16:creationId xmlns:a16="http://schemas.microsoft.com/office/drawing/2014/main" id="{B98B0F96-BB87-498F-B852-34F51D917AD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5165" y="1299"/>
                <a:ext cx="324" cy="0"/>
              </a:xfrm>
              <a:prstGeom prst="line">
                <a:avLst/>
              </a:prstGeom>
              <a:noFill/>
              <a:ln w="25400">
                <a:solidFill>
                  <a:srgbClr val="33CCCC"/>
                </a:solidFill>
                <a:round/>
                <a:headEnd/>
                <a:tailEnd type="stealth" w="sm" len="sm"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</p:grpSp>
        <p:sp>
          <p:nvSpPr>
            <p:cNvPr id="181" name="Freeform 1189">
              <a:extLst>
                <a:ext uri="{FF2B5EF4-FFF2-40B4-BE49-F238E27FC236}">
                  <a16:creationId xmlns:a16="http://schemas.microsoft.com/office/drawing/2014/main" id="{9FEB323C-1D5F-4268-9832-4D42F8CB9D9B}"/>
                </a:ext>
              </a:extLst>
            </p:cNvPr>
            <p:cNvSpPr>
              <a:spLocks/>
            </p:cNvSpPr>
            <p:nvPr/>
          </p:nvSpPr>
          <p:spPr bwMode="auto">
            <a:xfrm>
              <a:off x="2234" y="2428"/>
              <a:ext cx="68" cy="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4" y="42"/>
                </a:cxn>
                <a:cxn ang="0">
                  <a:pos x="68" y="77"/>
                </a:cxn>
              </a:cxnLst>
              <a:rect l="0" t="0" r="r" b="b"/>
              <a:pathLst>
                <a:path w="68" h="77">
                  <a:moveTo>
                    <a:pt x="0" y="0"/>
                  </a:moveTo>
                  <a:lnTo>
                    <a:pt x="34" y="42"/>
                  </a:lnTo>
                  <a:lnTo>
                    <a:pt x="68" y="77"/>
                  </a:lnTo>
                </a:path>
              </a:pathLst>
            </a:custGeom>
            <a:noFill/>
            <a:ln w="25400">
              <a:solidFill>
                <a:srgbClr val="33CCC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82" name="Freeform 1180">
              <a:extLst>
                <a:ext uri="{FF2B5EF4-FFF2-40B4-BE49-F238E27FC236}">
                  <a16:creationId xmlns:a16="http://schemas.microsoft.com/office/drawing/2014/main" id="{8CA79757-03B6-4CC9-875F-47F6D2918A2E}"/>
                </a:ext>
              </a:extLst>
            </p:cNvPr>
            <p:cNvSpPr>
              <a:spLocks/>
            </p:cNvSpPr>
            <p:nvPr/>
          </p:nvSpPr>
          <p:spPr bwMode="auto">
            <a:xfrm>
              <a:off x="1647" y="1262"/>
              <a:ext cx="69" cy="19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4" y="98"/>
                </a:cxn>
                <a:cxn ang="0">
                  <a:pos x="69" y="196"/>
                </a:cxn>
              </a:cxnLst>
              <a:rect l="0" t="0" r="r" b="b"/>
              <a:pathLst>
                <a:path w="69" h="196">
                  <a:moveTo>
                    <a:pt x="0" y="0"/>
                  </a:moveTo>
                  <a:lnTo>
                    <a:pt x="34" y="98"/>
                  </a:lnTo>
                  <a:lnTo>
                    <a:pt x="69" y="196"/>
                  </a:lnTo>
                </a:path>
              </a:pathLst>
            </a:custGeom>
            <a:noFill/>
            <a:ln w="25400">
              <a:solidFill>
                <a:srgbClr val="33CCC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83" name="Freeform 1181">
              <a:extLst>
                <a:ext uri="{FF2B5EF4-FFF2-40B4-BE49-F238E27FC236}">
                  <a16:creationId xmlns:a16="http://schemas.microsoft.com/office/drawing/2014/main" id="{5009A0A2-5B18-49B8-A353-913835F57F7A}"/>
                </a:ext>
              </a:extLst>
            </p:cNvPr>
            <p:cNvSpPr>
              <a:spLocks/>
            </p:cNvSpPr>
            <p:nvPr/>
          </p:nvSpPr>
          <p:spPr bwMode="auto">
            <a:xfrm>
              <a:off x="1716" y="1458"/>
              <a:ext cx="61" cy="16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7" y="85"/>
                </a:cxn>
                <a:cxn ang="0">
                  <a:pos x="61" y="169"/>
                </a:cxn>
              </a:cxnLst>
              <a:rect l="0" t="0" r="r" b="b"/>
              <a:pathLst>
                <a:path w="61" h="169">
                  <a:moveTo>
                    <a:pt x="0" y="0"/>
                  </a:moveTo>
                  <a:lnTo>
                    <a:pt x="27" y="85"/>
                  </a:lnTo>
                  <a:lnTo>
                    <a:pt x="61" y="169"/>
                  </a:lnTo>
                </a:path>
              </a:pathLst>
            </a:custGeom>
            <a:noFill/>
            <a:ln w="25400">
              <a:solidFill>
                <a:srgbClr val="33CCC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84" name="Freeform 1182">
              <a:extLst>
                <a:ext uri="{FF2B5EF4-FFF2-40B4-BE49-F238E27FC236}">
                  <a16:creationId xmlns:a16="http://schemas.microsoft.com/office/drawing/2014/main" id="{95331678-16A4-434E-9DC6-B9ECFB92B862}"/>
                </a:ext>
              </a:extLst>
            </p:cNvPr>
            <p:cNvSpPr>
              <a:spLocks/>
            </p:cNvSpPr>
            <p:nvPr/>
          </p:nvSpPr>
          <p:spPr bwMode="auto">
            <a:xfrm>
              <a:off x="1777" y="1627"/>
              <a:ext cx="68" cy="15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4" y="77"/>
                </a:cxn>
                <a:cxn ang="0">
                  <a:pos x="68" y="154"/>
                </a:cxn>
              </a:cxnLst>
              <a:rect l="0" t="0" r="r" b="b"/>
              <a:pathLst>
                <a:path w="68" h="154">
                  <a:moveTo>
                    <a:pt x="0" y="0"/>
                  </a:moveTo>
                  <a:lnTo>
                    <a:pt x="34" y="77"/>
                  </a:lnTo>
                  <a:lnTo>
                    <a:pt x="68" y="154"/>
                  </a:lnTo>
                </a:path>
              </a:pathLst>
            </a:custGeom>
            <a:noFill/>
            <a:ln w="25400">
              <a:solidFill>
                <a:srgbClr val="33CCC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85" name="Freeform 1183">
              <a:extLst>
                <a:ext uri="{FF2B5EF4-FFF2-40B4-BE49-F238E27FC236}">
                  <a16:creationId xmlns:a16="http://schemas.microsoft.com/office/drawing/2014/main" id="{C7F3E5BE-ECED-44A4-B648-4D2629754E3B}"/>
                </a:ext>
              </a:extLst>
            </p:cNvPr>
            <p:cNvSpPr>
              <a:spLocks/>
            </p:cNvSpPr>
            <p:nvPr/>
          </p:nvSpPr>
          <p:spPr bwMode="auto">
            <a:xfrm>
              <a:off x="1845" y="1781"/>
              <a:ext cx="61" cy="14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7" y="71"/>
                </a:cxn>
                <a:cxn ang="0">
                  <a:pos x="61" y="141"/>
                </a:cxn>
              </a:cxnLst>
              <a:rect l="0" t="0" r="r" b="b"/>
              <a:pathLst>
                <a:path w="61" h="141">
                  <a:moveTo>
                    <a:pt x="0" y="0"/>
                  </a:moveTo>
                  <a:lnTo>
                    <a:pt x="27" y="71"/>
                  </a:lnTo>
                  <a:lnTo>
                    <a:pt x="61" y="141"/>
                  </a:lnTo>
                </a:path>
              </a:pathLst>
            </a:custGeom>
            <a:noFill/>
            <a:ln w="25400">
              <a:solidFill>
                <a:srgbClr val="33CCC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86" name="Freeform 1184">
              <a:extLst>
                <a:ext uri="{FF2B5EF4-FFF2-40B4-BE49-F238E27FC236}">
                  <a16:creationId xmlns:a16="http://schemas.microsoft.com/office/drawing/2014/main" id="{2A3BCF9C-BD93-40A7-9E71-40561CFD6A82}"/>
                </a:ext>
              </a:extLst>
            </p:cNvPr>
            <p:cNvSpPr>
              <a:spLocks/>
            </p:cNvSpPr>
            <p:nvPr/>
          </p:nvSpPr>
          <p:spPr bwMode="auto">
            <a:xfrm>
              <a:off x="1906" y="1922"/>
              <a:ext cx="69" cy="1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5" y="63"/>
                </a:cxn>
                <a:cxn ang="0">
                  <a:pos x="69" y="119"/>
                </a:cxn>
              </a:cxnLst>
              <a:rect l="0" t="0" r="r" b="b"/>
              <a:pathLst>
                <a:path w="69" h="119">
                  <a:moveTo>
                    <a:pt x="0" y="0"/>
                  </a:moveTo>
                  <a:lnTo>
                    <a:pt x="35" y="63"/>
                  </a:lnTo>
                  <a:lnTo>
                    <a:pt x="69" y="119"/>
                  </a:lnTo>
                </a:path>
              </a:pathLst>
            </a:custGeom>
            <a:noFill/>
            <a:ln w="25400">
              <a:solidFill>
                <a:srgbClr val="33CCC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87" name="Line 1185">
              <a:extLst>
                <a:ext uri="{FF2B5EF4-FFF2-40B4-BE49-F238E27FC236}">
                  <a16:creationId xmlns:a16="http://schemas.microsoft.com/office/drawing/2014/main" id="{4B6A35A1-874C-49D5-B343-04C79D9FE77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75" y="2041"/>
              <a:ext cx="61" cy="113"/>
            </a:xfrm>
            <a:prstGeom prst="line">
              <a:avLst/>
            </a:prstGeom>
            <a:noFill/>
            <a:ln w="25400">
              <a:solidFill>
                <a:srgbClr val="33CCCC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88" name="Line 1186">
              <a:extLst>
                <a:ext uri="{FF2B5EF4-FFF2-40B4-BE49-F238E27FC236}">
                  <a16:creationId xmlns:a16="http://schemas.microsoft.com/office/drawing/2014/main" id="{2A66BB3B-0C2D-4802-B468-9044D78A481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36" y="2154"/>
              <a:ext cx="68" cy="98"/>
            </a:xfrm>
            <a:prstGeom prst="line">
              <a:avLst/>
            </a:prstGeom>
            <a:noFill/>
            <a:ln w="25400">
              <a:solidFill>
                <a:srgbClr val="33CCCC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89" name="Line 1187">
              <a:extLst>
                <a:ext uri="{FF2B5EF4-FFF2-40B4-BE49-F238E27FC236}">
                  <a16:creationId xmlns:a16="http://schemas.microsoft.com/office/drawing/2014/main" id="{4514AD39-DF4B-4FBB-80A4-991CA5AE83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04" y="2252"/>
              <a:ext cx="68" cy="92"/>
            </a:xfrm>
            <a:prstGeom prst="line">
              <a:avLst/>
            </a:prstGeom>
            <a:noFill/>
            <a:ln w="25400">
              <a:solidFill>
                <a:srgbClr val="33CCCC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90" name="Line 1188">
              <a:extLst>
                <a:ext uri="{FF2B5EF4-FFF2-40B4-BE49-F238E27FC236}">
                  <a16:creationId xmlns:a16="http://schemas.microsoft.com/office/drawing/2014/main" id="{065E44A3-FDDF-4E9F-A254-E32144C1D0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72" y="2344"/>
              <a:ext cx="62" cy="84"/>
            </a:xfrm>
            <a:prstGeom prst="line">
              <a:avLst/>
            </a:prstGeom>
            <a:noFill/>
            <a:ln w="25400">
              <a:solidFill>
                <a:srgbClr val="33CCCC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91" name="Line 1190">
              <a:extLst>
                <a:ext uri="{FF2B5EF4-FFF2-40B4-BE49-F238E27FC236}">
                  <a16:creationId xmlns:a16="http://schemas.microsoft.com/office/drawing/2014/main" id="{C3252D4F-01A7-4D49-8B49-62759884CD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02" y="2505"/>
              <a:ext cx="61" cy="71"/>
            </a:xfrm>
            <a:prstGeom prst="line">
              <a:avLst/>
            </a:prstGeom>
            <a:noFill/>
            <a:ln w="25400">
              <a:solidFill>
                <a:srgbClr val="33CCCC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92" name="Freeform 1191">
              <a:extLst>
                <a:ext uri="{FF2B5EF4-FFF2-40B4-BE49-F238E27FC236}">
                  <a16:creationId xmlns:a16="http://schemas.microsoft.com/office/drawing/2014/main" id="{AAF9E654-6581-460D-B569-B8EFDBA8E614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3" y="2576"/>
              <a:ext cx="68" cy="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4" y="35"/>
                </a:cxn>
                <a:cxn ang="0">
                  <a:pos x="68" y="63"/>
                </a:cxn>
              </a:cxnLst>
              <a:rect l="0" t="0" r="r" b="b"/>
              <a:pathLst>
                <a:path w="68" h="63">
                  <a:moveTo>
                    <a:pt x="0" y="0"/>
                  </a:moveTo>
                  <a:lnTo>
                    <a:pt x="34" y="35"/>
                  </a:lnTo>
                  <a:lnTo>
                    <a:pt x="68" y="63"/>
                  </a:lnTo>
                </a:path>
              </a:pathLst>
            </a:custGeom>
            <a:noFill/>
            <a:ln w="25400">
              <a:solidFill>
                <a:srgbClr val="33CCC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93" name="Line 1192">
              <a:extLst>
                <a:ext uri="{FF2B5EF4-FFF2-40B4-BE49-F238E27FC236}">
                  <a16:creationId xmlns:a16="http://schemas.microsoft.com/office/drawing/2014/main" id="{0A03F9B2-E910-40E1-B3D6-982AF94F08D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31" y="2639"/>
              <a:ext cx="62" cy="63"/>
            </a:xfrm>
            <a:prstGeom prst="line">
              <a:avLst/>
            </a:prstGeom>
            <a:noFill/>
            <a:ln w="25400">
              <a:solidFill>
                <a:srgbClr val="33CCCC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94" name="Freeform 1193">
              <a:extLst>
                <a:ext uri="{FF2B5EF4-FFF2-40B4-BE49-F238E27FC236}">
                  <a16:creationId xmlns:a16="http://schemas.microsoft.com/office/drawing/2014/main" id="{AE54143E-EA7A-47AB-B9EF-2D9C15BEA025}"/>
                </a:ext>
              </a:extLst>
            </p:cNvPr>
            <p:cNvSpPr>
              <a:spLocks/>
            </p:cNvSpPr>
            <p:nvPr/>
          </p:nvSpPr>
          <p:spPr bwMode="auto">
            <a:xfrm>
              <a:off x="2493" y="2702"/>
              <a:ext cx="68" cy="5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4" y="28"/>
                </a:cxn>
                <a:cxn ang="0">
                  <a:pos x="68" y="56"/>
                </a:cxn>
              </a:cxnLst>
              <a:rect l="0" t="0" r="r" b="b"/>
              <a:pathLst>
                <a:path w="68" h="56">
                  <a:moveTo>
                    <a:pt x="0" y="0"/>
                  </a:moveTo>
                  <a:lnTo>
                    <a:pt x="34" y="28"/>
                  </a:lnTo>
                  <a:lnTo>
                    <a:pt x="68" y="56"/>
                  </a:lnTo>
                </a:path>
              </a:pathLst>
            </a:custGeom>
            <a:noFill/>
            <a:ln w="25400">
              <a:solidFill>
                <a:srgbClr val="33CCC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95" name="Line 1194">
              <a:extLst>
                <a:ext uri="{FF2B5EF4-FFF2-40B4-BE49-F238E27FC236}">
                  <a16:creationId xmlns:a16="http://schemas.microsoft.com/office/drawing/2014/main" id="{B0A280DB-50F7-4825-8F47-0EEB7BF1CB2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61" y="2758"/>
              <a:ext cx="61" cy="56"/>
            </a:xfrm>
            <a:prstGeom prst="line">
              <a:avLst/>
            </a:prstGeom>
            <a:noFill/>
            <a:ln w="25400">
              <a:solidFill>
                <a:srgbClr val="33CCCC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96" name="Line 1195">
              <a:extLst>
                <a:ext uri="{FF2B5EF4-FFF2-40B4-BE49-F238E27FC236}">
                  <a16:creationId xmlns:a16="http://schemas.microsoft.com/office/drawing/2014/main" id="{E277150B-5EF5-40B4-A359-532D429B2D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22" y="2814"/>
              <a:ext cx="69" cy="57"/>
            </a:xfrm>
            <a:prstGeom prst="line">
              <a:avLst/>
            </a:prstGeom>
            <a:noFill/>
            <a:ln w="25400">
              <a:solidFill>
                <a:srgbClr val="33CCCC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97" name="Line 1196">
              <a:extLst>
                <a:ext uri="{FF2B5EF4-FFF2-40B4-BE49-F238E27FC236}">
                  <a16:creationId xmlns:a16="http://schemas.microsoft.com/office/drawing/2014/main" id="{7A75C0FB-6E14-4A60-AC4C-F6263F67EFA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91" y="2871"/>
              <a:ext cx="68" cy="49"/>
            </a:xfrm>
            <a:prstGeom prst="line">
              <a:avLst/>
            </a:prstGeom>
            <a:noFill/>
            <a:ln w="25400">
              <a:solidFill>
                <a:srgbClr val="33CCCC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98" name="Line 1197">
              <a:extLst>
                <a:ext uri="{FF2B5EF4-FFF2-40B4-BE49-F238E27FC236}">
                  <a16:creationId xmlns:a16="http://schemas.microsoft.com/office/drawing/2014/main" id="{27685769-5564-44EA-A884-7F2D400666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59" y="2920"/>
              <a:ext cx="61" cy="49"/>
            </a:xfrm>
            <a:prstGeom prst="line">
              <a:avLst/>
            </a:prstGeom>
            <a:noFill/>
            <a:ln w="25400">
              <a:solidFill>
                <a:srgbClr val="33CCCC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99" name="Freeform 1198">
              <a:extLst>
                <a:ext uri="{FF2B5EF4-FFF2-40B4-BE49-F238E27FC236}">
                  <a16:creationId xmlns:a16="http://schemas.microsoft.com/office/drawing/2014/main" id="{6A4691D3-A437-49B6-AE92-1F31CA51EAA5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0" y="2969"/>
              <a:ext cx="68" cy="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4" y="21"/>
                </a:cxn>
                <a:cxn ang="0">
                  <a:pos x="68" y="42"/>
                </a:cxn>
              </a:cxnLst>
              <a:rect l="0" t="0" r="r" b="b"/>
              <a:pathLst>
                <a:path w="68" h="42">
                  <a:moveTo>
                    <a:pt x="0" y="0"/>
                  </a:moveTo>
                  <a:lnTo>
                    <a:pt x="34" y="21"/>
                  </a:lnTo>
                  <a:lnTo>
                    <a:pt x="68" y="42"/>
                  </a:lnTo>
                </a:path>
              </a:pathLst>
            </a:custGeom>
            <a:noFill/>
            <a:ln w="25400">
              <a:solidFill>
                <a:srgbClr val="33CCC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200" name="Line 1199">
              <a:extLst>
                <a:ext uri="{FF2B5EF4-FFF2-40B4-BE49-F238E27FC236}">
                  <a16:creationId xmlns:a16="http://schemas.microsoft.com/office/drawing/2014/main" id="{AF7EAFBA-D9BB-4756-900F-A71BFC38FC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8" y="3011"/>
              <a:ext cx="62" cy="42"/>
            </a:xfrm>
            <a:prstGeom prst="line">
              <a:avLst/>
            </a:prstGeom>
            <a:noFill/>
            <a:ln w="25400">
              <a:solidFill>
                <a:srgbClr val="33CCCC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201" name="Freeform 1200">
              <a:extLst>
                <a:ext uri="{FF2B5EF4-FFF2-40B4-BE49-F238E27FC236}">
                  <a16:creationId xmlns:a16="http://schemas.microsoft.com/office/drawing/2014/main" id="{F86A4866-99A5-4D26-9861-6F24C19784A9}"/>
                </a:ext>
              </a:extLst>
            </p:cNvPr>
            <p:cNvSpPr>
              <a:spLocks/>
            </p:cNvSpPr>
            <p:nvPr/>
          </p:nvSpPr>
          <p:spPr bwMode="auto">
            <a:xfrm>
              <a:off x="2950" y="3053"/>
              <a:ext cx="68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4" y="21"/>
                </a:cxn>
                <a:cxn ang="0">
                  <a:pos x="68" y="43"/>
                </a:cxn>
              </a:cxnLst>
              <a:rect l="0" t="0" r="r" b="b"/>
              <a:pathLst>
                <a:path w="68" h="43">
                  <a:moveTo>
                    <a:pt x="0" y="0"/>
                  </a:moveTo>
                  <a:lnTo>
                    <a:pt x="34" y="21"/>
                  </a:lnTo>
                  <a:lnTo>
                    <a:pt x="68" y="43"/>
                  </a:lnTo>
                </a:path>
              </a:pathLst>
            </a:custGeom>
            <a:noFill/>
            <a:ln w="25400">
              <a:solidFill>
                <a:srgbClr val="33CCC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202" name="Line 1201">
              <a:extLst>
                <a:ext uri="{FF2B5EF4-FFF2-40B4-BE49-F238E27FC236}">
                  <a16:creationId xmlns:a16="http://schemas.microsoft.com/office/drawing/2014/main" id="{0A170893-72F6-443A-9537-FBE534515B2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18" y="3096"/>
              <a:ext cx="61" cy="42"/>
            </a:xfrm>
            <a:prstGeom prst="line">
              <a:avLst/>
            </a:prstGeom>
            <a:noFill/>
            <a:ln w="25400">
              <a:solidFill>
                <a:srgbClr val="33CCCC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203" name="Freeform 1202">
              <a:extLst>
                <a:ext uri="{FF2B5EF4-FFF2-40B4-BE49-F238E27FC236}">
                  <a16:creationId xmlns:a16="http://schemas.microsoft.com/office/drawing/2014/main" id="{133F3D2E-94D1-49C0-A9C8-3F6D1ED9C179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9" y="3138"/>
              <a:ext cx="68" cy="3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4" y="21"/>
                </a:cxn>
                <a:cxn ang="0">
                  <a:pos x="68" y="35"/>
                </a:cxn>
              </a:cxnLst>
              <a:rect l="0" t="0" r="r" b="b"/>
              <a:pathLst>
                <a:path w="68" h="35">
                  <a:moveTo>
                    <a:pt x="0" y="0"/>
                  </a:moveTo>
                  <a:lnTo>
                    <a:pt x="34" y="21"/>
                  </a:lnTo>
                  <a:lnTo>
                    <a:pt x="68" y="35"/>
                  </a:lnTo>
                </a:path>
              </a:pathLst>
            </a:custGeom>
            <a:noFill/>
            <a:ln w="25400">
              <a:solidFill>
                <a:srgbClr val="33CCC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204" name="Line 1203">
              <a:extLst>
                <a:ext uri="{FF2B5EF4-FFF2-40B4-BE49-F238E27FC236}">
                  <a16:creationId xmlns:a16="http://schemas.microsoft.com/office/drawing/2014/main" id="{19F1C918-29BA-4280-B741-621741F0212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47" y="3173"/>
              <a:ext cx="62" cy="35"/>
            </a:xfrm>
            <a:prstGeom prst="line">
              <a:avLst/>
            </a:prstGeom>
            <a:noFill/>
            <a:ln w="25400">
              <a:solidFill>
                <a:srgbClr val="33CCCC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205" name="Freeform 1204">
              <a:extLst>
                <a:ext uri="{FF2B5EF4-FFF2-40B4-BE49-F238E27FC236}">
                  <a16:creationId xmlns:a16="http://schemas.microsoft.com/office/drawing/2014/main" id="{FAD53CEF-823A-4939-B176-9A0C72AEA6B4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9" y="3208"/>
              <a:ext cx="68" cy="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4" y="14"/>
                </a:cxn>
                <a:cxn ang="0">
                  <a:pos x="68" y="28"/>
                </a:cxn>
              </a:cxnLst>
              <a:rect l="0" t="0" r="r" b="b"/>
              <a:pathLst>
                <a:path w="68" h="28">
                  <a:moveTo>
                    <a:pt x="0" y="0"/>
                  </a:moveTo>
                  <a:lnTo>
                    <a:pt x="34" y="14"/>
                  </a:lnTo>
                  <a:lnTo>
                    <a:pt x="68" y="28"/>
                  </a:lnTo>
                </a:path>
              </a:pathLst>
            </a:custGeom>
            <a:noFill/>
            <a:ln w="25400">
              <a:solidFill>
                <a:srgbClr val="33CCC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206" name="Line 1205">
              <a:extLst>
                <a:ext uri="{FF2B5EF4-FFF2-40B4-BE49-F238E27FC236}">
                  <a16:creationId xmlns:a16="http://schemas.microsoft.com/office/drawing/2014/main" id="{D76B6C6A-2955-4964-86D8-97FC41FAA7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77" y="3236"/>
              <a:ext cx="61" cy="35"/>
            </a:xfrm>
            <a:prstGeom prst="line">
              <a:avLst/>
            </a:prstGeom>
            <a:noFill/>
            <a:ln w="25400">
              <a:solidFill>
                <a:srgbClr val="33CCCC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207" name="Line 1206">
              <a:extLst>
                <a:ext uri="{FF2B5EF4-FFF2-40B4-BE49-F238E27FC236}">
                  <a16:creationId xmlns:a16="http://schemas.microsoft.com/office/drawing/2014/main" id="{E8F1DF0C-F3FA-4A4A-A552-F36FAF168C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38" y="3271"/>
              <a:ext cx="68" cy="28"/>
            </a:xfrm>
            <a:prstGeom prst="line">
              <a:avLst/>
            </a:prstGeom>
            <a:noFill/>
            <a:ln w="25400">
              <a:solidFill>
                <a:srgbClr val="33CCCC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208" name="Line 1207">
              <a:extLst>
                <a:ext uri="{FF2B5EF4-FFF2-40B4-BE49-F238E27FC236}">
                  <a16:creationId xmlns:a16="http://schemas.microsoft.com/office/drawing/2014/main" id="{B06F6743-6484-419B-84C8-727D803DA3E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6" y="3299"/>
              <a:ext cx="69" cy="28"/>
            </a:xfrm>
            <a:prstGeom prst="line">
              <a:avLst/>
            </a:prstGeom>
            <a:noFill/>
            <a:ln w="25400">
              <a:solidFill>
                <a:srgbClr val="33CCCC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209" name="Line 1208">
              <a:extLst>
                <a:ext uri="{FF2B5EF4-FFF2-40B4-BE49-F238E27FC236}">
                  <a16:creationId xmlns:a16="http://schemas.microsoft.com/office/drawing/2014/main" id="{941D2314-B4A8-4AE9-A4A4-B315196738B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75" y="3327"/>
              <a:ext cx="61" cy="29"/>
            </a:xfrm>
            <a:prstGeom prst="line">
              <a:avLst/>
            </a:prstGeom>
            <a:noFill/>
            <a:ln w="25400">
              <a:solidFill>
                <a:srgbClr val="33CCCC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210" name="Freeform 1209">
              <a:extLst>
                <a:ext uri="{FF2B5EF4-FFF2-40B4-BE49-F238E27FC236}">
                  <a16:creationId xmlns:a16="http://schemas.microsoft.com/office/drawing/2014/main" id="{A9EF0038-44A5-40B2-9FEB-EE4178D9A98A}"/>
                </a:ext>
              </a:extLst>
            </p:cNvPr>
            <p:cNvSpPr>
              <a:spLocks/>
            </p:cNvSpPr>
            <p:nvPr/>
          </p:nvSpPr>
          <p:spPr bwMode="auto">
            <a:xfrm>
              <a:off x="3536" y="3356"/>
              <a:ext cx="68" cy="2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7" y="7"/>
                </a:cxn>
                <a:cxn ang="0">
                  <a:pos x="48" y="14"/>
                </a:cxn>
                <a:cxn ang="0">
                  <a:pos x="68" y="21"/>
                </a:cxn>
              </a:cxnLst>
              <a:rect l="0" t="0" r="r" b="b"/>
              <a:pathLst>
                <a:path w="68" h="21">
                  <a:moveTo>
                    <a:pt x="0" y="0"/>
                  </a:moveTo>
                  <a:lnTo>
                    <a:pt x="27" y="7"/>
                  </a:lnTo>
                  <a:lnTo>
                    <a:pt x="48" y="14"/>
                  </a:lnTo>
                  <a:lnTo>
                    <a:pt x="68" y="21"/>
                  </a:lnTo>
                </a:path>
              </a:pathLst>
            </a:custGeom>
            <a:noFill/>
            <a:ln w="25400">
              <a:solidFill>
                <a:srgbClr val="33CCC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211" name="Freeform 1210">
              <a:extLst>
                <a:ext uri="{FF2B5EF4-FFF2-40B4-BE49-F238E27FC236}">
                  <a16:creationId xmlns:a16="http://schemas.microsoft.com/office/drawing/2014/main" id="{9BF4A2FF-A66A-4383-8250-1DB67EF5876B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4" y="3377"/>
              <a:ext cx="130" cy="4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7" y="14"/>
                </a:cxn>
                <a:cxn ang="0">
                  <a:pos x="68" y="21"/>
                </a:cxn>
                <a:cxn ang="0">
                  <a:pos x="102" y="35"/>
                </a:cxn>
                <a:cxn ang="0">
                  <a:pos x="130" y="49"/>
                </a:cxn>
              </a:cxnLst>
              <a:rect l="0" t="0" r="r" b="b"/>
              <a:pathLst>
                <a:path w="130" h="49">
                  <a:moveTo>
                    <a:pt x="0" y="0"/>
                  </a:moveTo>
                  <a:lnTo>
                    <a:pt x="27" y="14"/>
                  </a:lnTo>
                  <a:lnTo>
                    <a:pt x="68" y="21"/>
                  </a:lnTo>
                  <a:lnTo>
                    <a:pt x="102" y="35"/>
                  </a:lnTo>
                  <a:lnTo>
                    <a:pt x="130" y="49"/>
                  </a:lnTo>
                </a:path>
              </a:pathLst>
            </a:custGeom>
            <a:noFill/>
            <a:ln w="25400">
              <a:solidFill>
                <a:srgbClr val="33CCC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212" name="Freeform 1211">
              <a:extLst>
                <a:ext uri="{FF2B5EF4-FFF2-40B4-BE49-F238E27FC236}">
                  <a16:creationId xmlns:a16="http://schemas.microsoft.com/office/drawing/2014/main" id="{3CFE4DD6-9452-4057-A81C-55BBC9FB3AF5}"/>
                </a:ext>
              </a:extLst>
            </p:cNvPr>
            <p:cNvSpPr>
              <a:spLocks/>
            </p:cNvSpPr>
            <p:nvPr/>
          </p:nvSpPr>
          <p:spPr bwMode="auto">
            <a:xfrm>
              <a:off x="3734" y="3426"/>
              <a:ext cx="61" cy="2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" y="7"/>
                </a:cxn>
                <a:cxn ang="0">
                  <a:pos x="34" y="14"/>
                </a:cxn>
                <a:cxn ang="0">
                  <a:pos x="61" y="21"/>
                </a:cxn>
              </a:cxnLst>
              <a:rect l="0" t="0" r="r" b="b"/>
              <a:pathLst>
                <a:path w="61" h="21">
                  <a:moveTo>
                    <a:pt x="0" y="0"/>
                  </a:moveTo>
                  <a:lnTo>
                    <a:pt x="20" y="7"/>
                  </a:lnTo>
                  <a:lnTo>
                    <a:pt x="34" y="14"/>
                  </a:lnTo>
                  <a:lnTo>
                    <a:pt x="61" y="21"/>
                  </a:lnTo>
                </a:path>
              </a:pathLst>
            </a:custGeom>
            <a:noFill/>
            <a:ln w="25400">
              <a:solidFill>
                <a:srgbClr val="33CCC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213" name="Freeform 1212">
              <a:extLst>
                <a:ext uri="{FF2B5EF4-FFF2-40B4-BE49-F238E27FC236}">
                  <a16:creationId xmlns:a16="http://schemas.microsoft.com/office/drawing/2014/main" id="{C12D5044-4FDE-49A6-B2E3-01881261F776}"/>
                </a:ext>
              </a:extLst>
            </p:cNvPr>
            <p:cNvSpPr>
              <a:spLocks/>
            </p:cNvSpPr>
            <p:nvPr/>
          </p:nvSpPr>
          <p:spPr bwMode="auto">
            <a:xfrm>
              <a:off x="3795" y="3447"/>
              <a:ext cx="68" cy="2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4" y="7"/>
                </a:cxn>
                <a:cxn ang="0">
                  <a:pos x="68" y="21"/>
                </a:cxn>
              </a:cxnLst>
              <a:rect l="0" t="0" r="r" b="b"/>
              <a:pathLst>
                <a:path w="68" h="21">
                  <a:moveTo>
                    <a:pt x="0" y="0"/>
                  </a:moveTo>
                  <a:lnTo>
                    <a:pt x="34" y="7"/>
                  </a:lnTo>
                  <a:lnTo>
                    <a:pt x="68" y="21"/>
                  </a:lnTo>
                </a:path>
              </a:pathLst>
            </a:custGeom>
            <a:noFill/>
            <a:ln w="25400">
              <a:solidFill>
                <a:srgbClr val="33CCC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214" name="Line 1213">
              <a:extLst>
                <a:ext uri="{FF2B5EF4-FFF2-40B4-BE49-F238E27FC236}">
                  <a16:creationId xmlns:a16="http://schemas.microsoft.com/office/drawing/2014/main" id="{041C5CFE-6281-43D0-9E05-5687FA5467D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63" y="3468"/>
              <a:ext cx="62" cy="21"/>
            </a:xfrm>
            <a:prstGeom prst="line">
              <a:avLst/>
            </a:prstGeom>
            <a:noFill/>
            <a:ln w="25400">
              <a:solidFill>
                <a:srgbClr val="33CCCC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217" name="Line 1047">
            <a:extLst>
              <a:ext uri="{FF2B5EF4-FFF2-40B4-BE49-F238E27FC236}">
                <a16:creationId xmlns:a16="http://schemas.microsoft.com/office/drawing/2014/main" id="{4E73AEAA-47B4-46E9-96C6-5D4122F019FA}"/>
              </a:ext>
            </a:extLst>
          </p:cNvPr>
          <p:cNvSpPr>
            <a:spLocks noChangeShapeType="1"/>
          </p:cNvSpPr>
          <p:nvPr/>
        </p:nvSpPr>
        <p:spPr bwMode="auto">
          <a:xfrm>
            <a:off x="8225434" y="4555721"/>
            <a:ext cx="0" cy="4000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stealth" w="med" len="med"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18" name="Szövegdoboz 217">
            <a:extLst>
              <a:ext uri="{FF2B5EF4-FFF2-40B4-BE49-F238E27FC236}">
                <a16:creationId xmlns:a16="http://schemas.microsoft.com/office/drawing/2014/main" id="{CC3563FD-0B9F-414E-8422-414C9D077A36}"/>
              </a:ext>
            </a:extLst>
          </p:cNvPr>
          <p:cNvSpPr txBox="1"/>
          <p:nvPr/>
        </p:nvSpPr>
        <p:spPr>
          <a:xfrm rot="20303028">
            <a:off x="8984341" y="4025933"/>
            <a:ext cx="20889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>
                <a:solidFill>
                  <a:srgbClr val="FF0000"/>
                </a:solidFill>
              </a:rPr>
              <a:t>erősítő interferencia</a:t>
            </a:r>
          </a:p>
        </p:txBody>
      </p:sp>
      <p:sp>
        <p:nvSpPr>
          <p:cNvPr id="219" name="Szövegdoboz 218">
            <a:extLst>
              <a:ext uri="{FF2B5EF4-FFF2-40B4-BE49-F238E27FC236}">
                <a16:creationId xmlns:a16="http://schemas.microsoft.com/office/drawing/2014/main" id="{475B9BF0-C070-4DE8-86BF-3538BC0273AE}"/>
              </a:ext>
            </a:extLst>
          </p:cNvPr>
          <p:cNvSpPr txBox="1"/>
          <p:nvPr/>
        </p:nvSpPr>
        <p:spPr>
          <a:xfrm rot="374530">
            <a:off x="8743414" y="2376801"/>
            <a:ext cx="2294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>
                <a:solidFill>
                  <a:schemeClr val="accent6">
                    <a:lumMod val="75000"/>
                  </a:schemeClr>
                </a:solidFill>
              </a:rPr>
              <a:t>gyengítő interferencia</a:t>
            </a:r>
          </a:p>
        </p:txBody>
      </p:sp>
      <p:sp>
        <p:nvSpPr>
          <p:cNvPr id="220" name="Szövegdoboz 219">
            <a:extLst>
              <a:ext uri="{FF2B5EF4-FFF2-40B4-BE49-F238E27FC236}">
                <a16:creationId xmlns:a16="http://schemas.microsoft.com/office/drawing/2014/main" id="{465669C1-59F8-463A-9733-641A1C2546F1}"/>
              </a:ext>
            </a:extLst>
          </p:cNvPr>
          <p:cNvSpPr txBox="1"/>
          <p:nvPr/>
        </p:nvSpPr>
        <p:spPr>
          <a:xfrm rot="3928908">
            <a:off x="6940786" y="2500124"/>
            <a:ext cx="1807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>
                <a:solidFill>
                  <a:srgbClr val="33CCCC"/>
                </a:solidFill>
              </a:rPr>
              <a:t>mag-mag taszítás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A45C200-7D93-176F-4070-C4F9EE5EC52C}"/>
              </a:ext>
            </a:extLst>
          </p:cNvPr>
          <p:cNvSpPr txBox="1"/>
          <p:nvPr/>
        </p:nvSpPr>
        <p:spPr>
          <a:xfrm>
            <a:off x="10766037" y="167641"/>
            <a:ext cx="109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b="1">
                <a:solidFill>
                  <a:srgbClr val="FF0000"/>
                </a:solidFill>
              </a:rPr>
              <a:t>fakultatív</a:t>
            </a:r>
          </a:p>
        </p:txBody>
      </p:sp>
    </p:spTree>
    <p:extLst>
      <p:ext uri="{BB962C8B-B14F-4D97-AF65-F5344CB8AC3E}">
        <p14:creationId xmlns:p14="http://schemas.microsoft.com/office/powerpoint/2010/main" val="1836747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6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3500"/>
                            </p:stCondLst>
                            <p:childTnLst>
                              <p:par>
                                <p:cTn id="7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18" grpId="0"/>
      <p:bldP spid="119" grpId="0"/>
      <p:bldP spid="120" grpId="0"/>
      <p:bldP spid="121" grpId="0"/>
      <p:bldP spid="122" grpId="0"/>
      <p:bldP spid="123" grpId="0"/>
      <p:bldP spid="124" grpId="0"/>
      <p:bldP spid="125" grpId="0"/>
      <p:bldP spid="175" grpId="0" animBg="1"/>
      <p:bldP spid="217" grpId="0" animBg="1"/>
      <p:bldP spid="218" grpId="0"/>
      <p:bldP spid="219" grpId="0"/>
      <p:bldP spid="220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ím 1">
                <a:extLst>
                  <a:ext uri="{FF2B5EF4-FFF2-40B4-BE49-F238E27FC236}">
                    <a16:creationId xmlns:a16="http://schemas.microsoft.com/office/drawing/2014/main" id="{D50E7FE7-7A6B-4BF8-9EE5-6AB1B782DF72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838200" y="110401"/>
                <a:ext cx="10515600" cy="1325563"/>
              </a:xfrm>
            </p:spPr>
            <p:txBody>
              <a:bodyPr/>
              <a:lstStyle/>
              <a:p>
                <a:pPr algn="ctr"/>
                <a:r>
                  <a:rPr lang="hu-H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hu-HU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hu-HU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H</m:t>
                        </m:r>
                      </m:e>
                      <m:sub>
                        <m:r>
                          <a:rPr lang="hu-HU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  <m:sup>
                        <m:r>
                          <a:rPr lang="hu-HU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</m:sup>
                    </m:sSubSup>
                  </m:oMath>
                </a14:m>
                <a:r>
                  <a:rPr lang="hu-H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molekulaion esete</a:t>
                </a:r>
              </a:p>
            </p:txBody>
          </p:sp>
        </mc:Choice>
        <mc:Fallback xmlns="">
          <p:sp>
            <p:nvSpPr>
              <p:cNvPr id="2" name="Cím 1">
                <a:extLst>
                  <a:ext uri="{FF2B5EF4-FFF2-40B4-BE49-F238E27FC236}">
                    <a16:creationId xmlns:a16="http://schemas.microsoft.com/office/drawing/2014/main" id="{D50E7FE7-7A6B-4BF8-9EE5-6AB1B782DF7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838200" y="110401"/>
                <a:ext cx="10515600" cy="1325563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artalom helye 2">
            <a:extLst>
              <a:ext uri="{FF2B5EF4-FFF2-40B4-BE49-F238E27FC236}">
                <a16:creationId xmlns:a16="http://schemas.microsoft.com/office/drawing/2014/main" id="{1F5E4F99-4D1F-402A-952B-787EE2279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040" y="1436914"/>
            <a:ext cx="2960189" cy="518160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1000"/>
              </a:spcAft>
              <a:buNone/>
            </a:pP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egyensúlyi </a:t>
            </a:r>
            <a:r>
              <a:rPr lang="hu-H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magtá-volságnál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felrajzolva a két állapot és az atomi pályák energiáját kap-</a:t>
            </a:r>
            <a:r>
              <a:rPr lang="hu-H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juk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az ismerős ábrát, az ún. </a:t>
            </a:r>
            <a:r>
              <a:rPr lang="hu-H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termdiagramot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spcBef>
                <a:spcPts val="0"/>
              </a:spcBef>
              <a:spcAft>
                <a:spcPts val="1000"/>
              </a:spcAft>
              <a:buNone/>
            </a:pP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elektront az AO-</a:t>
            </a:r>
            <a:r>
              <a:rPr lang="hu-H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ról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az MO-</a:t>
            </a:r>
            <a:r>
              <a:rPr lang="hu-H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áthe-lyezve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kapjuk az </a:t>
            </a:r>
            <a:r>
              <a:rPr lang="hu-H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elek-tronenergia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nyeresé-get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spcBef>
                <a:spcPts val="0"/>
              </a:spcBef>
              <a:spcAft>
                <a:spcPts val="1000"/>
              </a:spcAft>
              <a:buNone/>
            </a:pP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Ezt a mag-mag </a:t>
            </a:r>
            <a:r>
              <a:rPr lang="hu-H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taszí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-tás energiájával </a:t>
            </a:r>
            <a:r>
              <a:rPr lang="hu-H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korri-gálva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pedig D</a:t>
            </a:r>
            <a:r>
              <a:rPr lang="hu-HU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-t</a:t>
            </a:r>
          </a:p>
        </p:txBody>
      </p:sp>
      <p:grpSp>
        <p:nvGrpSpPr>
          <p:cNvPr id="4" name="Group 13">
            <a:extLst>
              <a:ext uri="{FF2B5EF4-FFF2-40B4-BE49-F238E27FC236}">
                <a16:creationId xmlns:a16="http://schemas.microsoft.com/office/drawing/2014/main" id="{8C23B786-5EA3-4777-B402-13C7A56EAAA6}"/>
              </a:ext>
            </a:extLst>
          </p:cNvPr>
          <p:cNvGrpSpPr>
            <a:grpSpLocks/>
          </p:cNvGrpSpPr>
          <p:nvPr/>
        </p:nvGrpSpPr>
        <p:grpSpPr bwMode="auto">
          <a:xfrm>
            <a:off x="3858080" y="2170794"/>
            <a:ext cx="8116888" cy="4133850"/>
            <a:chOff x="323" y="1404"/>
            <a:chExt cx="5113" cy="2604"/>
          </a:xfrm>
        </p:grpSpPr>
        <p:sp>
          <p:nvSpPr>
            <p:cNvPr id="5" name="Line 5">
              <a:extLst>
                <a:ext uri="{FF2B5EF4-FFF2-40B4-BE49-F238E27FC236}">
                  <a16:creationId xmlns:a16="http://schemas.microsoft.com/office/drawing/2014/main" id="{2C30D50E-DF27-4AE7-B901-9DC61EF4F52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53" y="1404"/>
              <a:ext cx="26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6" name="Line 6">
              <a:extLst>
                <a:ext uri="{FF2B5EF4-FFF2-40B4-BE49-F238E27FC236}">
                  <a16:creationId xmlns:a16="http://schemas.microsoft.com/office/drawing/2014/main" id="{E63D9039-CF2F-471F-A591-8975C2AAB9D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53" y="4008"/>
              <a:ext cx="26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7" name="Line 7">
              <a:extLst>
                <a:ext uri="{FF2B5EF4-FFF2-40B4-BE49-F238E27FC236}">
                  <a16:creationId xmlns:a16="http://schemas.microsoft.com/office/drawing/2014/main" id="{0CE5325C-2DFD-41CC-BB60-3D1D1FB8BD6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3" y="2748"/>
              <a:ext cx="63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8" name="Line 8">
              <a:extLst>
                <a:ext uri="{FF2B5EF4-FFF2-40B4-BE49-F238E27FC236}">
                  <a16:creationId xmlns:a16="http://schemas.microsoft.com/office/drawing/2014/main" id="{D3E55157-57FF-4148-8CD3-85935D5D261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99" y="2748"/>
              <a:ext cx="63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9" name="Line 9">
              <a:extLst>
                <a:ext uri="{FF2B5EF4-FFF2-40B4-BE49-F238E27FC236}">
                  <a16:creationId xmlns:a16="http://schemas.microsoft.com/office/drawing/2014/main" id="{61EEC530-1C6D-4F12-AD16-CADBEBB0E7B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205" y="1404"/>
              <a:ext cx="594" cy="13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0" name="Line 10">
              <a:extLst>
                <a:ext uri="{FF2B5EF4-FFF2-40B4-BE49-F238E27FC236}">
                  <a16:creationId xmlns:a16="http://schemas.microsoft.com/office/drawing/2014/main" id="{0FDC5349-C77E-4F7B-B7BF-C87AE0A2AE1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05" y="2740"/>
              <a:ext cx="600" cy="126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1" name="Line 11">
              <a:extLst>
                <a:ext uri="{FF2B5EF4-FFF2-40B4-BE49-F238E27FC236}">
                  <a16:creationId xmlns:a16="http://schemas.microsoft.com/office/drawing/2014/main" id="{CF415973-4E67-428F-928D-B98B4A70955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60" y="1404"/>
              <a:ext cx="593" cy="13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2" name="Line 12">
              <a:extLst>
                <a:ext uri="{FF2B5EF4-FFF2-40B4-BE49-F238E27FC236}">
                  <a16:creationId xmlns:a16="http://schemas.microsoft.com/office/drawing/2014/main" id="{4576DE19-3D3D-4417-A164-FB8B6EF5663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0" y="2748"/>
              <a:ext cx="593" cy="126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13" name="Line 14">
            <a:extLst>
              <a:ext uri="{FF2B5EF4-FFF2-40B4-BE49-F238E27FC236}">
                <a16:creationId xmlns:a16="http://schemas.microsoft.com/office/drawing/2014/main" id="{EB7587E4-9BE5-4E95-8B9E-35B8F130661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32630" y="1389744"/>
            <a:ext cx="0" cy="5105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4" name="Line 15">
            <a:extLst>
              <a:ext uri="{FF2B5EF4-FFF2-40B4-BE49-F238E27FC236}">
                <a16:creationId xmlns:a16="http://schemas.microsoft.com/office/drawing/2014/main" id="{0C79234B-FF28-41D4-A6B8-8C9BA1B4497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432630" y="2170794"/>
            <a:ext cx="23780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5" name="Line 16">
            <a:extLst>
              <a:ext uri="{FF2B5EF4-FFF2-40B4-BE49-F238E27FC236}">
                <a16:creationId xmlns:a16="http://schemas.microsoft.com/office/drawing/2014/main" id="{A7E90BAC-7554-4F62-9294-F4ABB39A747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432630" y="4304394"/>
            <a:ext cx="75311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6" name="Line 17">
            <a:extLst>
              <a:ext uri="{FF2B5EF4-FFF2-40B4-BE49-F238E27FC236}">
                <a16:creationId xmlns:a16="http://schemas.microsoft.com/office/drawing/2014/main" id="{8E435D7A-DFBC-4B7D-B88C-C03F7F283CF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432630" y="6304644"/>
            <a:ext cx="23780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7" name="Text Box 18">
            <a:extLst>
              <a:ext uri="{FF2B5EF4-FFF2-40B4-BE49-F238E27FC236}">
                <a16:creationId xmlns:a16="http://schemas.microsoft.com/office/drawing/2014/main" id="{50943CAA-4AF6-4702-A013-0CBAAA7B85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9498" y="1465037"/>
            <a:ext cx="809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 sz="2400" dirty="0"/>
              <a:t>E/eV</a:t>
            </a:r>
          </a:p>
        </p:txBody>
      </p:sp>
      <p:sp>
        <p:nvSpPr>
          <p:cNvPr id="18" name="Text Box 19">
            <a:extLst>
              <a:ext uri="{FF2B5EF4-FFF2-40B4-BE49-F238E27FC236}">
                <a16:creationId xmlns:a16="http://schemas.microsoft.com/office/drawing/2014/main" id="{0A7A12E1-C14E-4977-8A4B-7C84462AA6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7080" y="2170794"/>
            <a:ext cx="819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 sz="2400">
                <a:latin typeface="Times New Roman" panose="02020603050405020304" pitchFamily="18" charset="0"/>
                <a:cs typeface="Times New Roman" panose="02020603050405020304" pitchFamily="18" charset="0"/>
              </a:rPr>
              <a:t>-7,36</a:t>
            </a:r>
          </a:p>
        </p:txBody>
      </p:sp>
      <p:sp>
        <p:nvSpPr>
          <p:cNvPr id="19" name="Text Box 20">
            <a:extLst>
              <a:ext uri="{FF2B5EF4-FFF2-40B4-BE49-F238E27FC236}">
                <a16:creationId xmlns:a16="http://schemas.microsoft.com/office/drawing/2014/main" id="{38483635-37F7-489A-B007-4D1804B514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2630" y="4304394"/>
            <a:ext cx="971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 sz="2400">
                <a:latin typeface="Times New Roman" panose="02020603050405020304" pitchFamily="18" charset="0"/>
                <a:cs typeface="Times New Roman" panose="02020603050405020304" pitchFamily="18" charset="0"/>
              </a:rPr>
              <a:t>-13,49</a:t>
            </a:r>
          </a:p>
        </p:txBody>
      </p:sp>
      <p:sp>
        <p:nvSpPr>
          <p:cNvPr id="20" name="Text Box 21">
            <a:extLst>
              <a:ext uri="{FF2B5EF4-FFF2-40B4-BE49-F238E27FC236}">
                <a16:creationId xmlns:a16="http://schemas.microsoft.com/office/drawing/2014/main" id="{72F27962-E2FE-4D7B-B8FD-9CB6BE8BD5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7080" y="5847444"/>
            <a:ext cx="971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 sz="2400">
                <a:latin typeface="Times New Roman" panose="02020603050405020304" pitchFamily="18" charset="0"/>
                <a:cs typeface="Times New Roman" panose="02020603050405020304" pitchFamily="18" charset="0"/>
              </a:rPr>
              <a:t>-18,60</a:t>
            </a:r>
          </a:p>
        </p:txBody>
      </p:sp>
      <p:sp>
        <p:nvSpPr>
          <p:cNvPr id="21" name="Text Box 22">
            <a:extLst>
              <a:ext uri="{FF2B5EF4-FFF2-40B4-BE49-F238E27FC236}">
                <a16:creationId xmlns:a16="http://schemas.microsoft.com/office/drawing/2014/main" id="{DF1E9624-1040-461E-900C-38B72905F8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9155" y="3691619"/>
            <a:ext cx="1173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 sz="2400">
                <a:latin typeface="Symbol" pitchFamily="18" charset="2"/>
              </a:rPr>
              <a:t>Y</a:t>
            </a:r>
            <a:r>
              <a:rPr lang="hu-HU" sz="2400" baseline="-25000">
                <a:latin typeface="Symbol" pitchFamily="18" charset="2"/>
              </a:rPr>
              <a:t>1</a:t>
            </a:r>
            <a:r>
              <a:rPr lang="hu-HU" sz="2400">
                <a:latin typeface="Symbol" pitchFamily="18" charset="2"/>
              </a:rPr>
              <a:t>(AO)</a:t>
            </a:r>
          </a:p>
        </p:txBody>
      </p:sp>
      <p:sp>
        <p:nvSpPr>
          <p:cNvPr id="22" name="Text Box 23">
            <a:extLst>
              <a:ext uri="{FF2B5EF4-FFF2-40B4-BE49-F238E27FC236}">
                <a16:creationId xmlns:a16="http://schemas.microsoft.com/office/drawing/2014/main" id="{E537897A-01A4-4D42-B0A3-11A5C31BB5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46255" y="3691619"/>
            <a:ext cx="1173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 sz="2400">
                <a:latin typeface="Symbol" pitchFamily="18" charset="2"/>
              </a:rPr>
              <a:t>Y</a:t>
            </a:r>
            <a:r>
              <a:rPr lang="hu-HU" sz="2400" baseline="-25000">
                <a:latin typeface="Symbol" pitchFamily="18" charset="2"/>
              </a:rPr>
              <a:t>2</a:t>
            </a:r>
            <a:r>
              <a:rPr lang="hu-HU" sz="2400">
                <a:latin typeface="Symbol" pitchFamily="18" charset="2"/>
              </a:rPr>
              <a:t>(AO)</a:t>
            </a:r>
          </a:p>
        </p:txBody>
      </p:sp>
      <p:sp>
        <p:nvSpPr>
          <p:cNvPr id="23" name="Text Box 25">
            <a:extLst>
              <a:ext uri="{FF2B5EF4-FFF2-40B4-BE49-F238E27FC236}">
                <a16:creationId xmlns:a16="http://schemas.microsoft.com/office/drawing/2014/main" id="{81E30F91-97B4-49B0-930B-5ACC052EEC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4368" y="1694544"/>
            <a:ext cx="38147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 sz="2400">
                <a:latin typeface="Symbol" pitchFamily="18" charset="2"/>
              </a:rPr>
              <a:t>Y</a:t>
            </a:r>
            <a:r>
              <a:rPr lang="hu-HU" sz="2400" baseline="-25000">
                <a:latin typeface="Symbol" pitchFamily="18" charset="2"/>
              </a:rPr>
              <a:t>-</a:t>
            </a:r>
            <a:r>
              <a:rPr lang="hu-HU" sz="2400">
                <a:latin typeface="Symbol" pitchFamily="18" charset="2"/>
              </a:rPr>
              <a:t>(MO)=</a:t>
            </a:r>
            <a:r>
              <a:rPr lang="hu-HU" sz="2400"/>
              <a:t>c</a:t>
            </a:r>
            <a:r>
              <a:rPr lang="hu-HU" sz="2400">
                <a:latin typeface="Symbol" pitchFamily="18" charset="2"/>
              </a:rPr>
              <a:t>Y</a:t>
            </a:r>
            <a:r>
              <a:rPr lang="hu-HU" sz="2400" baseline="-25000">
                <a:latin typeface="Symbol" pitchFamily="18" charset="2"/>
              </a:rPr>
              <a:t>1</a:t>
            </a:r>
            <a:r>
              <a:rPr lang="hu-HU" sz="2400">
                <a:latin typeface="Symbol" pitchFamily="18" charset="2"/>
              </a:rPr>
              <a:t>(AO)-</a:t>
            </a:r>
            <a:r>
              <a:rPr lang="hu-HU" sz="2400"/>
              <a:t>c</a:t>
            </a:r>
            <a:r>
              <a:rPr lang="hu-HU" sz="2400">
                <a:latin typeface="Symbol" pitchFamily="18" charset="2"/>
              </a:rPr>
              <a:t>Y</a:t>
            </a:r>
            <a:r>
              <a:rPr lang="hu-HU" sz="2400" baseline="-25000">
                <a:latin typeface="Symbol" pitchFamily="18" charset="2"/>
              </a:rPr>
              <a:t>2</a:t>
            </a:r>
            <a:r>
              <a:rPr lang="hu-HU" sz="2400">
                <a:latin typeface="Symbol" pitchFamily="18" charset="2"/>
              </a:rPr>
              <a:t>(AO)</a:t>
            </a:r>
          </a:p>
        </p:txBody>
      </p:sp>
      <p:sp>
        <p:nvSpPr>
          <p:cNvPr id="24" name="Text Box 26">
            <a:extLst>
              <a:ext uri="{FF2B5EF4-FFF2-40B4-BE49-F238E27FC236}">
                <a16:creationId xmlns:a16="http://schemas.microsoft.com/office/drawing/2014/main" id="{9044FC27-563B-470E-91AE-E005B4F358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4368" y="6304644"/>
            <a:ext cx="38147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 sz="2400">
                <a:latin typeface="Symbol" pitchFamily="18" charset="2"/>
              </a:rPr>
              <a:t>Y</a:t>
            </a:r>
            <a:r>
              <a:rPr lang="hu-HU" sz="2400" baseline="-25000">
                <a:latin typeface="Symbol" pitchFamily="18" charset="2"/>
              </a:rPr>
              <a:t>+</a:t>
            </a:r>
            <a:r>
              <a:rPr lang="hu-HU" sz="2400">
                <a:latin typeface="Symbol" pitchFamily="18" charset="2"/>
              </a:rPr>
              <a:t>(MO)=</a:t>
            </a:r>
            <a:r>
              <a:rPr lang="hu-HU" sz="2400"/>
              <a:t>c</a:t>
            </a:r>
            <a:r>
              <a:rPr lang="hu-HU" sz="2400">
                <a:latin typeface="Symbol" pitchFamily="18" charset="2"/>
              </a:rPr>
              <a:t>Y</a:t>
            </a:r>
            <a:r>
              <a:rPr lang="hu-HU" sz="2400" baseline="-25000">
                <a:latin typeface="Symbol" pitchFamily="18" charset="2"/>
              </a:rPr>
              <a:t>1</a:t>
            </a:r>
            <a:r>
              <a:rPr lang="hu-HU" sz="2400">
                <a:latin typeface="Symbol" pitchFamily="18" charset="2"/>
              </a:rPr>
              <a:t>(AO)+</a:t>
            </a:r>
            <a:r>
              <a:rPr lang="hu-HU" sz="2400"/>
              <a:t>c</a:t>
            </a:r>
            <a:r>
              <a:rPr lang="hu-HU" sz="2400">
                <a:latin typeface="Symbol" pitchFamily="18" charset="2"/>
              </a:rPr>
              <a:t>Y</a:t>
            </a:r>
            <a:r>
              <a:rPr lang="hu-HU" sz="2400" baseline="-25000">
                <a:latin typeface="Symbol" pitchFamily="18" charset="2"/>
              </a:rPr>
              <a:t>2</a:t>
            </a:r>
            <a:r>
              <a:rPr lang="hu-HU" sz="2400">
                <a:latin typeface="Symbol" pitchFamily="18" charset="2"/>
              </a:rPr>
              <a:t>(AO)</a:t>
            </a:r>
          </a:p>
        </p:txBody>
      </p:sp>
      <p:sp>
        <p:nvSpPr>
          <p:cNvPr id="25" name="Text Box 27">
            <a:extLst>
              <a:ext uri="{FF2B5EF4-FFF2-40B4-BE49-F238E27FC236}">
                <a16:creationId xmlns:a16="http://schemas.microsoft.com/office/drawing/2014/main" id="{272758DD-FD3E-454B-B70C-865725AE97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46230" y="2288269"/>
            <a:ext cx="1328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 sz="2400">
                <a:latin typeface="Times New Roman" panose="02020603050405020304" pitchFamily="18" charset="0"/>
                <a:cs typeface="Times New Roman" panose="02020603050405020304" pitchFamily="18" charset="0"/>
              </a:rPr>
              <a:t>c=0,7071</a:t>
            </a:r>
          </a:p>
        </p:txBody>
      </p:sp>
      <p:sp>
        <p:nvSpPr>
          <p:cNvPr id="26" name="Line 28">
            <a:extLst>
              <a:ext uri="{FF2B5EF4-FFF2-40B4-BE49-F238E27FC236}">
                <a16:creationId xmlns:a16="http://schemas.microsoft.com/office/drawing/2014/main" id="{2D400085-F724-4079-9397-3B60E682D29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42318" y="4063094"/>
            <a:ext cx="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7" name="Line 29">
            <a:extLst>
              <a:ext uri="{FF2B5EF4-FFF2-40B4-BE49-F238E27FC236}">
                <a16:creationId xmlns:a16="http://schemas.microsoft.com/office/drawing/2014/main" id="{04672565-C307-4AFB-974D-332B4D33D19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812543" y="6076044"/>
            <a:ext cx="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8" name="Arc 30">
            <a:extLst>
              <a:ext uri="{FF2B5EF4-FFF2-40B4-BE49-F238E27FC236}">
                <a16:creationId xmlns:a16="http://schemas.microsoft.com/office/drawing/2014/main" id="{CDCDADD4-1249-484A-B48B-F473E10824CF}"/>
              </a:ext>
            </a:extLst>
          </p:cNvPr>
          <p:cNvSpPr>
            <a:spLocks/>
          </p:cNvSpPr>
          <p:nvPr/>
        </p:nvSpPr>
        <p:spPr bwMode="auto">
          <a:xfrm>
            <a:off x="4869318" y="4304394"/>
            <a:ext cx="2943225" cy="17716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33CC33"/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hu-HU"/>
          </a:p>
        </p:txBody>
      </p:sp>
      <p:grpSp>
        <p:nvGrpSpPr>
          <p:cNvPr id="29" name="Group 35">
            <a:extLst>
              <a:ext uri="{FF2B5EF4-FFF2-40B4-BE49-F238E27FC236}">
                <a16:creationId xmlns:a16="http://schemas.microsoft.com/office/drawing/2014/main" id="{B050BA60-C9B0-4226-A178-59CB09FF366E}"/>
              </a:ext>
            </a:extLst>
          </p:cNvPr>
          <p:cNvGrpSpPr>
            <a:grpSpLocks/>
          </p:cNvGrpSpPr>
          <p:nvPr/>
        </p:nvGrpSpPr>
        <p:grpSpPr bwMode="auto">
          <a:xfrm>
            <a:off x="8480882" y="4291694"/>
            <a:ext cx="1697038" cy="2012950"/>
            <a:chOff x="3468" y="2740"/>
            <a:chExt cx="1069" cy="1268"/>
          </a:xfrm>
        </p:grpSpPr>
        <p:sp>
          <p:nvSpPr>
            <p:cNvPr id="30" name="Line 31">
              <a:extLst>
                <a:ext uri="{FF2B5EF4-FFF2-40B4-BE49-F238E27FC236}">
                  <a16:creationId xmlns:a16="http://schemas.microsoft.com/office/drawing/2014/main" id="{F7AE2F17-B324-4ACF-99BF-3EFE536932F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68" y="2740"/>
              <a:ext cx="0" cy="126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stealth" w="med" len="med"/>
              <a:tailEnd type="stealth" w="med" len="med"/>
            </a:ln>
            <a:effectLst/>
          </p:spPr>
          <p:txBody>
            <a:bodyPr/>
            <a:lstStyle/>
            <a:p>
              <a:endParaRPr lang="hu-HU" sz="32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Text Box 32">
              <a:extLst>
                <a:ext uri="{FF2B5EF4-FFF2-40B4-BE49-F238E27FC236}">
                  <a16:creationId xmlns:a16="http://schemas.microsoft.com/office/drawing/2014/main" id="{59BF5AF7-6D66-47FA-AEF6-1A48FE54954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90" y="3146"/>
              <a:ext cx="947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u-HU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-5,11eV</a:t>
              </a:r>
            </a:p>
          </p:txBody>
        </p:sp>
      </p:grpSp>
      <p:sp>
        <p:nvSpPr>
          <p:cNvPr id="32" name="Text Box 36">
            <a:extLst>
              <a:ext uri="{FF2B5EF4-FFF2-40B4-BE49-F238E27FC236}">
                <a16:creationId xmlns:a16="http://schemas.microsoft.com/office/drawing/2014/main" id="{9F07AE65-1A2C-4EA8-8BA1-0D20269399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0873" y="3156854"/>
            <a:ext cx="480804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hu-HU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5,11 eV -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hu-HU" sz="32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hu-HU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-p 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1,8 eV</a:t>
            </a:r>
          </a:p>
        </p:txBody>
      </p:sp>
      <p:sp>
        <p:nvSpPr>
          <p:cNvPr id="33" name="TextBox 3">
            <a:extLst>
              <a:ext uri="{FF2B5EF4-FFF2-40B4-BE49-F238E27FC236}">
                <a16:creationId xmlns:a16="http://schemas.microsoft.com/office/drawing/2014/main" id="{5838BAB3-E659-0EF5-E8CB-7689D05D6FDF}"/>
              </a:ext>
            </a:extLst>
          </p:cNvPr>
          <p:cNvSpPr txBox="1"/>
          <p:nvPr/>
        </p:nvSpPr>
        <p:spPr>
          <a:xfrm>
            <a:off x="10766037" y="167641"/>
            <a:ext cx="109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b="1">
                <a:solidFill>
                  <a:srgbClr val="FF0000"/>
                </a:solidFill>
              </a:rPr>
              <a:t>fakultatív</a:t>
            </a:r>
          </a:p>
        </p:txBody>
      </p:sp>
    </p:spTree>
    <p:extLst>
      <p:ext uri="{BB962C8B-B14F-4D97-AF65-F5344CB8AC3E}">
        <p14:creationId xmlns:p14="http://schemas.microsoft.com/office/powerpoint/2010/main" val="3383505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35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8" grpId="0" animBg="1"/>
      <p:bldP spid="32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50E7FE7-7A6B-4BF8-9EE5-6AB1B782D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7485"/>
            <a:ext cx="10515600" cy="1325563"/>
          </a:xfrm>
        </p:spPr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MO-elmélet értékelése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F5E4F99-4D1F-402A-952B-787EE2279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040" y="1657985"/>
            <a:ext cx="11536680" cy="4989558"/>
          </a:xfrm>
        </p:spPr>
        <p:txBody>
          <a:bodyPr>
            <a:normAutofit/>
          </a:bodyPr>
          <a:lstStyle/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Hasonlóan eljárva, az atomok távolságát változtatva, keresve azt az állapotot, amikor az rendszer  teljes energiája a minimális, ki-számíthatjuk a molekula geometriáját, az MO-k energiáját, az elektronok tartózkodási valószínűségét a molekulán belül, azaz a töltéseloszlást, és még sok mást!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Nincs szükség kiegészítő elméletekre, hogy helyes eredményeket kapjunk, amelyek tükrözik a modellezett molekulák, rendszerek, fizikai, és kémiai tulajdonságait.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Nézzük meg, hogy hogyan írja le a VB-elmélet számára oly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prob-lémás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</a:t>
            </a:r>
            <a:r>
              <a:rPr lang="hu-HU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molekulát az MO-elmélet!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641688E-7B01-2DED-9944-932F5EFEF7C6}"/>
              </a:ext>
            </a:extLst>
          </p:cNvPr>
          <p:cNvSpPr txBox="1"/>
          <p:nvPr/>
        </p:nvSpPr>
        <p:spPr>
          <a:xfrm>
            <a:off x="10766037" y="167641"/>
            <a:ext cx="109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b="1">
                <a:solidFill>
                  <a:srgbClr val="FF0000"/>
                </a:solidFill>
              </a:rPr>
              <a:t>fakultatív</a:t>
            </a:r>
          </a:p>
        </p:txBody>
      </p:sp>
    </p:spTree>
    <p:extLst>
      <p:ext uri="{BB962C8B-B14F-4D97-AF65-F5344CB8AC3E}">
        <p14:creationId xmlns:p14="http://schemas.microsoft.com/office/powerpoint/2010/main" val="2878118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Line 2"/>
          <p:cNvSpPr>
            <a:spLocks noChangeShapeType="1"/>
          </p:cNvSpPr>
          <p:nvPr/>
        </p:nvSpPr>
        <p:spPr bwMode="auto">
          <a:xfrm>
            <a:off x="2209800" y="1509713"/>
            <a:ext cx="1066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8067" name="Line 3"/>
          <p:cNvSpPr>
            <a:spLocks noChangeShapeType="1"/>
          </p:cNvSpPr>
          <p:nvPr/>
        </p:nvSpPr>
        <p:spPr bwMode="auto">
          <a:xfrm>
            <a:off x="2209800" y="6153150"/>
            <a:ext cx="1066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8068" name="Line 4"/>
          <p:cNvSpPr>
            <a:spLocks noChangeShapeType="1"/>
          </p:cNvSpPr>
          <p:nvPr/>
        </p:nvSpPr>
        <p:spPr bwMode="auto">
          <a:xfrm>
            <a:off x="4895850" y="6515100"/>
            <a:ext cx="2400300" cy="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8069" name="Line 5"/>
          <p:cNvSpPr>
            <a:spLocks noChangeShapeType="1"/>
          </p:cNvSpPr>
          <p:nvPr/>
        </p:nvSpPr>
        <p:spPr bwMode="auto">
          <a:xfrm>
            <a:off x="4876800" y="781050"/>
            <a:ext cx="2400300" cy="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8070" name="Line 6"/>
          <p:cNvSpPr>
            <a:spLocks noChangeShapeType="1"/>
          </p:cNvSpPr>
          <p:nvPr/>
        </p:nvSpPr>
        <p:spPr bwMode="auto">
          <a:xfrm flipV="1">
            <a:off x="3276600" y="781050"/>
            <a:ext cx="1619250" cy="723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8071" name="Line 7"/>
          <p:cNvSpPr>
            <a:spLocks noChangeShapeType="1"/>
          </p:cNvSpPr>
          <p:nvPr/>
        </p:nvSpPr>
        <p:spPr bwMode="auto">
          <a:xfrm flipV="1">
            <a:off x="7277100" y="6143626"/>
            <a:ext cx="1657350" cy="3714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8072" name="Line 8"/>
          <p:cNvSpPr>
            <a:spLocks noChangeShapeType="1"/>
          </p:cNvSpPr>
          <p:nvPr/>
        </p:nvSpPr>
        <p:spPr bwMode="auto">
          <a:xfrm>
            <a:off x="2209800" y="4133850"/>
            <a:ext cx="1066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8073" name="Line 9"/>
          <p:cNvSpPr>
            <a:spLocks noChangeShapeType="1"/>
          </p:cNvSpPr>
          <p:nvPr/>
        </p:nvSpPr>
        <p:spPr bwMode="auto">
          <a:xfrm flipV="1">
            <a:off x="3276600" y="1181100"/>
            <a:ext cx="1619250" cy="4762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8076" name="Line 12"/>
          <p:cNvSpPr>
            <a:spLocks noChangeShapeType="1"/>
          </p:cNvSpPr>
          <p:nvPr/>
        </p:nvSpPr>
        <p:spPr bwMode="auto">
          <a:xfrm>
            <a:off x="2209800" y="1662113"/>
            <a:ext cx="1066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8077" name="Line 13"/>
          <p:cNvSpPr>
            <a:spLocks noChangeShapeType="1"/>
          </p:cNvSpPr>
          <p:nvPr/>
        </p:nvSpPr>
        <p:spPr bwMode="auto">
          <a:xfrm>
            <a:off x="2209800" y="1814513"/>
            <a:ext cx="1066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8083" name="Line 19"/>
          <p:cNvSpPr>
            <a:spLocks noChangeShapeType="1"/>
          </p:cNvSpPr>
          <p:nvPr/>
        </p:nvSpPr>
        <p:spPr bwMode="auto">
          <a:xfrm>
            <a:off x="8915400" y="1509713"/>
            <a:ext cx="1066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8084" name="Line 20"/>
          <p:cNvSpPr>
            <a:spLocks noChangeShapeType="1"/>
          </p:cNvSpPr>
          <p:nvPr/>
        </p:nvSpPr>
        <p:spPr bwMode="auto">
          <a:xfrm>
            <a:off x="8915400" y="6143625"/>
            <a:ext cx="1066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8085" name="Line 21"/>
          <p:cNvSpPr>
            <a:spLocks noChangeShapeType="1"/>
          </p:cNvSpPr>
          <p:nvPr/>
        </p:nvSpPr>
        <p:spPr bwMode="auto">
          <a:xfrm>
            <a:off x="8915400" y="4133850"/>
            <a:ext cx="1066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8088" name="Line 24"/>
          <p:cNvSpPr>
            <a:spLocks noChangeShapeType="1"/>
          </p:cNvSpPr>
          <p:nvPr/>
        </p:nvSpPr>
        <p:spPr bwMode="auto">
          <a:xfrm>
            <a:off x="8915400" y="1662113"/>
            <a:ext cx="1066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8089" name="Line 25"/>
          <p:cNvSpPr>
            <a:spLocks noChangeShapeType="1"/>
          </p:cNvSpPr>
          <p:nvPr/>
        </p:nvSpPr>
        <p:spPr bwMode="auto">
          <a:xfrm>
            <a:off x="8915400" y="1814513"/>
            <a:ext cx="1066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8095" name="Line 31"/>
          <p:cNvSpPr>
            <a:spLocks noChangeShapeType="1"/>
          </p:cNvSpPr>
          <p:nvPr/>
        </p:nvSpPr>
        <p:spPr bwMode="auto">
          <a:xfrm>
            <a:off x="4895850" y="5753100"/>
            <a:ext cx="2400300" cy="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8096" name="Line 32"/>
          <p:cNvSpPr>
            <a:spLocks noChangeShapeType="1"/>
          </p:cNvSpPr>
          <p:nvPr/>
        </p:nvSpPr>
        <p:spPr bwMode="auto">
          <a:xfrm>
            <a:off x="4895850" y="1181100"/>
            <a:ext cx="2400300" cy="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8097" name="Line 33"/>
          <p:cNvSpPr>
            <a:spLocks noChangeShapeType="1"/>
          </p:cNvSpPr>
          <p:nvPr/>
        </p:nvSpPr>
        <p:spPr bwMode="auto">
          <a:xfrm>
            <a:off x="4895850" y="1314450"/>
            <a:ext cx="2400300" cy="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8098" name="Line 34"/>
          <p:cNvSpPr>
            <a:spLocks noChangeShapeType="1"/>
          </p:cNvSpPr>
          <p:nvPr/>
        </p:nvSpPr>
        <p:spPr bwMode="auto">
          <a:xfrm>
            <a:off x="4895850" y="2190750"/>
            <a:ext cx="2400300" cy="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8099" name="Line 35"/>
          <p:cNvSpPr>
            <a:spLocks noChangeShapeType="1"/>
          </p:cNvSpPr>
          <p:nvPr/>
        </p:nvSpPr>
        <p:spPr bwMode="auto">
          <a:xfrm>
            <a:off x="4895850" y="2305050"/>
            <a:ext cx="2400300" cy="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8100" name="Line 36"/>
          <p:cNvSpPr>
            <a:spLocks noChangeShapeType="1"/>
          </p:cNvSpPr>
          <p:nvPr/>
        </p:nvSpPr>
        <p:spPr bwMode="auto">
          <a:xfrm>
            <a:off x="4876800" y="2857500"/>
            <a:ext cx="2400300" cy="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8101" name="Line 37"/>
          <p:cNvSpPr>
            <a:spLocks noChangeShapeType="1"/>
          </p:cNvSpPr>
          <p:nvPr/>
        </p:nvSpPr>
        <p:spPr bwMode="auto">
          <a:xfrm flipV="1">
            <a:off x="3276600" y="1314451"/>
            <a:ext cx="1638300" cy="5000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8102" name="Line 38"/>
          <p:cNvSpPr>
            <a:spLocks noChangeShapeType="1"/>
          </p:cNvSpPr>
          <p:nvPr/>
        </p:nvSpPr>
        <p:spPr bwMode="auto">
          <a:xfrm>
            <a:off x="3276600" y="1509714"/>
            <a:ext cx="1619250" cy="13477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8103" name="Line 39"/>
          <p:cNvSpPr>
            <a:spLocks noChangeShapeType="1"/>
          </p:cNvSpPr>
          <p:nvPr/>
        </p:nvSpPr>
        <p:spPr bwMode="auto">
          <a:xfrm>
            <a:off x="3276600" y="1814514"/>
            <a:ext cx="1619250" cy="509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8104" name="Line 40"/>
          <p:cNvSpPr>
            <a:spLocks noChangeShapeType="1"/>
          </p:cNvSpPr>
          <p:nvPr/>
        </p:nvSpPr>
        <p:spPr bwMode="auto">
          <a:xfrm>
            <a:off x="3276600" y="1657350"/>
            <a:ext cx="161925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8105" name="Line 41"/>
          <p:cNvSpPr>
            <a:spLocks noChangeShapeType="1"/>
          </p:cNvSpPr>
          <p:nvPr/>
        </p:nvSpPr>
        <p:spPr bwMode="auto">
          <a:xfrm flipH="1" flipV="1">
            <a:off x="7277100" y="781050"/>
            <a:ext cx="1657350" cy="723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8106" name="Line 42"/>
          <p:cNvSpPr>
            <a:spLocks noChangeShapeType="1"/>
          </p:cNvSpPr>
          <p:nvPr/>
        </p:nvSpPr>
        <p:spPr bwMode="auto">
          <a:xfrm flipH="1" flipV="1">
            <a:off x="7277100" y="1181100"/>
            <a:ext cx="1638300" cy="4762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8107" name="Line 43"/>
          <p:cNvSpPr>
            <a:spLocks noChangeShapeType="1"/>
          </p:cNvSpPr>
          <p:nvPr/>
        </p:nvSpPr>
        <p:spPr bwMode="auto">
          <a:xfrm flipH="1" flipV="1">
            <a:off x="7277100" y="1314451"/>
            <a:ext cx="1638300" cy="5000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8108" name="Line 44"/>
          <p:cNvSpPr>
            <a:spLocks noChangeShapeType="1"/>
          </p:cNvSpPr>
          <p:nvPr/>
        </p:nvSpPr>
        <p:spPr bwMode="auto">
          <a:xfrm flipH="1">
            <a:off x="7258050" y="1509714"/>
            <a:ext cx="1676400" cy="13477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8109" name="Line 45"/>
          <p:cNvSpPr>
            <a:spLocks noChangeShapeType="1"/>
          </p:cNvSpPr>
          <p:nvPr/>
        </p:nvSpPr>
        <p:spPr bwMode="auto">
          <a:xfrm flipH="1">
            <a:off x="7277100" y="1814514"/>
            <a:ext cx="1657350" cy="4905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8110" name="Line 46"/>
          <p:cNvSpPr>
            <a:spLocks noChangeShapeType="1"/>
          </p:cNvSpPr>
          <p:nvPr/>
        </p:nvSpPr>
        <p:spPr bwMode="auto">
          <a:xfrm flipH="1">
            <a:off x="7277100" y="1662114"/>
            <a:ext cx="1638300" cy="5286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8111" name="Line 47"/>
          <p:cNvSpPr>
            <a:spLocks noChangeShapeType="1"/>
          </p:cNvSpPr>
          <p:nvPr/>
        </p:nvSpPr>
        <p:spPr bwMode="auto">
          <a:xfrm flipV="1">
            <a:off x="3276600" y="5753100"/>
            <a:ext cx="1638300" cy="4000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8112" name="Line 48"/>
          <p:cNvSpPr>
            <a:spLocks noChangeShapeType="1"/>
          </p:cNvSpPr>
          <p:nvPr/>
        </p:nvSpPr>
        <p:spPr bwMode="auto">
          <a:xfrm>
            <a:off x="4914900" y="4591050"/>
            <a:ext cx="2400300" cy="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8113" name="Line 49"/>
          <p:cNvSpPr>
            <a:spLocks noChangeShapeType="1"/>
          </p:cNvSpPr>
          <p:nvPr/>
        </p:nvSpPr>
        <p:spPr bwMode="auto">
          <a:xfrm>
            <a:off x="4914900" y="3733800"/>
            <a:ext cx="2400300" cy="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8114" name="Line 50"/>
          <p:cNvSpPr>
            <a:spLocks noChangeShapeType="1"/>
          </p:cNvSpPr>
          <p:nvPr/>
        </p:nvSpPr>
        <p:spPr bwMode="auto">
          <a:xfrm flipV="1">
            <a:off x="3276600" y="3733800"/>
            <a:ext cx="1638300" cy="4000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8115" name="Line 51"/>
          <p:cNvSpPr>
            <a:spLocks noChangeShapeType="1"/>
          </p:cNvSpPr>
          <p:nvPr/>
        </p:nvSpPr>
        <p:spPr bwMode="auto">
          <a:xfrm flipV="1">
            <a:off x="7315200" y="4133850"/>
            <a:ext cx="165735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8116" name="Line 52"/>
          <p:cNvSpPr>
            <a:spLocks noChangeShapeType="1"/>
          </p:cNvSpPr>
          <p:nvPr/>
        </p:nvSpPr>
        <p:spPr bwMode="auto">
          <a:xfrm>
            <a:off x="3238500" y="4133850"/>
            <a:ext cx="16764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8117" name="Line 53"/>
          <p:cNvSpPr>
            <a:spLocks noChangeShapeType="1"/>
          </p:cNvSpPr>
          <p:nvPr/>
        </p:nvSpPr>
        <p:spPr bwMode="auto">
          <a:xfrm>
            <a:off x="3238500" y="6143626"/>
            <a:ext cx="1676400" cy="3714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8118" name="Line 54"/>
          <p:cNvSpPr>
            <a:spLocks noChangeShapeType="1"/>
          </p:cNvSpPr>
          <p:nvPr/>
        </p:nvSpPr>
        <p:spPr bwMode="auto">
          <a:xfrm>
            <a:off x="7315200" y="3733800"/>
            <a:ext cx="1619250" cy="4000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8119" name="Line 55"/>
          <p:cNvSpPr>
            <a:spLocks noChangeShapeType="1"/>
          </p:cNvSpPr>
          <p:nvPr/>
        </p:nvSpPr>
        <p:spPr bwMode="auto">
          <a:xfrm>
            <a:off x="7258050" y="5753101"/>
            <a:ext cx="1676400" cy="3905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8120" name="Line 56"/>
          <p:cNvSpPr>
            <a:spLocks noChangeShapeType="1"/>
          </p:cNvSpPr>
          <p:nvPr/>
        </p:nvSpPr>
        <p:spPr bwMode="auto">
          <a:xfrm>
            <a:off x="6134100" y="6121400"/>
            <a:ext cx="0" cy="628650"/>
          </a:xfrm>
          <a:prstGeom prst="line">
            <a:avLst/>
          </a:prstGeom>
          <a:noFill/>
          <a:ln w="50800">
            <a:solidFill>
              <a:srgbClr val="FC0128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8121" name="Line 57"/>
          <p:cNvSpPr>
            <a:spLocks noChangeShapeType="1"/>
          </p:cNvSpPr>
          <p:nvPr/>
        </p:nvSpPr>
        <p:spPr bwMode="auto">
          <a:xfrm>
            <a:off x="6162675" y="5416550"/>
            <a:ext cx="0" cy="628650"/>
          </a:xfrm>
          <a:prstGeom prst="line">
            <a:avLst/>
          </a:prstGeom>
          <a:noFill/>
          <a:ln w="50800">
            <a:solidFill>
              <a:srgbClr val="FC0128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8122" name="Line 58"/>
          <p:cNvSpPr>
            <a:spLocks noChangeShapeType="1"/>
          </p:cNvSpPr>
          <p:nvPr/>
        </p:nvSpPr>
        <p:spPr bwMode="auto">
          <a:xfrm>
            <a:off x="6486525" y="5397500"/>
            <a:ext cx="0" cy="628650"/>
          </a:xfrm>
          <a:prstGeom prst="line">
            <a:avLst/>
          </a:prstGeom>
          <a:noFill/>
          <a:ln w="50800">
            <a:solidFill>
              <a:srgbClr val="FC0128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8123" name="Line 59"/>
          <p:cNvSpPr>
            <a:spLocks noChangeShapeType="1"/>
          </p:cNvSpPr>
          <p:nvPr/>
        </p:nvSpPr>
        <p:spPr bwMode="auto">
          <a:xfrm>
            <a:off x="6162675" y="4216400"/>
            <a:ext cx="0" cy="628650"/>
          </a:xfrm>
          <a:prstGeom prst="line">
            <a:avLst/>
          </a:prstGeom>
          <a:noFill/>
          <a:ln w="50800">
            <a:solidFill>
              <a:srgbClr val="FC0128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8124" name="Line 60"/>
          <p:cNvSpPr>
            <a:spLocks noChangeShapeType="1"/>
          </p:cNvSpPr>
          <p:nvPr/>
        </p:nvSpPr>
        <p:spPr bwMode="auto">
          <a:xfrm>
            <a:off x="6486525" y="4197350"/>
            <a:ext cx="0" cy="628650"/>
          </a:xfrm>
          <a:prstGeom prst="line">
            <a:avLst/>
          </a:prstGeom>
          <a:noFill/>
          <a:ln w="50800">
            <a:solidFill>
              <a:srgbClr val="FC0128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8125" name="Line 61"/>
          <p:cNvSpPr>
            <a:spLocks noChangeShapeType="1"/>
          </p:cNvSpPr>
          <p:nvPr/>
        </p:nvSpPr>
        <p:spPr bwMode="auto">
          <a:xfrm>
            <a:off x="6162675" y="3321050"/>
            <a:ext cx="0" cy="628650"/>
          </a:xfrm>
          <a:prstGeom prst="line">
            <a:avLst/>
          </a:prstGeom>
          <a:noFill/>
          <a:ln w="50800">
            <a:solidFill>
              <a:srgbClr val="FC0128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8126" name="Line 62"/>
          <p:cNvSpPr>
            <a:spLocks noChangeShapeType="1"/>
          </p:cNvSpPr>
          <p:nvPr/>
        </p:nvSpPr>
        <p:spPr bwMode="auto">
          <a:xfrm>
            <a:off x="6486525" y="3321050"/>
            <a:ext cx="0" cy="628650"/>
          </a:xfrm>
          <a:prstGeom prst="line">
            <a:avLst/>
          </a:prstGeom>
          <a:noFill/>
          <a:ln w="50800">
            <a:solidFill>
              <a:srgbClr val="FC0128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8127" name="Line 63"/>
          <p:cNvSpPr>
            <a:spLocks noChangeShapeType="1"/>
          </p:cNvSpPr>
          <p:nvPr/>
        </p:nvSpPr>
        <p:spPr bwMode="auto">
          <a:xfrm>
            <a:off x="6162675" y="2533650"/>
            <a:ext cx="0" cy="628650"/>
          </a:xfrm>
          <a:prstGeom prst="line">
            <a:avLst/>
          </a:prstGeom>
          <a:noFill/>
          <a:ln w="50800">
            <a:solidFill>
              <a:srgbClr val="FC0128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8128" name="Line 64"/>
          <p:cNvSpPr>
            <a:spLocks noChangeShapeType="1"/>
          </p:cNvSpPr>
          <p:nvPr/>
        </p:nvSpPr>
        <p:spPr bwMode="auto">
          <a:xfrm>
            <a:off x="6486525" y="2543175"/>
            <a:ext cx="0" cy="628650"/>
          </a:xfrm>
          <a:prstGeom prst="line">
            <a:avLst/>
          </a:prstGeom>
          <a:noFill/>
          <a:ln w="50800">
            <a:solidFill>
              <a:srgbClr val="FC0128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8129" name="Line 65"/>
          <p:cNvSpPr>
            <a:spLocks noChangeShapeType="1"/>
          </p:cNvSpPr>
          <p:nvPr/>
        </p:nvSpPr>
        <p:spPr bwMode="auto">
          <a:xfrm>
            <a:off x="5534025" y="1905000"/>
            <a:ext cx="0" cy="628650"/>
          </a:xfrm>
          <a:prstGeom prst="line">
            <a:avLst/>
          </a:prstGeom>
          <a:noFill/>
          <a:ln w="50800">
            <a:solidFill>
              <a:srgbClr val="FC0128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8130" name="Line 66"/>
          <p:cNvSpPr>
            <a:spLocks noChangeShapeType="1"/>
          </p:cNvSpPr>
          <p:nvPr/>
        </p:nvSpPr>
        <p:spPr bwMode="auto">
          <a:xfrm>
            <a:off x="5857875" y="1981200"/>
            <a:ext cx="0" cy="628650"/>
          </a:xfrm>
          <a:prstGeom prst="line">
            <a:avLst/>
          </a:prstGeom>
          <a:noFill/>
          <a:ln w="50800">
            <a:solidFill>
              <a:srgbClr val="FC0128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8131" name="Line 67"/>
          <p:cNvSpPr>
            <a:spLocks noChangeShapeType="1"/>
          </p:cNvSpPr>
          <p:nvPr/>
        </p:nvSpPr>
        <p:spPr bwMode="auto">
          <a:xfrm>
            <a:off x="6791325" y="1790700"/>
            <a:ext cx="0" cy="628650"/>
          </a:xfrm>
          <a:prstGeom prst="line">
            <a:avLst/>
          </a:prstGeom>
          <a:noFill/>
          <a:ln w="50800">
            <a:solidFill>
              <a:srgbClr val="FC0128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8132" name="Line 68"/>
          <p:cNvSpPr>
            <a:spLocks noChangeShapeType="1"/>
          </p:cNvSpPr>
          <p:nvPr/>
        </p:nvSpPr>
        <p:spPr bwMode="auto">
          <a:xfrm>
            <a:off x="7115175" y="1828800"/>
            <a:ext cx="0" cy="628650"/>
          </a:xfrm>
          <a:prstGeom prst="line">
            <a:avLst/>
          </a:prstGeom>
          <a:noFill/>
          <a:ln w="50800">
            <a:solidFill>
              <a:srgbClr val="FC0128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8133" name="Line 69"/>
          <p:cNvSpPr>
            <a:spLocks noChangeShapeType="1"/>
          </p:cNvSpPr>
          <p:nvPr/>
        </p:nvSpPr>
        <p:spPr bwMode="auto">
          <a:xfrm>
            <a:off x="5905500" y="1000125"/>
            <a:ext cx="0" cy="628650"/>
          </a:xfrm>
          <a:prstGeom prst="line">
            <a:avLst/>
          </a:prstGeom>
          <a:noFill/>
          <a:ln w="50800">
            <a:solidFill>
              <a:srgbClr val="FC0128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8134" name="Line 70"/>
          <p:cNvSpPr>
            <a:spLocks noChangeShapeType="1"/>
          </p:cNvSpPr>
          <p:nvPr/>
        </p:nvSpPr>
        <p:spPr bwMode="auto">
          <a:xfrm>
            <a:off x="6915150" y="904875"/>
            <a:ext cx="0" cy="628650"/>
          </a:xfrm>
          <a:prstGeom prst="line">
            <a:avLst/>
          </a:prstGeom>
          <a:noFill/>
          <a:ln w="50800">
            <a:solidFill>
              <a:srgbClr val="FC0128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8135" name="Rectangle 71"/>
          <p:cNvSpPr>
            <a:spLocks noChangeArrowheads="1"/>
          </p:cNvSpPr>
          <p:nvPr/>
        </p:nvSpPr>
        <p:spPr bwMode="auto">
          <a:xfrm>
            <a:off x="1797050" y="5434014"/>
            <a:ext cx="439224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hu-HU" b="1">
                <a:latin typeface="Arial" charset="0"/>
              </a:rPr>
              <a:t>1s</a:t>
            </a:r>
          </a:p>
        </p:txBody>
      </p:sp>
      <p:sp>
        <p:nvSpPr>
          <p:cNvPr id="88136" name="Rectangle 72"/>
          <p:cNvSpPr>
            <a:spLocks noChangeArrowheads="1"/>
          </p:cNvSpPr>
          <p:nvPr/>
        </p:nvSpPr>
        <p:spPr bwMode="auto">
          <a:xfrm>
            <a:off x="1797050" y="3338514"/>
            <a:ext cx="439224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hu-HU" b="1">
                <a:latin typeface="Arial" charset="0"/>
              </a:rPr>
              <a:t>2s</a:t>
            </a:r>
          </a:p>
        </p:txBody>
      </p:sp>
      <p:sp>
        <p:nvSpPr>
          <p:cNvPr id="88137" name="Rectangle 73"/>
          <p:cNvSpPr>
            <a:spLocks noChangeArrowheads="1"/>
          </p:cNvSpPr>
          <p:nvPr/>
        </p:nvSpPr>
        <p:spPr bwMode="auto">
          <a:xfrm>
            <a:off x="1797050" y="2176464"/>
            <a:ext cx="452048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hu-HU" b="1">
                <a:latin typeface="Arial" charset="0"/>
              </a:rPr>
              <a:t>2p</a:t>
            </a:r>
          </a:p>
        </p:txBody>
      </p:sp>
      <p:sp>
        <p:nvSpPr>
          <p:cNvPr id="88138" name="Rectangle 74"/>
          <p:cNvSpPr>
            <a:spLocks noChangeArrowheads="1"/>
          </p:cNvSpPr>
          <p:nvPr/>
        </p:nvSpPr>
        <p:spPr bwMode="auto">
          <a:xfrm>
            <a:off x="9866313" y="5548314"/>
            <a:ext cx="439224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hu-HU" b="1">
                <a:latin typeface="Arial" charset="0"/>
              </a:rPr>
              <a:t>1s</a:t>
            </a:r>
          </a:p>
        </p:txBody>
      </p:sp>
      <p:sp>
        <p:nvSpPr>
          <p:cNvPr id="88139" name="Rectangle 75"/>
          <p:cNvSpPr>
            <a:spLocks noChangeArrowheads="1"/>
          </p:cNvSpPr>
          <p:nvPr/>
        </p:nvSpPr>
        <p:spPr bwMode="auto">
          <a:xfrm>
            <a:off x="9866313" y="3452814"/>
            <a:ext cx="439224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hu-HU" b="1">
                <a:latin typeface="Arial" charset="0"/>
              </a:rPr>
              <a:t>2s</a:t>
            </a:r>
          </a:p>
        </p:txBody>
      </p:sp>
      <p:sp>
        <p:nvSpPr>
          <p:cNvPr id="88140" name="Rectangle 76"/>
          <p:cNvSpPr>
            <a:spLocks noChangeArrowheads="1"/>
          </p:cNvSpPr>
          <p:nvPr/>
        </p:nvSpPr>
        <p:spPr bwMode="auto">
          <a:xfrm>
            <a:off x="9866313" y="2290764"/>
            <a:ext cx="452048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hu-HU" b="1">
                <a:latin typeface="Arial" charset="0"/>
              </a:rPr>
              <a:t>2p</a:t>
            </a:r>
          </a:p>
        </p:txBody>
      </p:sp>
      <p:sp>
        <p:nvSpPr>
          <p:cNvPr id="88141" name="Rectangle 77"/>
          <p:cNvSpPr>
            <a:spLocks noChangeArrowheads="1"/>
          </p:cNvSpPr>
          <p:nvPr/>
        </p:nvSpPr>
        <p:spPr bwMode="auto">
          <a:xfrm>
            <a:off x="2692400" y="3259139"/>
            <a:ext cx="362280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hu-HU" b="1">
                <a:latin typeface="Arial" charset="0"/>
              </a:rPr>
              <a:t>O</a:t>
            </a:r>
          </a:p>
        </p:txBody>
      </p:sp>
      <p:sp>
        <p:nvSpPr>
          <p:cNvPr id="88142" name="Rectangle 78"/>
          <p:cNvSpPr>
            <a:spLocks noChangeArrowheads="1"/>
          </p:cNvSpPr>
          <p:nvPr/>
        </p:nvSpPr>
        <p:spPr bwMode="auto">
          <a:xfrm>
            <a:off x="9131300" y="3259139"/>
            <a:ext cx="362280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hu-HU" b="1">
                <a:latin typeface="Arial" charset="0"/>
              </a:rPr>
              <a:t>O</a:t>
            </a:r>
          </a:p>
        </p:txBody>
      </p:sp>
      <p:sp>
        <p:nvSpPr>
          <p:cNvPr id="88143" name="Line 79"/>
          <p:cNvSpPr>
            <a:spLocks noChangeShapeType="1"/>
          </p:cNvSpPr>
          <p:nvPr/>
        </p:nvSpPr>
        <p:spPr bwMode="auto">
          <a:xfrm>
            <a:off x="6486525" y="6102350"/>
            <a:ext cx="0" cy="628650"/>
          </a:xfrm>
          <a:prstGeom prst="line">
            <a:avLst/>
          </a:prstGeom>
          <a:noFill/>
          <a:ln w="50800">
            <a:solidFill>
              <a:srgbClr val="FC0128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hu-HU"/>
          </a:p>
        </p:txBody>
      </p:sp>
      <p:grpSp>
        <p:nvGrpSpPr>
          <p:cNvPr id="88220" name="Group 156"/>
          <p:cNvGrpSpPr>
            <a:grpSpLocks/>
          </p:cNvGrpSpPr>
          <p:nvPr/>
        </p:nvGrpSpPr>
        <p:grpSpPr bwMode="auto">
          <a:xfrm>
            <a:off x="2419350" y="1109663"/>
            <a:ext cx="7372350" cy="5376862"/>
            <a:chOff x="564" y="699"/>
            <a:chExt cx="4644" cy="3387"/>
          </a:xfrm>
        </p:grpSpPr>
        <p:sp>
          <p:nvSpPr>
            <p:cNvPr id="88074" name="Line 10"/>
            <p:cNvSpPr>
              <a:spLocks noChangeShapeType="1"/>
            </p:cNvSpPr>
            <p:nvPr/>
          </p:nvSpPr>
          <p:spPr bwMode="auto">
            <a:xfrm>
              <a:off x="684" y="3690"/>
              <a:ext cx="0" cy="396"/>
            </a:xfrm>
            <a:prstGeom prst="line">
              <a:avLst/>
            </a:prstGeom>
            <a:noFill/>
            <a:ln w="50800">
              <a:solidFill>
                <a:srgbClr val="FC0128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88075" name="Line 11"/>
            <p:cNvSpPr>
              <a:spLocks noChangeShapeType="1"/>
            </p:cNvSpPr>
            <p:nvPr/>
          </p:nvSpPr>
          <p:spPr bwMode="auto">
            <a:xfrm>
              <a:off x="672" y="2370"/>
              <a:ext cx="0" cy="396"/>
            </a:xfrm>
            <a:prstGeom prst="line">
              <a:avLst/>
            </a:prstGeom>
            <a:noFill/>
            <a:ln w="50800">
              <a:solidFill>
                <a:srgbClr val="FC0128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88078" name="Line 14"/>
            <p:cNvSpPr>
              <a:spLocks noChangeShapeType="1"/>
            </p:cNvSpPr>
            <p:nvPr/>
          </p:nvSpPr>
          <p:spPr bwMode="auto">
            <a:xfrm>
              <a:off x="888" y="3678"/>
              <a:ext cx="0" cy="396"/>
            </a:xfrm>
            <a:prstGeom prst="line">
              <a:avLst/>
            </a:prstGeom>
            <a:noFill/>
            <a:ln w="50800">
              <a:solidFill>
                <a:srgbClr val="FC0128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88079" name="Line 15"/>
            <p:cNvSpPr>
              <a:spLocks noChangeShapeType="1"/>
            </p:cNvSpPr>
            <p:nvPr/>
          </p:nvSpPr>
          <p:spPr bwMode="auto">
            <a:xfrm>
              <a:off x="888" y="2394"/>
              <a:ext cx="0" cy="396"/>
            </a:xfrm>
            <a:prstGeom prst="line">
              <a:avLst/>
            </a:prstGeom>
            <a:noFill/>
            <a:ln w="50800">
              <a:solidFill>
                <a:srgbClr val="FC0128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88080" name="Line 16"/>
            <p:cNvSpPr>
              <a:spLocks noChangeShapeType="1"/>
            </p:cNvSpPr>
            <p:nvPr/>
          </p:nvSpPr>
          <p:spPr bwMode="auto">
            <a:xfrm>
              <a:off x="984" y="699"/>
              <a:ext cx="0" cy="396"/>
            </a:xfrm>
            <a:prstGeom prst="line">
              <a:avLst/>
            </a:prstGeom>
            <a:noFill/>
            <a:ln w="50800">
              <a:solidFill>
                <a:srgbClr val="FC0128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88081" name="Line 17"/>
            <p:cNvSpPr>
              <a:spLocks noChangeShapeType="1"/>
            </p:cNvSpPr>
            <p:nvPr/>
          </p:nvSpPr>
          <p:spPr bwMode="auto">
            <a:xfrm>
              <a:off x="816" y="801"/>
              <a:ext cx="0" cy="396"/>
            </a:xfrm>
            <a:prstGeom prst="line">
              <a:avLst/>
            </a:prstGeom>
            <a:noFill/>
            <a:ln w="50800">
              <a:solidFill>
                <a:srgbClr val="FC0128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88082" name="Line 18"/>
            <p:cNvSpPr>
              <a:spLocks noChangeShapeType="1"/>
            </p:cNvSpPr>
            <p:nvPr/>
          </p:nvSpPr>
          <p:spPr bwMode="auto">
            <a:xfrm>
              <a:off x="564" y="897"/>
              <a:ext cx="0" cy="396"/>
            </a:xfrm>
            <a:prstGeom prst="line">
              <a:avLst/>
            </a:prstGeom>
            <a:noFill/>
            <a:ln w="50800">
              <a:solidFill>
                <a:srgbClr val="FC0128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88086" name="Line 22"/>
            <p:cNvSpPr>
              <a:spLocks noChangeShapeType="1"/>
            </p:cNvSpPr>
            <p:nvPr/>
          </p:nvSpPr>
          <p:spPr bwMode="auto">
            <a:xfrm>
              <a:off x="4908" y="3672"/>
              <a:ext cx="0" cy="396"/>
            </a:xfrm>
            <a:prstGeom prst="line">
              <a:avLst/>
            </a:prstGeom>
            <a:noFill/>
            <a:ln w="50800">
              <a:solidFill>
                <a:srgbClr val="FC0128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88087" name="Line 23"/>
            <p:cNvSpPr>
              <a:spLocks noChangeShapeType="1"/>
            </p:cNvSpPr>
            <p:nvPr/>
          </p:nvSpPr>
          <p:spPr bwMode="auto">
            <a:xfrm>
              <a:off x="4896" y="2406"/>
              <a:ext cx="0" cy="396"/>
            </a:xfrm>
            <a:prstGeom prst="line">
              <a:avLst/>
            </a:prstGeom>
            <a:noFill/>
            <a:ln w="50800">
              <a:solidFill>
                <a:srgbClr val="FC0128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88090" name="Line 26"/>
            <p:cNvSpPr>
              <a:spLocks noChangeShapeType="1"/>
            </p:cNvSpPr>
            <p:nvPr/>
          </p:nvSpPr>
          <p:spPr bwMode="auto">
            <a:xfrm>
              <a:off x="5112" y="3684"/>
              <a:ext cx="0" cy="396"/>
            </a:xfrm>
            <a:prstGeom prst="line">
              <a:avLst/>
            </a:prstGeom>
            <a:noFill/>
            <a:ln w="50800">
              <a:solidFill>
                <a:srgbClr val="FC0128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88091" name="Line 27"/>
            <p:cNvSpPr>
              <a:spLocks noChangeShapeType="1"/>
            </p:cNvSpPr>
            <p:nvPr/>
          </p:nvSpPr>
          <p:spPr bwMode="auto">
            <a:xfrm>
              <a:off x="5112" y="2394"/>
              <a:ext cx="0" cy="396"/>
            </a:xfrm>
            <a:prstGeom prst="line">
              <a:avLst/>
            </a:prstGeom>
            <a:noFill/>
            <a:ln w="50800">
              <a:solidFill>
                <a:srgbClr val="FC0128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88092" name="Line 28"/>
            <p:cNvSpPr>
              <a:spLocks noChangeShapeType="1"/>
            </p:cNvSpPr>
            <p:nvPr/>
          </p:nvSpPr>
          <p:spPr bwMode="auto">
            <a:xfrm>
              <a:off x="5208" y="699"/>
              <a:ext cx="0" cy="396"/>
            </a:xfrm>
            <a:prstGeom prst="line">
              <a:avLst/>
            </a:prstGeom>
            <a:noFill/>
            <a:ln w="50800">
              <a:solidFill>
                <a:srgbClr val="FC0128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88093" name="Line 29"/>
            <p:cNvSpPr>
              <a:spLocks noChangeShapeType="1"/>
            </p:cNvSpPr>
            <p:nvPr/>
          </p:nvSpPr>
          <p:spPr bwMode="auto">
            <a:xfrm>
              <a:off x="5040" y="801"/>
              <a:ext cx="0" cy="396"/>
            </a:xfrm>
            <a:prstGeom prst="line">
              <a:avLst/>
            </a:prstGeom>
            <a:noFill/>
            <a:ln w="50800">
              <a:solidFill>
                <a:srgbClr val="FC0128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88094" name="Line 30"/>
            <p:cNvSpPr>
              <a:spLocks noChangeShapeType="1"/>
            </p:cNvSpPr>
            <p:nvPr/>
          </p:nvSpPr>
          <p:spPr bwMode="auto">
            <a:xfrm>
              <a:off x="4788" y="897"/>
              <a:ext cx="0" cy="396"/>
            </a:xfrm>
            <a:prstGeom prst="line">
              <a:avLst/>
            </a:prstGeom>
            <a:noFill/>
            <a:ln w="50800">
              <a:solidFill>
                <a:srgbClr val="FC0128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88144" name="Line 80"/>
            <p:cNvSpPr>
              <a:spLocks noChangeShapeType="1"/>
            </p:cNvSpPr>
            <p:nvPr/>
          </p:nvSpPr>
          <p:spPr bwMode="auto">
            <a:xfrm>
              <a:off x="4896" y="930"/>
              <a:ext cx="0" cy="396"/>
            </a:xfrm>
            <a:prstGeom prst="line">
              <a:avLst/>
            </a:prstGeom>
            <a:noFill/>
            <a:ln w="50800">
              <a:solidFill>
                <a:srgbClr val="FC0128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88145" name="Line 81"/>
            <p:cNvSpPr>
              <a:spLocks noChangeShapeType="1"/>
            </p:cNvSpPr>
            <p:nvPr/>
          </p:nvSpPr>
          <p:spPr bwMode="auto">
            <a:xfrm>
              <a:off x="672" y="936"/>
              <a:ext cx="0" cy="396"/>
            </a:xfrm>
            <a:prstGeom prst="line">
              <a:avLst/>
            </a:prstGeom>
            <a:noFill/>
            <a:ln w="50800">
              <a:solidFill>
                <a:srgbClr val="FC0128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88146" name="Text Box 82"/>
          <p:cNvSpPr txBox="1">
            <a:spLocks noChangeArrowheads="1"/>
          </p:cNvSpPr>
          <p:nvPr/>
        </p:nvSpPr>
        <p:spPr bwMode="auto">
          <a:xfrm>
            <a:off x="4860925" y="6000750"/>
            <a:ext cx="47481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>
                <a:latin typeface="Symbol" pitchFamily="18" charset="2"/>
              </a:rPr>
              <a:t>s</a:t>
            </a:r>
            <a:r>
              <a:rPr lang="hu-HU" baseline="-25000"/>
              <a:t>1g</a:t>
            </a:r>
          </a:p>
        </p:txBody>
      </p:sp>
      <p:sp>
        <p:nvSpPr>
          <p:cNvPr id="88147" name="Text Box 83"/>
          <p:cNvSpPr txBox="1">
            <a:spLocks noChangeArrowheads="1"/>
          </p:cNvSpPr>
          <p:nvPr/>
        </p:nvSpPr>
        <p:spPr bwMode="auto">
          <a:xfrm>
            <a:off x="4848226" y="5257800"/>
            <a:ext cx="55976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>
                <a:latin typeface="Symbol" pitchFamily="18" charset="2"/>
              </a:rPr>
              <a:t>s</a:t>
            </a:r>
            <a:r>
              <a:rPr lang="hu-HU" baseline="30000">
                <a:latin typeface="Symbol" pitchFamily="18" charset="2"/>
              </a:rPr>
              <a:t>*</a:t>
            </a:r>
            <a:r>
              <a:rPr lang="hu-HU" baseline="-25000"/>
              <a:t>1u</a:t>
            </a:r>
          </a:p>
        </p:txBody>
      </p:sp>
      <p:sp>
        <p:nvSpPr>
          <p:cNvPr id="88148" name="Text Box 84"/>
          <p:cNvSpPr txBox="1">
            <a:spLocks noChangeArrowheads="1"/>
          </p:cNvSpPr>
          <p:nvPr/>
        </p:nvSpPr>
        <p:spPr bwMode="auto">
          <a:xfrm>
            <a:off x="4860925" y="4057650"/>
            <a:ext cx="47481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>
                <a:latin typeface="Symbol" pitchFamily="18" charset="2"/>
              </a:rPr>
              <a:t>s</a:t>
            </a:r>
            <a:r>
              <a:rPr lang="hu-HU" baseline="-25000"/>
              <a:t>2g</a:t>
            </a:r>
          </a:p>
        </p:txBody>
      </p:sp>
      <p:sp>
        <p:nvSpPr>
          <p:cNvPr id="88149" name="Text Box 85"/>
          <p:cNvSpPr txBox="1">
            <a:spLocks noChangeArrowheads="1"/>
          </p:cNvSpPr>
          <p:nvPr/>
        </p:nvSpPr>
        <p:spPr bwMode="auto">
          <a:xfrm>
            <a:off x="4857751" y="3225800"/>
            <a:ext cx="55976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>
                <a:latin typeface="Symbol" pitchFamily="18" charset="2"/>
              </a:rPr>
              <a:t>s</a:t>
            </a:r>
            <a:r>
              <a:rPr lang="hu-HU" baseline="30000">
                <a:latin typeface="Symbol" pitchFamily="18" charset="2"/>
              </a:rPr>
              <a:t>*</a:t>
            </a:r>
            <a:r>
              <a:rPr lang="hu-HU" baseline="-25000"/>
              <a:t>2u</a:t>
            </a:r>
          </a:p>
        </p:txBody>
      </p:sp>
      <p:sp>
        <p:nvSpPr>
          <p:cNvPr id="88150" name="Text Box 86"/>
          <p:cNvSpPr txBox="1">
            <a:spLocks noChangeArrowheads="1"/>
          </p:cNvSpPr>
          <p:nvPr/>
        </p:nvSpPr>
        <p:spPr bwMode="auto">
          <a:xfrm>
            <a:off x="4854576" y="285750"/>
            <a:ext cx="55976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>
                <a:latin typeface="Symbol" pitchFamily="18" charset="2"/>
              </a:rPr>
              <a:t>s</a:t>
            </a:r>
            <a:r>
              <a:rPr lang="hu-HU" baseline="30000">
                <a:latin typeface="Symbol" pitchFamily="18" charset="2"/>
              </a:rPr>
              <a:t>*</a:t>
            </a:r>
            <a:r>
              <a:rPr lang="hu-HU" baseline="-25000"/>
              <a:t>3u</a:t>
            </a:r>
          </a:p>
        </p:txBody>
      </p:sp>
      <p:sp>
        <p:nvSpPr>
          <p:cNvPr id="88151" name="Text Box 87"/>
          <p:cNvSpPr txBox="1">
            <a:spLocks noChangeArrowheads="1"/>
          </p:cNvSpPr>
          <p:nvPr/>
        </p:nvSpPr>
        <p:spPr bwMode="auto">
          <a:xfrm>
            <a:off x="4857750" y="2362200"/>
            <a:ext cx="47481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>
                <a:latin typeface="Symbol" pitchFamily="18" charset="2"/>
              </a:rPr>
              <a:t>s</a:t>
            </a:r>
            <a:r>
              <a:rPr lang="hu-HU" baseline="-25000"/>
              <a:t>3g</a:t>
            </a:r>
          </a:p>
        </p:txBody>
      </p:sp>
      <p:sp>
        <p:nvSpPr>
          <p:cNvPr id="88152" name="Text Box 88"/>
          <p:cNvSpPr txBox="1">
            <a:spLocks noChangeArrowheads="1"/>
          </p:cNvSpPr>
          <p:nvPr/>
        </p:nvSpPr>
        <p:spPr bwMode="auto">
          <a:xfrm>
            <a:off x="4860925" y="1695450"/>
            <a:ext cx="470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>
                <a:latin typeface="Symbol" pitchFamily="18" charset="2"/>
              </a:rPr>
              <a:t>p</a:t>
            </a:r>
            <a:r>
              <a:rPr lang="hu-HU" baseline="-25000"/>
              <a:t>1u</a:t>
            </a:r>
          </a:p>
        </p:txBody>
      </p:sp>
      <p:sp>
        <p:nvSpPr>
          <p:cNvPr id="88153" name="Text Box 89"/>
          <p:cNvSpPr txBox="1">
            <a:spLocks noChangeArrowheads="1"/>
          </p:cNvSpPr>
          <p:nvPr/>
        </p:nvSpPr>
        <p:spPr bwMode="auto">
          <a:xfrm>
            <a:off x="4848225" y="685800"/>
            <a:ext cx="53893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>
                <a:latin typeface="Symbol" pitchFamily="18" charset="2"/>
              </a:rPr>
              <a:t>p</a:t>
            </a:r>
            <a:r>
              <a:rPr lang="hu-HU" baseline="30000">
                <a:latin typeface="Symbol" pitchFamily="18" charset="2"/>
              </a:rPr>
              <a:t>*</a:t>
            </a:r>
            <a:r>
              <a:rPr lang="hu-HU" baseline="-25000"/>
              <a:t>1g</a:t>
            </a:r>
          </a:p>
        </p:txBody>
      </p:sp>
      <p:sp>
        <p:nvSpPr>
          <p:cNvPr id="88154" name="Text Box 90"/>
          <p:cNvSpPr txBox="1">
            <a:spLocks noChangeArrowheads="1"/>
          </p:cNvSpPr>
          <p:nvPr/>
        </p:nvSpPr>
        <p:spPr bwMode="auto">
          <a:xfrm>
            <a:off x="1982788" y="1389064"/>
            <a:ext cx="247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 sz="1000"/>
              <a:t>z</a:t>
            </a:r>
            <a:br>
              <a:rPr lang="hu-HU" sz="1000"/>
            </a:br>
            <a:r>
              <a:rPr lang="hu-HU" sz="1000"/>
              <a:t>y</a:t>
            </a:r>
            <a:br>
              <a:rPr lang="hu-HU" sz="1000"/>
            </a:br>
            <a:r>
              <a:rPr lang="hu-HU" sz="1000"/>
              <a:t>x</a:t>
            </a:r>
          </a:p>
        </p:txBody>
      </p:sp>
      <p:sp>
        <p:nvSpPr>
          <p:cNvPr id="88155" name="Text Box 91"/>
          <p:cNvSpPr txBox="1">
            <a:spLocks noChangeArrowheads="1"/>
          </p:cNvSpPr>
          <p:nvPr/>
        </p:nvSpPr>
        <p:spPr bwMode="auto">
          <a:xfrm>
            <a:off x="9939338" y="1376364"/>
            <a:ext cx="247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 sz="1000"/>
              <a:t>z</a:t>
            </a:r>
            <a:br>
              <a:rPr lang="hu-HU" sz="1000"/>
            </a:br>
            <a:r>
              <a:rPr lang="hu-HU" sz="1000"/>
              <a:t>y</a:t>
            </a:r>
            <a:br>
              <a:rPr lang="hu-HU" sz="1000"/>
            </a:br>
            <a:r>
              <a:rPr lang="hu-HU" sz="1000"/>
              <a:t>x</a:t>
            </a:r>
          </a:p>
        </p:txBody>
      </p:sp>
      <p:sp>
        <p:nvSpPr>
          <p:cNvPr id="88156" name="Rectangle 92"/>
          <p:cNvSpPr>
            <a:spLocks noChangeArrowheads="1"/>
          </p:cNvSpPr>
          <p:nvPr/>
        </p:nvSpPr>
        <p:spPr bwMode="auto">
          <a:xfrm>
            <a:off x="5799139" y="179389"/>
            <a:ext cx="447239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hu-HU" b="1">
                <a:latin typeface="Arial" charset="0"/>
              </a:rPr>
              <a:t>O</a:t>
            </a:r>
            <a:r>
              <a:rPr lang="hu-HU" b="1" baseline="-25000">
                <a:latin typeface="Arial" charset="0"/>
              </a:rPr>
              <a:t>2</a:t>
            </a:r>
          </a:p>
        </p:txBody>
      </p:sp>
      <p:graphicFrame>
        <p:nvGraphicFramePr>
          <p:cNvPr id="88157" name="Object 93"/>
          <p:cNvGraphicFramePr>
            <a:graphicFrameLocks noChangeAspect="1"/>
          </p:cNvGraphicFramePr>
          <p:nvPr/>
        </p:nvGraphicFramePr>
        <p:xfrm>
          <a:off x="1797051" y="4672014"/>
          <a:ext cx="2682875" cy="744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Egyenlet" r:id="rId4" imgW="1600200" imgH="444240" progId="Equation.3">
                  <p:embed/>
                </p:oleObj>
              </mc:Choice>
              <mc:Fallback>
                <p:oleObj name="Egyenlet" r:id="rId4" imgW="1600200" imgH="444240" progId="Equation.3">
                  <p:embed/>
                  <p:pic>
                    <p:nvPicPr>
                      <p:cNvPr id="88157" name="Object 9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7051" y="4672014"/>
                        <a:ext cx="2682875" cy="744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8158" name="Text Box 94"/>
          <p:cNvSpPr txBox="1">
            <a:spLocks noChangeArrowheads="1"/>
          </p:cNvSpPr>
          <p:nvPr/>
        </p:nvSpPr>
        <p:spPr bwMode="auto">
          <a:xfrm>
            <a:off x="10074" y="258494"/>
            <a:ext cx="483177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Eredő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spin - </a:t>
            </a: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S=1 </a:t>
            </a:r>
            <a:r>
              <a:rPr lang="hu-H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paramágneses</a:t>
            </a: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</p:txBody>
      </p:sp>
      <p:grpSp>
        <p:nvGrpSpPr>
          <p:cNvPr id="88217" name="Group 153"/>
          <p:cNvGrpSpPr>
            <a:grpSpLocks/>
          </p:cNvGrpSpPr>
          <p:nvPr/>
        </p:nvGrpSpPr>
        <p:grpSpPr bwMode="auto">
          <a:xfrm>
            <a:off x="2641600" y="2452689"/>
            <a:ext cx="1074738" cy="579437"/>
            <a:chOff x="4046" y="1874"/>
            <a:chExt cx="677" cy="365"/>
          </a:xfrm>
        </p:grpSpPr>
        <p:grpSp>
          <p:nvGrpSpPr>
            <p:cNvPr id="88192" name="Group 128"/>
            <p:cNvGrpSpPr>
              <a:grpSpLocks/>
            </p:cNvGrpSpPr>
            <p:nvPr/>
          </p:nvGrpSpPr>
          <p:grpSpPr bwMode="auto">
            <a:xfrm>
              <a:off x="4046" y="1874"/>
              <a:ext cx="344" cy="365"/>
              <a:chOff x="946" y="1397"/>
              <a:chExt cx="344" cy="365"/>
            </a:xfrm>
          </p:grpSpPr>
          <p:sp>
            <p:nvSpPr>
              <p:cNvPr id="88193" name="Text Box 129"/>
              <p:cNvSpPr txBox="1">
                <a:spLocks noChangeArrowheads="1"/>
              </p:cNvSpPr>
              <p:nvPr/>
            </p:nvSpPr>
            <p:spPr bwMode="auto">
              <a:xfrm>
                <a:off x="946" y="1397"/>
                <a:ext cx="324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u-HU" sz="3200" b="1">
                    <a:solidFill>
                      <a:srgbClr val="FF0000"/>
                    </a:solidFill>
                  </a:rPr>
                  <a:t>O</a:t>
                </a:r>
              </a:p>
            </p:txBody>
          </p:sp>
          <p:grpSp>
            <p:nvGrpSpPr>
              <p:cNvPr id="88194" name="Group 130"/>
              <p:cNvGrpSpPr>
                <a:grpSpLocks/>
              </p:cNvGrpSpPr>
              <p:nvPr/>
            </p:nvGrpSpPr>
            <p:grpSpPr bwMode="auto">
              <a:xfrm rot="-5400000">
                <a:off x="946" y="1659"/>
                <a:ext cx="82" cy="82"/>
                <a:chOff x="576" y="1632"/>
                <a:chExt cx="82" cy="82"/>
              </a:xfrm>
            </p:grpSpPr>
            <p:sp>
              <p:nvSpPr>
                <p:cNvPr id="88195" name="Oval 131"/>
                <p:cNvSpPr>
                  <a:spLocks noChangeArrowheads="1"/>
                </p:cNvSpPr>
                <p:nvPr/>
              </p:nvSpPr>
              <p:spPr bwMode="auto">
                <a:xfrm>
                  <a:off x="576" y="1680"/>
                  <a:ext cx="34" cy="34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hu-HU"/>
                </a:p>
              </p:txBody>
            </p:sp>
            <p:sp>
              <p:nvSpPr>
                <p:cNvPr id="88196" name="Oval 132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34" cy="34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hu-HU"/>
                </a:p>
              </p:txBody>
            </p:sp>
          </p:grpSp>
          <p:grpSp>
            <p:nvGrpSpPr>
              <p:cNvPr id="88197" name="Group 133"/>
              <p:cNvGrpSpPr>
                <a:grpSpLocks/>
              </p:cNvGrpSpPr>
              <p:nvPr/>
            </p:nvGrpSpPr>
            <p:grpSpPr bwMode="auto">
              <a:xfrm rot="-2700000">
                <a:off x="1208" y="1542"/>
                <a:ext cx="82" cy="82"/>
                <a:chOff x="576" y="1632"/>
                <a:chExt cx="82" cy="82"/>
              </a:xfrm>
            </p:grpSpPr>
            <p:sp>
              <p:nvSpPr>
                <p:cNvPr id="88198" name="Oval 134"/>
                <p:cNvSpPr>
                  <a:spLocks noChangeArrowheads="1"/>
                </p:cNvSpPr>
                <p:nvPr/>
              </p:nvSpPr>
              <p:spPr bwMode="auto">
                <a:xfrm>
                  <a:off x="576" y="1680"/>
                  <a:ext cx="34" cy="34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hu-HU"/>
                </a:p>
              </p:txBody>
            </p:sp>
            <p:sp>
              <p:nvSpPr>
                <p:cNvPr id="88199" name="Oval 135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34" cy="34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hu-HU"/>
                </a:p>
              </p:txBody>
            </p:sp>
          </p:grpSp>
          <p:grpSp>
            <p:nvGrpSpPr>
              <p:cNvPr id="88200" name="Group 136"/>
              <p:cNvGrpSpPr>
                <a:grpSpLocks/>
              </p:cNvGrpSpPr>
              <p:nvPr/>
            </p:nvGrpSpPr>
            <p:grpSpPr bwMode="auto">
              <a:xfrm rot="-10800000">
                <a:off x="946" y="1434"/>
                <a:ext cx="82" cy="82"/>
                <a:chOff x="576" y="1632"/>
                <a:chExt cx="82" cy="82"/>
              </a:xfrm>
            </p:grpSpPr>
            <p:sp>
              <p:nvSpPr>
                <p:cNvPr id="88201" name="Oval 137"/>
                <p:cNvSpPr>
                  <a:spLocks noChangeArrowheads="1"/>
                </p:cNvSpPr>
                <p:nvPr/>
              </p:nvSpPr>
              <p:spPr bwMode="auto">
                <a:xfrm>
                  <a:off x="576" y="1680"/>
                  <a:ext cx="34" cy="34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hu-HU"/>
                </a:p>
              </p:txBody>
            </p:sp>
            <p:sp>
              <p:nvSpPr>
                <p:cNvPr id="88202" name="Oval 138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34" cy="34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hu-HU"/>
                </a:p>
              </p:txBody>
            </p:sp>
          </p:grpSp>
        </p:grpSp>
        <p:grpSp>
          <p:nvGrpSpPr>
            <p:cNvPr id="88206" name="Group 142"/>
            <p:cNvGrpSpPr>
              <a:grpSpLocks/>
            </p:cNvGrpSpPr>
            <p:nvPr/>
          </p:nvGrpSpPr>
          <p:grpSpPr bwMode="auto">
            <a:xfrm flipH="1">
              <a:off x="4379" y="1874"/>
              <a:ext cx="344" cy="365"/>
              <a:chOff x="946" y="1397"/>
              <a:chExt cx="344" cy="365"/>
            </a:xfrm>
          </p:grpSpPr>
          <p:sp>
            <p:nvSpPr>
              <p:cNvPr id="88207" name="Text Box 143"/>
              <p:cNvSpPr txBox="1">
                <a:spLocks noChangeArrowheads="1"/>
              </p:cNvSpPr>
              <p:nvPr/>
            </p:nvSpPr>
            <p:spPr bwMode="auto">
              <a:xfrm>
                <a:off x="946" y="1397"/>
                <a:ext cx="324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u-HU" sz="3200" b="1">
                    <a:solidFill>
                      <a:srgbClr val="FF0000"/>
                    </a:solidFill>
                  </a:rPr>
                  <a:t>O</a:t>
                </a:r>
              </a:p>
            </p:txBody>
          </p:sp>
          <p:grpSp>
            <p:nvGrpSpPr>
              <p:cNvPr id="88208" name="Group 144"/>
              <p:cNvGrpSpPr>
                <a:grpSpLocks/>
              </p:cNvGrpSpPr>
              <p:nvPr/>
            </p:nvGrpSpPr>
            <p:grpSpPr bwMode="auto">
              <a:xfrm rot="-5400000">
                <a:off x="946" y="1659"/>
                <a:ext cx="82" cy="82"/>
                <a:chOff x="576" y="1632"/>
                <a:chExt cx="82" cy="82"/>
              </a:xfrm>
            </p:grpSpPr>
            <p:sp>
              <p:nvSpPr>
                <p:cNvPr id="88209" name="Oval 145"/>
                <p:cNvSpPr>
                  <a:spLocks noChangeArrowheads="1"/>
                </p:cNvSpPr>
                <p:nvPr/>
              </p:nvSpPr>
              <p:spPr bwMode="auto">
                <a:xfrm>
                  <a:off x="576" y="1680"/>
                  <a:ext cx="34" cy="34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hu-HU"/>
                </a:p>
              </p:txBody>
            </p:sp>
            <p:sp>
              <p:nvSpPr>
                <p:cNvPr id="88210" name="Oval 146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34" cy="34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hu-HU"/>
                </a:p>
              </p:txBody>
            </p:sp>
          </p:grpSp>
          <p:grpSp>
            <p:nvGrpSpPr>
              <p:cNvPr id="88211" name="Group 147"/>
              <p:cNvGrpSpPr>
                <a:grpSpLocks/>
              </p:cNvGrpSpPr>
              <p:nvPr/>
            </p:nvGrpSpPr>
            <p:grpSpPr bwMode="auto">
              <a:xfrm rot="-2700000">
                <a:off x="1208" y="1542"/>
                <a:ext cx="82" cy="82"/>
                <a:chOff x="576" y="1632"/>
                <a:chExt cx="82" cy="82"/>
              </a:xfrm>
            </p:grpSpPr>
            <p:sp>
              <p:nvSpPr>
                <p:cNvPr id="88212" name="Oval 148"/>
                <p:cNvSpPr>
                  <a:spLocks noChangeArrowheads="1"/>
                </p:cNvSpPr>
                <p:nvPr/>
              </p:nvSpPr>
              <p:spPr bwMode="auto">
                <a:xfrm>
                  <a:off x="576" y="1680"/>
                  <a:ext cx="34" cy="34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hu-HU"/>
                </a:p>
              </p:txBody>
            </p:sp>
            <p:sp>
              <p:nvSpPr>
                <p:cNvPr id="88213" name="Oval 149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34" cy="34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hu-HU"/>
                </a:p>
              </p:txBody>
            </p:sp>
          </p:grpSp>
          <p:grpSp>
            <p:nvGrpSpPr>
              <p:cNvPr id="88214" name="Group 150"/>
              <p:cNvGrpSpPr>
                <a:grpSpLocks/>
              </p:cNvGrpSpPr>
              <p:nvPr/>
            </p:nvGrpSpPr>
            <p:grpSpPr bwMode="auto">
              <a:xfrm rot="-10800000">
                <a:off x="946" y="1434"/>
                <a:ext cx="82" cy="82"/>
                <a:chOff x="576" y="1632"/>
                <a:chExt cx="82" cy="82"/>
              </a:xfrm>
            </p:grpSpPr>
            <p:sp>
              <p:nvSpPr>
                <p:cNvPr id="88215" name="Oval 151"/>
                <p:cNvSpPr>
                  <a:spLocks noChangeArrowheads="1"/>
                </p:cNvSpPr>
                <p:nvPr/>
              </p:nvSpPr>
              <p:spPr bwMode="auto">
                <a:xfrm>
                  <a:off x="576" y="1680"/>
                  <a:ext cx="34" cy="34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hu-HU"/>
                </a:p>
              </p:txBody>
            </p:sp>
            <p:sp>
              <p:nvSpPr>
                <p:cNvPr id="88216" name="Oval 152"/>
                <p:cNvSpPr>
                  <a:spLocks noChangeArrowheads="1"/>
                </p:cNvSpPr>
                <p:nvPr/>
              </p:nvSpPr>
              <p:spPr bwMode="auto">
                <a:xfrm>
                  <a:off x="624" y="1632"/>
                  <a:ext cx="34" cy="34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hu-HU"/>
                </a:p>
              </p:txBody>
            </p:sp>
          </p:grpSp>
        </p:grp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2D67A1D9-B94C-CE51-B829-DF4B08679397}"/>
              </a:ext>
            </a:extLst>
          </p:cNvPr>
          <p:cNvSpPr/>
          <p:nvPr/>
        </p:nvSpPr>
        <p:spPr>
          <a:xfrm>
            <a:off x="93072" y="4286483"/>
            <a:ext cx="1502821" cy="16980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Kötésrend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kötő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és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lazító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pályák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különbsége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3A477911-0E54-3C90-5A63-95E68E5137DF}"/>
              </a:ext>
            </a:extLst>
          </p:cNvPr>
          <p:cNvSpPr txBox="1"/>
          <p:nvPr/>
        </p:nvSpPr>
        <p:spPr>
          <a:xfrm>
            <a:off x="10766037" y="167641"/>
            <a:ext cx="109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b="1">
                <a:solidFill>
                  <a:srgbClr val="FF0000"/>
                </a:solidFill>
              </a:rPr>
              <a:t>fakultatív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8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8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" dur="500"/>
                                        <p:tgtEl>
                                          <p:spTgt spid="88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" dur="500"/>
                                        <p:tgtEl>
                                          <p:spTgt spid="88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7" dur="500"/>
                                        <p:tgtEl>
                                          <p:spTgt spid="88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2" dur="500"/>
                                        <p:tgtEl>
                                          <p:spTgt spid="88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7" dur="500"/>
                                        <p:tgtEl>
                                          <p:spTgt spid="88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2" dur="500"/>
                                        <p:tgtEl>
                                          <p:spTgt spid="88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7" dur="500"/>
                                        <p:tgtEl>
                                          <p:spTgt spid="88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2" dur="500"/>
                                        <p:tgtEl>
                                          <p:spTgt spid="88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7" dur="500"/>
                                        <p:tgtEl>
                                          <p:spTgt spid="88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2" dur="500"/>
                                        <p:tgtEl>
                                          <p:spTgt spid="88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7" dur="500"/>
                                        <p:tgtEl>
                                          <p:spTgt spid="88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2" dur="500"/>
                                        <p:tgtEl>
                                          <p:spTgt spid="88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7" dur="500"/>
                                        <p:tgtEl>
                                          <p:spTgt spid="88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82" dur="500"/>
                                        <p:tgtEl>
                                          <p:spTgt spid="88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87" dur="500"/>
                                        <p:tgtEl>
                                          <p:spTgt spid="88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92" dur="500"/>
                                        <p:tgtEl>
                                          <p:spTgt spid="88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88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88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882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882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88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88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120" grpId="0" animBg="1"/>
      <p:bldP spid="88121" grpId="0" animBg="1"/>
      <p:bldP spid="88122" grpId="0" animBg="1"/>
      <p:bldP spid="88123" grpId="0" animBg="1"/>
      <p:bldP spid="88124" grpId="0" animBg="1"/>
      <p:bldP spid="88125" grpId="0" animBg="1"/>
      <p:bldP spid="88126" grpId="0" animBg="1"/>
      <p:bldP spid="88127" grpId="0" animBg="1"/>
      <p:bldP spid="88128" grpId="0" animBg="1"/>
      <p:bldP spid="88129" grpId="0" animBg="1"/>
      <p:bldP spid="88130" grpId="0" animBg="1"/>
      <p:bldP spid="88131" grpId="0" animBg="1"/>
      <p:bldP spid="88132" grpId="0" animBg="1"/>
      <p:bldP spid="88133" grpId="0" animBg="1"/>
      <p:bldP spid="88134" grpId="0" animBg="1"/>
      <p:bldP spid="88143" grpId="0" animBg="1"/>
      <p:bldP spid="88156" grpId="0"/>
      <p:bldP spid="88158" grpId="0" autoUpdateAnimBg="0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50E7FE7-7A6B-4BF8-9EE5-6AB1B782D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7485"/>
            <a:ext cx="10515600" cy="1325563"/>
          </a:xfrm>
        </p:spPr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kovalens kötés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F5E4F99-4D1F-402A-952B-787EE2279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040" y="1657984"/>
            <a:ext cx="11536680" cy="5032375"/>
          </a:xfrm>
        </p:spPr>
        <p:txBody>
          <a:bodyPr>
            <a:normAutofit/>
          </a:bodyPr>
          <a:lstStyle/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kovalens kötés </a:t>
            </a:r>
            <a:r>
              <a:rPr lang="hu-H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 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ionos vegyületektől eltérő </a:t>
            </a:r>
            <a:r>
              <a:rPr lang="hu-H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tulajdonságú 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anyagokat hoz létre [66].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Természetét a legkönnyebb úgy meghatározni, hogy két vagy több atomot, határozott geometriában megtartó kapcsolat, zárt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moleku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-lát eredményez.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 már tudjuk, hogy a kötés létrejötte során, az egyes atomok elektronjai belekerülnek a többi atom magjainak erőterébe, de nem hagyják el teljesen azokat, állapotukat több mag erőtere együtt határozza meg. Irányított kapcsolat. Szilárd fázisban a molekulák között az ún. másodlagos kötések hatnak.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endParaRPr lang="hu-H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1478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Line 2"/>
          <p:cNvSpPr>
            <a:spLocks noChangeShapeType="1"/>
          </p:cNvSpPr>
          <p:nvPr/>
        </p:nvSpPr>
        <p:spPr bwMode="auto">
          <a:xfrm>
            <a:off x="2209800" y="1509713"/>
            <a:ext cx="1066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77827" name="Line 3"/>
          <p:cNvSpPr>
            <a:spLocks noChangeShapeType="1"/>
          </p:cNvSpPr>
          <p:nvPr/>
        </p:nvSpPr>
        <p:spPr bwMode="auto">
          <a:xfrm>
            <a:off x="2209800" y="6153150"/>
            <a:ext cx="1066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77828" name="Line 4"/>
          <p:cNvSpPr>
            <a:spLocks noChangeShapeType="1"/>
          </p:cNvSpPr>
          <p:nvPr/>
        </p:nvSpPr>
        <p:spPr bwMode="auto">
          <a:xfrm>
            <a:off x="4895850" y="6515100"/>
            <a:ext cx="2400300" cy="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77829" name="Line 5"/>
          <p:cNvSpPr>
            <a:spLocks noChangeShapeType="1"/>
          </p:cNvSpPr>
          <p:nvPr/>
        </p:nvSpPr>
        <p:spPr bwMode="auto">
          <a:xfrm>
            <a:off x="4876800" y="781050"/>
            <a:ext cx="2400300" cy="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77830" name="Line 6"/>
          <p:cNvSpPr>
            <a:spLocks noChangeShapeType="1"/>
          </p:cNvSpPr>
          <p:nvPr/>
        </p:nvSpPr>
        <p:spPr bwMode="auto">
          <a:xfrm flipV="1">
            <a:off x="3276600" y="781050"/>
            <a:ext cx="1619250" cy="723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77831" name="Line 7"/>
          <p:cNvSpPr>
            <a:spLocks noChangeShapeType="1"/>
          </p:cNvSpPr>
          <p:nvPr/>
        </p:nvSpPr>
        <p:spPr bwMode="auto">
          <a:xfrm flipV="1">
            <a:off x="7277100" y="6143626"/>
            <a:ext cx="1657350" cy="3714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77832" name="Line 8"/>
          <p:cNvSpPr>
            <a:spLocks noChangeShapeType="1"/>
          </p:cNvSpPr>
          <p:nvPr/>
        </p:nvSpPr>
        <p:spPr bwMode="auto">
          <a:xfrm>
            <a:off x="2209800" y="4133850"/>
            <a:ext cx="1066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77833" name="Line 9"/>
          <p:cNvSpPr>
            <a:spLocks noChangeShapeType="1"/>
          </p:cNvSpPr>
          <p:nvPr/>
        </p:nvSpPr>
        <p:spPr bwMode="auto">
          <a:xfrm flipV="1">
            <a:off x="3276600" y="1181100"/>
            <a:ext cx="1619250" cy="4762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77836" name="Line 12"/>
          <p:cNvSpPr>
            <a:spLocks noChangeShapeType="1"/>
          </p:cNvSpPr>
          <p:nvPr/>
        </p:nvSpPr>
        <p:spPr bwMode="auto">
          <a:xfrm>
            <a:off x="2209800" y="1662113"/>
            <a:ext cx="1066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77837" name="Line 13"/>
          <p:cNvSpPr>
            <a:spLocks noChangeShapeType="1"/>
          </p:cNvSpPr>
          <p:nvPr/>
        </p:nvSpPr>
        <p:spPr bwMode="auto">
          <a:xfrm>
            <a:off x="2209800" y="1814513"/>
            <a:ext cx="1066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77843" name="Line 19"/>
          <p:cNvSpPr>
            <a:spLocks noChangeShapeType="1"/>
          </p:cNvSpPr>
          <p:nvPr/>
        </p:nvSpPr>
        <p:spPr bwMode="auto">
          <a:xfrm>
            <a:off x="8915400" y="1509713"/>
            <a:ext cx="1066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77844" name="Line 20"/>
          <p:cNvSpPr>
            <a:spLocks noChangeShapeType="1"/>
          </p:cNvSpPr>
          <p:nvPr/>
        </p:nvSpPr>
        <p:spPr bwMode="auto">
          <a:xfrm>
            <a:off x="8915400" y="6143625"/>
            <a:ext cx="1066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77845" name="Line 21"/>
          <p:cNvSpPr>
            <a:spLocks noChangeShapeType="1"/>
          </p:cNvSpPr>
          <p:nvPr/>
        </p:nvSpPr>
        <p:spPr bwMode="auto">
          <a:xfrm>
            <a:off x="8915400" y="4133850"/>
            <a:ext cx="1066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77848" name="Line 24"/>
          <p:cNvSpPr>
            <a:spLocks noChangeShapeType="1"/>
          </p:cNvSpPr>
          <p:nvPr/>
        </p:nvSpPr>
        <p:spPr bwMode="auto">
          <a:xfrm>
            <a:off x="8915400" y="1662113"/>
            <a:ext cx="1066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77849" name="Line 25"/>
          <p:cNvSpPr>
            <a:spLocks noChangeShapeType="1"/>
          </p:cNvSpPr>
          <p:nvPr/>
        </p:nvSpPr>
        <p:spPr bwMode="auto">
          <a:xfrm>
            <a:off x="8915400" y="1814513"/>
            <a:ext cx="1066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77855" name="Line 31"/>
          <p:cNvSpPr>
            <a:spLocks noChangeShapeType="1"/>
          </p:cNvSpPr>
          <p:nvPr/>
        </p:nvSpPr>
        <p:spPr bwMode="auto">
          <a:xfrm>
            <a:off x="4895850" y="5753100"/>
            <a:ext cx="2400300" cy="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77856" name="Line 32"/>
          <p:cNvSpPr>
            <a:spLocks noChangeShapeType="1"/>
          </p:cNvSpPr>
          <p:nvPr/>
        </p:nvSpPr>
        <p:spPr bwMode="auto">
          <a:xfrm>
            <a:off x="4895850" y="1181100"/>
            <a:ext cx="2400300" cy="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77857" name="Line 33"/>
          <p:cNvSpPr>
            <a:spLocks noChangeShapeType="1"/>
          </p:cNvSpPr>
          <p:nvPr/>
        </p:nvSpPr>
        <p:spPr bwMode="auto">
          <a:xfrm>
            <a:off x="4895850" y="1314450"/>
            <a:ext cx="2400300" cy="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77858" name="Line 34"/>
          <p:cNvSpPr>
            <a:spLocks noChangeShapeType="1"/>
          </p:cNvSpPr>
          <p:nvPr/>
        </p:nvSpPr>
        <p:spPr bwMode="auto">
          <a:xfrm>
            <a:off x="4895850" y="2190750"/>
            <a:ext cx="2400300" cy="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77859" name="Line 35"/>
          <p:cNvSpPr>
            <a:spLocks noChangeShapeType="1"/>
          </p:cNvSpPr>
          <p:nvPr/>
        </p:nvSpPr>
        <p:spPr bwMode="auto">
          <a:xfrm>
            <a:off x="4895850" y="2305050"/>
            <a:ext cx="2400300" cy="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77860" name="Line 36"/>
          <p:cNvSpPr>
            <a:spLocks noChangeShapeType="1"/>
          </p:cNvSpPr>
          <p:nvPr/>
        </p:nvSpPr>
        <p:spPr bwMode="auto">
          <a:xfrm>
            <a:off x="4876800" y="2857500"/>
            <a:ext cx="2400300" cy="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77861" name="Line 37"/>
          <p:cNvSpPr>
            <a:spLocks noChangeShapeType="1"/>
          </p:cNvSpPr>
          <p:nvPr/>
        </p:nvSpPr>
        <p:spPr bwMode="auto">
          <a:xfrm flipV="1">
            <a:off x="3276600" y="1314451"/>
            <a:ext cx="1638300" cy="5000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77862" name="Line 38"/>
          <p:cNvSpPr>
            <a:spLocks noChangeShapeType="1"/>
          </p:cNvSpPr>
          <p:nvPr/>
        </p:nvSpPr>
        <p:spPr bwMode="auto">
          <a:xfrm>
            <a:off x="3276600" y="1509714"/>
            <a:ext cx="1619250" cy="13477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77863" name="Line 39"/>
          <p:cNvSpPr>
            <a:spLocks noChangeShapeType="1"/>
          </p:cNvSpPr>
          <p:nvPr/>
        </p:nvSpPr>
        <p:spPr bwMode="auto">
          <a:xfrm>
            <a:off x="3276600" y="1814514"/>
            <a:ext cx="1619250" cy="509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77864" name="Line 40"/>
          <p:cNvSpPr>
            <a:spLocks noChangeShapeType="1"/>
          </p:cNvSpPr>
          <p:nvPr/>
        </p:nvSpPr>
        <p:spPr bwMode="auto">
          <a:xfrm>
            <a:off x="3276600" y="1657350"/>
            <a:ext cx="161925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77865" name="Line 41"/>
          <p:cNvSpPr>
            <a:spLocks noChangeShapeType="1"/>
          </p:cNvSpPr>
          <p:nvPr/>
        </p:nvSpPr>
        <p:spPr bwMode="auto">
          <a:xfrm flipH="1" flipV="1">
            <a:off x="7277100" y="781050"/>
            <a:ext cx="1657350" cy="723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77866" name="Line 42"/>
          <p:cNvSpPr>
            <a:spLocks noChangeShapeType="1"/>
          </p:cNvSpPr>
          <p:nvPr/>
        </p:nvSpPr>
        <p:spPr bwMode="auto">
          <a:xfrm flipH="1" flipV="1">
            <a:off x="7277100" y="1181100"/>
            <a:ext cx="1638300" cy="4762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77867" name="Line 43"/>
          <p:cNvSpPr>
            <a:spLocks noChangeShapeType="1"/>
          </p:cNvSpPr>
          <p:nvPr/>
        </p:nvSpPr>
        <p:spPr bwMode="auto">
          <a:xfrm flipH="1" flipV="1">
            <a:off x="7277100" y="1314451"/>
            <a:ext cx="1638300" cy="5000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77868" name="Line 44"/>
          <p:cNvSpPr>
            <a:spLocks noChangeShapeType="1"/>
          </p:cNvSpPr>
          <p:nvPr/>
        </p:nvSpPr>
        <p:spPr bwMode="auto">
          <a:xfrm flipH="1">
            <a:off x="7258050" y="1509714"/>
            <a:ext cx="1676400" cy="13477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77869" name="Line 45"/>
          <p:cNvSpPr>
            <a:spLocks noChangeShapeType="1"/>
          </p:cNvSpPr>
          <p:nvPr/>
        </p:nvSpPr>
        <p:spPr bwMode="auto">
          <a:xfrm flipH="1">
            <a:off x="7277100" y="1814514"/>
            <a:ext cx="1657350" cy="4905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77870" name="Line 46"/>
          <p:cNvSpPr>
            <a:spLocks noChangeShapeType="1"/>
          </p:cNvSpPr>
          <p:nvPr/>
        </p:nvSpPr>
        <p:spPr bwMode="auto">
          <a:xfrm flipH="1">
            <a:off x="7277100" y="1662114"/>
            <a:ext cx="1638300" cy="5286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77871" name="Line 47"/>
          <p:cNvSpPr>
            <a:spLocks noChangeShapeType="1"/>
          </p:cNvSpPr>
          <p:nvPr/>
        </p:nvSpPr>
        <p:spPr bwMode="auto">
          <a:xfrm flipV="1">
            <a:off x="3276600" y="5753100"/>
            <a:ext cx="1638300" cy="4000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77872" name="Line 48"/>
          <p:cNvSpPr>
            <a:spLocks noChangeShapeType="1"/>
          </p:cNvSpPr>
          <p:nvPr/>
        </p:nvSpPr>
        <p:spPr bwMode="auto">
          <a:xfrm>
            <a:off x="4914900" y="4591050"/>
            <a:ext cx="2400300" cy="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77873" name="Line 49"/>
          <p:cNvSpPr>
            <a:spLocks noChangeShapeType="1"/>
          </p:cNvSpPr>
          <p:nvPr/>
        </p:nvSpPr>
        <p:spPr bwMode="auto">
          <a:xfrm>
            <a:off x="4914900" y="3733800"/>
            <a:ext cx="2400300" cy="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77874" name="Line 50"/>
          <p:cNvSpPr>
            <a:spLocks noChangeShapeType="1"/>
          </p:cNvSpPr>
          <p:nvPr/>
        </p:nvSpPr>
        <p:spPr bwMode="auto">
          <a:xfrm flipV="1">
            <a:off x="3276600" y="3733800"/>
            <a:ext cx="1638300" cy="4000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77875" name="Line 51"/>
          <p:cNvSpPr>
            <a:spLocks noChangeShapeType="1"/>
          </p:cNvSpPr>
          <p:nvPr/>
        </p:nvSpPr>
        <p:spPr bwMode="auto">
          <a:xfrm flipV="1">
            <a:off x="7315200" y="4133850"/>
            <a:ext cx="165735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77876" name="Line 52"/>
          <p:cNvSpPr>
            <a:spLocks noChangeShapeType="1"/>
          </p:cNvSpPr>
          <p:nvPr/>
        </p:nvSpPr>
        <p:spPr bwMode="auto">
          <a:xfrm>
            <a:off x="3238500" y="4133850"/>
            <a:ext cx="16764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77877" name="Line 53"/>
          <p:cNvSpPr>
            <a:spLocks noChangeShapeType="1"/>
          </p:cNvSpPr>
          <p:nvPr/>
        </p:nvSpPr>
        <p:spPr bwMode="auto">
          <a:xfrm>
            <a:off x="3238500" y="6143626"/>
            <a:ext cx="1676400" cy="3714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77878" name="Line 54"/>
          <p:cNvSpPr>
            <a:spLocks noChangeShapeType="1"/>
          </p:cNvSpPr>
          <p:nvPr/>
        </p:nvSpPr>
        <p:spPr bwMode="auto">
          <a:xfrm>
            <a:off x="7315200" y="3733800"/>
            <a:ext cx="1619250" cy="4000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77879" name="Line 55"/>
          <p:cNvSpPr>
            <a:spLocks noChangeShapeType="1"/>
          </p:cNvSpPr>
          <p:nvPr/>
        </p:nvSpPr>
        <p:spPr bwMode="auto">
          <a:xfrm>
            <a:off x="7258050" y="5753101"/>
            <a:ext cx="1676400" cy="3905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77895" name="Rectangle 71"/>
          <p:cNvSpPr>
            <a:spLocks noChangeArrowheads="1"/>
          </p:cNvSpPr>
          <p:nvPr/>
        </p:nvSpPr>
        <p:spPr bwMode="auto">
          <a:xfrm>
            <a:off x="1797050" y="5434014"/>
            <a:ext cx="439224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hu-HU" b="1">
                <a:latin typeface="Arial" charset="0"/>
              </a:rPr>
              <a:t>1s</a:t>
            </a:r>
          </a:p>
        </p:txBody>
      </p:sp>
      <p:sp>
        <p:nvSpPr>
          <p:cNvPr id="77896" name="Rectangle 72"/>
          <p:cNvSpPr>
            <a:spLocks noChangeArrowheads="1"/>
          </p:cNvSpPr>
          <p:nvPr/>
        </p:nvSpPr>
        <p:spPr bwMode="auto">
          <a:xfrm>
            <a:off x="1797050" y="3338514"/>
            <a:ext cx="439224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hu-HU" b="1">
                <a:latin typeface="Arial" charset="0"/>
              </a:rPr>
              <a:t>2s</a:t>
            </a:r>
          </a:p>
        </p:txBody>
      </p:sp>
      <p:sp>
        <p:nvSpPr>
          <p:cNvPr id="77897" name="Rectangle 73"/>
          <p:cNvSpPr>
            <a:spLocks noChangeArrowheads="1"/>
          </p:cNvSpPr>
          <p:nvPr/>
        </p:nvSpPr>
        <p:spPr bwMode="auto">
          <a:xfrm>
            <a:off x="1797050" y="2176464"/>
            <a:ext cx="452048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hu-HU" b="1">
                <a:latin typeface="Arial" charset="0"/>
              </a:rPr>
              <a:t>2p</a:t>
            </a:r>
          </a:p>
        </p:txBody>
      </p:sp>
      <p:sp>
        <p:nvSpPr>
          <p:cNvPr id="77898" name="Rectangle 74"/>
          <p:cNvSpPr>
            <a:spLocks noChangeArrowheads="1"/>
          </p:cNvSpPr>
          <p:nvPr/>
        </p:nvSpPr>
        <p:spPr bwMode="auto">
          <a:xfrm>
            <a:off x="9866313" y="5548314"/>
            <a:ext cx="439224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hu-HU" b="1">
                <a:latin typeface="Arial" charset="0"/>
              </a:rPr>
              <a:t>1s</a:t>
            </a:r>
          </a:p>
        </p:txBody>
      </p:sp>
      <p:sp>
        <p:nvSpPr>
          <p:cNvPr id="77899" name="Rectangle 75"/>
          <p:cNvSpPr>
            <a:spLocks noChangeArrowheads="1"/>
          </p:cNvSpPr>
          <p:nvPr/>
        </p:nvSpPr>
        <p:spPr bwMode="auto">
          <a:xfrm>
            <a:off x="9866313" y="3452814"/>
            <a:ext cx="439224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hu-HU" b="1">
                <a:latin typeface="Arial" charset="0"/>
              </a:rPr>
              <a:t>2s</a:t>
            </a:r>
          </a:p>
        </p:txBody>
      </p:sp>
      <p:sp>
        <p:nvSpPr>
          <p:cNvPr id="77900" name="Rectangle 76"/>
          <p:cNvSpPr>
            <a:spLocks noChangeArrowheads="1"/>
          </p:cNvSpPr>
          <p:nvPr/>
        </p:nvSpPr>
        <p:spPr bwMode="auto">
          <a:xfrm>
            <a:off x="9866313" y="2290764"/>
            <a:ext cx="452048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hu-HU" b="1">
                <a:latin typeface="Arial" charset="0"/>
              </a:rPr>
              <a:t>2p</a:t>
            </a:r>
          </a:p>
        </p:txBody>
      </p:sp>
      <p:sp>
        <p:nvSpPr>
          <p:cNvPr id="77901" name="Rectangle 77"/>
          <p:cNvSpPr>
            <a:spLocks noChangeArrowheads="1"/>
          </p:cNvSpPr>
          <p:nvPr/>
        </p:nvSpPr>
        <p:spPr bwMode="auto">
          <a:xfrm>
            <a:off x="2692400" y="2630489"/>
            <a:ext cx="362280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hu-HU" b="1">
                <a:latin typeface="Arial" charset="0"/>
              </a:rPr>
              <a:t>O</a:t>
            </a:r>
          </a:p>
        </p:txBody>
      </p:sp>
      <p:sp>
        <p:nvSpPr>
          <p:cNvPr id="77902" name="Rectangle 78"/>
          <p:cNvSpPr>
            <a:spLocks noChangeArrowheads="1"/>
          </p:cNvSpPr>
          <p:nvPr/>
        </p:nvSpPr>
        <p:spPr bwMode="auto">
          <a:xfrm>
            <a:off x="9131300" y="2630489"/>
            <a:ext cx="362280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hu-HU" b="1">
                <a:latin typeface="Arial" charset="0"/>
              </a:rPr>
              <a:t>O</a:t>
            </a:r>
            <a:endParaRPr lang="hu-HU" b="1" baseline="30000">
              <a:latin typeface="Arial" charset="0"/>
            </a:endParaRPr>
          </a:p>
        </p:txBody>
      </p:sp>
      <p:grpSp>
        <p:nvGrpSpPr>
          <p:cNvPr id="77921" name="Group 97"/>
          <p:cNvGrpSpPr>
            <a:grpSpLocks/>
          </p:cNvGrpSpPr>
          <p:nvPr/>
        </p:nvGrpSpPr>
        <p:grpSpPr bwMode="auto">
          <a:xfrm>
            <a:off x="5524501" y="904876"/>
            <a:ext cx="1590675" cy="5902325"/>
            <a:chOff x="2520" y="570"/>
            <a:chExt cx="1002" cy="3718"/>
          </a:xfrm>
        </p:grpSpPr>
        <p:sp>
          <p:nvSpPr>
            <p:cNvPr id="77880" name="Line 56"/>
            <p:cNvSpPr>
              <a:spLocks noChangeShapeType="1"/>
            </p:cNvSpPr>
            <p:nvPr/>
          </p:nvSpPr>
          <p:spPr bwMode="auto">
            <a:xfrm>
              <a:off x="2904" y="3892"/>
              <a:ext cx="0" cy="396"/>
            </a:xfrm>
            <a:prstGeom prst="line">
              <a:avLst/>
            </a:prstGeom>
            <a:noFill/>
            <a:ln w="50800">
              <a:solidFill>
                <a:srgbClr val="FC0128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77881" name="Line 57"/>
            <p:cNvSpPr>
              <a:spLocks noChangeShapeType="1"/>
            </p:cNvSpPr>
            <p:nvPr/>
          </p:nvSpPr>
          <p:spPr bwMode="auto">
            <a:xfrm>
              <a:off x="2922" y="3448"/>
              <a:ext cx="0" cy="396"/>
            </a:xfrm>
            <a:prstGeom prst="line">
              <a:avLst/>
            </a:prstGeom>
            <a:noFill/>
            <a:ln w="50800">
              <a:solidFill>
                <a:srgbClr val="FC0128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77882" name="Line 58"/>
            <p:cNvSpPr>
              <a:spLocks noChangeShapeType="1"/>
            </p:cNvSpPr>
            <p:nvPr/>
          </p:nvSpPr>
          <p:spPr bwMode="auto">
            <a:xfrm>
              <a:off x="3126" y="3436"/>
              <a:ext cx="0" cy="396"/>
            </a:xfrm>
            <a:prstGeom prst="line">
              <a:avLst/>
            </a:prstGeom>
            <a:noFill/>
            <a:ln w="50800">
              <a:solidFill>
                <a:srgbClr val="FC0128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77883" name="Line 59"/>
            <p:cNvSpPr>
              <a:spLocks noChangeShapeType="1"/>
            </p:cNvSpPr>
            <p:nvPr/>
          </p:nvSpPr>
          <p:spPr bwMode="auto">
            <a:xfrm>
              <a:off x="2922" y="2716"/>
              <a:ext cx="0" cy="396"/>
            </a:xfrm>
            <a:prstGeom prst="line">
              <a:avLst/>
            </a:prstGeom>
            <a:noFill/>
            <a:ln w="50800">
              <a:solidFill>
                <a:srgbClr val="FC0128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77884" name="Line 60"/>
            <p:cNvSpPr>
              <a:spLocks noChangeShapeType="1"/>
            </p:cNvSpPr>
            <p:nvPr/>
          </p:nvSpPr>
          <p:spPr bwMode="auto">
            <a:xfrm>
              <a:off x="3126" y="2704"/>
              <a:ext cx="0" cy="396"/>
            </a:xfrm>
            <a:prstGeom prst="line">
              <a:avLst/>
            </a:prstGeom>
            <a:noFill/>
            <a:ln w="50800">
              <a:solidFill>
                <a:srgbClr val="FC0128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77885" name="Line 61"/>
            <p:cNvSpPr>
              <a:spLocks noChangeShapeType="1"/>
            </p:cNvSpPr>
            <p:nvPr/>
          </p:nvSpPr>
          <p:spPr bwMode="auto">
            <a:xfrm>
              <a:off x="2922" y="2152"/>
              <a:ext cx="0" cy="396"/>
            </a:xfrm>
            <a:prstGeom prst="line">
              <a:avLst/>
            </a:prstGeom>
            <a:noFill/>
            <a:ln w="50800">
              <a:solidFill>
                <a:srgbClr val="FC0128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77886" name="Line 62"/>
            <p:cNvSpPr>
              <a:spLocks noChangeShapeType="1"/>
            </p:cNvSpPr>
            <p:nvPr/>
          </p:nvSpPr>
          <p:spPr bwMode="auto">
            <a:xfrm>
              <a:off x="3126" y="2152"/>
              <a:ext cx="0" cy="396"/>
            </a:xfrm>
            <a:prstGeom prst="line">
              <a:avLst/>
            </a:prstGeom>
            <a:noFill/>
            <a:ln w="50800">
              <a:solidFill>
                <a:srgbClr val="FC0128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77887" name="Line 63"/>
            <p:cNvSpPr>
              <a:spLocks noChangeShapeType="1"/>
            </p:cNvSpPr>
            <p:nvPr/>
          </p:nvSpPr>
          <p:spPr bwMode="auto">
            <a:xfrm>
              <a:off x="2922" y="1596"/>
              <a:ext cx="0" cy="396"/>
            </a:xfrm>
            <a:prstGeom prst="line">
              <a:avLst/>
            </a:prstGeom>
            <a:noFill/>
            <a:ln w="50800">
              <a:solidFill>
                <a:srgbClr val="FC0128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77888" name="Line 64"/>
            <p:cNvSpPr>
              <a:spLocks noChangeShapeType="1"/>
            </p:cNvSpPr>
            <p:nvPr/>
          </p:nvSpPr>
          <p:spPr bwMode="auto">
            <a:xfrm>
              <a:off x="3126" y="1602"/>
              <a:ext cx="0" cy="396"/>
            </a:xfrm>
            <a:prstGeom prst="line">
              <a:avLst/>
            </a:prstGeom>
            <a:noFill/>
            <a:ln w="50800">
              <a:solidFill>
                <a:srgbClr val="FC0128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77889" name="Line 65"/>
            <p:cNvSpPr>
              <a:spLocks noChangeShapeType="1"/>
            </p:cNvSpPr>
            <p:nvPr/>
          </p:nvSpPr>
          <p:spPr bwMode="auto">
            <a:xfrm>
              <a:off x="2526" y="1200"/>
              <a:ext cx="0" cy="396"/>
            </a:xfrm>
            <a:prstGeom prst="line">
              <a:avLst/>
            </a:prstGeom>
            <a:noFill/>
            <a:ln w="50800">
              <a:solidFill>
                <a:srgbClr val="FC0128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77890" name="Line 66"/>
            <p:cNvSpPr>
              <a:spLocks noChangeShapeType="1"/>
            </p:cNvSpPr>
            <p:nvPr/>
          </p:nvSpPr>
          <p:spPr bwMode="auto">
            <a:xfrm>
              <a:off x="2730" y="1248"/>
              <a:ext cx="0" cy="396"/>
            </a:xfrm>
            <a:prstGeom prst="line">
              <a:avLst/>
            </a:prstGeom>
            <a:noFill/>
            <a:ln w="50800">
              <a:solidFill>
                <a:srgbClr val="FC0128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77891" name="Line 67"/>
            <p:cNvSpPr>
              <a:spLocks noChangeShapeType="1"/>
            </p:cNvSpPr>
            <p:nvPr/>
          </p:nvSpPr>
          <p:spPr bwMode="auto">
            <a:xfrm>
              <a:off x="3318" y="1128"/>
              <a:ext cx="0" cy="396"/>
            </a:xfrm>
            <a:prstGeom prst="line">
              <a:avLst/>
            </a:prstGeom>
            <a:noFill/>
            <a:ln w="50800">
              <a:solidFill>
                <a:srgbClr val="FC0128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77892" name="Line 68"/>
            <p:cNvSpPr>
              <a:spLocks noChangeShapeType="1"/>
            </p:cNvSpPr>
            <p:nvPr/>
          </p:nvSpPr>
          <p:spPr bwMode="auto">
            <a:xfrm>
              <a:off x="3522" y="1152"/>
              <a:ext cx="0" cy="396"/>
            </a:xfrm>
            <a:prstGeom prst="line">
              <a:avLst/>
            </a:prstGeom>
            <a:noFill/>
            <a:ln w="50800">
              <a:solidFill>
                <a:srgbClr val="FC0128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77893" name="Line 69"/>
            <p:cNvSpPr>
              <a:spLocks noChangeShapeType="1"/>
            </p:cNvSpPr>
            <p:nvPr/>
          </p:nvSpPr>
          <p:spPr bwMode="auto">
            <a:xfrm>
              <a:off x="2520" y="630"/>
              <a:ext cx="0" cy="396"/>
            </a:xfrm>
            <a:prstGeom prst="line">
              <a:avLst/>
            </a:prstGeom>
            <a:noFill/>
            <a:ln w="50800">
              <a:solidFill>
                <a:srgbClr val="FC0128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77894" name="Line 70"/>
            <p:cNvSpPr>
              <a:spLocks noChangeShapeType="1"/>
            </p:cNvSpPr>
            <p:nvPr/>
          </p:nvSpPr>
          <p:spPr bwMode="auto">
            <a:xfrm>
              <a:off x="3396" y="570"/>
              <a:ext cx="0" cy="396"/>
            </a:xfrm>
            <a:prstGeom prst="line">
              <a:avLst/>
            </a:prstGeom>
            <a:noFill/>
            <a:ln w="50800">
              <a:solidFill>
                <a:srgbClr val="FC0128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77903" name="Line 79"/>
            <p:cNvSpPr>
              <a:spLocks noChangeShapeType="1"/>
            </p:cNvSpPr>
            <p:nvPr/>
          </p:nvSpPr>
          <p:spPr bwMode="auto">
            <a:xfrm>
              <a:off x="3126" y="3880"/>
              <a:ext cx="0" cy="396"/>
            </a:xfrm>
            <a:prstGeom prst="line">
              <a:avLst/>
            </a:prstGeom>
            <a:noFill/>
            <a:ln w="50800">
              <a:solidFill>
                <a:srgbClr val="FC0128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77906" name="Text Box 82"/>
          <p:cNvSpPr txBox="1">
            <a:spLocks noChangeArrowheads="1"/>
          </p:cNvSpPr>
          <p:nvPr/>
        </p:nvSpPr>
        <p:spPr bwMode="auto">
          <a:xfrm>
            <a:off x="4860925" y="6000750"/>
            <a:ext cx="47481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>
                <a:latin typeface="Symbol" pitchFamily="18" charset="2"/>
              </a:rPr>
              <a:t>s</a:t>
            </a:r>
            <a:r>
              <a:rPr lang="hu-HU" baseline="-25000"/>
              <a:t>1g</a:t>
            </a:r>
          </a:p>
        </p:txBody>
      </p:sp>
      <p:sp>
        <p:nvSpPr>
          <p:cNvPr id="77907" name="Text Box 83"/>
          <p:cNvSpPr txBox="1">
            <a:spLocks noChangeArrowheads="1"/>
          </p:cNvSpPr>
          <p:nvPr/>
        </p:nvSpPr>
        <p:spPr bwMode="auto">
          <a:xfrm>
            <a:off x="4848226" y="5257800"/>
            <a:ext cx="55976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>
                <a:latin typeface="Symbol" pitchFamily="18" charset="2"/>
              </a:rPr>
              <a:t>s</a:t>
            </a:r>
            <a:r>
              <a:rPr lang="hu-HU" baseline="30000">
                <a:latin typeface="Symbol" pitchFamily="18" charset="2"/>
              </a:rPr>
              <a:t>*</a:t>
            </a:r>
            <a:r>
              <a:rPr lang="hu-HU" baseline="-25000"/>
              <a:t>1u</a:t>
            </a:r>
          </a:p>
        </p:txBody>
      </p:sp>
      <p:sp>
        <p:nvSpPr>
          <p:cNvPr id="77908" name="Text Box 84"/>
          <p:cNvSpPr txBox="1">
            <a:spLocks noChangeArrowheads="1"/>
          </p:cNvSpPr>
          <p:nvPr/>
        </p:nvSpPr>
        <p:spPr bwMode="auto">
          <a:xfrm>
            <a:off x="4860925" y="4057650"/>
            <a:ext cx="47481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>
                <a:latin typeface="Symbol" pitchFamily="18" charset="2"/>
              </a:rPr>
              <a:t>s</a:t>
            </a:r>
            <a:r>
              <a:rPr lang="hu-HU" baseline="-25000"/>
              <a:t>2g</a:t>
            </a:r>
          </a:p>
        </p:txBody>
      </p:sp>
      <p:sp>
        <p:nvSpPr>
          <p:cNvPr id="77909" name="Text Box 85"/>
          <p:cNvSpPr txBox="1">
            <a:spLocks noChangeArrowheads="1"/>
          </p:cNvSpPr>
          <p:nvPr/>
        </p:nvSpPr>
        <p:spPr bwMode="auto">
          <a:xfrm>
            <a:off x="4857751" y="3225800"/>
            <a:ext cx="55976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>
                <a:latin typeface="Symbol" pitchFamily="18" charset="2"/>
              </a:rPr>
              <a:t>s</a:t>
            </a:r>
            <a:r>
              <a:rPr lang="hu-HU" baseline="30000">
                <a:latin typeface="Symbol" pitchFamily="18" charset="2"/>
              </a:rPr>
              <a:t>*</a:t>
            </a:r>
            <a:r>
              <a:rPr lang="hu-HU" baseline="-25000"/>
              <a:t>2u</a:t>
            </a:r>
          </a:p>
        </p:txBody>
      </p:sp>
      <p:sp>
        <p:nvSpPr>
          <p:cNvPr id="77910" name="Text Box 86"/>
          <p:cNvSpPr txBox="1">
            <a:spLocks noChangeArrowheads="1"/>
          </p:cNvSpPr>
          <p:nvPr/>
        </p:nvSpPr>
        <p:spPr bwMode="auto">
          <a:xfrm>
            <a:off x="4854576" y="285750"/>
            <a:ext cx="55976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>
                <a:latin typeface="Symbol" pitchFamily="18" charset="2"/>
              </a:rPr>
              <a:t>s</a:t>
            </a:r>
            <a:r>
              <a:rPr lang="hu-HU" baseline="30000">
                <a:latin typeface="Symbol" pitchFamily="18" charset="2"/>
              </a:rPr>
              <a:t>*</a:t>
            </a:r>
            <a:r>
              <a:rPr lang="hu-HU" baseline="-25000"/>
              <a:t>3u</a:t>
            </a:r>
          </a:p>
        </p:txBody>
      </p:sp>
      <p:sp>
        <p:nvSpPr>
          <p:cNvPr id="77911" name="Text Box 87"/>
          <p:cNvSpPr txBox="1">
            <a:spLocks noChangeArrowheads="1"/>
          </p:cNvSpPr>
          <p:nvPr/>
        </p:nvSpPr>
        <p:spPr bwMode="auto">
          <a:xfrm>
            <a:off x="4857750" y="2362200"/>
            <a:ext cx="47481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>
                <a:latin typeface="Symbol" pitchFamily="18" charset="2"/>
              </a:rPr>
              <a:t>s</a:t>
            </a:r>
            <a:r>
              <a:rPr lang="hu-HU" baseline="-25000"/>
              <a:t>3g</a:t>
            </a:r>
          </a:p>
        </p:txBody>
      </p:sp>
      <p:sp>
        <p:nvSpPr>
          <p:cNvPr id="77912" name="Text Box 88"/>
          <p:cNvSpPr txBox="1">
            <a:spLocks noChangeArrowheads="1"/>
          </p:cNvSpPr>
          <p:nvPr/>
        </p:nvSpPr>
        <p:spPr bwMode="auto">
          <a:xfrm>
            <a:off x="4860925" y="1695450"/>
            <a:ext cx="470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>
                <a:latin typeface="Symbol" pitchFamily="18" charset="2"/>
              </a:rPr>
              <a:t>p</a:t>
            </a:r>
            <a:r>
              <a:rPr lang="hu-HU" baseline="-25000"/>
              <a:t>1u</a:t>
            </a:r>
          </a:p>
        </p:txBody>
      </p:sp>
      <p:sp>
        <p:nvSpPr>
          <p:cNvPr id="77913" name="Text Box 89"/>
          <p:cNvSpPr txBox="1">
            <a:spLocks noChangeArrowheads="1"/>
          </p:cNvSpPr>
          <p:nvPr/>
        </p:nvSpPr>
        <p:spPr bwMode="auto">
          <a:xfrm>
            <a:off x="4848225" y="685800"/>
            <a:ext cx="53893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>
                <a:latin typeface="Symbol" pitchFamily="18" charset="2"/>
              </a:rPr>
              <a:t>p</a:t>
            </a:r>
            <a:r>
              <a:rPr lang="hu-HU" baseline="30000">
                <a:latin typeface="Symbol" pitchFamily="18" charset="2"/>
              </a:rPr>
              <a:t>*</a:t>
            </a:r>
            <a:r>
              <a:rPr lang="hu-HU" baseline="-25000"/>
              <a:t>1g</a:t>
            </a:r>
          </a:p>
        </p:txBody>
      </p:sp>
      <p:sp>
        <p:nvSpPr>
          <p:cNvPr id="77914" name="Text Box 90"/>
          <p:cNvSpPr txBox="1">
            <a:spLocks noChangeArrowheads="1"/>
          </p:cNvSpPr>
          <p:nvPr/>
        </p:nvSpPr>
        <p:spPr bwMode="auto">
          <a:xfrm>
            <a:off x="1982788" y="1389064"/>
            <a:ext cx="247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 sz="1000"/>
              <a:t>z</a:t>
            </a:r>
            <a:br>
              <a:rPr lang="hu-HU" sz="1000"/>
            </a:br>
            <a:r>
              <a:rPr lang="hu-HU" sz="1000"/>
              <a:t>y</a:t>
            </a:r>
            <a:br>
              <a:rPr lang="hu-HU" sz="1000"/>
            </a:br>
            <a:r>
              <a:rPr lang="hu-HU" sz="1000"/>
              <a:t>x</a:t>
            </a:r>
          </a:p>
        </p:txBody>
      </p:sp>
      <p:sp>
        <p:nvSpPr>
          <p:cNvPr id="77915" name="Text Box 91"/>
          <p:cNvSpPr txBox="1">
            <a:spLocks noChangeArrowheads="1"/>
          </p:cNvSpPr>
          <p:nvPr/>
        </p:nvSpPr>
        <p:spPr bwMode="auto">
          <a:xfrm>
            <a:off x="9939338" y="1376364"/>
            <a:ext cx="247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 sz="1000"/>
              <a:t>z</a:t>
            </a:r>
            <a:br>
              <a:rPr lang="hu-HU" sz="1000"/>
            </a:br>
            <a:r>
              <a:rPr lang="hu-HU" sz="1000"/>
              <a:t>y</a:t>
            </a:r>
            <a:br>
              <a:rPr lang="hu-HU" sz="1000"/>
            </a:br>
            <a:r>
              <a:rPr lang="hu-HU" sz="1000"/>
              <a:t>x</a:t>
            </a:r>
          </a:p>
        </p:txBody>
      </p:sp>
      <p:graphicFrame>
        <p:nvGraphicFramePr>
          <p:cNvPr id="77916" name="Object 92"/>
          <p:cNvGraphicFramePr>
            <a:graphicFrameLocks noChangeAspect="1"/>
          </p:cNvGraphicFramePr>
          <p:nvPr/>
        </p:nvGraphicFramePr>
        <p:xfrm>
          <a:off x="1733551" y="4672014"/>
          <a:ext cx="2809875" cy="744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1" name="Egyenlet" r:id="rId4" imgW="1676160" imgH="444240" progId="Equation.3">
                  <p:embed/>
                </p:oleObj>
              </mc:Choice>
              <mc:Fallback>
                <p:oleObj name="Egyenlet" r:id="rId4" imgW="1676160" imgH="444240" progId="Equation.3">
                  <p:embed/>
                  <p:pic>
                    <p:nvPicPr>
                      <p:cNvPr id="77916" name="Object 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3551" y="4672014"/>
                        <a:ext cx="2809875" cy="744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7917" name="Rectangle 93"/>
          <p:cNvSpPr>
            <a:spLocks noChangeArrowheads="1"/>
          </p:cNvSpPr>
          <p:nvPr/>
        </p:nvSpPr>
        <p:spPr bwMode="auto">
          <a:xfrm>
            <a:off x="5799139" y="179389"/>
            <a:ext cx="498535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hu-HU" b="1">
                <a:latin typeface="Arial" charset="0"/>
              </a:rPr>
              <a:t>O</a:t>
            </a:r>
            <a:r>
              <a:rPr lang="hu-HU" b="1" baseline="-25000">
                <a:latin typeface="Arial" charset="0"/>
              </a:rPr>
              <a:t>2</a:t>
            </a:r>
            <a:r>
              <a:rPr lang="hu-HU" b="1" baseline="30000">
                <a:latin typeface="Arial" charset="0"/>
              </a:rPr>
              <a:t>-</a:t>
            </a:r>
          </a:p>
        </p:txBody>
      </p:sp>
      <p:sp>
        <p:nvSpPr>
          <p:cNvPr id="77919" name="Line 95"/>
          <p:cNvSpPr>
            <a:spLocks noChangeShapeType="1"/>
          </p:cNvSpPr>
          <p:nvPr/>
        </p:nvSpPr>
        <p:spPr bwMode="auto">
          <a:xfrm>
            <a:off x="5857875" y="1033463"/>
            <a:ext cx="0" cy="628650"/>
          </a:xfrm>
          <a:prstGeom prst="line">
            <a:avLst/>
          </a:prstGeom>
          <a:noFill/>
          <a:ln w="50800">
            <a:solidFill>
              <a:srgbClr val="FC0128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77920" name="Text Box 96"/>
          <p:cNvSpPr txBox="1">
            <a:spLocks noChangeArrowheads="1"/>
          </p:cNvSpPr>
          <p:nvPr/>
        </p:nvSpPr>
        <p:spPr bwMode="auto">
          <a:xfrm>
            <a:off x="7699376" y="404813"/>
            <a:ext cx="326563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S=1/2 </a:t>
            </a:r>
            <a:r>
              <a:rPr lang="hu-H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paramágneses</a:t>
            </a: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</p:txBody>
      </p:sp>
      <p:sp>
        <p:nvSpPr>
          <p:cNvPr id="77923" name="Text Box 99"/>
          <p:cNvSpPr txBox="1">
            <a:spLocks noChangeArrowheads="1"/>
          </p:cNvSpPr>
          <p:nvPr/>
        </p:nvSpPr>
        <p:spPr bwMode="auto">
          <a:xfrm>
            <a:off x="9382125" y="2517775"/>
            <a:ext cx="2551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/>
              <a:t>-</a:t>
            </a:r>
          </a:p>
        </p:txBody>
      </p:sp>
      <p:grpSp>
        <p:nvGrpSpPr>
          <p:cNvPr id="2" name="Csoportba foglalás 1">
            <a:extLst>
              <a:ext uri="{FF2B5EF4-FFF2-40B4-BE49-F238E27FC236}">
                <a16:creationId xmlns:a16="http://schemas.microsoft.com/office/drawing/2014/main" id="{24D88716-4BA3-4100-AA4F-911FC1F19DCA}"/>
              </a:ext>
            </a:extLst>
          </p:cNvPr>
          <p:cNvGrpSpPr/>
          <p:nvPr/>
        </p:nvGrpSpPr>
        <p:grpSpPr>
          <a:xfrm>
            <a:off x="2419350" y="1101437"/>
            <a:ext cx="7374226" cy="5385089"/>
            <a:chOff x="895350" y="1101436"/>
            <a:chExt cx="7374226" cy="5385089"/>
          </a:xfrm>
        </p:grpSpPr>
        <p:sp>
          <p:nvSpPr>
            <p:cNvPr id="77834" name="Line 10"/>
            <p:cNvSpPr>
              <a:spLocks noChangeShapeType="1"/>
            </p:cNvSpPr>
            <p:nvPr/>
          </p:nvSpPr>
          <p:spPr bwMode="auto">
            <a:xfrm>
              <a:off x="1085850" y="5857875"/>
              <a:ext cx="0" cy="628650"/>
            </a:xfrm>
            <a:prstGeom prst="line">
              <a:avLst/>
            </a:prstGeom>
            <a:noFill/>
            <a:ln w="50800">
              <a:solidFill>
                <a:srgbClr val="FC0128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77835" name="Line 11"/>
            <p:cNvSpPr>
              <a:spLocks noChangeShapeType="1"/>
            </p:cNvSpPr>
            <p:nvPr/>
          </p:nvSpPr>
          <p:spPr bwMode="auto">
            <a:xfrm>
              <a:off x="1066800" y="3762375"/>
              <a:ext cx="0" cy="628650"/>
            </a:xfrm>
            <a:prstGeom prst="line">
              <a:avLst/>
            </a:prstGeom>
            <a:noFill/>
            <a:ln w="50800">
              <a:solidFill>
                <a:srgbClr val="FC0128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77838" name="Line 14"/>
            <p:cNvSpPr>
              <a:spLocks noChangeShapeType="1"/>
            </p:cNvSpPr>
            <p:nvPr/>
          </p:nvSpPr>
          <p:spPr bwMode="auto">
            <a:xfrm>
              <a:off x="1409700" y="5838825"/>
              <a:ext cx="0" cy="628650"/>
            </a:xfrm>
            <a:prstGeom prst="line">
              <a:avLst/>
            </a:prstGeom>
            <a:noFill/>
            <a:ln w="50800">
              <a:solidFill>
                <a:srgbClr val="FC0128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77839" name="Line 15"/>
            <p:cNvSpPr>
              <a:spLocks noChangeShapeType="1"/>
            </p:cNvSpPr>
            <p:nvPr/>
          </p:nvSpPr>
          <p:spPr bwMode="auto">
            <a:xfrm>
              <a:off x="1409700" y="3800475"/>
              <a:ext cx="0" cy="628650"/>
            </a:xfrm>
            <a:prstGeom prst="line">
              <a:avLst/>
            </a:prstGeom>
            <a:noFill/>
            <a:ln w="50800">
              <a:solidFill>
                <a:srgbClr val="FC0128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77840" name="Line 16"/>
            <p:cNvSpPr>
              <a:spLocks noChangeShapeType="1"/>
            </p:cNvSpPr>
            <p:nvPr/>
          </p:nvSpPr>
          <p:spPr bwMode="auto">
            <a:xfrm>
              <a:off x="1562100" y="1109663"/>
              <a:ext cx="0" cy="628650"/>
            </a:xfrm>
            <a:prstGeom prst="line">
              <a:avLst/>
            </a:prstGeom>
            <a:noFill/>
            <a:ln w="50800">
              <a:solidFill>
                <a:srgbClr val="FC0128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77841" name="Line 17"/>
            <p:cNvSpPr>
              <a:spLocks noChangeShapeType="1"/>
            </p:cNvSpPr>
            <p:nvPr/>
          </p:nvSpPr>
          <p:spPr bwMode="auto">
            <a:xfrm>
              <a:off x="1295400" y="1271588"/>
              <a:ext cx="0" cy="628650"/>
            </a:xfrm>
            <a:prstGeom prst="line">
              <a:avLst/>
            </a:prstGeom>
            <a:noFill/>
            <a:ln w="50800">
              <a:solidFill>
                <a:srgbClr val="FC0128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77842" name="Line 18"/>
            <p:cNvSpPr>
              <a:spLocks noChangeShapeType="1"/>
            </p:cNvSpPr>
            <p:nvPr/>
          </p:nvSpPr>
          <p:spPr bwMode="auto">
            <a:xfrm>
              <a:off x="895350" y="1423988"/>
              <a:ext cx="0" cy="628650"/>
            </a:xfrm>
            <a:prstGeom prst="line">
              <a:avLst/>
            </a:prstGeom>
            <a:noFill/>
            <a:ln w="50800">
              <a:solidFill>
                <a:srgbClr val="FC0128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77846" name="Line 22"/>
            <p:cNvSpPr>
              <a:spLocks noChangeShapeType="1"/>
            </p:cNvSpPr>
            <p:nvPr/>
          </p:nvSpPr>
          <p:spPr bwMode="auto">
            <a:xfrm>
              <a:off x="7791450" y="5829300"/>
              <a:ext cx="0" cy="628650"/>
            </a:xfrm>
            <a:prstGeom prst="line">
              <a:avLst/>
            </a:prstGeom>
            <a:noFill/>
            <a:ln w="50800">
              <a:solidFill>
                <a:srgbClr val="FC0128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77847" name="Line 23"/>
            <p:cNvSpPr>
              <a:spLocks noChangeShapeType="1"/>
            </p:cNvSpPr>
            <p:nvPr/>
          </p:nvSpPr>
          <p:spPr bwMode="auto">
            <a:xfrm>
              <a:off x="7772400" y="3819525"/>
              <a:ext cx="0" cy="628650"/>
            </a:xfrm>
            <a:prstGeom prst="line">
              <a:avLst/>
            </a:prstGeom>
            <a:noFill/>
            <a:ln w="50800">
              <a:solidFill>
                <a:srgbClr val="FC0128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77850" name="Line 26"/>
            <p:cNvSpPr>
              <a:spLocks noChangeShapeType="1"/>
            </p:cNvSpPr>
            <p:nvPr/>
          </p:nvSpPr>
          <p:spPr bwMode="auto">
            <a:xfrm>
              <a:off x="8115300" y="5848350"/>
              <a:ext cx="0" cy="628650"/>
            </a:xfrm>
            <a:prstGeom prst="line">
              <a:avLst/>
            </a:prstGeom>
            <a:noFill/>
            <a:ln w="50800">
              <a:solidFill>
                <a:srgbClr val="FC0128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77851" name="Line 27"/>
            <p:cNvSpPr>
              <a:spLocks noChangeShapeType="1"/>
            </p:cNvSpPr>
            <p:nvPr/>
          </p:nvSpPr>
          <p:spPr bwMode="auto">
            <a:xfrm>
              <a:off x="8115300" y="3800475"/>
              <a:ext cx="0" cy="628650"/>
            </a:xfrm>
            <a:prstGeom prst="line">
              <a:avLst/>
            </a:prstGeom>
            <a:noFill/>
            <a:ln w="50800">
              <a:solidFill>
                <a:srgbClr val="FC0128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77853" name="Line 29"/>
            <p:cNvSpPr>
              <a:spLocks noChangeShapeType="1"/>
            </p:cNvSpPr>
            <p:nvPr/>
          </p:nvSpPr>
          <p:spPr bwMode="auto">
            <a:xfrm>
              <a:off x="8001000" y="1271588"/>
              <a:ext cx="0" cy="628650"/>
            </a:xfrm>
            <a:prstGeom prst="line">
              <a:avLst/>
            </a:prstGeom>
            <a:noFill/>
            <a:ln w="50800">
              <a:solidFill>
                <a:srgbClr val="FC0128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77854" name="Line 30"/>
            <p:cNvSpPr>
              <a:spLocks noChangeShapeType="1"/>
            </p:cNvSpPr>
            <p:nvPr/>
          </p:nvSpPr>
          <p:spPr bwMode="auto">
            <a:xfrm>
              <a:off x="7600950" y="1423988"/>
              <a:ext cx="0" cy="628650"/>
            </a:xfrm>
            <a:prstGeom prst="line">
              <a:avLst/>
            </a:prstGeom>
            <a:noFill/>
            <a:ln w="50800">
              <a:solidFill>
                <a:srgbClr val="FC0128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77904" name="Line 80"/>
            <p:cNvSpPr>
              <a:spLocks noChangeShapeType="1"/>
            </p:cNvSpPr>
            <p:nvPr/>
          </p:nvSpPr>
          <p:spPr bwMode="auto">
            <a:xfrm>
              <a:off x="7772400" y="1476375"/>
              <a:ext cx="0" cy="628650"/>
            </a:xfrm>
            <a:prstGeom prst="line">
              <a:avLst/>
            </a:prstGeom>
            <a:noFill/>
            <a:ln w="50800">
              <a:solidFill>
                <a:srgbClr val="FC0128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77905" name="Line 81"/>
            <p:cNvSpPr>
              <a:spLocks noChangeShapeType="1"/>
            </p:cNvSpPr>
            <p:nvPr/>
          </p:nvSpPr>
          <p:spPr bwMode="auto">
            <a:xfrm>
              <a:off x="1066800" y="1485900"/>
              <a:ext cx="0" cy="628650"/>
            </a:xfrm>
            <a:prstGeom prst="line">
              <a:avLst/>
            </a:prstGeom>
            <a:noFill/>
            <a:ln w="50800">
              <a:solidFill>
                <a:srgbClr val="FC0128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00" name="Line 28">
              <a:extLst>
                <a:ext uri="{FF2B5EF4-FFF2-40B4-BE49-F238E27FC236}">
                  <a16:creationId xmlns:a16="http://schemas.microsoft.com/office/drawing/2014/main" id="{A9C37B44-9F9D-4686-9F2A-AE7299A0C68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269576" y="1101436"/>
              <a:ext cx="0" cy="628650"/>
            </a:xfrm>
            <a:prstGeom prst="line">
              <a:avLst/>
            </a:prstGeom>
            <a:noFill/>
            <a:ln w="50800">
              <a:solidFill>
                <a:srgbClr val="FC0128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101" name="Line 80">
            <a:extLst>
              <a:ext uri="{FF2B5EF4-FFF2-40B4-BE49-F238E27FC236}">
                <a16:creationId xmlns:a16="http://schemas.microsoft.com/office/drawing/2014/main" id="{90BEE4CD-56B5-4DF8-B36D-56E97C79BDF2}"/>
              </a:ext>
            </a:extLst>
          </p:cNvPr>
          <p:cNvSpPr>
            <a:spLocks noChangeShapeType="1"/>
          </p:cNvSpPr>
          <p:nvPr/>
        </p:nvSpPr>
        <p:spPr bwMode="auto">
          <a:xfrm>
            <a:off x="9667875" y="1271588"/>
            <a:ext cx="0" cy="628650"/>
          </a:xfrm>
          <a:prstGeom prst="line">
            <a:avLst/>
          </a:prstGeom>
          <a:noFill/>
          <a:ln w="50800">
            <a:solidFill>
              <a:srgbClr val="FC0128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73549C56-6E1B-6A8A-0998-5D52F1456F31}"/>
              </a:ext>
            </a:extLst>
          </p:cNvPr>
          <p:cNvSpPr txBox="1"/>
          <p:nvPr/>
        </p:nvSpPr>
        <p:spPr>
          <a:xfrm>
            <a:off x="10766037" y="167641"/>
            <a:ext cx="109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b="1">
                <a:solidFill>
                  <a:srgbClr val="FF0000"/>
                </a:solidFill>
              </a:rPr>
              <a:t>fakultatív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" dur="500"/>
                                        <p:tgtEl>
                                          <p:spTgt spid="77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4" dur="500"/>
                                        <p:tgtEl>
                                          <p:spTgt spid="77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79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7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79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79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919" grpId="0" animBg="1"/>
      <p:bldP spid="77920" grpId="0" autoUpdateAnimBg="0"/>
      <p:bldP spid="77923" grpId="0"/>
      <p:bldP spid="101" grpId="0" animBg="1"/>
      <p:bldP spid="101" grpId="1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Line 2"/>
          <p:cNvSpPr>
            <a:spLocks noChangeShapeType="1"/>
          </p:cNvSpPr>
          <p:nvPr/>
        </p:nvSpPr>
        <p:spPr bwMode="auto">
          <a:xfrm>
            <a:off x="2209800" y="1509713"/>
            <a:ext cx="1066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0899" name="Line 3"/>
          <p:cNvSpPr>
            <a:spLocks noChangeShapeType="1"/>
          </p:cNvSpPr>
          <p:nvPr/>
        </p:nvSpPr>
        <p:spPr bwMode="auto">
          <a:xfrm>
            <a:off x="2209800" y="6153150"/>
            <a:ext cx="1066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0900" name="Line 4"/>
          <p:cNvSpPr>
            <a:spLocks noChangeShapeType="1"/>
          </p:cNvSpPr>
          <p:nvPr/>
        </p:nvSpPr>
        <p:spPr bwMode="auto">
          <a:xfrm>
            <a:off x="4895850" y="6515100"/>
            <a:ext cx="2400300" cy="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0901" name="Line 5"/>
          <p:cNvSpPr>
            <a:spLocks noChangeShapeType="1"/>
          </p:cNvSpPr>
          <p:nvPr/>
        </p:nvSpPr>
        <p:spPr bwMode="auto">
          <a:xfrm>
            <a:off x="4876800" y="781050"/>
            <a:ext cx="2400300" cy="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0902" name="Line 6"/>
          <p:cNvSpPr>
            <a:spLocks noChangeShapeType="1"/>
          </p:cNvSpPr>
          <p:nvPr/>
        </p:nvSpPr>
        <p:spPr bwMode="auto">
          <a:xfrm flipV="1">
            <a:off x="3276600" y="781050"/>
            <a:ext cx="1619250" cy="723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0903" name="Line 7"/>
          <p:cNvSpPr>
            <a:spLocks noChangeShapeType="1"/>
          </p:cNvSpPr>
          <p:nvPr/>
        </p:nvSpPr>
        <p:spPr bwMode="auto">
          <a:xfrm flipV="1">
            <a:off x="7277100" y="6143626"/>
            <a:ext cx="1657350" cy="3714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0904" name="Line 8"/>
          <p:cNvSpPr>
            <a:spLocks noChangeShapeType="1"/>
          </p:cNvSpPr>
          <p:nvPr/>
        </p:nvSpPr>
        <p:spPr bwMode="auto">
          <a:xfrm>
            <a:off x="2209800" y="4133850"/>
            <a:ext cx="1066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0905" name="Line 9"/>
          <p:cNvSpPr>
            <a:spLocks noChangeShapeType="1"/>
          </p:cNvSpPr>
          <p:nvPr/>
        </p:nvSpPr>
        <p:spPr bwMode="auto">
          <a:xfrm flipV="1">
            <a:off x="3276600" y="1181100"/>
            <a:ext cx="1619250" cy="4762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0908" name="Line 12"/>
          <p:cNvSpPr>
            <a:spLocks noChangeShapeType="1"/>
          </p:cNvSpPr>
          <p:nvPr/>
        </p:nvSpPr>
        <p:spPr bwMode="auto">
          <a:xfrm>
            <a:off x="2209800" y="1662113"/>
            <a:ext cx="1066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0909" name="Line 13"/>
          <p:cNvSpPr>
            <a:spLocks noChangeShapeType="1"/>
          </p:cNvSpPr>
          <p:nvPr/>
        </p:nvSpPr>
        <p:spPr bwMode="auto">
          <a:xfrm>
            <a:off x="2209800" y="1814513"/>
            <a:ext cx="1066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0915" name="Line 19"/>
          <p:cNvSpPr>
            <a:spLocks noChangeShapeType="1"/>
          </p:cNvSpPr>
          <p:nvPr/>
        </p:nvSpPr>
        <p:spPr bwMode="auto">
          <a:xfrm>
            <a:off x="8915400" y="1509713"/>
            <a:ext cx="1066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0916" name="Line 20"/>
          <p:cNvSpPr>
            <a:spLocks noChangeShapeType="1"/>
          </p:cNvSpPr>
          <p:nvPr/>
        </p:nvSpPr>
        <p:spPr bwMode="auto">
          <a:xfrm>
            <a:off x="8915400" y="6143625"/>
            <a:ext cx="1066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0917" name="Line 21"/>
          <p:cNvSpPr>
            <a:spLocks noChangeShapeType="1"/>
          </p:cNvSpPr>
          <p:nvPr/>
        </p:nvSpPr>
        <p:spPr bwMode="auto">
          <a:xfrm>
            <a:off x="8915400" y="4133850"/>
            <a:ext cx="1066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0920" name="Line 24"/>
          <p:cNvSpPr>
            <a:spLocks noChangeShapeType="1"/>
          </p:cNvSpPr>
          <p:nvPr/>
        </p:nvSpPr>
        <p:spPr bwMode="auto">
          <a:xfrm>
            <a:off x="8915400" y="1662113"/>
            <a:ext cx="1066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0921" name="Line 25"/>
          <p:cNvSpPr>
            <a:spLocks noChangeShapeType="1"/>
          </p:cNvSpPr>
          <p:nvPr/>
        </p:nvSpPr>
        <p:spPr bwMode="auto">
          <a:xfrm>
            <a:off x="8915400" y="1814513"/>
            <a:ext cx="1066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grpSp>
        <p:nvGrpSpPr>
          <p:cNvPr id="81000" name="Group 104"/>
          <p:cNvGrpSpPr>
            <a:grpSpLocks/>
          </p:cNvGrpSpPr>
          <p:nvPr/>
        </p:nvGrpSpPr>
        <p:grpSpPr bwMode="auto">
          <a:xfrm rot="10800000">
            <a:off x="3177021" y="1140836"/>
            <a:ext cx="6677025" cy="628650"/>
            <a:chOff x="1032" y="699"/>
            <a:chExt cx="4206" cy="396"/>
          </a:xfrm>
        </p:grpSpPr>
        <p:sp>
          <p:nvSpPr>
            <p:cNvPr id="80912" name="Line 16"/>
            <p:cNvSpPr>
              <a:spLocks noChangeShapeType="1"/>
            </p:cNvSpPr>
            <p:nvPr/>
          </p:nvSpPr>
          <p:spPr bwMode="auto">
            <a:xfrm>
              <a:off x="1032" y="699"/>
              <a:ext cx="0" cy="396"/>
            </a:xfrm>
            <a:prstGeom prst="line">
              <a:avLst/>
            </a:prstGeom>
            <a:noFill/>
            <a:ln w="50800">
              <a:solidFill>
                <a:srgbClr val="FC0128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80924" name="Line 28"/>
            <p:cNvSpPr>
              <a:spLocks noChangeShapeType="1"/>
            </p:cNvSpPr>
            <p:nvPr/>
          </p:nvSpPr>
          <p:spPr bwMode="auto">
            <a:xfrm>
              <a:off x="5238" y="699"/>
              <a:ext cx="0" cy="396"/>
            </a:xfrm>
            <a:prstGeom prst="line">
              <a:avLst/>
            </a:prstGeom>
            <a:noFill/>
            <a:ln w="50800">
              <a:solidFill>
                <a:srgbClr val="FC0128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80927" name="Line 31"/>
          <p:cNvSpPr>
            <a:spLocks noChangeShapeType="1"/>
          </p:cNvSpPr>
          <p:nvPr/>
        </p:nvSpPr>
        <p:spPr bwMode="auto">
          <a:xfrm>
            <a:off x="4895850" y="5753100"/>
            <a:ext cx="2400300" cy="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0928" name="Line 32"/>
          <p:cNvSpPr>
            <a:spLocks noChangeShapeType="1"/>
          </p:cNvSpPr>
          <p:nvPr/>
        </p:nvSpPr>
        <p:spPr bwMode="auto">
          <a:xfrm>
            <a:off x="4895850" y="1181100"/>
            <a:ext cx="2400300" cy="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0929" name="Line 33"/>
          <p:cNvSpPr>
            <a:spLocks noChangeShapeType="1"/>
          </p:cNvSpPr>
          <p:nvPr/>
        </p:nvSpPr>
        <p:spPr bwMode="auto">
          <a:xfrm>
            <a:off x="4895850" y="1314450"/>
            <a:ext cx="2400300" cy="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0930" name="Line 34"/>
          <p:cNvSpPr>
            <a:spLocks noChangeShapeType="1"/>
          </p:cNvSpPr>
          <p:nvPr/>
        </p:nvSpPr>
        <p:spPr bwMode="auto">
          <a:xfrm>
            <a:off x="4895850" y="2190750"/>
            <a:ext cx="2400300" cy="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0931" name="Line 35"/>
          <p:cNvSpPr>
            <a:spLocks noChangeShapeType="1"/>
          </p:cNvSpPr>
          <p:nvPr/>
        </p:nvSpPr>
        <p:spPr bwMode="auto">
          <a:xfrm>
            <a:off x="4895850" y="2305050"/>
            <a:ext cx="2400300" cy="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0932" name="Line 36"/>
          <p:cNvSpPr>
            <a:spLocks noChangeShapeType="1"/>
          </p:cNvSpPr>
          <p:nvPr/>
        </p:nvSpPr>
        <p:spPr bwMode="auto">
          <a:xfrm>
            <a:off x="4876800" y="2857500"/>
            <a:ext cx="2400300" cy="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0933" name="Line 37"/>
          <p:cNvSpPr>
            <a:spLocks noChangeShapeType="1"/>
          </p:cNvSpPr>
          <p:nvPr/>
        </p:nvSpPr>
        <p:spPr bwMode="auto">
          <a:xfrm flipV="1">
            <a:off x="3276600" y="1314451"/>
            <a:ext cx="1638300" cy="5000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0934" name="Line 38"/>
          <p:cNvSpPr>
            <a:spLocks noChangeShapeType="1"/>
          </p:cNvSpPr>
          <p:nvPr/>
        </p:nvSpPr>
        <p:spPr bwMode="auto">
          <a:xfrm>
            <a:off x="3276600" y="1509714"/>
            <a:ext cx="1619250" cy="13477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0935" name="Line 39"/>
          <p:cNvSpPr>
            <a:spLocks noChangeShapeType="1"/>
          </p:cNvSpPr>
          <p:nvPr/>
        </p:nvSpPr>
        <p:spPr bwMode="auto">
          <a:xfrm>
            <a:off x="3276600" y="1814514"/>
            <a:ext cx="1619250" cy="509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0936" name="Line 40"/>
          <p:cNvSpPr>
            <a:spLocks noChangeShapeType="1"/>
          </p:cNvSpPr>
          <p:nvPr/>
        </p:nvSpPr>
        <p:spPr bwMode="auto">
          <a:xfrm>
            <a:off x="3276600" y="1657350"/>
            <a:ext cx="161925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0937" name="Line 41"/>
          <p:cNvSpPr>
            <a:spLocks noChangeShapeType="1"/>
          </p:cNvSpPr>
          <p:nvPr/>
        </p:nvSpPr>
        <p:spPr bwMode="auto">
          <a:xfrm flipH="1" flipV="1">
            <a:off x="7277100" y="781050"/>
            <a:ext cx="1657350" cy="723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0938" name="Line 42"/>
          <p:cNvSpPr>
            <a:spLocks noChangeShapeType="1"/>
          </p:cNvSpPr>
          <p:nvPr/>
        </p:nvSpPr>
        <p:spPr bwMode="auto">
          <a:xfrm flipH="1" flipV="1">
            <a:off x="7277100" y="1181100"/>
            <a:ext cx="1638300" cy="4762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0939" name="Line 43"/>
          <p:cNvSpPr>
            <a:spLocks noChangeShapeType="1"/>
          </p:cNvSpPr>
          <p:nvPr/>
        </p:nvSpPr>
        <p:spPr bwMode="auto">
          <a:xfrm flipH="1" flipV="1">
            <a:off x="7277100" y="1314451"/>
            <a:ext cx="1638300" cy="5000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0940" name="Line 44"/>
          <p:cNvSpPr>
            <a:spLocks noChangeShapeType="1"/>
          </p:cNvSpPr>
          <p:nvPr/>
        </p:nvSpPr>
        <p:spPr bwMode="auto">
          <a:xfrm flipH="1">
            <a:off x="7258050" y="1509714"/>
            <a:ext cx="1676400" cy="13477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0941" name="Line 45"/>
          <p:cNvSpPr>
            <a:spLocks noChangeShapeType="1"/>
          </p:cNvSpPr>
          <p:nvPr/>
        </p:nvSpPr>
        <p:spPr bwMode="auto">
          <a:xfrm flipH="1">
            <a:off x="7277100" y="1814514"/>
            <a:ext cx="1657350" cy="4905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0942" name="Line 46"/>
          <p:cNvSpPr>
            <a:spLocks noChangeShapeType="1"/>
          </p:cNvSpPr>
          <p:nvPr/>
        </p:nvSpPr>
        <p:spPr bwMode="auto">
          <a:xfrm flipH="1">
            <a:off x="7277100" y="1662114"/>
            <a:ext cx="1638300" cy="5286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0943" name="Line 47"/>
          <p:cNvSpPr>
            <a:spLocks noChangeShapeType="1"/>
          </p:cNvSpPr>
          <p:nvPr/>
        </p:nvSpPr>
        <p:spPr bwMode="auto">
          <a:xfrm flipV="1">
            <a:off x="3276600" y="5753100"/>
            <a:ext cx="1638300" cy="4000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0944" name="Line 48"/>
          <p:cNvSpPr>
            <a:spLocks noChangeShapeType="1"/>
          </p:cNvSpPr>
          <p:nvPr/>
        </p:nvSpPr>
        <p:spPr bwMode="auto">
          <a:xfrm>
            <a:off x="4914900" y="4591050"/>
            <a:ext cx="2400300" cy="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0945" name="Line 49"/>
          <p:cNvSpPr>
            <a:spLocks noChangeShapeType="1"/>
          </p:cNvSpPr>
          <p:nvPr/>
        </p:nvSpPr>
        <p:spPr bwMode="auto">
          <a:xfrm>
            <a:off x="4914900" y="3733800"/>
            <a:ext cx="2400300" cy="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0946" name="Line 50"/>
          <p:cNvSpPr>
            <a:spLocks noChangeShapeType="1"/>
          </p:cNvSpPr>
          <p:nvPr/>
        </p:nvSpPr>
        <p:spPr bwMode="auto">
          <a:xfrm flipV="1">
            <a:off x="3276600" y="3733800"/>
            <a:ext cx="1638300" cy="4000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0947" name="Line 51"/>
          <p:cNvSpPr>
            <a:spLocks noChangeShapeType="1"/>
          </p:cNvSpPr>
          <p:nvPr/>
        </p:nvSpPr>
        <p:spPr bwMode="auto">
          <a:xfrm flipV="1">
            <a:off x="7315200" y="4133850"/>
            <a:ext cx="165735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0948" name="Line 52"/>
          <p:cNvSpPr>
            <a:spLocks noChangeShapeType="1"/>
          </p:cNvSpPr>
          <p:nvPr/>
        </p:nvSpPr>
        <p:spPr bwMode="auto">
          <a:xfrm>
            <a:off x="3238500" y="4133850"/>
            <a:ext cx="16764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0949" name="Line 53"/>
          <p:cNvSpPr>
            <a:spLocks noChangeShapeType="1"/>
          </p:cNvSpPr>
          <p:nvPr/>
        </p:nvSpPr>
        <p:spPr bwMode="auto">
          <a:xfrm>
            <a:off x="3238500" y="6143626"/>
            <a:ext cx="1676400" cy="3714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0950" name="Line 54"/>
          <p:cNvSpPr>
            <a:spLocks noChangeShapeType="1"/>
          </p:cNvSpPr>
          <p:nvPr/>
        </p:nvSpPr>
        <p:spPr bwMode="auto">
          <a:xfrm>
            <a:off x="7315200" y="3733800"/>
            <a:ext cx="1619250" cy="4000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0951" name="Line 55"/>
          <p:cNvSpPr>
            <a:spLocks noChangeShapeType="1"/>
          </p:cNvSpPr>
          <p:nvPr/>
        </p:nvSpPr>
        <p:spPr bwMode="auto">
          <a:xfrm>
            <a:off x="7258050" y="5753101"/>
            <a:ext cx="1676400" cy="3905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0967" name="Rectangle 71"/>
          <p:cNvSpPr>
            <a:spLocks noChangeArrowheads="1"/>
          </p:cNvSpPr>
          <p:nvPr/>
        </p:nvSpPr>
        <p:spPr bwMode="auto">
          <a:xfrm>
            <a:off x="1797050" y="5434014"/>
            <a:ext cx="439224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hu-HU" b="1">
                <a:latin typeface="Arial" charset="0"/>
              </a:rPr>
              <a:t>1s</a:t>
            </a:r>
          </a:p>
        </p:txBody>
      </p:sp>
      <p:sp>
        <p:nvSpPr>
          <p:cNvPr id="80968" name="Rectangle 72"/>
          <p:cNvSpPr>
            <a:spLocks noChangeArrowheads="1"/>
          </p:cNvSpPr>
          <p:nvPr/>
        </p:nvSpPr>
        <p:spPr bwMode="auto">
          <a:xfrm>
            <a:off x="1797050" y="3338514"/>
            <a:ext cx="439224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hu-HU" b="1">
                <a:latin typeface="Arial" charset="0"/>
              </a:rPr>
              <a:t>2s</a:t>
            </a:r>
          </a:p>
        </p:txBody>
      </p:sp>
      <p:sp>
        <p:nvSpPr>
          <p:cNvPr id="80969" name="Rectangle 73"/>
          <p:cNvSpPr>
            <a:spLocks noChangeArrowheads="1"/>
          </p:cNvSpPr>
          <p:nvPr/>
        </p:nvSpPr>
        <p:spPr bwMode="auto">
          <a:xfrm>
            <a:off x="1797050" y="2176464"/>
            <a:ext cx="452048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hu-HU" b="1">
                <a:latin typeface="Arial" charset="0"/>
              </a:rPr>
              <a:t>2p</a:t>
            </a:r>
          </a:p>
        </p:txBody>
      </p:sp>
      <p:sp>
        <p:nvSpPr>
          <p:cNvPr id="80970" name="Rectangle 74"/>
          <p:cNvSpPr>
            <a:spLocks noChangeArrowheads="1"/>
          </p:cNvSpPr>
          <p:nvPr/>
        </p:nvSpPr>
        <p:spPr bwMode="auto">
          <a:xfrm>
            <a:off x="9866313" y="5548314"/>
            <a:ext cx="439224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hu-HU" b="1">
                <a:latin typeface="Arial" charset="0"/>
              </a:rPr>
              <a:t>1s</a:t>
            </a:r>
          </a:p>
        </p:txBody>
      </p:sp>
      <p:sp>
        <p:nvSpPr>
          <p:cNvPr id="80971" name="Rectangle 75"/>
          <p:cNvSpPr>
            <a:spLocks noChangeArrowheads="1"/>
          </p:cNvSpPr>
          <p:nvPr/>
        </p:nvSpPr>
        <p:spPr bwMode="auto">
          <a:xfrm>
            <a:off x="9866313" y="3452814"/>
            <a:ext cx="439224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hu-HU" b="1">
                <a:latin typeface="Arial" charset="0"/>
              </a:rPr>
              <a:t>2s</a:t>
            </a:r>
          </a:p>
        </p:txBody>
      </p:sp>
      <p:sp>
        <p:nvSpPr>
          <p:cNvPr id="80972" name="Rectangle 76"/>
          <p:cNvSpPr>
            <a:spLocks noChangeArrowheads="1"/>
          </p:cNvSpPr>
          <p:nvPr/>
        </p:nvSpPr>
        <p:spPr bwMode="auto">
          <a:xfrm>
            <a:off x="9866313" y="2290764"/>
            <a:ext cx="452048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hu-HU" b="1">
                <a:latin typeface="Arial" charset="0"/>
              </a:rPr>
              <a:t>2p</a:t>
            </a:r>
          </a:p>
        </p:txBody>
      </p:sp>
      <p:sp>
        <p:nvSpPr>
          <p:cNvPr id="80973" name="Rectangle 77"/>
          <p:cNvSpPr>
            <a:spLocks noChangeArrowheads="1"/>
          </p:cNvSpPr>
          <p:nvPr/>
        </p:nvSpPr>
        <p:spPr bwMode="auto">
          <a:xfrm>
            <a:off x="2692400" y="2630489"/>
            <a:ext cx="362280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hu-HU" b="1">
                <a:latin typeface="Arial" charset="0"/>
              </a:rPr>
              <a:t>O</a:t>
            </a:r>
            <a:endParaRPr lang="hu-HU" b="1" baseline="30000">
              <a:latin typeface="Arial" charset="0"/>
            </a:endParaRPr>
          </a:p>
        </p:txBody>
      </p:sp>
      <p:sp>
        <p:nvSpPr>
          <p:cNvPr id="80974" name="Rectangle 78"/>
          <p:cNvSpPr>
            <a:spLocks noChangeArrowheads="1"/>
          </p:cNvSpPr>
          <p:nvPr/>
        </p:nvSpPr>
        <p:spPr bwMode="auto">
          <a:xfrm>
            <a:off x="9131300" y="2630489"/>
            <a:ext cx="362280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hu-HU" b="1">
                <a:latin typeface="Arial" charset="0"/>
              </a:rPr>
              <a:t>O</a:t>
            </a:r>
            <a:endParaRPr lang="hu-HU" b="1" baseline="30000">
              <a:latin typeface="Arial" charset="0"/>
            </a:endParaRPr>
          </a:p>
        </p:txBody>
      </p:sp>
      <p:grpSp>
        <p:nvGrpSpPr>
          <p:cNvPr id="80995" name="Group 99"/>
          <p:cNvGrpSpPr>
            <a:grpSpLocks/>
          </p:cNvGrpSpPr>
          <p:nvPr/>
        </p:nvGrpSpPr>
        <p:grpSpPr bwMode="auto">
          <a:xfrm>
            <a:off x="5524501" y="904876"/>
            <a:ext cx="1590675" cy="5845175"/>
            <a:chOff x="2520" y="570"/>
            <a:chExt cx="1002" cy="3682"/>
          </a:xfrm>
        </p:grpSpPr>
        <p:sp>
          <p:nvSpPr>
            <p:cNvPr id="80952" name="Line 56"/>
            <p:cNvSpPr>
              <a:spLocks noChangeShapeType="1"/>
            </p:cNvSpPr>
            <p:nvPr/>
          </p:nvSpPr>
          <p:spPr bwMode="auto">
            <a:xfrm>
              <a:off x="2904" y="3856"/>
              <a:ext cx="0" cy="396"/>
            </a:xfrm>
            <a:prstGeom prst="line">
              <a:avLst/>
            </a:prstGeom>
            <a:noFill/>
            <a:ln w="50800">
              <a:solidFill>
                <a:srgbClr val="FC0128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80953" name="Line 57"/>
            <p:cNvSpPr>
              <a:spLocks noChangeShapeType="1"/>
            </p:cNvSpPr>
            <p:nvPr/>
          </p:nvSpPr>
          <p:spPr bwMode="auto">
            <a:xfrm>
              <a:off x="2922" y="3412"/>
              <a:ext cx="0" cy="396"/>
            </a:xfrm>
            <a:prstGeom prst="line">
              <a:avLst/>
            </a:prstGeom>
            <a:noFill/>
            <a:ln w="50800">
              <a:solidFill>
                <a:srgbClr val="FC0128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80954" name="Line 58"/>
            <p:cNvSpPr>
              <a:spLocks noChangeShapeType="1"/>
            </p:cNvSpPr>
            <p:nvPr/>
          </p:nvSpPr>
          <p:spPr bwMode="auto">
            <a:xfrm>
              <a:off x="3126" y="3400"/>
              <a:ext cx="0" cy="396"/>
            </a:xfrm>
            <a:prstGeom prst="line">
              <a:avLst/>
            </a:prstGeom>
            <a:noFill/>
            <a:ln w="50800">
              <a:solidFill>
                <a:srgbClr val="FC0128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80955" name="Line 59"/>
            <p:cNvSpPr>
              <a:spLocks noChangeShapeType="1"/>
            </p:cNvSpPr>
            <p:nvPr/>
          </p:nvSpPr>
          <p:spPr bwMode="auto">
            <a:xfrm>
              <a:off x="2922" y="2656"/>
              <a:ext cx="0" cy="396"/>
            </a:xfrm>
            <a:prstGeom prst="line">
              <a:avLst/>
            </a:prstGeom>
            <a:noFill/>
            <a:ln w="50800">
              <a:solidFill>
                <a:srgbClr val="FC0128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80956" name="Line 60"/>
            <p:cNvSpPr>
              <a:spLocks noChangeShapeType="1"/>
            </p:cNvSpPr>
            <p:nvPr/>
          </p:nvSpPr>
          <p:spPr bwMode="auto">
            <a:xfrm>
              <a:off x="3126" y="2644"/>
              <a:ext cx="0" cy="396"/>
            </a:xfrm>
            <a:prstGeom prst="line">
              <a:avLst/>
            </a:prstGeom>
            <a:noFill/>
            <a:ln w="50800">
              <a:solidFill>
                <a:srgbClr val="FC0128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80957" name="Line 61"/>
            <p:cNvSpPr>
              <a:spLocks noChangeShapeType="1"/>
            </p:cNvSpPr>
            <p:nvPr/>
          </p:nvSpPr>
          <p:spPr bwMode="auto">
            <a:xfrm>
              <a:off x="2922" y="2092"/>
              <a:ext cx="0" cy="396"/>
            </a:xfrm>
            <a:prstGeom prst="line">
              <a:avLst/>
            </a:prstGeom>
            <a:noFill/>
            <a:ln w="50800">
              <a:solidFill>
                <a:srgbClr val="FC0128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80958" name="Line 62"/>
            <p:cNvSpPr>
              <a:spLocks noChangeShapeType="1"/>
            </p:cNvSpPr>
            <p:nvPr/>
          </p:nvSpPr>
          <p:spPr bwMode="auto">
            <a:xfrm>
              <a:off x="3126" y="2092"/>
              <a:ext cx="0" cy="396"/>
            </a:xfrm>
            <a:prstGeom prst="line">
              <a:avLst/>
            </a:prstGeom>
            <a:noFill/>
            <a:ln w="50800">
              <a:solidFill>
                <a:srgbClr val="FC0128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80959" name="Line 63"/>
            <p:cNvSpPr>
              <a:spLocks noChangeShapeType="1"/>
            </p:cNvSpPr>
            <p:nvPr/>
          </p:nvSpPr>
          <p:spPr bwMode="auto">
            <a:xfrm>
              <a:off x="2922" y="1596"/>
              <a:ext cx="0" cy="396"/>
            </a:xfrm>
            <a:prstGeom prst="line">
              <a:avLst/>
            </a:prstGeom>
            <a:noFill/>
            <a:ln w="50800">
              <a:solidFill>
                <a:srgbClr val="FC0128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80960" name="Line 64"/>
            <p:cNvSpPr>
              <a:spLocks noChangeShapeType="1"/>
            </p:cNvSpPr>
            <p:nvPr/>
          </p:nvSpPr>
          <p:spPr bwMode="auto">
            <a:xfrm>
              <a:off x="3126" y="1602"/>
              <a:ext cx="0" cy="396"/>
            </a:xfrm>
            <a:prstGeom prst="line">
              <a:avLst/>
            </a:prstGeom>
            <a:noFill/>
            <a:ln w="50800">
              <a:solidFill>
                <a:srgbClr val="FC0128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80961" name="Line 65"/>
            <p:cNvSpPr>
              <a:spLocks noChangeShapeType="1"/>
            </p:cNvSpPr>
            <p:nvPr/>
          </p:nvSpPr>
          <p:spPr bwMode="auto">
            <a:xfrm>
              <a:off x="2526" y="1200"/>
              <a:ext cx="0" cy="396"/>
            </a:xfrm>
            <a:prstGeom prst="line">
              <a:avLst/>
            </a:prstGeom>
            <a:noFill/>
            <a:ln w="50800">
              <a:solidFill>
                <a:srgbClr val="FC0128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80962" name="Line 66"/>
            <p:cNvSpPr>
              <a:spLocks noChangeShapeType="1"/>
            </p:cNvSpPr>
            <p:nvPr/>
          </p:nvSpPr>
          <p:spPr bwMode="auto">
            <a:xfrm>
              <a:off x="2730" y="1248"/>
              <a:ext cx="0" cy="396"/>
            </a:xfrm>
            <a:prstGeom prst="line">
              <a:avLst/>
            </a:prstGeom>
            <a:noFill/>
            <a:ln w="50800">
              <a:solidFill>
                <a:srgbClr val="FC0128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80963" name="Line 67"/>
            <p:cNvSpPr>
              <a:spLocks noChangeShapeType="1"/>
            </p:cNvSpPr>
            <p:nvPr/>
          </p:nvSpPr>
          <p:spPr bwMode="auto">
            <a:xfrm>
              <a:off x="3318" y="1128"/>
              <a:ext cx="0" cy="396"/>
            </a:xfrm>
            <a:prstGeom prst="line">
              <a:avLst/>
            </a:prstGeom>
            <a:noFill/>
            <a:ln w="50800">
              <a:solidFill>
                <a:srgbClr val="FC0128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80964" name="Line 68"/>
            <p:cNvSpPr>
              <a:spLocks noChangeShapeType="1"/>
            </p:cNvSpPr>
            <p:nvPr/>
          </p:nvSpPr>
          <p:spPr bwMode="auto">
            <a:xfrm>
              <a:off x="3522" y="1152"/>
              <a:ext cx="0" cy="396"/>
            </a:xfrm>
            <a:prstGeom prst="line">
              <a:avLst/>
            </a:prstGeom>
            <a:noFill/>
            <a:ln w="50800">
              <a:solidFill>
                <a:srgbClr val="FC0128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80965" name="Line 69"/>
            <p:cNvSpPr>
              <a:spLocks noChangeShapeType="1"/>
            </p:cNvSpPr>
            <p:nvPr/>
          </p:nvSpPr>
          <p:spPr bwMode="auto">
            <a:xfrm>
              <a:off x="2520" y="630"/>
              <a:ext cx="0" cy="396"/>
            </a:xfrm>
            <a:prstGeom prst="line">
              <a:avLst/>
            </a:prstGeom>
            <a:noFill/>
            <a:ln w="50800">
              <a:solidFill>
                <a:srgbClr val="FC0128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80966" name="Line 70"/>
            <p:cNvSpPr>
              <a:spLocks noChangeShapeType="1"/>
            </p:cNvSpPr>
            <p:nvPr/>
          </p:nvSpPr>
          <p:spPr bwMode="auto">
            <a:xfrm>
              <a:off x="3312" y="570"/>
              <a:ext cx="0" cy="396"/>
            </a:xfrm>
            <a:prstGeom prst="line">
              <a:avLst/>
            </a:prstGeom>
            <a:noFill/>
            <a:ln w="50800">
              <a:solidFill>
                <a:srgbClr val="FC0128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80975" name="Line 79"/>
            <p:cNvSpPr>
              <a:spLocks noChangeShapeType="1"/>
            </p:cNvSpPr>
            <p:nvPr/>
          </p:nvSpPr>
          <p:spPr bwMode="auto">
            <a:xfrm>
              <a:off x="3126" y="3844"/>
              <a:ext cx="0" cy="396"/>
            </a:xfrm>
            <a:prstGeom prst="line">
              <a:avLst/>
            </a:prstGeom>
            <a:noFill/>
            <a:ln w="50800">
              <a:solidFill>
                <a:srgbClr val="FC0128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80978" name="Text Box 82"/>
          <p:cNvSpPr txBox="1">
            <a:spLocks noChangeArrowheads="1"/>
          </p:cNvSpPr>
          <p:nvPr/>
        </p:nvSpPr>
        <p:spPr bwMode="auto">
          <a:xfrm>
            <a:off x="4860925" y="6000750"/>
            <a:ext cx="47481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>
                <a:latin typeface="Symbol" pitchFamily="18" charset="2"/>
              </a:rPr>
              <a:t>s</a:t>
            </a:r>
            <a:r>
              <a:rPr lang="hu-HU" baseline="-25000"/>
              <a:t>1g</a:t>
            </a:r>
          </a:p>
        </p:txBody>
      </p:sp>
      <p:sp>
        <p:nvSpPr>
          <p:cNvPr id="80979" name="Text Box 83"/>
          <p:cNvSpPr txBox="1">
            <a:spLocks noChangeArrowheads="1"/>
          </p:cNvSpPr>
          <p:nvPr/>
        </p:nvSpPr>
        <p:spPr bwMode="auto">
          <a:xfrm>
            <a:off x="4848226" y="5257800"/>
            <a:ext cx="55976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>
                <a:latin typeface="Symbol" pitchFamily="18" charset="2"/>
              </a:rPr>
              <a:t>s</a:t>
            </a:r>
            <a:r>
              <a:rPr lang="hu-HU" baseline="30000">
                <a:latin typeface="Symbol" pitchFamily="18" charset="2"/>
              </a:rPr>
              <a:t>*</a:t>
            </a:r>
            <a:r>
              <a:rPr lang="hu-HU" baseline="-25000"/>
              <a:t>1u</a:t>
            </a:r>
          </a:p>
        </p:txBody>
      </p:sp>
      <p:sp>
        <p:nvSpPr>
          <p:cNvPr id="80980" name="Text Box 84"/>
          <p:cNvSpPr txBox="1">
            <a:spLocks noChangeArrowheads="1"/>
          </p:cNvSpPr>
          <p:nvPr/>
        </p:nvSpPr>
        <p:spPr bwMode="auto">
          <a:xfrm>
            <a:off x="4860925" y="4057650"/>
            <a:ext cx="47481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>
                <a:latin typeface="Symbol" pitchFamily="18" charset="2"/>
              </a:rPr>
              <a:t>s</a:t>
            </a:r>
            <a:r>
              <a:rPr lang="hu-HU" baseline="-25000"/>
              <a:t>2g</a:t>
            </a:r>
          </a:p>
        </p:txBody>
      </p:sp>
      <p:sp>
        <p:nvSpPr>
          <p:cNvPr id="80981" name="Text Box 85"/>
          <p:cNvSpPr txBox="1">
            <a:spLocks noChangeArrowheads="1"/>
          </p:cNvSpPr>
          <p:nvPr/>
        </p:nvSpPr>
        <p:spPr bwMode="auto">
          <a:xfrm>
            <a:off x="4857751" y="3225800"/>
            <a:ext cx="55976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>
                <a:latin typeface="Symbol" pitchFamily="18" charset="2"/>
              </a:rPr>
              <a:t>s</a:t>
            </a:r>
            <a:r>
              <a:rPr lang="hu-HU" baseline="30000">
                <a:latin typeface="Symbol" pitchFamily="18" charset="2"/>
              </a:rPr>
              <a:t>*</a:t>
            </a:r>
            <a:r>
              <a:rPr lang="hu-HU" baseline="-25000"/>
              <a:t>2u</a:t>
            </a:r>
          </a:p>
        </p:txBody>
      </p:sp>
      <p:sp>
        <p:nvSpPr>
          <p:cNvPr id="80982" name="Text Box 86"/>
          <p:cNvSpPr txBox="1">
            <a:spLocks noChangeArrowheads="1"/>
          </p:cNvSpPr>
          <p:nvPr/>
        </p:nvSpPr>
        <p:spPr bwMode="auto">
          <a:xfrm>
            <a:off x="4854576" y="285750"/>
            <a:ext cx="55976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>
                <a:latin typeface="Symbol" pitchFamily="18" charset="2"/>
              </a:rPr>
              <a:t>s</a:t>
            </a:r>
            <a:r>
              <a:rPr lang="hu-HU" baseline="30000">
                <a:latin typeface="Symbol" pitchFamily="18" charset="2"/>
              </a:rPr>
              <a:t>*</a:t>
            </a:r>
            <a:r>
              <a:rPr lang="hu-HU" baseline="-25000"/>
              <a:t>3u</a:t>
            </a:r>
          </a:p>
        </p:txBody>
      </p:sp>
      <p:sp>
        <p:nvSpPr>
          <p:cNvPr id="80983" name="Text Box 87"/>
          <p:cNvSpPr txBox="1">
            <a:spLocks noChangeArrowheads="1"/>
          </p:cNvSpPr>
          <p:nvPr/>
        </p:nvSpPr>
        <p:spPr bwMode="auto">
          <a:xfrm>
            <a:off x="4857750" y="2362200"/>
            <a:ext cx="47481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>
                <a:latin typeface="Symbol" pitchFamily="18" charset="2"/>
              </a:rPr>
              <a:t>s</a:t>
            </a:r>
            <a:r>
              <a:rPr lang="hu-HU" baseline="-25000"/>
              <a:t>3g</a:t>
            </a:r>
          </a:p>
        </p:txBody>
      </p:sp>
      <p:sp>
        <p:nvSpPr>
          <p:cNvPr id="80984" name="Text Box 88"/>
          <p:cNvSpPr txBox="1">
            <a:spLocks noChangeArrowheads="1"/>
          </p:cNvSpPr>
          <p:nvPr/>
        </p:nvSpPr>
        <p:spPr bwMode="auto">
          <a:xfrm>
            <a:off x="4860925" y="1695450"/>
            <a:ext cx="470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>
                <a:latin typeface="Symbol" pitchFamily="18" charset="2"/>
              </a:rPr>
              <a:t>p</a:t>
            </a:r>
            <a:r>
              <a:rPr lang="hu-HU" baseline="-25000"/>
              <a:t>1u</a:t>
            </a:r>
          </a:p>
        </p:txBody>
      </p:sp>
      <p:sp>
        <p:nvSpPr>
          <p:cNvPr id="80985" name="Text Box 89"/>
          <p:cNvSpPr txBox="1">
            <a:spLocks noChangeArrowheads="1"/>
          </p:cNvSpPr>
          <p:nvPr/>
        </p:nvSpPr>
        <p:spPr bwMode="auto">
          <a:xfrm>
            <a:off x="4848225" y="685800"/>
            <a:ext cx="53893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>
                <a:latin typeface="Symbol" pitchFamily="18" charset="2"/>
              </a:rPr>
              <a:t>p</a:t>
            </a:r>
            <a:r>
              <a:rPr lang="hu-HU" baseline="30000">
                <a:latin typeface="Symbol" pitchFamily="18" charset="2"/>
              </a:rPr>
              <a:t>*</a:t>
            </a:r>
            <a:r>
              <a:rPr lang="hu-HU" baseline="-25000"/>
              <a:t>1g</a:t>
            </a:r>
          </a:p>
        </p:txBody>
      </p:sp>
      <p:sp>
        <p:nvSpPr>
          <p:cNvPr id="80986" name="Text Box 90"/>
          <p:cNvSpPr txBox="1">
            <a:spLocks noChangeArrowheads="1"/>
          </p:cNvSpPr>
          <p:nvPr/>
        </p:nvSpPr>
        <p:spPr bwMode="auto">
          <a:xfrm>
            <a:off x="1982788" y="1389064"/>
            <a:ext cx="247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 sz="1000"/>
              <a:t>z</a:t>
            </a:r>
            <a:br>
              <a:rPr lang="hu-HU" sz="1000"/>
            </a:br>
            <a:r>
              <a:rPr lang="hu-HU" sz="1000"/>
              <a:t>y</a:t>
            </a:r>
            <a:br>
              <a:rPr lang="hu-HU" sz="1000"/>
            </a:br>
            <a:r>
              <a:rPr lang="hu-HU" sz="1000"/>
              <a:t>x</a:t>
            </a:r>
          </a:p>
        </p:txBody>
      </p:sp>
      <p:sp>
        <p:nvSpPr>
          <p:cNvPr id="80987" name="Text Box 91"/>
          <p:cNvSpPr txBox="1">
            <a:spLocks noChangeArrowheads="1"/>
          </p:cNvSpPr>
          <p:nvPr/>
        </p:nvSpPr>
        <p:spPr bwMode="auto">
          <a:xfrm>
            <a:off x="9939338" y="1376364"/>
            <a:ext cx="247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 sz="1000"/>
              <a:t>z</a:t>
            </a:r>
            <a:br>
              <a:rPr lang="hu-HU" sz="1000"/>
            </a:br>
            <a:r>
              <a:rPr lang="hu-HU" sz="1000"/>
              <a:t>y</a:t>
            </a:r>
            <a:br>
              <a:rPr lang="hu-HU" sz="1000"/>
            </a:br>
            <a:r>
              <a:rPr lang="hu-HU" sz="1000"/>
              <a:t>x</a:t>
            </a:r>
          </a:p>
        </p:txBody>
      </p:sp>
      <p:sp>
        <p:nvSpPr>
          <p:cNvPr id="80988" name="Rectangle 92"/>
          <p:cNvSpPr>
            <a:spLocks noChangeArrowheads="1"/>
          </p:cNvSpPr>
          <p:nvPr/>
        </p:nvSpPr>
        <p:spPr bwMode="auto">
          <a:xfrm>
            <a:off x="5799138" y="179389"/>
            <a:ext cx="583494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hu-HU" b="1">
                <a:latin typeface="Arial" charset="0"/>
              </a:rPr>
              <a:t>O</a:t>
            </a:r>
            <a:r>
              <a:rPr lang="hu-HU" b="1" baseline="-25000">
                <a:latin typeface="Arial" charset="0"/>
              </a:rPr>
              <a:t>2</a:t>
            </a:r>
            <a:r>
              <a:rPr lang="hu-HU" b="1" baseline="30000">
                <a:latin typeface="Arial" charset="0"/>
              </a:rPr>
              <a:t>2-</a:t>
            </a:r>
          </a:p>
        </p:txBody>
      </p:sp>
      <p:sp>
        <p:nvSpPr>
          <p:cNvPr id="80991" name="Line 95"/>
          <p:cNvSpPr>
            <a:spLocks noChangeShapeType="1"/>
          </p:cNvSpPr>
          <p:nvPr/>
        </p:nvSpPr>
        <p:spPr bwMode="auto">
          <a:xfrm>
            <a:off x="5848350" y="1019175"/>
            <a:ext cx="0" cy="628650"/>
          </a:xfrm>
          <a:prstGeom prst="line">
            <a:avLst/>
          </a:prstGeom>
          <a:noFill/>
          <a:ln w="50800">
            <a:solidFill>
              <a:srgbClr val="FC0128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80992" name="Line 96"/>
          <p:cNvSpPr>
            <a:spLocks noChangeShapeType="1"/>
          </p:cNvSpPr>
          <p:nvPr/>
        </p:nvSpPr>
        <p:spPr bwMode="auto">
          <a:xfrm>
            <a:off x="7105650" y="942975"/>
            <a:ext cx="0" cy="628650"/>
          </a:xfrm>
          <a:prstGeom prst="line">
            <a:avLst/>
          </a:prstGeom>
          <a:noFill/>
          <a:ln w="50800">
            <a:solidFill>
              <a:srgbClr val="FC0128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hu-HU"/>
          </a:p>
        </p:txBody>
      </p:sp>
      <p:graphicFrame>
        <p:nvGraphicFramePr>
          <p:cNvPr id="80993" name="Object 97"/>
          <p:cNvGraphicFramePr>
            <a:graphicFrameLocks noChangeAspect="1"/>
          </p:cNvGraphicFramePr>
          <p:nvPr/>
        </p:nvGraphicFramePr>
        <p:xfrm>
          <a:off x="1828800" y="4672014"/>
          <a:ext cx="2617788" cy="744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" name="Egyenlet" r:id="rId4" imgW="1562040" imgH="444240" progId="Equation.3">
                  <p:embed/>
                </p:oleObj>
              </mc:Choice>
              <mc:Fallback>
                <p:oleObj name="Egyenlet" r:id="rId4" imgW="1562040" imgH="444240" progId="Equation.3">
                  <p:embed/>
                  <p:pic>
                    <p:nvPicPr>
                      <p:cNvPr id="80993" name="Object 9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4672014"/>
                        <a:ext cx="2617788" cy="744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0994" name="Text Box 98"/>
          <p:cNvSpPr txBox="1">
            <a:spLocks noChangeArrowheads="1"/>
          </p:cNvSpPr>
          <p:nvPr/>
        </p:nvSpPr>
        <p:spPr bwMode="auto">
          <a:xfrm>
            <a:off x="7775576" y="404813"/>
            <a:ext cx="280717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S=0 diamágneses!</a:t>
            </a:r>
          </a:p>
        </p:txBody>
      </p:sp>
      <p:grpSp>
        <p:nvGrpSpPr>
          <p:cNvPr id="80999" name="Group 103"/>
          <p:cNvGrpSpPr>
            <a:grpSpLocks/>
          </p:cNvGrpSpPr>
          <p:nvPr/>
        </p:nvGrpSpPr>
        <p:grpSpPr bwMode="auto">
          <a:xfrm>
            <a:off x="2943225" y="2530478"/>
            <a:ext cx="6731000" cy="369888"/>
            <a:chOff x="894" y="1594"/>
            <a:chExt cx="4240" cy="233"/>
          </a:xfrm>
        </p:grpSpPr>
        <p:sp>
          <p:nvSpPr>
            <p:cNvPr id="80997" name="Text Box 101"/>
            <p:cNvSpPr txBox="1">
              <a:spLocks noChangeArrowheads="1"/>
            </p:cNvSpPr>
            <p:nvPr/>
          </p:nvSpPr>
          <p:spPr bwMode="auto">
            <a:xfrm>
              <a:off x="894" y="1594"/>
              <a:ext cx="161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u-HU"/>
                <a:t>-</a:t>
              </a:r>
            </a:p>
          </p:txBody>
        </p:sp>
        <p:sp>
          <p:nvSpPr>
            <p:cNvPr id="80998" name="Text Box 102"/>
            <p:cNvSpPr txBox="1">
              <a:spLocks noChangeArrowheads="1"/>
            </p:cNvSpPr>
            <p:nvPr/>
          </p:nvSpPr>
          <p:spPr bwMode="auto">
            <a:xfrm>
              <a:off x="4973" y="1594"/>
              <a:ext cx="161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u-HU"/>
                <a:t>-</a:t>
              </a:r>
            </a:p>
          </p:txBody>
        </p:sp>
      </p:grpSp>
      <p:grpSp>
        <p:nvGrpSpPr>
          <p:cNvPr id="105" name="Csoportba foglalás 104">
            <a:extLst>
              <a:ext uri="{FF2B5EF4-FFF2-40B4-BE49-F238E27FC236}">
                <a16:creationId xmlns:a16="http://schemas.microsoft.com/office/drawing/2014/main" id="{6721D61A-D929-4B67-AAD3-A47DA51A521A}"/>
              </a:ext>
            </a:extLst>
          </p:cNvPr>
          <p:cNvGrpSpPr/>
          <p:nvPr/>
        </p:nvGrpSpPr>
        <p:grpSpPr>
          <a:xfrm>
            <a:off x="2346613" y="1101437"/>
            <a:ext cx="7332662" cy="5385089"/>
            <a:chOff x="895350" y="1101436"/>
            <a:chExt cx="7332662" cy="5385089"/>
          </a:xfrm>
        </p:grpSpPr>
        <p:sp>
          <p:nvSpPr>
            <p:cNvPr id="106" name="Line 10">
              <a:extLst>
                <a:ext uri="{FF2B5EF4-FFF2-40B4-BE49-F238E27FC236}">
                  <a16:creationId xmlns:a16="http://schemas.microsoft.com/office/drawing/2014/main" id="{461883C6-E380-492F-AC23-B2AFC155C4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85850" y="5857875"/>
              <a:ext cx="0" cy="628650"/>
            </a:xfrm>
            <a:prstGeom prst="line">
              <a:avLst/>
            </a:prstGeom>
            <a:noFill/>
            <a:ln w="50800">
              <a:solidFill>
                <a:srgbClr val="FC0128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07" name="Line 11">
              <a:extLst>
                <a:ext uri="{FF2B5EF4-FFF2-40B4-BE49-F238E27FC236}">
                  <a16:creationId xmlns:a16="http://schemas.microsoft.com/office/drawing/2014/main" id="{4DAE6B4B-2F92-40C8-8C77-EC7702B79F0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66800" y="3762375"/>
              <a:ext cx="0" cy="628650"/>
            </a:xfrm>
            <a:prstGeom prst="line">
              <a:avLst/>
            </a:prstGeom>
            <a:noFill/>
            <a:ln w="50800">
              <a:solidFill>
                <a:srgbClr val="FC0128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08" name="Line 14">
              <a:extLst>
                <a:ext uri="{FF2B5EF4-FFF2-40B4-BE49-F238E27FC236}">
                  <a16:creationId xmlns:a16="http://schemas.microsoft.com/office/drawing/2014/main" id="{EFF0C019-183B-4777-AF9E-5EACBB45456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09700" y="5838825"/>
              <a:ext cx="0" cy="628650"/>
            </a:xfrm>
            <a:prstGeom prst="line">
              <a:avLst/>
            </a:prstGeom>
            <a:noFill/>
            <a:ln w="50800">
              <a:solidFill>
                <a:srgbClr val="FC0128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09" name="Line 15">
              <a:extLst>
                <a:ext uri="{FF2B5EF4-FFF2-40B4-BE49-F238E27FC236}">
                  <a16:creationId xmlns:a16="http://schemas.microsoft.com/office/drawing/2014/main" id="{B9001BA1-4816-4B20-A32E-3BA94F3A767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09700" y="3800475"/>
              <a:ext cx="0" cy="628650"/>
            </a:xfrm>
            <a:prstGeom prst="line">
              <a:avLst/>
            </a:prstGeom>
            <a:noFill/>
            <a:ln w="50800">
              <a:solidFill>
                <a:srgbClr val="FC0128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10" name="Line 16">
              <a:extLst>
                <a:ext uri="{FF2B5EF4-FFF2-40B4-BE49-F238E27FC236}">
                  <a16:creationId xmlns:a16="http://schemas.microsoft.com/office/drawing/2014/main" id="{86D411AB-84B0-4AAE-AC22-18BC946B4AA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62100" y="1109663"/>
              <a:ext cx="0" cy="628650"/>
            </a:xfrm>
            <a:prstGeom prst="line">
              <a:avLst/>
            </a:prstGeom>
            <a:noFill/>
            <a:ln w="50800">
              <a:solidFill>
                <a:srgbClr val="FC0128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11" name="Line 17">
              <a:extLst>
                <a:ext uri="{FF2B5EF4-FFF2-40B4-BE49-F238E27FC236}">
                  <a16:creationId xmlns:a16="http://schemas.microsoft.com/office/drawing/2014/main" id="{8EB61C93-050F-431D-AB13-5940546C08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5400" y="1271588"/>
              <a:ext cx="0" cy="628650"/>
            </a:xfrm>
            <a:prstGeom prst="line">
              <a:avLst/>
            </a:prstGeom>
            <a:noFill/>
            <a:ln w="50800">
              <a:solidFill>
                <a:srgbClr val="FC0128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12" name="Line 18">
              <a:extLst>
                <a:ext uri="{FF2B5EF4-FFF2-40B4-BE49-F238E27FC236}">
                  <a16:creationId xmlns:a16="http://schemas.microsoft.com/office/drawing/2014/main" id="{960BDBB8-34F2-4302-9D3C-C82807F8F50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95350" y="1423988"/>
              <a:ext cx="0" cy="628650"/>
            </a:xfrm>
            <a:prstGeom prst="line">
              <a:avLst/>
            </a:prstGeom>
            <a:noFill/>
            <a:ln w="50800">
              <a:solidFill>
                <a:srgbClr val="FC0128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13" name="Line 22">
              <a:extLst>
                <a:ext uri="{FF2B5EF4-FFF2-40B4-BE49-F238E27FC236}">
                  <a16:creationId xmlns:a16="http://schemas.microsoft.com/office/drawing/2014/main" id="{ED534B8B-7D34-4A0A-99E2-AF13322E763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91450" y="5829300"/>
              <a:ext cx="0" cy="628650"/>
            </a:xfrm>
            <a:prstGeom prst="line">
              <a:avLst/>
            </a:prstGeom>
            <a:noFill/>
            <a:ln w="50800">
              <a:solidFill>
                <a:srgbClr val="FC0128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14" name="Line 23">
              <a:extLst>
                <a:ext uri="{FF2B5EF4-FFF2-40B4-BE49-F238E27FC236}">
                  <a16:creationId xmlns:a16="http://schemas.microsoft.com/office/drawing/2014/main" id="{E9CD197F-D590-4DD7-BAA3-F2C763F3F4F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72400" y="3819525"/>
              <a:ext cx="0" cy="628650"/>
            </a:xfrm>
            <a:prstGeom prst="line">
              <a:avLst/>
            </a:prstGeom>
            <a:noFill/>
            <a:ln w="50800">
              <a:solidFill>
                <a:srgbClr val="FC0128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15" name="Line 26">
              <a:extLst>
                <a:ext uri="{FF2B5EF4-FFF2-40B4-BE49-F238E27FC236}">
                  <a16:creationId xmlns:a16="http://schemas.microsoft.com/office/drawing/2014/main" id="{C8604F79-AA05-431B-8CD6-DEA54FA3E9A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115300" y="5848350"/>
              <a:ext cx="0" cy="628650"/>
            </a:xfrm>
            <a:prstGeom prst="line">
              <a:avLst/>
            </a:prstGeom>
            <a:noFill/>
            <a:ln w="50800">
              <a:solidFill>
                <a:srgbClr val="FC0128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16" name="Line 27">
              <a:extLst>
                <a:ext uri="{FF2B5EF4-FFF2-40B4-BE49-F238E27FC236}">
                  <a16:creationId xmlns:a16="http://schemas.microsoft.com/office/drawing/2014/main" id="{744A2A37-2937-4CFA-87DD-2775315F6ED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115300" y="3800475"/>
              <a:ext cx="0" cy="628650"/>
            </a:xfrm>
            <a:prstGeom prst="line">
              <a:avLst/>
            </a:prstGeom>
            <a:noFill/>
            <a:ln w="50800">
              <a:solidFill>
                <a:srgbClr val="FC0128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17" name="Line 29">
              <a:extLst>
                <a:ext uri="{FF2B5EF4-FFF2-40B4-BE49-F238E27FC236}">
                  <a16:creationId xmlns:a16="http://schemas.microsoft.com/office/drawing/2014/main" id="{EC844CAB-755F-4436-961A-D26505D6D2B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001000" y="1271588"/>
              <a:ext cx="0" cy="628650"/>
            </a:xfrm>
            <a:prstGeom prst="line">
              <a:avLst/>
            </a:prstGeom>
            <a:noFill/>
            <a:ln w="50800">
              <a:solidFill>
                <a:srgbClr val="FC0128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18" name="Line 30">
              <a:extLst>
                <a:ext uri="{FF2B5EF4-FFF2-40B4-BE49-F238E27FC236}">
                  <a16:creationId xmlns:a16="http://schemas.microsoft.com/office/drawing/2014/main" id="{FC598FC7-3991-4FC3-9B4A-F9CF08FA70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00950" y="1423988"/>
              <a:ext cx="0" cy="628650"/>
            </a:xfrm>
            <a:prstGeom prst="line">
              <a:avLst/>
            </a:prstGeom>
            <a:noFill/>
            <a:ln w="50800">
              <a:solidFill>
                <a:srgbClr val="FC0128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19" name="Line 80">
              <a:extLst>
                <a:ext uri="{FF2B5EF4-FFF2-40B4-BE49-F238E27FC236}">
                  <a16:creationId xmlns:a16="http://schemas.microsoft.com/office/drawing/2014/main" id="{94A022AC-4091-4949-B2C7-5BE47E76D6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72400" y="1476375"/>
              <a:ext cx="0" cy="628650"/>
            </a:xfrm>
            <a:prstGeom prst="line">
              <a:avLst/>
            </a:prstGeom>
            <a:noFill/>
            <a:ln w="50800">
              <a:solidFill>
                <a:srgbClr val="FC0128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20" name="Line 81">
              <a:extLst>
                <a:ext uri="{FF2B5EF4-FFF2-40B4-BE49-F238E27FC236}">
                  <a16:creationId xmlns:a16="http://schemas.microsoft.com/office/drawing/2014/main" id="{F458E24B-A617-43A2-90FC-43A5B7805A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66800" y="1485900"/>
              <a:ext cx="0" cy="628650"/>
            </a:xfrm>
            <a:prstGeom prst="line">
              <a:avLst/>
            </a:prstGeom>
            <a:noFill/>
            <a:ln w="50800">
              <a:solidFill>
                <a:srgbClr val="FC0128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21" name="Line 28">
              <a:extLst>
                <a:ext uri="{FF2B5EF4-FFF2-40B4-BE49-F238E27FC236}">
                  <a16:creationId xmlns:a16="http://schemas.microsoft.com/office/drawing/2014/main" id="{0E70952D-C968-41F7-838A-F4B6B53716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228012" y="1101436"/>
              <a:ext cx="0" cy="628650"/>
            </a:xfrm>
            <a:prstGeom prst="line">
              <a:avLst/>
            </a:prstGeom>
            <a:noFill/>
            <a:ln w="50800">
              <a:solidFill>
                <a:srgbClr val="FC0128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2" name="TextBox 3">
            <a:extLst>
              <a:ext uri="{FF2B5EF4-FFF2-40B4-BE49-F238E27FC236}">
                <a16:creationId xmlns:a16="http://schemas.microsoft.com/office/drawing/2014/main" id="{437DC85D-FDAE-6ABC-299E-20F4205C7CA9}"/>
              </a:ext>
            </a:extLst>
          </p:cNvPr>
          <p:cNvSpPr txBox="1"/>
          <p:nvPr/>
        </p:nvSpPr>
        <p:spPr>
          <a:xfrm>
            <a:off x="10766037" y="167641"/>
            <a:ext cx="109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b="1">
                <a:solidFill>
                  <a:srgbClr val="FF0000"/>
                </a:solidFill>
              </a:rPr>
              <a:t>fakultatív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" dur="500"/>
                                        <p:tgtEl>
                                          <p:spTgt spid="80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10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10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10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10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8" dur="500"/>
                                        <p:tgtEl>
                                          <p:spTgt spid="80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4" dur="500"/>
                                        <p:tgtEl>
                                          <p:spTgt spid="80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09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09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0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0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91" grpId="0" animBg="1"/>
      <p:bldP spid="80992" grpId="0" animBg="1"/>
      <p:bldP spid="80994" grpId="0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teljes energia görbék</a:t>
            </a:r>
          </a:p>
        </p:txBody>
      </p:sp>
      <p:sp>
        <p:nvSpPr>
          <p:cNvPr id="92166" name="Text Box 6"/>
          <p:cNvSpPr txBox="1">
            <a:spLocks noChangeArrowheads="1"/>
          </p:cNvSpPr>
          <p:nvPr/>
        </p:nvSpPr>
        <p:spPr bwMode="auto">
          <a:xfrm>
            <a:off x="7280274" y="3259138"/>
            <a:ext cx="53036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b(O</a:t>
            </a:r>
            <a:r>
              <a:rPr lang="hu-HU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)=2 &gt; b(O</a:t>
            </a:r>
            <a:r>
              <a:rPr lang="hu-HU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hu-HU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)=1,5 &gt; b(O</a:t>
            </a:r>
            <a:r>
              <a:rPr lang="hu-HU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hu-HU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)=1</a:t>
            </a:r>
          </a:p>
        </p:txBody>
      </p:sp>
      <p:sp>
        <p:nvSpPr>
          <p:cNvPr id="92167" name="Text Box 7"/>
          <p:cNvSpPr txBox="1">
            <a:spLocks noChangeArrowheads="1"/>
          </p:cNvSpPr>
          <p:nvPr/>
        </p:nvSpPr>
        <p:spPr bwMode="auto">
          <a:xfrm>
            <a:off x="7280274" y="3976688"/>
            <a:ext cx="53036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hu-HU" sz="240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hu-HU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hu-HU" sz="2400">
                <a:latin typeface="Times New Roman" panose="02020603050405020304" pitchFamily="18" charset="0"/>
                <a:cs typeface="Times New Roman" panose="02020603050405020304" pitchFamily="18" charset="0"/>
              </a:rPr>
              <a:t>(O</a:t>
            </a:r>
            <a:r>
              <a:rPr lang="hu-HU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hu-H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)   &lt;     R</a:t>
            </a:r>
            <a:r>
              <a:rPr lang="hu-HU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hu-HU" sz="2400">
                <a:latin typeface="Times New Roman" panose="02020603050405020304" pitchFamily="18" charset="0"/>
                <a:cs typeface="Times New Roman" panose="02020603050405020304" pitchFamily="18" charset="0"/>
              </a:rPr>
              <a:t>(O</a:t>
            </a:r>
            <a:r>
              <a:rPr lang="hu-HU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hu-HU" sz="24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hu-H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)   &lt;   R</a:t>
            </a:r>
            <a:r>
              <a:rPr lang="hu-HU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hu-HU" sz="2400">
                <a:latin typeface="Times New Roman" panose="02020603050405020304" pitchFamily="18" charset="0"/>
                <a:cs typeface="Times New Roman" panose="02020603050405020304" pitchFamily="18" charset="0"/>
              </a:rPr>
              <a:t>(O</a:t>
            </a:r>
            <a:r>
              <a:rPr lang="hu-HU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hu-HU" sz="24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2-</a:t>
            </a:r>
            <a:r>
              <a:rPr lang="hu-HU" sz="240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92168" name="Text Box 8"/>
          <p:cNvSpPr txBox="1">
            <a:spLocks noChangeArrowheads="1"/>
          </p:cNvSpPr>
          <p:nvPr/>
        </p:nvSpPr>
        <p:spPr bwMode="auto">
          <a:xfrm>
            <a:off x="7280274" y="4700588"/>
            <a:ext cx="53036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hu-HU" sz="240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hu-HU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hu-HU" sz="2400">
                <a:latin typeface="Times New Roman" panose="02020603050405020304" pitchFamily="18" charset="0"/>
                <a:cs typeface="Times New Roman" panose="02020603050405020304" pitchFamily="18" charset="0"/>
              </a:rPr>
              <a:t>(O</a:t>
            </a:r>
            <a:r>
              <a:rPr lang="hu-HU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hu-H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)   &gt;    D</a:t>
            </a:r>
            <a:r>
              <a:rPr lang="hu-HU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hu-HU" sz="2400">
                <a:latin typeface="Times New Roman" panose="02020603050405020304" pitchFamily="18" charset="0"/>
                <a:cs typeface="Times New Roman" panose="02020603050405020304" pitchFamily="18" charset="0"/>
              </a:rPr>
              <a:t>(O</a:t>
            </a:r>
            <a:r>
              <a:rPr lang="hu-HU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hu-HU" sz="24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hu-H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)    &gt;   D</a:t>
            </a:r>
            <a:r>
              <a:rPr lang="hu-HU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hu-HU" sz="2400">
                <a:latin typeface="Times New Roman" panose="02020603050405020304" pitchFamily="18" charset="0"/>
                <a:cs typeface="Times New Roman" panose="02020603050405020304" pitchFamily="18" charset="0"/>
              </a:rPr>
              <a:t>(O</a:t>
            </a:r>
            <a:r>
              <a:rPr lang="hu-HU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hu-HU" sz="24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2-</a:t>
            </a:r>
            <a:r>
              <a:rPr lang="hu-HU" sz="240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92169" name="Rectangle 9"/>
          <p:cNvSpPr>
            <a:spLocks noChangeArrowheads="1"/>
          </p:cNvSpPr>
          <p:nvPr/>
        </p:nvSpPr>
        <p:spPr bwMode="auto">
          <a:xfrm>
            <a:off x="2503489" y="2279651"/>
            <a:ext cx="4624387" cy="3414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92170" name="Line 10"/>
          <p:cNvSpPr>
            <a:spLocks noChangeShapeType="1"/>
          </p:cNvSpPr>
          <p:nvPr/>
        </p:nvSpPr>
        <p:spPr bwMode="auto">
          <a:xfrm>
            <a:off x="2503489" y="5186364"/>
            <a:ext cx="4624387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92171" name="Line 11"/>
          <p:cNvSpPr>
            <a:spLocks noChangeShapeType="1"/>
          </p:cNvSpPr>
          <p:nvPr/>
        </p:nvSpPr>
        <p:spPr bwMode="auto">
          <a:xfrm>
            <a:off x="2503489" y="4672014"/>
            <a:ext cx="4624387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92172" name="Line 12"/>
          <p:cNvSpPr>
            <a:spLocks noChangeShapeType="1"/>
          </p:cNvSpPr>
          <p:nvPr/>
        </p:nvSpPr>
        <p:spPr bwMode="auto">
          <a:xfrm>
            <a:off x="2503489" y="4164014"/>
            <a:ext cx="4624387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92173" name="Line 13"/>
          <p:cNvSpPr>
            <a:spLocks noChangeShapeType="1"/>
          </p:cNvSpPr>
          <p:nvPr/>
        </p:nvSpPr>
        <p:spPr bwMode="auto">
          <a:xfrm>
            <a:off x="2503489" y="3657600"/>
            <a:ext cx="462438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92174" name="Line 14"/>
          <p:cNvSpPr>
            <a:spLocks noChangeShapeType="1"/>
          </p:cNvSpPr>
          <p:nvPr/>
        </p:nvSpPr>
        <p:spPr bwMode="auto">
          <a:xfrm>
            <a:off x="2503489" y="3149600"/>
            <a:ext cx="462438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92175" name="Line 15"/>
          <p:cNvSpPr>
            <a:spLocks noChangeShapeType="1"/>
          </p:cNvSpPr>
          <p:nvPr/>
        </p:nvSpPr>
        <p:spPr bwMode="auto">
          <a:xfrm>
            <a:off x="2503489" y="2635250"/>
            <a:ext cx="462438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92176" name="Line 16"/>
          <p:cNvSpPr>
            <a:spLocks noChangeShapeType="1"/>
          </p:cNvSpPr>
          <p:nvPr/>
        </p:nvSpPr>
        <p:spPr bwMode="auto">
          <a:xfrm>
            <a:off x="3663950" y="2279651"/>
            <a:ext cx="1588" cy="34147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92177" name="Line 17"/>
          <p:cNvSpPr>
            <a:spLocks noChangeShapeType="1"/>
          </p:cNvSpPr>
          <p:nvPr/>
        </p:nvSpPr>
        <p:spPr bwMode="auto">
          <a:xfrm>
            <a:off x="4816475" y="2279651"/>
            <a:ext cx="1588" cy="34147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92178" name="Line 18"/>
          <p:cNvSpPr>
            <a:spLocks noChangeShapeType="1"/>
          </p:cNvSpPr>
          <p:nvPr/>
        </p:nvSpPr>
        <p:spPr bwMode="auto">
          <a:xfrm>
            <a:off x="5975350" y="2279651"/>
            <a:ext cx="1588" cy="34147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92179" name="Line 19"/>
          <p:cNvSpPr>
            <a:spLocks noChangeShapeType="1"/>
          </p:cNvSpPr>
          <p:nvPr/>
        </p:nvSpPr>
        <p:spPr bwMode="auto">
          <a:xfrm>
            <a:off x="7127875" y="2279651"/>
            <a:ext cx="1588" cy="34147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92180" name="Rectangle 20"/>
          <p:cNvSpPr>
            <a:spLocks noChangeArrowheads="1"/>
          </p:cNvSpPr>
          <p:nvPr/>
        </p:nvSpPr>
        <p:spPr bwMode="auto">
          <a:xfrm>
            <a:off x="2503489" y="2279651"/>
            <a:ext cx="4624387" cy="3414713"/>
          </a:xfrm>
          <a:prstGeom prst="rect">
            <a:avLst/>
          </a:prstGeom>
          <a:noFill/>
          <a:ln w="7938">
            <a:solidFill>
              <a:srgbClr val="80808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92181" name="Line 21"/>
          <p:cNvSpPr>
            <a:spLocks noChangeShapeType="1"/>
          </p:cNvSpPr>
          <p:nvPr/>
        </p:nvSpPr>
        <p:spPr bwMode="auto">
          <a:xfrm>
            <a:off x="2503489" y="2279651"/>
            <a:ext cx="1587" cy="34147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92182" name="Line 22"/>
          <p:cNvSpPr>
            <a:spLocks noChangeShapeType="1"/>
          </p:cNvSpPr>
          <p:nvPr/>
        </p:nvSpPr>
        <p:spPr bwMode="auto">
          <a:xfrm>
            <a:off x="2460626" y="5694364"/>
            <a:ext cx="42863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92183" name="Line 23"/>
          <p:cNvSpPr>
            <a:spLocks noChangeShapeType="1"/>
          </p:cNvSpPr>
          <p:nvPr/>
        </p:nvSpPr>
        <p:spPr bwMode="auto">
          <a:xfrm>
            <a:off x="2460626" y="5186364"/>
            <a:ext cx="42863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92184" name="Line 24"/>
          <p:cNvSpPr>
            <a:spLocks noChangeShapeType="1"/>
          </p:cNvSpPr>
          <p:nvPr/>
        </p:nvSpPr>
        <p:spPr bwMode="auto">
          <a:xfrm>
            <a:off x="2460626" y="4672014"/>
            <a:ext cx="42863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92185" name="Line 25"/>
          <p:cNvSpPr>
            <a:spLocks noChangeShapeType="1"/>
          </p:cNvSpPr>
          <p:nvPr/>
        </p:nvSpPr>
        <p:spPr bwMode="auto">
          <a:xfrm>
            <a:off x="2460626" y="4164014"/>
            <a:ext cx="42863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92186" name="Line 26"/>
          <p:cNvSpPr>
            <a:spLocks noChangeShapeType="1"/>
          </p:cNvSpPr>
          <p:nvPr/>
        </p:nvSpPr>
        <p:spPr bwMode="auto">
          <a:xfrm>
            <a:off x="2460626" y="3657600"/>
            <a:ext cx="42863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92187" name="Line 27"/>
          <p:cNvSpPr>
            <a:spLocks noChangeShapeType="1"/>
          </p:cNvSpPr>
          <p:nvPr/>
        </p:nvSpPr>
        <p:spPr bwMode="auto">
          <a:xfrm>
            <a:off x="2460626" y="3149600"/>
            <a:ext cx="42863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92188" name="Line 28"/>
          <p:cNvSpPr>
            <a:spLocks noChangeShapeType="1"/>
          </p:cNvSpPr>
          <p:nvPr/>
        </p:nvSpPr>
        <p:spPr bwMode="auto">
          <a:xfrm>
            <a:off x="2460626" y="2635250"/>
            <a:ext cx="42863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92189" name="Line 29"/>
          <p:cNvSpPr>
            <a:spLocks noChangeShapeType="1"/>
          </p:cNvSpPr>
          <p:nvPr/>
        </p:nvSpPr>
        <p:spPr bwMode="auto">
          <a:xfrm>
            <a:off x="2503489" y="5694364"/>
            <a:ext cx="4624387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92190" name="Line 30"/>
          <p:cNvSpPr>
            <a:spLocks noChangeShapeType="1"/>
          </p:cNvSpPr>
          <p:nvPr/>
        </p:nvSpPr>
        <p:spPr bwMode="auto">
          <a:xfrm flipV="1">
            <a:off x="2503489" y="5694363"/>
            <a:ext cx="1587" cy="42862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92191" name="Line 31"/>
          <p:cNvSpPr>
            <a:spLocks noChangeShapeType="1"/>
          </p:cNvSpPr>
          <p:nvPr/>
        </p:nvSpPr>
        <p:spPr bwMode="auto">
          <a:xfrm flipV="1">
            <a:off x="3663950" y="5694363"/>
            <a:ext cx="1588" cy="42862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92192" name="Line 32"/>
          <p:cNvSpPr>
            <a:spLocks noChangeShapeType="1"/>
          </p:cNvSpPr>
          <p:nvPr/>
        </p:nvSpPr>
        <p:spPr bwMode="auto">
          <a:xfrm flipV="1">
            <a:off x="4816475" y="5694363"/>
            <a:ext cx="1588" cy="42862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92193" name="Line 33"/>
          <p:cNvSpPr>
            <a:spLocks noChangeShapeType="1"/>
          </p:cNvSpPr>
          <p:nvPr/>
        </p:nvSpPr>
        <p:spPr bwMode="auto">
          <a:xfrm flipV="1">
            <a:off x="5975350" y="5694363"/>
            <a:ext cx="1588" cy="42862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92194" name="Line 34"/>
          <p:cNvSpPr>
            <a:spLocks noChangeShapeType="1"/>
          </p:cNvSpPr>
          <p:nvPr/>
        </p:nvSpPr>
        <p:spPr bwMode="auto">
          <a:xfrm flipV="1">
            <a:off x="7127875" y="5694363"/>
            <a:ext cx="1588" cy="42862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grpSp>
        <p:nvGrpSpPr>
          <p:cNvPr id="92195" name="Group 35"/>
          <p:cNvGrpSpPr>
            <a:grpSpLocks/>
          </p:cNvGrpSpPr>
          <p:nvPr/>
        </p:nvGrpSpPr>
        <p:grpSpPr bwMode="auto">
          <a:xfrm>
            <a:off x="2481264" y="2287589"/>
            <a:ext cx="4624387" cy="3152775"/>
            <a:chOff x="1627" y="1561"/>
            <a:chExt cx="2913" cy="1986"/>
          </a:xfrm>
        </p:grpSpPr>
        <p:sp>
          <p:nvSpPr>
            <p:cNvPr id="92196" name="Freeform 36"/>
            <p:cNvSpPr>
              <a:spLocks/>
            </p:cNvSpPr>
            <p:nvPr/>
          </p:nvSpPr>
          <p:spPr bwMode="auto">
            <a:xfrm>
              <a:off x="1627" y="1561"/>
              <a:ext cx="73" cy="101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" y="128"/>
                </a:cxn>
                <a:cxn ang="0">
                  <a:pos x="19" y="265"/>
                </a:cxn>
                <a:cxn ang="0">
                  <a:pos x="37" y="534"/>
                </a:cxn>
                <a:cxn ang="0">
                  <a:pos x="46" y="666"/>
                </a:cxn>
                <a:cxn ang="0">
                  <a:pos x="55" y="790"/>
                </a:cxn>
                <a:cxn ang="0">
                  <a:pos x="64" y="908"/>
                </a:cxn>
                <a:cxn ang="0">
                  <a:pos x="73" y="1013"/>
                </a:cxn>
              </a:cxnLst>
              <a:rect l="0" t="0" r="r" b="b"/>
              <a:pathLst>
                <a:path w="73" h="1013">
                  <a:moveTo>
                    <a:pt x="0" y="0"/>
                  </a:moveTo>
                  <a:lnTo>
                    <a:pt x="9" y="128"/>
                  </a:lnTo>
                  <a:lnTo>
                    <a:pt x="19" y="265"/>
                  </a:lnTo>
                  <a:lnTo>
                    <a:pt x="37" y="534"/>
                  </a:lnTo>
                  <a:lnTo>
                    <a:pt x="46" y="666"/>
                  </a:lnTo>
                  <a:lnTo>
                    <a:pt x="55" y="790"/>
                  </a:lnTo>
                  <a:lnTo>
                    <a:pt x="64" y="908"/>
                  </a:lnTo>
                  <a:lnTo>
                    <a:pt x="73" y="1013"/>
                  </a:lnTo>
                </a:path>
              </a:pathLst>
            </a:custGeom>
            <a:noFill/>
            <a:ln w="22225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197" name="Freeform 37"/>
            <p:cNvSpPr>
              <a:spLocks/>
            </p:cNvSpPr>
            <p:nvPr/>
          </p:nvSpPr>
          <p:spPr bwMode="auto">
            <a:xfrm>
              <a:off x="1700" y="2574"/>
              <a:ext cx="73" cy="5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" y="96"/>
                </a:cxn>
                <a:cxn ang="0">
                  <a:pos x="19" y="183"/>
                </a:cxn>
                <a:cxn ang="0">
                  <a:pos x="28" y="261"/>
                </a:cxn>
                <a:cxn ang="0">
                  <a:pos x="37" y="334"/>
                </a:cxn>
                <a:cxn ang="0">
                  <a:pos x="46" y="402"/>
                </a:cxn>
                <a:cxn ang="0">
                  <a:pos x="55" y="461"/>
                </a:cxn>
                <a:cxn ang="0">
                  <a:pos x="64" y="521"/>
                </a:cxn>
                <a:cxn ang="0">
                  <a:pos x="73" y="576"/>
                </a:cxn>
              </a:cxnLst>
              <a:rect l="0" t="0" r="r" b="b"/>
              <a:pathLst>
                <a:path w="73" h="576">
                  <a:moveTo>
                    <a:pt x="0" y="0"/>
                  </a:moveTo>
                  <a:lnTo>
                    <a:pt x="9" y="96"/>
                  </a:lnTo>
                  <a:lnTo>
                    <a:pt x="19" y="183"/>
                  </a:lnTo>
                  <a:lnTo>
                    <a:pt x="28" y="261"/>
                  </a:lnTo>
                  <a:lnTo>
                    <a:pt x="37" y="334"/>
                  </a:lnTo>
                  <a:lnTo>
                    <a:pt x="46" y="402"/>
                  </a:lnTo>
                  <a:lnTo>
                    <a:pt x="55" y="461"/>
                  </a:lnTo>
                  <a:lnTo>
                    <a:pt x="64" y="521"/>
                  </a:lnTo>
                  <a:lnTo>
                    <a:pt x="73" y="576"/>
                  </a:lnTo>
                </a:path>
              </a:pathLst>
            </a:custGeom>
            <a:noFill/>
            <a:ln w="22225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198" name="Freeform 38"/>
            <p:cNvSpPr>
              <a:spLocks/>
            </p:cNvSpPr>
            <p:nvPr/>
          </p:nvSpPr>
          <p:spPr bwMode="auto">
            <a:xfrm>
              <a:off x="1773" y="3150"/>
              <a:ext cx="73" cy="28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" y="50"/>
                </a:cxn>
                <a:cxn ang="0">
                  <a:pos x="19" y="95"/>
                </a:cxn>
                <a:cxn ang="0">
                  <a:pos x="28" y="137"/>
                </a:cxn>
                <a:cxn ang="0">
                  <a:pos x="37" y="173"/>
                </a:cxn>
                <a:cxn ang="0">
                  <a:pos x="46" y="205"/>
                </a:cxn>
                <a:cxn ang="0">
                  <a:pos x="55" y="237"/>
                </a:cxn>
                <a:cxn ang="0">
                  <a:pos x="73" y="287"/>
                </a:cxn>
              </a:cxnLst>
              <a:rect l="0" t="0" r="r" b="b"/>
              <a:pathLst>
                <a:path w="73" h="287">
                  <a:moveTo>
                    <a:pt x="0" y="0"/>
                  </a:moveTo>
                  <a:lnTo>
                    <a:pt x="10" y="50"/>
                  </a:lnTo>
                  <a:lnTo>
                    <a:pt x="19" y="95"/>
                  </a:lnTo>
                  <a:lnTo>
                    <a:pt x="28" y="137"/>
                  </a:lnTo>
                  <a:lnTo>
                    <a:pt x="37" y="173"/>
                  </a:lnTo>
                  <a:lnTo>
                    <a:pt x="46" y="205"/>
                  </a:lnTo>
                  <a:lnTo>
                    <a:pt x="55" y="237"/>
                  </a:lnTo>
                  <a:lnTo>
                    <a:pt x="73" y="287"/>
                  </a:lnTo>
                </a:path>
              </a:pathLst>
            </a:custGeom>
            <a:noFill/>
            <a:ln w="22225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199" name="Freeform 39"/>
            <p:cNvSpPr>
              <a:spLocks/>
            </p:cNvSpPr>
            <p:nvPr/>
          </p:nvSpPr>
          <p:spPr bwMode="auto">
            <a:xfrm>
              <a:off x="1846" y="3437"/>
              <a:ext cx="74" cy="10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" y="41"/>
                </a:cxn>
                <a:cxn ang="0">
                  <a:pos x="37" y="69"/>
                </a:cxn>
                <a:cxn ang="0">
                  <a:pos x="55" y="92"/>
                </a:cxn>
                <a:cxn ang="0">
                  <a:pos x="74" y="105"/>
                </a:cxn>
              </a:cxnLst>
              <a:rect l="0" t="0" r="r" b="b"/>
              <a:pathLst>
                <a:path w="74" h="105">
                  <a:moveTo>
                    <a:pt x="0" y="0"/>
                  </a:moveTo>
                  <a:lnTo>
                    <a:pt x="19" y="41"/>
                  </a:lnTo>
                  <a:lnTo>
                    <a:pt x="37" y="69"/>
                  </a:lnTo>
                  <a:lnTo>
                    <a:pt x="55" y="92"/>
                  </a:lnTo>
                  <a:lnTo>
                    <a:pt x="74" y="105"/>
                  </a:lnTo>
                </a:path>
              </a:pathLst>
            </a:custGeom>
            <a:noFill/>
            <a:ln w="22225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200" name="Freeform 40"/>
            <p:cNvSpPr>
              <a:spLocks/>
            </p:cNvSpPr>
            <p:nvPr/>
          </p:nvSpPr>
          <p:spPr bwMode="auto">
            <a:xfrm>
              <a:off x="1920" y="3529"/>
              <a:ext cx="73" cy="18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18" y="18"/>
                </a:cxn>
                <a:cxn ang="0">
                  <a:pos x="36" y="18"/>
                </a:cxn>
                <a:cxn ang="0">
                  <a:pos x="54" y="9"/>
                </a:cxn>
                <a:cxn ang="0">
                  <a:pos x="73" y="0"/>
                </a:cxn>
              </a:cxnLst>
              <a:rect l="0" t="0" r="r" b="b"/>
              <a:pathLst>
                <a:path w="73" h="18">
                  <a:moveTo>
                    <a:pt x="0" y="13"/>
                  </a:moveTo>
                  <a:lnTo>
                    <a:pt x="18" y="18"/>
                  </a:lnTo>
                  <a:lnTo>
                    <a:pt x="36" y="18"/>
                  </a:lnTo>
                  <a:lnTo>
                    <a:pt x="54" y="9"/>
                  </a:lnTo>
                  <a:lnTo>
                    <a:pt x="73" y="0"/>
                  </a:lnTo>
                </a:path>
              </a:pathLst>
            </a:custGeom>
            <a:noFill/>
            <a:ln w="22225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201" name="Freeform 41"/>
            <p:cNvSpPr>
              <a:spLocks/>
            </p:cNvSpPr>
            <p:nvPr/>
          </p:nvSpPr>
          <p:spPr bwMode="auto">
            <a:xfrm>
              <a:off x="1993" y="3451"/>
              <a:ext cx="73" cy="78"/>
            </a:xfrm>
            <a:custGeom>
              <a:avLst/>
              <a:gdLst/>
              <a:ahLst/>
              <a:cxnLst>
                <a:cxn ang="0">
                  <a:pos x="0" y="78"/>
                </a:cxn>
                <a:cxn ang="0">
                  <a:pos x="18" y="64"/>
                </a:cxn>
                <a:cxn ang="0">
                  <a:pos x="36" y="46"/>
                </a:cxn>
                <a:cxn ang="0">
                  <a:pos x="73" y="0"/>
                </a:cxn>
              </a:cxnLst>
              <a:rect l="0" t="0" r="r" b="b"/>
              <a:pathLst>
                <a:path w="73" h="78">
                  <a:moveTo>
                    <a:pt x="0" y="78"/>
                  </a:moveTo>
                  <a:lnTo>
                    <a:pt x="18" y="64"/>
                  </a:lnTo>
                  <a:lnTo>
                    <a:pt x="36" y="46"/>
                  </a:lnTo>
                  <a:lnTo>
                    <a:pt x="73" y="0"/>
                  </a:lnTo>
                </a:path>
              </a:pathLst>
            </a:custGeom>
            <a:noFill/>
            <a:ln w="22225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202" name="Freeform 42"/>
            <p:cNvSpPr>
              <a:spLocks/>
            </p:cNvSpPr>
            <p:nvPr/>
          </p:nvSpPr>
          <p:spPr bwMode="auto">
            <a:xfrm>
              <a:off x="2066" y="3332"/>
              <a:ext cx="68" cy="119"/>
            </a:xfrm>
            <a:custGeom>
              <a:avLst/>
              <a:gdLst/>
              <a:ahLst/>
              <a:cxnLst>
                <a:cxn ang="0">
                  <a:pos x="0" y="119"/>
                </a:cxn>
                <a:cxn ang="0">
                  <a:pos x="18" y="92"/>
                </a:cxn>
                <a:cxn ang="0">
                  <a:pos x="32" y="64"/>
                </a:cxn>
                <a:cxn ang="0">
                  <a:pos x="68" y="0"/>
                </a:cxn>
              </a:cxnLst>
              <a:rect l="0" t="0" r="r" b="b"/>
              <a:pathLst>
                <a:path w="68" h="119">
                  <a:moveTo>
                    <a:pt x="0" y="119"/>
                  </a:moveTo>
                  <a:lnTo>
                    <a:pt x="18" y="92"/>
                  </a:lnTo>
                  <a:lnTo>
                    <a:pt x="32" y="64"/>
                  </a:lnTo>
                  <a:lnTo>
                    <a:pt x="68" y="0"/>
                  </a:lnTo>
                </a:path>
              </a:pathLst>
            </a:custGeom>
            <a:noFill/>
            <a:ln w="22225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203" name="Freeform 43"/>
            <p:cNvSpPr>
              <a:spLocks/>
            </p:cNvSpPr>
            <p:nvPr/>
          </p:nvSpPr>
          <p:spPr bwMode="auto">
            <a:xfrm>
              <a:off x="2134" y="3200"/>
              <a:ext cx="73" cy="132"/>
            </a:xfrm>
            <a:custGeom>
              <a:avLst/>
              <a:gdLst/>
              <a:ahLst/>
              <a:cxnLst>
                <a:cxn ang="0">
                  <a:pos x="0" y="132"/>
                </a:cxn>
                <a:cxn ang="0">
                  <a:pos x="37" y="68"/>
                </a:cxn>
                <a:cxn ang="0">
                  <a:pos x="73" y="0"/>
                </a:cxn>
              </a:cxnLst>
              <a:rect l="0" t="0" r="r" b="b"/>
              <a:pathLst>
                <a:path w="73" h="132">
                  <a:moveTo>
                    <a:pt x="0" y="132"/>
                  </a:moveTo>
                  <a:lnTo>
                    <a:pt x="37" y="68"/>
                  </a:lnTo>
                  <a:lnTo>
                    <a:pt x="73" y="0"/>
                  </a:lnTo>
                </a:path>
              </a:pathLst>
            </a:custGeom>
            <a:noFill/>
            <a:ln w="22225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204" name="Freeform 44"/>
            <p:cNvSpPr>
              <a:spLocks/>
            </p:cNvSpPr>
            <p:nvPr/>
          </p:nvSpPr>
          <p:spPr bwMode="auto">
            <a:xfrm>
              <a:off x="2207" y="3063"/>
              <a:ext cx="73" cy="137"/>
            </a:xfrm>
            <a:custGeom>
              <a:avLst/>
              <a:gdLst/>
              <a:ahLst/>
              <a:cxnLst>
                <a:cxn ang="0">
                  <a:pos x="0" y="137"/>
                </a:cxn>
                <a:cxn ang="0">
                  <a:pos x="37" y="68"/>
                </a:cxn>
                <a:cxn ang="0">
                  <a:pos x="73" y="0"/>
                </a:cxn>
              </a:cxnLst>
              <a:rect l="0" t="0" r="r" b="b"/>
              <a:pathLst>
                <a:path w="73" h="137">
                  <a:moveTo>
                    <a:pt x="0" y="137"/>
                  </a:moveTo>
                  <a:lnTo>
                    <a:pt x="37" y="68"/>
                  </a:lnTo>
                  <a:lnTo>
                    <a:pt x="73" y="0"/>
                  </a:lnTo>
                </a:path>
              </a:pathLst>
            </a:custGeom>
            <a:noFill/>
            <a:ln w="22225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205" name="Freeform 45"/>
            <p:cNvSpPr>
              <a:spLocks/>
            </p:cNvSpPr>
            <p:nvPr/>
          </p:nvSpPr>
          <p:spPr bwMode="auto">
            <a:xfrm>
              <a:off x="2280" y="2930"/>
              <a:ext cx="73" cy="133"/>
            </a:xfrm>
            <a:custGeom>
              <a:avLst/>
              <a:gdLst/>
              <a:ahLst/>
              <a:cxnLst>
                <a:cxn ang="0">
                  <a:pos x="0" y="133"/>
                </a:cxn>
                <a:cxn ang="0">
                  <a:pos x="37" y="64"/>
                </a:cxn>
                <a:cxn ang="0">
                  <a:pos x="73" y="0"/>
                </a:cxn>
              </a:cxnLst>
              <a:rect l="0" t="0" r="r" b="b"/>
              <a:pathLst>
                <a:path w="73" h="133">
                  <a:moveTo>
                    <a:pt x="0" y="133"/>
                  </a:moveTo>
                  <a:lnTo>
                    <a:pt x="37" y="64"/>
                  </a:lnTo>
                  <a:lnTo>
                    <a:pt x="73" y="0"/>
                  </a:lnTo>
                </a:path>
              </a:pathLst>
            </a:custGeom>
            <a:noFill/>
            <a:ln w="22225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206" name="Line 46"/>
            <p:cNvSpPr>
              <a:spLocks noChangeShapeType="1"/>
            </p:cNvSpPr>
            <p:nvPr/>
          </p:nvSpPr>
          <p:spPr bwMode="auto">
            <a:xfrm flipV="1">
              <a:off x="2353" y="2807"/>
              <a:ext cx="73" cy="123"/>
            </a:xfrm>
            <a:prstGeom prst="line">
              <a:avLst/>
            </a:prstGeom>
            <a:noFill/>
            <a:ln w="222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207" name="Freeform 47"/>
            <p:cNvSpPr>
              <a:spLocks/>
            </p:cNvSpPr>
            <p:nvPr/>
          </p:nvSpPr>
          <p:spPr bwMode="auto">
            <a:xfrm>
              <a:off x="2426" y="2693"/>
              <a:ext cx="73" cy="114"/>
            </a:xfrm>
            <a:custGeom>
              <a:avLst/>
              <a:gdLst/>
              <a:ahLst/>
              <a:cxnLst>
                <a:cxn ang="0">
                  <a:pos x="0" y="114"/>
                </a:cxn>
                <a:cxn ang="0">
                  <a:pos x="37" y="55"/>
                </a:cxn>
                <a:cxn ang="0">
                  <a:pos x="73" y="0"/>
                </a:cxn>
              </a:cxnLst>
              <a:rect l="0" t="0" r="r" b="b"/>
              <a:pathLst>
                <a:path w="73" h="114">
                  <a:moveTo>
                    <a:pt x="0" y="114"/>
                  </a:moveTo>
                  <a:lnTo>
                    <a:pt x="37" y="55"/>
                  </a:lnTo>
                  <a:lnTo>
                    <a:pt x="73" y="0"/>
                  </a:lnTo>
                </a:path>
              </a:pathLst>
            </a:custGeom>
            <a:noFill/>
            <a:ln w="22225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208" name="Freeform 48"/>
            <p:cNvSpPr>
              <a:spLocks/>
            </p:cNvSpPr>
            <p:nvPr/>
          </p:nvSpPr>
          <p:spPr bwMode="auto">
            <a:xfrm>
              <a:off x="2499" y="2593"/>
              <a:ext cx="73" cy="100"/>
            </a:xfrm>
            <a:custGeom>
              <a:avLst/>
              <a:gdLst/>
              <a:ahLst/>
              <a:cxnLst>
                <a:cxn ang="0">
                  <a:pos x="0" y="100"/>
                </a:cxn>
                <a:cxn ang="0">
                  <a:pos x="37" y="50"/>
                </a:cxn>
                <a:cxn ang="0">
                  <a:pos x="73" y="0"/>
                </a:cxn>
              </a:cxnLst>
              <a:rect l="0" t="0" r="r" b="b"/>
              <a:pathLst>
                <a:path w="73" h="100">
                  <a:moveTo>
                    <a:pt x="0" y="100"/>
                  </a:moveTo>
                  <a:lnTo>
                    <a:pt x="37" y="50"/>
                  </a:lnTo>
                  <a:lnTo>
                    <a:pt x="73" y="0"/>
                  </a:lnTo>
                </a:path>
              </a:pathLst>
            </a:custGeom>
            <a:noFill/>
            <a:ln w="22225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209" name="Freeform 49"/>
            <p:cNvSpPr>
              <a:spLocks/>
            </p:cNvSpPr>
            <p:nvPr/>
          </p:nvSpPr>
          <p:spPr bwMode="auto">
            <a:xfrm>
              <a:off x="2572" y="2506"/>
              <a:ext cx="74" cy="87"/>
            </a:xfrm>
            <a:custGeom>
              <a:avLst/>
              <a:gdLst/>
              <a:ahLst/>
              <a:cxnLst>
                <a:cxn ang="0">
                  <a:pos x="0" y="87"/>
                </a:cxn>
                <a:cxn ang="0">
                  <a:pos x="37" y="41"/>
                </a:cxn>
                <a:cxn ang="0">
                  <a:pos x="74" y="0"/>
                </a:cxn>
              </a:cxnLst>
              <a:rect l="0" t="0" r="r" b="b"/>
              <a:pathLst>
                <a:path w="74" h="87">
                  <a:moveTo>
                    <a:pt x="0" y="87"/>
                  </a:moveTo>
                  <a:lnTo>
                    <a:pt x="37" y="41"/>
                  </a:lnTo>
                  <a:lnTo>
                    <a:pt x="74" y="0"/>
                  </a:lnTo>
                </a:path>
              </a:pathLst>
            </a:custGeom>
            <a:noFill/>
            <a:ln w="22225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210" name="Line 50"/>
            <p:cNvSpPr>
              <a:spLocks noChangeShapeType="1"/>
            </p:cNvSpPr>
            <p:nvPr/>
          </p:nvSpPr>
          <p:spPr bwMode="auto">
            <a:xfrm flipV="1">
              <a:off x="2646" y="2428"/>
              <a:ext cx="73" cy="78"/>
            </a:xfrm>
            <a:prstGeom prst="line">
              <a:avLst/>
            </a:prstGeom>
            <a:noFill/>
            <a:ln w="222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211" name="Line 51"/>
            <p:cNvSpPr>
              <a:spLocks noChangeShapeType="1"/>
            </p:cNvSpPr>
            <p:nvPr/>
          </p:nvSpPr>
          <p:spPr bwMode="auto">
            <a:xfrm flipV="1">
              <a:off x="2719" y="2360"/>
              <a:ext cx="73" cy="68"/>
            </a:xfrm>
            <a:prstGeom prst="line">
              <a:avLst/>
            </a:prstGeom>
            <a:noFill/>
            <a:ln w="222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212" name="Line 52"/>
            <p:cNvSpPr>
              <a:spLocks noChangeShapeType="1"/>
            </p:cNvSpPr>
            <p:nvPr/>
          </p:nvSpPr>
          <p:spPr bwMode="auto">
            <a:xfrm flipV="1">
              <a:off x="2792" y="2300"/>
              <a:ext cx="73" cy="60"/>
            </a:xfrm>
            <a:prstGeom prst="line">
              <a:avLst/>
            </a:prstGeom>
            <a:noFill/>
            <a:ln w="222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213" name="Line 53"/>
            <p:cNvSpPr>
              <a:spLocks noChangeShapeType="1"/>
            </p:cNvSpPr>
            <p:nvPr/>
          </p:nvSpPr>
          <p:spPr bwMode="auto">
            <a:xfrm flipV="1">
              <a:off x="2865" y="2250"/>
              <a:ext cx="73" cy="50"/>
            </a:xfrm>
            <a:prstGeom prst="line">
              <a:avLst/>
            </a:prstGeom>
            <a:noFill/>
            <a:ln w="222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214" name="Line 54"/>
            <p:cNvSpPr>
              <a:spLocks noChangeShapeType="1"/>
            </p:cNvSpPr>
            <p:nvPr/>
          </p:nvSpPr>
          <p:spPr bwMode="auto">
            <a:xfrm flipV="1">
              <a:off x="2938" y="2205"/>
              <a:ext cx="73" cy="45"/>
            </a:xfrm>
            <a:prstGeom prst="line">
              <a:avLst/>
            </a:prstGeom>
            <a:noFill/>
            <a:ln w="222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215" name="Line 55"/>
            <p:cNvSpPr>
              <a:spLocks noChangeShapeType="1"/>
            </p:cNvSpPr>
            <p:nvPr/>
          </p:nvSpPr>
          <p:spPr bwMode="auto">
            <a:xfrm flipV="1">
              <a:off x="3011" y="2168"/>
              <a:ext cx="73" cy="37"/>
            </a:xfrm>
            <a:prstGeom prst="line">
              <a:avLst/>
            </a:prstGeom>
            <a:noFill/>
            <a:ln w="222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216" name="Line 56"/>
            <p:cNvSpPr>
              <a:spLocks noChangeShapeType="1"/>
            </p:cNvSpPr>
            <p:nvPr/>
          </p:nvSpPr>
          <p:spPr bwMode="auto">
            <a:xfrm flipV="1">
              <a:off x="3084" y="2136"/>
              <a:ext cx="73" cy="32"/>
            </a:xfrm>
            <a:prstGeom prst="line">
              <a:avLst/>
            </a:prstGeom>
            <a:noFill/>
            <a:ln w="222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217" name="Line 57"/>
            <p:cNvSpPr>
              <a:spLocks noChangeShapeType="1"/>
            </p:cNvSpPr>
            <p:nvPr/>
          </p:nvSpPr>
          <p:spPr bwMode="auto">
            <a:xfrm flipV="1">
              <a:off x="3157" y="2109"/>
              <a:ext cx="73" cy="27"/>
            </a:xfrm>
            <a:prstGeom prst="line">
              <a:avLst/>
            </a:prstGeom>
            <a:noFill/>
            <a:ln w="222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218" name="Line 58"/>
            <p:cNvSpPr>
              <a:spLocks noChangeShapeType="1"/>
            </p:cNvSpPr>
            <p:nvPr/>
          </p:nvSpPr>
          <p:spPr bwMode="auto">
            <a:xfrm flipV="1">
              <a:off x="3230" y="2086"/>
              <a:ext cx="73" cy="23"/>
            </a:xfrm>
            <a:prstGeom prst="line">
              <a:avLst/>
            </a:prstGeom>
            <a:noFill/>
            <a:ln w="222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219" name="Line 59"/>
            <p:cNvSpPr>
              <a:spLocks noChangeShapeType="1"/>
            </p:cNvSpPr>
            <p:nvPr/>
          </p:nvSpPr>
          <p:spPr bwMode="auto">
            <a:xfrm flipV="1">
              <a:off x="3303" y="2068"/>
              <a:ext cx="73" cy="18"/>
            </a:xfrm>
            <a:prstGeom prst="line">
              <a:avLst/>
            </a:prstGeom>
            <a:noFill/>
            <a:ln w="222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220" name="Line 60"/>
            <p:cNvSpPr>
              <a:spLocks noChangeShapeType="1"/>
            </p:cNvSpPr>
            <p:nvPr/>
          </p:nvSpPr>
          <p:spPr bwMode="auto">
            <a:xfrm flipV="1">
              <a:off x="3376" y="2049"/>
              <a:ext cx="73" cy="19"/>
            </a:xfrm>
            <a:prstGeom prst="line">
              <a:avLst/>
            </a:prstGeom>
            <a:noFill/>
            <a:ln w="222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221" name="Line 61"/>
            <p:cNvSpPr>
              <a:spLocks noChangeShapeType="1"/>
            </p:cNvSpPr>
            <p:nvPr/>
          </p:nvSpPr>
          <p:spPr bwMode="auto">
            <a:xfrm flipV="1">
              <a:off x="3449" y="2036"/>
              <a:ext cx="73" cy="13"/>
            </a:xfrm>
            <a:prstGeom prst="line">
              <a:avLst/>
            </a:prstGeom>
            <a:noFill/>
            <a:ln w="222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222" name="Line 62"/>
            <p:cNvSpPr>
              <a:spLocks noChangeShapeType="1"/>
            </p:cNvSpPr>
            <p:nvPr/>
          </p:nvSpPr>
          <p:spPr bwMode="auto">
            <a:xfrm flipV="1">
              <a:off x="3522" y="2027"/>
              <a:ext cx="69" cy="9"/>
            </a:xfrm>
            <a:prstGeom prst="line">
              <a:avLst/>
            </a:prstGeom>
            <a:noFill/>
            <a:ln w="222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223" name="Line 63"/>
            <p:cNvSpPr>
              <a:spLocks noChangeShapeType="1"/>
            </p:cNvSpPr>
            <p:nvPr/>
          </p:nvSpPr>
          <p:spPr bwMode="auto">
            <a:xfrm flipV="1">
              <a:off x="3591" y="2017"/>
              <a:ext cx="73" cy="10"/>
            </a:xfrm>
            <a:prstGeom prst="line">
              <a:avLst/>
            </a:prstGeom>
            <a:noFill/>
            <a:ln w="222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224" name="Line 64"/>
            <p:cNvSpPr>
              <a:spLocks noChangeShapeType="1"/>
            </p:cNvSpPr>
            <p:nvPr/>
          </p:nvSpPr>
          <p:spPr bwMode="auto">
            <a:xfrm flipV="1">
              <a:off x="3664" y="2008"/>
              <a:ext cx="73" cy="9"/>
            </a:xfrm>
            <a:prstGeom prst="line">
              <a:avLst/>
            </a:prstGeom>
            <a:noFill/>
            <a:ln w="222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225" name="Line 65"/>
            <p:cNvSpPr>
              <a:spLocks noChangeShapeType="1"/>
            </p:cNvSpPr>
            <p:nvPr/>
          </p:nvSpPr>
          <p:spPr bwMode="auto">
            <a:xfrm flipV="1">
              <a:off x="3737" y="1999"/>
              <a:ext cx="73" cy="9"/>
            </a:xfrm>
            <a:prstGeom prst="line">
              <a:avLst/>
            </a:prstGeom>
            <a:noFill/>
            <a:ln w="222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226" name="Line 66"/>
            <p:cNvSpPr>
              <a:spLocks noChangeShapeType="1"/>
            </p:cNvSpPr>
            <p:nvPr/>
          </p:nvSpPr>
          <p:spPr bwMode="auto">
            <a:xfrm flipV="1">
              <a:off x="3810" y="1995"/>
              <a:ext cx="73" cy="4"/>
            </a:xfrm>
            <a:prstGeom prst="line">
              <a:avLst/>
            </a:prstGeom>
            <a:noFill/>
            <a:ln w="222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227" name="Line 67"/>
            <p:cNvSpPr>
              <a:spLocks noChangeShapeType="1"/>
            </p:cNvSpPr>
            <p:nvPr/>
          </p:nvSpPr>
          <p:spPr bwMode="auto">
            <a:xfrm flipV="1">
              <a:off x="3883" y="1990"/>
              <a:ext cx="73" cy="5"/>
            </a:xfrm>
            <a:prstGeom prst="line">
              <a:avLst/>
            </a:prstGeom>
            <a:noFill/>
            <a:ln w="222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228" name="Line 68"/>
            <p:cNvSpPr>
              <a:spLocks noChangeShapeType="1"/>
            </p:cNvSpPr>
            <p:nvPr/>
          </p:nvSpPr>
          <p:spPr bwMode="auto">
            <a:xfrm flipV="1">
              <a:off x="3956" y="1985"/>
              <a:ext cx="73" cy="5"/>
            </a:xfrm>
            <a:prstGeom prst="line">
              <a:avLst/>
            </a:prstGeom>
            <a:noFill/>
            <a:ln w="222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229" name="Line 69"/>
            <p:cNvSpPr>
              <a:spLocks noChangeShapeType="1"/>
            </p:cNvSpPr>
            <p:nvPr/>
          </p:nvSpPr>
          <p:spPr bwMode="auto">
            <a:xfrm flipV="1">
              <a:off x="4029" y="1981"/>
              <a:ext cx="73" cy="4"/>
            </a:xfrm>
            <a:prstGeom prst="line">
              <a:avLst/>
            </a:prstGeom>
            <a:noFill/>
            <a:ln w="222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230" name="Line 70"/>
            <p:cNvSpPr>
              <a:spLocks noChangeShapeType="1"/>
            </p:cNvSpPr>
            <p:nvPr/>
          </p:nvSpPr>
          <p:spPr bwMode="auto">
            <a:xfrm flipV="1">
              <a:off x="4102" y="1976"/>
              <a:ext cx="73" cy="5"/>
            </a:xfrm>
            <a:prstGeom prst="line">
              <a:avLst/>
            </a:prstGeom>
            <a:noFill/>
            <a:ln w="222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231" name="Line 71"/>
            <p:cNvSpPr>
              <a:spLocks noChangeShapeType="1"/>
            </p:cNvSpPr>
            <p:nvPr/>
          </p:nvSpPr>
          <p:spPr bwMode="auto">
            <a:xfrm>
              <a:off x="4175" y="1976"/>
              <a:ext cx="73" cy="1"/>
            </a:xfrm>
            <a:prstGeom prst="line">
              <a:avLst/>
            </a:prstGeom>
            <a:noFill/>
            <a:ln w="222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232" name="Freeform 72"/>
            <p:cNvSpPr>
              <a:spLocks/>
            </p:cNvSpPr>
            <p:nvPr/>
          </p:nvSpPr>
          <p:spPr bwMode="auto">
            <a:xfrm>
              <a:off x="4248" y="1972"/>
              <a:ext cx="73" cy="4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37" y="0"/>
                </a:cxn>
                <a:cxn ang="0">
                  <a:pos x="73" y="0"/>
                </a:cxn>
              </a:cxnLst>
              <a:rect l="0" t="0" r="r" b="b"/>
              <a:pathLst>
                <a:path w="73" h="4">
                  <a:moveTo>
                    <a:pt x="0" y="4"/>
                  </a:moveTo>
                  <a:lnTo>
                    <a:pt x="37" y="0"/>
                  </a:lnTo>
                  <a:lnTo>
                    <a:pt x="73" y="0"/>
                  </a:lnTo>
                </a:path>
              </a:pathLst>
            </a:custGeom>
            <a:noFill/>
            <a:ln w="22225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233" name="Line 73"/>
            <p:cNvSpPr>
              <a:spLocks noChangeShapeType="1"/>
            </p:cNvSpPr>
            <p:nvPr/>
          </p:nvSpPr>
          <p:spPr bwMode="auto">
            <a:xfrm>
              <a:off x="4321" y="1972"/>
              <a:ext cx="73" cy="1"/>
            </a:xfrm>
            <a:prstGeom prst="line">
              <a:avLst/>
            </a:prstGeom>
            <a:noFill/>
            <a:ln w="222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234" name="Line 74"/>
            <p:cNvSpPr>
              <a:spLocks noChangeShapeType="1"/>
            </p:cNvSpPr>
            <p:nvPr/>
          </p:nvSpPr>
          <p:spPr bwMode="auto">
            <a:xfrm>
              <a:off x="4394" y="1972"/>
              <a:ext cx="73" cy="1"/>
            </a:xfrm>
            <a:prstGeom prst="line">
              <a:avLst/>
            </a:prstGeom>
            <a:noFill/>
            <a:ln w="222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235" name="Line 75"/>
            <p:cNvSpPr>
              <a:spLocks noChangeShapeType="1"/>
            </p:cNvSpPr>
            <p:nvPr/>
          </p:nvSpPr>
          <p:spPr bwMode="auto">
            <a:xfrm flipV="1">
              <a:off x="4467" y="1967"/>
              <a:ext cx="73" cy="5"/>
            </a:xfrm>
            <a:prstGeom prst="line">
              <a:avLst/>
            </a:prstGeom>
            <a:noFill/>
            <a:ln w="222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</p:grpSp>
      <p:grpSp>
        <p:nvGrpSpPr>
          <p:cNvPr id="92236" name="Group 76"/>
          <p:cNvGrpSpPr>
            <a:grpSpLocks/>
          </p:cNvGrpSpPr>
          <p:nvPr/>
        </p:nvGrpSpPr>
        <p:grpSpPr bwMode="auto">
          <a:xfrm>
            <a:off x="2713038" y="2505075"/>
            <a:ext cx="4392612" cy="2935288"/>
            <a:chOff x="1773" y="1698"/>
            <a:chExt cx="2767" cy="1849"/>
          </a:xfrm>
        </p:grpSpPr>
        <p:sp>
          <p:nvSpPr>
            <p:cNvPr id="92237" name="Freeform 77"/>
            <p:cNvSpPr>
              <a:spLocks/>
            </p:cNvSpPr>
            <p:nvPr/>
          </p:nvSpPr>
          <p:spPr bwMode="auto">
            <a:xfrm>
              <a:off x="1773" y="1698"/>
              <a:ext cx="73" cy="82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" y="105"/>
                </a:cxn>
                <a:cxn ang="0">
                  <a:pos x="19" y="214"/>
                </a:cxn>
                <a:cxn ang="0">
                  <a:pos x="37" y="434"/>
                </a:cxn>
                <a:cxn ang="0">
                  <a:pos x="46" y="539"/>
                </a:cxn>
                <a:cxn ang="0">
                  <a:pos x="55" y="644"/>
                </a:cxn>
                <a:cxn ang="0">
                  <a:pos x="64" y="739"/>
                </a:cxn>
                <a:cxn ang="0">
                  <a:pos x="73" y="826"/>
                </a:cxn>
              </a:cxnLst>
              <a:rect l="0" t="0" r="r" b="b"/>
              <a:pathLst>
                <a:path w="73" h="826">
                  <a:moveTo>
                    <a:pt x="0" y="0"/>
                  </a:moveTo>
                  <a:lnTo>
                    <a:pt x="10" y="105"/>
                  </a:lnTo>
                  <a:lnTo>
                    <a:pt x="19" y="214"/>
                  </a:lnTo>
                  <a:lnTo>
                    <a:pt x="37" y="434"/>
                  </a:lnTo>
                  <a:lnTo>
                    <a:pt x="46" y="539"/>
                  </a:lnTo>
                  <a:lnTo>
                    <a:pt x="55" y="644"/>
                  </a:lnTo>
                  <a:lnTo>
                    <a:pt x="64" y="739"/>
                  </a:lnTo>
                  <a:lnTo>
                    <a:pt x="73" y="826"/>
                  </a:lnTo>
                </a:path>
              </a:pathLst>
            </a:custGeom>
            <a:noFill/>
            <a:ln w="22225">
              <a:solidFill>
                <a:srgbClr val="FF0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238" name="Freeform 78"/>
            <p:cNvSpPr>
              <a:spLocks/>
            </p:cNvSpPr>
            <p:nvPr/>
          </p:nvSpPr>
          <p:spPr bwMode="auto">
            <a:xfrm>
              <a:off x="1846" y="2524"/>
              <a:ext cx="74" cy="5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" y="82"/>
                </a:cxn>
                <a:cxn ang="0">
                  <a:pos x="19" y="155"/>
                </a:cxn>
                <a:cxn ang="0">
                  <a:pos x="28" y="224"/>
                </a:cxn>
                <a:cxn ang="0">
                  <a:pos x="37" y="292"/>
                </a:cxn>
                <a:cxn ang="0">
                  <a:pos x="46" y="352"/>
                </a:cxn>
                <a:cxn ang="0">
                  <a:pos x="55" y="411"/>
                </a:cxn>
                <a:cxn ang="0">
                  <a:pos x="74" y="516"/>
                </a:cxn>
              </a:cxnLst>
              <a:rect l="0" t="0" r="r" b="b"/>
              <a:pathLst>
                <a:path w="74" h="516">
                  <a:moveTo>
                    <a:pt x="0" y="0"/>
                  </a:moveTo>
                  <a:lnTo>
                    <a:pt x="10" y="82"/>
                  </a:lnTo>
                  <a:lnTo>
                    <a:pt x="19" y="155"/>
                  </a:lnTo>
                  <a:lnTo>
                    <a:pt x="28" y="224"/>
                  </a:lnTo>
                  <a:lnTo>
                    <a:pt x="37" y="292"/>
                  </a:lnTo>
                  <a:lnTo>
                    <a:pt x="46" y="352"/>
                  </a:lnTo>
                  <a:lnTo>
                    <a:pt x="55" y="411"/>
                  </a:lnTo>
                  <a:lnTo>
                    <a:pt x="74" y="516"/>
                  </a:lnTo>
                </a:path>
              </a:pathLst>
            </a:custGeom>
            <a:noFill/>
            <a:ln w="22225">
              <a:solidFill>
                <a:srgbClr val="FF0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239" name="Freeform 79"/>
            <p:cNvSpPr>
              <a:spLocks/>
            </p:cNvSpPr>
            <p:nvPr/>
          </p:nvSpPr>
          <p:spPr bwMode="auto">
            <a:xfrm>
              <a:off x="1920" y="3040"/>
              <a:ext cx="73" cy="29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" y="50"/>
                </a:cxn>
                <a:cxn ang="0">
                  <a:pos x="18" y="91"/>
                </a:cxn>
                <a:cxn ang="0">
                  <a:pos x="27" y="132"/>
                </a:cxn>
                <a:cxn ang="0">
                  <a:pos x="36" y="169"/>
                </a:cxn>
                <a:cxn ang="0">
                  <a:pos x="54" y="237"/>
                </a:cxn>
                <a:cxn ang="0">
                  <a:pos x="73" y="297"/>
                </a:cxn>
              </a:cxnLst>
              <a:rect l="0" t="0" r="r" b="b"/>
              <a:pathLst>
                <a:path w="73" h="297">
                  <a:moveTo>
                    <a:pt x="0" y="0"/>
                  </a:moveTo>
                  <a:lnTo>
                    <a:pt x="9" y="50"/>
                  </a:lnTo>
                  <a:lnTo>
                    <a:pt x="18" y="91"/>
                  </a:lnTo>
                  <a:lnTo>
                    <a:pt x="27" y="132"/>
                  </a:lnTo>
                  <a:lnTo>
                    <a:pt x="36" y="169"/>
                  </a:lnTo>
                  <a:lnTo>
                    <a:pt x="54" y="237"/>
                  </a:lnTo>
                  <a:lnTo>
                    <a:pt x="73" y="297"/>
                  </a:lnTo>
                </a:path>
              </a:pathLst>
            </a:custGeom>
            <a:noFill/>
            <a:ln w="22225">
              <a:solidFill>
                <a:srgbClr val="FF0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240" name="Freeform 80"/>
            <p:cNvSpPr>
              <a:spLocks/>
            </p:cNvSpPr>
            <p:nvPr/>
          </p:nvSpPr>
          <p:spPr bwMode="auto">
            <a:xfrm>
              <a:off x="1993" y="3337"/>
              <a:ext cx="73" cy="15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50"/>
                </a:cxn>
                <a:cxn ang="0">
                  <a:pos x="36" y="91"/>
                </a:cxn>
                <a:cxn ang="0">
                  <a:pos x="54" y="123"/>
                </a:cxn>
                <a:cxn ang="0">
                  <a:pos x="73" y="150"/>
                </a:cxn>
              </a:cxnLst>
              <a:rect l="0" t="0" r="r" b="b"/>
              <a:pathLst>
                <a:path w="73" h="150">
                  <a:moveTo>
                    <a:pt x="0" y="0"/>
                  </a:moveTo>
                  <a:lnTo>
                    <a:pt x="18" y="50"/>
                  </a:lnTo>
                  <a:lnTo>
                    <a:pt x="36" y="91"/>
                  </a:lnTo>
                  <a:lnTo>
                    <a:pt x="54" y="123"/>
                  </a:lnTo>
                  <a:lnTo>
                    <a:pt x="73" y="150"/>
                  </a:lnTo>
                </a:path>
              </a:pathLst>
            </a:custGeom>
            <a:noFill/>
            <a:ln w="22225">
              <a:solidFill>
                <a:srgbClr val="FF0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241" name="Freeform 81"/>
            <p:cNvSpPr>
              <a:spLocks/>
            </p:cNvSpPr>
            <p:nvPr/>
          </p:nvSpPr>
          <p:spPr bwMode="auto">
            <a:xfrm>
              <a:off x="2066" y="3487"/>
              <a:ext cx="68" cy="5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23"/>
                </a:cxn>
                <a:cxn ang="0">
                  <a:pos x="32" y="37"/>
                </a:cxn>
                <a:cxn ang="0">
                  <a:pos x="50" y="46"/>
                </a:cxn>
                <a:cxn ang="0">
                  <a:pos x="68" y="55"/>
                </a:cxn>
              </a:cxnLst>
              <a:rect l="0" t="0" r="r" b="b"/>
              <a:pathLst>
                <a:path w="68" h="55">
                  <a:moveTo>
                    <a:pt x="0" y="0"/>
                  </a:moveTo>
                  <a:lnTo>
                    <a:pt x="18" y="23"/>
                  </a:lnTo>
                  <a:lnTo>
                    <a:pt x="32" y="37"/>
                  </a:lnTo>
                  <a:lnTo>
                    <a:pt x="50" y="46"/>
                  </a:lnTo>
                  <a:lnTo>
                    <a:pt x="68" y="55"/>
                  </a:lnTo>
                </a:path>
              </a:pathLst>
            </a:custGeom>
            <a:noFill/>
            <a:ln w="22225">
              <a:solidFill>
                <a:srgbClr val="FF0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242" name="Freeform 82"/>
            <p:cNvSpPr>
              <a:spLocks/>
            </p:cNvSpPr>
            <p:nvPr/>
          </p:nvSpPr>
          <p:spPr bwMode="auto">
            <a:xfrm>
              <a:off x="2134" y="3533"/>
              <a:ext cx="73" cy="14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18" y="14"/>
                </a:cxn>
                <a:cxn ang="0">
                  <a:pos x="37" y="9"/>
                </a:cxn>
                <a:cxn ang="0">
                  <a:pos x="73" y="0"/>
                </a:cxn>
              </a:cxnLst>
              <a:rect l="0" t="0" r="r" b="b"/>
              <a:pathLst>
                <a:path w="73" h="14">
                  <a:moveTo>
                    <a:pt x="0" y="9"/>
                  </a:moveTo>
                  <a:lnTo>
                    <a:pt x="18" y="14"/>
                  </a:lnTo>
                  <a:lnTo>
                    <a:pt x="37" y="9"/>
                  </a:lnTo>
                  <a:lnTo>
                    <a:pt x="73" y="0"/>
                  </a:lnTo>
                </a:path>
              </a:pathLst>
            </a:custGeom>
            <a:noFill/>
            <a:ln w="22225">
              <a:solidFill>
                <a:srgbClr val="FF0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243" name="Freeform 83"/>
            <p:cNvSpPr>
              <a:spLocks/>
            </p:cNvSpPr>
            <p:nvPr/>
          </p:nvSpPr>
          <p:spPr bwMode="auto">
            <a:xfrm>
              <a:off x="2207" y="3487"/>
              <a:ext cx="73" cy="46"/>
            </a:xfrm>
            <a:custGeom>
              <a:avLst/>
              <a:gdLst/>
              <a:ahLst/>
              <a:cxnLst>
                <a:cxn ang="0">
                  <a:pos x="0" y="46"/>
                </a:cxn>
                <a:cxn ang="0">
                  <a:pos x="37" y="28"/>
                </a:cxn>
                <a:cxn ang="0">
                  <a:pos x="73" y="0"/>
                </a:cxn>
              </a:cxnLst>
              <a:rect l="0" t="0" r="r" b="b"/>
              <a:pathLst>
                <a:path w="73" h="46">
                  <a:moveTo>
                    <a:pt x="0" y="46"/>
                  </a:moveTo>
                  <a:lnTo>
                    <a:pt x="37" y="28"/>
                  </a:lnTo>
                  <a:lnTo>
                    <a:pt x="73" y="0"/>
                  </a:lnTo>
                </a:path>
              </a:pathLst>
            </a:custGeom>
            <a:noFill/>
            <a:ln w="22225">
              <a:solidFill>
                <a:srgbClr val="FF0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244" name="Freeform 84"/>
            <p:cNvSpPr>
              <a:spLocks/>
            </p:cNvSpPr>
            <p:nvPr/>
          </p:nvSpPr>
          <p:spPr bwMode="auto">
            <a:xfrm>
              <a:off x="2280" y="3414"/>
              <a:ext cx="73" cy="73"/>
            </a:xfrm>
            <a:custGeom>
              <a:avLst/>
              <a:gdLst/>
              <a:ahLst/>
              <a:cxnLst>
                <a:cxn ang="0">
                  <a:pos x="0" y="73"/>
                </a:cxn>
                <a:cxn ang="0">
                  <a:pos x="37" y="37"/>
                </a:cxn>
                <a:cxn ang="0">
                  <a:pos x="73" y="0"/>
                </a:cxn>
              </a:cxnLst>
              <a:rect l="0" t="0" r="r" b="b"/>
              <a:pathLst>
                <a:path w="73" h="73">
                  <a:moveTo>
                    <a:pt x="0" y="73"/>
                  </a:moveTo>
                  <a:lnTo>
                    <a:pt x="37" y="37"/>
                  </a:lnTo>
                  <a:lnTo>
                    <a:pt x="73" y="0"/>
                  </a:lnTo>
                </a:path>
              </a:pathLst>
            </a:custGeom>
            <a:noFill/>
            <a:ln w="22225">
              <a:solidFill>
                <a:srgbClr val="FF0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245" name="Freeform 85"/>
            <p:cNvSpPr>
              <a:spLocks/>
            </p:cNvSpPr>
            <p:nvPr/>
          </p:nvSpPr>
          <p:spPr bwMode="auto">
            <a:xfrm>
              <a:off x="2353" y="3332"/>
              <a:ext cx="73" cy="82"/>
            </a:xfrm>
            <a:custGeom>
              <a:avLst/>
              <a:gdLst/>
              <a:ahLst/>
              <a:cxnLst>
                <a:cxn ang="0">
                  <a:pos x="0" y="82"/>
                </a:cxn>
                <a:cxn ang="0">
                  <a:pos x="37" y="41"/>
                </a:cxn>
                <a:cxn ang="0">
                  <a:pos x="73" y="0"/>
                </a:cxn>
              </a:cxnLst>
              <a:rect l="0" t="0" r="r" b="b"/>
              <a:pathLst>
                <a:path w="73" h="82">
                  <a:moveTo>
                    <a:pt x="0" y="82"/>
                  </a:moveTo>
                  <a:lnTo>
                    <a:pt x="37" y="41"/>
                  </a:lnTo>
                  <a:lnTo>
                    <a:pt x="73" y="0"/>
                  </a:lnTo>
                </a:path>
              </a:pathLst>
            </a:custGeom>
            <a:noFill/>
            <a:ln w="22225">
              <a:solidFill>
                <a:srgbClr val="FF0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246" name="Line 86"/>
            <p:cNvSpPr>
              <a:spLocks noChangeShapeType="1"/>
            </p:cNvSpPr>
            <p:nvPr/>
          </p:nvSpPr>
          <p:spPr bwMode="auto">
            <a:xfrm flipV="1">
              <a:off x="2426" y="3245"/>
              <a:ext cx="73" cy="87"/>
            </a:xfrm>
            <a:prstGeom prst="line">
              <a:avLst/>
            </a:prstGeom>
            <a:noFill/>
            <a:ln w="22225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247" name="Line 87"/>
            <p:cNvSpPr>
              <a:spLocks noChangeShapeType="1"/>
            </p:cNvSpPr>
            <p:nvPr/>
          </p:nvSpPr>
          <p:spPr bwMode="auto">
            <a:xfrm flipV="1">
              <a:off x="2499" y="3159"/>
              <a:ext cx="73" cy="86"/>
            </a:xfrm>
            <a:prstGeom prst="line">
              <a:avLst/>
            </a:prstGeom>
            <a:noFill/>
            <a:ln w="22225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248" name="Line 88"/>
            <p:cNvSpPr>
              <a:spLocks noChangeShapeType="1"/>
            </p:cNvSpPr>
            <p:nvPr/>
          </p:nvSpPr>
          <p:spPr bwMode="auto">
            <a:xfrm flipV="1">
              <a:off x="2572" y="3077"/>
              <a:ext cx="74" cy="82"/>
            </a:xfrm>
            <a:prstGeom prst="line">
              <a:avLst/>
            </a:prstGeom>
            <a:noFill/>
            <a:ln w="22225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249" name="Line 89"/>
            <p:cNvSpPr>
              <a:spLocks noChangeShapeType="1"/>
            </p:cNvSpPr>
            <p:nvPr/>
          </p:nvSpPr>
          <p:spPr bwMode="auto">
            <a:xfrm flipV="1">
              <a:off x="2646" y="2999"/>
              <a:ext cx="73" cy="78"/>
            </a:xfrm>
            <a:prstGeom prst="line">
              <a:avLst/>
            </a:prstGeom>
            <a:noFill/>
            <a:ln w="22225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250" name="Line 90"/>
            <p:cNvSpPr>
              <a:spLocks noChangeShapeType="1"/>
            </p:cNvSpPr>
            <p:nvPr/>
          </p:nvSpPr>
          <p:spPr bwMode="auto">
            <a:xfrm flipV="1">
              <a:off x="2719" y="2926"/>
              <a:ext cx="73" cy="73"/>
            </a:xfrm>
            <a:prstGeom prst="line">
              <a:avLst/>
            </a:prstGeom>
            <a:noFill/>
            <a:ln w="22225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251" name="Line 91"/>
            <p:cNvSpPr>
              <a:spLocks noChangeShapeType="1"/>
            </p:cNvSpPr>
            <p:nvPr/>
          </p:nvSpPr>
          <p:spPr bwMode="auto">
            <a:xfrm flipV="1">
              <a:off x="2792" y="2862"/>
              <a:ext cx="73" cy="64"/>
            </a:xfrm>
            <a:prstGeom prst="line">
              <a:avLst/>
            </a:prstGeom>
            <a:noFill/>
            <a:ln w="22225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252" name="Line 92"/>
            <p:cNvSpPr>
              <a:spLocks noChangeShapeType="1"/>
            </p:cNvSpPr>
            <p:nvPr/>
          </p:nvSpPr>
          <p:spPr bwMode="auto">
            <a:xfrm flipV="1">
              <a:off x="2865" y="2807"/>
              <a:ext cx="73" cy="55"/>
            </a:xfrm>
            <a:prstGeom prst="line">
              <a:avLst/>
            </a:prstGeom>
            <a:noFill/>
            <a:ln w="22225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253" name="Line 93"/>
            <p:cNvSpPr>
              <a:spLocks noChangeShapeType="1"/>
            </p:cNvSpPr>
            <p:nvPr/>
          </p:nvSpPr>
          <p:spPr bwMode="auto">
            <a:xfrm flipV="1">
              <a:off x="2938" y="2757"/>
              <a:ext cx="73" cy="50"/>
            </a:xfrm>
            <a:prstGeom prst="line">
              <a:avLst/>
            </a:prstGeom>
            <a:noFill/>
            <a:ln w="22225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254" name="Line 94"/>
            <p:cNvSpPr>
              <a:spLocks noChangeShapeType="1"/>
            </p:cNvSpPr>
            <p:nvPr/>
          </p:nvSpPr>
          <p:spPr bwMode="auto">
            <a:xfrm flipV="1">
              <a:off x="3011" y="2711"/>
              <a:ext cx="73" cy="46"/>
            </a:xfrm>
            <a:prstGeom prst="line">
              <a:avLst/>
            </a:prstGeom>
            <a:noFill/>
            <a:ln w="22225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255" name="Freeform 95"/>
            <p:cNvSpPr>
              <a:spLocks/>
            </p:cNvSpPr>
            <p:nvPr/>
          </p:nvSpPr>
          <p:spPr bwMode="auto">
            <a:xfrm>
              <a:off x="3084" y="2675"/>
              <a:ext cx="73" cy="36"/>
            </a:xfrm>
            <a:custGeom>
              <a:avLst/>
              <a:gdLst/>
              <a:ahLst/>
              <a:cxnLst>
                <a:cxn ang="0">
                  <a:pos x="0" y="36"/>
                </a:cxn>
                <a:cxn ang="0">
                  <a:pos x="36" y="18"/>
                </a:cxn>
                <a:cxn ang="0">
                  <a:pos x="73" y="0"/>
                </a:cxn>
              </a:cxnLst>
              <a:rect l="0" t="0" r="r" b="b"/>
              <a:pathLst>
                <a:path w="73" h="36">
                  <a:moveTo>
                    <a:pt x="0" y="36"/>
                  </a:moveTo>
                  <a:lnTo>
                    <a:pt x="36" y="18"/>
                  </a:lnTo>
                  <a:lnTo>
                    <a:pt x="73" y="0"/>
                  </a:lnTo>
                </a:path>
              </a:pathLst>
            </a:custGeom>
            <a:noFill/>
            <a:ln w="22225">
              <a:solidFill>
                <a:srgbClr val="FF0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256" name="Freeform 96"/>
            <p:cNvSpPr>
              <a:spLocks/>
            </p:cNvSpPr>
            <p:nvPr/>
          </p:nvSpPr>
          <p:spPr bwMode="auto">
            <a:xfrm>
              <a:off x="3157" y="2638"/>
              <a:ext cx="73" cy="37"/>
            </a:xfrm>
            <a:custGeom>
              <a:avLst/>
              <a:gdLst/>
              <a:ahLst/>
              <a:cxnLst>
                <a:cxn ang="0">
                  <a:pos x="0" y="37"/>
                </a:cxn>
                <a:cxn ang="0">
                  <a:pos x="36" y="19"/>
                </a:cxn>
                <a:cxn ang="0">
                  <a:pos x="73" y="0"/>
                </a:cxn>
              </a:cxnLst>
              <a:rect l="0" t="0" r="r" b="b"/>
              <a:pathLst>
                <a:path w="73" h="37">
                  <a:moveTo>
                    <a:pt x="0" y="37"/>
                  </a:moveTo>
                  <a:lnTo>
                    <a:pt x="36" y="19"/>
                  </a:lnTo>
                  <a:lnTo>
                    <a:pt x="73" y="0"/>
                  </a:lnTo>
                </a:path>
              </a:pathLst>
            </a:custGeom>
            <a:noFill/>
            <a:ln w="22225">
              <a:solidFill>
                <a:srgbClr val="FF0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257" name="Freeform 97"/>
            <p:cNvSpPr>
              <a:spLocks/>
            </p:cNvSpPr>
            <p:nvPr/>
          </p:nvSpPr>
          <p:spPr bwMode="auto">
            <a:xfrm>
              <a:off x="3230" y="2611"/>
              <a:ext cx="73" cy="27"/>
            </a:xfrm>
            <a:custGeom>
              <a:avLst/>
              <a:gdLst/>
              <a:ahLst/>
              <a:cxnLst>
                <a:cxn ang="0">
                  <a:pos x="0" y="27"/>
                </a:cxn>
                <a:cxn ang="0">
                  <a:pos x="37" y="14"/>
                </a:cxn>
                <a:cxn ang="0">
                  <a:pos x="73" y="0"/>
                </a:cxn>
              </a:cxnLst>
              <a:rect l="0" t="0" r="r" b="b"/>
              <a:pathLst>
                <a:path w="73" h="27">
                  <a:moveTo>
                    <a:pt x="0" y="27"/>
                  </a:moveTo>
                  <a:lnTo>
                    <a:pt x="37" y="14"/>
                  </a:lnTo>
                  <a:lnTo>
                    <a:pt x="73" y="0"/>
                  </a:lnTo>
                </a:path>
              </a:pathLst>
            </a:custGeom>
            <a:noFill/>
            <a:ln w="22225">
              <a:solidFill>
                <a:srgbClr val="FF0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258" name="Line 98"/>
            <p:cNvSpPr>
              <a:spLocks noChangeShapeType="1"/>
            </p:cNvSpPr>
            <p:nvPr/>
          </p:nvSpPr>
          <p:spPr bwMode="auto">
            <a:xfrm flipV="1">
              <a:off x="3303" y="2583"/>
              <a:ext cx="73" cy="28"/>
            </a:xfrm>
            <a:prstGeom prst="line">
              <a:avLst/>
            </a:prstGeom>
            <a:noFill/>
            <a:ln w="22225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259" name="Line 99"/>
            <p:cNvSpPr>
              <a:spLocks noChangeShapeType="1"/>
            </p:cNvSpPr>
            <p:nvPr/>
          </p:nvSpPr>
          <p:spPr bwMode="auto">
            <a:xfrm flipV="1">
              <a:off x="3376" y="2561"/>
              <a:ext cx="73" cy="22"/>
            </a:xfrm>
            <a:prstGeom prst="line">
              <a:avLst/>
            </a:prstGeom>
            <a:noFill/>
            <a:ln w="22225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260" name="Line 100"/>
            <p:cNvSpPr>
              <a:spLocks noChangeShapeType="1"/>
            </p:cNvSpPr>
            <p:nvPr/>
          </p:nvSpPr>
          <p:spPr bwMode="auto">
            <a:xfrm flipV="1">
              <a:off x="3449" y="2542"/>
              <a:ext cx="73" cy="19"/>
            </a:xfrm>
            <a:prstGeom prst="line">
              <a:avLst/>
            </a:prstGeom>
            <a:noFill/>
            <a:ln w="22225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261" name="Line 101"/>
            <p:cNvSpPr>
              <a:spLocks noChangeShapeType="1"/>
            </p:cNvSpPr>
            <p:nvPr/>
          </p:nvSpPr>
          <p:spPr bwMode="auto">
            <a:xfrm flipV="1">
              <a:off x="3522" y="2524"/>
              <a:ext cx="69" cy="18"/>
            </a:xfrm>
            <a:prstGeom prst="line">
              <a:avLst/>
            </a:prstGeom>
            <a:noFill/>
            <a:ln w="22225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262" name="Line 102"/>
            <p:cNvSpPr>
              <a:spLocks noChangeShapeType="1"/>
            </p:cNvSpPr>
            <p:nvPr/>
          </p:nvSpPr>
          <p:spPr bwMode="auto">
            <a:xfrm flipV="1">
              <a:off x="3591" y="2510"/>
              <a:ext cx="73" cy="14"/>
            </a:xfrm>
            <a:prstGeom prst="line">
              <a:avLst/>
            </a:prstGeom>
            <a:noFill/>
            <a:ln w="22225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263" name="Line 103"/>
            <p:cNvSpPr>
              <a:spLocks noChangeShapeType="1"/>
            </p:cNvSpPr>
            <p:nvPr/>
          </p:nvSpPr>
          <p:spPr bwMode="auto">
            <a:xfrm flipV="1">
              <a:off x="3664" y="2497"/>
              <a:ext cx="73" cy="13"/>
            </a:xfrm>
            <a:prstGeom prst="line">
              <a:avLst/>
            </a:prstGeom>
            <a:noFill/>
            <a:ln w="22225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264" name="Line 104"/>
            <p:cNvSpPr>
              <a:spLocks noChangeShapeType="1"/>
            </p:cNvSpPr>
            <p:nvPr/>
          </p:nvSpPr>
          <p:spPr bwMode="auto">
            <a:xfrm flipV="1">
              <a:off x="3737" y="2488"/>
              <a:ext cx="73" cy="9"/>
            </a:xfrm>
            <a:prstGeom prst="line">
              <a:avLst/>
            </a:prstGeom>
            <a:noFill/>
            <a:ln w="22225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265" name="Line 105"/>
            <p:cNvSpPr>
              <a:spLocks noChangeShapeType="1"/>
            </p:cNvSpPr>
            <p:nvPr/>
          </p:nvSpPr>
          <p:spPr bwMode="auto">
            <a:xfrm flipV="1">
              <a:off x="3810" y="2478"/>
              <a:ext cx="73" cy="10"/>
            </a:xfrm>
            <a:prstGeom prst="line">
              <a:avLst/>
            </a:prstGeom>
            <a:noFill/>
            <a:ln w="22225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266" name="Line 106"/>
            <p:cNvSpPr>
              <a:spLocks noChangeShapeType="1"/>
            </p:cNvSpPr>
            <p:nvPr/>
          </p:nvSpPr>
          <p:spPr bwMode="auto">
            <a:xfrm flipV="1">
              <a:off x="3883" y="2469"/>
              <a:ext cx="73" cy="9"/>
            </a:xfrm>
            <a:prstGeom prst="line">
              <a:avLst/>
            </a:prstGeom>
            <a:noFill/>
            <a:ln w="22225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267" name="Line 107"/>
            <p:cNvSpPr>
              <a:spLocks noChangeShapeType="1"/>
            </p:cNvSpPr>
            <p:nvPr/>
          </p:nvSpPr>
          <p:spPr bwMode="auto">
            <a:xfrm flipV="1">
              <a:off x="3956" y="2465"/>
              <a:ext cx="73" cy="4"/>
            </a:xfrm>
            <a:prstGeom prst="line">
              <a:avLst/>
            </a:prstGeom>
            <a:noFill/>
            <a:ln w="22225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268" name="Line 108"/>
            <p:cNvSpPr>
              <a:spLocks noChangeShapeType="1"/>
            </p:cNvSpPr>
            <p:nvPr/>
          </p:nvSpPr>
          <p:spPr bwMode="auto">
            <a:xfrm flipV="1">
              <a:off x="4029" y="2456"/>
              <a:ext cx="73" cy="9"/>
            </a:xfrm>
            <a:prstGeom prst="line">
              <a:avLst/>
            </a:prstGeom>
            <a:noFill/>
            <a:ln w="22225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269" name="Line 109"/>
            <p:cNvSpPr>
              <a:spLocks noChangeShapeType="1"/>
            </p:cNvSpPr>
            <p:nvPr/>
          </p:nvSpPr>
          <p:spPr bwMode="auto">
            <a:xfrm flipV="1">
              <a:off x="4102" y="2451"/>
              <a:ext cx="73" cy="5"/>
            </a:xfrm>
            <a:prstGeom prst="line">
              <a:avLst/>
            </a:prstGeom>
            <a:noFill/>
            <a:ln w="22225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270" name="Line 110"/>
            <p:cNvSpPr>
              <a:spLocks noChangeShapeType="1"/>
            </p:cNvSpPr>
            <p:nvPr/>
          </p:nvSpPr>
          <p:spPr bwMode="auto">
            <a:xfrm flipV="1">
              <a:off x="4175" y="2447"/>
              <a:ext cx="73" cy="4"/>
            </a:xfrm>
            <a:prstGeom prst="line">
              <a:avLst/>
            </a:prstGeom>
            <a:noFill/>
            <a:ln w="22225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271" name="Line 111"/>
            <p:cNvSpPr>
              <a:spLocks noChangeShapeType="1"/>
            </p:cNvSpPr>
            <p:nvPr/>
          </p:nvSpPr>
          <p:spPr bwMode="auto">
            <a:xfrm>
              <a:off x="4248" y="2447"/>
              <a:ext cx="73" cy="1"/>
            </a:xfrm>
            <a:prstGeom prst="line">
              <a:avLst/>
            </a:prstGeom>
            <a:noFill/>
            <a:ln w="22225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272" name="Line 112"/>
            <p:cNvSpPr>
              <a:spLocks noChangeShapeType="1"/>
            </p:cNvSpPr>
            <p:nvPr/>
          </p:nvSpPr>
          <p:spPr bwMode="auto">
            <a:xfrm flipV="1">
              <a:off x="4321" y="2442"/>
              <a:ext cx="73" cy="5"/>
            </a:xfrm>
            <a:prstGeom prst="line">
              <a:avLst/>
            </a:prstGeom>
            <a:noFill/>
            <a:ln w="22225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273" name="Line 113"/>
            <p:cNvSpPr>
              <a:spLocks noChangeShapeType="1"/>
            </p:cNvSpPr>
            <p:nvPr/>
          </p:nvSpPr>
          <p:spPr bwMode="auto">
            <a:xfrm flipV="1">
              <a:off x="4394" y="2437"/>
              <a:ext cx="73" cy="5"/>
            </a:xfrm>
            <a:prstGeom prst="line">
              <a:avLst/>
            </a:prstGeom>
            <a:noFill/>
            <a:ln w="22225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274" name="Line 114"/>
            <p:cNvSpPr>
              <a:spLocks noChangeShapeType="1"/>
            </p:cNvSpPr>
            <p:nvPr/>
          </p:nvSpPr>
          <p:spPr bwMode="auto">
            <a:xfrm>
              <a:off x="4467" y="2437"/>
              <a:ext cx="73" cy="1"/>
            </a:xfrm>
            <a:prstGeom prst="line">
              <a:avLst/>
            </a:prstGeom>
            <a:noFill/>
            <a:ln w="22225">
              <a:solidFill>
                <a:srgbClr val="FF00FF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</p:grpSp>
      <p:grpSp>
        <p:nvGrpSpPr>
          <p:cNvPr id="92275" name="Group 115"/>
          <p:cNvGrpSpPr>
            <a:grpSpLocks/>
          </p:cNvGrpSpPr>
          <p:nvPr/>
        </p:nvGrpSpPr>
        <p:grpSpPr bwMode="auto">
          <a:xfrm>
            <a:off x="3062288" y="3121025"/>
            <a:ext cx="4043362" cy="2319338"/>
            <a:chOff x="1993" y="2086"/>
            <a:chExt cx="2547" cy="1461"/>
          </a:xfrm>
        </p:grpSpPr>
        <p:sp>
          <p:nvSpPr>
            <p:cNvPr id="92276" name="Freeform 116"/>
            <p:cNvSpPr>
              <a:spLocks/>
            </p:cNvSpPr>
            <p:nvPr/>
          </p:nvSpPr>
          <p:spPr bwMode="auto">
            <a:xfrm>
              <a:off x="1993" y="2086"/>
              <a:ext cx="73" cy="66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" y="87"/>
                </a:cxn>
                <a:cxn ang="0">
                  <a:pos x="18" y="173"/>
                </a:cxn>
                <a:cxn ang="0">
                  <a:pos x="36" y="351"/>
                </a:cxn>
                <a:cxn ang="0">
                  <a:pos x="45" y="434"/>
                </a:cxn>
                <a:cxn ang="0">
                  <a:pos x="54" y="520"/>
                </a:cxn>
                <a:cxn ang="0">
                  <a:pos x="64" y="598"/>
                </a:cxn>
                <a:cxn ang="0">
                  <a:pos x="73" y="666"/>
                </a:cxn>
              </a:cxnLst>
              <a:rect l="0" t="0" r="r" b="b"/>
              <a:pathLst>
                <a:path w="73" h="666">
                  <a:moveTo>
                    <a:pt x="0" y="0"/>
                  </a:moveTo>
                  <a:lnTo>
                    <a:pt x="9" y="87"/>
                  </a:lnTo>
                  <a:lnTo>
                    <a:pt x="18" y="173"/>
                  </a:lnTo>
                  <a:lnTo>
                    <a:pt x="36" y="351"/>
                  </a:lnTo>
                  <a:lnTo>
                    <a:pt x="45" y="434"/>
                  </a:lnTo>
                  <a:lnTo>
                    <a:pt x="54" y="520"/>
                  </a:lnTo>
                  <a:lnTo>
                    <a:pt x="64" y="598"/>
                  </a:lnTo>
                  <a:lnTo>
                    <a:pt x="73" y="666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277" name="Freeform 117"/>
            <p:cNvSpPr>
              <a:spLocks/>
            </p:cNvSpPr>
            <p:nvPr/>
          </p:nvSpPr>
          <p:spPr bwMode="auto">
            <a:xfrm>
              <a:off x="2066" y="2752"/>
              <a:ext cx="68" cy="40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" y="64"/>
                </a:cxn>
                <a:cxn ang="0">
                  <a:pos x="18" y="124"/>
                </a:cxn>
                <a:cxn ang="0">
                  <a:pos x="27" y="178"/>
                </a:cxn>
                <a:cxn ang="0">
                  <a:pos x="32" y="229"/>
                </a:cxn>
                <a:cxn ang="0">
                  <a:pos x="50" y="320"/>
                </a:cxn>
                <a:cxn ang="0">
                  <a:pos x="68" y="402"/>
                </a:cxn>
              </a:cxnLst>
              <a:rect l="0" t="0" r="r" b="b"/>
              <a:pathLst>
                <a:path w="68" h="402">
                  <a:moveTo>
                    <a:pt x="0" y="0"/>
                  </a:moveTo>
                  <a:lnTo>
                    <a:pt x="9" y="64"/>
                  </a:lnTo>
                  <a:lnTo>
                    <a:pt x="18" y="124"/>
                  </a:lnTo>
                  <a:lnTo>
                    <a:pt x="27" y="178"/>
                  </a:lnTo>
                  <a:lnTo>
                    <a:pt x="32" y="229"/>
                  </a:lnTo>
                  <a:lnTo>
                    <a:pt x="50" y="320"/>
                  </a:lnTo>
                  <a:lnTo>
                    <a:pt x="68" y="402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278" name="Freeform 118"/>
            <p:cNvSpPr>
              <a:spLocks/>
            </p:cNvSpPr>
            <p:nvPr/>
          </p:nvSpPr>
          <p:spPr bwMode="auto">
            <a:xfrm>
              <a:off x="2134" y="3154"/>
              <a:ext cx="73" cy="23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73"/>
                </a:cxn>
                <a:cxn ang="0">
                  <a:pos x="37" y="133"/>
                </a:cxn>
                <a:cxn ang="0">
                  <a:pos x="55" y="187"/>
                </a:cxn>
                <a:cxn ang="0">
                  <a:pos x="73" y="233"/>
                </a:cxn>
              </a:cxnLst>
              <a:rect l="0" t="0" r="r" b="b"/>
              <a:pathLst>
                <a:path w="73" h="233">
                  <a:moveTo>
                    <a:pt x="0" y="0"/>
                  </a:moveTo>
                  <a:lnTo>
                    <a:pt x="18" y="73"/>
                  </a:lnTo>
                  <a:lnTo>
                    <a:pt x="37" y="133"/>
                  </a:lnTo>
                  <a:lnTo>
                    <a:pt x="55" y="187"/>
                  </a:lnTo>
                  <a:lnTo>
                    <a:pt x="73" y="233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279" name="Freeform 119"/>
            <p:cNvSpPr>
              <a:spLocks/>
            </p:cNvSpPr>
            <p:nvPr/>
          </p:nvSpPr>
          <p:spPr bwMode="auto">
            <a:xfrm>
              <a:off x="2207" y="3387"/>
              <a:ext cx="73" cy="1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37"/>
                </a:cxn>
                <a:cxn ang="0">
                  <a:pos x="37" y="68"/>
                </a:cxn>
                <a:cxn ang="0">
                  <a:pos x="55" y="91"/>
                </a:cxn>
                <a:cxn ang="0">
                  <a:pos x="73" y="114"/>
                </a:cxn>
              </a:cxnLst>
              <a:rect l="0" t="0" r="r" b="b"/>
              <a:pathLst>
                <a:path w="73" h="114">
                  <a:moveTo>
                    <a:pt x="0" y="0"/>
                  </a:moveTo>
                  <a:lnTo>
                    <a:pt x="18" y="37"/>
                  </a:lnTo>
                  <a:lnTo>
                    <a:pt x="37" y="68"/>
                  </a:lnTo>
                  <a:lnTo>
                    <a:pt x="55" y="91"/>
                  </a:lnTo>
                  <a:lnTo>
                    <a:pt x="73" y="114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280" name="Freeform 120"/>
            <p:cNvSpPr>
              <a:spLocks/>
            </p:cNvSpPr>
            <p:nvPr/>
          </p:nvSpPr>
          <p:spPr bwMode="auto">
            <a:xfrm>
              <a:off x="2280" y="3501"/>
              <a:ext cx="73" cy="4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" y="18"/>
                </a:cxn>
                <a:cxn ang="0">
                  <a:pos x="37" y="28"/>
                </a:cxn>
                <a:cxn ang="0">
                  <a:pos x="55" y="37"/>
                </a:cxn>
                <a:cxn ang="0">
                  <a:pos x="73" y="41"/>
                </a:cxn>
              </a:cxnLst>
              <a:rect l="0" t="0" r="r" b="b"/>
              <a:pathLst>
                <a:path w="73" h="41">
                  <a:moveTo>
                    <a:pt x="0" y="0"/>
                  </a:moveTo>
                  <a:lnTo>
                    <a:pt x="19" y="18"/>
                  </a:lnTo>
                  <a:lnTo>
                    <a:pt x="37" y="28"/>
                  </a:lnTo>
                  <a:lnTo>
                    <a:pt x="55" y="37"/>
                  </a:lnTo>
                  <a:lnTo>
                    <a:pt x="73" y="41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281" name="Freeform 121"/>
            <p:cNvSpPr>
              <a:spLocks/>
            </p:cNvSpPr>
            <p:nvPr/>
          </p:nvSpPr>
          <p:spPr bwMode="auto">
            <a:xfrm>
              <a:off x="2353" y="3538"/>
              <a:ext cx="73" cy="9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19" y="9"/>
                </a:cxn>
                <a:cxn ang="0">
                  <a:pos x="37" y="4"/>
                </a:cxn>
                <a:cxn ang="0">
                  <a:pos x="73" y="0"/>
                </a:cxn>
              </a:cxnLst>
              <a:rect l="0" t="0" r="r" b="b"/>
              <a:pathLst>
                <a:path w="73" h="9">
                  <a:moveTo>
                    <a:pt x="0" y="4"/>
                  </a:moveTo>
                  <a:lnTo>
                    <a:pt x="19" y="9"/>
                  </a:lnTo>
                  <a:lnTo>
                    <a:pt x="37" y="4"/>
                  </a:lnTo>
                  <a:lnTo>
                    <a:pt x="73" y="0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282" name="Freeform 122"/>
            <p:cNvSpPr>
              <a:spLocks/>
            </p:cNvSpPr>
            <p:nvPr/>
          </p:nvSpPr>
          <p:spPr bwMode="auto">
            <a:xfrm>
              <a:off x="2426" y="3506"/>
              <a:ext cx="73" cy="32"/>
            </a:xfrm>
            <a:custGeom>
              <a:avLst/>
              <a:gdLst/>
              <a:ahLst/>
              <a:cxnLst>
                <a:cxn ang="0">
                  <a:pos x="0" y="32"/>
                </a:cxn>
                <a:cxn ang="0">
                  <a:pos x="37" y="18"/>
                </a:cxn>
                <a:cxn ang="0">
                  <a:pos x="73" y="0"/>
                </a:cxn>
              </a:cxnLst>
              <a:rect l="0" t="0" r="r" b="b"/>
              <a:pathLst>
                <a:path w="73" h="32">
                  <a:moveTo>
                    <a:pt x="0" y="32"/>
                  </a:moveTo>
                  <a:lnTo>
                    <a:pt x="37" y="18"/>
                  </a:lnTo>
                  <a:lnTo>
                    <a:pt x="73" y="0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283" name="Freeform 123"/>
            <p:cNvSpPr>
              <a:spLocks/>
            </p:cNvSpPr>
            <p:nvPr/>
          </p:nvSpPr>
          <p:spPr bwMode="auto">
            <a:xfrm>
              <a:off x="2499" y="3460"/>
              <a:ext cx="73" cy="46"/>
            </a:xfrm>
            <a:custGeom>
              <a:avLst/>
              <a:gdLst/>
              <a:ahLst/>
              <a:cxnLst>
                <a:cxn ang="0">
                  <a:pos x="0" y="46"/>
                </a:cxn>
                <a:cxn ang="0">
                  <a:pos x="37" y="23"/>
                </a:cxn>
                <a:cxn ang="0">
                  <a:pos x="73" y="0"/>
                </a:cxn>
              </a:cxnLst>
              <a:rect l="0" t="0" r="r" b="b"/>
              <a:pathLst>
                <a:path w="73" h="46">
                  <a:moveTo>
                    <a:pt x="0" y="46"/>
                  </a:moveTo>
                  <a:lnTo>
                    <a:pt x="37" y="23"/>
                  </a:lnTo>
                  <a:lnTo>
                    <a:pt x="73" y="0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284" name="Line 124"/>
            <p:cNvSpPr>
              <a:spLocks noChangeShapeType="1"/>
            </p:cNvSpPr>
            <p:nvPr/>
          </p:nvSpPr>
          <p:spPr bwMode="auto">
            <a:xfrm flipV="1">
              <a:off x="2572" y="3410"/>
              <a:ext cx="74" cy="50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285" name="Freeform 125"/>
            <p:cNvSpPr>
              <a:spLocks/>
            </p:cNvSpPr>
            <p:nvPr/>
          </p:nvSpPr>
          <p:spPr bwMode="auto">
            <a:xfrm>
              <a:off x="2646" y="3350"/>
              <a:ext cx="73" cy="60"/>
            </a:xfrm>
            <a:custGeom>
              <a:avLst/>
              <a:gdLst/>
              <a:ahLst/>
              <a:cxnLst>
                <a:cxn ang="0">
                  <a:pos x="0" y="60"/>
                </a:cxn>
                <a:cxn ang="0">
                  <a:pos x="36" y="28"/>
                </a:cxn>
                <a:cxn ang="0">
                  <a:pos x="73" y="0"/>
                </a:cxn>
              </a:cxnLst>
              <a:rect l="0" t="0" r="r" b="b"/>
              <a:pathLst>
                <a:path w="73" h="60">
                  <a:moveTo>
                    <a:pt x="0" y="60"/>
                  </a:moveTo>
                  <a:lnTo>
                    <a:pt x="36" y="28"/>
                  </a:lnTo>
                  <a:lnTo>
                    <a:pt x="73" y="0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286" name="Freeform 126"/>
            <p:cNvSpPr>
              <a:spLocks/>
            </p:cNvSpPr>
            <p:nvPr/>
          </p:nvSpPr>
          <p:spPr bwMode="auto">
            <a:xfrm>
              <a:off x="2719" y="3300"/>
              <a:ext cx="73" cy="50"/>
            </a:xfrm>
            <a:custGeom>
              <a:avLst/>
              <a:gdLst/>
              <a:ahLst/>
              <a:cxnLst>
                <a:cxn ang="0">
                  <a:pos x="0" y="50"/>
                </a:cxn>
                <a:cxn ang="0">
                  <a:pos x="36" y="23"/>
                </a:cxn>
                <a:cxn ang="0">
                  <a:pos x="73" y="0"/>
                </a:cxn>
              </a:cxnLst>
              <a:rect l="0" t="0" r="r" b="b"/>
              <a:pathLst>
                <a:path w="73" h="50">
                  <a:moveTo>
                    <a:pt x="0" y="50"/>
                  </a:moveTo>
                  <a:lnTo>
                    <a:pt x="36" y="23"/>
                  </a:lnTo>
                  <a:lnTo>
                    <a:pt x="73" y="0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287" name="Line 127"/>
            <p:cNvSpPr>
              <a:spLocks noChangeShapeType="1"/>
            </p:cNvSpPr>
            <p:nvPr/>
          </p:nvSpPr>
          <p:spPr bwMode="auto">
            <a:xfrm flipV="1">
              <a:off x="2792" y="3250"/>
              <a:ext cx="73" cy="50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288" name="Line 128"/>
            <p:cNvSpPr>
              <a:spLocks noChangeShapeType="1"/>
            </p:cNvSpPr>
            <p:nvPr/>
          </p:nvSpPr>
          <p:spPr bwMode="auto">
            <a:xfrm flipV="1">
              <a:off x="2865" y="3204"/>
              <a:ext cx="73" cy="46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289" name="Line 129"/>
            <p:cNvSpPr>
              <a:spLocks noChangeShapeType="1"/>
            </p:cNvSpPr>
            <p:nvPr/>
          </p:nvSpPr>
          <p:spPr bwMode="auto">
            <a:xfrm flipV="1">
              <a:off x="2938" y="3163"/>
              <a:ext cx="73" cy="4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290" name="Line 130"/>
            <p:cNvSpPr>
              <a:spLocks noChangeShapeType="1"/>
            </p:cNvSpPr>
            <p:nvPr/>
          </p:nvSpPr>
          <p:spPr bwMode="auto">
            <a:xfrm flipV="1">
              <a:off x="3011" y="3127"/>
              <a:ext cx="73" cy="36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291" name="Line 131"/>
            <p:cNvSpPr>
              <a:spLocks noChangeShapeType="1"/>
            </p:cNvSpPr>
            <p:nvPr/>
          </p:nvSpPr>
          <p:spPr bwMode="auto">
            <a:xfrm flipV="1">
              <a:off x="3084" y="3095"/>
              <a:ext cx="73" cy="32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292" name="Line 132"/>
            <p:cNvSpPr>
              <a:spLocks noChangeShapeType="1"/>
            </p:cNvSpPr>
            <p:nvPr/>
          </p:nvSpPr>
          <p:spPr bwMode="auto">
            <a:xfrm flipV="1">
              <a:off x="3157" y="3067"/>
              <a:ext cx="73" cy="28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293" name="Line 133"/>
            <p:cNvSpPr>
              <a:spLocks noChangeShapeType="1"/>
            </p:cNvSpPr>
            <p:nvPr/>
          </p:nvSpPr>
          <p:spPr bwMode="auto">
            <a:xfrm flipV="1">
              <a:off x="3230" y="3045"/>
              <a:ext cx="73" cy="22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294" name="Line 134"/>
            <p:cNvSpPr>
              <a:spLocks noChangeShapeType="1"/>
            </p:cNvSpPr>
            <p:nvPr/>
          </p:nvSpPr>
          <p:spPr bwMode="auto">
            <a:xfrm flipV="1">
              <a:off x="3303" y="3022"/>
              <a:ext cx="73" cy="23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295" name="Line 135"/>
            <p:cNvSpPr>
              <a:spLocks noChangeShapeType="1"/>
            </p:cNvSpPr>
            <p:nvPr/>
          </p:nvSpPr>
          <p:spPr bwMode="auto">
            <a:xfrm flipV="1">
              <a:off x="3376" y="3004"/>
              <a:ext cx="73" cy="18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296" name="Line 136"/>
            <p:cNvSpPr>
              <a:spLocks noChangeShapeType="1"/>
            </p:cNvSpPr>
            <p:nvPr/>
          </p:nvSpPr>
          <p:spPr bwMode="auto">
            <a:xfrm flipV="1">
              <a:off x="3449" y="2990"/>
              <a:ext cx="73" cy="14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297" name="Line 137"/>
            <p:cNvSpPr>
              <a:spLocks noChangeShapeType="1"/>
            </p:cNvSpPr>
            <p:nvPr/>
          </p:nvSpPr>
          <p:spPr bwMode="auto">
            <a:xfrm flipV="1">
              <a:off x="3522" y="2976"/>
              <a:ext cx="69" cy="14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298" name="Line 138"/>
            <p:cNvSpPr>
              <a:spLocks noChangeShapeType="1"/>
            </p:cNvSpPr>
            <p:nvPr/>
          </p:nvSpPr>
          <p:spPr bwMode="auto">
            <a:xfrm flipV="1">
              <a:off x="3591" y="2967"/>
              <a:ext cx="73" cy="9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299" name="Freeform 139"/>
            <p:cNvSpPr>
              <a:spLocks/>
            </p:cNvSpPr>
            <p:nvPr/>
          </p:nvSpPr>
          <p:spPr bwMode="auto">
            <a:xfrm>
              <a:off x="3664" y="2953"/>
              <a:ext cx="73" cy="14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36" y="5"/>
                </a:cxn>
                <a:cxn ang="0">
                  <a:pos x="73" y="0"/>
                </a:cxn>
              </a:cxnLst>
              <a:rect l="0" t="0" r="r" b="b"/>
              <a:pathLst>
                <a:path w="73" h="14">
                  <a:moveTo>
                    <a:pt x="0" y="14"/>
                  </a:moveTo>
                  <a:lnTo>
                    <a:pt x="36" y="5"/>
                  </a:lnTo>
                  <a:lnTo>
                    <a:pt x="73" y="0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300" name="Freeform 140"/>
            <p:cNvSpPr>
              <a:spLocks/>
            </p:cNvSpPr>
            <p:nvPr/>
          </p:nvSpPr>
          <p:spPr bwMode="auto">
            <a:xfrm>
              <a:off x="3737" y="2949"/>
              <a:ext cx="73" cy="4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36" y="0"/>
                </a:cxn>
                <a:cxn ang="0">
                  <a:pos x="73" y="0"/>
                </a:cxn>
              </a:cxnLst>
              <a:rect l="0" t="0" r="r" b="b"/>
              <a:pathLst>
                <a:path w="73" h="4">
                  <a:moveTo>
                    <a:pt x="0" y="4"/>
                  </a:moveTo>
                  <a:lnTo>
                    <a:pt x="36" y="0"/>
                  </a:lnTo>
                  <a:lnTo>
                    <a:pt x="73" y="0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301" name="Line 141"/>
            <p:cNvSpPr>
              <a:spLocks noChangeShapeType="1"/>
            </p:cNvSpPr>
            <p:nvPr/>
          </p:nvSpPr>
          <p:spPr bwMode="auto">
            <a:xfrm flipV="1">
              <a:off x="3810" y="2940"/>
              <a:ext cx="73" cy="9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302" name="Line 142"/>
            <p:cNvSpPr>
              <a:spLocks noChangeShapeType="1"/>
            </p:cNvSpPr>
            <p:nvPr/>
          </p:nvSpPr>
          <p:spPr bwMode="auto">
            <a:xfrm flipV="1">
              <a:off x="3883" y="2935"/>
              <a:ext cx="73" cy="5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303" name="Line 143"/>
            <p:cNvSpPr>
              <a:spLocks noChangeShapeType="1"/>
            </p:cNvSpPr>
            <p:nvPr/>
          </p:nvSpPr>
          <p:spPr bwMode="auto">
            <a:xfrm flipV="1">
              <a:off x="3956" y="2930"/>
              <a:ext cx="73" cy="5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304" name="Line 144"/>
            <p:cNvSpPr>
              <a:spLocks noChangeShapeType="1"/>
            </p:cNvSpPr>
            <p:nvPr/>
          </p:nvSpPr>
          <p:spPr bwMode="auto">
            <a:xfrm flipV="1">
              <a:off x="4029" y="2926"/>
              <a:ext cx="73" cy="4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305" name="Line 145"/>
            <p:cNvSpPr>
              <a:spLocks noChangeShapeType="1"/>
            </p:cNvSpPr>
            <p:nvPr/>
          </p:nvSpPr>
          <p:spPr bwMode="auto">
            <a:xfrm flipV="1">
              <a:off x="4102" y="2921"/>
              <a:ext cx="73" cy="5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306" name="Line 146"/>
            <p:cNvSpPr>
              <a:spLocks noChangeShapeType="1"/>
            </p:cNvSpPr>
            <p:nvPr/>
          </p:nvSpPr>
          <p:spPr bwMode="auto">
            <a:xfrm>
              <a:off x="4175" y="2921"/>
              <a:ext cx="73" cy="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307" name="Freeform 147"/>
            <p:cNvSpPr>
              <a:spLocks/>
            </p:cNvSpPr>
            <p:nvPr/>
          </p:nvSpPr>
          <p:spPr bwMode="auto">
            <a:xfrm>
              <a:off x="4248" y="2917"/>
              <a:ext cx="73" cy="4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37" y="0"/>
                </a:cxn>
                <a:cxn ang="0">
                  <a:pos x="73" y="0"/>
                </a:cxn>
              </a:cxnLst>
              <a:rect l="0" t="0" r="r" b="b"/>
              <a:pathLst>
                <a:path w="73" h="4">
                  <a:moveTo>
                    <a:pt x="0" y="4"/>
                  </a:moveTo>
                  <a:lnTo>
                    <a:pt x="37" y="0"/>
                  </a:lnTo>
                  <a:lnTo>
                    <a:pt x="73" y="0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308" name="Line 148"/>
            <p:cNvSpPr>
              <a:spLocks noChangeShapeType="1"/>
            </p:cNvSpPr>
            <p:nvPr/>
          </p:nvSpPr>
          <p:spPr bwMode="auto">
            <a:xfrm>
              <a:off x="4321" y="2917"/>
              <a:ext cx="73" cy="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309" name="Freeform 149"/>
            <p:cNvSpPr>
              <a:spLocks/>
            </p:cNvSpPr>
            <p:nvPr/>
          </p:nvSpPr>
          <p:spPr bwMode="auto">
            <a:xfrm>
              <a:off x="4394" y="2912"/>
              <a:ext cx="73" cy="5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37" y="0"/>
                </a:cxn>
                <a:cxn ang="0">
                  <a:pos x="73" y="0"/>
                </a:cxn>
              </a:cxnLst>
              <a:rect l="0" t="0" r="r" b="b"/>
              <a:pathLst>
                <a:path w="73" h="5">
                  <a:moveTo>
                    <a:pt x="0" y="5"/>
                  </a:moveTo>
                  <a:lnTo>
                    <a:pt x="37" y="0"/>
                  </a:lnTo>
                  <a:lnTo>
                    <a:pt x="73" y="0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2310" name="Line 150"/>
            <p:cNvSpPr>
              <a:spLocks noChangeShapeType="1"/>
            </p:cNvSpPr>
            <p:nvPr/>
          </p:nvSpPr>
          <p:spPr bwMode="auto">
            <a:xfrm>
              <a:off x="4467" y="2912"/>
              <a:ext cx="73" cy="1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92311" name="Rectangle 151"/>
          <p:cNvSpPr>
            <a:spLocks noChangeArrowheads="1"/>
          </p:cNvSpPr>
          <p:nvPr/>
        </p:nvSpPr>
        <p:spPr bwMode="auto">
          <a:xfrm>
            <a:off x="4183064" y="3814764"/>
            <a:ext cx="192087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hu-HU" sz="1300" b="1">
                <a:solidFill>
                  <a:srgbClr val="0000FF"/>
                </a:solidFill>
                <a:latin typeface="Arial" charset="0"/>
              </a:rPr>
              <a:t>O</a:t>
            </a:r>
            <a:r>
              <a:rPr lang="hu-HU" sz="1300" b="1" baseline="-250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92312" name="Rectangle 152"/>
          <p:cNvSpPr>
            <a:spLocks noChangeArrowheads="1"/>
          </p:cNvSpPr>
          <p:nvPr/>
        </p:nvSpPr>
        <p:spPr bwMode="auto">
          <a:xfrm>
            <a:off x="1944688" y="5613400"/>
            <a:ext cx="395942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hu-HU" sz="1000">
                <a:solidFill>
                  <a:srgbClr val="000000"/>
                </a:solidFill>
                <a:latin typeface="Arial" charset="0"/>
              </a:rPr>
              <a:t>-50000</a:t>
            </a:r>
            <a:endParaRPr lang="hu-HU" sz="1000">
              <a:latin typeface="Arial" charset="0"/>
            </a:endParaRPr>
          </a:p>
        </p:txBody>
      </p:sp>
      <p:sp>
        <p:nvSpPr>
          <p:cNvPr id="92313" name="Rectangle 153"/>
          <p:cNvSpPr>
            <a:spLocks noChangeArrowheads="1"/>
          </p:cNvSpPr>
          <p:nvPr/>
        </p:nvSpPr>
        <p:spPr bwMode="auto">
          <a:xfrm>
            <a:off x="1995488" y="5106988"/>
            <a:ext cx="3492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hu-HU" sz="1000">
                <a:solidFill>
                  <a:srgbClr val="000000"/>
                </a:solidFill>
                <a:latin typeface="Arial" charset="0"/>
              </a:rPr>
              <a:t>50000</a:t>
            </a:r>
            <a:endParaRPr lang="hu-HU" sz="1000">
              <a:latin typeface="Arial" charset="0"/>
            </a:endParaRPr>
          </a:p>
        </p:txBody>
      </p:sp>
      <p:sp>
        <p:nvSpPr>
          <p:cNvPr id="92314" name="Rectangle 154"/>
          <p:cNvSpPr>
            <a:spLocks noChangeArrowheads="1"/>
          </p:cNvSpPr>
          <p:nvPr/>
        </p:nvSpPr>
        <p:spPr bwMode="auto">
          <a:xfrm>
            <a:off x="1916113" y="4592638"/>
            <a:ext cx="4191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hu-HU" sz="1000">
                <a:solidFill>
                  <a:srgbClr val="000000"/>
                </a:solidFill>
                <a:latin typeface="Arial" charset="0"/>
              </a:rPr>
              <a:t>150000</a:t>
            </a:r>
            <a:endParaRPr lang="hu-HU" sz="1000">
              <a:latin typeface="Arial" charset="0"/>
            </a:endParaRPr>
          </a:p>
        </p:txBody>
      </p:sp>
      <p:sp>
        <p:nvSpPr>
          <p:cNvPr id="92315" name="Rectangle 155"/>
          <p:cNvSpPr>
            <a:spLocks noChangeArrowheads="1"/>
          </p:cNvSpPr>
          <p:nvPr/>
        </p:nvSpPr>
        <p:spPr bwMode="auto">
          <a:xfrm>
            <a:off x="1916113" y="4084638"/>
            <a:ext cx="4191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hu-HU" sz="1000">
                <a:solidFill>
                  <a:srgbClr val="000000"/>
                </a:solidFill>
                <a:latin typeface="Arial" charset="0"/>
              </a:rPr>
              <a:t>250000</a:t>
            </a:r>
            <a:endParaRPr lang="hu-HU" sz="1000">
              <a:latin typeface="Arial" charset="0"/>
            </a:endParaRPr>
          </a:p>
        </p:txBody>
      </p:sp>
      <p:sp>
        <p:nvSpPr>
          <p:cNvPr id="92316" name="Rectangle 156"/>
          <p:cNvSpPr>
            <a:spLocks noChangeArrowheads="1"/>
          </p:cNvSpPr>
          <p:nvPr/>
        </p:nvSpPr>
        <p:spPr bwMode="auto">
          <a:xfrm>
            <a:off x="1916113" y="3576638"/>
            <a:ext cx="4191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hu-HU" sz="1000">
                <a:solidFill>
                  <a:srgbClr val="000000"/>
                </a:solidFill>
                <a:latin typeface="Arial" charset="0"/>
              </a:rPr>
              <a:t>350000</a:t>
            </a:r>
            <a:endParaRPr lang="hu-HU" sz="1000">
              <a:latin typeface="Arial" charset="0"/>
            </a:endParaRPr>
          </a:p>
        </p:txBody>
      </p:sp>
      <p:sp>
        <p:nvSpPr>
          <p:cNvPr id="92317" name="Rectangle 157"/>
          <p:cNvSpPr>
            <a:spLocks noChangeArrowheads="1"/>
          </p:cNvSpPr>
          <p:nvPr/>
        </p:nvSpPr>
        <p:spPr bwMode="auto">
          <a:xfrm>
            <a:off x="1916113" y="3070225"/>
            <a:ext cx="4191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hu-HU" sz="1000">
                <a:solidFill>
                  <a:srgbClr val="000000"/>
                </a:solidFill>
                <a:latin typeface="Arial" charset="0"/>
              </a:rPr>
              <a:t>450000</a:t>
            </a:r>
            <a:endParaRPr lang="hu-HU" sz="1000">
              <a:latin typeface="Arial" charset="0"/>
            </a:endParaRPr>
          </a:p>
        </p:txBody>
      </p:sp>
      <p:sp>
        <p:nvSpPr>
          <p:cNvPr id="92318" name="Rectangle 158"/>
          <p:cNvSpPr>
            <a:spLocks noChangeArrowheads="1"/>
          </p:cNvSpPr>
          <p:nvPr/>
        </p:nvSpPr>
        <p:spPr bwMode="auto">
          <a:xfrm>
            <a:off x="1916113" y="2555875"/>
            <a:ext cx="4191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hu-HU" sz="1000">
                <a:solidFill>
                  <a:srgbClr val="000000"/>
                </a:solidFill>
                <a:latin typeface="Arial" charset="0"/>
              </a:rPr>
              <a:t>550000</a:t>
            </a:r>
            <a:endParaRPr lang="hu-HU" sz="1000">
              <a:latin typeface="Arial" charset="0"/>
            </a:endParaRPr>
          </a:p>
        </p:txBody>
      </p:sp>
      <p:sp>
        <p:nvSpPr>
          <p:cNvPr id="92319" name="Rectangle 159"/>
          <p:cNvSpPr>
            <a:spLocks noChangeArrowheads="1"/>
          </p:cNvSpPr>
          <p:nvPr/>
        </p:nvSpPr>
        <p:spPr bwMode="auto">
          <a:xfrm>
            <a:off x="2387600" y="5816600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hu-HU" sz="1000">
                <a:solidFill>
                  <a:srgbClr val="000000"/>
                </a:solidFill>
                <a:latin typeface="Arial" charset="0"/>
              </a:rPr>
              <a:t>100</a:t>
            </a:r>
            <a:endParaRPr lang="hu-HU" sz="1000">
              <a:latin typeface="Arial" charset="0"/>
            </a:endParaRPr>
          </a:p>
        </p:txBody>
      </p:sp>
      <p:sp>
        <p:nvSpPr>
          <p:cNvPr id="92320" name="Rectangle 160"/>
          <p:cNvSpPr>
            <a:spLocks noChangeArrowheads="1"/>
          </p:cNvSpPr>
          <p:nvPr/>
        </p:nvSpPr>
        <p:spPr bwMode="auto">
          <a:xfrm>
            <a:off x="3548063" y="5816600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hu-HU" sz="1000">
                <a:solidFill>
                  <a:srgbClr val="000000"/>
                </a:solidFill>
                <a:latin typeface="Arial" charset="0"/>
              </a:rPr>
              <a:t>150</a:t>
            </a:r>
            <a:endParaRPr lang="hu-HU" sz="1000">
              <a:latin typeface="Arial" charset="0"/>
            </a:endParaRPr>
          </a:p>
        </p:txBody>
      </p:sp>
      <p:sp>
        <p:nvSpPr>
          <p:cNvPr id="92321" name="Rectangle 161"/>
          <p:cNvSpPr>
            <a:spLocks noChangeArrowheads="1"/>
          </p:cNvSpPr>
          <p:nvPr/>
        </p:nvSpPr>
        <p:spPr bwMode="auto">
          <a:xfrm>
            <a:off x="4700588" y="5816600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hu-HU" sz="1000">
                <a:solidFill>
                  <a:srgbClr val="000000"/>
                </a:solidFill>
                <a:latin typeface="Arial" charset="0"/>
              </a:rPr>
              <a:t>200</a:t>
            </a:r>
            <a:endParaRPr lang="hu-HU" sz="1000">
              <a:latin typeface="Arial" charset="0"/>
            </a:endParaRPr>
          </a:p>
        </p:txBody>
      </p:sp>
      <p:sp>
        <p:nvSpPr>
          <p:cNvPr id="92322" name="Rectangle 162"/>
          <p:cNvSpPr>
            <a:spLocks noChangeArrowheads="1"/>
          </p:cNvSpPr>
          <p:nvPr/>
        </p:nvSpPr>
        <p:spPr bwMode="auto">
          <a:xfrm>
            <a:off x="5859463" y="5816600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hu-HU" sz="1000">
                <a:solidFill>
                  <a:srgbClr val="000000"/>
                </a:solidFill>
                <a:latin typeface="Arial" charset="0"/>
              </a:rPr>
              <a:t>250</a:t>
            </a:r>
            <a:endParaRPr lang="hu-HU" sz="1000">
              <a:latin typeface="Arial" charset="0"/>
            </a:endParaRPr>
          </a:p>
        </p:txBody>
      </p:sp>
      <p:sp>
        <p:nvSpPr>
          <p:cNvPr id="92323" name="Rectangle 163"/>
          <p:cNvSpPr>
            <a:spLocks noChangeArrowheads="1"/>
          </p:cNvSpPr>
          <p:nvPr/>
        </p:nvSpPr>
        <p:spPr bwMode="auto">
          <a:xfrm>
            <a:off x="7011988" y="5816600"/>
            <a:ext cx="2095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hu-HU" sz="1000">
                <a:solidFill>
                  <a:srgbClr val="000000"/>
                </a:solidFill>
                <a:latin typeface="Arial" charset="0"/>
              </a:rPr>
              <a:t>300</a:t>
            </a:r>
            <a:endParaRPr lang="hu-HU" sz="1000">
              <a:latin typeface="Arial" charset="0"/>
            </a:endParaRPr>
          </a:p>
        </p:txBody>
      </p:sp>
      <p:sp>
        <p:nvSpPr>
          <p:cNvPr id="92324" name="Rectangle 164"/>
          <p:cNvSpPr>
            <a:spLocks noChangeArrowheads="1"/>
          </p:cNvSpPr>
          <p:nvPr/>
        </p:nvSpPr>
        <p:spPr bwMode="auto">
          <a:xfrm>
            <a:off x="4641850" y="6062664"/>
            <a:ext cx="34925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hu-HU" sz="1100" b="1">
                <a:solidFill>
                  <a:srgbClr val="000000"/>
                </a:solidFill>
                <a:latin typeface="Arial" charset="0"/>
              </a:rPr>
              <a:t>R/pm</a:t>
            </a:r>
            <a:endParaRPr lang="hu-HU">
              <a:latin typeface="Arial" charset="0"/>
            </a:endParaRPr>
          </a:p>
        </p:txBody>
      </p:sp>
      <p:sp>
        <p:nvSpPr>
          <p:cNvPr id="92325" name="Rectangle 165"/>
          <p:cNvSpPr>
            <a:spLocks noChangeArrowheads="1"/>
          </p:cNvSpPr>
          <p:nvPr/>
        </p:nvSpPr>
        <p:spPr bwMode="auto">
          <a:xfrm rot="16200000">
            <a:off x="1477701" y="3925388"/>
            <a:ext cx="546625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hu-HU" sz="1100" b="1">
                <a:solidFill>
                  <a:srgbClr val="000000"/>
                </a:solidFill>
                <a:latin typeface="Arial" charset="0"/>
              </a:rPr>
              <a:t>E/Jmol</a:t>
            </a:r>
            <a:r>
              <a:rPr lang="hu-HU" sz="1100" b="1" baseline="30000">
                <a:solidFill>
                  <a:srgbClr val="000000"/>
                </a:solidFill>
                <a:latin typeface="Arial" charset="0"/>
              </a:rPr>
              <a:t>-1</a:t>
            </a:r>
          </a:p>
        </p:txBody>
      </p:sp>
      <p:sp>
        <p:nvSpPr>
          <p:cNvPr id="92326" name="Rectangle 166"/>
          <p:cNvSpPr>
            <a:spLocks noChangeArrowheads="1"/>
          </p:cNvSpPr>
          <p:nvPr/>
        </p:nvSpPr>
        <p:spPr bwMode="auto">
          <a:xfrm>
            <a:off x="4110039" y="4751389"/>
            <a:ext cx="230187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hu-HU" sz="1300" b="1">
                <a:solidFill>
                  <a:srgbClr val="FF00FF"/>
                </a:solidFill>
                <a:latin typeface="Arial" charset="0"/>
              </a:rPr>
              <a:t>O</a:t>
            </a:r>
            <a:r>
              <a:rPr lang="hu-HU" sz="1300" b="1" baseline="-25000">
                <a:solidFill>
                  <a:srgbClr val="FF00FF"/>
                </a:solidFill>
                <a:latin typeface="Arial" charset="0"/>
              </a:rPr>
              <a:t>2</a:t>
            </a:r>
            <a:r>
              <a:rPr lang="hu-HU" sz="1300" b="1" baseline="30000">
                <a:solidFill>
                  <a:srgbClr val="FF00FF"/>
                </a:solidFill>
                <a:latin typeface="Arial" charset="0"/>
              </a:rPr>
              <a:t>-</a:t>
            </a:r>
          </a:p>
        </p:txBody>
      </p:sp>
      <p:sp>
        <p:nvSpPr>
          <p:cNvPr id="92327" name="Rectangle 167"/>
          <p:cNvSpPr>
            <a:spLocks noChangeArrowheads="1"/>
          </p:cNvSpPr>
          <p:nvPr/>
        </p:nvSpPr>
        <p:spPr bwMode="auto">
          <a:xfrm>
            <a:off x="4110039" y="5254625"/>
            <a:ext cx="293687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hu-HU" sz="1300" b="1">
                <a:solidFill>
                  <a:srgbClr val="FF0000"/>
                </a:solidFill>
                <a:latin typeface="Arial" charset="0"/>
              </a:rPr>
              <a:t>O</a:t>
            </a:r>
            <a:r>
              <a:rPr lang="hu-HU" sz="1300" b="1" baseline="-25000">
                <a:solidFill>
                  <a:srgbClr val="FF0000"/>
                </a:solidFill>
                <a:latin typeface="Arial" charset="0"/>
              </a:rPr>
              <a:t>2</a:t>
            </a:r>
            <a:r>
              <a:rPr lang="hu-HU" sz="1300" b="1" baseline="30000">
                <a:solidFill>
                  <a:srgbClr val="FF0000"/>
                </a:solidFill>
                <a:latin typeface="Arial" charset="0"/>
              </a:rPr>
              <a:t>2-</a:t>
            </a:r>
          </a:p>
        </p:txBody>
      </p:sp>
      <p:sp>
        <p:nvSpPr>
          <p:cNvPr id="92328" name="Line 168"/>
          <p:cNvSpPr>
            <a:spLocks noChangeShapeType="1"/>
          </p:cNvSpPr>
          <p:nvPr/>
        </p:nvSpPr>
        <p:spPr bwMode="auto">
          <a:xfrm>
            <a:off x="2538413" y="2878138"/>
            <a:ext cx="4608512" cy="0"/>
          </a:xfrm>
          <a:prstGeom prst="line">
            <a:avLst/>
          </a:prstGeom>
          <a:noFill/>
          <a:ln w="28575">
            <a:solidFill>
              <a:srgbClr val="0000FF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92329" name="Line 169"/>
          <p:cNvSpPr>
            <a:spLocks noChangeShapeType="1"/>
          </p:cNvSpPr>
          <p:nvPr/>
        </p:nvSpPr>
        <p:spPr bwMode="auto">
          <a:xfrm>
            <a:off x="2808289" y="3636963"/>
            <a:ext cx="4319587" cy="0"/>
          </a:xfrm>
          <a:prstGeom prst="line">
            <a:avLst/>
          </a:prstGeom>
          <a:noFill/>
          <a:ln w="28575">
            <a:solidFill>
              <a:srgbClr val="FF00FF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92330" name="Line 170"/>
          <p:cNvSpPr>
            <a:spLocks noChangeShapeType="1"/>
          </p:cNvSpPr>
          <p:nvPr/>
        </p:nvSpPr>
        <p:spPr bwMode="auto">
          <a:xfrm>
            <a:off x="3221039" y="4406900"/>
            <a:ext cx="3887787" cy="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grpSp>
        <p:nvGrpSpPr>
          <p:cNvPr id="92346" name="Group 186"/>
          <p:cNvGrpSpPr>
            <a:grpSpLocks/>
          </p:cNvGrpSpPr>
          <p:nvPr/>
        </p:nvGrpSpPr>
        <p:grpSpPr bwMode="auto">
          <a:xfrm>
            <a:off x="2794000" y="5695950"/>
            <a:ext cx="433388" cy="674688"/>
            <a:chOff x="800" y="3588"/>
            <a:chExt cx="273" cy="425"/>
          </a:xfrm>
        </p:grpSpPr>
        <p:sp>
          <p:nvSpPr>
            <p:cNvPr id="92331" name="Line 171"/>
            <p:cNvSpPr>
              <a:spLocks noChangeShapeType="1"/>
            </p:cNvSpPr>
            <p:nvPr/>
          </p:nvSpPr>
          <p:spPr bwMode="auto">
            <a:xfrm flipV="1">
              <a:off x="919" y="3588"/>
              <a:ext cx="0" cy="18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92332" name="Text Box 172"/>
            <p:cNvSpPr txBox="1">
              <a:spLocks noChangeArrowheads="1"/>
            </p:cNvSpPr>
            <p:nvPr/>
          </p:nvSpPr>
          <p:spPr bwMode="auto">
            <a:xfrm>
              <a:off x="800" y="3782"/>
              <a:ext cx="27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u-HU">
                  <a:latin typeface="Arial" charset="0"/>
                </a:rPr>
                <a:t>R</a:t>
              </a:r>
              <a:r>
                <a:rPr lang="hu-HU" baseline="-25000">
                  <a:latin typeface="Arial" charset="0"/>
                </a:rPr>
                <a:t>e</a:t>
              </a:r>
            </a:p>
          </p:txBody>
        </p:sp>
      </p:grpSp>
      <p:grpSp>
        <p:nvGrpSpPr>
          <p:cNvPr id="92347" name="Group 187"/>
          <p:cNvGrpSpPr>
            <a:grpSpLocks/>
          </p:cNvGrpSpPr>
          <p:nvPr/>
        </p:nvGrpSpPr>
        <p:grpSpPr bwMode="auto">
          <a:xfrm>
            <a:off x="3125789" y="5694364"/>
            <a:ext cx="433387" cy="674687"/>
            <a:chOff x="1009" y="3587"/>
            <a:chExt cx="273" cy="425"/>
          </a:xfrm>
        </p:grpSpPr>
        <p:sp>
          <p:nvSpPr>
            <p:cNvPr id="92333" name="Line 173"/>
            <p:cNvSpPr>
              <a:spLocks noChangeShapeType="1"/>
            </p:cNvSpPr>
            <p:nvPr/>
          </p:nvSpPr>
          <p:spPr bwMode="auto">
            <a:xfrm flipV="1">
              <a:off x="1128" y="3587"/>
              <a:ext cx="0" cy="18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92334" name="Text Box 174"/>
            <p:cNvSpPr txBox="1">
              <a:spLocks noChangeArrowheads="1"/>
            </p:cNvSpPr>
            <p:nvPr/>
          </p:nvSpPr>
          <p:spPr bwMode="auto">
            <a:xfrm>
              <a:off x="1009" y="3781"/>
              <a:ext cx="27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u-HU">
                  <a:latin typeface="Arial" charset="0"/>
                </a:rPr>
                <a:t>R</a:t>
              </a:r>
              <a:r>
                <a:rPr lang="hu-HU" baseline="-25000">
                  <a:latin typeface="Arial" charset="0"/>
                </a:rPr>
                <a:t>e</a:t>
              </a:r>
            </a:p>
          </p:txBody>
        </p:sp>
      </p:grpSp>
      <p:grpSp>
        <p:nvGrpSpPr>
          <p:cNvPr id="92348" name="Group 188"/>
          <p:cNvGrpSpPr>
            <a:grpSpLocks/>
          </p:cNvGrpSpPr>
          <p:nvPr/>
        </p:nvGrpSpPr>
        <p:grpSpPr bwMode="auto">
          <a:xfrm>
            <a:off x="3489325" y="5691189"/>
            <a:ext cx="433388" cy="674687"/>
            <a:chOff x="1238" y="3585"/>
            <a:chExt cx="273" cy="425"/>
          </a:xfrm>
        </p:grpSpPr>
        <p:sp>
          <p:nvSpPr>
            <p:cNvPr id="92335" name="Line 175"/>
            <p:cNvSpPr>
              <a:spLocks noChangeShapeType="1"/>
            </p:cNvSpPr>
            <p:nvPr/>
          </p:nvSpPr>
          <p:spPr bwMode="auto">
            <a:xfrm flipV="1">
              <a:off x="1357" y="3585"/>
              <a:ext cx="0" cy="18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92336" name="Text Box 176"/>
            <p:cNvSpPr txBox="1">
              <a:spLocks noChangeArrowheads="1"/>
            </p:cNvSpPr>
            <p:nvPr/>
          </p:nvSpPr>
          <p:spPr bwMode="auto">
            <a:xfrm>
              <a:off x="1238" y="3779"/>
              <a:ext cx="27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u-HU">
                  <a:latin typeface="Arial" charset="0"/>
                </a:rPr>
                <a:t>R</a:t>
              </a:r>
              <a:r>
                <a:rPr lang="hu-HU" baseline="-25000">
                  <a:latin typeface="Arial" charset="0"/>
                </a:rPr>
                <a:t>e</a:t>
              </a:r>
            </a:p>
          </p:txBody>
        </p:sp>
      </p:grpSp>
      <p:grpSp>
        <p:nvGrpSpPr>
          <p:cNvPr id="92337" name="Group 177"/>
          <p:cNvGrpSpPr>
            <a:grpSpLocks/>
          </p:cNvGrpSpPr>
          <p:nvPr/>
        </p:nvGrpSpPr>
        <p:grpSpPr bwMode="auto">
          <a:xfrm>
            <a:off x="2982913" y="2863850"/>
            <a:ext cx="500062" cy="2592388"/>
            <a:chOff x="1943" y="1925"/>
            <a:chExt cx="315" cy="1633"/>
          </a:xfrm>
        </p:grpSpPr>
        <p:sp>
          <p:nvSpPr>
            <p:cNvPr id="92338" name="Line 178"/>
            <p:cNvSpPr>
              <a:spLocks noChangeShapeType="1"/>
            </p:cNvSpPr>
            <p:nvPr/>
          </p:nvSpPr>
          <p:spPr bwMode="auto">
            <a:xfrm flipH="1" flipV="1">
              <a:off x="1943" y="1925"/>
              <a:ext cx="0" cy="163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 type="stealth" w="med" len="med"/>
              <a:tailEnd type="stealth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92339" name="Text Box 179"/>
            <p:cNvSpPr txBox="1">
              <a:spLocks noChangeArrowheads="1"/>
            </p:cNvSpPr>
            <p:nvPr/>
          </p:nvSpPr>
          <p:spPr bwMode="auto">
            <a:xfrm>
              <a:off x="1985" y="1944"/>
              <a:ext cx="27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u-HU">
                  <a:latin typeface="Arial" charset="0"/>
                </a:rPr>
                <a:t>D</a:t>
              </a:r>
              <a:r>
                <a:rPr lang="hu-HU" baseline="-25000">
                  <a:latin typeface="Arial" charset="0"/>
                </a:rPr>
                <a:t>e</a:t>
              </a:r>
            </a:p>
          </p:txBody>
        </p:sp>
      </p:grpSp>
      <p:grpSp>
        <p:nvGrpSpPr>
          <p:cNvPr id="92340" name="Group 180"/>
          <p:cNvGrpSpPr>
            <a:grpSpLocks/>
          </p:cNvGrpSpPr>
          <p:nvPr/>
        </p:nvGrpSpPr>
        <p:grpSpPr bwMode="auto">
          <a:xfrm>
            <a:off x="3284539" y="3621089"/>
            <a:ext cx="433387" cy="1831975"/>
            <a:chOff x="2136" y="2403"/>
            <a:chExt cx="273" cy="1154"/>
          </a:xfrm>
        </p:grpSpPr>
        <p:sp>
          <p:nvSpPr>
            <p:cNvPr id="92341" name="Line 181"/>
            <p:cNvSpPr>
              <a:spLocks noChangeShapeType="1"/>
            </p:cNvSpPr>
            <p:nvPr/>
          </p:nvSpPr>
          <p:spPr bwMode="auto">
            <a:xfrm flipV="1">
              <a:off x="2154" y="2403"/>
              <a:ext cx="0" cy="115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 type="stealth" w="med" len="med"/>
              <a:tailEnd type="stealth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92342" name="Text Box 182"/>
            <p:cNvSpPr txBox="1">
              <a:spLocks noChangeArrowheads="1"/>
            </p:cNvSpPr>
            <p:nvPr/>
          </p:nvSpPr>
          <p:spPr bwMode="auto">
            <a:xfrm>
              <a:off x="2136" y="2420"/>
              <a:ext cx="27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u-HU">
                  <a:latin typeface="Arial" charset="0"/>
                </a:rPr>
                <a:t>D</a:t>
              </a:r>
              <a:r>
                <a:rPr lang="hu-HU" baseline="-25000">
                  <a:latin typeface="Arial" charset="0"/>
                </a:rPr>
                <a:t>e</a:t>
              </a:r>
            </a:p>
          </p:txBody>
        </p:sp>
      </p:grpSp>
      <p:grpSp>
        <p:nvGrpSpPr>
          <p:cNvPr id="92343" name="Group 183"/>
          <p:cNvGrpSpPr>
            <a:grpSpLocks/>
          </p:cNvGrpSpPr>
          <p:nvPr/>
        </p:nvGrpSpPr>
        <p:grpSpPr bwMode="auto">
          <a:xfrm>
            <a:off x="3679826" y="4330701"/>
            <a:ext cx="434975" cy="1096963"/>
            <a:chOff x="2381" y="2850"/>
            <a:chExt cx="274" cy="691"/>
          </a:xfrm>
        </p:grpSpPr>
        <p:sp>
          <p:nvSpPr>
            <p:cNvPr id="92344" name="Line 184"/>
            <p:cNvSpPr>
              <a:spLocks noChangeShapeType="1"/>
            </p:cNvSpPr>
            <p:nvPr/>
          </p:nvSpPr>
          <p:spPr bwMode="auto">
            <a:xfrm flipV="1">
              <a:off x="2381" y="2886"/>
              <a:ext cx="0" cy="65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 type="stealth" w="med" len="med"/>
              <a:tailEnd type="stealth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92345" name="Text Box 185"/>
            <p:cNvSpPr txBox="1">
              <a:spLocks noChangeArrowheads="1"/>
            </p:cNvSpPr>
            <p:nvPr/>
          </p:nvSpPr>
          <p:spPr bwMode="auto">
            <a:xfrm>
              <a:off x="2382" y="2850"/>
              <a:ext cx="27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u-HU">
                  <a:latin typeface="Arial" charset="0"/>
                </a:rPr>
                <a:t>D</a:t>
              </a:r>
              <a:r>
                <a:rPr lang="hu-HU" baseline="-25000">
                  <a:latin typeface="Arial" charset="0"/>
                </a:rPr>
                <a:t>e</a:t>
              </a: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63823778-75F0-DB89-AC43-FEFC09584B36}"/>
              </a:ext>
            </a:extLst>
          </p:cNvPr>
          <p:cNvSpPr txBox="1"/>
          <p:nvPr/>
        </p:nvSpPr>
        <p:spPr>
          <a:xfrm>
            <a:off x="7829166" y="1717000"/>
            <a:ext cx="3765200" cy="12721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-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kötésrend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hu-HU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egyensúlyi magtávolság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hu-HU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kötésdisszociációs energia</a:t>
            </a:r>
          </a:p>
        </p:txBody>
      </p:sp>
      <p:sp>
        <p:nvSpPr>
          <p:cNvPr id="2" name="TextBox 3">
            <a:extLst>
              <a:ext uri="{FF2B5EF4-FFF2-40B4-BE49-F238E27FC236}">
                <a16:creationId xmlns:a16="http://schemas.microsoft.com/office/drawing/2014/main" id="{3C32219D-987A-8763-7381-025CEB19E05B}"/>
              </a:ext>
            </a:extLst>
          </p:cNvPr>
          <p:cNvSpPr txBox="1"/>
          <p:nvPr/>
        </p:nvSpPr>
        <p:spPr>
          <a:xfrm>
            <a:off x="10766037" y="167641"/>
            <a:ext cx="109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b="1">
                <a:solidFill>
                  <a:srgbClr val="FF0000"/>
                </a:solidFill>
              </a:rPr>
              <a:t>fakultatív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2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2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2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2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2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2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92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92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92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92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9" presetClass="entr" presetSubtype="0" decel="10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92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92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921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92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000"/>
                            </p:stCondLst>
                            <p:childTnLst>
                              <p:par>
                                <p:cTn id="95" presetID="15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92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92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92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92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6" grpId="0"/>
      <p:bldP spid="92167" grpId="0"/>
      <p:bldP spid="92168" grpId="0"/>
      <p:bldP spid="92311" grpId="0"/>
      <p:bldP spid="92326" grpId="0"/>
      <p:bldP spid="92327" grpId="0"/>
      <p:bldP spid="92328" grpId="0" animBg="1"/>
      <p:bldP spid="92328" grpId="1" animBg="1"/>
      <p:bldP spid="92329" grpId="0" animBg="1"/>
      <p:bldP spid="92329" grpId="1" animBg="1"/>
      <p:bldP spid="92330" grpId="0" animBg="1"/>
      <p:bldP spid="92330" grpId="1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50E7FE7-7A6B-4BF8-9EE5-6AB1B782D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7485"/>
            <a:ext cx="10515600" cy="1325563"/>
          </a:xfrm>
        </p:spPr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MO-elmélet értékelése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F5E4F99-4D1F-402A-952B-787EE2279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904" y="1657985"/>
            <a:ext cx="11623431" cy="4666616"/>
          </a:xfrm>
        </p:spPr>
        <p:txBody>
          <a:bodyPr>
            <a:normAutofit/>
          </a:bodyPr>
          <a:lstStyle/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MO-elmélet tehát helyesen írja le a VB-elmélet számára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prob-lémás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</a:t>
            </a:r>
            <a:r>
              <a:rPr lang="hu-HU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molekulát, helyesen jósolja a kötésrendjét, és a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párosítat-lan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elektronok számát.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kapott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termdiagramok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alkalmasak pl. redukciós - oxidációs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fo-lyamatok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eredményének, a kötésrend, az egyensúlyi magtávolság, a kötésdisszociációs energia változásának jóslására.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Nézzük meg, hogy milyen hatása van a magtöltés változásának, a második periódus kétatomos molekuláinak - a Li</a:t>
            </a:r>
            <a:r>
              <a:rPr lang="hu-HU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-től a F</a:t>
            </a:r>
            <a:r>
              <a:rPr lang="hu-HU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-ig - példáján!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endParaRPr lang="hu-H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AE2764A-281C-E961-0456-784ABE42D927}"/>
              </a:ext>
            </a:extLst>
          </p:cNvPr>
          <p:cNvSpPr txBox="1"/>
          <p:nvPr/>
        </p:nvSpPr>
        <p:spPr>
          <a:xfrm>
            <a:off x="10766037" y="167641"/>
            <a:ext cx="109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b="1">
                <a:solidFill>
                  <a:srgbClr val="FF0000"/>
                </a:solidFill>
              </a:rPr>
              <a:t>fakultatív</a:t>
            </a:r>
          </a:p>
        </p:txBody>
      </p:sp>
    </p:spTree>
    <p:extLst>
      <p:ext uri="{BB962C8B-B14F-4D97-AF65-F5344CB8AC3E}">
        <p14:creationId xmlns:p14="http://schemas.microsoft.com/office/powerpoint/2010/main" val="1153687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Kétatomos molekulák Li</a:t>
            </a:r>
            <a:r>
              <a:rPr lang="hu-HU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F</a:t>
            </a:r>
            <a:r>
              <a:rPr lang="hu-HU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59749" name="Line 5"/>
          <p:cNvSpPr>
            <a:spLocks noChangeShapeType="1"/>
          </p:cNvSpPr>
          <p:nvPr/>
        </p:nvSpPr>
        <p:spPr bwMode="auto">
          <a:xfrm flipV="1">
            <a:off x="3820056" y="1412876"/>
            <a:ext cx="0" cy="5038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59750" name="Text Box 6"/>
          <p:cNvSpPr txBox="1">
            <a:spLocks noChangeArrowheads="1"/>
          </p:cNvSpPr>
          <p:nvPr/>
        </p:nvSpPr>
        <p:spPr bwMode="auto">
          <a:xfrm>
            <a:off x="3096157" y="1412875"/>
            <a:ext cx="53091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/>
              <a:t>E</a:t>
            </a:r>
            <a:r>
              <a:rPr lang="hu-HU" baseline="-30000"/>
              <a:t>MO</a:t>
            </a:r>
          </a:p>
        </p:txBody>
      </p:sp>
      <p:grpSp>
        <p:nvGrpSpPr>
          <p:cNvPr id="159979" name="Group 235"/>
          <p:cNvGrpSpPr>
            <a:grpSpLocks/>
          </p:cNvGrpSpPr>
          <p:nvPr/>
        </p:nvGrpSpPr>
        <p:grpSpPr bwMode="auto">
          <a:xfrm>
            <a:off x="4102632" y="1870076"/>
            <a:ext cx="511175" cy="3394075"/>
            <a:chOff x="707" y="1178"/>
            <a:chExt cx="322" cy="2138"/>
          </a:xfrm>
        </p:grpSpPr>
        <p:sp>
          <p:nvSpPr>
            <p:cNvPr id="159751" name="Line 7"/>
            <p:cNvSpPr>
              <a:spLocks noChangeShapeType="1"/>
            </p:cNvSpPr>
            <p:nvPr/>
          </p:nvSpPr>
          <p:spPr bwMode="auto">
            <a:xfrm>
              <a:off x="755" y="2543"/>
              <a:ext cx="27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59752" name="Line 8"/>
            <p:cNvSpPr>
              <a:spLocks noChangeShapeType="1"/>
            </p:cNvSpPr>
            <p:nvPr/>
          </p:nvSpPr>
          <p:spPr bwMode="auto">
            <a:xfrm>
              <a:off x="753" y="1178"/>
              <a:ext cx="27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grpSp>
          <p:nvGrpSpPr>
            <p:cNvPr id="159756" name="Group 12"/>
            <p:cNvGrpSpPr>
              <a:grpSpLocks/>
            </p:cNvGrpSpPr>
            <p:nvPr/>
          </p:nvGrpSpPr>
          <p:grpSpPr bwMode="auto">
            <a:xfrm>
              <a:off x="757" y="1448"/>
              <a:ext cx="272" cy="42"/>
              <a:chOff x="853" y="1448"/>
              <a:chExt cx="272" cy="42"/>
            </a:xfrm>
          </p:grpSpPr>
          <p:sp>
            <p:nvSpPr>
              <p:cNvPr id="159753" name="Line 9"/>
              <p:cNvSpPr>
                <a:spLocks noChangeShapeType="1"/>
              </p:cNvSpPr>
              <p:nvPr/>
            </p:nvSpPr>
            <p:spPr bwMode="auto">
              <a:xfrm>
                <a:off x="853" y="1448"/>
                <a:ext cx="27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59754" name="Line 10"/>
              <p:cNvSpPr>
                <a:spLocks noChangeShapeType="1"/>
              </p:cNvSpPr>
              <p:nvPr/>
            </p:nvSpPr>
            <p:spPr bwMode="auto">
              <a:xfrm>
                <a:off x="853" y="1490"/>
                <a:ext cx="27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</p:grpSp>
        <p:sp>
          <p:nvSpPr>
            <p:cNvPr id="159755" name="Line 11"/>
            <p:cNvSpPr>
              <a:spLocks noChangeShapeType="1"/>
            </p:cNvSpPr>
            <p:nvPr/>
          </p:nvSpPr>
          <p:spPr bwMode="auto">
            <a:xfrm>
              <a:off x="755" y="1792"/>
              <a:ext cx="27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grpSp>
          <p:nvGrpSpPr>
            <p:cNvPr id="159757" name="Group 13"/>
            <p:cNvGrpSpPr>
              <a:grpSpLocks/>
            </p:cNvGrpSpPr>
            <p:nvPr/>
          </p:nvGrpSpPr>
          <p:grpSpPr bwMode="auto">
            <a:xfrm>
              <a:off x="755" y="2257"/>
              <a:ext cx="272" cy="42"/>
              <a:chOff x="853" y="1448"/>
              <a:chExt cx="272" cy="42"/>
            </a:xfrm>
          </p:grpSpPr>
          <p:sp>
            <p:nvSpPr>
              <p:cNvPr id="159758" name="Line 14"/>
              <p:cNvSpPr>
                <a:spLocks noChangeShapeType="1"/>
              </p:cNvSpPr>
              <p:nvPr/>
            </p:nvSpPr>
            <p:spPr bwMode="auto">
              <a:xfrm>
                <a:off x="853" y="1448"/>
                <a:ext cx="27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59759" name="Line 15"/>
              <p:cNvSpPr>
                <a:spLocks noChangeShapeType="1"/>
              </p:cNvSpPr>
              <p:nvPr/>
            </p:nvSpPr>
            <p:spPr bwMode="auto">
              <a:xfrm>
                <a:off x="853" y="1490"/>
                <a:ext cx="27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</p:grpSp>
        <p:sp>
          <p:nvSpPr>
            <p:cNvPr id="159760" name="Line 16"/>
            <p:cNvSpPr>
              <a:spLocks noChangeShapeType="1"/>
            </p:cNvSpPr>
            <p:nvPr/>
          </p:nvSpPr>
          <p:spPr bwMode="auto">
            <a:xfrm>
              <a:off x="757" y="2948"/>
              <a:ext cx="27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59859" name="Text Box 115"/>
            <p:cNvSpPr txBox="1">
              <a:spLocks noChangeArrowheads="1"/>
            </p:cNvSpPr>
            <p:nvPr/>
          </p:nvSpPr>
          <p:spPr bwMode="auto">
            <a:xfrm>
              <a:off x="707" y="3083"/>
              <a:ext cx="261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u-HU"/>
                <a:t>Li</a:t>
              </a:r>
              <a:r>
                <a:rPr lang="hu-HU" baseline="-25000"/>
                <a:t>2</a:t>
              </a:r>
            </a:p>
          </p:txBody>
        </p:sp>
        <p:grpSp>
          <p:nvGrpSpPr>
            <p:cNvPr id="159869" name="Group 125"/>
            <p:cNvGrpSpPr>
              <a:grpSpLocks/>
            </p:cNvGrpSpPr>
            <p:nvPr/>
          </p:nvGrpSpPr>
          <p:grpSpPr bwMode="auto">
            <a:xfrm>
              <a:off x="873" y="2820"/>
              <a:ext cx="49" cy="249"/>
              <a:chOff x="4778" y="3403"/>
              <a:chExt cx="49" cy="249"/>
            </a:xfrm>
          </p:grpSpPr>
          <p:sp>
            <p:nvSpPr>
              <p:cNvPr id="159866" name="Line 122"/>
              <p:cNvSpPr>
                <a:spLocks noChangeShapeType="1"/>
              </p:cNvSpPr>
              <p:nvPr/>
            </p:nvSpPr>
            <p:spPr bwMode="auto">
              <a:xfrm>
                <a:off x="4778" y="3408"/>
                <a:ext cx="0" cy="24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stealth" w="med" len="med"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59867" name="Line 123"/>
              <p:cNvSpPr>
                <a:spLocks noChangeShapeType="1"/>
              </p:cNvSpPr>
              <p:nvPr/>
            </p:nvSpPr>
            <p:spPr bwMode="auto">
              <a:xfrm flipV="1">
                <a:off x="4827" y="3403"/>
                <a:ext cx="0" cy="24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stealth" w="med" len="med"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</p:grpSp>
      </p:grpSp>
      <p:grpSp>
        <p:nvGrpSpPr>
          <p:cNvPr id="159955" name="Group 211"/>
          <p:cNvGrpSpPr>
            <a:grpSpLocks/>
          </p:cNvGrpSpPr>
          <p:nvPr/>
        </p:nvGrpSpPr>
        <p:grpSpPr bwMode="auto">
          <a:xfrm>
            <a:off x="4596342" y="1870075"/>
            <a:ext cx="755650" cy="3621088"/>
            <a:chOff x="1018" y="1178"/>
            <a:chExt cx="476" cy="2281"/>
          </a:xfrm>
        </p:grpSpPr>
        <p:sp>
          <p:nvSpPr>
            <p:cNvPr id="159761" name="Line 17"/>
            <p:cNvSpPr>
              <a:spLocks noChangeShapeType="1"/>
            </p:cNvSpPr>
            <p:nvPr/>
          </p:nvSpPr>
          <p:spPr bwMode="auto">
            <a:xfrm>
              <a:off x="1220" y="2656"/>
              <a:ext cx="27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59762" name="Line 18"/>
            <p:cNvSpPr>
              <a:spLocks noChangeShapeType="1"/>
            </p:cNvSpPr>
            <p:nvPr/>
          </p:nvSpPr>
          <p:spPr bwMode="auto">
            <a:xfrm>
              <a:off x="1218" y="1243"/>
              <a:ext cx="27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grpSp>
          <p:nvGrpSpPr>
            <p:cNvPr id="159763" name="Group 19"/>
            <p:cNvGrpSpPr>
              <a:grpSpLocks/>
            </p:cNvGrpSpPr>
            <p:nvPr/>
          </p:nvGrpSpPr>
          <p:grpSpPr bwMode="auto">
            <a:xfrm>
              <a:off x="1222" y="1513"/>
              <a:ext cx="272" cy="42"/>
              <a:chOff x="853" y="1448"/>
              <a:chExt cx="272" cy="42"/>
            </a:xfrm>
          </p:grpSpPr>
          <p:sp>
            <p:nvSpPr>
              <p:cNvPr id="159764" name="Line 20"/>
              <p:cNvSpPr>
                <a:spLocks noChangeShapeType="1"/>
              </p:cNvSpPr>
              <p:nvPr/>
            </p:nvSpPr>
            <p:spPr bwMode="auto">
              <a:xfrm>
                <a:off x="853" y="1448"/>
                <a:ext cx="27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59765" name="Line 21"/>
              <p:cNvSpPr>
                <a:spLocks noChangeShapeType="1"/>
              </p:cNvSpPr>
              <p:nvPr/>
            </p:nvSpPr>
            <p:spPr bwMode="auto">
              <a:xfrm>
                <a:off x="853" y="1490"/>
                <a:ext cx="27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</p:grpSp>
        <p:sp>
          <p:nvSpPr>
            <p:cNvPr id="159766" name="Line 22"/>
            <p:cNvSpPr>
              <a:spLocks noChangeShapeType="1"/>
            </p:cNvSpPr>
            <p:nvPr/>
          </p:nvSpPr>
          <p:spPr bwMode="auto">
            <a:xfrm>
              <a:off x="1220" y="1905"/>
              <a:ext cx="27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grpSp>
          <p:nvGrpSpPr>
            <p:cNvPr id="159767" name="Group 23"/>
            <p:cNvGrpSpPr>
              <a:grpSpLocks/>
            </p:cNvGrpSpPr>
            <p:nvPr/>
          </p:nvGrpSpPr>
          <p:grpSpPr bwMode="auto">
            <a:xfrm>
              <a:off x="1220" y="2274"/>
              <a:ext cx="272" cy="42"/>
              <a:chOff x="853" y="1448"/>
              <a:chExt cx="272" cy="42"/>
            </a:xfrm>
          </p:grpSpPr>
          <p:sp>
            <p:nvSpPr>
              <p:cNvPr id="159768" name="Line 24"/>
              <p:cNvSpPr>
                <a:spLocks noChangeShapeType="1"/>
              </p:cNvSpPr>
              <p:nvPr/>
            </p:nvSpPr>
            <p:spPr bwMode="auto">
              <a:xfrm>
                <a:off x="853" y="1448"/>
                <a:ext cx="27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59769" name="Line 25"/>
              <p:cNvSpPr>
                <a:spLocks noChangeShapeType="1"/>
              </p:cNvSpPr>
              <p:nvPr/>
            </p:nvSpPr>
            <p:spPr bwMode="auto">
              <a:xfrm>
                <a:off x="853" y="1490"/>
                <a:ext cx="27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</p:grpSp>
        <p:sp>
          <p:nvSpPr>
            <p:cNvPr id="159770" name="Line 26"/>
            <p:cNvSpPr>
              <a:spLocks noChangeShapeType="1"/>
            </p:cNvSpPr>
            <p:nvPr/>
          </p:nvSpPr>
          <p:spPr bwMode="auto">
            <a:xfrm>
              <a:off x="1222" y="3069"/>
              <a:ext cx="27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59822" name="Line 78"/>
            <p:cNvSpPr>
              <a:spLocks noChangeShapeType="1"/>
            </p:cNvSpPr>
            <p:nvPr/>
          </p:nvSpPr>
          <p:spPr bwMode="auto">
            <a:xfrm>
              <a:off x="1029" y="1178"/>
              <a:ext cx="191" cy="6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59825" name="Line 81"/>
            <p:cNvSpPr>
              <a:spLocks noChangeShapeType="1"/>
            </p:cNvSpPr>
            <p:nvPr/>
          </p:nvSpPr>
          <p:spPr bwMode="auto">
            <a:xfrm>
              <a:off x="1031" y="1465"/>
              <a:ext cx="191" cy="6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59827" name="Line 83"/>
            <p:cNvSpPr>
              <a:spLocks noChangeShapeType="1"/>
            </p:cNvSpPr>
            <p:nvPr/>
          </p:nvSpPr>
          <p:spPr bwMode="auto">
            <a:xfrm>
              <a:off x="1027" y="1791"/>
              <a:ext cx="195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59832" name="Line 88"/>
            <p:cNvSpPr>
              <a:spLocks noChangeShapeType="1"/>
            </p:cNvSpPr>
            <p:nvPr/>
          </p:nvSpPr>
          <p:spPr bwMode="auto">
            <a:xfrm>
              <a:off x="1018" y="2946"/>
              <a:ext cx="204" cy="1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59833" name="Line 89"/>
            <p:cNvSpPr>
              <a:spLocks noChangeShapeType="1"/>
            </p:cNvSpPr>
            <p:nvPr/>
          </p:nvSpPr>
          <p:spPr bwMode="auto">
            <a:xfrm>
              <a:off x="1026" y="2545"/>
              <a:ext cx="191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59834" name="Line 90"/>
            <p:cNvSpPr>
              <a:spLocks noChangeShapeType="1"/>
            </p:cNvSpPr>
            <p:nvPr/>
          </p:nvSpPr>
          <p:spPr bwMode="auto">
            <a:xfrm>
              <a:off x="1025" y="2274"/>
              <a:ext cx="197" cy="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59860" name="Text Box 116"/>
            <p:cNvSpPr txBox="1">
              <a:spLocks noChangeArrowheads="1"/>
            </p:cNvSpPr>
            <p:nvPr/>
          </p:nvSpPr>
          <p:spPr bwMode="auto">
            <a:xfrm>
              <a:off x="1170" y="3226"/>
              <a:ext cx="317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u-HU"/>
                <a:t>Be</a:t>
              </a:r>
              <a:r>
                <a:rPr lang="hu-HU" baseline="-25000"/>
                <a:t>2</a:t>
              </a:r>
            </a:p>
          </p:txBody>
        </p:sp>
        <p:grpSp>
          <p:nvGrpSpPr>
            <p:cNvPr id="159870" name="Group 126"/>
            <p:cNvGrpSpPr>
              <a:grpSpLocks/>
            </p:cNvGrpSpPr>
            <p:nvPr/>
          </p:nvGrpSpPr>
          <p:grpSpPr bwMode="auto">
            <a:xfrm>
              <a:off x="1335" y="2941"/>
              <a:ext cx="49" cy="249"/>
              <a:chOff x="4778" y="3403"/>
              <a:chExt cx="49" cy="249"/>
            </a:xfrm>
          </p:grpSpPr>
          <p:sp>
            <p:nvSpPr>
              <p:cNvPr id="159871" name="Line 127"/>
              <p:cNvSpPr>
                <a:spLocks noChangeShapeType="1"/>
              </p:cNvSpPr>
              <p:nvPr/>
            </p:nvSpPr>
            <p:spPr bwMode="auto">
              <a:xfrm>
                <a:off x="4778" y="3408"/>
                <a:ext cx="0" cy="24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stealth" w="med" len="med"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59872" name="Line 128"/>
              <p:cNvSpPr>
                <a:spLocks noChangeShapeType="1"/>
              </p:cNvSpPr>
              <p:nvPr/>
            </p:nvSpPr>
            <p:spPr bwMode="auto">
              <a:xfrm flipV="1">
                <a:off x="4827" y="3403"/>
                <a:ext cx="0" cy="24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stealth" w="med" len="med"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</p:grpSp>
        <p:grpSp>
          <p:nvGrpSpPr>
            <p:cNvPr id="159891" name="Group 147"/>
            <p:cNvGrpSpPr>
              <a:grpSpLocks/>
            </p:cNvGrpSpPr>
            <p:nvPr/>
          </p:nvGrpSpPr>
          <p:grpSpPr bwMode="auto">
            <a:xfrm>
              <a:off x="1336" y="2526"/>
              <a:ext cx="49" cy="249"/>
              <a:chOff x="4778" y="3403"/>
              <a:chExt cx="49" cy="249"/>
            </a:xfrm>
          </p:grpSpPr>
          <p:sp>
            <p:nvSpPr>
              <p:cNvPr id="159892" name="Line 148"/>
              <p:cNvSpPr>
                <a:spLocks noChangeShapeType="1"/>
              </p:cNvSpPr>
              <p:nvPr/>
            </p:nvSpPr>
            <p:spPr bwMode="auto">
              <a:xfrm>
                <a:off x="4778" y="3408"/>
                <a:ext cx="0" cy="24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stealth" w="med" len="med"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59893" name="Line 149"/>
              <p:cNvSpPr>
                <a:spLocks noChangeShapeType="1"/>
              </p:cNvSpPr>
              <p:nvPr/>
            </p:nvSpPr>
            <p:spPr bwMode="auto">
              <a:xfrm flipV="1">
                <a:off x="4827" y="3403"/>
                <a:ext cx="0" cy="24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stealth" w="med" len="med"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</p:grpSp>
      </p:grpSp>
      <p:grpSp>
        <p:nvGrpSpPr>
          <p:cNvPr id="159952" name="Group 208"/>
          <p:cNvGrpSpPr>
            <a:grpSpLocks/>
          </p:cNvGrpSpPr>
          <p:nvPr/>
        </p:nvGrpSpPr>
        <p:grpSpPr bwMode="auto">
          <a:xfrm>
            <a:off x="6761697" y="2205039"/>
            <a:ext cx="741363" cy="3895725"/>
            <a:chOff x="2382" y="1389"/>
            <a:chExt cx="467" cy="2454"/>
          </a:xfrm>
        </p:grpSpPr>
        <p:sp>
          <p:nvSpPr>
            <p:cNvPr id="159791" name="Line 47"/>
            <p:cNvSpPr>
              <a:spLocks noChangeShapeType="1"/>
            </p:cNvSpPr>
            <p:nvPr/>
          </p:nvSpPr>
          <p:spPr bwMode="auto">
            <a:xfrm>
              <a:off x="2575" y="2995"/>
              <a:ext cx="27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59792" name="Line 48"/>
            <p:cNvSpPr>
              <a:spLocks noChangeShapeType="1"/>
            </p:cNvSpPr>
            <p:nvPr/>
          </p:nvSpPr>
          <p:spPr bwMode="auto">
            <a:xfrm>
              <a:off x="2573" y="1486"/>
              <a:ext cx="27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grpSp>
          <p:nvGrpSpPr>
            <p:cNvPr id="159793" name="Group 49"/>
            <p:cNvGrpSpPr>
              <a:grpSpLocks/>
            </p:cNvGrpSpPr>
            <p:nvPr/>
          </p:nvGrpSpPr>
          <p:grpSpPr bwMode="auto">
            <a:xfrm>
              <a:off x="2577" y="1756"/>
              <a:ext cx="272" cy="42"/>
              <a:chOff x="853" y="1448"/>
              <a:chExt cx="272" cy="42"/>
            </a:xfrm>
          </p:grpSpPr>
          <p:sp>
            <p:nvSpPr>
              <p:cNvPr id="159794" name="Line 50"/>
              <p:cNvSpPr>
                <a:spLocks noChangeShapeType="1"/>
              </p:cNvSpPr>
              <p:nvPr/>
            </p:nvSpPr>
            <p:spPr bwMode="auto">
              <a:xfrm>
                <a:off x="853" y="1448"/>
                <a:ext cx="27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59795" name="Line 51"/>
              <p:cNvSpPr>
                <a:spLocks noChangeShapeType="1"/>
              </p:cNvSpPr>
              <p:nvPr/>
            </p:nvSpPr>
            <p:spPr bwMode="auto">
              <a:xfrm>
                <a:off x="853" y="1490"/>
                <a:ext cx="27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</p:grpSp>
        <p:sp>
          <p:nvSpPr>
            <p:cNvPr id="159796" name="Line 52"/>
            <p:cNvSpPr>
              <a:spLocks noChangeShapeType="1"/>
            </p:cNvSpPr>
            <p:nvPr/>
          </p:nvSpPr>
          <p:spPr bwMode="auto">
            <a:xfrm>
              <a:off x="2575" y="2244"/>
              <a:ext cx="27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grpSp>
          <p:nvGrpSpPr>
            <p:cNvPr id="159797" name="Group 53"/>
            <p:cNvGrpSpPr>
              <a:grpSpLocks/>
            </p:cNvGrpSpPr>
            <p:nvPr/>
          </p:nvGrpSpPr>
          <p:grpSpPr bwMode="auto">
            <a:xfrm>
              <a:off x="2575" y="2309"/>
              <a:ext cx="272" cy="42"/>
              <a:chOff x="853" y="1448"/>
              <a:chExt cx="272" cy="42"/>
            </a:xfrm>
          </p:grpSpPr>
          <p:sp>
            <p:nvSpPr>
              <p:cNvPr id="159798" name="Line 54"/>
              <p:cNvSpPr>
                <a:spLocks noChangeShapeType="1"/>
              </p:cNvSpPr>
              <p:nvPr/>
            </p:nvSpPr>
            <p:spPr bwMode="auto">
              <a:xfrm>
                <a:off x="853" y="1448"/>
                <a:ext cx="27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59799" name="Line 55"/>
              <p:cNvSpPr>
                <a:spLocks noChangeShapeType="1"/>
              </p:cNvSpPr>
              <p:nvPr/>
            </p:nvSpPr>
            <p:spPr bwMode="auto">
              <a:xfrm>
                <a:off x="853" y="1490"/>
                <a:ext cx="27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</p:grpSp>
        <p:sp>
          <p:nvSpPr>
            <p:cNvPr id="159800" name="Line 56"/>
            <p:cNvSpPr>
              <a:spLocks noChangeShapeType="1"/>
            </p:cNvSpPr>
            <p:nvPr/>
          </p:nvSpPr>
          <p:spPr bwMode="auto">
            <a:xfrm>
              <a:off x="2577" y="3408"/>
              <a:ext cx="27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59826" name="Line 82"/>
            <p:cNvSpPr>
              <a:spLocks noChangeShapeType="1"/>
            </p:cNvSpPr>
            <p:nvPr/>
          </p:nvSpPr>
          <p:spPr bwMode="auto">
            <a:xfrm>
              <a:off x="2392" y="1389"/>
              <a:ext cx="191" cy="9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59839" name="Line 95"/>
            <p:cNvSpPr>
              <a:spLocks noChangeShapeType="1"/>
            </p:cNvSpPr>
            <p:nvPr/>
          </p:nvSpPr>
          <p:spPr bwMode="auto">
            <a:xfrm>
              <a:off x="2388" y="2882"/>
              <a:ext cx="197" cy="1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59842" name="Line 98"/>
            <p:cNvSpPr>
              <a:spLocks noChangeShapeType="1"/>
            </p:cNvSpPr>
            <p:nvPr/>
          </p:nvSpPr>
          <p:spPr bwMode="auto">
            <a:xfrm>
              <a:off x="2392" y="3303"/>
              <a:ext cx="193" cy="10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59843" name="Line 99"/>
            <p:cNvSpPr>
              <a:spLocks noChangeShapeType="1"/>
            </p:cNvSpPr>
            <p:nvPr/>
          </p:nvSpPr>
          <p:spPr bwMode="auto">
            <a:xfrm>
              <a:off x="2388" y="1679"/>
              <a:ext cx="197" cy="9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59844" name="Line 100"/>
            <p:cNvSpPr>
              <a:spLocks noChangeShapeType="1"/>
            </p:cNvSpPr>
            <p:nvPr/>
          </p:nvSpPr>
          <p:spPr bwMode="auto">
            <a:xfrm>
              <a:off x="2382" y="2131"/>
              <a:ext cx="195" cy="1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59845" name="Line 101"/>
            <p:cNvSpPr>
              <a:spLocks noChangeShapeType="1"/>
            </p:cNvSpPr>
            <p:nvPr/>
          </p:nvSpPr>
          <p:spPr bwMode="auto">
            <a:xfrm>
              <a:off x="2392" y="2316"/>
              <a:ext cx="191" cy="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59863" name="Text Box 119"/>
            <p:cNvSpPr txBox="1">
              <a:spLocks noChangeArrowheads="1"/>
            </p:cNvSpPr>
            <p:nvPr/>
          </p:nvSpPr>
          <p:spPr bwMode="auto">
            <a:xfrm>
              <a:off x="2573" y="3610"/>
              <a:ext cx="26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u-HU"/>
                <a:t>N</a:t>
              </a:r>
              <a:r>
                <a:rPr lang="hu-HU" baseline="-25000"/>
                <a:t>2</a:t>
              </a:r>
            </a:p>
          </p:txBody>
        </p:sp>
        <p:grpSp>
          <p:nvGrpSpPr>
            <p:cNvPr id="159879" name="Group 135"/>
            <p:cNvGrpSpPr>
              <a:grpSpLocks/>
            </p:cNvGrpSpPr>
            <p:nvPr/>
          </p:nvGrpSpPr>
          <p:grpSpPr bwMode="auto">
            <a:xfrm>
              <a:off x="2688" y="3280"/>
              <a:ext cx="49" cy="249"/>
              <a:chOff x="4778" y="3403"/>
              <a:chExt cx="49" cy="249"/>
            </a:xfrm>
          </p:grpSpPr>
          <p:sp>
            <p:nvSpPr>
              <p:cNvPr id="159880" name="Line 136"/>
              <p:cNvSpPr>
                <a:spLocks noChangeShapeType="1"/>
              </p:cNvSpPr>
              <p:nvPr/>
            </p:nvSpPr>
            <p:spPr bwMode="auto">
              <a:xfrm>
                <a:off x="4778" y="3408"/>
                <a:ext cx="0" cy="24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stealth" w="med" len="med"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59881" name="Line 137"/>
              <p:cNvSpPr>
                <a:spLocks noChangeShapeType="1"/>
              </p:cNvSpPr>
              <p:nvPr/>
            </p:nvSpPr>
            <p:spPr bwMode="auto">
              <a:xfrm flipV="1">
                <a:off x="4827" y="3403"/>
                <a:ext cx="0" cy="24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stealth" w="med" len="med"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</p:grpSp>
        <p:grpSp>
          <p:nvGrpSpPr>
            <p:cNvPr id="159900" name="Group 156"/>
            <p:cNvGrpSpPr>
              <a:grpSpLocks/>
            </p:cNvGrpSpPr>
            <p:nvPr/>
          </p:nvGrpSpPr>
          <p:grpSpPr bwMode="auto">
            <a:xfrm>
              <a:off x="2689" y="2865"/>
              <a:ext cx="49" cy="249"/>
              <a:chOff x="4778" y="3403"/>
              <a:chExt cx="49" cy="249"/>
            </a:xfrm>
          </p:grpSpPr>
          <p:sp>
            <p:nvSpPr>
              <p:cNvPr id="159901" name="Line 157"/>
              <p:cNvSpPr>
                <a:spLocks noChangeShapeType="1"/>
              </p:cNvSpPr>
              <p:nvPr/>
            </p:nvSpPr>
            <p:spPr bwMode="auto">
              <a:xfrm>
                <a:off x="4778" y="3408"/>
                <a:ext cx="0" cy="24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stealth" w="med" len="med"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59902" name="Line 158"/>
              <p:cNvSpPr>
                <a:spLocks noChangeShapeType="1"/>
              </p:cNvSpPr>
              <p:nvPr/>
            </p:nvSpPr>
            <p:spPr bwMode="auto">
              <a:xfrm flipV="1">
                <a:off x="4827" y="3403"/>
                <a:ext cx="0" cy="24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stealth" w="med" len="med"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</p:grpSp>
        <p:grpSp>
          <p:nvGrpSpPr>
            <p:cNvPr id="159912" name="Group 168"/>
            <p:cNvGrpSpPr>
              <a:grpSpLocks/>
            </p:cNvGrpSpPr>
            <p:nvPr/>
          </p:nvGrpSpPr>
          <p:grpSpPr bwMode="auto">
            <a:xfrm>
              <a:off x="2689" y="2119"/>
              <a:ext cx="49" cy="249"/>
              <a:chOff x="4778" y="3403"/>
              <a:chExt cx="49" cy="249"/>
            </a:xfrm>
          </p:grpSpPr>
          <p:sp>
            <p:nvSpPr>
              <p:cNvPr id="159913" name="Line 169"/>
              <p:cNvSpPr>
                <a:spLocks noChangeShapeType="1"/>
              </p:cNvSpPr>
              <p:nvPr/>
            </p:nvSpPr>
            <p:spPr bwMode="auto">
              <a:xfrm>
                <a:off x="4778" y="3408"/>
                <a:ext cx="0" cy="24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stealth" w="med" len="med"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59914" name="Line 170"/>
              <p:cNvSpPr>
                <a:spLocks noChangeShapeType="1"/>
              </p:cNvSpPr>
              <p:nvPr/>
            </p:nvSpPr>
            <p:spPr bwMode="auto">
              <a:xfrm flipV="1">
                <a:off x="4827" y="3403"/>
                <a:ext cx="0" cy="24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stealth" w="med" len="med"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</p:grpSp>
        <p:grpSp>
          <p:nvGrpSpPr>
            <p:cNvPr id="159915" name="Group 171"/>
            <p:cNvGrpSpPr>
              <a:grpSpLocks/>
            </p:cNvGrpSpPr>
            <p:nvPr/>
          </p:nvGrpSpPr>
          <p:grpSpPr bwMode="auto">
            <a:xfrm>
              <a:off x="2591" y="2207"/>
              <a:ext cx="49" cy="249"/>
              <a:chOff x="4778" y="3403"/>
              <a:chExt cx="49" cy="249"/>
            </a:xfrm>
          </p:grpSpPr>
          <p:sp>
            <p:nvSpPr>
              <p:cNvPr id="159916" name="Line 172"/>
              <p:cNvSpPr>
                <a:spLocks noChangeShapeType="1"/>
              </p:cNvSpPr>
              <p:nvPr/>
            </p:nvSpPr>
            <p:spPr bwMode="auto">
              <a:xfrm>
                <a:off x="4778" y="3408"/>
                <a:ext cx="0" cy="24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stealth" w="med" len="med"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59917" name="Line 173"/>
              <p:cNvSpPr>
                <a:spLocks noChangeShapeType="1"/>
              </p:cNvSpPr>
              <p:nvPr/>
            </p:nvSpPr>
            <p:spPr bwMode="auto">
              <a:xfrm flipV="1">
                <a:off x="4827" y="3403"/>
                <a:ext cx="0" cy="24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stealth" w="med" len="med"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</p:grpSp>
        <p:grpSp>
          <p:nvGrpSpPr>
            <p:cNvPr id="159918" name="Group 174"/>
            <p:cNvGrpSpPr>
              <a:grpSpLocks/>
            </p:cNvGrpSpPr>
            <p:nvPr/>
          </p:nvGrpSpPr>
          <p:grpSpPr bwMode="auto">
            <a:xfrm>
              <a:off x="2776" y="2200"/>
              <a:ext cx="49" cy="249"/>
              <a:chOff x="4778" y="3403"/>
              <a:chExt cx="49" cy="249"/>
            </a:xfrm>
          </p:grpSpPr>
          <p:sp>
            <p:nvSpPr>
              <p:cNvPr id="159919" name="Line 175"/>
              <p:cNvSpPr>
                <a:spLocks noChangeShapeType="1"/>
              </p:cNvSpPr>
              <p:nvPr/>
            </p:nvSpPr>
            <p:spPr bwMode="auto">
              <a:xfrm>
                <a:off x="4778" y="3408"/>
                <a:ext cx="0" cy="24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stealth" w="med" len="med"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59920" name="Line 176"/>
              <p:cNvSpPr>
                <a:spLocks noChangeShapeType="1"/>
              </p:cNvSpPr>
              <p:nvPr/>
            </p:nvSpPr>
            <p:spPr bwMode="auto">
              <a:xfrm flipV="1">
                <a:off x="4827" y="3403"/>
                <a:ext cx="0" cy="24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stealth" w="med" len="med"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</p:grpSp>
      </p:grpSp>
      <p:grpSp>
        <p:nvGrpSpPr>
          <p:cNvPr id="159951" name="Group 207"/>
          <p:cNvGrpSpPr>
            <a:grpSpLocks/>
          </p:cNvGrpSpPr>
          <p:nvPr/>
        </p:nvGrpSpPr>
        <p:grpSpPr bwMode="auto">
          <a:xfrm>
            <a:off x="6048906" y="2089151"/>
            <a:ext cx="728662" cy="3814763"/>
            <a:chOff x="1933" y="1316"/>
            <a:chExt cx="459" cy="2403"/>
          </a:xfrm>
        </p:grpSpPr>
        <p:sp>
          <p:nvSpPr>
            <p:cNvPr id="159781" name="Line 37"/>
            <p:cNvSpPr>
              <a:spLocks noChangeShapeType="1"/>
            </p:cNvSpPr>
            <p:nvPr/>
          </p:nvSpPr>
          <p:spPr bwMode="auto">
            <a:xfrm>
              <a:off x="2118" y="2882"/>
              <a:ext cx="27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59782" name="Line 38"/>
            <p:cNvSpPr>
              <a:spLocks noChangeShapeType="1"/>
            </p:cNvSpPr>
            <p:nvPr/>
          </p:nvSpPr>
          <p:spPr bwMode="auto">
            <a:xfrm>
              <a:off x="2116" y="1389"/>
              <a:ext cx="27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grpSp>
          <p:nvGrpSpPr>
            <p:cNvPr id="159783" name="Group 39"/>
            <p:cNvGrpSpPr>
              <a:grpSpLocks/>
            </p:cNvGrpSpPr>
            <p:nvPr/>
          </p:nvGrpSpPr>
          <p:grpSpPr bwMode="auto">
            <a:xfrm>
              <a:off x="2120" y="1659"/>
              <a:ext cx="272" cy="42"/>
              <a:chOff x="853" y="1448"/>
              <a:chExt cx="272" cy="42"/>
            </a:xfrm>
          </p:grpSpPr>
          <p:sp>
            <p:nvSpPr>
              <p:cNvPr id="159784" name="Line 40"/>
              <p:cNvSpPr>
                <a:spLocks noChangeShapeType="1"/>
              </p:cNvSpPr>
              <p:nvPr/>
            </p:nvSpPr>
            <p:spPr bwMode="auto">
              <a:xfrm>
                <a:off x="853" y="1448"/>
                <a:ext cx="27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59785" name="Line 41"/>
              <p:cNvSpPr>
                <a:spLocks noChangeShapeType="1"/>
              </p:cNvSpPr>
              <p:nvPr/>
            </p:nvSpPr>
            <p:spPr bwMode="auto">
              <a:xfrm>
                <a:off x="853" y="1490"/>
                <a:ext cx="27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</p:grpSp>
        <p:sp>
          <p:nvSpPr>
            <p:cNvPr id="159786" name="Line 42"/>
            <p:cNvSpPr>
              <a:spLocks noChangeShapeType="1"/>
            </p:cNvSpPr>
            <p:nvPr/>
          </p:nvSpPr>
          <p:spPr bwMode="auto">
            <a:xfrm>
              <a:off x="2118" y="2131"/>
              <a:ext cx="27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grpSp>
          <p:nvGrpSpPr>
            <p:cNvPr id="159787" name="Group 43"/>
            <p:cNvGrpSpPr>
              <a:grpSpLocks/>
            </p:cNvGrpSpPr>
            <p:nvPr/>
          </p:nvGrpSpPr>
          <p:grpSpPr bwMode="auto">
            <a:xfrm>
              <a:off x="2118" y="2292"/>
              <a:ext cx="272" cy="42"/>
              <a:chOff x="853" y="1448"/>
              <a:chExt cx="272" cy="42"/>
            </a:xfrm>
          </p:grpSpPr>
          <p:sp>
            <p:nvSpPr>
              <p:cNvPr id="159788" name="Line 44"/>
              <p:cNvSpPr>
                <a:spLocks noChangeShapeType="1"/>
              </p:cNvSpPr>
              <p:nvPr/>
            </p:nvSpPr>
            <p:spPr bwMode="auto">
              <a:xfrm>
                <a:off x="853" y="1448"/>
                <a:ext cx="27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59789" name="Line 45"/>
              <p:cNvSpPr>
                <a:spLocks noChangeShapeType="1"/>
              </p:cNvSpPr>
              <p:nvPr/>
            </p:nvSpPr>
            <p:spPr bwMode="auto">
              <a:xfrm>
                <a:off x="853" y="1490"/>
                <a:ext cx="27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</p:grpSp>
        <p:sp>
          <p:nvSpPr>
            <p:cNvPr id="159790" name="Line 46"/>
            <p:cNvSpPr>
              <a:spLocks noChangeShapeType="1"/>
            </p:cNvSpPr>
            <p:nvPr/>
          </p:nvSpPr>
          <p:spPr bwMode="auto">
            <a:xfrm>
              <a:off x="2120" y="3303"/>
              <a:ext cx="27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59824" name="Line 80"/>
            <p:cNvSpPr>
              <a:spLocks noChangeShapeType="1"/>
            </p:cNvSpPr>
            <p:nvPr/>
          </p:nvSpPr>
          <p:spPr bwMode="auto">
            <a:xfrm>
              <a:off x="1947" y="1316"/>
              <a:ext cx="175" cy="7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59835" name="Line 91"/>
            <p:cNvSpPr>
              <a:spLocks noChangeShapeType="1"/>
            </p:cNvSpPr>
            <p:nvPr/>
          </p:nvSpPr>
          <p:spPr bwMode="auto">
            <a:xfrm>
              <a:off x="1943" y="1606"/>
              <a:ext cx="177" cy="6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59836" name="Line 92"/>
            <p:cNvSpPr>
              <a:spLocks noChangeShapeType="1"/>
            </p:cNvSpPr>
            <p:nvPr/>
          </p:nvSpPr>
          <p:spPr bwMode="auto">
            <a:xfrm>
              <a:off x="1951" y="2018"/>
              <a:ext cx="173" cy="1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59837" name="Line 93"/>
            <p:cNvSpPr>
              <a:spLocks noChangeShapeType="1"/>
            </p:cNvSpPr>
            <p:nvPr/>
          </p:nvSpPr>
          <p:spPr bwMode="auto">
            <a:xfrm>
              <a:off x="1933" y="2294"/>
              <a:ext cx="191" cy="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59838" name="Line 94"/>
            <p:cNvSpPr>
              <a:spLocks noChangeShapeType="1"/>
            </p:cNvSpPr>
            <p:nvPr/>
          </p:nvSpPr>
          <p:spPr bwMode="auto">
            <a:xfrm>
              <a:off x="1951" y="2769"/>
              <a:ext cx="173" cy="1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59841" name="Line 97"/>
            <p:cNvSpPr>
              <a:spLocks noChangeShapeType="1"/>
            </p:cNvSpPr>
            <p:nvPr/>
          </p:nvSpPr>
          <p:spPr bwMode="auto">
            <a:xfrm>
              <a:off x="1951" y="3203"/>
              <a:ext cx="173" cy="9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59862" name="Text Box 118"/>
            <p:cNvSpPr txBox="1">
              <a:spLocks noChangeArrowheads="1"/>
            </p:cNvSpPr>
            <p:nvPr/>
          </p:nvSpPr>
          <p:spPr bwMode="auto">
            <a:xfrm>
              <a:off x="2118" y="3486"/>
              <a:ext cx="24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u-HU"/>
                <a:t>C</a:t>
              </a:r>
              <a:r>
                <a:rPr lang="hu-HU" baseline="-25000"/>
                <a:t>2</a:t>
              </a:r>
            </a:p>
          </p:txBody>
        </p:sp>
        <p:grpSp>
          <p:nvGrpSpPr>
            <p:cNvPr id="159876" name="Group 132"/>
            <p:cNvGrpSpPr>
              <a:grpSpLocks/>
            </p:cNvGrpSpPr>
            <p:nvPr/>
          </p:nvGrpSpPr>
          <p:grpSpPr bwMode="auto">
            <a:xfrm>
              <a:off x="2234" y="3176"/>
              <a:ext cx="49" cy="249"/>
              <a:chOff x="4778" y="3403"/>
              <a:chExt cx="49" cy="249"/>
            </a:xfrm>
          </p:grpSpPr>
          <p:sp>
            <p:nvSpPr>
              <p:cNvPr id="159877" name="Line 133"/>
              <p:cNvSpPr>
                <a:spLocks noChangeShapeType="1"/>
              </p:cNvSpPr>
              <p:nvPr/>
            </p:nvSpPr>
            <p:spPr bwMode="auto">
              <a:xfrm>
                <a:off x="4778" y="3408"/>
                <a:ext cx="0" cy="24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stealth" w="med" len="med"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59878" name="Line 134"/>
              <p:cNvSpPr>
                <a:spLocks noChangeShapeType="1"/>
              </p:cNvSpPr>
              <p:nvPr/>
            </p:nvSpPr>
            <p:spPr bwMode="auto">
              <a:xfrm flipV="1">
                <a:off x="4827" y="3403"/>
                <a:ext cx="0" cy="24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stealth" w="med" len="med"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</p:grpSp>
        <p:grpSp>
          <p:nvGrpSpPr>
            <p:cNvPr id="159897" name="Group 153"/>
            <p:cNvGrpSpPr>
              <a:grpSpLocks/>
            </p:cNvGrpSpPr>
            <p:nvPr/>
          </p:nvGrpSpPr>
          <p:grpSpPr bwMode="auto">
            <a:xfrm>
              <a:off x="2235" y="2753"/>
              <a:ext cx="49" cy="249"/>
              <a:chOff x="4778" y="3403"/>
              <a:chExt cx="49" cy="249"/>
            </a:xfrm>
          </p:grpSpPr>
          <p:sp>
            <p:nvSpPr>
              <p:cNvPr id="159898" name="Line 154"/>
              <p:cNvSpPr>
                <a:spLocks noChangeShapeType="1"/>
              </p:cNvSpPr>
              <p:nvPr/>
            </p:nvSpPr>
            <p:spPr bwMode="auto">
              <a:xfrm>
                <a:off x="4778" y="3408"/>
                <a:ext cx="0" cy="24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stealth" w="med" len="med"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59899" name="Line 155"/>
              <p:cNvSpPr>
                <a:spLocks noChangeShapeType="1"/>
              </p:cNvSpPr>
              <p:nvPr/>
            </p:nvSpPr>
            <p:spPr bwMode="auto">
              <a:xfrm flipV="1">
                <a:off x="4827" y="3403"/>
                <a:ext cx="0" cy="24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stealth" w="med" len="med"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</p:grpSp>
        <p:grpSp>
          <p:nvGrpSpPr>
            <p:cNvPr id="159921" name="Group 177"/>
            <p:cNvGrpSpPr>
              <a:grpSpLocks/>
            </p:cNvGrpSpPr>
            <p:nvPr/>
          </p:nvGrpSpPr>
          <p:grpSpPr bwMode="auto">
            <a:xfrm>
              <a:off x="2136" y="2176"/>
              <a:ext cx="49" cy="249"/>
              <a:chOff x="4778" y="3403"/>
              <a:chExt cx="49" cy="249"/>
            </a:xfrm>
          </p:grpSpPr>
          <p:sp>
            <p:nvSpPr>
              <p:cNvPr id="159922" name="Line 178"/>
              <p:cNvSpPr>
                <a:spLocks noChangeShapeType="1"/>
              </p:cNvSpPr>
              <p:nvPr/>
            </p:nvSpPr>
            <p:spPr bwMode="auto">
              <a:xfrm>
                <a:off x="4778" y="3408"/>
                <a:ext cx="0" cy="24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stealth" w="med" len="med"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59923" name="Line 179"/>
              <p:cNvSpPr>
                <a:spLocks noChangeShapeType="1"/>
              </p:cNvSpPr>
              <p:nvPr/>
            </p:nvSpPr>
            <p:spPr bwMode="auto">
              <a:xfrm flipV="1">
                <a:off x="4827" y="3403"/>
                <a:ext cx="0" cy="24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stealth" w="med" len="med"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</p:grpSp>
        <p:grpSp>
          <p:nvGrpSpPr>
            <p:cNvPr id="159924" name="Group 180"/>
            <p:cNvGrpSpPr>
              <a:grpSpLocks/>
            </p:cNvGrpSpPr>
            <p:nvPr/>
          </p:nvGrpSpPr>
          <p:grpSpPr bwMode="auto">
            <a:xfrm>
              <a:off x="2321" y="2177"/>
              <a:ext cx="49" cy="249"/>
              <a:chOff x="4778" y="3403"/>
              <a:chExt cx="49" cy="249"/>
            </a:xfrm>
          </p:grpSpPr>
          <p:sp>
            <p:nvSpPr>
              <p:cNvPr id="159925" name="Line 181"/>
              <p:cNvSpPr>
                <a:spLocks noChangeShapeType="1"/>
              </p:cNvSpPr>
              <p:nvPr/>
            </p:nvSpPr>
            <p:spPr bwMode="auto">
              <a:xfrm>
                <a:off x="4778" y="3408"/>
                <a:ext cx="0" cy="24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stealth" w="med" len="med"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59926" name="Line 182"/>
              <p:cNvSpPr>
                <a:spLocks noChangeShapeType="1"/>
              </p:cNvSpPr>
              <p:nvPr/>
            </p:nvSpPr>
            <p:spPr bwMode="auto">
              <a:xfrm flipV="1">
                <a:off x="4827" y="3403"/>
                <a:ext cx="0" cy="24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stealth" w="med" len="med"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</p:grpSp>
      </p:grpSp>
      <p:grpSp>
        <p:nvGrpSpPr>
          <p:cNvPr id="159954" name="Group 210"/>
          <p:cNvGrpSpPr>
            <a:grpSpLocks/>
          </p:cNvGrpSpPr>
          <p:nvPr/>
        </p:nvGrpSpPr>
        <p:grpSpPr bwMode="auto">
          <a:xfrm>
            <a:off x="8187273" y="2468563"/>
            <a:ext cx="741363" cy="4133850"/>
            <a:chOff x="3280" y="1555"/>
            <a:chExt cx="467" cy="2604"/>
          </a:xfrm>
        </p:grpSpPr>
        <p:sp>
          <p:nvSpPr>
            <p:cNvPr id="159811" name="Line 67"/>
            <p:cNvSpPr>
              <a:spLocks noChangeShapeType="1"/>
            </p:cNvSpPr>
            <p:nvPr/>
          </p:nvSpPr>
          <p:spPr bwMode="auto">
            <a:xfrm>
              <a:off x="3473" y="3373"/>
              <a:ext cx="27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59812" name="Line 68"/>
            <p:cNvSpPr>
              <a:spLocks noChangeShapeType="1"/>
            </p:cNvSpPr>
            <p:nvPr/>
          </p:nvSpPr>
          <p:spPr bwMode="auto">
            <a:xfrm>
              <a:off x="3471" y="1632"/>
              <a:ext cx="27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grpSp>
          <p:nvGrpSpPr>
            <p:cNvPr id="159813" name="Group 69"/>
            <p:cNvGrpSpPr>
              <a:grpSpLocks/>
            </p:cNvGrpSpPr>
            <p:nvPr/>
          </p:nvGrpSpPr>
          <p:grpSpPr bwMode="auto">
            <a:xfrm>
              <a:off x="3475" y="1902"/>
              <a:ext cx="272" cy="42"/>
              <a:chOff x="853" y="1448"/>
              <a:chExt cx="272" cy="42"/>
            </a:xfrm>
          </p:grpSpPr>
          <p:sp>
            <p:nvSpPr>
              <p:cNvPr id="159814" name="Line 70"/>
              <p:cNvSpPr>
                <a:spLocks noChangeShapeType="1"/>
              </p:cNvSpPr>
              <p:nvPr/>
            </p:nvSpPr>
            <p:spPr bwMode="auto">
              <a:xfrm>
                <a:off x="853" y="1448"/>
                <a:ext cx="27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59815" name="Line 71"/>
              <p:cNvSpPr>
                <a:spLocks noChangeShapeType="1"/>
              </p:cNvSpPr>
              <p:nvPr/>
            </p:nvSpPr>
            <p:spPr bwMode="auto">
              <a:xfrm>
                <a:off x="853" y="1490"/>
                <a:ext cx="27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</p:grpSp>
        <p:sp>
          <p:nvSpPr>
            <p:cNvPr id="159816" name="Line 72"/>
            <p:cNvSpPr>
              <a:spLocks noChangeShapeType="1"/>
            </p:cNvSpPr>
            <p:nvPr/>
          </p:nvSpPr>
          <p:spPr bwMode="auto">
            <a:xfrm>
              <a:off x="3473" y="2614"/>
              <a:ext cx="27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grpSp>
          <p:nvGrpSpPr>
            <p:cNvPr id="159817" name="Group 73"/>
            <p:cNvGrpSpPr>
              <a:grpSpLocks/>
            </p:cNvGrpSpPr>
            <p:nvPr/>
          </p:nvGrpSpPr>
          <p:grpSpPr bwMode="auto">
            <a:xfrm>
              <a:off x="3473" y="2335"/>
              <a:ext cx="272" cy="42"/>
              <a:chOff x="853" y="1448"/>
              <a:chExt cx="272" cy="42"/>
            </a:xfrm>
          </p:grpSpPr>
          <p:sp>
            <p:nvSpPr>
              <p:cNvPr id="159818" name="Line 74"/>
              <p:cNvSpPr>
                <a:spLocks noChangeShapeType="1"/>
              </p:cNvSpPr>
              <p:nvPr/>
            </p:nvSpPr>
            <p:spPr bwMode="auto">
              <a:xfrm>
                <a:off x="853" y="1448"/>
                <a:ext cx="27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59819" name="Line 75"/>
              <p:cNvSpPr>
                <a:spLocks noChangeShapeType="1"/>
              </p:cNvSpPr>
              <p:nvPr/>
            </p:nvSpPr>
            <p:spPr bwMode="auto">
              <a:xfrm>
                <a:off x="853" y="1490"/>
                <a:ext cx="27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</p:grpSp>
        <p:sp>
          <p:nvSpPr>
            <p:cNvPr id="159820" name="Line 76"/>
            <p:cNvSpPr>
              <a:spLocks noChangeShapeType="1"/>
            </p:cNvSpPr>
            <p:nvPr/>
          </p:nvSpPr>
          <p:spPr bwMode="auto">
            <a:xfrm>
              <a:off x="3475" y="3786"/>
              <a:ext cx="27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59848" name="Line 104"/>
            <p:cNvSpPr>
              <a:spLocks noChangeShapeType="1"/>
            </p:cNvSpPr>
            <p:nvPr/>
          </p:nvSpPr>
          <p:spPr bwMode="auto">
            <a:xfrm>
              <a:off x="3282" y="3236"/>
              <a:ext cx="189" cy="1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59850" name="Line 106"/>
            <p:cNvSpPr>
              <a:spLocks noChangeShapeType="1"/>
            </p:cNvSpPr>
            <p:nvPr/>
          </p:nvSpPr>
          <p:spPr bwMode="auto">
            <a:xfrm>
              <a:off x="3282" y="2341"/>
              <a:ext cx="191" cy="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59851" name="Line 107"/>
            <p:cNvSpPr>
              <a:spLocks noChangeShapeType="1"/>
            </p:cNvSpPr>
            <p:nvPr/>
          </p:nvSpPr>
          <p:spPr bwMode="auto">
            <a:xfrm>
              <a:off x="3284" y="2500"/>
              <a:ext cx="191" cy="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59854" name="Line 110"/>
            <p:cNvSpPr>
              <a:spLocks noChangeShapeType="1"/>
            </p:cNvSpPr>
            <p:nvPr/>
          </p:nvSpPr>
          <p:spPr bwMode="auto">
            <a:xfrm>
              <a:off x="3284" y="1844"/>
              <a:ext cx="190" cy="7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59855" name="Line 111"/>
            <p:cNvSpPr>
              <a:spLocks noChangeShapeType="1"/>
            </p:cNvSpPr>
            <p:nvPr/>
          </p:nvSpPr>
          <p:spPr bwMode="auto">
            <a:xfrm>
              <a:off x="3290" y="3657"/>
              <a:ext cx="191" cy="1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59858" name="Line 114"/>
            <p:cNvSpPr>
              <a:spLocks noChangeShapeType="1"/>
            </p:cNvSpPr>
            <p:nvPr/>
          </p:nvSpPr>
          <p:spPr bwMode="auto">
            <a:xfrm>
              <a:off x="3280" y="1555"/>
              <a:ext cx="191" cy="6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59865" name="Text Box 121"/>
            <p:cNvSpPr txBox="1">
              <a:spLocks noChangeArrowheads="1"/>
            </p:cNvSpPr>
            <p:nvPr/>
          </p:nvSpPr>
          <p:spPr bwMode="auto">
            <a:xfrm>
              <a:off x="3471" y="3926"/>
              <a:ext cx="23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u-HU"/>
                <a:t>F</a:t>
              </a:r>
              <a:r>
                <a:rPr lang="hu-HU" baseline="-25000"/>
                <a:t>2</a:t>
              </a:r>
            </a:p>
          </p:txBody>
        </p:sp>
        <p:grpSp>
          <p:nvGrpSpPr>
            <p:cNvPr id="159885" name="Group 141"/>
            <p:cNvGrpSpPr>
              <a:grpSpLocks/>
            </p:cNvGrpSpPr>
            <p:nvPr/>
          </p:nvGrpSpPr>
          <p:grpSpPr bwMode="auto">
            <a:xfrm>
              <a:off x="3595" y="3653"/>
              <a:ext cx="49" cy="249"/>
              <a:chOff x="4778" y="3403"/>
              <a:chExt cx="49" cy="249"/>
            </a:xfrm>
          </p:grpSpPr>
          <p:sp>
            <p:nvSpPr>
              <p:cNvPr id="159886" name="Line 142"/>
              <p:cNvSpPr>
                <a:spLocks noChangeShapeType="1"/>
              </p:cNvSpPr>
              <p:nvPr/>
            </p:nvSpPr>
            <p:spPr bwMode="auto">
              <a:xfrm>
                <a:off x="4778" y="3408"/>
                <a:ext cx="0" cy="24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stealth" w="med" len="med"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59887" name="Line 143"/>
              <p:cNvSpPr>
                <a:spLocks noChangeShapeType="1"/>
              </p:cNvSpPr>
              <p:nvPr/>
            </p:nvSpPr>
            <p:spPr bwMode="auto">
              <a:xfrm flipV="1">
                <a:off x="4827" y="3403"/>
                <a:ext cx="0" cy="24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stealth" w="med" len="med"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</p:grpSp>
        <p:grpSp>
          <p:nvGrpSpPr>
            <p:cNvPr id="159888" name="Group 144"/>
            <p:cNvGrpSpPr>
              <a:grpSpLocks/>
            </p:cNvGrpSpPr>
            <p:nvPr/>
          </p:nvGrpSpPr>
          <p:grpSpPr bwMode="auto">
            <a:xfrm>
              <a:off x="3587" y="2489"/>
              <a:ext cx="49" cy="249"/>
              <a:chOff x="4778" y="3403"/>
              <a:chExt cx="49" cy="249"/>
            </a:xfrm>
          </p:grpSpPr>
          <p:sp>
            <p:nvSpPr>
              <p:cNvPr id="159889" name="Line 145"/>
              <p:cNvSpPr>
                <a:spLocks noChangeShapeType="1"/>
              </p:cNvSpPr>
              <p:nvPr/>
            </p:nvSpPr>
            <p:spPr bwMode="auto">
              <a:xfrm>
                <a:off x="4778" y="3408"/>
                <a:ext cx="0" cy="24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stealth" w="med" len="med"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59890" name="Line 146"/>
              <p:cNvSpPr>
                <a:spLocks noChangeShapeType="1"/>
              </p:cNvSpPr>
              <p:nvPr/>
            </p:nvSpPr>
            <p:spPr bwMode="auto">
              <a:xfrm flipV="1">
                <a:off x="4827" y="3403"/>
                <a:ext cx="0" cy="24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stealth" w="med" len="med"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</p:grpSp>
        <p:grpSp>
          <p:nvGrpSpPr>
            <p:cNvPr id="159906" name="Group 162"/>
            <p:cNvGrpSpPr>
              <a:grpSpLocks/>
            </p:cNvGrpSpPr>
            <p:nvPr/>
          </p:nvGrpSpPr>
          <p:grpSpPr bwMode="auto">
            <a:xfrm>
              <a:off x="3596" y="3238"/>
              <a:ext cx="49" cy="249"/>
              <a:chOff x="4778" y="3403"/>
              <a:chExt cx="49" cy="249"/>
            </a:xfrm>
          </p:grpSpPr>
          <p:sp>
            <p:nvSpPr>
              <p:cNvPr id="159907" name="Line 163"/>
              <p:cNvSpPr>
                <a:spLocks noChangeShapeType="1"/>
              </p:cNvSpPr>
              <p:nvPr/>
            </p:nvSpPr>
            <p:spPr bwMode="auto">
              <a:xfrm>
                <a:off x="4778" y="3408"/>
                <a:ext cx="0" cy="24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stealth" w="med" len="med"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59908" name="Line 164"/>
              <p:cNvSpPr>
                <a:spLocks noChangeShapeType="1"/>
              </p:cNvSpPr>
              <p:nvPr/>
            </p:nvSpPr>
            <p:spPr bwMode="auto">
              <a:xfrm flipV="1">
                <a:off x="4827" y="3403"/>
                <a:ext cx="0" cy="24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stealth" w="med" len="med"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</p:grpSp>
        <p:grpSp>
          <p:nvGrpSpPr>
            <p:cNvPr id="159933" name="Group 189"/>
            <p:cNvGrpSpPr>
              <a:grpSpLocks/>
            </p:cNvGrpSpPr>
            <p:nvPr/>
          </p:nvGrpSpPr>
          <p:grpSpPr bwMode="auto">
            <a:xfrm>
              <a:off x="3495" y="2225"/>
              <a:ext cx="49" cy="249"/>
              <a:chOff x="4778" y="3403"/>
              <a:chExt cx="49" cy="249"/>
            </a:xfrm>
          </p:grpSpPr>
          <p:sp>
            <p:nvSpPr>
              <p:cNvPr id="159934" name="Line 190"/>
              <p:cNvSpPr>
                <a:spLocks noChangeShapeType="1"/>
              </p:cNvSpPr>
              <p:nvPr/>
            </p:nvSpPr>
            <p:spPr bwMode="auto">
              <a:xfrm>
                <a:off x="4778" y="3408"/>
                <a:ext cx="0" cy="24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stealth" w="med" len="med"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59935" name="Line 191"/>
              <p:cNvSpPr>
                <a:spLocks noChangeShapeType="1"/>
              </p:cNvSpPr>
              <p:nvPr/>
            </p:nvSpPr>
            <p:spPr bwMode="auto">
              <a:xfrm flipV="1">
                <a:off x="4827" y="3403"/>
                <a:ext cx="0" cy="24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stealth" w="med" len="med"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</p:grpSp>
        <p:grpSp>
          <p:nvGrpSpPr>
            <p:cNvPr id="159936" name="Group 192"/>
            <p:cNvGrpSpPr>
              <a:grpSpLocks/>
            </p:cNvGrpSpPr>
            <p:nvPr/>
          </p:nvGrpSpPr>
          <p:grpSpPr bwMode="auto">
            <a:xfrm>
              <a:off x="3680" y="2226"/>
              <a:ext cx="49" cy="249"/>
              <a:chOff x="4778" y="3403"/>
              <a:chExt cx="49" cy="249"/>
            </a:xfrm>
          </p:grpSpPr>
          <p:sp>
            <p:nvSpPr>
              <p:cNvPr id="159937" name="Line 193"/>
              <p:cNvSpPr>
                <a:spLocks noChangeShapeType="1"/>
              </p:cNvSpPr>
              <p:nvPr/>
            </p:nvSpPr>
            <p:spPr bwMode="auto">
              <a:xfrm>
                <a:off x="4778" y="3408"/>
                <a:ext cx="0" cy="24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stealth" w="med" len="med"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59938" name="Line 194"/>
              <p:cNvSpPr>
                <a:spLocks noChangeShapeType="1"/>
              </p:cNvSpPr>
              <p:nvPr/>
            </p:nvSpPr>
            <p:spPr bwMode="auto">
              <a:xfrm flipV="1">
                <a:off x="4827" y="3403"/>
                <a:ext cx="0" cy="24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stealth" w="med" len="med"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</p:grpSp>
        <p:grpSp>
          <p:nvGrpSpPr>
            <p:cNvPr id="159939" name="Group 195"/>
            <p:cNvGrpSpPr>
              <a:grpSpLocks/>
            </p:cNvGrpSpPr>
            <p:nvPr/>
          </p:nvGrpSpPr>
          <p:grpSpPr bwMode="auto">
            <a:xfrm>
              <a:off x="3497" y="1800"/>
              <a:ext cx="49" cy="249"/>
              <a:chOff x="4778" y="3403"/>
              <a:chExt cx="49" cy="249"/>
            </a:xfrm>
          </p:grpSpPr>
          <p:sp>
            <p:nvSpPr>
              <p:cNvPr id="159940" name="Line 196"/>
              <p:cNvSpPr>
                <a:spLocks noChangeShapeType="1"/>
              </p:cNvSpPr>
              <p:nvPr/>
            </p:nvSpPr>
            <p:spPr bwMode="auto">
              <a:xfrm>
                <a:off x="4778" y="3408"/>
                <a:ext cx="0" cy="24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stealth" w="med" len="med"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59941" name="Line 197"/>
              <p:cNvSpPr>
                <a:spLocks noChangeShapeType="1"/>
              </p:cNvSpPr>
              <p:nvPr/>
            </p:nvSpPr>
            <p:spPr bwMode="auto">
              <a:xfrm flipV="1">
                <a:off x="4827" y="3403"/>
                <a:ext cx="0" cy="24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stealth" w="med" len="med"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</p:grpSp>
        <p:grpSp>
          <p:nvGrpSpPr>
            <p:cNvPr id="159942" name="Group 198"/>
            <p:cNvGrpSpPr>
              <a:grpSpLocks/>
            </p:cNvGrpSpPr>
            <p:nvPr/>
          </p:nvGrpSpPr>
          <p:grpSpPr bwMode="auto">
            <a:xfrm>
              <a:off x="3682" y="1801"/>
              <a:ext cx="49" cy="249"/>
              <a:chOff x="4778" y="3403"/>
              <a:chExt cx="49" cy="249"/>
            </a:xfrm>
          </p:grpSpPr>
          <p:sp>
            <p:nvSpPr>
              <p:cNvPr id="159943" name="Line 199"/>
              <p:cNvSpPr>
                <a:spLocks noChangeShapeType="1"/>
              </p:cNvSpPr>
              <p:nvPr/>
            </p:nvSpPr>
            <p:spPr bwMode="auto">
              <a:xfrm>
                <a:off x="4778" y="3408"/>
                <a:ext cx="0" cy="24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stealth" w="med" len="med"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59944" name="Line 200"/>
              <p:cNvSpPr>
                <a:spLocks noChangeShapeType="1"/>
              </p:cNvSpPr>
              <p:nvPr/>
            </p:nvSpPr>
            <p:spPr bwMode="auto">
              <a:xfrm flipV="1">
                <a:off x="4827" y="3403"/>
                <a:ext cx="0" cy="24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stealth" w="med" len="med"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</p:grpSp>
      </p:grpSp>
      <p:grpSp>
        <p:nvGrpSpPr>
          <p:cNvPr id="159950" name="Group 206"/>
          <p:cNvGrpSpPr>
            <a:grpSpLocks/>
          </p:cNvGrpSpPr>
          <p:nvPr/>
        </p:nvGrpSpPr>
        <p:grpSpPr bwMode="auto">
          <a:xfrm>
            <a:off x="5332943" y="1973264"/>
            <a:ext cx="744538" cy="3736975"/>
            <a:chOff x="1482" y="1243"/>
            <a:chExt cx="469" cy="2354"/>
          </a:xfrm>
        </p:grpSpPr>
        <p:sp>
          <p:nvSpPr>
            <p:cNvPr id="159771" name="Line 27"/>
            <p:cNvSpPr>
              <a:spLocks noChangeShapeType="1"/>
            </p:cNvSpPr>
            <p:nvPr/>
          </p:nvSpPr>
          <p:spPr bwMode="auto">
            <a:xfrm>
              <a:off x="1677" y="2769"/>
              <a:ext cx="27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59772" name="Line 28"/>
            <p:cNvSpPr>
              <a:spLocks noChangeShapeType="1"/>
            </p:cNvSpPr>
            <p:nvPr/>
          </p:nvSpPr>
          <p:spPr bwMode="auto">
            <a:xfrm>
              <a:off x="1675" y="1316"/>
              <a:ext cx="27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grpSp>
          <p:nvGrpSpPr>
            <p:cNvPr id="159773" name="Group 29"/>
            <p:cNvGrpSpPr>
              <a:grpSpLocks/>
            </p:cNvGrpSpPr>
            <p:nvPr/>
          </p:nvGrpSpPr>
          <p:grpSpPr bwMode="auto">
            <a:xfrm>
              <a:off x="1679" y="1586"/>
              <a:ext cx="272" cy="42"/>
              <a:chOff x="853" y="1448"/>
              <a:chExt cx="272" cy="42"/>
            </a:xfrm>
          </p:grpSpPr>
          <p:sp>
            <p:nvSpPr>
              <p:cNvPr id="159774" name="Line 30"/>
              <p:cNvSpPr>
                <a:spLocks noChangeShapeType="1"/>
              </p:cNvSpPr>
              <p:nvPr/>
            </p:nvSpPr>
            <p:spPr bwMode="auto">
              <a:xfrm>
                <a:off x="853" y="1448"/>
                <a:ext cx="27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59775" name="Line 31"/>
              <p:cNvSpPr>
                <a:spLocks noChangeShapeType="1"/>
              </p:cNvSpPr>
              <p:nvPr/>
            </p:nvSpPr>
            <p:spPr bwMode="auto">
              <a:xfrm>
                <a:off x="853" y="1490"/>
                <a:ext cx="27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</p:grpSp>
        <p:sp>
          <p:nvSpPr>
            <p:cNvPr id="159776" name="Line 32"/>
            <p:cNvSpPr>
              <a:spLocks noChangeShapeType="1"/>
            </p:cNvSpPr>
            <p:nvPr/>
          </p:nvSpPr>
          <p:spPr bwMode="auto">
            <a:xfrm>
              <a:off x="1677" y="2018"/>
              <a:ext cx="27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grpSp>
          <p:nvGrpSpPr>
            <p:cNvPr id="159777" name="Group 33"/>
            <p:cNvGrpSpPr>
              <a:grpSpLocks/>
            </p:cNvGrpSpPr>
            <p:nvPr/>
          </p:nvGrpSpPr>
          <p:grpSpPr bwMode="auto">
            <a:xfrm>
              <a:off x="1677" y="2283"/>
              <a:ext cx="272" cy="42"/>
              <a:chOff x="853" y="1448"/>
              <a:chExt cx="272" cy="42"/>
            </a:xfrm>
          </p:grpSpPr>
          <p:sp>
            <p:nvSpPr>
              <p:cNvPr id="159778" name="Line 34"/>
              <p:cNvSpPr>
                <a:spLocks noChangeShapeType="1"/>
              </p:cNvSpPr>
              <p:nvPr/>
            </p:nvSpPr>
            <p:spPr bwMode="auto">
              <a:xfrm>
                <a:off x="853" y="1448"/>
                <a:ext cx="27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59779" name="Line 35"/>
              <p:cNvSpPr>
                <a:spLocks noChangeShapeType="1"/>
              </p:cNvSpPr>
              <p:nvPr/>
            </p:nvSpPr>
            <p:spPr bwMode="auto">
              <a:xfrm>
                <a:off x="853" y="1490"/>
                <a:ext cx="27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</p:grpSp>
        <p:sp>
          <p:nvSpPr>
            <p:cNvPr id="159780" name="Line 36"/>
            <p:cNvSpPr>
              <a:spLocks noChangeShapeType="1"/>
            </p:cNvSpPr>
            <p:nvPr/>
          </p:nvSpPr>
          <p:spPr bwMode="auto">
            <a:xfrm>
              <a:off x="1679" y="3202"/>
              <a:ext cx="27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59823" name="Line 79"/>
            <p:cNvSpPr>
              <a:spLocks noChangeShapeType="1"/>
            </p:cNvSpPr>
            <p:nvPr/>
          </p:nvSpPr>
          <p:spPr bwMode="auto">
            <a:xfrm>
              <a:off x="1482" y="1243"/>
              <a:ext cx="197" cy="6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59828" name="Line 84"/>
            <p:cNvSpPr>
              <a:spLocks noChangeShapeType="1"/>
            </p:cNvSpPr>
            <p:nvPr/>
          </p:nvSpPr>
          <p:spPr bwMode="auto">
            <a:xfrm>
              <a:off x="1494" y="1530"/>
              <a:ext cx="191" cy="6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59829" name="Line 85"/>
            <p:cNvSpPr>
              <a:spLocks noChangeShapeType="1"/>
            </p:cNvSpPr>
            <p:nvPr/>
          </p:nvSpPr>
          <p:spPr bwMode="auto">
            <a:xfrm>
              <a:off x="1494" y="2656"/>
              <a:ext cx="191" cy="1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59830" name="Line 86"/>
            <p:cNvSpPr>
              <a:spLocks noChangeShapeType="1"/>
            </p:cNvSpPr>
            <p:nvPr/>
          </p:nvSpPr>
          <p:spPr bwMode="auto">
            <a:xfrm>
              <a:off x="1490" y="2286"/>
              <a:ext cx="195" cy="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59831" name="Line 87"/>
            <p:cNvSpPr>
              <a:spLocks noChangeShapeType="1"/>
            </p:cNvSpPr>
            <p:nvPr/>
          </p:nvSpPr>
          <p:spPr bwMode="auto">
            <a:xfrm>
              <a:off x="1490" y="1905"/>
              <a:ext cx="193" cy="1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59840" name="Line 96"/>
            <p:cNvSpPr>
              <a:spLocks noChangeShapeType="1"/>
            </p:cNvSpPr>
            <p:nvPr/>
          </p:nvSpPr>
          <p:spPr bwMode="auto">
            <a:xfrm>
              <a:off x="1491" y="3069"/>
              <a:ext cx="187" cy="13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59861" name="Text Box 117"/>
            <p:cNvSpPr txBox="1">
              <a:spLocks noChangeArrowheads="1"/>
            </p:cNvSpPr>
            <p:nvPr/>
          </p:nvSpPr>
          <p:spPr bwMode="auto">
            <a:xfrm>
              <a:off x="1675" y="3364"/>
              <a:ext cx="24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u-HU"/>
                <a:t>B</a:t>
              </a:r>
              <a:r>
                <a:rPr lang="hu-HU" baseline="-25000"/>
                <a:t>2</a:t>
              </a:r>
            </a:p>
          </p:txBody>
        </p:sp>
        <p:sp>
          <p:nvSpPr>
            <p:cNvPr id="159868" name="Line 124"/>
            <p:cNvSpPr>
              <a:spLocks noChangeShapeType="1"/>
            </p:cNvSpPr>
            <p:nvPr/>
          </p:nvSpPr>
          <p:spPr bwMode="auto">
            <a:xfrm flipV="1">
              <a:off x="1739" y="2168"/>
              <a:ext cx="0" cy="244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stealth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grpSp>
          <p:nvGrpSpPr>
            <p:cNvPr id="159873" name="Group 129"/>
            <p:cNvGrpSpPr>
              <a:grpSpLocks/>
            </p:cNvGrpSpPr>
            <p:nvPr/>
          </p:nvGrpSpPr>
          <p:grpSpPr bwMode="auto">
            <a:xfrm>
              <a:off x="1789" y="3070"/>
              <a:ext cx="49" cy="249"/>
              <a:chOff x="4778" y="3403"/>
              <a:chExt cx="49" cy="249"/>
            </a:xfrm>
          </p:grpSpPr>
          <p:sp>
            <p:nvSpPr>
              <p:cNvPr id="159874" name="Line 130"/>
              <p:cNvSpPr>
                <a:spLocks noChangeShapeType="1"/>
              </p:cNvSpPr>
              <p:nvPr/>
            </p:nvSpPr>
            <p:spPr bwMode="auto">
              <a:xfrm>
                <a:off x="4778" y="3408"/>
                <a:ext cx="0" cy="24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stealth" w="med" len="med"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59875" name="Line 131"/>
              <p:cNvSpPr>
                <a:spLocks noChangeShapeType="1"/>
              </p:cNvSpPr>
              <p:nvPr/>
            </p:nvSpPr>
            <p:spPr bwMode="auto">
              <a:xfrm flipV="1">
                <a:off x="4827" y="3403"/>
                <a:ext cx="0" cy="24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stealth" w="med" len="med"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</p:grpSp>
        <p:grpSp>
          <p:nvGrpSpPr>
            <p:cNvPr id="159894" name="Group 150"/>
            <p:cNvGrpSpPr>
              <a:grpSpLocks/>
            </p:cNvGrpSpPr>
            <p:nvPr/>
          </p:nvGrpSpPr>
          <p:grpSpPr bwMode="auto">
            <a:xfrm>
              <a:off x="1790" y="2639"/>
              <a:ext cx="49" cy="249"/>
              <a:chOff x="4778" y="3403"/>
              <a:chExt cx="49" cy="249"/>
            </a:xfrm>
          </p:grpSpPr>
          <p:sp>
            <p:nvSpPr>
              <p:cNvPr id="159895" name="Line 151"/>
              <p:cNvSpPr>
                <a:spLocks noChangeShapeType="1"/>
              </p:cNvSpPr>
              <p:nvPr/>
            </p:nvSpPr>
            <p:spPr bwMode="auto">
              <a:xfrm>
                <a:off x="4778" y="3408"/>
                <a:ext cx="0" cy="24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stealth" w="med" len="med"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59896" name="Line 152"/>
              <p:cNvSpPr>
                <a:spLocks noChangeShapeType="1"/>
              </p:cNvSpPr>
              <p:nvPr/>
            </p:nvSpPr>
            <p:spPr bwMode="auto">
              <a:xfrm flipV="1">
                <a:off x="4827" y="3403"/>
                <a:ext cx="0" cy="24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stealth" w="med" len="med"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</p:grpSp>
        <p:sp>
          <p:nvSpPr>
            <p:cNvPr id="159945" name="Line 201"/>
            <p:cNvSpPr>
              <a:spLocks noChangeShapeType="1"/>
            </p:cNvSpPr>
            <p:nvPr/>
          </p:nvSpPr>
          <p:spPr bwMode="auto">
            <a:xfrm flipV="1">
              <a:off x="1891" y="2167"/>
              <a:ext cx="0" cy="244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stealth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</p:grpSp>
      <p:grpSp>
        <p:nvGrpSpPr>
          <p:cNvPr id="159956" name="Group 212"/>
          <p:cNvGrpSpPr>
            <a:grpSpLocks/>
          </p:cNvGrpSpPr>
          <p:nvPr/>
        </p:nvGrpSpPr>
        <p:grpSpPr bwMode="auto">
          <a:xfrm>
            <a:off x="7490359" y="2349500"/>
            <a:ext cx="712788" cy="4014788"/>
            <a:chOff x="2841" y="1480"/>
            <a:chExt cx="449" cy="2529"/>
          </a:xfrm>
        </p:grpSpPr>
        <p:grpSp>
          <p:nvGrpSpPr>
            <p:cNvPr id="159803" name="Group 59"/>
            <p:cNvGrpSpPr>
              <a:grpSpLocks/>
            </p:cNvGrpSpPr>
            <p:nvPr/>
          </p:nvGrpSpPr>
          <p:grpSpPr bwMode="auto">
            <a:xfrm>
              <a:off x="3018" y="1821"/>
              <a:ext cx="272" cy="42"/>
              <a:chOff x="853" y="1448"/>
              <a:chExt cx="272" cy="42"/>
            </a:xfrm>
          </p:grpSpPr>
          <p:sp>
            <p:nvSpPr>
              <p:cNvPr id="159804" name="Line 60"/>
              <p:cNvSpPr>
                <a:spLocks noChangeShapeType="1"/>
              </p:cNvSpPr>
              <p:nvPr/>
            </p:nvSpPr>
            <p:spPr bwMode="auto">
              <a:xfrm>
                <a:off x="853" y="1448"/>
                <a:ext cx="27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59805" name="Line 61"/>
              <p:cNvSpPr>
                <a:spLocks noChangeShapeType="1"/>
              </p:cNvSpPr>
              <p:nvPr/>
            </p:nvSpPr>
            <p:spPr bwMode="auto">
              <a:xfrm>
                <a:off x="853" y="1490"/>
                <a:ext cx="27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</p:grpSp>
        <p:sp>
          <p:nvSpPr>
            <p:cNvPr id="159810" name="Line 66"/>
            <p:cNvSpPr>
              <a:spLocks noChangeShapeType="1"/>
            </p:cNvSpPr>
            <p:nvPr/>
          </p:nvSpPr>
          <p:spPr bwMode="auto">
            <a:xfrm>
              <a:off x="3018" y="3657"/>
              <a:ext cx="27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grpSp>
          <p:nvGrpSpPr>
            <p:cNvPr id="159930" name="Group 186"/>
            <p:cNvGrpSpPr>
              <a:grpSpLocks/>
            </p:cNvGrpSpPr>
            <p:nvPr/>
          </p:nvGrpSpPr>
          <p:grpSpPr bwMode="auto">
            <a:xfrm>
              <a:off x="3223" y="2211"/>
              <a:ext cx="49" cy="249"/>
              <a:chOff x="4778" y="3403"/>
              <a:chExt cx="49" cy="249"/>
            </a:xfrm>
          </p:grpSpPr>
          <p:sp>
            <p:nvSpPr>
              <p:cNvPr id="159931" name="Line 187"/>
              <p:cNvSpPr>
                <a:spLocks noChangeShapeType="1"/>
              </p:cNvSpPr>
              <p:nvPr/>
            </p:nvSpPr>
            <p:spPr bwMode="auto">
              <a:xfrm>
                <a:off x="4778" y="3408"/>
                <a:ext cx="0" cy="24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stealth" w="med" len="med"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59932" name="Line 188"/>
              <p:cNvSpPr>
                <a:spLocks noChangeShapeType="1"/>
              </p:cNvSpPr>
              <p:nvPr/>
            </p:nvSpPr>
            <p:spPr bwMode="auto">
              <a:xfrm flipV="1">
                <a:off x="4827" y="3403"/>
                <a:ext cx="0" cy="24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stealth" w="med" len="med"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</p:grpSp>
        <p:sp>
          <p:nvSpPr>
            <p:cNvPr id="159801" name="Line 57"/>
            <p:cNvSpPr>
              <a:spLocks noChangeShapeType="1"/>
            </p:cNvSpPr>
            <p:nvPr/>
          </p:nvSpPr>
          <p:spPr bwMode="auto">
            <a:xfrm>
              <a:off x="3016" y="3236"/>
              <a:ext cx="27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59802" name="Line 58"/>
            <p:cNvSpPr>
              <a:spLocks noChangeShapeType="1"/>
            </p:cNvSpPr>
            <p:nvPr/>
          </p:nvSpPr>
          <p:spPr bwMode="auto">
            <a:xfrm>
              <a:off x="3014" y="1551"/>
              <a:ext cx="27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59806" name="Line 62"/>
            <p:cNvSpPr>
              <a:spLocks noChangeShapeType="1"/>
            </p:cNvSpPr>
            <p:nvPr/>
          </p:nvSpPr>
          <p:spPr bwMode="auto">
            <a:xfrm>
              <a:off x="3016" y="2501"/>
              <a:ext cx="27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grpSp>
          <p:nvGrpSpPr>
            <p:cNvPr id="159807" name="Group 63"/>
            <p:cNvGrpSpPr>
              <a:grpSpLocks/>
            </p:cNvGrpSpPr>
            <p:nvPr/>
          </p:nvGrpSpPr>
          <p:grpSpPr bwMode="auto">
            <a:xfrm>
              <a:off x="3016" y="2326"/>
              <a:ext cx="272" cy="42"/>
              <a:chOff x="853" y="1448"/>
              <a:chExt cx="272" cy="42"/>
            </a:xfrm>
          </p:grpSpPr>
          <p:sp>
            <p:nvSpPr>
              <p:cNvPr id="159808" name="Line 64"/>
              <p:cNvSpPr>
                <a:spLocks noChangeShapeType="1"/>
              </p:cNvSpPr>
              <p:nvPr/>
            </p:nvSpPr>
            <p:spPr bwMode="auto">
              <a:xfrm>
                <a:off x="853" y="1448"/>
                <a:ext cx="27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59809" name="Line 65"/>
              <p:cNvSpPr>
                <a:spLocks noChangeShapeType="1"/>
              </p:cNvSpPr>
              <p:nvPr/>
            </p:nvSpPr>
            <p:spPr bwMode="auto">
              <a:xfrm>
                <a:off x="853" y="1490"/>
                <a:ext cx="27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</p:grpSp>
        <p:sp>
          <p:nvSpPr>
            <p:cNvPr id="159846" name="Line 102"/>
            <p:cNvSpPr>
              <a:spLocks noChangeShapeType="1"/>
            </p:cNvSpPr>
            <p:nvPr/>
          </p:nvSpPr>
          <p:spPr bwMode="auto">
            <a:xfrm>
              <a:off x="2849" y="2244"/>
              <a:ext cx="169" cy="25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59847" name="Line 103"/>
            <p:cNvSpPr>
              <a:spLocks noChangeShapeType="1"/>
            </p:cNvSpPr>
            <p:nvPr/>
          </p:nvSpPr>
          <p:spPr bwMode="auto">
            <a:xfrm>
              <a:off x="2845" y="2329"/>
              <a:ext cx="173" cy="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59849" name="Line 105"/>
            <p:cNvSpPr>
              <a:spLocks noChangeShapeType="1"/>
            </p:cNvSpPr>
            <p:nvPr/>
          </p:nvSpPr>
          <p:spPr bwMode="auto">
            <a:xfrm>
              <a:off x="2845" y="2995"/>
              <a:ext cx="173" cy="2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59852" name="Line 108"/>
            <p:cNvSpPr>
              <a:spLocks noChangeShapeType="1"/>
            </p:cNvSpPr>
            <p:nvPr/>
          </p:nvSpPr>
          <p:spPr bwMode="auto">
            <a:xfrm>
              <a:off x="2841" y="1776"/>
              <a:ext cx="175" cy="6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59853" name="Line 109"/>
            <p:cNvSpPr>
              <a:spLocks noChangeShapeType="1"/>
            </p:cNvSpPr>
            <p:nvPr/>
          </p:nvSpPr>
          <p:spPr bwMode="auto">
            <a:xfrm>
              <a:off x="2849" y="1480"/>
              <a:ext cx="191" cy="6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59856" name="Line 112"/>
            <p:cNvSpPr>
              <a:spLocks noChangeShapeType="1"/>
            </p:cNvSpPr>
            <p:nvPr/>
          </p:nvSpPr>
          <p:spPr bwMode="auto">
            <a:xfrm>
              <a:off x="2849" y="3408"/>
              <a:ext cx="169" cy="24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59864" name="Text Box 120"/>
            <p:cNvSpPr txBox="1">
              <a:spLocks noChangeArrowheads="1"/>
            </p:cNvSpPr>
            <p:nvPr/>
          </p:nvSpPr>
          <p:spPr bwMode="auto">
            <a:xfrm>
              <a:off x="3004" y="3776"/>
              <a:ext cx="26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u-HU"/>
                <a:t>O</a:t>
              </a:r>
              <a:r>
                <a:rPr lang="hu-HU" baseline="-25000"/>
                <a:t>2</a:t>
              </a:r>
            </a:p>
          </p:txBody>
        </p:sp>
        <p:grpSp>
          <p:nvGrpSpPr>
            <p:cNvPr id="159882" name="Group 138"/>
            <p:cNvGrpSpPr>
              <a:grpSpLocks/>
            </p:cNvGrpSpPr>
            <p:nvPr/>
          </p:nvGrpSpPr>
          <p:grpSpPr bwMode="auto">
            <a:xfrm>
              <a:off x="3135" y="3536"/>
              <a:ext cx="49" cy="249"/>
              <a:chOff x="4778" y="3403"/>
              <a:chExt cx="49" cy="249"/>
            </a:xfrm>
          </p:grpSpPr>
          <p:sp>
            <p:nvSpPr>
              <p:cNvPr id="159883" name="Line 139"/>
              <p:cNvSpPr>
                <a:spLocks noChangeShapeType="1"/>
              </p:cNvSpPr>
              <p:nvPr/>
            </p:nvSpPr>
            <p:spPr bwMode="auto">
              <a:xfrm>
                <a:off x="4778" y="3408"/>
                <a:ext cx="0" cy="24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stealth" w="med" len="med"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59884" name="Line 140"/>
              <p:cNvSpPr>
                <a:spLocks noChangeShapeType="1"/>
              </p:cNvSpPr>
              <p:nvPr/>
            </p:nvSpPr>
            <p:spPr bwMode="auto">
              <a:xfrm flipV="1">
                <a:off x="4827" y="3403"/>
                <a:ext cx="0" cy="24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stealth" w="med" len="med"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</p:grpSp>
        <p:grpSp>
          <p:nvGrpSpPr>
            <p:cNvPr id="159903" name="Group 159"/>
            <p:cNvGrpSpPr>
              <a:grpSpLocks/>
            </p:cNvGrpSpPr>
            <p:nvPr/>
          </p:nvGrpSpPr>
          <p:grpSpPr bwMode="auto">
            <a:xfrm>
              <a:off x="3136" y="3105"/>
              <a:ext cx="49" cy="249"/>
              <a:chOff x="4778" y="3403"/>
              <a:chExt cx="49" cy="249"/>
            </a:xfrm>
          </p:grpSpPr>
          <p:sp>
            <p:nvSpPr>
              <p:cNvPr id="159904" name="Line 160"/>
              <p:cNvSpPr>
                <a:spLocks noChangeShapeType="1"/>
              </p:cNvSpPr>
              <p:nvPr/>
            </p:nvSpPr>
            <p:spPr bwMode="auto">
              <a:xfrm>
                <a:off x="4778" y="3408"/>
                <a:ext cx="0" cy="24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stealth" w="med" len="med"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59905" name="Line 161"/>
              <p:cNvSpPr>
                <a:spLocks noChangeShapeType="1"/>
              </p:cNvSpPr>
              <p:nvPr/>
            </p:nvSpPr>
            <p:spPr bwMode="auto">
              <a:xfrm flipV="1">
                <a:off x="4827" y="3403"/>
                <a:ext cx="0" cy="24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stealth" w="med" len="med"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</p:grpSp>
        <p:grpSp>
          <p:nvGrpSpPr>
            <p:cNvPr id="159909" name="Group 165"/>
            <p:cNvGrpSpPr>
              <a:grpSpLocks/>
            </p:cNvGrpSpPr>
            <p:nvPr/>
          </p:nvGrpSpPr>
          <p:grpSpPr bwMode="auto">
            <a:xfrm>
              <a:off x="3127" y="2377"/>
              <a:ext cx="49" cy="249"/>
              <a:chOff x="4778" y="3403"/>
              <a:chExt cx="49" cy="249"/>
            </a:xfrm>
          </p:grpSpPr>
          <p:sp>
            <p:nvSpPr>
              <p:cNvPr id="159910" name="Line 166"/>
              <p:cNvSpPr>
                <a:spLocks noChangeShapeType="1"/>
              </p:cNvSpPr>
              <p:nvPr/>
            </p:nvSpPr>
            <p:spPr bwMode="auto">
              <a:xfrm>
                <a:off x="4778" y="3408"/>
                <a:ext cx="0" cy="24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stealth" w="med" len="med"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59911" name="Line 167"/>
              <p:cNvSpPr>
                <a:spLocks noChangeShapeType="1"/>
              </p:cNvSpPr>
              <p:nvPr/>
            </p:nvSpPr>
            <p:spPr bwMode="auto">
              <a:xfrm flipV="1">
                <a:off x="4827" y="3403"/>
                <a:ext cx="0" cy="24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stealth" w="med" len="med"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</p:grpSp>
        <p:grpSp>
          <p:nvGrpSpPr>
            <p:cNvPr id="159927" name="Group 183"/>
            <p:cNvGrpSpPr>
              <a:grpSpLocks/>
            </p:cNvGrpSpPr>
            <p:nvPr/>
          </p:nvGrpSpPr>
          <p:grpSpPr bwMode="auto">
            <a:xfrm>
              <a:off x="3038" y="2210"/>
              <a:ext cx="49" cy="249"/>
              <a:chOff x="4778" y="3403"/>
              <a:chExt cx="49" cy="249"/>
            </a:xfrm>
          </p:grpSpPr>
          <p:sp>
            <p:nvSpPr>
              <p:cNvPr id="159928" name="Line 184"/>
              <p:cNvSpPr>
                <a:spLocks noChangeShapeType="1"/>
              </p:cNvSpPr>
              <p:nvPr/>
            </p:nvSpPr>
            <p:spPr bwMode="auto">
              <a:xfrm>
                <a:off x="4778" y="3408"/>
                <a:ext cx="0" cy="24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stealth" w="med" len="med"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59929" name="Line 185"/>
              <p:cNvSpPr>
                <a:spLocks noChangeShapeType="1"/>
              </p:cNvSpPr>
              <p:nvPr/>
            </p:nvSpPr>
            <p:spPr bwMode="auto">
              <a:xfrm flipV="1">
                <a:off x="4827" y="3403"/>
                <a:ext cx="0" cy="244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 type="stealth" w="med" len="med"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</p:grpSp>
        <p:sp>
          <p:nvSpPr>
            <p:cNvPr id="159946" name="Line 202"/>
            <p:cNvSpPr>
              <a:spLocks noChangeShapeType="1"/>
            </p:cNvSpPr>
            <p:nvPr/>
          </p:nvSpPr>
          <p:spPr bwMode="auto">
            <a:xfrm flipV="1">
              <a:off x="3080" y="1712"/>
              <a:ext cx="0" cy="244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stealth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159947" name="Line 203"/>
            <p:cNvSpPr>
              <a:spLocks noChangeShapeType="1"/>
            </p:cNvSpPr>
            <p:nvPr/>
          </p:nvSpPr>
          <p:spPr bwMode="auto">
            <a:xfrm flipV="1">
              <a:off x="3232" y="1711"/>
              <a:ext cx="0" cy="244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stealth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159957" name="Line 213"/>
          <p:cNvSpPr>
            <a:spLocks noChangeShapeType="1"/>
          </p:cNvSpPr>
          <p:nvPr/>
        </p:nvSpPr>
        <p:spPr bwMode="auto">
          <a:xfrm>
            <a:off x="7647518" y="1831976"/>
            <a:ext cx="0" cy="4581525"/>
          </a:xfrm>
          <a:prstGeom prst="line">
            <a:avLst/>
          </a:prstGeom>
          <a:noFill/>
          <a:ln w="15875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59991" name="Text Box 247"/>
          <p:cNvSpPr txBox="1">
            <a:spLocks noChangeArrowheads="1"/>
          </p:cNvSpPr>
          <p:nvPr/>
        </p:nvSpPr>
        <p:spPr bwMode="auto">
          <a:xfrm>
            <a:off x="3197756" y="2503488"/>
            <a:ext cx="42351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/>
              <a:t>2p</a:t>
            </a:r>
          </a:p>
        </p:txBody>
      </p:sp>
      <p:sp>
        <p:nvSpPr>
          <p:cNvPr id="159992" name="Text Box 248"/>
          <p:cNvSpPr txBox="1">
            <a:spLocks noChangeArrowheads="1"/>
          </p:cNvSpPr>
          <p:nvPr/>
        </p:nvSpPr>
        <p:spPr bwMode="auto">
          <a:xfrm>
            <a:off x="3215218" y="4478338"/>
            <a:ext cx="3914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/>
              <a:t>2s</a:t>
            </a:r>
          </a:p>
        </p:txBody>
      </p:sp>
      <p:sp>
        <p:nvSpPr>
          <p:cNvPr id="2" name="TextBox 3">
            <a:extLst>
              <a:ext uri="{FF2B5EF4-FFF2-40B4-BE49-F238E27FC236}">
                <a16:creationId xmlns:a16="http://schemas.microsoft.com/office/drawing/2014/main" id="{63BC5B40-103F-2E03-317E-509785550817}"/>
              </a:ext>
            </a:extLst>
          </p:cNvPr>
          <p:cNvSpPr txBox="1"/>
          <p:nvPr/>
        </p:nvSpPr>
        <p:spPr>
          <a:xfrm>
            <a:off x="10766037" y="167641"/>
            <a:ext cx="109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b="1">
                <a:solidFill>
                  <a:srgbClr val="FF0000"/>
                </a:solidFill>
              </a:rPr>
              <a:t>fakultatív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957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50E7FE7-7A6B-4BF8-9EE5-6AB1B782D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7485"/>
            <a:ext cx="10515600" cy="1325563"/>
          </a:xfrm>
        </p:spPr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MO-elmélet értékelése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F5E4F99-4D1F-402A-952B-787EE2279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904" y="1522520"/>
            <a:ext cx="8970629" cy="5200015"/>
          </a:xfrm>
        </p:spPr>
        <p:txBody>
          <a:bodyPr>
            <a:normAutofit/>
          </a:bodyPr>
          <a:lstStyle/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Az, hogy a molekulapályák energiái csökkennek a növekvő mag-töltés hatására, várható volt, hiszen a megfelelő atomi pályák energiái is csökkennek, és ennek megfelelően ahhoz, hogy létrejöjjenek a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-lekulák, az elektronok molekulapályákra való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átlé-pése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energianyereséggel kell, hogy járjon!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viszont, hogy a különböző molekulapályák e-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nergiája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eltérő mértékben, van amelyik erősen, van amelyik alig változik, magyarázatra szorul.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válasz a megfelelő AO-k energiájának egymáshoz viszonyított változásában rejlik!</a:t>
            </a:r>
          </a:p>
        </p:txBody>
      </p:sp>
      <p:grpSp>
        <p:nvGrpSpPr>
          <p:cNvPr id="38" name="Csoportba foglalás 37">
            <a:extLst>
              <a:ext uri="{FF2B5EF4-FFF2-40B4-BE49-F238E27FC236}">
                <a16:creationId xmlns:a16="http://schemas.microsoft.com/office/drawing/2014/main" id="{6D37C622-2843-4392-AC39-5874F71655F4}"/>
              </a:ext>
            </a:extLst>
          </p:cNvPr>
          <p:cNvGrpSpPr/>
          <p:nvPr/>
        </p:nvGrpSpPr>
        <p:grpSpPr>
          <a:xfrm>
            <a:off x="9722904" y="2071688"/>
            <a:ext cx="986156" cy="1812099"/>
            <a:chOff x="9722904" y="2071688"/>
            <a:chExt cx="986156" cy="1812099"/>
          </a:xfrm>
        </p:grpSpPr>
        <p:grpSp>
          <p:nvGrpSpPr>
            <p:cNvPr id="24" name="Group 219">
              <a:extLst>
                <a:ext uri="{FF2B5EF4-FFF2-40B4-BE49-F238E27FC236}">
                  <a16:creationId xmlns:a16="http://schemas.microsoft.com/office/drawing/2014/main" id="{CA418A34-E6E1-4B80-B881-EBEA0B76A00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740367" y="2936876"/>
              <a:ext cx="433388" cy="149225"/>
              <a:chOff x="4251" y="1475"/>
              <a:chExt cx="273" cy="94"/>
            </a:xfrm>
          </p:grpSpPr>
          <p:sp>
            <p:nvSpPr>
              <p:cNvPr id="30" name="Line 214">
                <a:extLst>
                  <a:ext uri="{FF2B5EF4-FFF2-40B4-BE49-F238E27FC236}">
                    <a16:creationId xmlns:a16="http://schemas.microsoft.com/office/drawing/2014/main" id="{54CB2C94-7903-4953-AF7A-6231A5D73C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52" y="1475"/>
                <a:ext cx="27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31" name="Line 216">
                <a:extLst>
                  <a:ext uri="{FF2B5EF4-FFF2-40B4-BE49-F238E27FC236}">
                    <a16:creationId xmlns:a16="http://schemas.microsoft.com/office/drawing/2014/main" id="{1D44F016-4C64-42D1-8D6C-98B16559304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51" y="1522"/>
                <a:ext cx="27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32" name="Line 217">
                <a:extLst>
                  <a:ext uri="{FF2B5EF4-FFF2-40B4-BE49-F238E27FC236}">
                    <a16:creationId xmlns:a16="http://schemas.microsoft.com/office/drawing/2014/main" id="{64E52E01-BD48-4ED8-B984-75CF1237494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52" y="1569"/>
                <a:ext cx="27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</p:grpSp>
        <p:sp>
          <p:nvSpPr>
            <p:cNvPr id="25" name="Line 220">
              <a:extLst>
                <a:ext uri="{FF2B5EF4-FFF2-40B4-BE49-F238E27FC236}">
                  <a16:creationId xmlns:a16="http://schemas.microsoft.com/office/drawing/2014/main" id="{D5DBB5BA-8AA1-408E-B1AF-B010B31C6CF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749892" y="3627438"/>
              <a:ext cx="4318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6" name="Text Box 225">
              <a:extLst>
                <a:ext uri="{FF2B5EF4-FFF2-40B4-BE49-F238E27FC236}">
                  <a16:creationId xmlns:a16="http://schemas.microsoft.com/office/drawing/2014/main" id="{ACB7348D-91DF-457B-B206-6C026A373B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216617" y="2730501"/>
              <a:ext cx="492443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u-HU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2p</a:t>
              </a:r>
            </a:p>
          </p:txBody>
        </p:sp>
        <p:sp>
          <p:nvSpPr>
            <p:cNvPr id="27" name="Text Box 227">
              <a:extLst>
                <a:ext uri="{FF2B5EF4-FFF2-40B4-BE49-F238E27FC236}">
                  <a16:creationId xmlns:a16="http://schemas.microsoft.com/office/drawing/2014/main" id="{A35C4E77-624D-4488-A5B3-1057A98202A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199154" y="3422122"/>
              <a:ext cx="45878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u-HU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2s</a:t>
              </a:r>
            </a:p>
          </p:txBody>
        </p:sp>
        <p:sp>
          <p:nvSpPr>
            <p:cNvPr id="28" name="Text Box 230">
              <a:extLst>
                <a:ext uri="{FF2B5EF4-FFF2-40B4-BE49-F238E27FC236}">
                  <a16:creationId xmlns:a16="http://schemas.microsoft.com/office/drawing/2014/main" id="{CE5CC6FE-7701-49A0-BF9C-B59547D46C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722904" y="2071688"/>
              <a:ext cx="50366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u-HU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Li</a:t>
              </a:r>
            </a:p>
          </p:txBody>
        </p:sp>
        <p:sp>
          <p:nvSpPr>
            <p:cNvPr id="29" name="Line 244">
              <a:extLst>
                <a:ext uri="{FF2B5EF4-FFF2-40B4-BE49-F238E27FC236}">
                  <a16:creationId xmlns:a16="http://schemas.microsoft.com/office/drawing/2014/main" id="{BBE2985A-05DA-4CB6-9685-BA3F0A90D5E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968967" y="3384551"/>
              <a:ext cx="0" cy="38735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stealth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34" name="Line 249">
            <a:extLst>
              <a:ext uri="{FF2B5EF4-FFF2-40B4-BE49-F238E27FC236}">
                <a16:creationId xmlns:a16="http://schemas.microsoft.com/office/drawing/2014/main" id="{673114CD-15BF-44DC-9F2D-5FEF735B480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140286" y="3010848"/>
            <a:ext cx="8849" cy="612633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 type="stealth" w="med" len="med"/>
            <a:tailEnd type="stealth" w="med" len="med"/>
          </a:ln>
          <a:effectLst/>
        </p:spPr>
        <p:txBody>
          <a:bodyPr/>
          <a:lstStyle/>
          <a:p>
            <a:endParaRPr lang="hu-HU"/>
          </a:p>
        </p:txBody>
      </p:sp>
      <p:grpSp>
        <p:nvGrpSpPr>
          <p:cNvPr id="39" name="Csoportba foglalás 38">
            <a:extLst>
              <a:ext uri="{FF2B5EF4-FFF2-40B4-BE49-F238E27FC236}">
                <a16:creationId xmlns:a16="http://schemas.microsoft.com/office/drawing/2014/main" id="{0416FB3F-78F2-4711-ADA7-1F96E812DA2C}"/>
              </a:ext>
            </a:extLst>
          </p:cNvPr>
          <p:cNvGrpSpPr/>
          <p:nvPr/>
        </p:nvGrpSpPr>
        <p:grpSpPr>
          <a:xfrm>
            <a:off x="10998201" y="2002367"/>
            <a:ext cx="981393" cy="3846215"/>
            <a:chOff x="11082866" y="2002367"/>
            <a:chExt cx="981393" cy="3846215"/>
          </a:xfrm>
        </p:grpSpPr>
        <p:sp>
          <p:nvSpPr>
            <p:cNvPr id="5" name="Line 218">
              <a:extLst>
                <a:ext uri="{FF2B5EF4-FFF2-40B4-BE49-F238E27FC236}">
                  <a16:creationId xmlns:a16="http://schemas.microsoft.com/office/drawing/2014/main" id="{E8A63BE1-EE01-411A-94E2-2EE5FDC952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82866" y="5625042"/>
              <a:ext cx="4318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grpSp>
          <p:nvGrpSpPr>
            <p:cNvPr id="6" name="Group 221">
              <a:extLst>
                <a:ext uri="{FF2B5EF4-FFF2-40B4-BE49-F238E27FC236}">
                  <a16:creationId xmlns:a16="http://schemas.microsoft.com/office/drawing/2014/main" id="{A8B06082-DFFF-407C-A614-F37B1C5E92C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093979" y="3266017"/>
              <a:ext cx="433388" cy="149225"/>
              <a:chOff x="4251" y="1475"/>
              <a:chExt cx="273" cy="94"/>
            </a:xfrm>
          </p:grpSpPr>
          <p:sp>
            <p:nvSpPr>
              <p:cNvPr id="20" name="Line 222">
                <a:extLst>
                  <a:ext uri="{FF2B5EF4-FFF2-40B4-BE49-F238E27FC236}">
                    <a16:creationId xmlns:a16="http://schemas.microsoft.com/office/drawing/2014/main" id="{5C5FAB7B-723A-418E-8356-CB0F74B7EA2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52" y="1475"/>
                <a:ext cx="27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21" name="Line 223">
                <a:extLst>
                  <a:ext uri="{FF2B5EF4-FFF2-40B4-BE49-F238E27FC236}">
                    <a16:creationId xmlns:a16="http://schemas.microsoft.com/office/drawing/2014/main" id="{900A1EC3-1E1A-4094-9076-4DDC6C39B2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51" y="1522"/>
                <a:ext cx="27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22" name="Line 224">
                <a:extLst>
                  <a:ext uri="{FF2B5EF4-FFF2-40B4-BE49-F238E27FC236}">
                    <a16:creationId xmlns:a16="http://schemas.microsoft.com/office/drawing/2014/main" id="{79EAAFAA-D4CD-43AA-8389-E28FF578C03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52" y="1569"/>
                <a:ext cx="27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</p:grpSp>
        <p:sp>
          <p:nvSpPr>
            <p:cNvPr id="7" name="Text Box 226">
              <a:extLst>
                <a:ext uri="{FF2B5EF4-FFF2-40B4-BE49-F238E27FC236}">
                  <a16:creationId xmlns:a16="http://schemas.microsoft.com/office/drawing/2014/main" id="{85D8C75A-A817-47A2-BA26-82903F910D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571816" y="3088217"/>
              <a:ext cx="492443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u-HU" sz="2400">
                  <a:latin typeface="Times New Roman" panose="02020603050405020304" pitchFamily="18" charset="0"/>
                  <a:cs typeface="Times New Roman" panose="02020603050405020304" pitchFamily="18" charset="0"/>
                </a:rPr>
                <a:t>2p</a:t>
              </a:r>
            </a:p>
          </p:txBody>
        </p:sp>
        <p:sp>
          <p:nvSpPr>
            <p:cNvPr id="8" name="Text Box 229">
              <a:extLst>
                <a:ext uri="{FF2B5EF4-FFF2-40B4-BE49-F238E27FC236}">
                  <a16:creationId xmlns:a16="http://schemas.microsoft.com/office/drawing/2014/main" id="{23B6F571-203A-42F1-96C0-918D473A79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571816" y="5386917"/>
              <a:ext cx="45878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u-HU" sz="2400">
                  <a:latin typeface="Times New Roman" panose="02020603050405020304" pitchFamily="18" charset="0"/>
                  <a:cs typeface="Times New Roman" panose="02020603050405020304" pitchFamily="18" charset="0"/>
                </a:rPr>
                <a:t>2s</a:t>
              </a:r>
            </a:p>
          </p:txBody>
        </p:sp>
        <p:sp>
          <p:nvSpPr>
            <p:cNvPr id="9" name="Text Box 231">
              <a:extLst>
                <a:ext uri="{FF2B5EF4-FFF2-40B4-BE49-F238E27FC236}">
                  <a16:creationId xmlns:a16="http://schemas.microsoft.com/office/drawing/2014/main" id="{631C78C1-F263-45C0-87E4-3C5377A45D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135254" y="2002367"/>
              <a:ext cx="385042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u-HU" sz="2800">
                  <a:latin typeface="Times New Roman" panose="02020603050405020304" pitchFamily="18" charset="0"/>
                  <a:cs typeface="Times New Roman" panose="02020603050405020304" pitchFamily="18" charset="0"/>
                </a:rPr>
                <a:t>F</a:t>
              </a:r>
            </a:p>
          </p:txBody>
        </p:sp>
        <p:grpSp>
          <p:nvGrpSpPr>
            <p:cNvPr id="10" name="Group 232">
              <a:extLst>
                <a:ext uri="{FF2B5EF4-FFF2-40B4-BE49-F238E27FC236}">
                  <a16:creationId xmlns:a16="http://schemas.microsoft.com/office/drawing/2014/main" id="{4F7F9C14-7D96-4DA7-951D-00A7C13AA43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300354" y="3140605"/>
              <a:ext cx="77788" cy="395288"/>
              <a:chOff x="4778" y="3403"/>
              <a:chExt cx="49" cy="249"/>
            </a:xfrm>
          </p:grpSpPr>
          <p:sp>
            <p:nvSpPr>
              <p:cNvPr id="18" name="Line 233">
                <a:extLst>
                  <a:ext uri="{FF2B5EF4-FFF2-40B4-BE49-F238E27FC236}">
                    <a16:creationId xmlns:a16="http://schemas.microsoft.com/office/drawing/2014/main" id="{1B0CA215-4805-472F-BD6B-7B7DB08EB21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778" y="3408"/>
                <a:ext cx="0" cy="244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 type="stealth" w="med" len="med"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9" name="Line 234">
                <a:extLst>
                  <a:ext uri="{FF2B5EF4-FFF2-40B4-BE49-F238E27FC236}">
                    <a16:creationId xmlns:a16="http://schemas.microsoft.com/office/drawing/2014/main" id="{19478191-59B1-4C70-A82F-1AAAA76BCFE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827" y="3403"/>
                <a:ext cx="0" cy="244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 type="stealth" w="med" len="med"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</p:grpSp>
        <p:grpSp>
          <p:nvGrpSpPr>
            <p:cNvPr id="11" name="Group 236">
              <a:extLst>
                <a:ext uri="{FF2B5EF4-FFF2-40B4-BE49-F238E27FC236}">
                  <a16:creationId xmlns:a16="http://schemas.microsoft.com/office/drawing/2014/main" id="{DEA43351-7531-4ABD-AD2B-F62B5A00E76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135254" y="3139017"/>
              <a:ext cx="77788" cy="395288"/>
              <a:chOff x="4778" y="3403"/>
              <a:chExt cx="49" cy="249"/>
            </a:xfrm>
          </p:grpSpPr>
          <p:sp>
            <p:nvSpPr>
              <p:cNvPr id="16" name="Line 237">
                <a:extLst>
                  <a:ext uri="{FF2B5EF4-FFF2-40B4-BE49-F238E27FC236}">
                    <a16:creationId xmlns:a16="http://schemas.microsoft.com/office/drawing/2014/main" id="{FBFB0C7D-194A-4033-B16E-30BA13BD2F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778" y="3408"/>
                <a:ext cx="0" cy="244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 type="stealth" w="med" len="med"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7" name="Line 238">
                <a:extLst>
                  <a:ext uri="{FF2B5EF4-FFF2-40B4-BE49-F238E27FC236}">
                    <a16:creationId xmlns:a16="http://schemas.microsoft.com/office/drawing/2014/main" id="{CF0835D3-73C7-4BD4-89A2-2A818AEFCF9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827" y="3403"/>
                <a:ext cx="0" cy="244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 type="stealth" w="med" len="med"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</p:grpSp>
        <p:grpSp>
          <p:nvGrpSpPr>
            <p:cNvPr id="12" name="Group 239">
              <a:extLst>
                <a:ext uri="{FF2B5EF4-FFF2-40B4-BE49-F238E27FC236}">
                  <a16:creationId xmlns:a16="http://schemas.microsoft.com/office/drawing/2014/main" id="{634A6DCF-C2A5-4AB6-9060-1D537340BD6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273366" y="5423430"/>
              <a:ext cx="77788" cy="395288"/>
              <a:chOff x="4778" y="3403"/>
              <a:chExt cx="49" cy="249"/>
            </a:xfrm>
          </p:grpSpPr>
          <p:sp>
            <p:nvSpPr>
              <p:cNvPr id="14" name="Line 240">
                <a:extLst>
                  <a:ext uri="{FF2B5EF4-FFF2-40B4-BE49-F238E27FC236}">
                    <a16:creationId xmlns:a16="http://schemas.microsoft.com/office/drawing/2014/main" id="{068E7108-57E8-4121-94A0-941D52C4DE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778" y="3408"/>
                <a:ext cx="0" cy="244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 type="stealth" w="med" len="med"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15" name="Line 241">
                <a:extLst>
                  <a:ext uri="{FF2B5EF4-FFF2-40B4-BE49-F238E27FC236}">
                    <a16:creationId xmlns:a16="http://schemas.microsoft.com/office/drawing/2014/main" id="{F02D4D15-E21F-4CAD-A9EE-2D171EEBFD8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827" y="3403"/>
                <a:ext cx="0" cy="244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 type="stealth" w="med" len="med"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</p:grpSp>
        <p:sp>
          <p:nvSpPr>
            <p:cNvPr id="13" name="Line 243">
              <a:extLst>
                <a:ext uri="{FF2B5EF4-FFF2-40B4-BE49-F238E27FC236}">
                  <a16:creationId xmlns:a16="http://schemas.microsoft.com/office/drawing/2014/main" id="{56BFDDDA-EB85-42B4-8364-E9A79826CC6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1494029" y="3137430"/>
              <a:ext cx="0" cy="38735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stealth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35" name="Line 250">
            <a:extLst>
              <a:ext uri="{FF2B5EF4-FFF2-40B4-BE49-F238E27FC236}">
                <a16:creationId xmlns:a16="http://schemas.microsoft.com/office/drawing/2014/main" id="{66E1DDF9-E532-47B1-BFFD-D53D00536B1B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21222" y="3339408"/>
            <a:ext cx="4762" cy="2293938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 type="stealth" w="med" len="med"/>
            <a:tailEnd type="stealth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23EA45B-30F4-FACC-128B-E165261B7489}"/>
              </a:ext>
            </a:extLst>
          </p:cNvPr>
          <p:cNvSpPr txBox="1"/>
          <p:nvPr/>
        </p:nvSpPr>
        <p:spPr>
          <a:xfrm>
            <a:off x="10766037" y="167641"/>
            <a:ext cx="109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b="1">
                <a:solidFill>
                  <a:srgbClr val="FF0000"/>
                </a:solidFill>
              </a:rPr>
              <a:t>fakultatív</a:t>
            </a:r>
          </a:p>
        </p:txBody>
      </p:sp>
    </p:spTree>
    <p:extLst>
      <p:ext uri="{BB962C8B-B14F-4D97-AF65-F5344CB8AC3E}">
        <p14:creationId xmlns:p14="http://schemas.microsoft.com/office/powerpoint/2010/main" val="560722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sajátértékek tulajdonságai</a:t>
            </a:r>
          </a:p>
        </p:txBody>
      </p:sp>
      <p:sp>
        <p:nvSpPr>
          <p:cNvPr id="68611" name="Line 3"/>
          <p:cNvSpPr>
            <a:spLocks noChangeShapeType="1"/>
          </p:cNvSpPr>
          <p:nvPr/>
        </p:nvSpPr>
        <p:spPr bwMode="auto">
          <a:xfrm>
            <a:off x="2209800" y="4274457"/>
            <a:ext cx="1066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68612" name="Line 4"/>
          <p:cNvSpPr>
            <a:spLocks noChangeShapeType="1"/>
          </p:cNvSpPr>
          <p:nvPr/>
        </p:nvSpPr>
        <p:spPr bwMode="auto">
          <a:xfrm>
            <a:off x="8915400" y="4274457"/>
            <a:ext cx="1066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68614" name="Rectangle 6"/>
          <p:cNvSpPr>
            <a:spLocks noChangeArrowheads="1"/>
          </p:cNvSpPr>
          <p:nvPr/>
        </p:nvSpPr>
        <p:spPr bwMode="auto">
          <a:xfrm>
            <a:off x="2253570" y="3666446"/>
            <a:ext cx="960200" cy="5206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hu-H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hu-HU" sz="28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1,AO</a:t>
            </a:r>
          </a:p>
        </p:txBody>
      </p:sp>
      <p:sp>
        <p:nvSpPr>
          <p:cNvPr id="68615" name="Line 7"/>
          <p:cNvSpPr>
            <a:spLocks noChangeShapeType="1"/>
          </p:cNvSpPr>
          <p:nvPr/>
        </p:nvSpPr>
        <p:spPr bwMode="auto">
          <a:xfrm>
            <a:off x="4895850" y="5798457"/>
            <a:ext cx="24003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68616" name="Line 8"/>
          <p:cNvSpPr>
            <a:spLocks noChangeShapeType="1"/>
          </p:cNvSpPr>
          <p:nvPr/>
        </p:nvSpPr>
        <p:spPr bwMode="auto">
          <a:xfrm>
            <a:off x="4895850" y="2750457"/>
            <a:ext cx="24003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68617" name="Line 9"/>
          <p:cNvSpPr>
            <a:spLocks noChangeShapeType="1"/>
          </p:cNvSpPr>
          <p:nvPr/>
        </p:nvSpPr>
        <p:spPr bwMode="auto">
          <a:xfrm flipV="1">
            <a:off x="3276600" y="2750457"/>
            <a:ext cx="1619250" cy="152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68618" name="Line 10"/>
          <p:cNvSpPr>
            <a:spLocks noChangeShapeType="1"/>
          </p:cNvSpPr>
          <p:nvPr/>
        </p:nvSpPr>
        <p:spPr bwMode="auto">
          <a:xfrm>
            <a:off x="3295650" y="4293507"/>
            <a:ext cx="1600200" cy="15049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68619" name="Line 11"/>
          <p:cNvSpPr>
            <a:spLocks noChangeShapeType="1"/>
          </p:cNvSpPr>
          <p:nvPr/>
        </p:nvSpPr>
        <p:spPr bwMode="auto">
          <a:xfrm>
            <a:off x="7296150" y="2750457"/>
            <a:ext cx="1581150" cy="15430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68620" name="Line 12"/>
          <p:cNvSpPr>
            <a:spLocks noChangeShapeType="1"/>
          </p:cNvSpPr>
          <p:nvPr/>
        </p:nvSpPr>
        <p:spPr bwMode="auto">
          <a:xfrm flipV="1">
            <a:off x="7296150" y="4293507"/>
            <a:ext cx="1600200" cy="152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68621" name="Rectangle 13"/>
          <p:cNvSpPr>
            <a:spLocks noChangeArrowheads="1"/>
          </p:cNvSpPr>
          <p:nvPr/>
        </p:nvSpPr>
        <p:spPr bwMode="auto">
          <a:xfrm>
            <a:off x="8147050" y="2296433"/>
            <a:ext cx="3275691" cy="5206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pPr eaLnBrk="0" hangingPunct="0"/>
            <a:r>
              <a:rPr lang="hu-H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akkor </a:t>
            </a:r>
            <a:r>
              <a:rPr lang="hu-H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</a:t>
            </a:r>
            <a:r>
              <a:rPr lang="hu-HU" sz="2800" b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hu-HU" sz="28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hu-H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hu-HU" sz="2800" b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hu-H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</a:t>
            </a:r>
            <a:r>
              <a:rPr lang="hu-H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(c</a:t>
            </a:r>
            <a:r>
              <a:rPr lang="hu-HU" sz="2800" b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hu-HU" sz="28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hu-H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hu-HU" sz="2800" b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8622" name="Rectangle 14"/>
          <p:cNvSpPr>
            <a:spLocks noChangeArrowheads="1"/>
          </p:cNvSpPr>
          <p:nvPr/>
        </p:nvSpPr>
        <p:spPr bwMode="auto">
          <a:xfrm>
            <a:off x="8839652" y="5435601"/>
            <a:ext cx="2452462" cy="5206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pPr eaLnBrk="0" hangingPunct="0"/>
            <a:r>
              <a:rPr lang="hu-H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és </a:t>
            </a:r>
            <a:r>
              <a:rPr lang="hu-H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</a:t>
            </a:r>
            <a:r>
              <a:rPr lang="hu-HU" sz="28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hu-H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hu-HU" sz="2800" b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hu-H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</a:t>
            </a:r>
            <a:r>
              <a:rPr lang="hu-H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(c</a:t>
            </a:r>
            <a:r>
              <a:rPr lang="hu-HU" sz="28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hu-H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hu-HU" sz="2800" b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8623" name="Rectangle 15"/>
          <p:cNvSpPr>
            <a:spLocks noChangeArrowheads="1"/>
          </p:cNvSpPr>
          <p:nvPr/>
        </p:nvSpPr>
        <p:spPr bwMode="auto">
          <a:xfrm>
            <a:off x="648608" y="2022250"/>
            <a:ext cx="2776764" cy="5206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pPr eaLnBrk="0" hangingPunct="0"/>
            <a:r>
              <a:rPr lang="hu-H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 E</a:t>
            </a:r>
            <a:r>
              <a:rPr lang="hu-HU" sz="28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1,AO</a:t>
            </a:r>
            <a:r>
              <a:rPr lang="hu-H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</a:t>
            </a:r>
            <a:r>
              <a:rPr lang="hu-H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</a:t>
            </a:r>
            <a:r>
              <a:rPr lang="hu-HU" sz="28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2,AO</a:t>
            </a: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6" name="Rectangle 6">
            <a:extLst>
              <a:ext uri="{FF2B5EF4-FFF2-40B4-BE49-F238E27FC236}">
                <a16:creationId xmlns:a16="http://schemas.microsoft.com/office/drawing/2014/main" id="{4ABC4243-A2D7-4A9B-AB72-33D7FB04B0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22884" y="3673703"/>
            <a:ext cx="960200" cy="5206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hu-H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hu-HU" sz="28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2,AO</a:t>
            </a:r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id="{621FDD29-9796-4064-9F49-90EC3DBAA5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00712" y="5966960"/>
            <a:ext cx="833563" cy="5206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hu-H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hu-HU" sz="28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</a:t>
            </a:r>
          </a:p>
        </p:txBody>
      </p:sp>
      <p:sp>
        <p:nvSpPr>
          <p:cNvPr id="18" name="Rectangle 6">
            <a:extLst>
              <a:ext uri="{FF2B5EF4-FFF2-40B4-BE49-F238E27FC236}">
                <a16:creationId xmlns:a16="http://schemas.microsoft.com/office/drawing/2014/main" id="{7CBF29CD-845D-49B4-9424-31B8E9CAA1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3455" y="2069874"/>
            <a:ext cx="953788" cy="5206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hu-H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hu-HU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hu-HU" sz="28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</a:t>
            </a:r>
          </a:p>
        </p:txBody>
      </p:sp>
      <p:sp>
        <p:nvSpPr>
          <p:cNvPr id="2" name="TextBox 3">
            <a:extLst>
              <a:ext uri="{FF2B5EF4-FFF2-40B4-BE49-F238E27FC236}">
                <a16:creationId xmlns:a16="http://schemas.microsoft.com/office/drawing/2014/main" id="{127323A0-AFA0-1BDD-EFFA-3D2696808E42}"/>
              </a:ext>
            </a:extLst>
          </p:cNvPr>
          <p:cNvSpPr txBox="1"/>
          <p:nvPr/>
        </p:nvSpPr>
        <p:spPr>
          <a:xfrm>
            <a:off x="10766037" y="167641"/>
            <a:ext cx="109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b="1">
                <a:solidFill>
                  <a:srgbClr val="FF0000"/>
                </a:solidFill>
              </a:rPr>
              <a:t>fakultatív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862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86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86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86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86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21" grpId="0" autoUpdateAnimBg="0"/>
      <p:bldP spid="68622" grpId="0" autoUpdateAnimBg="0"/>
      <p:bldP spid="68623" grpId="0" autoUpdateAnimBg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sajátértékek tulajdonságai</a:t>
            </a:r>
          </a:p>
        </p:txBody>
      </p:sp>
      <p:sp>
        <p:nvSpPr>
          <p:cNvPr id="70672" name="Line 16"/>
          <p:cNvSpPr>
            <a:spLocks noChangeShapeType="1"/>
          </p:cNvSpPr>
          <p:nvPr/>
        </p:nvSpPr>
        <p:spPr bwMode="auto">
          <a:xfrm>
            <a:off x="2398485" y="3231242"/>
            <a:ext cx="1066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70673" name="Line 17"/>
          <p:cNvSpPr>
            <a:spLocks noChangeShapeType="1"/>
          </p:cNvSpPr>
          <p:nvPr/>
        </p:nvSpPr>
        <p:spPr bwMode="auto">
          <a:xfrm>
            <a:off x="9123135" y="5307692"/>
            <a:ext cx="1066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70676" name="Line 20"/>
          <p:cNvSpPr>
            <a:spLocks noChangeShapeType="1"/>
          </p:cNvSpPr>
          <p:nvPr/>
        </p:nvSpPr>
        <p:spPr bwMode="auto">
          <a:xfrm>
            <a:off x="5084535" y="5783942"/>
            <a:ext cx="24003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70677" name="Line 21"/>
          <p:cNvSpPr>
            <a:spLocks noChangeShapeType="1"/>
          </p:cNvSpPr>
          <p:nvPr/>
        </p:nvSpPr>
        <p:spPr bwMode="auto">
          <a:xfrm>
            <a:off x="5084535" y="2735942"/>
            <a:ext cx="24003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70678" name="Line 22"/>
          <p:cNvSpPr>
            <a:spLocks noChangeShapeType="1"/>
          </p:cNvSpPr>
          <p:nvPr/>
        </p:nvSpPr>
        <p:spPr bwMode="auto">
          <a:xfrm flipV="1">
            <a:off x="3522435" y="2735942"/>
            <a:ext cx="1562100" cy="495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70679" name="Line 23"/>
          <p:cNvSpPr>
            <a:spLocks noChangeShapeType="1"/>
          </p:cNvSpPr>
          <p:nvPr/>
        </p:nvSpPr>
        <p:spPr bwMode="auto">
          <a:xfrm>
            <a:off x="3446235" y="3231242"/>
            <a:ext cx="1657350" cy="257175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70680" name="Line 24"/>
          <p:cNvSpPr>
            <a:spLocks noChangeShapeType="1"/>
          </p:cNvSpPr>
          <p:nvPr/>
        </p:nvSpPr>
        <p:spPr bwMode="auto">
          <a:xfrm>
            <a:off x="7484835" y="2735942"/>
            <a:ext cx="1619250" cy="257175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70681" name="Line 25"/>
          <p:cNvSpPr>
            <a:spLocks noChangeShapeType="1"/>
          </p:cNvSpPr>
          <p:nvPr/>
        </p:nvSpPr>
        <p:spPr bwMode="auto">
          <a:xfrm flipV="1">
            <a:off x="7484835" y="5307692"/>
            <a:ext cx="161925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70682" name="Rectangle 26"/>
          <p:cNvSpPr>
            <a:spLocks noChangeArrowheads="1"/>
          </p:cNvSpPr>
          <p:nvPr/>
        </p:nvSpPr>
        <p:spPr bwMode="auto">
          <a:xfrm>
            <a:off x="8071073" y="2307318"/>
            <a:ext cx="3685498" cy="5206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pPr eaLnBrk="0" hangingPunct="0"/>
            <a:r>
              <a:rPr lang="hu-H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akkor </a:t>
            </a:r>
            <a:r>
              <a:rPr lang="hu-HU" sz="2800" b="1" dirty="0">
                <a:solidFill>
                  <a:srgbClr val="33CC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</a:t>
            </a:r>
            <a:r>
              <a:rPr lang="hu-HU" sz="2800" b="1" baseline="30000" dirty="0">
                <a:solidFill>
                  <a:srgbClr val="33CC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hu-HU" sz="2800" b="1" baseline="-25000" dirty="0">
                <a:solidFill>
                  <a:srgbClr val="33CC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hu-HU" sz="2800" b="1" dirty="0">
                <a:solidFill>
                  <a:srgbClr val="33CC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hu-HU" sz="2800" b="1" baseline="30000" dirty="0">
                <a:solidFill>
                  <a:srgbClr val="33CC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hu-HU" sz="2800" b="1" dirty="0">
                <a:solidFill>
                  <a:srgbClr val="33CC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&gt;&gt; (c</a:t>
            </a:r>
            <a:r>
              <a:rPr lang="hu-HU" sz="2800" b="1" baseline="30000" dirty="0">
                <a:solidFill>
                  <a:srgbClr val="33CC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hu-HU" sz="2800" b="1" baseline="-25000" dirty="0">
                <a:solidFill>
                  <a:srgbClr val="33CC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hu-HU" sz="2800" b="1" dirty="0">
                <a:solidFill>
                  <a:srgbClr val="33CC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hu-HU" sz="2800" b="1" baseline="30000" dirty="0">
                <a:solidFill>
                  <a:srgbClr val="33CC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70683" name="Rectangle 27"/>
          <p:cNvSpPr>
            <a:spLocks noChangeArrowheads="1"/>
          </p:cNvSpPr>
          <p:nvPr/>
        </p:nvSpPr>
        <p:spPr bwMode="auto">
          <a:xfrm>
            <a:off x="8680672" y="5715908"/>
            <a:ext cx="2771093" cy="5206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pPr eaLnBrk="0" hangingPunct="0"/>
            <a:r>
              <a:rPr lang="hu-H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és </a:t>
            </a:r>
            <a:r>
              <a:rPr lang="hu-HU" sz="2800" b="1" dirty="0">
                <a:solidFill>
                  <a:srgbClr val="33CC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</a:t>
            </a:r>
            <a:r>
              <a:rPr lang="hu-HU" sz="2800" b="1" baseline="-25000" dirty="0">
                <a:solidFill>
                  <a:srgbClr val="33CC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hu-HU" sz="2800" b="1" dirty="0">
                <a:solidFill>
                  <a:srgbClr val="33CC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hu-HU" sz="2800" b="1" baseline="30000" dirty="0">
                <a:solidFill>
                  <a:srgbClr val="33CC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hu-HU" sz="2800" b="1" dirty="0">
                <a:solidFill>
                  <a:srgbClr val="33CC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&lt;&lt; (c</a:t>
            </a:r>
            <a:r>
              <a:rPr lang="hu-HU" sz="2800" b="1" baseline="-25000" dirty="0">
                <a:solidFill>
                  <a:srgbClr val="33CC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hu-HU" sz="2800" b="1" dirty="0">
                <a:solidFill>
                  <a:srgbClr val="33CC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hu-HU" sz="2800" b="1" baseline="30000" dirty="0">
                <a:solidFill>
                  <a:srgbClr val="33CC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70684" name="Rectangle 28"/>
          <p:cNvSpPr>
            <a:spLocks noChangeArrowheads="1"/>
          </p:cNvSpPr>
          <p:nvPr/>
        </p:nvSpPr>
        <p:spPr bwMode="auto">
          <a:xfrm>
            <a:off x="559479" y="1944462"/>
            <a:ext cx="3156177" cy="5206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pPr eaLnBrk="0" hangingPunct="0"/>
            <a:r>
              <a:rPr lang="hu-H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 E</a:t>
            </a:r>
            <a:r>
              <a:rPr lang="hu-HU" sz="28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1,AO</a:t>
            </a:r>
            <a:r>
              <a:rPr lang="hu-H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&gt;&gt; E</a:t>
            </a:r>
            <a:r>
              <a:rPr lang="hu-HU" sz="28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1,AO</a:t>
            </a:r>
            <a:endParaRPr lang="hu-H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6">
            <a:extLst>
              <a:ext uri="{FF2B5EF4-FFF2-40B4-BE49-F238E27FC236}">
                <a16:creationId xmlns:a16="http://schemas.microsoft.com/office/drawing/2014/main" id="{7D60167F-12CB-4D60-BCC3-0CDCEF77B9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6770" y="3447142"/>
            <a:ext cx="960200" cy="5206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hu-H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hu-HU" sz="28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1,AO</a:t>
            </a:r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id="{2CEC723E-0FC9-48A8-A946-71CC991E9E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13169" y="4573588"/>
            <a:ext cx="960200" cy="5206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hu-H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hu-HU" sz="28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2,AO</a:t>
            </a:r>
          </a:p>
        </p:txBody>
      </p:sp>
      <p:sp>
        <p:nvSpPr>
          <p:cNvPr id="18" name="Rectangle 6">
            <a:extLst>
              <a:ext uri="{FF2B5EF4-FFF2-40B4-BE49-F238E27FC236}">
                <a16:creationId xmlns:a16="http://schemas.microsoft.com/office/drawing/2014/main" id="{DF20F95C-AC3D-4DC2-9D97-3B25FE2A58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9397" y="5952445"/>
            <a:ext cx="833563" cy="5206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hu-H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hu-HU" sz="28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</a:t>
            </a:r>
          </a:p>
        </p:txBody>
      </p:sp>
      <p:sp>
        <p:nvSpPr>
          <p:cNvPr id="19" name="Rectangle 6">
            <a:extLst>
              <a:ext uri="{FF2B5EF4-FFF2-40B4-BE49-F238E27FC236}">
                <a16:creationId xmlns:a16="http://schemas.microsoft.com/office/drawing/2014/main" id="{98427CFA-F706-4C61-80B9-DFBD0DB89F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2140" y="2055359"/>
            <a:ext cx="953788" cy="5206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hu-H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hu-HU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hu-HU" sz="28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</a:t>
            </a:r>
          </a:p>
        </p:txBody>
      </p:sp>
      <p:sp>
        <p:nvSpPr>
          <p:cNvPr id="2" name="TextBox 3">
            <a:extLst>
              <a:ext uri="{FF2B5EF4-FFF2-40B4-BE49-F238E27FC236}">
                <a16:creationId xmlns:a16="http://schemas.microsoft.com/office/drawing/2014/main" id="{F7A2451D-BEE1-2294-8E1E-3564350FAF96}"/>
              </a:ext>
            </a:extLst>
          </p:cNvPr>
          <p:cNvSpPr txBox="1"/>
          <p:nvPr/>
        </p:nvSpPr>
        <p:spPr>
          <a:xfrm>
            <a:off x="10766037" y="167641"/>
            <a:ext cx="109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b="1">
                <a:solidFill>
                  <a:srgbClr val="FF0000"/>
                </a:solidFill>
              </a:rPr>
              <a:t>fakultatív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068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" dur="500"/>
                                        <p:tgtEl>
                                          <p:spTgt spid="70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06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06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82" grpId="0" autoUpdateAnimBg="0"/>
      <p:bldP spid="70683" grpId="0" autoUpdateAnimBg="0"/>
      <p:bldP spid="70684" grpId="0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50E7FE7-7A6B-4BF8-9EE5-6AB1B782D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7485"/>
            <a:ext cx="10515600" cy="1325563"/>
          </a:xfrm>
        </p:spPr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MO-elmélet értékelése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F5E4F99-4D1F-402A-952B-787EE2279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903" y="2470785"/>
            <a:ext cx="11623431" cy="2660015"/>
          </a:xfrm>
        </p:spPr>
        <p:txBody>
          <a:bodyPr>
            <a:normAutofit/>
          </a:bodyPr>
          <a:lstStyle/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Tehát nem csak az atomi pályák energiájának a csökkenése, hanem azok hozzájárulása a molekulapályához is változik a növekvő magtöltés hatására.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Ismerkedjünk meg tehát, hogy mely atomi pályák, és milyen mértékben járulnak hozzá a fenti molekulák molekulapályáihoz!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66318D-F319-F726-DB4E-274FD0600E53}"/>
              </a:ext>
            </a:extLst>
          </p:cNvPr>
          <p:cNvSpPr txBox="1"/>
          <p:nvPr/>
        </p:nvSpPr>
        <p:spPr>
          <a:xfrm>
            <a:off x="10766037" y="167641"/>
            <a:ext cx="109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b="1">
                <a:solidFill>
                  <a:srgbClr val="FF0000"/>
                </a:solidFill>
              </a:rPr>
              <a:t>fakultatív</a:t>
            </a:r>
          </a:p>
        </p:txBody>
      </p:sp>
    </p:spTree>
    <p:extLst>
      <p:ext uri="{BB962C8B-B14F-4D97-AF65-F5344CB8AC3E}">
        <p14:creationId xmlns:p14="http://schemas.microsoft.com/office/powerpoint/2010/main" val="715222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molekulapályák típusai</a:t>
            </a:r>
          </a:p>
        </p:txBody>
      </p:sp>
      <p:sp>
        <p:nvSpPr>
          <p:cNvPr id="163843" name="Oval 3"/>
          <p:cNvSpPr>
            <a:spLocks noChangeArrowheads="1"/>
          </p:cNvSpPr>
          <p:nvPr/>
        </p:nvSpPr>
        <p:spPr bwMode="auto">
          <a:xfrm>
            <a:off x="3632200" y="3479800"/>
            <a:ext cx="838200" cy="838200"/>
          </a:xfrm>
          <a:prstGeom prst="ellipse">
            <a:avLst/>
          </a:prstGeom>
          <a:solidFill>
            <a:srgbClr val="33CCCC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hu-H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2s</a:t>
            </a:r>
          </a:p>
        </p:txBody>
      </p:sp>
      <p:sp>
        <p:nvSpPr>
          <p:cNvPr id="163844" name="Oval 4"/>
          <p:cNvSpPr>
            <a:spLocks noChangeArrowheads="1"/>
          </p:cNvSpPr>
          <p:nvPr/>
        </p:nvSpPr>
        <p:spPr bwMode="auto">
          <a:xfrm>
            <a:off x="4260850" y="3479800"/>
            <a:ext cx="838200" cy="838200"/>
          </a:xfrm>
          <a:prstGeom prst="ellipse">
            <a:avLst/>
          </a:prstGeom>
          <a:solidFill>
            <a:srgbClr val="33CCCC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hu-HU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2s</a:t>
            </a:r>
          </a:p>
        </p:txBody>
      </p:sp>
      <p:sp>
        <p:nvSpPr>
          <p:cNvPr id="163869" name="Text Box 29"/>
          <p:cNvSpPr txBox="1">
            <a:spLocks noChangeArrowheads="1"/>
          </p:cNvSpPr>
          <p:nvPr/>
        </p:nvSpPr>
        <p:spPr bwMode="auto">
          <a:xfrm>
            <a:off x="1512888" y="2451100"/>
            <a:ext cx="917629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legalacsonyabb energiájú pályájában lévő átfedések:</a:t>
            </a:r>
          </a:p>
        </p:txBody>
      </p:sp>
      <p:sp>
        <p:nvSpPr>
          <p:cNvPr id="163870" name="Text Box 30"/>
          <p:cNvSpPr txBox="1">
            <a:spLocks noChangeArrowheads="1"/>
          </p:cNvSpPr>
          <p:nvPr/>
        </p:nvSpPr>
        <p:spPr bwMode="auto">
          <a:xfrm>
            <a:off x="2081438" y="4883150"/>
            <a:ext cx="805040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p-p átfedés aránya a Li</a:t>
            </a:r>
            <a:r>
              <a:rPr lang="hu-HU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-től a F</a:t>
            </a:r>
            <a:r>
              <a:rPr lang="hu-HU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felé csökken.</a:t>
            </a:r>
          </a:p>
        </p:txBody>
      </p:sp>
      <p:grpSp>
        <p:nvGrpSpPr>
          <p:cNvPr id="163882" name="Group 42"/>
          <p:cNvGrpSpPr>
            <a:grpSpLocks/>
          </p:cNvGrpSpPr>
          <p:nvPr/>
        </p:nvGrpSpPr>
        <p:grpSpPr bwMode="auto">
          <a:xfrm>
            <a:off x="6807200" y="3575050"/>
            <a:ext cx="1295400" cy="647700"/>
            <a:chOff x="3328" y="2252"/>
            <a:chExt cx="816" cy="408"/>
          </a:xfrm>
        </p:grpSpPr>
        <p:sp>
          <p:nvSpPr>
            <p:cNvPr id="163875" name="Oval 35"/>
            <p:cNvSpPr>
              <a:spLocks noChangeArrowheads="1"/>
            </p:cNvSpPr>
            <p:nvPr/>
          </p:nvSpPr>
          <p:spPr bwMode="auto">
            <a:xfrm>
              <a:off x="3736" y="2252"/>
              <a:ext cx="408" cy="408"/>
            </a:xfrm>
            <a:prstGeom prst="ellipse">
              <a:avLst/>
            </a:prstGeom>
            <a:solidFill>
              <a:srgbClr val="33CCCC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hu-HU" sz="2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3876" name="Oval 36"/>
            <p:cNvSpPr>
              <a:spLocks noChangeArrowheads="1"/>
            </p:cNvSpPr>
            <p:nvPr/>
          </p:nvSpPr>
          <p:spPr bwMode="auto">
            <a:xfrm>
              <a:off x="3328" y="2252"/>
              <a:ext cx="408" cy="408"/>
            </a:xfrm>
            <a:prstGeom prst="ellipse">
              <a:avLst/>
            </a:prstGeom>
            <a:solidFill>
              <a:srgbClr val="FF99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hu-HU" sz="2400" baseline="-25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3878" name="Text Box 38"/>
            <p:cNvSpPr txBox="1">
              <a:spLocks noChangeArrowheads="1"/>
            </p:cNvSpPr>
            <p:nvPr/>
          </p:nvSpPr>
          <p:spPr bwMode="auto">
            <a:xfrm>
              <a:off x="3553" y="2307"/>
              <a:ext cx="41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u-HU" sz="240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 p</a:t>
              </a:r>
              <a:r>
                <a:rPr lang="hu-HU" sz="2400" baseline="-2500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z</a:t>
              </a:r>
            </a:p>
          </p:txBody>
        </p:sp>
      </p:grpSp>
      <p:grpSp>
        <p:nvGrpSpPr>
          <p:cNvPr id="163883" name="Group 43"/>
          <p:cNvGrpSpPr>
            <a:grpSpLocks/>
          </p:cNvGrpSpPr>
          <p:nvPr/>
        </p:nvGrpSpPr>
        <p:grpSpPr bwMode="auto">
          <a:xfrm>
            <a:off x="7886700" y="3575050"/>
            <a:ext cx="1295400" cy="647700"/>
            <a:chOff x="4008" y="2252"/>
            <a:chExt cx="816" cy="408"/>
          </a:xfrm>
        </p:grpSpPr>
        <p:sp>
          <p:nvSpPr>
            <p:cNvPr id="163872" name="Oval 32"/>
            <p:cNvSpPr>
              <a:spLocks noChangeArrowheads="1"/>
            </p:cNvSpPr>
            <p:nvPr/>
          </p:nvSpPr>
          <p:spPr bwMode="auto">
            <a:xfrm>
              <a:off x="4008" y="2252"/>
              <a:ext cx="408" cy="408"/>
            </a:xfrm>
            <a:prstGeom prst="ellipse">
              <a:avLst/>
            </a:prstGeom>
            <a:solidFill>
              <a:srgbClr val="33CCCC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hu-HU" sz="2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3873" name="Oval 33"/>
            <p:cNvSpPr>
              <a:spLocks noChangeArrowheads="1"/>
            </p:cNvSpPr>
            <p:nvPr/>
          </p:nvSpPr>
          <p:spPr bwMode="auto">
            <a:xfrm>
              <a:off x="4416" y="2252"/>
              <a:ext cx="408" cy="408"/>
            </a:xfrm>
            <a:prstGeom prst="ellipse">
              <a:avLst/>
            </a:prstGeom>
            <a:solidFill>
              <a:srgbClr val="FF99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hu-HU" sz="2400" baseline="-25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3879" name="Text Box 39"/>
            <p:cNvSpPr txBox="1">
              <a:spLocks noChangeArrowheads="1"/>
            </p:cNvSpPr>
            <p:nvPr/>
          </p:nvSpPr>
          <p:spPr bwMode="auto">
            <a:xfrm>
              <a:off x="4177" y="2307"/>
              <a:ext cx="481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u-HU" sz="240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-2 p</a:t>
              </a:r>
              <a:r>
                <a:rPr lang="hu-HU" sz="2400" baseline="-2500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z</a:t>
              </a:r>
            </a:p>
          </p:txBody>
        </p:sp>
      </p:grpSp>
      <p:sp>
        <p:nvSpPr>
          <p:cNvPr id="2" name="TextBox 3">
            <a:extLst>
              <a:ext uri="{FF2B5EF4-FFF2-40B4-BE49-F238E27FC236}">
                <a16:creationId xmlns:a16="http://schemas.microsoft.com/office/drawing/2014/main" id="{DF52F626-C219-9F29-E4C7-5433ADD46BC0}"/>
              </a:ext>
            </a:extLst>
          </p:cNvPr>
          <p:cNvSpPr txBox="1"/>
          <p:nvPr/>
        </p:nvSpPr>
        <p:spPr>
          <a:xfrm>
            <a:off x="10766037" y="167641"/>
            <a:ext cx="109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b="1">
                <a:solidFill>
                  <a:srgbClr val="FF0000"/>
                </a:solidFill>
              </a:rPr>
              <a:t>fakultatív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8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8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38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38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43" grpId="0" animBg="1" autoUpdateAnimBg="0"/>
      <p:bldP spid="163844" grpId="0" animBg="1" autoUpdateAnimBg="0"/>
      <p:bldP spid="16387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50E7FE7-7A6B-4BF8-9EE5-6AB1B782D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7485"/>
            <a:ext cx="10515600" cy="1325563"/>
          </a:xfrm>
        </p:spPr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Fémes kötés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F5E4F99-4D1F-402A-952B-787EE2279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040" y="1657985"/>
            <a:ext cx="11536680" cy="4666616"/>
          </a:xfrm>
        </p:spPr>
        <p:txBody>
          <a:bodyPr>
            <a:normAutofit lnSpcReduction="10000"/>
          </a:bodyPr>
          <a:lstStyle/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fémes kötés egy újabb, az előző kötéstípusok miatt létrejövő anyagoktól eltérő, de bizonyos tulajdonságaikat mégis mutató anyagokat hoz létre [67].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ionos kötésű vegyületekkel közös tulajdonság, hogy nem hoz létre zárt molekulát, hanem mivel nem irányított kötés,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kialakulá-sával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végtelen, szoros illeszkedésű rendszerek jönnek létre.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kovalens kötéssel viszont abban mutat hasonlóságot, hogy a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kö-tés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kialakulása során az egyes atomok elektronjai ugyan belekerül-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nek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többi atom magjának erőterébe, és nem hagyják el teljesen az eredeti magjuk erőterét sem, és a fémes rács minden atomja együttesen határozza meg állapotukat.</a:t>
            </a:r>
          </a:p>
        </p:txBody>
      </p:sp>
    </p:spTree>
    <p:extLst>
      <p:ext uri="{BB962C8B-B14F-4D97-AF65-F5344CB8AC3E}">
        <p14:creationId xmlns:p14="http://schemas.microsoft.com/office/powerpoint/2010/main" val="797651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molekulapályák típusai</a:t>
            </a:r>
          </a:p>
        </p:txBody>
      </p:sp>
      <p:sp>
        <p:nvSpPr>
          <p:cNvPr id="165903" name="Text Box 15"/>
          <p:cNvSpPr txBox="1">
            <a:spLocks noChangeArrowheads="1"/>
          </p:cNvSpPr>
          <p:nvPr/>
        </p:nvSpPr>
        <p:spPr bwMode="auto">
          <a:xfrm>
            <a:off x="3034619" y="2381250"/>
            <a:ext cx="613308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második pályában lévő átfedések:</a:t>
            </a:r>
          </a:p>
        </p:txBody>
      </p:sp>
      <p:sp>
        <p:nvSpPr>
          <p:cNvPr id="165904" name="Oval 16"/>
          <p:cNvSpPr>
            <a:spLocks noChangeArrowheads="1"/>
          </p:cNvSpPr>
          <p:nvPr/>
        </p:nvSpPr>
        <p:spPr bwMode="auto">
          <a:xfrm>
            <a:off x="3352800" y="3384550"/>
            <a:ext cx="838200" cy="838200"/>
          </a:xfrm>
          <a:prstGeom prst="ellipse">
            <a:avLst/>
          </a:prstGeom>
          <a:solidFill>
            <a:srgbClr val="33CCCC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hu-H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2s</a:t>
            </a:r>
          </a:p>
        </p:txBody>
      </p:sp>
      <p:sp>
        <p:nvSpPr>
          <p:cNvPr id="165905" name="Oval 17"/>
          <p:cNvSpPr>
            <a:spLocks noChangeArrowheads="1"/>
          </p:cNvSpPr>
          <p:nvPr/>
        </p:nvSpPr>
        <p:spPr bwMode="auto">
          <a:xfrm>
            <a:off x="3981450" y="3384550"/>
            <a:ext cx="838200" cy="838200"/>
          </a:xfrm>
          <a:prstGeom prst="ellipse">
            <a:avLst/>
          </a:prstGeom>
          <a:solidFill>
            <a:srgbClr val="FF99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hu-HU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-2s</a:t>
            </a:r>
          </a:p>
        </p:txBody>
      </p:sp>
      <p:sp>
        <p:nvSpPr>
          <p:cNvPr id="165916" name="Text Box 28"/>
          <p:cNvSpPr txBox="1">
            <a:spLocks noChangeArrowheads="1"/>
          </p:cNvSpPr>
          <p:nvPr/>
        </p:nvSpPr>
        <p:spPr bwMode="auto">
          <a:xfrm>
            <a:off x="2215700" y="4810125"/>
            <a:ext cx="777789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 sz="3200">
                <a:latin typeface="Times New Roman" panose="02020603050405020304" pitchFamily="18" charset="0"/>
                <a:cs typeface="Times New Roman" panose="02020603050405020304" pitchFamily="18" charset="0"/>
              </a:rPr>
              <a:t>A p-p átfedés aránya a Li-tól a F felé csökken.</a:t>
            </a:r>
          </a:p>
        </p:txBody>
      </p:sp>
      <p:grpSp>
        <p:nvGrpSpPr>
          <p:cNvPr id="165919" name="Group 31"/>
          <p:cNvGrpSpPr>
            <a:grpSpLocks/>
          </p:cNvGrpSpPr>
          <p:nvPr/>
        </p:nvGrpSpPr>
        <p:grpSpPr bwMode="auto">
          <a:xfrm>
            <a:off x="6718300" y="3479800"/>
            <a:ext cx="1295400" cy="647700"/>
            <a:chOff x="3272" y="2192"/>
            <a:chExt cx="816" cy="408"/>
          </a:xfrm>
        </p:grpSpPr>
        <p:sp>
          <p:nvSpPr>
            <p:cNvPr id="165908" name="Oval 20"/>
            <p:cNvSpPr>
              <a:spLocks noChangeArrowheads="1"/>
            </p:cNvSpPr>
            <p:nvPr/>
          </p:nvSpPr>
          <p:spPr bwMode="auto">
            <a:xfrm>
              <a:off x="3272" y="2192"/>
              <a:ext cx="408" cy="408"/>
            </a:xfrm>
            <a:prstGeom prst="ellipse">
              <a:avLst/>
            </a:prstGeom>
            <a:solidFill>
              <a:srgbClr val="33CCCC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hu-HU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5909" name="Oval 21"/>
            <p:cNvSpPr>
              <a:spLocks noChangeArrowheads="1"/>
            </p:cNvSpPr>
            <p:nvPr/>
          </p:nvSpPr>
          <p:spPr bwMode="auto">
            <a:xfrm>
              <a:off x="3680" y="2192"/>
              <a:ext cx="408" cy="408"/>
            </a:xfrm>
            <a:prstGeom prst="ellipse">
              <a:avLst/>
            </a:prstGeom>
            <a:solidFill>
              <a:srgbClr val="FF99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hu-HU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5917" name="Text Box 29"/>
            <p:cNvSpPr txBox="1">
              <a:spLocks noChangeArrowheads="1"/>
            </p:cNvSpPr>
            <p:nvPr/>
          </p:nvSpPr>
          <p:spPr bwMode="auto">
            <a:xfrm>
              <a:off x="3502" y="2250"/>
              <a:ext cx="46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u-HU" sz="280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 p</a:t>
              </a:r>
              <a:r>
                <a:rPr lang="hu-HU" sz="2800" baseline="-2500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z</a:t>
              </a:r>
            </a:p>
          </p:txBody>
        </p:sp>
      </p:grpSp>
      <p:grpSp>
        <p:nvGrpSpPr>
          <p:cNvPr id="165920" name="Group 32"/>
          <p:cNvGrpSpPr>
            <a:grpSpLocks/>
          </p:cNvGrpSpPr>
          <p:nvPr/>
        </p:nvGrpSpPr>
        <p:grpSpPr bwMode="auto">
          <a:xfrm>
            <a:off x="7861300" y="3479800"/>
            <a:ext cx="1295400" cy="647700"/>
            <a:chOff x="3992" y="2192"/>
            <a:chExt cx="816" cy="408"/>
          </a:xfrm>
        </p:grpSpPr>
        <p:sp>
          <p:nvSpPr>
            <p:cNvPr id="165914" name="Oval 26"/>
            <p:cNvSpPr>
              <a:spLocks noChangeArrowheads="1"/>
            </p:cNvSpPr>
            <p:nvPr/>
          </p:nvSpPr>
          <p:spPr bwMode="auto">
            <a:xfrm>
              <a:off x="3992" y="2192"/>
              <a:ext cx="408" cy="408"/>
            </a:xfrm>
            <a:prstGeom prst="ellipse">
              <a:avLst/>
            </a:prstGeom>
            <a:solidFill>
              <a:srgbClr val="33CCCC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hu-HU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5915" name="Oval 27"/>
            <p:cNvSpPr>
              <a:spLocks noChangeArrowheads="1"/>
            </p:cNvSpPr>
            <p:nvPr/>
          </p:nvSpPr>
          <p:spPr bwMode="auto">
            <a:xfrm>
              <a:off x="4400" y="2192"/>
              <a:ext cx="408" cy="408"/>
            </a:xfrm>
            <a:prstGeom prst="ellipse">
              <a:avLst/>
            </a:prstGeom>
            <a:solidFill>
              <a:srgbClr val="FF99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hu-HU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5918" name="Text Box 30"/>
            <p:cNvSpPr txBox="1">
              <a:spLocks noChangeArrowheads="1"/>
            </p:cNvSpPr>
            <p:nvPr/>
          </p:nvSpPr>
          <p:spPr bwMode="auto">
            <a:xfrm>
              <a:off x="4225" y="2250"/>
              <a:ext cx="46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u-HU" sz="280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 p</a:t>
              </a:r>
              <a:r>
                <a:rPr lang="hu-HU" sz="2800" baseline="-2500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z</a:t>
              </a:r>
            </a:p>
          </p:txBody>
        </p:sp>
      </p:grpSp>
      <p:sp>
        <p:nvSpPr>
          <p:cNvPr id="2" name="TextBox 3">
            <a:extLst>
              <a:ext uri="{FF2B5EF4-FFF2-40B4-BE49-F238E27FC236}">
                <a16:creationId xmlns:a16="http://schemas.microsoft.com/office/drawing/2014/main" id="{4319E8B3-0851-88A4-14B9-09866459C882}"/>
              </a:ext>
            </a:extLst>
          </p:cNvPr>
          <p:cNvSpPr txBox="1"/>
          <p:nvPr/>
        </p:nvSpPr>
        <p:spPr>
          <a:xfrm>
            <a:off x="10766037" y="167641"/>
            <a:ext cx="109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b="1">
                <a:solidFill>
                  <a:srgbClr val="FF0000"/>
                </a:solidFill>
              </a:rPr>
              <a:t>fakultatív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59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59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59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59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59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59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59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59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59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5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904" grpId="0" animBg="1" autoUpdateAnimBg="0"/>
      <p:bldP spid="165905" grpId="0" animBg="1" autoUpdateAnimBg="0"/>
      <p:bldP spid="165916" grpId="0" autoUpdateAnimBg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molekulapályák típusai</a:t>
            </a:r>
          </a:p>
        </p:txBody>
      </p:sp>
      <p:sp>
        <p:nvSpPr>
          <p:cNvPr id="176134" name="Text Box 6"/>
          <p:cNvSpPr txBox="1">
            <a:spLocks noChangeArrowheads="1"/>
          </p:cNvSpPr>
          <p:nvPr/>
        </p:nvSpPr>
        <p:spPr bwMode="auto">
          <a:xfrm>
            <a:off x="2248970" y="5267326"/>
            <a:ext cx="771243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két elfajult pálya síkja merőleges egymásra,</a:t>
            </a:r>
          </a:p>
          <a:p>
            <a:pPr algn="ctr"/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és más AO-k nem járulnak hozzá!</a:t>
            </a:r>
          </a:p>
        </p:txBody>
      </p:sp>
      <p:sp>
        <p:nvSpPr>
          <p:cNvPr id="176135" name="Text Box 7"/>
          <p:cNvSpPr txBox="1">
            <a:spLocks noChangeArrowheads="1"/>
          </p:cNvSpPr>
          <p:nvPr/>
        </p:nvSpPr>
        <p:spPr bwMode="auto">
          <a:xfrm>
            <a:off x="2330452" y="2190750"/>
            <a:ext cx="753834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első kétszeresen elfajult pályák átfedései:</a:t>
            </a:r>
          </a:p>
        </p:txBody>
      </p:sp>
      <p:grpSp>
        <p:nvGrpSpPr>
          <p:cNvPr id="176148" name="Group 20"/>
          <p:cNvGrpSpPr>
            <a:grpSpLocks/>
          </p:cNvGrpSpPr>
          <p:nvPr/>
        </p:nvGrpSpPr>
        <p:grpSpPr bwMode="auto">
          <a:xfrm>
            <a:off x="6008689" y="3286126"/>
            <a:ext cx="649287" cy="1292225"/>
            <a:chOff x="2825" y="2070"/>
            <a:chExt cx="409" cy="814"/>
          </a:xfrm>
        </p:grpSpPr>
        <p:sp>
          <p:nvSpPr>
            <p:cNvPr id="176140" name="Oval 12"/>
            <p:cNvSpPr>
              <a:spLocks noChangeArrowheads="1"/>
            </p:cNvSpPr>
            <p:nvPr/>
          </p:nvSpPr>
          <p:spPr bwMode="auto">
            <a:xfrm>
              <a:off x="2825" y="2070"/>
              <a:ext cx="408" cy="408"/>
            </a:xfrm>
            <a:prstGeom prst="ellipse">
              <a:avLst/>
            </a:prstGeom>
            <a:solidFill>
              <a:srgbClr val="33CCCC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hu-HU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6141" name="Oval 13"/>
            <p:cNvSpPr>
              <a:spLocks noChangeArrowheads="1"/>
            </p:cNvSpPr>
            <p:nvPr/>
          </p:nvSpPr>
          <p:spPr bwMode="auto">
            <a:xfrm>
              <a:off x="2826" y="2476"/>
              <a:ext cx="408" cy="408"/>
            </a:xfrm>
            <a:prstGeom prst="ellipse">
              <a:avLst/>
            </a:prstGeom>
            <a:solidFill>
              <a:srgbClr val="FF99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hu-HU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6145" name="Text Box 17"/>
            <p:cNvSpPr txBox="1">
              <a:spLocks noChangeArrowheads="1"/>
            </p:cNvSpPr>
            <p:nvPr/>
          </p:nvSpPr>
          <p:spPr bwMode="auto">
            <a:xfrm rot="16200000">
              <a:off x="2702" y="2225"/>
              <a:ext cx="592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u-HU" sz="280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 p</a:t>
              </a:r>
              <a:r>
                <a:rPr lang="hu-HU" sz="2800" baseline="-2500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x/y</a:t>
              </a:r>
            </a:p>
          </p:txBody>
        </p:sp>
      </p:grpSp>
      <p:grpSp>
        <p:nvGrpSpPr>
          <p:cNvPr id="176147" name="Group 19"/>
          <p:cNvGrpSpPr>
            <a:grpSpLocks/>
          </p:cNvGrpSpPr>
          <p:nvPr/>
        </p:nvGrpSpPr>
        <p:grpSpPr bwMode="auto">
          <a:xfrm>
            <a:off x="5484814" y="3284539"/>
            <a:ext cx="649287" cy="1292225"/>
            <a:chOff x="2495" y="2069"/>
            <a:chExt cx="409" cy="814"/>
          </a:xfrm>
        </p:grpSpPr>
        <p:sp>
          <p:nvSpPr>
            <p:cNvPr id="176132" name="Oval 4"/>
            <p:cNvSpPr>
              <a:spLocks noChangeArrowheads="1"/>
            </p:cNvSpPr>
            <p:nvPr/>
          </p:nvSpPr>
          <p:spPr bwMode="auto">
            <a:xfrm>
              <a:off x="2495" y="2069"/>
              <a:ext cx="408" cy="408"/>
            </a:xfrm>
            <a:prstGeom prst="ellipse">
              <a:avLst/>
            </a:prstGeom>
            <a:solidFill>
              <a:srgbClr val="33CCCC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hu-HU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6133" name="Oval 5"/>
            <p:cNvSpPr>
              <a:spLocks noChangeArrowheads="1"/>
            </p:cNvSpPr>
            <p:nvPr/>
          </p:nvSpPr>
          <p:spPr bwMode="auto">
            <a:xfrm>
              <a:off x="2496" y="2475"/>
              <a:ext cx="408" cy="408"/>
            </a:xfrm>
            <a:prstGeom prst="ellipse">
              <a:avLst/>
            </a:prstGeom>
            <a:solidFill>
              <a:srgbClr val="FF99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hu-HU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6146" name="Text Box 18"/>
            <p:cNvSpPr txBox="1">
              <a:spLocks noChangeArrowheads="1"/>
            </p:cNvSpPr>
            <p:nvPr/>
          </p:nvSpPr>
          <p:spPr bwMode="auto">
            <a:xfrm rot="16200000">
              <a:off x="2390" y="2223"/>
              <a:ext cx="592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u-HU" sz="280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 p</a:t>
              </a:r>
              <a:r>
                <a:rPr lang="hu-HU" sz="2800" baseline="-2500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x/y</a:t>
              </a:r>
            </a:p>
          </p:txBody>
        </p:sp>
      </p:grpSp>
      <p:sp>
        <p:nvSpPr>
          <p:cNvPr id="2" name="TextBox 3">
            <a:extLst>
              <a:ext uri="{FF2B5EF4-FFF2-40B4-BE49-F238E27FC236}">
                <a16:creationId xmlns:a16="http://schemas.microsoft.com/office/drawing/2014/main" id="{830D21C1-6AFE-90A0-650A-4A3FC2650DF4}"/>
              </a:ext>
            </a:extLst>
          </p:cNvPr>
          <p:cNvSpPr txBox="1"/>
          <p:nvPr/>
        </p:nvSpPr>
        <p:spPr>
          <a:xfrm>
            <a:off x="10766037" y="167641"/>
            <a:ext cx="109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b="1">
                <a:solidFill>
                  <a:srgbClr val="FF0000"/>
                </a:solidFill>
              </a:rPr>
              <a:t>fakultatív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6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6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34" grpId="0" autoUpdateAnimBg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molekulapályák típusai</a:t>
            </a:r>
          </a:p>
        </p:txBody>
      </p:sp>
      <p:sp>
        <p:nvSpPr>
          <p:cNvPr id="180227" name="Oval 3"/>
          <p:cNvSpPr>
            <a:spLocks noChangeArrowheads="1"/>
          </p:cNvSpPr>
          <p:nvPr/>
        </p:nvSpPr>
        <p:spPr bwMode="auto">
          <a:xfrm>
            <a:off x="7035800" y="3479800"/>
            <a:ext cx="838200" cy="838200"/>
          </a:xfrm>
          <a:prstGeom prst="ellipse">
            <a:avLst/>
          </a:prstGeom>
          <a:solidFill>
            <a:srgbClr val="33CCCC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hu-HU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2s</a:t>
            </a:r>
          </a:p>
        </p:txBody>
      </p:sp>
      <p:sp>
        <p:nvSpPr>
          <p:cNvPr id="180228" name="Oval 4"/>
          <p:cNvSpPr>
            <a:spLocks noChangeArrowheads="1"/>
          </p:cNvSpPr>
          <p:nvPr/>
        </p:nvSpPr>
        <p:spPr bwMode="auto">
          <a:xfrm>
            <a:off x="7664450" y="3479800"/>
            <a:ext cx="838200" cy="838200"/>
          </a:xfrm>
          <a:prstGeom prst="ellipse">
            <a:avLst/>
          </a:prstGeom>
          <a:solidFill>
            <a:srgbClr val="33CCCC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hu-HU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2s</a:t>
            </a:r>
          </a:p>
        </p:txBody>
      </p:sp>
      <p:sp>
        <p:nvSpPr>
          <p:cNvPr id="180229" name="Text Box 5"/>
          <p:cNvSpPr txBox="1">
            <a:spLocks noChangeArrowheads="1"/>
          </p:cNvSpPr>
          <p:nvPr/>
        </p:nvSpPr>
        <p:spPr bwMode="auto">
          <a:xfrm>
            <a:off x="1778681" y="2451100"/>
            <a:ext cx="864512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harmadik nem elfajult pályájában lévő átfedések:</a:t>
            </a:r>
          </a:p>
        </p:txBody>
      </p:sp>
      <p:sp>
        <p:nvSpPr>
          <p:cNvPr id="180230" name="Text Box 6"/>
          <p:cNvSpPr txBox="1">
            <a:spLocks noChangeArrowheads="1"/>
          </p:cNvSpPr>
          <p:nvPr/>
        </p:nvSpPr>
        <p:spPr bwMode="auto">
          <a:xfrm>
            <a:off x="2085068" y="4883150"/>
            <a:ext cx="816601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 sz="3200">
                <a:latin typeface="Times New Roman" panose="02020603050405020304" pitchFamily="18" charset="0"/>
                <a:cs typeface="Times New Roman" panose="02020603050405020304" pitchFamily="18" charset="0"/>
              </a:rPr>
              <a:t>Az s-s átfedés aránya a Li</a:t>
            </a:r>
            <a:r>
              <a:rPr lang="hu-HU" sz="32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hu-HU" sz="3200">
                <a:latin typeface="Times New Roman" panose="02020603050405020304" pitchFamily="18" charset="0"/>
                <a:cs typeface="Times New Roman" panose="02020603050405020304" pitchFamily="18" charset="0"/>
              </a:rPr>
              <a:t>-tól a F</a:t>
            </a:r>
            <a:r>
              <a:rPr lang="hu-HU" sz="32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hu-HU" sz="3200">
                <a:latin typeface="Times New Roman" panose="02020603050405020304" pitchFamily="18" charset="0"/>
                <a:cs typeface="Times New Roman" panose="02020603050405020304" pitchFamily="18" charset="0"/>
              </a:rPr>
              <a:t> felé csökken.</a:t>
            </a:r>
          </a:p>
        </p:txBody>
      </p:sp>
      <p:grpSp>
        <p:nvGrpSpPr>
          <p:cNvPr id="180239" name="Group 15"/>
          <p:cNvGrpSpPr>
            <a:grpSpLocks/>
          </p:cNvGrpSpPr>
          <p:nvPr/>
        </p:nvGrpSpPr>
        <p:grpSpPr bwMode="auto">
          <a:xfrm>
            <a:off x="3302000" y="3575050"/>
            <a:ext cx="1295400" cy="647700"/>
            <a:chOff x="1120" y="2252"/>
            <a:chExt cx="816" cy="408"/>
          </a:xfrm>
        </p:grpSpPr>
        <p:sp>
          <p:nvSpPr>
            <p:cNvPr id="180235" name="Oval 11"/>
            <p:cNvSpPr>
              <a:spLocks noChangeArrowheads="1"/>
            </p:cNvSpPr>
            <p:nvPr/>
          </p:nvSpPr>
          <p:spPr bwMode="auto">
            <a:xfrm>
              <a:off x="1528" y="2252"/>
              <a:ext cx="408" cy="408"/>
            </a:xfrm>
            <a:prstGeom prst="ellipse">
              <a:avLst/>
            </a:prstGeom>
            <a:solidFill>
              <a:srgbClr val="33CCCC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hu-HU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0236" name="Oval 12"/>
            <p:cNvSpPr>
              <a:spLocks noChangeArrowheads="1"/>
            </p:cNvSpPr>
            <p:nvPr/>
          </p:nvSpPr>
          <p:spPr bwMode="auto">
            <a:xfrm>
              <a:off x="1120" y="2252"/>
              <a:ext cx="408" cy="408"/>
            </a:xfrm>
            <a:prstGeom prst="ellipse">
              <a:avLst/>
            </a:prstGeom>
            <a:solidFill>
              <a:srgbClr val="FF99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hu-HU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0237" name="Text Box 13"/>
            <p:cNvSpPr txBox="1">
              <a:spLocks noChangeArrowheads="1"/>
            </p:cNvSpPr>
            <p:nvPr/>
          </p:nvSpPr>
          <p:spPr bwMode="auto">
            <a:xfrm>
              <a:off x="1353" y="2308"/>
              <a:ext cx="46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u-HU" sz="28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 </a:t>
              </a:r>
              <a:r>
                <a:rPr lang="hu-HU" sz="2800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</a:t>
              </a:r>
              <a:r>
                <a:rPr lang="hu-HU" sz="2800" baseline="-25000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z</a:t>
              </a:r>
              <a:endParaRPr lang="hu-HU" sz="2800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80240" name="Group 16"/>
          <p:cNvGrpSpPr>
            <a:grpSpLocks/>
          </p:cNvGrpSpPr>
          <p:nvPr/>
        </p:nvGrpSpPr>
        <p:grpSpPr bwMode="auto">
          <a:xfrm>
            <a:off x="4381500" y="3575050"/>
            <a:ext cx="1295400" cy="647700"/>
            <a:chOff x="1800" y="2252"/>
            <a:chExt cx="816" cy="408"/>
          </a:xfrm>
        </p:grpSpPr>
        <p:sp>
          <p:nvSpPr>
            <p:cNvPr id="180232" name="Oval 8"/>
            <p:cNvSpPr>
              <a:spLocks noChangeArrowheads="1"/>
            </p:cNvSpPr>
            <p:nvPr/>
          </p:nvSpPr>
          <p:spPr bwMode="auto">
            <a:xfrm>
              <a:off x="1800" y="2252"/>
              <a:ext cx="408" cy="408"/>
            </a:xfrm>
            <a:prstGeom prst="ellipse">
              <a:avLst/>
            </a:prstGeom>
            <a:solidFill>
              <a:srgbClr val="33CCCC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hu-HU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0233" name="Oval 9"/>
            <p:cNvSpPr>
              <a:spLocks noChangeArrowheads="1"/>
            </p:cNvSpPr>
            <p:nvPr/>
          </p:nvSpPr>
          <p:spPr bwMode="auto">
            <a:xfrm>
              <a:off x="2208" y="2252"/>
              <a:ext cx="408" cy="408"/>
            </a:xfrm>
            <a:prstGeom prst="ellipse">
              <a:avLst/>
            </a:prstGeom>
            <a:solidFill>
              <a:srgbClr val="FF99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hu-HU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0238" name="Text Box 14"/>
            <p:cNvSpPr txBox="1">
              <a:spLocks noChangeArrowheads="1"/>
            </p:cNvSpPr>
            <p:nvPr/>
          </p:nvSpPr>
          <p:spPr bwMode="auto">
            <a:xfrm>
              <a:off x="2033" y="2308"/>
              <a:ext cx="46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u-HU" sz="280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 p</a:t>
              </a:r>
              <a:r>
                <a:rPr lang="hu-HU" sz="2800" baseline="-2500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z</a:t>
              </a:r>
            </a:p>
          </p:txBody>
        </p:sp>
      </p:grpSp>
      <p:sp>
        <p:nvSpPr>
          <p:cNvPr id="2" name="TextBox 3">
            <a:extLst>
              <a:ext uri="{FF2B5EF4-FFF2-40B4-BE49-F238E27FC236}">
                <a16:creationId xmlns:a16="http://schemas.microsoft.com/office/drawing/2014/main" id="{FB18D6D2-14F7-20E1-652F-E10D0D247239}"/>
              </a:ext>
            </a:extLst>
          </p:cNvPr>
          <p:cNvSpPr txBox="1"/>
          <p:nvPr/>
        </p:nvSpPr>
        <p:spPr>
          <a:xfrm>
            <a:off x="10766037" y="167641"/>
            <a:ext cx="109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b="1">
                <a:solidFill>
                  <a:srgbClr val="FF0000"/>
                </a:solidFill>
              </a:rPr>
              <a:t>fakultatív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0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0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0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0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0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0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0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0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0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0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227" grpId="0" animBg="1" autoUpdateAnimBg="0"/>
      <p:bldP spid="180228" grpId="0" animBg="1" autoUpdateAnimBg="0"/>
      <p:bldP spid="180230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molekulapályák típusai</a:t>
            </a:r>
          </a:p>
        </p:txBody>
      </p:sp>
      <p:sp>
        <p:nvSpPr>
          <p:cNvPr id="178182" name="Text Box 6"/>
          <p:cNvSpPr txBox="1">
            <a:spLocks noChangeArrowheads="1"/>
          </p:cNvSpPr>
          <p:nvPr/>
        </p:nvSpPr>
        <p:spPr bwMode="auto">
          <a:xfrm>
            <a:off x="2164671" y="2297113"/>
            <a:ext cx="788369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második kétszeresen elfajult pálya átfedései:</a:t>
            </a:r>
          </a:p>
        </p:txBody>
      </p:sp>
      <p:sp>
        <p:nvSpPr>
          <p:cNvPr id="178183" name="Text Box 7"/>
          <p:cNvSpPr txBox="1">
            <a:spLocks noChangeArrowheads="1"/>
          </p:cNvSpPr>
          <p:nvPr/>
        </p:nvSpPr>
        <p:spPr bwMode="auto">
          <a:xfrm>
            <a:off x="2214696" y="5276851"/>
            <a:ext cx="776828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két elfajult pálya síkja merőleges egymásra,</a:t>
            </a:r>
          </a:p>
          <a:p>
            <a:pPr algn="ctr"/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és más AO-k nem járulnak hozzá!</a:t>
            </a:r>
          </a:p>
        </p:txBody>
      </p:sp>
      <p:grpSp>
        <p:nvGrpSpPr>
          <p:cNvPr id="178195" name="Group 19"/>
          <p:cNvGrpSpPr>
            <a:grpSpLocks/>
          </p:cNvGrpSpPr>
          <p:nvPr/>
        </p:nvGrpSpPr>
        <p:grpSpPr bwMode="auto">
          <a:xfrm>
            <a:off x="5484814" y="3416301"/>
            <a:ext cx="649287" cy="1292225"/>
            <a:chOff x="2495" y="2152"/>
            <a:chExt cx="409" cy="814"/>
          </a:xfrm>
        </p:grpSpPr>
        <p:sp>
          <p:nvSpPr>
            <p:cNvPr id="178191" name="Oval 15"/>
            <p:cNvSpPr>
              <a:spLocks noChangeArrowheads="1"/>
            </p:cNvSpPr>
            <p:nvPr/>
          </p:nvSpPr>
          <p:spPr bwMode="auto">
            <a:xfrm>
              <a:off x="2495" y="2152"/>
              <a:ext cx="408" cy="408"/>
            </a:xfrm>
            <a:prstGeom prst="ellipse">
              <a:avLst/>
            </a:prstGeom>
            <a:solidFill>
              <a:srgbClr val="33CCCC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hu-HU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8192" name="Oval 16"/>
            <p:cNvSpPr>
              <a:spLocks noChangeArrowheads="1"/>
            </p:cNvSpPr>
            <p:nvPr/>
          </p:nvSpPr>
          <p:spPr bwMode="auto">
            <a:xfrm>
              <a:off x="2496" y="2558"/>
              <a:ext cx="408" cy="408"/>
            </a:xfrm>
            <a:prstGeom prst="ellipse">
              <a:avLst/>
            </a:prstGeom>
            <a:solidFill>
              <a:srgbClr val="FF99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hu-HU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8193" name="Text Box 17"/>
            <p:cNvSpPr txBox="1">
              <a:spLocks noChangeArrowheads="1"/>
            </p:cNvSpPr>
            <p:nvPr/>
          </p:nvSpPr>
          <p:spPr bwMode="auto">
            <a:xfrm rot="16200000">
              <a:off x="2399" y="2312"/>
              <a:ext cx="592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u-HU" sz="28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 </a:t>
              </a:r>
              <a:r>
                <a:rPr lang="hu-HU" sz="2800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</a:t>
              </a:r>
              <a:r>
                <a:rPr lang="hu-HU" sz="2800" baseline="-25000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hu-HU" sz="2800" baseline="-250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/y</a:t>
              </a:r>
            </a:p>
          </p:txBody>
        </p:sp>
      </p:grpSp>
      <p:grpSp>
        <p:nvGrpSpPr>
          <p:cNvPr id="178196" name="Group 20"/>
          <p:cNvGrpSpPr>
            <a:grpSpLocks/>
          </p:cNvGrpSpPr>
          <p:nvPr/>
        </p:nvGrpSpPr>
        <p:grpSpPr bwMode="auto">
          <a:xfrm>
            <a:off x="5999163" y="3409951"/>
            <a:ext cx="647700" cy="1298575"/>
            <a:chOff x="2819" y="2148"/>
            <a:chExt cx="408" cy="818"/>
          </a:xfrm>
        </p:grpSpPr>
        <p:sp>
          <p:nvSpPr>
            <p:cNvPr id="178185" name="Oval 9"/>
            <p:cNvSpPr>
              <a:spLocks noChangeArrowheads="1"/>
            </p:cNvSpPr>
            <p:nvPr/>
          </p:nvSpPr>
          <p:spPr bwMode="auto">
            <a:xfrm>
              <a:off x="2819" y="2558"/>
              <a:ext cx="408" cy="408"/>
            </a:xfrm>
            <a:prstGeom prst="ellipse">
              <a:avLst/>
            </a:prstGeom>
            <a:solidFill>
              <a:srgbClr val="33CCCC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hu-HU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8186" name="Oval 10"/>
            <p:cNvSpPr>
              <a:spLocks noChangeArrowheads="1"/>
            </p:cNvSpPr>
            <p:nvPr/>
          </p:nvSpPr>
          <p:spPr bwMode="auto">
            <a:xfrm>
              <a:off x="2819" y="2148"/>
              <a:ext cx="408" cy="408"/>
            </a:xfrm>
            <a:prstGeom prst="ellipse">
              <a:avLst/>
            </a:prstGeom>
            <a:solidFill>
              <a:srgbClr val="FF99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hu-HU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8194" name="Text Box 18"/>
            <p:cNvSpPr txBox="1">
              <a:spLocks noChangeArrowheads="1"/>
            </p:cNvSpPr>
            <p:nvPr/>
          </p:nvSpPr>
          <p:spPr bwMode="auto">
            <a:xfrm rot="16200000">
              <a:off x="2664" y="2352"/>
              <a:ext cx="668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u-HU" sz="280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-2 p</a:t>
              </a:r>
              <a:r>
                <a:rPr lang="hu-HU" sz="2800" baseline="-2500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x/y</a:t>
              </a:r>
            </a:p>
          </p:txBody>
        </p:sp>
      </p:grpSp>
      <p:sp>
        <p:nvSpPr>
          <p:cNvPr id="2" name="TextBox 3">
            <a:extLst>
              <a:ext uri="{FF2B5EF4-FFF2-40B4-BE49-F238E27FC236}">
                <a16:creationId xmlns:a16="http://schemas.microsoft.com/office/drawing/2014/main" id="{2C6AC123-399B-2D78-3AE0-44C067A8C98B}"/>
              </a:ext>
            </a:extLst>
          </p:cNvPr>
          <p:cNvSpPr txBox="1"/>
          <p:nvPr/>
        </p:nvSpPr>
        <p:spPr>
          <a:xfrm>
            <a:off x="10766037" y="167641"/>
            <a:ext cx="109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b="1">
                <a:solidFill>
                  <a:srgbClr val="FF0000"/>
                </a:solidFill>
              </a:rPr>
              <a:t>fakultatív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8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8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183" grpId="0" autoUpdateAnimBg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molekulapályák típusai</a:t>
            </a:r>
          </a:p>
        </p:txBody>
      </p:sp>
      <p:sp>
        <p:nvSpPr>
          <p:cNvPr id="182275" name="Text Box 3"/>
          <p:cNvSpPr txBox="1">
            <a:spLocks noChangeArrowheads="1"/>
          </p:cNvSpPr>
          <p:nvPr/>
        </p:nvSpPr>
        <p:spPr bwMode="auto">
          <a:xfrm>
            <a:off x="1858737" y="2381250"/>
            <a:ext cx="849181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legmagasabb energiájú pályában lévő átfedések:</a:t>
            </a:r>
          </a:p>
        </p:txBody>
      </p:sp>
      <p:sp>
        <p:nvSpPr>
          <p:cNvPr id="182276" name="Oval 4"/>
          <p:cNvSpPr>
            <a:spLocks noChangeArrowheads="1"/>
          </p:cNvSpPr>
          <p:nvPr/>
        </p:nvSpPr>
        <p:spPr bwMode="auto">
          <a:xfrm>
            <a:off x="7099300" y="3384550"/>
            <a:ext cx="838200" cy="838200"/>
          </a:xfrm>
          <a:prstGeom prst="ellipse">
            <a:avLst/>
          </a:prstGeom>
          <a:solidFill>
            <a:srgbClr val="33CCCC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hu-HU">
                <a:solidFill>
                  <a:srgbClr val="FF0000"/>
                </a:solidFill>
              </a:rPr>
              <a:t>2s</a:t>
            </a:r>
          </a:p>
        </p:txBody>
      </p:sp>
      <p:sp>
        <p:nvSpPr>
          <p:cNvPr id="182277" name="Oval 5"/>
          <p:cNvSpPr>
            <a:spLocks noChangeArrowheads="1"/>
          </p:cNvSpPr>
          <p:nvPr/>
        </p:nvSpPr>
        <p:spPr bwMode="auto">
          <a:xfrm>
            <a:off x="7727950" y="3384550"/>
            <a:ext cx="838200" cy="838200"/>
          </a:xfrm>
          <a:prstGeom prst="ellipse">
            <a:avLst/>
          </a:prstGeom>
          <a:solidFill>
            <a:srgbClr val="FF99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hu-HU">
                <a:solidFill>
                  <a:srgbClr val="FF0000"/>
                </a:solidFill>
              </a:rPr>
              <a:t>-2s</a:t>
            </a:r>
          </a:p>
        </p:txBody>
      </p:sp>
      <p:sp>
        <p:nvSpPr>
          <p:cNvPr id="182284" name="Text Box 12"/>
          <p:cNvSpPr txBox="1">
            <a:spLocks noChangeArrowheads="1"/>
          </p:cNvSpPr>
          <p:nvPr/>
        </p:nvSpPr>
        <p:spPr bwMode="auto">
          <a:xfrm>
            <a:off x="2259238" y="4810125"/>
            <a:ext cx="768813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 sz="3200">
                <a:latin typeface="Times New Roman" panose="02020603050405020304" pitchFamily="18" charset="0"/>
                <a:cs typeface="Times New Roman" panose="02020603050405020304" pitchFamily="18" charset="0"/>
              </a:rPr>
              <a:t>A s-s átfedés aránya a Li-tól a F felé csökken.</a:t>
            </a:r>
          </a:p>
        </p:txBody>
      </p:sp>
      <p:grpSp>
        <p:nvGrpSpPr>
          <p:cNvPr id="182288" name="Group 16"/>
          <p:cNvGrpSpPr>
            <a:grpSpLocks/>
          </p:cNvGrpSpPr>
          <p:nvPr/>
        </p:nvGrpSpPr>
        <p:grpSpPr bwMode="auto">
          <a:xfrm>
            <a:off x="4356100" y="3479800"/>
            <a:ext cx="1295400" cy="647700"/>
            <a:chOff x="1784" y="2192"/>
            <a:chExt cx="816" cy="408"/>
          </a:xfrm>
        </p:grpSpPr>
        <p:sp>
          <p:nvSpPr>
            <p:cNvPr id="182282" name="Oval 10"/>
            <p:cNvSpPr>
              <a:spLocks noChangeArrowheads="1"/>
            </p:cNvSpPr>
            <p:nvPr/>
          </p:nvSpPr>
          <p:spPr bwMode="auto">
            <a:xfrm>
              <a:off x="1784" y="2192"/>
              <a:ext cx="408" cy="408"/>
            </a:xfrm>
            <a:prstGeom prst="ellipse">
              <a:avLst/>
            </a:prstGeom>
            <a:solidFill>
              <a:srgbClr val="33CCCC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hu-HU"/>
            </a:p>
          </p:txBody>
        </p:sp>
        <p:sp>
          <p:nvSpPr>
            <p:cNvPr id="182283" name="Oval 11"/>
            <p:cNvSpPr>
              <a:spLocks noChangeArrowheads="1"/>
            </p:cNvSpPr>
            <p:nvPr/>
          </p:nvSpPr>
          <p:spPr bwMode="auto">
            <a:xfrm>
              <a:off x="2192" y="2192"/>
              <a:ext cx="408" cy="408"/>
            </a:xfrm>
            <a:prstGeom prst="ellipse">
              <a:avLst/>
            </a:prstGeom>
            <a:solidFill>
              <a:srgbClr val="FF99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hu-HU"/>
            </a:p>
          </p:txBody>
        </p:sp>
        <p:sp>
          <p:nvSpPr>
            <p:cNvPr id="182285" name="Text Box 13"/>
            <p:cNvSpPr txBox="1">
              <a:spLocks noChangeArrowheads="1"/>
            </p:cNvSpPr>
            <p:nvPr/>
          </p:nvSpPr>
          <p:spPr bwMode="auto">
            <a:xfrm>
              <a:off x="2016" y="2248"/>
              <a:ext cx="33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FF0000"/>
                  </a:solidFill>
                </a:rPr>
                <a:t>2 p</a:t>
              </a:r>
              <a:r>
                <a:rPr lang="hu-HU" baseline="-25000">
                  <a:solidFill>
                    <a:srgbClr val="FF0000"/>
                  </a:solidFill>
                </a:rPr>
                <a:t>z</a:t>
              </a:r>
            </a:p>
          </p:txBody>
        </p:sp>
      </p:grpSp>
      <p:grpSp>
        <p:nvGrpSpPr>
          <p:cNvPr id="182287" name="Group 15"/>
          <p:cNvGrpSpPr>
            <a:grpSpLocks/>
          </p:cNvGrpSpPr>
          <p:nvPr/>
        </p:nvGrpSpPr>
        <p:grpSpPr bwMode="auto">
          <a:xfrm>
            <a:off x="3213100" y="3479800"/>
            <a:ext cx="1295400" cy="647700"/>
            <a:chOff x="1064" y="2192"/>
            <a:chExt cx="816" cy="408"/>
          </a:xfrm>
        </p:grpSpPr>
        <p:sp>
          <p:nvSpPr>
            <p:cNvPr id="182279" name="Oval 7"/>
            <p:cNvSpPr>
              <a:spLocks noChangeArrowheads="1"/>
            </p:cNvSpPr>
            <p:nvPr/>
          </p:nvSpPr>
          <p:spPr bwMode="auto">
            <a:xfrm>
              <a:off x="1064" y="2192"/>
              <a:ext cx="408" cy="408"/>
            </a:xfrm>
            <a:prstGeom prst="ellipse">
              <a:avLst/>
            </a:prstGeom>
            <a:solidFill>
              <a:srgbClr val="33CCCC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hu-HU"/>
            </a:p>
          </p:txBody>
        </p:sp>
        <p:sp>
          <p:nvSpPr>
            <p:cNvPr id="182280" name="Oval 8"/>
            <p:cNvSpPr>
              <a:spLocks noChangeArrowheads="1"/>
            </p:cNvSpPr>
            <p:nvPr/>
          </p:nvSpPr>
          <p:spPr bwMode="auto">
            <a:xfrm>
              <a:off x="1472" y="2192"/>
              <a:ext cx="408" cy="408"/>
            </a:xfrm>
            <a:prstGeom prst="ellipse">
              <a:avLst/>
            </a:prstGeom>
            <a:solidFill>
              <a:srgbClr val="FF99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hu-HU"/>
            </a:p>
          </p:txBody>
        </p:sp>
        <p:sp>
          <p:nvSpPr>
            <p:cNvPr id="182286" name="Text Box 14"/>
            <p:cNvSpPr txBox="1">
              <a:spLocks noChangeArrowheads="1"/>
            </p:cNvSpPr>
            <p:nvPr/>
          </p:nvSpPr>
          <p:spPr bwMode="auto">
            <a:xfrm>
              <a:off x="1295" y="2248"/>
              <a:ext cx="33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FF0000"/>
                  </a:solidFill>
                </a:rPr>
                <a:t>2 p</a:t>
              </a:r>
              <a:r>
                <a:rPr lang="hu-HU" baseline="-25000">
                  <a:solidFill>
                    <a:srgbClr val="FF0000"/>
                  </a:solidFill>
                </a:rPr>
                <a:t>z</a:t>
              </a:r>
            </a:p>
          </p:txBody>
        </p:sp>
      </p:grpSp>
      <p:sp>
        <p:nvSpPr>
          <p:cNvPr id="2" name="TextBox 3">
            <a:extLst>
              <a:ext uri="{FF2B5EF4-FFF2-40B4-BE49-F238E27FC236}">
                <a16:creationId xmlns:a16="http://schemas.microsoft.com/office/drawing/2014/main" id="{267E7AFB-8725-C66E-2828-19711D4772E4}"/>
              </a:ext>
            </a:extLst>
          </p:cNvPr>
          <p:cNvSpPr txBox="1"/>
          <p:nvPr/>
        </p:nvSpPr>
        <p:spPr>
          <a:xfrm>
            <a:off x="10766037" y="167641"/>
            <a:ext cx="109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b="1">
                <a:solidFill>
                  <a:srgbClr val="FF0000"/>
                </a:solidFill>
              </a:rPr>
              <a:t>fakultatív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22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2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2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2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2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2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2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2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2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2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2276" grpId="0" animBg="1" autoUpdateAnimBg="0"/>
      <p:bldP spid="182277" grpId="0" animBg="1" autoUpdateAnimBg="0"/>
      <p:bldP spid="182284" grpId="0" autoUpdateAnimBg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015" name="Group 47"/>
          <p:cNvGrpSpPr>
            <a:grpSpLocks/>
          </p:cNvGrpSpPr>
          <p:nvPr/>
        </p:nvGrpSpPr>
        <p:grpSpPr bwMode="auto">
          <a:xfrm>
            <a:off x="1819275" y="4973638"/>
            <a:ext cx="8466138" cy="247650"/>
            <a:chOff x="186" y="2821"/>
            <a:chExt cx="5333" cy="156"/>
          </a:xfrm>
        </p:grpSpPr>
        <p:sp>
          <p:nvSpPr>
            <p:cNvPr id="84013" name="AutoShape 45"/>
            <p:cNvSpPr>
              <a:spLocks noChangeArrowheads="1"/>
            </p:cNvSpPr>
            <p:nvPr/>
          </p:nvSpPr>
          <p:spPr bwMode="auto">
            <a:xfrm rot="-5400000">
              <a:off x="236" y="2771"/>
              <a:ext cx="156" cy="256"/>
            </a:xfrm>
            <a:prstGeom prst="curvedRightArrow">
              <a:avLst>
                <a:gd name="adj1" fmla="val 32821"/>
                <a:gd name="adj2" fmla="val 65641"/>
                <a:gd name="adj3" fmla="val 3333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84011" name="Line 43"/>
            <p:cNvSpPr>
              <a:spLocks noChangeShapeType="1"/>
            </p:cNvSpPr>
            <p:nvPr/>
          </p:nvSpPr>
          <p:spPr bwMode="auto">
            <a:xfrm>
              <a:off x="276" y="2907"/>
              <a:ext cx="524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</p:grpSp>
      <p:grpSp>
        <p:nvGrpSpPr>
          <p:cNvPr id="84014" name="Group 46"/>
          <p:cNvGrpSpPr>
            <a:grpSpLocks/>
          </p:cNvGrpSpPr>
          <p:nvPr/>
        </p:nvGrpSpPr>
        <p:grpSpPr bwMode="auto">
          <a:xfrm>
            <a:off x="1819275" y="2962275"/>
            <a:ext cx="8464550" cy="247650"/>
            <a:chOff x="186" y="1546"/>
            <a:chExt cx="5332" cy="156"/>
          </a:xfrm>
        </p:grpSpPr>
        <p:sp>
          <p:nvSpPr>
            <p:cNvPr id="84012" name="AutoShape 44"/>
            <p:cNvSpPr>
              <a:spLocks noChangeArrowheads="1"/>
            </p:cNvSpPr>
            <p:nvPr/>
          </p:nvSpPr>
          <p:spPr bwMode="auto">
            <a:xfrm rot="-5400000">
              <a:off x="236" y="1496"/>
              <a:ext cx="156" cy="256"/>
            </a:xfrm>
            <a:prstGeom prst="curvedRightArrow">
              <a:avLst>
                <a:gd name="adj1" fmla="val 32821"/>
                <a:gd name="adj2" fmla="val 65641"/>
                <a:gd name="adj3" fmla="val 3333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84010" name="Line 42"/>
            <p:cNvSpPr>
              <a:spLocks noChangeShapeType="1"/>
            </p:cNvSpPr>
            <p:nvPr/>
          </p:nvSpPr>
          <p:spPr bwMode="auto">
            <a:xfrm>
              <a:off x="275" y="1629"/>
              <a:ext cx="524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molekulapályák típusai - összefoglalás</a:t>
            </a:r>
          </a:p>
        </p:txBody>
      </p:sp>
      <p:sp>
        <p:nvSpPr>
          <p:cNvPr id="83972" name="Oval 4"/>
          <p:cNvSpPr>
            <a:spLocks noChangeArrowheads="1"/>
          </p:cNvSpPr>
          <p:nvPr/>
        </p:nvSpPr>
        <p:spPr bwMode="auto">
          <a:xfrm>
            <a:off x="2628900" y="2667000"/>
            <a:ext cx="838200" cy="838200"/>
          </a:xfrm>
          <a:prstGeom prst="ellipse">
            <a:avLst/>
          </a:prstGeom>
          <a:solidFill>
            <a:srgbClr val="33CCCC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hu-HU"/>
          </a:p>
        </p:txBody>
      </p:sp>
      <p:sp>
        <p:nvSpPr>
          <p:cNvPr id="83975" name="Oval 7"/>
          <p:cNvSpPr>
            <a:spLocks noChangeArrowheads="1"/>
          </p:cNvSpPr>
          <p:nvPr/>
        </p:nvSpPr>
        <p:spPr bwMode="auto">
          <a:xfrm>
            <a:off x="3257550" y="2667000"/>
            <a:ext cx="838200" cy="838200"/>
          </a:xfrm>
          <a:prstGeom prst="ellipse">
            <a:avLst/>
          </a:prstGeom>
          <a:solidFill>
            <a:srgbClr val="33CCCC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hu-HU"/>
          </a:p>
        </p:txBody>
      </p:sp>
      <p:sp>
        <p:nvSpPr>
          <p:cNvPr id="83976" name="Oval 8"/>
          <p:cNvSpPr>
            <a:spLocks noChangeArrowheads="1"/>
          </p:cNvSpPr>
          <p:nvPr/>
        </p:nvSpPr>
        <p:spPr bwMode="auto">
          <a:xfrm>
            <a:off x="7918450" y="2667000"/>
            <a:ext cx="838200" cy="838200"/>
          </a:xfrm>
          <a:prstGeom prst="ellipse">
            <a:avLst/>
          </a:prstGeom>
          <a:solidFill>
            <a:srgbClr val="33CCCC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hu-HU"/>
          </a:p>
        </p:txBody>
      </p:sp>
      <p:grpSp>
        <p:nvGrpSpPr>
          <p:cNvPr id="83979" name="Group 11"/>
          <p:cNvGrpSpPr>
            <a:grpSpLocks/>
          </p:cNvGrpSpPr>
          <p:nvPr/>
        </p:nvGrpSpPr>
        <p:grpSpPr bwMode="auto">
          <a:xfrm>
            <a:off x="8547100" y="2762250"/>
            <a:ext cx="1295400" cy="647700"/>
            <a:chOff x="2172" y="1420"/>
            <a:chExt cx="816" cy="408"/>
          </a:xfrm>
        </p:grpSpPr>
        <p:sp>
          <p:nvSpPr>
            <p:cNvPr id="83977" name="Oval 9"/>
            <p:cNvSpPr>
              <a:spLocks noChangeArrowheads="1"/>
            </p:cNvSpPr>
            <p:nvPr/>
          </p:nvSpPr>
          <p:spPr bwMode="auto">
            <a:xfrm>
              <a:off x="2172" y="1420"/>
              <a:ext cx="408" cy="408"/>
            </a:xfrm>
            <a:prstGeom prst="ellipse">
              <a:avLst/>
            </a:prstGeom>
            <a:solidFill>
              <a:srgbClr val="33CCCC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hu-HU"/>
            </a:p>
          </p:txBody>
        </p:sp>
        <p:sp>
          <p:nvSpPr>
            <p:cNvPr id="83978" name="Oval 10"/>
            <p:cNvSpPr>
              <a:spLocks noChangeArrowheads="1"/>
            </p:cNvSpPr>
            <p:nvPr/>
          </p:nvSpPr>
          <p:spPr bwMode="auto">
            <a:xfrm>
              <a:off x="2580" y="1420"/>
              <a:ext cx="408" cy="408"/>
            </a:xfrm>
            <a:prstGeom prst="ellipse">
              <a:avLst/>
            </a:prstGeom>
            <a:solidFill>
              <a:srgbClr val="FF99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hu-HU"/>
            </a:p>
          </p:txBody>
        </p:sp>
      </p:grpSp>
      <p:grpSp>
        <p:nvGrpSpPr>
          <p:cNvPr id="83980" name="Group 12"/>
          <p:cNvGrpSpPr>
            <a:grpSpLocks/>
          </p:cNvGrpSpPr>
          <p:nvPr/>
        </p:nvGrpSpPr>
        <p:grpSpPr bwMode="auto">
          <a:xfrm>
            <a:off x="4838700" y="2762250"/>
            <a:ext cx="1295400" cy="647700"/>
            <a:chOff x="2172" y="1420"/>
            <a:chExt cx="816" cy="408"/>
          </a:xfrm>
        </p:grpSpPr>
        <p:sp>
          <p:nvSpPr>
            <p:cNvPr id="83981" name="Oval 13"/>
            <p:cNvSpPr>
              <a:spLocks noChangeArrowheads="1"/>
            </p:cNvSpPr>
            <p:nvPr/>
          </p:nvSpPr>
          <p:spPr bwMode="auto">
            <a:xfrm>
              <a:off x="2172" y="1420"/>
              <a:ext cx="408" cy="408"/>
            </a:xfrm>
            <a:prstGeom prst="ellipse">
              <a:avLst/>
            </a:prstGeom>
            <a:solidFill>
              <a:srgbClr val="33CCCC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hu-HU"/>
            </a:p>
          </p:txBody>
        </p:sp>
        <p:sp>
          <p:nvSpPr>
            <p:cNvPr id="83982" name="Oval 14"/>
            <p:cNvSpPr>
              <a:spLocks noChangeArrowheads="1"/>
            </p:cNvSpPr>
            <p:nvPr/>
          </p:nvSpPr>
          <p:spPr bwMode="auto">
            <a:xfrm>
              <a:off x="2580" y="1420"/>
              <a:ext cx="408" cy="408"/>
            </a:xfrm>
            <a:prstGeom prst="ellipse">
              <a:avLst/>
            </a:prstGeom>
            <a:solidFill>
              <a:srgbClr val="FF99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hu-HU"/>
            </a:p>
          </p:txBody>
        </p:sp>
      </p:grpSp>
      <p:grpSp>
        <p:nvGrpSpPr>
          <p:cNvPr id="83986" name="Group 18"/>
          <p:cNvGrpSpPr>
            <a:grpSpLocks/>
          </p:cNvGrpSpPr>
          <p:nvPr/>
        </p:nvGrpSpPr>
        <p:grpSpPr bwMode="auto">
          <a:xfrm>
            <a:off x="5981700" y="2762250"/>
            <a:ext cx="1295400" cy="647700"/>
            <a:chOff x="4104" y="1420"/>
            <a:chExt cx="816" cy="408"/>
          </a:xfrm>
        </p:grpSpPr>
        <p:sp>
          <p:nvSpPr>
            <p:cNvPr id="83984" name="Oval 16"/>
            <p:cNvSpPr>
              <a:spLocks noChangeArrowheads="1"/>
            </p:cNvSpPr>
            <p:nvPr/>
          </p:nvSpPr>
          <p:spPr bwMode="auto">
            <a:xfrm>
              <a:off x="4512" y="1420"/>
              <a:ext cx="408" cy="408"/>
            </a:xfrm>
            <a:prstGeom prst="ellipse">
              <a:avLst/>
            </a:prstGeom>
            <a:solidFill>
              <a:srgbClr val="33CCCC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hu-HU"/>
            </a:p>
          </p:txBody>
        </p:sp>
        <p:sp>
          <p:nvSpPr>
            <p:cNvPr id="83985" name="Oval 17"/>
            <p:cNvSpPr>
              <a:spLocks noChangeArrowheads="1"/>
            </p:cNvSpPr>
            <p:nvPr/>
          </p:nvSpPr>
          <p:spPr bwMode="auto">
            <a:xfrm>
              <a:off x="4104" y="1420"/>
              <a:ext cx="408" cy="408"/>
            </a:xfrm>
            <a:prstGeom prst="ellipse">
              <a:avLst/>
            </a:prstGeom>
            <a:solidFill>
              <a:srgbClr val="FF99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hu-HU"/>
            </a:p>
          </p:txBody>
        </p:sp>
      </p:grpSp>
      <p:sp>
        <p:nvSpPr>
          <p:cNvPr id="83990" name="Text Box 22"/>
          <p:cNvSpPr txBox="1">
            <a:spLocks noChangeArrowheads="1"/>
          </p:cNvSpPr>
          <p:nvPr/>
        </p:nvSpPr>
        <p:spPr bwMode="auto">
          <a:xfrm>
            <a:off x="2905813" y="3863975"/>
            <a:ext cx="638508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Erősítő interferencia – 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-pálya – kötő.</a:t>
            </a:r>
          </a:p>
        </p:txBody>
      </p:sp>
      <p:sp>
        <p:nvSpPr>
          <p:cNvPr id="83991" name="Oval 23"/>
          <p:cNvSpPr>
            <a:spLocks noChangeArrowheads="1"/>
          </p:cNvSpPr>
          <p:nvPr/>
        </p:nvSpPr>
        <p:spPr bwMode="auto">
          <a:xfrm>
            <a:off x="2628900" y="4692650"/>
            <a:ext cx="838200" cy="838200"/>
          </a:xfrm>
          <a:prstGeom prst="ellipse">
            <a:avLst/>
          </a:prstGeom>
          <a:solidFill>
            <a:srgbClr val="33CCCC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hu-HU"/>
          </a:p>
        </p:txBody>
      </p:sp>
      <p:sp>
        <p:nvSpPr>
          <p:cNvPr id="83992" name="Oval 24"/>
          <p:cNvSpPr>
            <a:spLocks noChangeArrowheads="1"/>
          </p:cNvSpPr>
          <p:nvPr/>
        </p:nvSpPr>
        <p:spPr bwMode="auto">
          <a:xfrm>
            <a:off x="3257550" y="4692650"/>
            <a:ext cx="838200" cy="838200"/>
          </a:xfrm>
          <a:prstGeom prst="ellipse">
            <a:avLst/>
          </a:prstGeom>
          <a:solidFill>
            <a:srgbClr val="FF99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hu-HU"/>
          </a:p>
        </p:txBody>
      </p:sp>
      <p:sp>
        <p:nvSpPr>
          <p:cNvPr id="83993" name="Oval 25"/>
          <p:cNvSpPr>
            <a:spLocks noChangeArrowheads="1"/>
          </p:cNvSpPr>
          <p:nvPr/>
        </p:nvSpPr>
        <p:spPr bwMode="auto">
          <a:xfrm>
            <a:off x="8020050" y="4692650"/>
            <a:ext cx="838200" cy="838200"/>
          </a:xfrm>
          <a:prstGeom prst="ellipse">
            <a:avLst/>
          </a:prstGeom>
          <a:solidFill>
            <a:srgbClr val="33CCCC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hu-HU"/>
          </a:p>
        </p:txBody>
      </p:sp>
      <p:grpSp>
        <p:nvGrpSpPr>
          <p:cNvPr id="83997" name="Group 29"/>
          <p:cNvGrpSpPr>
            <a:grpSpLocks/>
          </p:cNvGrpSpPr>
          <p:nvPr/>
        </p:nvGrpSpPr>
        <p:grpSpPr bwMode="auto">
          <a:xfrm>
            <a:off x="4851400" y="4787900"/>
            <a:ext cx="1295400" cy="647700"/>
            <a:chOff x="2172" y="1420"/>
            <a:chExt cx="816" cy="408"/>
          </a:xfrm>
        </p:grpSpPr>
        <p:sp>
          <p:nvSpPr>
            <p:cNvPr id="83998" name="Oval 30"/>
            <p:cNvSpPr>
              <a:spLocks noChangeArrowheads="1"/>
            </p:cNvSpPr>
            <p:nvPr/>
          </p:nvSpPr>
          <p:spPr bwMode="auto">
            <a:xfrm>
              <a:off x="2172" y="1420"/>
              <a:ext cx="408" cy="408"/>
            </a:xfrm>
            <a:prstGeom prst="ellipse">
              <a:avLst/>
            </a:prstGeom>
            <a:solidFill>
              <a:srgbClr val="33CCCC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hu-HU"/>
            </a:p>
          </p:txBody>
        </p:sp>
        <p:sp>
          <p:nvSpPr>
            <p:cNvPr id="83999" name="Oval 31"/>
            <p:cNvSpPr>
              <a:spLocks noChangeArrowheads="1"/>
            </p:cNvSpPr>
            <p:nvPr/>
          </p:nvSpPr>
          <p:spPr bwMode="auto">
            <a:xfrm>
              <a:off x="2580" y="1420"/>
              <a:ext cx="408" cy="408"/>
            </a:xfrm>
            <a:prstGeom prst="ellipse">
              <a:avLst/>
            </a:prstGeom>
            <a:solidFill>
              <a:srgbClr val="FF99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hu-HU"/>
            </a:p>
          </p:txBody>
        </p:sp>
      </p:grpSp>
      <p:grpSp>
        <p:nvGrpSpPr>
          <p:cNvPr id="84003" name="Group 35"/>
          <p:cNvGrpSpPr>
            <a:grpSpLocks/>
          </p:cNvGrpSpPr>
          <p:nvPr/>
        </p:nvGrpSpPr>
        <p:grpSpPr bwMode="auto">
          <a:xfrm>
            <a:off x="8610600" y="4787900"/>
            <a:ext cx="1295400" cy="647700"/>
            <a:chOff x="4104" y="1420"/>
            <a:chExt cx="816" cy="408"/>
          </a:xfrm>
        </p:grpSpPr>
        <p:sp>
          <p:nvSpPr>
            <p:cNvPr id="84004" name="Oval 36"/>
            <p:cNvSpPr>
              <a:spLocks noChangeArrowheads="1"/>
            </p:cNvSpPr>
            <p:nvPr/>
          </p:nvSpPr>
          <p:spPr bwMode="auto">
            <a:xfrm>
              <a:off x="4512" y="1420"/>
              <a:ext cx="408" cy="408"/>
            </a:xfrm>
            <a:prstGeom prst="ellipse">
              <a:avLst/>
            </a:prstGeom>
            <a:solidFill>
              <a:srgbClr val="33CCCC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hu-HU"/>
            </a:p>
          </p:txBody>
        </p:sp>
        <p:sp>
          <p:nvSpPr>
            <p:cNvPr id="84005" name="Oval 37"/>
            <p:cNvSpPr>
              <a:spLocks noChangeArrowheads="1"/>
            </p:cNvSpPr>
            <p:nvPr/>
          </p:nvSpPr>
          <p:spPr bwMode="auto">
            <a:xfrm>
              <a:off x="4104" y="1420"/>
              <a:ext cx="408" cy="408"/>
            </a:xfrm>
            <a:prstGeom prst="ellipse">
              <a:avLst/>
            </a:prstGeom>
            <a:solidFill>
              <a:srgbClr val="FF99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hu-HU"/>
            </a:p>
          </p:txBody>
        </p:sp>
      </p:grpSp>
      <p:grpSp>
        <p:nvGrpSpPr>
          <p:cNvPr id="84006" name="Group 38"/>
          <p:cNvGrpSpPr>
            <a:grpSpLocks/>
          </p:cNvGrpSpPr>
          <p:nvPr/>
        </p:nvGrpSpPr>
        <p:grpSpPr bwMode="auto">
          <a:xfrm>
            <a:off x="5994400" y="4787900"/>
            <a:ext cx="1295400" cy="647700"/>
            <a:chOff x="2172" y="1420"/>
            <a:chExt cx="816" cy="408"/>
          </a:xfrm>
        </p:grpSpPr>
        <p:sp>
          <p:nvSpPr>
            <p:cNvPr id="84007" name="Oval 39"/>
            <p:cNvSpPr>
              <a:spLocks noChangeArrowheads="1"/>
            </p:cNvSpPr>
            <p:nvPr/>
          </p:nvSpPr>
          <p:spPr bwMode="auto">
            <a:xfrm>
              <a:off x="2172" y="1420"/>
              <a:ext cx="408" cy="408"/>
            </a:xfrm>
            <a:prstGeom prst="ellipse">
              <a:avLst/>
            </a:prstGeom>
            <a:solidFill>
              <a:srgbClr val="33CCCC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hu-HU"/>
            </a:p>
          </p:txBody>
        </p:sp>
        <p:sp>
          <p:nvSpPr>
            <p:cNvPr id="84008" name="Oval 40"/>
            <p:cNvSpPr>
              <a:spLocks noChangeArrowheads="1"/>
            </p:cNvSpPr>
            <p:nvPr/>
          </p:nvSpPr>
          <p:spPr bwMode="auto">
            <a:xfrm>
              <a:off x="2580" y="1420"/>
              <a:ext cx="408" cy="408"/>
            </a:xfrm>
            <a:prstGeom prst="ellipse">
              <a:avLst/>
            </a:prstGeom>
            <a:solidFill>
              <a:srgbClr val="FF99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hu-HU"/>
            </a:p>
          </p:txBody>
        </p:sp>
      </p:grpSp>
      <p:sp>
        <p:nvSpPr>
          <p:cNvPr id="84009" name="Text Box 41"/>
          <p:cNvSpPr txBox="1">
            <a:spLocks noChangeArrowheads="1"/>
          </p:cNvSpPr>
          <p:nvPr/>
        </p:nvSpPr>
        <p:spPr bwMode="auto">
          <a:xfrm>
            <a:off x="2574254" y="5857875"/>
            <a:ext cx="704712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Gyengítő interferencia – 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lang="hu-HU" sz="3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-pálya – lazító.</a:t>
            </a:r>
          </a:p>
        </p:txBody>
      </p:sp>
      <p:sp>
        <p:nvSpPr>
          <p:cNvPr id="84016" name="Text Box 48"/>
          <p:cNvSpPr txBox="1">
            <a:spLocks noChangeArrowheads="1"/>
          </p:cNvSpPr>
          <p:nvPr/>
        </p:nvSpPr>
        <p:spPr bwMode="auto">
          <a:xfrm>
            <a:off x="3665768" y="1900238"/>
            <a:ext cx="487184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Hengerszimmetrikus átfedés</a:t>
            </a:r>
          </a:p>
        </p:txBody>
      </p:sp>
      <p:sp>
        <p:nvSpPr>
          <p:cNvPr id="2" name="TextBox 3">
            <a:extLst>
              <a:ext uri="{FF2B5EF4-FFF2-40B4-BE49-F238E27FC236}">
                <a16:creationId xmlns:a16="http://schemas.microsoft.com/office/drawing/2014/main" id="{1227644C-C845-01D8-2656-59F14EA4B22A}"/>
              </a:ext>
            </a:extLst>
          </p:cNvPr>
          <p:cNvSpPr txBox="1"/>
          <p:nvPr/>
        </p:nvSpPr>
        <p:spPr>
          <a:xfrm>
            <a:off x="10766037" y="167641"/>
            <a:ext cx="109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b="1">
                <a:solidFill>
                  <a:srgbClr val="FF0000"/>
                </a:solidFill>
              </a:rPr>
              <a:t>fakultatív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39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39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39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39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39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39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40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40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40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40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40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40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84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39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39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40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40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6" grpId="0" animBg="1" autoUpdateAnimBg="0"/>
      <p:bldP spid="83990" grpId="0" autoUpdateAnimBg="0"/>
      <p:bldP spid="83993" grpId="0" animBg="1" autoUpdateAnimBg="0"/>
      <p:bldP spid="84009" grpId="0" autoUpdateAnimBg="0"/>
      <p:bldP spid="84016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6130" name="Group 114"/>
          <p:cNvGrpSpPr>
            <a:grpSpLocks/>
          </p:cNvGrpSpPr>
          <p:nvPr/>
        </p:nvGrpSpPr>
        <p:grpSpPr bwMode="auto">
          <a:xfrm>
            <a:off x="3343275" y="2251075"/>
            <a:ext cx="5494338" cy="3975100"/>
            <a:chOff x="1346" y="1218"/>
            <a:chExt cx="3461" cy="2504"/>
          </a:xfrm>
        </p:grpSpPr>
        <p:sp>
          <p:nvSpPr>
            <p:cNvPr id="86129" name="Rectangle 113"/>
            <p:cNvSpPr>
              <a:spLocks noChangeArrowheads="1"/>
            </p:cNvSpPr>
            <p:nvPr/>
          </p:nvSpPr>
          <p:spPr bwMode="auto">
            <a:xfrm>
              <a:off x="2916" y="2627"/>
              <a:ext cx="1891" cy="1095"/>
            </a:xfrm>
            <a:prstGeom prst="rect">
              <a:avLst/>
            </a:prstGeom>
            <a:solidFill>
              <a:srgbClr val="CCFFFF">
                <a:alpha val="39999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86128" name="Rectangle 112"/>
            <p:cNvSpPr>
              <a:spLocks noChangeArrowheads="1"/>
            </p:cNvSpPr>
            <p:nvPr/>
          </p:nvSpPr>
          <p:spPr bwMode="auto">
            <a:xfrm>
              <a:off x="2915" y="1218"/>
              <a:ext cx="1891" cy="1095"/>
            </a:xfrm>
            <a:prstGeom prst="rect">
              <a:avLst/>
            </a:prstGeom>
            <a:solidFill>
              <a:srgbClr val="CCFFFF">
                <a:alpha val="39999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86127" name="Rectangle 111"/>
            <p:cNvSpPr>
              <a:spLocks noChangeArrowheads="1"/>
            </p:cNvSpPr>
            <p:nvPr/>
          </p:nvSpPr>
          <p:spPr bwMode="auto">
            <a:xfrm>
              <a:off x="1346" y="2625"/>
              <a:ext cx="1274" cy="1095"/>
            </a:xfrm>
            <a:prstGeom prst="rect">
              <a:avLst/>
            </a:prstGeom>
            <a:solidFill>
              <a:srgbClr val="CCFFFF">
                <a:alpha val="39999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86126" name="Rectangle 110"/>
            <p:cNvSpPr>
              <a:spLocks noChangeArrowheads="1"/>
            </p:cNvSpPr>
            <p:nvPr/>
          </p:nvSpPr>
          <p:spPr bwMode="auto">
            <a:xfrm>
              <a:off x="1346" y="1225"/>
              <a:ext cx="1274" cy="1095"/>
            </a:xfrm>
            <a:prstGeom prst="rect">
              <a:avLst/>
            </a:prstGeom>
            <a:solidFill>
              <a:srgbClr val="CCFFFF">
                <a:alpha val="39999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</p:grpSp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molekulapályák típusai - összefoglalás</a:t>
            </a:r>
            <a:endParaRPr lang="hu-HU" dirty="0"/>
          </a:p>
        </p:txBody>
      </p:sp>
      <p:grpSp>
        <p:nvGrpSpPr>
          <p:cNvPr id="86057" name="Group 41"/>
          <p:cNvGrpSpPr>
            <a:grpSpLocks/>
          </p:cNvGrpSpPr>
          <p:nvPr/>
        </p:nvGrpSpPr>
        <p:grpSpPr bwMode="auto">
          <a:xfrm>
            <a:off x="3770314" y="2509839"/>
            <a:ext cx="649287" cy="1292225"/>
            <a:chOff x="899" y="1228"/>
            <a:chExt cx="409" cy="814"/>
          </a:xfrm>
        </p:grpSpPr>
        <p:sp>
          <p:nvSpPr>
            <p:cNvPr id="86023" name="Oval 7"/>
            <p:cNvSpPr>
              <a:spLocks noChangeArrowheads="1"/>
            </p:cNvSpPr>
            <p:nvPr/>
          </p:nvSpPr>
          <p:spPr bwMode="auto">
            <a:xfrm>
              <a:off x="899" y="1228"/>
              <a:ext cx="408" cy="408"/>
            </a:xfrm>
            <a:prstGeom prst="ellipse">
              <a:avLst/>
            </a:prstGeom>
            <a:solidFill>
              <a:srgbClr val="33CCCC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hu-HU"/>
            </a:p>
          </p:txBody>
        </p:sp>
        <p:sp>
          <p:nvSpPr>
            <p:cNvPr id="86024" name="Oval 8"/>
            <p:cNvSpPr>
              <a:spLocks noChangeArrowheads="1"/>
            </p:cNvSpPr>
            <p:nvPr/>
          </p:nvSpPr>
          <p:spPr bwMode="auto">
            <a:xfrm>
              <a:off x="900" y="1634"/>
              <a:ext cx="408" cy="408"/>
            </a:xfrm>
            <a:prstGeom prst="ellipse">
              <a:avLst/>
            </a:prstGeom>
            <a:solidFill>
              <a:srgbClr val="FF99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hu-HU"/>
            </a:p>
          </p:txBody>
        </p:sp>
      </p:grpSp>
      <p:sp>
        <p:nvSpPr>
          <p:cNvPr id="86031" name="Text Box 15"/>
          <p:cNvSpPr txBox="1">
            <a:spLocks noChangeArrowheads="1"/>
          </p:cNvSpPr>
          <p:nvPr/>
        </p:nvSpPr>
        <p:spPr bwMode="auto">
          <a:xfrm>
            <a:off x="3028272" y="3924755"/>
            <a:ext cx="642996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Erősítő interferencia – 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-pálya – kötő.</a:t>
            </a:r>
          </a:p>
        </p:txBody>
      </p:sp>
      <p:sp>
        <p:nvSpPr>
          <p:cNvPr id="86044" name="Text Box 28"/>
          <p:cNvSpPr txBox="1">
            <a:spLocks noChangeArrowheads="1"/>
          </p:cNvSpPr>
          <p:nvPr/>
        </p:nvSpPr>
        <p:spPr bwMode="auto">
          <a:xfrm>
            <a:off x="2847297" y="6226175"/>
            <a:ext cx="692048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Gyengítő interferencia – 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hu-HU" sz="3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-pálya - lazító</a:t>
            </a:r>
          </a:p>
        </p:txBody>
      </p:sp>
      <p:grpSp>
        <p:nvGrpSpPr>
          <p:cNvPr id="86059" name="Group 43"/>
          <p:cNvGrpSpPr>
            <a:grpSpLocks/>
          </p:cNvGrpSpPr>
          <p:nvPr/>
        </p:nvGrpSpPr>
        <p:grpSpPr bwMode="auto">
          <a:xfrm>
            <a:off x="4284663" y="4730751"/>
            <a:ext cx="647700" cy="1298575"/>
            <a:chOff x="3791" y="1224"/>
            <a:chExt cx="408" cy="818"/>
          </a:xfrm>
        </p:grpSpPr>
        <p:sp>
          <p:nvSpPr>
            <p:cNvPr id="86048" name="Oval 32"/>
            <p:cNvSpPr>
              <a:spLocks noChangeArrowheads="1"/>
            </p:cNvSpPr>
            <p:nvPr/>
          </p:nvSpPr>
          <p:spPr bwMode="auto">
            <a:xfrm>
              <a:off x="3791" y="1634"/>
              <a:ext cx="408" cy="408"/>
            </a:xfrm>
            <a:prstGeom prst="ellipse">
              <a:avLst/>
            </a:prstGeom>
            <a:solidFill>
              <a:srgbClr val="33CCCC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hu-HU"/>
            </a:p>
          </p:txBody>
        </p:sp>
        <p:sp>
          <p:nvSpPr>
            <p:cNvPr id="86049" name="Oval 33"/>
            <p:cNvSpPr>
              <a:spLocks noChangeArrowheads="1"/>
            </p:cNvSpPr>
            <p:nvPr/>
          </p:nvSpPr>
          <p:spPr bwMode="auto">
            <a:xfrm>
              <a:off x="3791" y="1224"/>
              <a:ext cx="408" cy="408"/>
            </a:xfrm>
            <a:prstGeom prst="ellipse">
              <a:avLst/>
            </a:prstGeom>
            <a:solidFill>
              <a:srgbClr val="FF99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hu-HU"/>
            </a:p>
          </p:txBody>
        </p:sp>
      </p:grpSp>
      <p:grpSp>
        <p:nvGrpSpPr>
          <p:cNvPr id="86058" name="Group 42"/>
          <p:cNvGrpSpPr>
            <a:grpSpLocks/>
          </p:cNvGrpSpPr>
          <p:nvPr/>
        </p:nvGrpSpPr>
        <p:grpSpPr bwMode="auto">
          <a:xfrm>
            <a:off x="4294189" y="2511426"/>
            <a:ext cx="649287" cy="1292225"/>
            <a:chOff x="1415" y="1252"/>
            <a:chExt cx="409" cy="814"/>
          </a:xfrm>
        </p:grpSpPr>
        <p:sp>
          <p:nvSpPr>
            <p:cNvPr id="86052" name="Oval 36"/>
            <p:cNvSpPr>
              <a:spLocks noChangeArrowheads="1"/>
            </p:cNvSpPr>
            <p:nvPr/>
          </p:nvSpPr>
          <p:spPr bwMode="auto">
            <a:xfrm>
              <a:off x="1415" y="1252"/>
              <a:ext cx="408" cy="408"/>
            </a:xfrm>
            <a:prstGeom prst="ellipse">
              <a:avLst/>
            </a:prstGeom>
            <a:solidFill>
              <a:srgbClr val="33CCCC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hu-HU"/>
            </a:p>
          </p:txBody>
        </p:sp>
        <p:sp>
          <p:nvSpPr>
            <p:cNvPr id="86053" name="Oval 37"/>
            <p:cNvSpPr>
              <a:spLocks noChangeArrowheads="1"/>
            </p:cNvSpPr>
            <p:nvPr/>
          </p:nvSpPr>
          <p:spPr bwMode="auto">
            <a:xfrm>
              <a:off x="1416" y="1658"/>
              <a:ext cx="408" cy="408"/>
            </a:xfrm>
            <a:prstGeom prst="ellipse">
              <a:avLst/>
            </a:prstGeom>
            <a:solidFill>
              <a:srgbClr val="FF99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hu-HU"/>
            </a:p>
          </p:txBody>
        </p:sp>
      </p:grpSp>
      <p:grpSp>
        <p:nvGrpSpPr>
          <p:cNvPr id="86056" name="Group 40"/>
          <p:cNvGrpSpPr>
            <a:grpSpLocks/>
          </p:cNvGrpSpPr>
          <p:nvPr/>
        </p:nvGrpSpPr>
        <p:grpSpPr bwMode="auto">
          <a:xfrm>
            <a:off x="3770314" y="4737101"/>
            <a:ext cx="649287" cy="1292225"/>
            <a:chOff x="3047" y="1252"/>
            <a:chExt cx="409" cy="814"/>
          </a:xfrm>
        </p:grpSpPr>
        <p:sp>
          <p:nvSpPr>
            <p:cNvPr id="86054" name="Oval 38"/>
            <p:cNvSpPr>
              <a:spLocks noChangeArrowheads="1"/>
            </p:cNvSpPr>
            <p:nvPr/>
          </p:nvSpPr>
          <p:spPr bwMode="auto">
            <a:xfrm>
              <a:off x="3047" y="1252"/>
              <a:ext cx="408" cy="408"/>
            </a:xfrm>
            <a:prstGeom prst="ellipse">
              <a:avLst/>
            </a:prstGeom>
            <a:solidFill>
              <a:srgbClr val="33CCCC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hu-HU"/>
            </a:p>
          </p:txBody>
        </p:sp>
        <p:sp>
          <p:nvSpPr>
            <p:cNvPr id="86055" name="Oval 39"/>
            <p:cNvSpPr>
              <a:spLocks noChangeArrowheads="1"/>
            </p:cNvSpPr>
            <p:nvPr/>
          </p:nvSpPr>
          <p:spPr bwMode="auto">
            <a:xfrm>
              <a:off x="3048" y="1658"/>
              <a:ext cx="408" cy="408"/>
            </a:xfrm>
            <a:prstGeom prst="ellipse">
              <a:avLst/>
            </a:prstGeom>
            <a:solidFill>
              <a:srgbClr val="FF99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hu-HU"/>
            </a:p>
          </p:txBody>
        </p:sp>
      </p:grpSp>
      <p:grpSp>
        <p:nvGrpSpPr>
          <p:cNvPr id="86079" name="Group 63"/>
          <p:cNvGrpSpPr>
            <a:grpSpLocks/>
          </p:cNvGrpSpPr>
          <p:nvPr/>
        </p:nvGrpSpPr>
        <p:grpSpPr bwMode="auto">
          <a:xfrm>
            <a:off x="6173788" y="2490788"/>
            <a:ext cx="1314450" cy="1319212"/>
            <a:chOff x="3201" y="1193"/>
            <a:chExt cx="828" cy="831"/>
          </a:xfrm>
        </p:grpSpPr>
        <p:grpSp>
          <p:nvGrpSpPr>
            <p:cNvPr id="86068" name="Group 52"/>
            <p:cNvGrpSpPr>
              <a:grpSpLocks/>
            </p:cNvGrpSpPr>
            <p:nvPr/>
          </p:nvGrpSpPr>
          <p:grpSpPr bwMode="auto">
            <a:xfrm>
              <a:off x="3201" y="1194"/>
              <a:ext cx="503" cy="439"/>
              <a:chOff x="3201" y="1186"/>
              <a:chExt cx="503" cy="439"/>
            </a:xfrm>
          </p:grpSpPr>
          <p:sp>
            <p:nvSpPr>
              <p:cNvPr id="86064" name="Oval 48"/>
              <p:cNvSpPr>
                <a:spLocks noChangeArrowheads="1"/>
              </p:cNvSpPr>
              <p:nvPr/>
            </p:nvSpPr>
            <p:spPr bwMode="auto">
              <a:xfrm>
                <a:off x="3201" y="1186"/>
                <a:ext cx="408" cy="408"/>
              </a:xfrm>
              <a:prstGeom prst="ellipse">
                <a:avLst/>
              </a:prstGeom>
              <a:solidFill>
                <a:srgbClr val="33CCCC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hu-HU"/>
              </a:p>
            </p:txBody>
          </p:sp>
          <p:sp>
            <p:nvSpPr>
              <p:cNvPr id="86066" name="AutoShape 50"/>
              <p:cNvSpPr>
                <a:spLocks noChangeArrowheads="1"/>
              </p:cNvSpPr>
              <p:nvPr/>
            </p:nvSpPr>
            <p:spPr bwMode="auto">
              <a:xfrm rot="8100000">
                <a:off x="3413" y="1466"/>
                <a:ext cx="291" cy="159"/>
              </a:xfrm>
              <a:prstGeom prst="triangle">
                <a:avLst>
                  <a:gd name="adj" fmla="val 50000"/>
                </a:avLst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u-HU"/>
              </a:p>
            </p:txBody>
          </p:sp>
        </p:grpSp>
        <p:grpSp>
          <p:nvGrpSpPr>
            <p:cNvPr id="86069" name="Group 53"/>
            <p:cNvGrpSpPr>
              <a:grpSpLocks/>
            </p:cNvGrpSpPr>
            <p:nvPr/>
          </p:nvGrpSpPr>
          <p:grpSpPr bwMode="auto">
            <a:xfrm flipH="1">
              <a:off x="3526" y="1193"/>
              <a:ext cx="503" cy="439"/>
              <a:chOff x="3201" y="1186"/>
              <a:chExt cx="503" cy="439"/>
            </a:xfrm>
          </p:grpSpPr>
          <p:sp>
            <p:nvSpPr>
              <p:cNvPr id="86070" name="Oval 54"/>
              <p:cNvSpPr>
                <a:spLocks noChangeArrowheads="1"/>
              </p:cNvSpPr>
              <p:nvPr/>
            </p:nvSpPr>
            <p:spPr bwMode="auto">
              <a:xfrm>
                <a:off x="3201" y="1186"/>
                <a:ext cx="408" cy="408"/>
              </a:xfrm>
              <a:prstGeom prst="ellipse">
                <a:avLst/>
              </a:prstGeom>
              <a:solidFill>
                <a:srgbClr val="FFCC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hu-HU"/>
              </a:p>
            </p:txBody>
          </p:sp>
          <p:sp>
            <p:nvSpPr>
              <p:cNvPr id="86071" name="AutoShape 55"/>
              <p:cNvSpPr>
                <a:spLocks noChangeArrowheads="1"/>
              </p:cNvSpPr>
              <p:nvPr/>
            </p:nvSpPr>
            <p:spPr bwMode="auto">
              <a:xfrm rot="8100000">
                <a:off x="3413" y="1466"/>
                <a:ext cx="291" cy="159"/>
              </a:xfrm>
              <a:prstGeom prst="triangle">
                <a:avLst>
                  <a:gd name="adj" fmla="val 50000"/>
                </a:avLst>
              </a:prstGeom>
              <a:solidFill>
                <a:srgbClr val="FFCC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u-HU"/>
              </a:p>
            </p:txBody>
          </p:sp>
        </p:grpSp>
        <p:grpSp>
          <p:nvGrpSpPr>
            <p:cNvPr id="86072" name="Group 56"/>
            <p:cNvGrpSpPr>
              <a:grpSpLocks/>
            </p:cNvGrpSpPr>
            <p:nvPr/>
          </p:nvGrpSpPr>
          <p:grpSpPr bwMode="auto">
            <a:xfrm flipH="1" flipV="1">
              <a:off x="3524" y="1585"/>
              <a:ext cx="503" cy="439"/>
              <a:chOff x="3201" y="1186"/>
              <a:chExt cx="503" cy="439"/>
            </a:xfrm>
          </p:grpSpPr>
          <p:sp>
            <p:nvSpPr>
              <p:cNvPr id="86073" name="Oval 57"/>
              <p:cNvSpPr>
                <a:spLocks noChangeArrowheads="1"/>
              </p:cNvSpPr>
              <p:nvPr/>
            </p:nvSpPr>
            <p:spPr bwMode="auto">
              <a:xfrm>
                <a:off x="3201" y="1186"/>
                <a:ext cx="408" cy="408"/>
              </a:xfrm>
              <a:prstGeom prst="ellipse">
                <a:avLst/>
              </a:prstGeom>
              <a:solidFill>
                <a:srgbClr val="33CCCC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rot="10800000" wrap="none" anchor="ctr"/>
              <a:lstStyle/>
              <a:p>
                <a:pPr algn="ctr"/>
                <a:endParaRPr lang="hu-HU"/>
              </a:p>
            </p:txBody>
          </p:sp>
          <p:sp>
            <p:nvSpPr>
              <p:cNvPr id="86074" name="AutoShape 58"/>
              <p:cNvSpPr>
                <a:spLocks noChangeArrowheads="1"/>
              </p:cNvSpPr>
              <p:nvPr/>
            </p:nvSpPr>
            <p:spPr bwMode="auto">
              <a:xfrm rot="8100000">
                <a:off x="3413" y="1466"/>
                <a:ext cx="291" cy="159"/>
              </a:xfrm>
              <a:prstGeom prst="triangle">
                <a:avLst>
                  <a:gd name="adj" fmla="val 50000"/>
                </a:avLst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u-HU"/>
              </a:p>
            </p:txBody>
          </p:sp>
        </p:grpSp>
        <p:grpSp>
          <p:nvGrpSpPr>
            <p:cNvPr id="86075" name="Group 59"/>
            <p:cNvGrpSpPr>
              <a:grpSpLocks/>
            </p:cNvGrpSpPr>
            <p:nvPr/>
          </p:nvGrpSpPr>
          <p:grpSpPr bwMode="auto">
            <a:xfrm flipV="1">
              <a:off x="3201" y="1585"/>
              <a:ext cx="503" cy="439"/>
              <a:chOff x="3201" y="1186"/>
              <a:chExt cx="503" cy="439"/>
            </a:xfrm>
          </p:grpSpPr>
          <p:sp>
            <p:nvSpPr>
              <p:cNvPr id="86076" name="Oval 60"/>
              <p:cNvSpPr>
                <a:spLocks noChangeArrowheads="1"/>
              </p:cNvSpPr>
              <p:nvPr/>
            </p:nvSpPr>
            <p:spPr bwMode="auto">
              <a:xfrm>
                <a:off x="3201" y="1186"/>
                <a:ext cx="408" cy="408"/>
              </a:xfrm>
              <a:prstGeom prst="ellipse">
                <a:avLst/>
              </a:prstGeom>
              <a:solidFill>
                <a:srgbClr val="FFCC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rot="10800000" wrap="none" anchor="ctr"/>
              <a:lstStyle/>
              <a:p>
                <a:pPr algn="ctr"/>
                <a:endParaRPr lang="hu-HU"/>
              </a:p>
            </p:txBody>
          </p:sp>
          <p:sp>
            <p:nvSpPr>
              <p:cNvPr id="86077" name="AutoShape 61"/>
              <p:cNvSpPr>
                <a:spLocks noChangeArrowheads="1"/>
              </p:cNvSpPr>
              <p:nvPr/>
            </p:nvSpPr>
            <p:spPr bwMode="auto">
              <a:xfrm rot="8100000">
                <a:off x="3413" y="1466"/>
                <a:ext cx="291" cy="159"/>
              </a:xfrm>
              <a:prstGeom prst="triangle">
                <a:avLst>
                  <a:gd name="adj" fmla="val 50000"/>
                </a:avLst>
              </a:prstGeom>
              <a:solidFill>
                <a:srgbClr val="FFCC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u-HU"/>
              </a:p>
            </p:txBody>
          </p:sp>
        </p:grpSp>
        <p:sp>
          <p:nvSpPr>
            <p:cNvPr id="86078" name="Text Box 62"/>
            <p:cNvSpPr txBox="1">
              <a:spLocks noChangeArrowheads="1"/>
            </p:cNvSpPr>
            <p:nvPr/>
          </p:nvSpPr>
          <p:spPr bwMode="auto">
            <a:xfrm>
              <a:off x="3509" y="1466"/>
              <a:ext cx="19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u-HU"/>
                <a:t>d</a:t>
              </a:r>
            </a:p>
          </p:txBody>
        </p:sp>
      </p:grpSp>
      <p:grpSp>
        <p:nvGrpSpPr>
          <p:cNvPr id="86080" name="Group 64"/>
          <p:cNvGrpSpPr>
            <a:grpSpLocks/>
          </p:cNvGrpSpPr>
          <p:nvPr/>
        </p:nvGrpSpPr>
        <p:grpSpPr bwMode="auto">
          <a:xfrm>
            <a:off x="6170613" y="4733926"/>
            <a:ext cx="1314450" cy="1319213"/>
            <a:chOff x="3201" y="1193"/>
            <a:chExt cx="828" cy="831"/>
          </a:xfrm>
        </p:grpSpPr>
        <p:grpSp>
          <p:nvGrpSpPr>
            <p:cNvPr id="86081" name="Group 65"/>
            <p:cNvGrpSpPr>
              <a:grpSpLocks/>
            </p:cNvGrpSpPr>
            <p:nvPr/>
          </p:nvGrpSpPr>
          <p:grpSpPr bwMode="auto">
            <a:xfrm>
              <a:off x="3201" y="1194"/>
              <a:ext cx="503" cy="439"/>
              <a:chOff x="3201" y="1186"/>
              <a:chExt cx="503" cy="439"/>
            </a:xfrm>
          </p:grpSpPr>
          <p:sp>
            <p:nvSpPr>
              <p:cNvPr id="86082" name="Oval 66"/>
              <p:cNvSpPr>
                <a:spLocks noChangeArrowheads="1"/>
              </p:cNvSpPr>
              <p:nvPr/>
            </p:nvSpPr>
            <p:spPr bwMode="auto">
              <a:xfrm>
                <a:off x="3201" y="1186"/>
                <a:ext cx="408" cy="408"/>
              </a:xfrm>
              <a:prstGeom prst="ellipse">
                <a:avLst/>
              </a:prstGeom>
              <a:solidFill>
                <a:srgbClr val="33CCCC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hu-HU"/>
              </a:p>
            </p:txBody>
          </p:sp>
          <p:sp>
            <p:nvSpPr>
              <p:cNvPr id="86083" name="AutoShape 67"/>
              <p:cNvSpPr>
                <a:spLocks noChangeArrowheads="1"/>
              </p:cNvSpPr>
              <p:nvPr/>
            </p:nvSpPr>
            <p:spPr bwMode="auto">
              <a:xfrm rot="8100000">
                <a:off x="3413" y="1466"/>
                <a:ext cx="291" cy="159"/>
              </a:xfrm>
              <a:prstGeom prst="triangle">
                <a:avLst>
                  <a:gd name="adj" fmla="val 50000"/>
                </a:avLst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u-HU"/>
              </a:p>
            </p:txBody>
          </p:sp>
        </p:grpSp>
        <p:grpSp>
          <p:nvGrpSpPr>
            <p:cNvPr id="86084" name="Group 68"/>
            <p:cNvGrpSpPr>
              <a:grpSpLocks/>
            </p:cNvGrpSpPr>
            <p:nvPr/>
          </p:nvGrpSpPr>
          <p:grpSpPr bwMode="auto">
            <a:xfrm flipH="1">
              <a:off x="3526" y="1193"/>
              <a:ext cx="503" cy="439"/>
              <a:chOff x="3201" y="1186"/>
              <a:chExt cx="503" cy="439"/>
            </a:xfrm>
          </p:grpSpPr>
          <p:sp>
            <p:nvSpPr>
              <p:cNvPr id="86085" name="Oval 69"/>
              <p:cNvSpPr>
                <a:spLocks noChangeArrowheads="1"/>
              </p:cNvSpPr>
              <p:nvPr/>
            </p:nvSpPr>
            <p:spPr bwMode="auto">
              <a:xfrm>
                <a:off x="3201" y="1186"/>
                <a:ext cx="408" cy="408"/>
              </a:xfrm>
              <a:prstGeom prst="ellipse">
                <a:avLst/>
              </a:prstGeom>
              <a:solidFill>
                <a:srgbClr val="FFCC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hu-HU"/>
              </a:p>
            </p:txBody>
          </p:sp>
          <p:sp>
            <p:nvSpPr>
              <p:cNvPr id="86086" name="AutoShape 70"/>
              <p:cNvSpPr>
                <a:spLocks noChangeArrowheads="1"/>
              </p:cNvSpPr>
              <p:nvPr/>
            </p:nvSpPr>
            <p:spPr bwMode="auto">
              <a:xfrm rot="8100000">
                <a:off x="3413" y="1466"/>
                <a:ext cx="291" cy="159"/>
              </a:xfrm>
              <a:prstGeom prst="triangle">
                <a:avLst>
                  <a:gd name="adj" fmla="val 50000"/>
                </a:avLst>
              </a:prstGeom>
              <a:solidFill>
                <a:srgbClr val="FFCC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u-HU"/>
              </a:p>
            </p:txBody>
          </p:sp>
        </p:grpSp>
        <p:grpSp>
          <p:nvGrpSpPr>
            <p:cNvPr id="86087" name="Group 71"/>
            <p:cNvGrpSpPr>
              <a:grpSpLocks/>
            </p:cNvGrpSpPr>
            <p:nvPr/>
          </p:nvGrpSpPr>
          <p:grpSpPr bwMode="auto">
            <a:xfrm flipH="1" flipV="1">
              <a:off x="3524" y="1585"/>
              <a:ext cx="503" cy="439"/>
              <a:chOff x="3201" y="1186"/>
              <a:chExt cx="503" cy="439"/>
            </a:xfrm>
          </p:grpSpPr>
          <p:sp>
            <p:nvSpPr>
              <p:cNvPr id="86088" name="Oval 72"/>
              <p:cNvSpPr>
                <a:spLocks noChangeArrowheads="1"/>
              </p:cNvSpPr>
              <p:nvPr/>
            </p:nvSpPr>
            <p:spPr bwMode="auto">
              <a:xfrm>
                <a:off x="3201" y="1186"/>
                <a:ext cx="408" cy="408"/>
              </a:xfrm>
              <a:prstGeom prst="ellipse">
                <a:avLst/>
              </a:prstGeom>
              <a:solidFill>
                <a:srgbClr val="33CCCC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rot="10800000" wrap="none" anchor="ctr"/>
              <a:lstStyle/>
              <a:p>
                <a:pPr algn="ctr"/>
                <a:endParaRPr lang="hu-HU"/>
              </a:p>
            </p:txBody>
          </p:sp>
          <p:sp>
            <p:nvSpPr>
              <p:cNvPr id="86089" name="AutoShape 73"/>
              <p:cNvSpPr>
                <a:spLocks noChangeArrowheads="1"/>
              </p:cNvSpPr>
              <p:nvPr/>
            </p:nvSpPr>
            <p:spPr bwMode="auto">
              <a:xfrm rot="8100000">
                <a:off x="3413" y="1466"/>
                <a:ext cx="291" cy="159"/>
              </a:xfrm>
              <a:prstGeom prst="triangle">
                <a:avLst>
                  <a:gd name="adj" fmla="val 50000"/>
                </a:avLst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u-HU"/>
              </a:p>
            </p:txBody>
          </p:sp>
        </p:grpSp>
        <p:grpSp>
          <p:nvGrpSpPr>
            <p:cNvPr id="86090" name="Group 74"/>
            <p:cNvGrpSpPr>
              <a:grpSpLocks/>
            </p:cNvGrpSpPr>
            <p:nvPr/>
          </p:nvGrpSpPr>
          <p:grpSpPr bwMode="auto">
            <a:xfrm flipV="1">
              <a:off x="3201" y="1585"/>
              <a:ext cx="503" cy="439"/>
              <a:chOff x="3201" y="1186"/>
              <a:chExt cx="503" cy="439"/>
            </a:xfrm>
          </p:grpSpPr>
          <p:sp>
            <p:nvSpPr>
              <p:cNvPr id="86091" name="Oval 75"/>
              <p:cNvSpPr>
                <a:spLocks noChangeArrowheads="1"/>
              </p:cNvSpPr>
              <p:nvPr/>
            </p:nvSpPr>
            <p:spPr bwMode="auto">
              <a:xfrm>
                <a:off x="3201" y="1186"/>
                <a:ext cx="408" cy="408"/>
              </a:xfrm>
              <a:prstGeom prst="ellipse">
                <a:avLst/>
              </a:prstGeom>
              <a:solidFill>
                <a:srgbClr val="FFCC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rot="10800000" wrap="none" anchor="ctr"/>
              <a:lstStyle/>
              <a:p>
                <a:pPr algn="ctr"/>
                <a:endParaRPr lang="hu-HU"/>
              </a:p>
            </p:txBody>
          </p:sp>
          <p:sp>
            <p:nvSpPr>
              <p:cNvPr id="86092" name="AutoShape 76"/>
              <p:cNvSpPr>
                <a:spLocks noChangeArrowheads="1"/>
              </p:cNvSpPr>
              <p:nvPr/>
            </p:nvSpPr>
            <p:spPr bwMode="auto">
              <a:xfrm rot="8100000">
                <a:off x="3413" y="1466"/>
                <a:ext cx="291" cy="159"/>
              </a:xfrm>
              <a:prstGeom prst="triangle">
                <a:avLst>
                  <a:gd name="adj" fmla="val 50000"/>
                </a:avLst>
              </a:prstGeom>
              <a:solidFill>
                <a:srgbClr val="FFCC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u-HU"/>
              </a:p>
            </p:txBody>
          </p:sp>
        </p:grpSp>
        <p:sp>
          <p:nvSpPr>
            <p:cNvPr id="86093" name="Text Box 77"/>
            <p:cNvSpPr txBox="1">
              <a:spLocks noChangeArrowheads="1"/>
            </p:cNvSpPr>
            <p:nvPr/>
          </p:nvSpPr>
          <p:spPr bwMode="auto">
            <a:xfrm>
              <a:off x="3509" y="1466"/>
              <a:ext cx="19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u-HU"/>
                <a:t>d</a:t>
              </a:r>
            </a:p>
          </p:txBody>
        </p:sp>
      </p:grpSp>
      <p:grpSp>
        <p:nvGrpSpPr>
          <p:cNvPr id="86124" name="Group 108"/>
          <p:cNvGrpSpPr>
            <a:grpSpLocks/>
          </p:cNvGrpSpPr>
          <p:nvPr/>
        </p:nvGrpSpPr>
        <p:grpSpPr bwMode="auto">
          <a:xfrm>
            <a:off x="7232650" y="2505076"/>
            <a:ext cx="1314450" cy="1319213"/>
            <a:chOff x="3868" y="1202"/>
            <a:chExt cx="828" cy="831"/>
          </a:xfrm>
        </p:grpSpPr>
        <p:grpSp>
          <p:nvGrpSpPr>
            <p:cNvPr id="86095" name="Group 79"/>
            <p:cNvGrpSpPr>
              <a:grpSpLocks/>
            </p:cNvGrpSpPr>
            <p:nvPr/>
          </p:nvGrpSpPr>
          <p:grpSpPr bwMode="auto">
            <a:xfrm flipH="1">
              <a:off x="4193" y="1203"/>
              <a:ext cx="503" cy="439"/>
              <a:chOff x="3201" y="1186"/>
              <a:chExt cx="503" cy="439"/>
            </a:xfrm>
          </p:grpSpPr>
          <p:sp>
            <p:nvSpPr>
              <p:cNvPr id="86096" name="Oval 80"/>
              <p:cNvSpPr>
                <a:spLocks noChangeArrowheads="1"/>
              </p:cNvSpPr>
              <p:nvPr/>
            </p:nvSpPr>
            <p:spPr bwMode="auto">
              <a:xfrm>
                <a:off x="3201" y="1186"/>
                <a:ext cx="408" cy="408"/>
              </a:xfrm>
              <a:prstGeom prst="ellipse">
                <a:avLst/>
              </a:prstGeom>
              <a:solidFill>
                <a:srgbClr val="33CCCC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hu-HU"/>
              </a:p>
            </p:txBody>
          </p:sp>
          <p:sp>
            <p:nvSpPr>
              <p:cNvPr id="86097" name="AutoShape 81"/>
              <p:cNvSpPr>
                <a:spLocks noChangeArrowheads="1"/>
              </p:cNvSpPr>
              <p:nvPr/>
            </p:nvSpPr>
            <p:spPr bwMode="auto">
              <a:xfrm rot="8100000">
                <a:off x="3413" y="1466"/>
                <a:ext cx="291" cy="159"/>
              </a:xfrm>
              <a:prstGeom prst="triangle">
                <a:avLst>
                  <a:gd name="adj" fmla="val 50000"/>
                </a:avLst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u-HU"/>
              </a:p>
            </p:txBody>
          </p:sp>
        </p:grpSp>
        <p:grpSp>
          <p:nvGrpSpPr>
            <p:cNvPr id="86098" name="Group 82"/>
            <p:cNvGrpSpPr>
              <a:grpSpLocks/>
            </p:cNvGrpSpPr>
            <p:nvPr/>
          </p:nvGrpSpPr>
          <p:grpSpPr bwMode="auto">
            <a:xfrm>
              <a:off x="3868" y="1202"/>
              <a:ext cx="503" cy="439"/>
              <a:chOff x="3201" y="1186"/>
              <a:chExt cx="503" cy="439"/>
            </a:xfrm>
          </p:grpSpPr>
          <p:sp>
            <p:nvSpPr>
              <p:cNvPr id="86099" name="Oval 83"/>
              <p:cNvSpPr>
                <a:spLocks noChangeArrowheads="1"/>
              </p:cNvSpPr>
              <p:nvPr/>
            </p:nvSpPr>
            <p:spPr bwMode="auto">
              <a:xfrm>
                <a:off x="3201" y="1186"/>
                <a:ext cx="408" cy="408"/>
              </a:xfrm>
              <a:prstGeom prst="ellipse">
                <a:avLst/>
              </a:prstGeom>
              <a:solidFill>
                <a:srgbClr val="FFCC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hu-HU"/>
              </a:p>
            </p:txBody>
          </p:sp>
          <p:sp>
            <p:nvSpPr>
              <p:cNvPr id="86100" name="AutoShape 84"/>
              <p:cNvSpPr>
                <a:spLocks noChangeArrowheads="1"/>
              </p:cNvSpPr>
              <p:nvPr/>
            </p:nvSpPr>
            <p:spPr bwMode="auto">
              <a:xfrm rot="8100000">
                <a:off x="3413" y="1466"/>
                <a:ext cx="291" cy="159"/>
              </a:xfrm>
              <a:prstGeom prst="triangle">
                <a:avLst>
                  <a:gd name="adj" fmla="val 50000"/>
                </a:avLst>
              </a:prstGeom>
              <a:solidFill>
                <a:srgbClr val="FFCC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u-HU"/>
              </a:p>
            </p:txBody>
          </p:sp>
        </p:grpSp>
        <p:grpSp>
          <p:nvGrpSpPr>
            <p:cNvPr id="86101" name="Group 85"/>
            <p:cNvGrpSpPr>
              <a:grpSpLocks/>
            </p:cNvGrpSpPr>
            <p:nvPr/>
          </p:nvGrpSpPr>
          <p:grpSpPr bwMode="auto">
            <a:xfrm flipV="1">
              <a:off x="3870" y="1594"/>
              <a:ext cx="503" cy="439"/>
              <a:chOff x="3201" y="1186"/>
              <a:chExt cx="503" cy="439"/>
            </a:xfrm>
          </p:grpSpPr>
          <p:sp>
            <p:nvSpPr>
              <p:cNvPr id="86102" name="Oval 86"/>
              <p:cNvSpPr>
                <a:spLocks noChangeArrowheads="1"/>
              </p:cNvSpPr>
              <p:nvPr/>
            </p:nvSpPr>
            <p:spPr bwMode="auto">
              <a:xfrm>
                <a:off x="3201" y="1186"/>
                <a:ext cx="408" cy="408"/>
              </a:xfrm>
              <a:prstGeom prst="ellipse">
                <a:avLst/>
              </a:prstGeom>
              <a:solidFill>
                <a:srgbClr val="33CCCC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rot="10800000" wrap="none" anchor="ctr"/>
              <a:lstStyle/>
              <a:p>
                <a:pPr algn="ctr"/>
                <a:endParaRPr lang="hu-HU"/>
              </a:p>
            </p:txBody>
          </p:sp>
          <p:sp>
            <p:nvSpPr>
              <p:cNvPr id="86103" name="AutoShape 87"/>
              <p:cNvSpPr>
                <a:spLocks noChangeArrowheads="1"/>
              </p:cNvSpPr>
              <p:nvPr/>
            </p:nvSpPr>
            <p:spPr bwMode="auto">
              <a:xfrm rot="8100000">
                <a:off x="3413" y="1466"/>
                <a:ext cx="291" cy="159"/>
              </a:xfrm>
              <a:prstGeom prst="triangle">
                <a:avLst>
                  <a:gd name="adj" fmla="val 50000"/>
                </a:avLst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u-HU"/>
              </a:p>
            </p:txBody>
          </p:sp>
        </p:grpSp>
        <p:grpSp>
          <p:nvGrpSpPr>
            <p:cNvPr id="86104" name="Group 88"/>
            <p:cNvGrpSpPr>
              <a:grpSpLocks/>
            </p:cNvGrpSpPr>
            <p:nvPr/>
          </p:nvGrpSpPr>
          <p:grpSpPr bwMode="auto">
            <a:xfrm flipH="1" flipV="1">
              <a:off x="4193" y="1594"/>
              <a:ext cx="503" cy="439"/>
              <a:chOff x="3201" y="1186"/>
              <a:chExt cx="503" cy="439"/>
            </a:xfrm>
          </p:grpSpPr>
          <p:sp>
            <p:nvSpPr>
              <p:cNvPr id="86105" name="Oval 89"/>
              <p:cNvSpPr>
                <a:spLocks noChangeArrowheads="1"/>
              </p:cNvSpPr>
              <p:nvPr/>
            </p:nvSpPr>
            <p:spPr bwMode="auto">
              <a:xfrm>
                <a:off x="3201" y="1186"/>
                <a:ext cx="408" cy="408"/>
              </a:xfrm>
              <a:prstGeom prst="ellipse">
                <a:avLst/>
              </a:prstGeom>
              <a:solidFill>
                <a:srgbClr val="FFCC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rot="10800000" wrap="none" anchor="ctr"/>
              <a:lstStyle/>
              <a:p>
                <a:pPr algn="ctr"/>
                <a:endParaRPr lang="hu-HU"/>
              </a:p>
            </p:txBody>
          </p:sp>
          <p:sp>
            <p:nvSpPr>
              <p:cNvPr id="86106" name="AutoShape 90"/>
              <p:cNvSpPr>
                <a:spLocks noChangeArrowheads="1"/>
              </p:cNvSpPr>
              <p:nvPr/>
            </p:nvSpPr>
            <p:spPr bwMode="auto">
              <a:xfrm rot="8100000">
                <a:off x="3413" y="1466"/>
                <a:ext cx="291" cy="159"/>
              </a:xfrm>
              <a:prstGeom prst="triangle">
                <a:avLst>
                  <a:gd name="adj" fmla="val 50000"/>
                </a:avLst>
              </a:prstGeom>
              <a:solidFill>
                <a:srgbClr val="FFCC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u-HU"/>
              </a:p>
            </p:txBody>
          </p:sp>
        </p:grpSp>
        <p:sp>
          <p:nvSpPr>
            <p:cNvPr id="86107" name="Text Box 91"/>
            <p:cNvSpPr txBox="1">
              <a:spLocks noChangeArrowheads="1"/>
            </p:cNvSpPr>
            <p:nvPr/>
          </p:nvSpPr>
          <p:spPr bwMode="auto">
            <a:xfrm>
              <a:off x="4159" y="1441"/>
              <a:ext cx="19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u-HU"/>
                <a:t>d</a:t>
              </a:r>
            </a:p>
          </p:txBody>
        </p:sp>
      </p:grpSp>
      <p:grpSp>
        <p:nvGrpSpPr>
          <p:cNvPr id="86109" name="Group 93"/>
          <p:cNvGrpSpPr>
            <a:grpSpLocks/>
          </p:cNvGrpSpPr>
          <p:nvPr/>
        </p:nvGrpSpPr>
        <p:grpSpPr bwMode="auto">
          <a:xfrm>
            <a:off x="7226300" y="4746626"/>
            <a:ext cx="1314450" cy="1319213"/>
            <a:chOff x="3201" y="1193"/>
            <a:chExt cx="828" cy="831"/>
          </a:xfrm>
        </p:grpSpPr>
        <p:grpSp>
          <p:nvGrpSpPr>
            <p:cNvPr id="86110" name="Group 94"/>
            <p:cNvGrpSpPr>
              <a:grpSpLocks/>
            </p:cNvGrpSpPr>
            <p:nvPr/>
          </p:nvGrpSpPr>
          <p:grpSpPr bwMode="auto">
            <a:xfrm>
              <a:off x="3201" y="1194"/>
              <a:ext cx="503" cy="439"/>
              <a:chOff x="3201" y="1186"/>
              <a:chExt cx="503" cy="439"/>
            </a:xfrm>
          </p:grpSpPr>
          <p:sp>
            <p:nvSpPr>
              <p:cNvPr id="86111" name="Oval 95"/>
              <p:cNvSpPr>
                <a:spLocks noChangeArrowheads="1"/>
              </p:cNvSpPr>
              <p:nvPr/>
            </p:nvSpPr>
            <p:spPr bwMode="auto">
              <a:xfrm>
                <a:off x="3201" y="1186"/>
                <a:ext cx="408" cy="408"/>
              </a:xfrm>
              <a:prstGeom prst="ellipse">
                <a:avLst/>
              </a:prstGeom>
              <a:solidFill>
                <a:srgbClr val="33CCCC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hu-HU"/>
              </a:p>
            </p:txBody>
          </p:sp>
          <p:sp>
            <p:nvSpPr>
              <p:cNvPr id="86112" name="AutoShape 96"/>
              <p:cNvSpPr>
                <a:spLocks noChangeArrowheads="1"/>
              </p:cNvSpPr>
              <p:nvPr/>
            </p:nvSpPr>
            <p:spPr bwMode="auto">
              <a:xfrm rot="8100000">
                <a:off x="3413" y="1466"/>
                <a:ext cx="291" cy="159"/>
              </a:xfrm>
              <a:prstGeom prst="triangle">
                <a:avLst>
                  <a:gd name="adj" fmla="val 50000"/>
                </a:avLst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u-HU"/>
              </a:p>
            </p:txBody>
          </p:sp>
        </p:grpSp>
        <p:grpSp>
          <p:nvGrpSpPr>
            <p:cNvPr id="86113" name="Group 97"/>
            <p:cNvGrpSpPr>
              <a:grpSpLocks/>
            </p:cNvGrpSpPr>
            <p:nvPr/>
          </p:nvGrpSpPr>
          <p:grpSpPr bwMode="auto">
            <a:xfrm flipH="1">
              <a:off x="3526" y="1193"/>
              <a:ext cx="503" cy="439"/>
              <a:chOff x="3201" y="1186"/>
              <a:chExt cx="503" cy="439"/>
            </a:xfrm>
          </p:grpSpPr>
          <p:sp>
            <p:nvSpPr>
              <p:cNvPr id="86114" name="Oval 98"/>
              <p:cNvSpPr>
                <a:spLocks noChangeArrowheads="1"/>
              </p:cNvSpPr>
              <p:nvPr/>
            </p:nvSpPr>
            <p:spPr bwMode="auto">
              <a:xfrm>
                <a:off x="3201" y="1186"/>
                <a:ext cx="408" cy="408"/>
              </a:xfrm>
              <a:prstGeom prst="ellipse">
                <a:avLst/>
              </a:prstGeom>
              <a:solidFill>
                <a:srgbClr val="FFCC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hu-HU"/>
              </a:p>
            </p:txBody>
          </p:sp>
          <p:sp>
            <p:nvSpPr>
              <p:cNvPr id="86115" name="AutoShape 99"/>
              <p:cNvSpPr>
                <a:spLocks noChangeArrowheads="1"/>
              </p:cNvSpPr>
              <p:nvPr/>
            </p:nvSpPr>
            <p:spPr bwMode="auto">
              <a:xfrm rot="8100000">
                <a:off x="3413" y="1466"/>
                <a:ext cx="291" cy="159"/>
              </a:xfrm>
              <a:prstGeom prst="triangle">
                <a:avLst>
                  <a:gd name="adj" fmla="val 50000"/>
                </a:avLst>
              </a:prstGeom>
              <a:solidFill>
                <a:srgbClr val="FFCC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u-HU"/>
              </a:p>
            </p:txBody>
          </p:sp>
        </p:grpSp>
        <p:grpSp>
          <p:nvGrpSpPr>
            <p:cNvPr id="86116" name="Group 100"/>
            <p:cNvGrpSpPr>
              <a:grpSpLocks/>
            </p:cNvGrpSpPr>
            <p:nvPr/>
          </p:nvGrpSpPr>
          <p:grpSpPr bwMode="auto">
            <a:xfrm flipH="1" flipV="1">
              <a:off x="3524" y="1585"/>
              <a:ext cx="503" cy="439"/>
              <a:chOff x="3201" y="1186"/>
              <a:chExt cx="503" cy="439"/>
            </a:xfrm>
          </p:grpSpPr>
          <p:sp>
            <p:nvSpPr>
              <p:cNvPr id="86117" name="Oval 101"/>
              <p:cNvSpPr>
                <a:spLocks noChangeArrowheads="1"/>
              </p:cNvSpPr>
              <p:nvPr/>
            </p:nvSpPr>
            <p:spPr bwMode="auto">
              <a:xfrm>
                <a:off x="3201" y="1186"/>
                <a:ext cx="408" cy="408"/>
              </a:xfrm>
              <a:prstGeom prst="ellipse">
                <a:avLst/>
              </a:prstGeom>
              <a:solidFill>
                <a:srgbClr val="33CCCC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rot="10800000" wrap="none" anchor="ctr"/>
              <a:lstStyle/>
              <a:p>
                <a:pPr algn="ctr"/>
                <a:endParaRPr lang="hu-HU"/>
              </a:p>
            </p:txBody>
          </p:sp>
          <p:sp>
            <p:nvSpPr>
              <p:cNvPr id="86118" name="AutoShape 102"/>
              <p:cNvSpPr>
                <a:spLocks noChangeArrowheads="1"/>
              </p:cNvSpPr>
              <p:nvPr/>
            </p:nvSpPr>
            <p:spPr bwMode="auto">
              <a:xfrm rot="8100000">
                <a:off x="3413" y="1466"/>
                <a:ext cx="291" cy="159"/>
              </a:xfrm>
              <a:prstGeom prst="triangle">
                <a:avLst>
                  <a:gd name="adj" fmla="val 50000"/>
                </a:avLst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u-HU"/>
              </a:p>
            </p:txBody>
          </p:sp>
        </p:grpSp>
        <p:grpSp>
          <p:nvGrpSpPr>
            <p:cNvPr id="86119" name="Group 103"/>
            <p:cNvGrpSpPr>
              <a:grpSpLocks/>
            </p:cNvGrpSpPr>
            <p:nvPr/>
          </p:nvGrpSpPr>
          <p:grpSpPr bwMode="auto">
            <a:xfrm flipV="1">
              <a:off x="3201" y="1585"/>
              <a:ext cx="503" cy="439"/>
              <a:chOff x="3201" y="1186"/>
              <a:chExt cx="503" cy="439"/>
            </a:xfrm>
          </p:grpSpPr>
          <p:sp>
            <p:nvSpPr>
              <p:cNvPr id="86120" name="Oval 104"/>
              <p:cNvSpPr>
                <a:spLocks noChangeArrowheads="1"/>
              </p:cNvSpPr>
              <p:nvPr/>
            </p:nvSpPr>
            <p:spPr bwMode="auto">
              <a:xfrm>
                <a:off x="3201" y="1186"/>
                <a:ext cx="408" cy="408"/>
              </a:xfrm>
              <a:prstGeom prst="ellipse">
                <a:avLst/>
              </a:prstGeom>
              <a:solidFill>
                <a:srgbClr val="FFCC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rot="10800000" wrap="none" anchor="ctr"/>
              <a:lstStyle/>
              <a:p>
                <a:pPr algn="ctr"/>
                <a:endParaRPr lang="hu-HU"/>
              </a:p>
            </p:txBody>
          </p:sp>
          <p:sp>
            <p:nvSpPr>
              <p:cNvPr id="86121" name="AutoShape 105"/>
              <p:cNvSpPr>
                <a:spLocks noChangeArrowheads="1"/>
              </p:cNvSpPr>
              <p:nvPr/>
            </p:nvSpPr>
            <p:spPr bwMode="auto">
              <a:xfrm rot="8100000">
                <a:off x="3413" y="1466"/>
                <a:ext cx="291" cy="159"/>
              </a:xfrm>
              <a:prstGeom prst="triangle">
                <a:avLst>
                  <a:gd name="adj" fmla="val 50000"/>
                </a:avLst>
              </a:prstGeom>
              <a:solidFill>
                <a:srgbClr val="FFCC99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u-HU"/>
              </a:p>
            </p:txBody>
          </p:sp>
        </p:grpSp>
        <p:sp>
          <p:nvSpPr>
            <p:cNvPr id="86122" name="Text Box 106"/>
            <p:cNvSpPr txBox="1">
              <a:spLocks noChangeArrowheads="1"/>
            </p:cNvSpPr>
            <p:nvPr/>
          </p:nvSpPr>
          <p:spPr bwMode="auto">
            <a:xfrm>
              <a:off x="3509" y="1466"/>
              <a:ext cx="19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u-HU"/>
                <a:t>d</a:t>
              </a:r>
            </a:p>
          </p:txBody>
        </p:sp>
      </p:grpSp>
      <p:sp>
        <p:nvSpPr>
          <p:cNvPr id="86131" name="Text Box 115"/>
          <p:cNvSpPr txBox="1">
            <a:spLocks noChangeArrowheads="1"/>
          </p:cNvSpPr>
          <p:nvPr/>
        </p:nvSpPr>
        <p:spPr bwMode="auto">
          <a:xfrm>
            <a:off x="4145645" y="1704977"/>
            <a:ext cx="420980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Síkszimmetrikus átfedés</a:t>
            </a:r>
          </a:p>
        </p:txBody>
      </p:sp>
      <p:sp>
        <p:nvSpPr>
          <p:cNvPr id="2" name="TextBox 3">
            <a:extLst>
              <a:ext uri="{FF2B5EF4-FFF2-40B4-BE49-F238E27FC236}">
                <a16:creationId xmlns:a16="http://schemas.microsoft.com/office/drawing/2014/main" id="{82B8407B-389A-5B59-C92A-5EAA0B0727D5}"/>
              </a:ext>
            </a:extLst>
          </p:cNvPr>
          <p:cNvSpPr txBox="1"/>
          <p:nvPr/>
        </p:nvSpPr>
        <p:spPr>
          <a:xfrm>
            <a:off x="10766037" y="167641"/>
            <a:ext cx="109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b="1">
                <a:solidFill>
                  <a:srgbClr val="FF0000"/>
                </a:solidFill>
              </a:rPr>
              <a:t>fakultatív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6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6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6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6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6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6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6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6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86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6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6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60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6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31" grpId="0" autoUpdateAnimBg="0"/>
      <p:bldP spid="86044" grpId="0" autoUpdateAnimBg="0"/>
      <p:bldP spid="86131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50E7FE7-7A6B-4BF8-9EE5-6AB1B782D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7485"/>
            <a:ext cx="10515600" cy="1325563"/>
          </a:xfrm>
        </p:spPr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MO-elmélet értékelése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F5E4F99-4D1F-402A-952B-787EE2279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904" y="1657984"/>
            <a:ext cx="11623431" cy="5047615"/>
          </a:xfrm>
        </p:spPr>
        <p:txBody>
          <a:bodyPr>
            <a:normAutofit fontScale="92500" lnSpcReduction="10000"/>
          </a:bodyPr>
          <a:lstStyle/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VB-elmélet a konjugált, és az aromás rendszereket az. ún.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mezomer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határszerkezetek segítségével írta le.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MO-elmélet egyik legsikeresebb korai alkalmazása éppen ezek he-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lyes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leírásához fűződik!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Erich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Hückel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(1896-1980) nevével mindenki találkozik, aki az aromás vegyületekről tanul. Az ún.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Hückel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-szabályok megadják, hogy mik a feltételei annak, hogy egy pl. gyűrűs rendszer aromás tulajdonságokkal rendelkezzen [71].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Azt gondolnánk, hogy egy kiváló kémikus volt, pedig egy a kvantum-mechanikát ismerő fizikusról van szó, aki kifejlesztett egy, a 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elek-tronrendszer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energiáinak számolására alkalmas, erősen egyszerűsített, az MO-elvein alapuló </a:t>
            </a:r>
            <a:r>
              <a:rPr lang="hu-HU" sz="3200">
                <a:latin typeface="Times New Roman" panose="02020603050405020304" pitchFamily="18" charset="0"/>
                <a:cs typeface="Times New Roman" panose="02020603050405020304" pitchFamily="18" charset="0"/>
              </a:rPr>
              <a:t>módszert [72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]!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DE6588-EE22-4C43-724A-02F75A48330C}"/>
              </a:ext>
            </a:extLst>
          </p:cNvPr>
          <p:cNvSpPr txBox="1"/>
          <p:nvPr/>
        </p:nvSpPr>
        <p:spPr>
          <a:xfrm>
            <a:off x="10766037" y="167641"/>
            <a:ext cx="109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b="1">
                <a:solidFill>
                  <a:srgbClr val="FF0000"/>
                </a:solidFill>
              </a:rPr>
              <a:t>fakultatív</a:t>
            </a:r>
          </a:p>
        </p:txBody>
      </p:sp>
    </p:spTree>
    <p:extLst>
      <p:ext uri="{BB962C8B-B14F-4D97-AF65-F5344CB8AC3E}">
        <p14:creationId xmlns:p14="http://schemas.microsoft.com/office/powerpoint/2010/main" val="3209244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29661"/>
            <a:ext cx="10515600" cy="1325563"/>
          </a:xfrm>
        </p:spPr>
        <p:txBody>
          <a:bodyPr/>
          <a:lstStyle/>
          <a:p>
            <a:pPr algn="ctr"/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Hückel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-féle közelítés</a:t>
            </a:r>
          </a:p>
        </p:txBody>
      </p:sp>
      <p:grpSp>
        <p:nvGrpSpPr>
          <p:cNvPr id="2" name="Csoportba foglalás 1">
            <a:extLst>
              <a:ext uri="{FF2B5EF4-FFF2-40B4-BE49-F238E27FC236}">
                <a16:creationId xmlns:a16="http://schemas.microsoft.com/office/drawing/2014/main" id="{3291A2ED-2D87-47C1-8155-6305C9EA78B1}"/>
              </a:ext>
            </a:extLst>
          </p:cNvPr>
          <p:cNvGrpSpPr/>
          <p:nvPr/>
        </p:nvGrpSpPr>
        <p:grpSpPr>
          <a:xfrm>
            <a:off x="1582509" y="1592036"/>
            <a:ext cx="4587874" cy="1915100"/>
            <a:chOff x="922111" y="1592036"/>
            <a:chExt cx="4587874" cy="1915100"/>
          </a:xfrm>
        </p:grpSpPr>
        <p:grpSp>
          <p:nvGrpSpPr>
            <p:cNvPr id="211971" name="Group 3"/>
            <p:cNvGrpSpPr>
              <a:grpSpLocks/>
            </p:cNvGrpSpPr>
            <p:nvPr/>
          </p:nvGrpSpPr>
          <p:grpSpPr bwMode="auto">
            <a:xfrm>
              <a:off x="1489528" y="2242913"/>
              <a:ext cx="3378200" cy="638175"/>
              <a:chOff x="1816" y="2217"/>
              <a:chExt cx="2128" cy="402"/>
            </a:xfrm>
          </p:grpSpPr>
          <p:sp>
            <p:nvSpPr>
              <p:cNvPr id="211972" name="Text Box 4"/>
              <p:cNvSpPr txBox="1">
                <a:spLocks noChangeArrowheads="1"/>
              </p:cNvSpPr>
              <p:nvPr/>
            </p:nvSpPr>
            <p:spPr bwMode="auto">
              <a:xfrm>
                <a:off x="1816" y="2385"/>
                <a:ext cx="190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hu-HU" b="1">
                    <a:solidFill>
                      <a:srgbClr val="FF0000"/>
                    </a:solidFill>
                  </a:rPr>
                  <a:t>1</a:t>
                </a:r>
              </a:p>
            </p:txBody>
          </p:sp>
          <p:sp>
            <p:nvSpPr>
              <p:cNvPr id="211973" name="Text Box 5"/>
              <p:cNvSpPr txBox="1">
                <a:spLocks noChangeArrowheads="1"/>
              </p:cNvSpPr>
              <p:nvPr/>
            </p:nvSpPr>
            <p:spPr bwMode="auto">
              <a:xfrm>
                <a:off x="2584" y="2217"/>
                <a:ext cx="190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hu-HU" b="1" dirty="0">
                    <a:solidFill>
                      <a:srgbClr val="FF0000"/>
                    </a:solidFill>
                  </a:rPr>
                  <a:t>2</a:t>
                </a:r>
              </a:p>
            </p:txBody>
          </p:sp>
          <p:sp>
            <p:nvSpPr>
              <p:cNvPr id="211974" name="Text Box 6"/>
              <p:cNvSpPr txBox="1">
                <a:spLocks noChangeArrowheads="1"/>
              </p:cNvSpPr>
              <p:nvPr/>
            </p:nvSpPr>
            <p:spPr bwMode="auto">
              <a:xfrm>
                <a:off x="3754" y="2386"/>
                <a:ext cx="190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hu-HU" b="1">
                    <a:solidFill>
                      <a:srgbClr val="FF0000"/>
                    </a:solidFill>
                  </a:rPr>
                  <a:t>3</a:t>
                </a:r>
              </a:p>
            </p:txBody>
          </p:sp>
        </p:grpSp>
        <p:sp>
          <p:nvSpPr>
            <p:cNvPr id="211976" name="Text Box 8"/>
            <p:cNvSpPr txBox="1">
              <a:spLocks noChangeArrowheads="1"/>
            </p:cNvSpPr>
            <p:nvPr/>
          </p:nvSpPr>
          <p:spPr bwMode="auto">
            <a:xfrm>
              <a:off x="922111" y="2922361"/>
              <a:ext cx="801823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u-HU" sz="3200" b="1"/>
                <a:t>H</a:t>
              </a:r>
              <a:r>
                <a:rPr lang="hu-HU" sz="3200" b="1" baseline="-25000"/>
                <a:t>2</a:t>
              </a:r>
              <a:r>
                <a:rPr lang="hu-HU" sz="3200" b="1"/>
                <a:t>C</a:t>
              </a:r>
            </a:p>
          </p:txBody>
        </p:sp>
        <p:sp>
          <p:nvSpPr>
            <p:cNvPr id="211977" name="Text Box 9"/>
            <p:cNvSpPr txBox="1">
              <a:spLocks noChangeArrowheads="1"/>
            </p:cNvSpPr>
            <p:nvPr/>
          </p:nvSpPr>
          <p:spPr bwMode="auto">
            <a:xfrm>
              <a:off x="4408261" y="2922361"/>
              <a:ext cx="801823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u-HU" sz="3200" b="1"/>
                <a:t>CH</a:t>
              </a:r>
              <a:r>
                <a:rPr lang="hu-HU" sz="3200" b="1" baseline="-25000"/>
                <a:t>2</a:t>
              </a:r>
            </a:p>
          </p:txBody>
        </p:sp>
        <p:sp>
          <p:nvSpPr>
            <p:cNvPr id="211978" name="Rectangle 10"/>
            <p:cNvSpPr>
              <a:spLocks noChangeArrowheads="1"/>
            </p:cNvSpPr>
            <p:nvPr/>
          </p:nvSpPr>
          <p:spPr bwMode="auto">
            <a:xfrm>
              <a:off x="2874735" y="1592036"/>
              <a:ext cx="444352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u-HU" sz="3200" b="1"/>
                <a:t>H</a:t>
              </a:r>
              <a:endParaRPr lang="hu-HU" sz="3200" b="1" baseline="-25000"/>
            </a:p>
          </p:txBody>
        </p:sp>
        <p:sp>
          <p:nvSpPr>
            <p:cNvPr id="211979" name="Rectangle 11"/>
            <p:cNvSpPr>
              <a:spLocks noChangeArrowheads="1"/>
            </p:cNvSpPr>
            <p:nvPr/>
          </p:nvSpPr>
          <p:spPr bwMode="auto">
            <a:xfrm>
              <a:off x="2871560" y="2342923"/>
              <a:ext cx="402674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u-HU" sz="3200" b="1" dirty="0"/>
                <a:t>C</a:t>
              </a:r>
              <a:endParaRPr lang="hu-HU" sz="3200" b="1" baseline="-25000" dirty="0"/>
            </a:p>
          </p:txBody>
        </p:sp>
        <p:sp>
          <p:nvSpPr>
            <p:cNvPr id="211980" name="Line 12"/>
            <p:cNvSpPr>
              <a:spLocks noChangeShapeType="1"/>
            </p:cNvSpPr>
            <p:nvPr/>
          </p:nvSpPr>
          <p:spPr bwMode="auto">
            <a:xfrm flipV="1">
              <a:off x="1868260" y="2650898"/>
              <a:ext cx="984250" cy="365125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11981" name="Line 13"/>
            <p:cNvSpPr>
              <a:spLocks noChangeShapeType="1"/>
            </p:cNvSpPr>
            <p:nvPr/>
          </p:nvSpPr>
          <p:spPr bwMode="auto">
            <a:xfrm flipH="1" flipV="1">
              <a:off x="3424010" y="2758848"/>
              <a:ext cx="984250" cy="365125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11982" name="Line 14"/>
            <p:cNvSpPr>
              <a:spLocks noChangeShapeType="1"/>
            </p:cNvSpPr>
            <p:nvPr/>
          </p:nvSpPr>
          <p:spPr bwMode="auto">
            <a:xfrm>
              <a:off x="3125560" y="2095272"/>
              <a:ext cx="0" cy="34925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11983" name="Text Box 15"/>
            <p:cNvSpPr txBox="1">
              <a:spLocks noChangeArrowheads="1"/>
            </p:cNvSpPr>
            <p:nvPr/>
          </p:nvSpPr>
          <p:spPr bwMode="auto">
            <a:xfrm>
              <a:off x="5122635" y="2509610"/>
              <a:ext cx="387350" cy="8239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u-HU" sz="4800" b="1"/>
                <a:t>-</a:t>
              </a:r>
            </a:p>
          </p:txBody>
        </p:sp>
        <p:sp>
          <p:nvSpPr>
            <p:cNvPr id="211984" name="Line 16"/>
            <p:cNvSpPr>
              <a:spLocks noChangeShapeType="1"/>
            </p:cNvSpPr>
            <p:nvPr/>
          </p:nvSpPr>
          <p:spPr bwMode="auto">
            <a:xfrm flipV="1">
              <a:off x="1944460" y="2841398"/>
              <a:ext cx="984250" cy="365125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</p:grpSp>
      <p:grpSp>
        <p:nvGrpSpPr>
          <p:cNvPr id="3" name="Csoportba foglalás 2">
            <a:extLst>
              <a:ext uri="{FF2B5EF4-FFF2-40B4-BE49-F238E27FC236}">
                <a16:creationId xmlns:a16="http://schemas.microsoft.com/office/drawing/2014/main" id="{2B097467-79A9-444C-800B-0A632A193DF3}"/>
              </a:ext>
            </a:extLst>
          </p:cNvPr>
          <p:cNvGrpSpPr/>
          <p:nvPr/>
        </p:nvGrpSpPr>
        <p:grpSpPr>
          <a:xfrm>
            <a:off x="7198176" y="1550763"/>
            <a:ext cx="4567828" cy="1915100"/>
            <a:chOff x="6537778" y="1550763"/>
            <a:chExt cx="4567828" cy="1915100"/>
          </a:xfrm>
        </p:grpSpPr>
        <p:sp>
          <p:nvSpPr>
            <p:cNvPr id="30" name="Text Box 8">
              <a:extLst>
                <a:ext uri="{FF2B5EF4-FFF2-40B4-BE49-F238E27FC236}">
                  <a16:creationId xmlns:a16="http://schemas.microsoft.com/office/drawing/2014/main" id="{37A4A0BC-AFC8-4AB6-B80F-71B7687180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36683" y="2881088"/>
              <a:ext cx="801823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u-HU" sz="3200" b="1"/>
                <a:t>H</a:t>
              </a:r>
              <a:r>
                <a:rPr lang="hu-HU" sz="3200" b="1" baseline="-25000"/>
                <a:t>2</a:t>
              </a:r>
              <a:r>
                <a:rPr lang="hu-HU" sz="3200" b="1"/>
                <a:t>C</a:t>
              </a:r>
            </a:p>
          </p:txBody>
        </p:sp>
        <p:sp>
          <p:nvSpPr>
            <p:cNvPr id="31" name="Text Box 9">
              <a:extLst>
                <a:ext uri="{FF2B5EF4-FFF2-40B4-BE49-F238E27FC236}">
                  <a16:creationId xmlns:a16="http://schemas.microsoft.com/office/drawing/2014/main" id="{02BFC1A7-9EFA-495C-B5F1-9112C110A6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303783" y="2842988"/>
              <a:ext cx="801823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u-HU" sz="3200" b="1" dirty="0"/>
                <a:t>CH</a:t>
              </a:r>
              <a:r>
                <a:rPr lang="hu-HU" sz="3200" b="1" baseline="-25000" dirty="0"/>
                <a:t>2</a:t>
              </a:r>
            </a:p>
          </p:txBody>
        </p:sp>
        <p:sp>
          <p:nvSpPr>
            <p:cNvPr id="32" name="Rectangle 10">
              <a:extLst>
                <a:ext uri="{FF2B5EF4-FFF2-40B4-BE49-F238E27FC236}">
                  <a16:creationId xmlns:a16="http://schemas.microsoft.com/office/drawing/2014/main" id="{C8F1E844-EBC6-49D7-B8A3-6660B9AFB8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89307" y="1550763"/>
              <a:ext cx="444352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u-HU" sz="3200" b="1"/>
                <a:t>H</a:t>
              </a:r>
              <a:endParaRPr lang="hu-HU" sz="3200" b="1" baseline="-25000"/>
            </a:p>
          </p:txBody>
        </p:sp>
        <p:sp>
          <p:nvSpPr>
            <p:cNvPr id="33" name="Rectangle 11">
              <a:extLst>
                <a:ext uri="{FF2B5EF4-FFF2-40B4-BE49-F238E27FC236}">
                  <a16:creationId xmlns:a16="http://schemas.microsoft.com/office/drawing/2014/main" id="{0B165DA5-98DE-4D3C-A2CE-EDEDB6DF0A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86132" y="2301650"/>
              <a:ext cx="402674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u-HU" sz="3200" b="1"/>
                <a:t>C</a:t>
              </a:r>
              <a:endParaRPr lang="hu-HU" sz="3200" b="1" baseline="-25000"/>
            </a:p>
          </p:txBody>
        </p:sp>
        <p:sp>
          <p:nvSpPr>
            <p:cNvPr id="34" name="Line 12">
              <a:extLst>
                <a:ext uri="{FF2B5EF4-FFF2-40B4-BE49-F238E27FC236}">
                  <a16:creationId xmlns:a16="http://schemas.microsoft.com/office/drawing/2014/main" id="{BD93EF40-82F7-4A04-9210-C51150268B7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801882" y="2628675"/>
              <a:ext cx="984250" cy="365125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5" name="Line 13">
              <a:extLst>
                <a:ext uri="{FF2B5EF4-FFF2-40B4-BE49-F238E27FC236}">
                  <a16:creationId xmlns:a16="http://schemas.microsoft.com/office/drawing/2014/main" id="{8A8FA367-E506-462D-8345-3FC72A34B78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9319532" y="2584225"/>
              <a:ext cx="984250" cy="365125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7" name="Line 14">
              <a:extLst>
                <a:ext uri="{FF2B5EF4-FFF2-40B4-BE49-F238E27FC236}">
                  <a16:creationId xmlns:a16="http://schemas.microsoft.com/office/drawing/2014/main" id="{2FB86BDA-5DC4-4966-83C8-6CB2B6C2AFE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040132" y="2053999"/>
              <a:ext cx="0" cy="34925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38" name="Text Box 15">
              <a:extLst>
                <a:ext uri="{FF2B5EF4-FFF2-40B4-BE49-F238E27FC236}">
                  <a16:creationId xmlns:a16="http://schemas.microsoft.com/office/drawing/2014/main" id="{A6779EC4-B472-43F6-87FF-FB3201E341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37778" y="2469132"/>
              <a:ext cx="387350" cy="8239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u-HU" sz="4800" b="1"/>
                <a:t>-</a:t>
              </a:r>
            </a:p>
          </p:txBody>
        </p:sp>
        <p:sp>
          <p:nvSpPr>
            <p:cNvPr id="40" name="Line 13">
              <a:extLst>
                <a:ext uri="{FF2B5EF4-FFF2-40B4-BE49-F238E27FC236}">
                  <a16:creationId xmlns:a16="http://schemas.microsoft.com/office/drawing/2014/main" id="{A4E84FE2-3270-44BF-98BA-FE8D5B8AE2D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9253769" y="2760664"/>
              <a:ext cx="984250" cy="365125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grpSp>
          <p:nvGrpSpPr>
            <p:cNvPr id="41" name="Group 3">
              <a:extLst>
                <a:ext uri="{FF2B5EF4-FFF2-40B4-BE49-F238E27FC236}">
                  <a16:creationId xmlns:a16="http://schemas.microsoft.com/office/drawing/2014/main" id="{34D728D3-6E37-45D0-8145-5CFCC8601EE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360556" y="2242913"/>
              <a:ext cx="3378200" cy="638175"/>
              <a:chOff x="1816" y="2217"/>
              <a:chExt cx="2128" cy="402"/>
            </a:xfrm>
          </p:grpSpPr>
          <p:sp>
            <p:nvSpPr>
              <p:cNvPr id="42" name="Text Box 4">
                <a:extLst>
                  <a:ext uri="{FF2B5EF4-FFF2-40B4-BE49-F238E27FC236}">
                    <a16:creationId xmlns:a16="http://schemas.microsoft.com/office/drawing/2014/main" id="{45AFDC89-6B0F-4F0A-A2A9-EB245C0B6A2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16" y="2385"/>
                <a:ext cx="190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hu-HU" b="1">
                    <a:solidFill>
                      <a:srgbClr val="FF0000"/>
                    </a:solidFill>
                  </a:rPr>
                  <a:t>1</a:t>
                </a:r>
              </a:p>
            </p:txBody>
          </p:sp>
          <p:sp>
            <p:nvSpPr>
              <p:cNvPr id="43" name="Text Box 5">
                <a:extLst>
                  <a:ext uri="{FF2B5EF4-FFF2-40B4-BE49-F238E27FC236}">
                    <a16:creationId xmlns:a16="http://schemas.microsoft.com/office/drawing/2014/main" id="{BEAD7EDC-E018-4CA0-9F4A-B8A24634459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84" y="2217"/>
                <a:ext cx="190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hu-HU" b="1" dirty="0">
                    <a:solidFill>
                      <a:srgbClr val="FF0000"/>
                    </a:solidFill>
                  </a:rPr>
                  <a:t>2</a:t>
                </a:r>
              </a:p>
            </p:txBody>
          </p:sp>
          <p:sp>
            <p:nvSpPr>
              <p:cNvPr id="44" name="Text Box 6">
                <a:extLst>
                  <a:ext uri="{FF2B5EF4-FFF2-40B4-BE49-F238E27FC236}">
                    <a16:creationId xmlns:a16="http://schemas.microsoft.com/office/drawing/2014/main" id="{1BBEBE56-F297-42C9-BCBD-DA5BF1F99E9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54" y="2386"/>
                <a:ext cx="190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hu-HU" b="1">
                    <a:solidFill>
                      <a:srgbClr val="FF0000"/>
                    </a:solidFill>
                  </a:rPr>
                  <a:t>3</a:t>
                </a:r>
              </a:p>
            </p:txBody>
          </p:sp>
        </p:grpSp>
      </p:grpSp>
      <p:sp>
        <p:nvSpPr>
          <p:cNvPr id="45" name="Line 5">
            <a:extLst>
              <a:ext uri="{FF2B5EF4-FFF2-40B4-BE49-F238E27FC236}">
                <a16:creationId xmlns:a16="http://schemas.microsoft.com/office/drawing/2014/main" id="{42C02F0B-5D74-40E1-B9A7-52A63354D8DF}"/>
              </a:ext>
            </a:extLst>
          </p:cNvPr>
          <p:cNvSpPr>
            <a:spLocks noChangeShapeType="1"/>
          </p:cNvSpPr>
          <p:nvPr/>
        </p:nvSpPr>
        <p:spPr bwMode="auto">
          <a:xfrm>
            <a:off x="6388098" y="3310620"/>
            <a:ext cx="7413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stealth" w="med" len="med"/>
            <a:tailEnd type="stealth" w="med" len="med"/>
          </a:ln>
          <a:effectLst/>
        </p:spPr>
        <p:txBody>
          <a:bodyPr/>
          <a:lstStyle/>
          <a:p>
            <a:endParaRPr lang="hu-HU"/>
          </a:p>
        </p:txBody>
      </p:sp>
      <p:grpSp>
        <p:nvGrpSpPr>
          <p:cNvPr id="46" name="Group 6">
            <a:extLst>
              <a:ext uri="{FF2B5EF4-FFF2-40B4-BE49-F238E27FC236}">
                <a16:creationId xmlns:a16="http://schemas.microsoft.com/office/drawing/2014/main" id="{09DE3E93-4428-4364-88DA-B56A2EC06C84}"/>
              </a:ext>
            </a:extLst>
          </p:cNvPr>
          <p:cNvGrpSpPr>
            <a:grpSpLocks/>
          </p:cNvGrpSpPr>
          <p:nvPr/>
        </p:nvGrpSpPr>
        <p:grpSpPr bwMode="auto">
          <a:xfrm>
            <a:off x="5139865" y="4912862"/>
            <a:ext cx="3378200" cy="638175"/>
            <a:chOff x="1816" y="2217"/>
            <a:chExt cx="2128" cy="402"/>
          </a:xfrm>
        </p:grpSpPr>
        <p:sp>
          <p:nvSpPr>
            <p:cNvPr id="47" name="Text Box 7">
              <a:extLst>
                <a:ext uri="{FF2B5EF4-FFF2-40B4-BE49-F238E27FC236}">
                  <a16:creationId xmlns:a16="http://schemas.microsoft.com/office/drawing/2014/main" id="{ECB92059-27E4-4C36-A21A-0550956A41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16" y="2385"/>
              <a:ext cx="19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u-HU" b="1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48" name="Text Box 8">
              <a:extLst>
                <a:ext uri="{FF2B5EF4-FFF2-40B4-BE49-F238E27FC236}">
                  <a16:creationId xmlns:a16="http://schemas.microsoft.com/office/drawing/2014/main" id="{5E0E3F47-76D4-4D9C-AD3A-BF26808076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84" y="2217"/>
              <a:ext cx="19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u-HU" b="1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49" name="Text Box 9">
              <a:extLst>
                <a:ext uri="{FF2B5EF4-FFF2-40B4-BE49-F238E27FC236}">
                  <a16:creationId xmlns:a16="http://schemas.microsoft.com/office/drawing/2014/main" id="{C89EDC3C-1A5D-4CAB-B12C-183CA2619E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54" y="2386"/>
              <a:ext cx="19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u-HU" b="1">
                  <a:solidFill>
                    <a:srgbClr val="FF0000"/>
                  </a:solidFill>
                </a:rPr>
                <a:t>3</a:t>
              </a:r>
            </a:p>
          </p:txBody>
        </p:sp>
      </p:grpSp>
      <p:grpSp>
        <p:nvGrpSpPr>
          <p:cNvPr id="50" name="Group 11">
            <a:extLst>
              <a:ext uri="{FF2B5EF4-FFF2-40B4-BE49-F238E27FC236}">
                <a16:creationId xmlns:a16="http://schemas.microsoft.com/office/drawing/2014/main" id="{645DB01D-ED17-4EFA-ADED-D97C04F37E28}"/>
              </a:ext>
            </a:extLst>
          </p:cNvPr>
          <p:cNvGrpSpPr>
            <a:grpSpLocks/>
          </p:cNvGrpSpPr>
          <p:nvPr/>
        </p:nvGrpSpPr>
        <p:grpSpPr bwMode="auto">
          <a:xfrm>
            <a:off x="4615990" y="4242934"/>
            <a:ext cx="4287838" cy="2381250"/>
            <a:chOff x="1486" y="1795"/>
            <a:chExt cx="2701" cy="1500"/>
          </a:xfrm>
        </p:grpSpPr>
        <p:grpSp>
          <p:nvGrpSpPr>
            <p:cNvPr id="51" name="Group 12">
              <a:extLst>
                <a:ext uri="{FF2B5EF4-FFF2-40B4-BE49-F238E27FC236}">
                  <a16:creationId xmlns:a16="http://schemas.microsoft.com/office/drawing/2014/main" id="{0213DF88-F4C6-47D0-9880-43C80B2CE92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86" y="1795"/>
              <a:ext cx="2701" cy="1500"/>
              <a:chOff x="1486" y="1795"/>
              <a:chExt cx="2701" cy="1500"/>
            </a:xfrm>
          </p:grpSpPr>
          <p:sp>
            <p:nvSpPr>
              <p:cNvPr id="53" name="Text Box 13">
                <a:extLst>
                  <a:ext uri="{FF2B5EF4-FFF2-40B4-BE49-F238E27FC236}">
                    <a16:creationId xmlns:a16="http://schemas.microsoft.com/office/drawing/2014/main" id="{26906A32-D228-4E22-B4A4-C6660BA93EE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86" y="2633"/>
                <a:ext cx="505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hu-HU" sz="3200" b="1"/>
                  <a:t>H</a:t>
                </a:r>
                <a:r>
                  <a:rPr lang="hu-HU" sz="3200" b="1" baseline="-25000"/>
                  <a:t>2</a:t>
                </a:r>
                <a:r>
                  <a:rPr lang="hu-HU" sz="3200" b="1"/>
                  <a:t>C</a:t>
                </a:r>
              </a:p>
            </p:txBody>
          </p:sp>
          <p:sp>
            <p:nvSpPr>
              <p:cNvPr id="54" name="Text Box 14">
                <a:extLst>
                  <a:ext uri="{FF2B5EF4-FFF2-40B4-BE49-F238E27FC236}">
                    <a16:creationId xmlns:a16="http://schemas.microsoft.com/office/drawing/2014/main" id="{434B988E-2E79-4401-A4A1-6487D561B1C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82" y="2633"/>
                <a:ext cx="505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hu-HU" sz="3200" b="1"/>
                  <a:t>CH</a:t>
                </a:r>
                <a:r>
                  <a:rPr lang="hu-HU" sz="3200" b="1" baseline="-25000"/>
                  <a:t>2</a:t>
                </a:r>
              </a:p>
            </p:txBody>
          </p:sp>
          <p:sp>
            <p:nvSpPr>
              <p:cNvPr id="55" name="Rectangle 15">
                <a:extLst>
                  <a:ext uri="{FF2B5EF4-FFF2-40B4-BE49-F238E27FC236}">
                    <a16:creationId xmlns:a16="http://schemas.microsoft.com/office/drawing/2014/main" id="{ED51670D-149F-4576-98A6-442087E675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16" y="1795"/>
                <a:ext cx="280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hu-HU" sz="3200" b="1"/>
                  <a:t>H</a:t>
                </a:r>
                <a:endParaRPr lang="hu-HU" sz="3200" b="1" baseline="-25000"/>
              </a:p>
            </p:txBody>
          </p:sp>
          <p:sp>
            <p:nvSpPr>
              <p:cNvPr id="56" name="Rectangle 16">
                <a:extLst>
                  <a:ext uri="{FF2B5EF4-FFF2-40B4-BE49-F238E27FC236}">
                    <a16:creationId xmlns:a16="http://schemas.microsoft.com/office/drawing/2014/main" id="{11704845-4C39-4F22-842A-BFBB671EC0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14" y="2268"/>
                <a:ext cx="254" cy="3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hu-HU" sz="3200" b="1"/>
                  <a:t>C</a:t>
                </a:r>
                <a:endParaRPr lang="hu-HU" sz="3200" b="1" baseline="-25000"/>
              </a:p>
            </p:txBody>
          </p:sp>
          <p:sp>
            <p:nvSpPr>
              <p:cNvPr id="57" name="Line 17">
                <a:extLst>
                  <a:ext uri="{FF2B5EF4-FFF2-40B4-BE49-F238E27FC236}">
                    <a16:creationId xmlns:a16="http://schemas.microsoft.com/office/drawing/2014/main" id="{4C4B6998-54BF-43B5-AF8B-EF2DF89A4CA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094" y="2530"/>
                <a:ext cx="620" cy="230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8" name="Line 18">
                <a:extLst>
                  <a:ext uri="{FF2B5EF4-FFF2-40B4-BE49-F238E27FC236}">
                    <a16:creationId xmlns:a16="http://schemas.microsoft.com/office/drawing/2014/main" id="{BCC48053-DF6A-4F3C-83A7-9B544DBE8B6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062" y="2530"/>
                <a:ext cx="620" cy="230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59" name="Line 19">
                <a:extLst>
                  <a:ext uri="{FF2B5EF4-FFF2-40B4-BE49-F238E27FC236}">
                    <a16:creationId xmlns:a16="http://schemas.microsoft.com/office/drawing/2014/main" id="{56F436AE-6798-4195-AC42-2B562B77421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74" y="2112"/>
                <a:ext cx="0" cy="220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0" name="Arc 20">
                <a:extLst>
                  <a:ext uri="{FF2B5EF4-FFF2-40B4-BE49-F238E27FC236}">
                    <a16:creationId xmlns:a16="http://schemas.microsoft.com/office/drawing/2014/main" id="{0C8CDCDE-61D2-4EDE-A75D-BA82893CD0A8}"/>
                  </a:ext>
                </a:extLst>
              </p:cNvPr>
              <p:cNvSpPr>
                <a:spLocks/>
              </p:cNvSpPr>
              <p:nvPr/>
            </p:nvSpPr>
            <p:spPr bwMode="auto">
              <a:xfrm rot="18900000">
                <a:off x="2487" y="2503"/>
                <a:ext cx="791" cy="792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4 w 21600"/>
                  <a:gd name="T1" fmla="*/ 0 h 24218"/>
                  <a:gd name="T2" fmla="*/ 21441 w 21600"/>
                  <a:gd name="T3" fmla="*/ 24218 h 24218"/>
                  <a:gd name="T4" fmla="*/ 0 w 21600"/>
                  <a:gd name="T5" fmla="*/ 21600 h 24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4218" fill="none" extrusionOk="0">
                    <a:moveTo>
                      <a:pt x="3" y="0"/>
                    </a:moveTo>
                    <a:cubicBezTo>
                      <a:pt x="11931" y="2"/>
                      <a:pt x="21600" y="9672"/>
                      <a:pt x="21600" y="21600"/>
                    </a:cubicBezTo>
                    <a:cubicBezTo>
                      <a:pt x="21600" y="22475"/>
                      <a:pt x="21546" y="23349"/>
                      <a:pt x="21440" y="24217"/>
                    </a:cubicBezTo>
                  </a:path>
                  <a:path w="21600" h="24218" stroke="0" extrusionOk="0">
                    <a:moveTo>
                      <a:pt x="3" y="0"/>
                    </a:moveTo>
                    <a:cubicBezTo>
                      <a:pt x="11931" y="2"/>
                      <a:pt x="21600" y="9672"/>
                      <a:pt x="21600" y="21600"/>
                    </a:cubicBezTo>
                    <a:cubicBezTo>
                      <a:pt x="21600" y="22475"/>
                      <a:pt x="21546" y="23349"/>
                      <a:pt x="21440" y="24217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8100">
                <a:solidFill>
                  <a:schemeClr val="tx1"/>
                </a:solidFill>
                <a:prstDash val="lgDash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hu-HU"/>
              </a:p>
            </p:txBody>
          </p:sp>
        </p:grpSp>
        <p:sp>
          <p:nvSpPr>
            <p:cNvPr id="52" name="Text Box 21">
              <a:extLst>
                <a:ext uri="{FF2B5EF4-FFF2-40B4-BE49-F238E27FC236}">
                  <a16:creationId xmlns:a16="http://schemas.microsoft.com/office/drawing/2014/main" id="{3620BF63-3B08-4AA4-9B45-CADFE0E966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64" y="2601"/>
              <a:ext cx="244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u-HU" sz="4800" b="1"/>
                <a:t>-</a:t>
              </a:r>
            </a:p>
          </p:txBody>
        </p:sp>
      </p:grpSp>
      <p:sp>
        <p:nvSpPr>
          <p:cNvPr id="61" name="Text Box 115">
            <a:extLst>
              <a:ext uri="{FF2B5EF4-FFF2-40B4-BE49-F238E27FC236}">
                <a16:creationId xmlns:a16="http://schemas.microsoft.com/office/drawing/2014/main" id="{65D9FE33-CF68-43B2-AE1A-CA7F375C64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179" y="1620308"/>
            <a:ext cx="304442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Allilanion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C</a:t>
            </a:r>
            <a:r>
              <a:rPr lang="hu-HU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hu-HU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hu-HU" sz="3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</p:txBody>
      </p:sp>
      <p:sp>
        <p:nvSpPr>
          <p:cNvPr id="62" name="Text Box 115">
            <a:extLst>
              <a:ext uri="{FF2B5EF4-FFF2-40B4-BE49-F238E27FC236}">
                <a16:creationId xmlns:a16="http://schemas.microsoft.com/office/drawing/2014/main" id="{E72F1B82-A881-4EA8-A1D5-C684E79AD1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7213" y="1891241"/>
            <a:ext cx="454323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VB-elmélet - határszerkezetek</a:t>
            </a:r>
          </a:p>
        </p:txBody>
      </p:sp>
      <p:sp>
        <p:nvSpPr>
          <p:cNvPr id="63" name="Text Box 115">
            <a:extLst>
              <a:ext uri="{FF2B5EF4-FFF2-40B4-BE49-F238E27FC236}">
                <a16:creationId xmlns:a16="http://schemas.microsoft.com/office/drawing/2014/main" id="{4B0C2D9B-5687-4B82-BBF3-6112F48774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547" y="4922308"/>
            <a:ext cx="34397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valóságos szerkezet: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03338F6-DB1C-835F-CA31-A2050AA8CE40}"/>
              </a:ext>
            </a:extLst>
          </p:cNvPr>
          <p:cNvSpPr txBox="1"/>
          <p:nvPr/>
        </p:nvSpPr>
        <p:spPr>
          <a:xfrm>
            <a:off x="10766037" y="167641"/>
            <a:ext cx="109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b="1">
                <a:solidFill>
                  <a:srgbClr val="FF0000"/>
                </a:solidFill>
              </a:rPr>
              <a:t>fakultatív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61" grpId="0"/>
      <p:bldP spid="62" grpId="0"/>
      <p:bldP spid="63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Hückel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-féle közelítés - izolált</a:t>
            </a:r>
          </a:p>
        </p:txBody>
      </p:sp>
      <p:sp>
        <p:nvSpPr>
          <p:cNvPr id="214019" name="Line 3"/>
          <p:cNvSpPr>
            <a:spLocks noChangeShapeType="1"/>
          </p:cNvSpPr>
          <p:nvPr/>
        </p:nvSpPr>
        <p:spPr bwMode="auto">
          <a:xfrm>
            <a:off x="5702827" y="2095500"/>
            <a:ext cx="42100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14020" name="Line 4"/>
          <p:cNvSpPr>
            <a:spLocks noChangeShapeType="1"/>
          </p:cNvSpPr>
          <p:nvPr/>
        </p:nvSpPr>
        <p:spPr bwMode="auto">
          <a:xfrm>
            <a:off x="5702827" y="6229350"/>
            <a:ext cx="42100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14021" name="Line 5"/>
          <p:cNvSpPr>
            <a:spLocks noChangeShapeType="1"/>
          </p:cNvSpPr>
          <p:nvPr/>
        </p:nvSpPr>
        <p:spPr bwMode="auto">
          <a:xfrm>
            <a:off x="4205815" y="4114800"/>
            <a:ext cx="5683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14022" name="Line 6"/>
          <p:cNvSpPr>
            <a:spLocks noChangeShapeType="1"/>
          </p:cNvSpPr>
          <p:nvPr/>
        </p:nvSpPr>
        <p:spPr bwMode="auto">
          <a:xfrm>
            <a:off x="10855853" y="4152900"/>
            <a:ext cx="5476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14023" name="Line 7"/>
          <p:cNvSpPr>
            <a:spLocks noChangeShapeType="1"/>
          </p:cNvSpPr>
          <p:nvPr/>
        </p:nvSpPr>
        <p:spPr bwMode="auto">
          <a:xfrm flipH="1" flipV="1">
            <a:off x="9912877" y="2095501"/>
            <a:ext cx="952500" cy="20542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14024" name="Line 8"/>
          <p:cNvSpPr>
            <a:spLocks noChangeShapeType="1"/>
          </p:cNvSpPr>
          <p:nvPr/>
        </p:nvSpPr>
        <p:spPr bwMode="auto">
          <a:xfrm flipH="1">
            <a:off x="9912877" y="4152900"/>
            <a:ext cx="952500" cy="20764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14025" name="Line 9"/>
          <p:cNvSpPr>
            <a:spLocks noChangeShapeType="1"/>
          </p:cNvSpPr>
          <p:nvPr/>
        </p:nvSpPr>
        <p:spPr bwMode="auto">
          <a:xfrm flipV="1">
            <a:off x="4761439" y="2095501"/>
            <a:ext cx="941388" cy="20542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14026" name="Line 10"/>
          <p:cNvSpPr>
            <a:spLocks noChangeShapeType="1"/>
          </p:cNvSpPr>
          <p:nvPr/>
        </p:nvSpPr>
        <p:spPr bwMode="auto">
          <a:xfrm>
            <a:off x="4761439" y="4152900"/>
            <a:ext cx="941388" cy="20764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14027" name="Text Box 11"/>
          <p:cNvSpPr txBox="1">
            <a:spLocks noChangeArrowheads="1"/>
          </p:cNvSpPr>
          <p:nvPr/>
        </p:nvSpPr>
        <p:spPr bwMode="auto">
          <a:xfrm>
            <a:off x="4247090" y="4316414"/>
            <a:ext cx="4413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 sz="3200">
                <a:latin typeface="Symbol" pitchFamily="18" charset="2"/>
              </a:rPr>
              <a:t>a</a:t>
            </a:r>
          </a:p>
        </p:txBody>
      </p:sp>
      <p:sp>
        <p:nvSpPr>
          <p:cNvPr id="214028" name="Text Box 12"/>
          <p:cNvSpPr txBox="1">
            <a:spLocks noChangeArrowheads="1"/>
          </p:cNvSpPr>
          <p:nvPr/>
        </p:nvSpPr>
        <p:spPr bwMode="auto">
          <a:xfrm>
            <a:off x="10946340" y="4330700"/>
            <a:ext cx="4413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 sz="3200">
                <a:latin typeface="Symbol" pitchFamily="18" charset="2"/>
              </a:rPr>
              <a:t>a</a:t>
            </a:r>
          </a:p>
        </p:txBody>
      </p:sp>
      <p:sp>
        <p:nvSpPr>
          <p:cNvPr id="214029" name="Line 13"/>
          <p:cNvSpPr>
            <a:spLocks noChangeShapeType="1"/>
          </p:cNvSpPr>
          <p:nvPr/>
        </p:nvSpPr>
        <p:spPr bwMode="auto">
          <a:xfrm>
            <a:off x="4285189" y="3781425"/>
            <a:ext cx="0" cy="628650"/>
          </a:xfrm>
          <a:prstGeom prst="line">
            <a:avLst/>
          </a:prstGeom>
          <a:noFill/>
          <a:ln w="50800">
            <a:solidFill>
              <a:srgbClr val="FC0128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14030" name="Line 14"/>
          <p:cNvSpPr>
            <a:spLocks noChangeShapeType="1"/>
          </p:cNvSpPr>
          <p:nvPr/>
        </p:nvSpPr>
        <p:spPr bwMode="auto">
          <a:xfrm>
            <a:off x="11257489" y="3752850"/>
            <a:ext cx="0" cy="628650"/>
          </a:xfrm>
          <a:prstGeom prst="line">
            <a:avLst/>
          </a:prstGeom>
          <a:noFill/>
          <a:ln w="50800">
            <a:solidFill>
              <a:srgbClr val="FC0128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14031" name="Line 15"/>
          <p:cNvSpPr>
            <a:spLocks noChangeShapeType="1"/>
          </p:cNvSpPr>
          <p:nvPr/>
        </p:nvSpPr>
        <p:spPr bwMode="auto">
          <a:xfrm>
            <a:off x="8018989" y="5915025"/>
            <a:ext cx="0" cy="628650"/>
          </a:xfrm>
          <a:prstGeom prst="line">
            <a:avLst/>
          </a:prstGeom>
          <a:noFill/>
          <a:ln w="50800">
            <a:solidFill>
              <a:srgbClr val="FC0128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14032" name="Line 16"/>
          <p:cNvSpPr>
            <a:spLocks noChangeShapeType="1"/>
          </p:cNvSpPr>
          <p:nvPr/>
        </p:nvSpPr>
        <p:spPr bwMode="auto">
          <a:xfrm>
            <a:off x="8466664" y="5915025"/>
            <a:ext cx="0" cy="628650"/>
          </a:xfrm>
          <a:prstGeom prst="line">
            <a:avLst/>
          </a:prstGeom>
          <a:noFill/>
          <a:ln w="50800">
            <a:solidFill>
              <a:srgbClr val="FC0128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hu-HU"/>
          </a:p>
        </p:txBody>
      </p:sp>
      <p:graphicFrame>
        <p:nvGraphicFramePr>
          <p:cNvPr id="214033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8961194"/>
              </p:ext>
            </p:extLst>
          </p:nvPr>
        </p:nvGraphicFramePr>
        <p:xfrm>
          <a:off x="5602815" y="2924175"/>
          <a:ext cx="4403725" cy="750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3" name="Egyenlet" r:id="rId4" imgW="2311200" imgH="317160" progId="Equation.3">
                  <p:embed/>
                </p:oleObj>
              </mc:Choice>
              <mc:Fallback>
                <p:oleObj name="Egyenlet" r:id="rId4" imgW="2311200" imgH="317160" progId="Equation.3">
                  <p:embed/>
                  <p:pic>
                    <p:nvPicPr>
                      <p:cNvPr id="214033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02815" y="2924175"/>
                        <a:ext cx="4403725" cy="750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4034" name="Text Box 18"/>
          <p:cNvSpPr txBox="1">
            <a:spLocks noChangeArrowheads="1"/>
          </p:cNvSpPr>
          <p:nvPr/>
        </p:nvSpPr>
        <p:spPr bwMode="auto">
          <a:xfrm>
            <a:off x="8876239" y="5611814"/>
            <a:ext cx="40798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 sz="3200">
                <a:latin typeface="Symbol" pitchFamily="18" charset="2"/>
              </a:rPr>
              <a:t>p</a:t>
            </a:r>
          </a:p>
        </p:txBody>
      </p:sp>
      <p:sp>
        <p:nvSpPr>
          <p:cNvPr id="214035" name="Text Box 19"/>
          <p:cNvSpPr txBox="1">
            <a:spLocks noChangeArrowheads="1"/>
          </p:cNvSpPr>
          <p:nvPr/>
        </p:nvSpPr>
        <p:spPr bwMode="auto">
          <a:xfrm>
            <a:off x="8876240" y="2011364"/>
            <a:ext cx="54694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 sz="3200" dirty="0">
                <a:latin typeface="Symbol" pitchFamily="18" charset="2"/>
              </a:rPr>
              <a:t>p</a:t>
            </a:r>
            <a:r>
              <a:rPr lang="hu-HU" sz="3200" baseline="30000" dirty="0">
                <a:latin typeface="Symbol" pitchFamily="18" charset="2"/>
              </a:rPr>
              <a:t>*</a:t>
            </a:r>
          </a:p>
        </p:txBody>
      </p:sp>
      <p:sp>
        <p:nvSpPr>
          <p:cNvPr id="214036" name="Line 20"/>
          <p:cNvSpPr>
            <a:spLocks noChangeShapeType="1"/>
          </p:cNvSpPr>
          <p:nvPr/>
        </p:nvSpPr>
        <p:spPr bwMode="auto">
          <a:xfrm>
            <a:off x="4205815" y="4229100"/>
            <a:ext cx="5683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14037" name="Line 21"/>
          <p:cNvSpPr>
            <a:spLocks noChangeShapeType="1"/>
          </p:cNvSpPr>
          <p:nvPr/>
        </p:nvSpPr>
        <p:spPr bwMode="auto">
          <a:xfrm>
            <a:off x="4570939" y="3914775"/>
            <a:ext cx="0" cy="628650"/>
          </a:xfrm>
          <a:prstGeom prst="line">
            <a:avLst/>
          </a:prstGeom>
          <a:noFill/>
          <a:ln w="50800">
            <a:solidFill>
              <a:srgbClr val="FC0128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14038" name="Line 22"/>
          <p:cNvSpPr>
            <a:spLocks noChangeShapeType="1"/>
          </p:cNvSpPr>
          <p:nvPr/>
        </p:nvSpPr>
        <p:spPr bwMode="auto">
          <a:xfrm>
            <a:off x="11028889" y="3810000"/>
            <a:ext cx="0" cy="628650"/>
          </a:xfrm>
          <a:prstGeom prst="line">
            <a:avLst/>
          </a:prstGeom>
          <a:noFill/>
          <a:ln w="50800">
            <a:solidFill>
              <a:srgbClr val="FC0128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14039" name="Line 23"/>
          <p:cNvSpPr>
            <a:spLocks noChangeShapeType="1"/>
          </p:cNvSpPr>
          <p:nvPr/>
        </p:nvSpPr>
        <p:spPr bwMode="auto">
          <a:xfrm>
            <a:off x="5702827" y="4169833"/>
            <a:ext cx="42100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14040" name="Line 24"/>
          <p:cNvSpPr>
            <a:spLocks noChangeShapeType="1"/>
          </p:cNvSpPr>
          <p:nvPr/>
        </p:nvSpPr>
        <p:spPr bwMode="auto">
          <a:xfrm flipV="1">
            <a:off x="4774139" y="4149726"/>
            <a:ext cx="928688" cy="31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14041" name="Line 25"/>
          <p:cNvSpPr>
            <a:spLocks noChangeShapeType="1"/>
          </p:cNvSpPr>
          <p:nvPr/>
        </p:nvSpPr>
        <p:spPr bwMode="auto">
          <a:xfrm flipV="1">
            <a:off x="9919228" y="4156076"/>
            <a:ext cx="928687" cy="31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14042" name="Line 26"/>
          <p:cNvSpPr>
            <a:spLocks noChangeShapeType="1"/>
          </p:cNvSpPr>
          <p:nvPr/>
        </p:nvSpPr>
        <p:spPr bwMode="auto">
          <a:xfrm>
            <a:off x="8018989" y="3838575"/>
            <a:ext cx="0" cy="628650"/>
          </a:xfrm>
          <a:prstGeom prst="line">
            <a:avLst/>
          </a:prstGeom>
          <a:noFill/>
          <a:ln w="50800">
            <a:solidFill>
              <a:srgbClr val="FC0128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14043" name="Line 27"/>
          <p:cNvSpPr>
            <a:spLocks noChangeShapeType="1"/>
          </p:cNvSpPr>
          <p:nvPr/>
        </p:nvSpPr>
        <p:spPr bwMode="auto">
          <a:xfrm>
            <a:off x="8466664" y="3838575"/>
            <a:ext cx="0" cy="628650"/>
          </a:xfrm>
          <a:prstGeom prst="line">
            <a:avLst/>
          </a:prstGeom>
          <a:noFill/>
          <a:ln w="50800">
            <a:solidFill>
              <a:srgbClr val="FC0128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14044" name="Text Box 28"/>
          <p:cNvSpPr txBox="1">
            <a:spLocks noChangeArrowheads="1"/>
          </p:cNvSpPr>
          <p:nvPr/>
        </p:nvSpPr>
        <p:spPr bwMode="auto">
          <a:xfrm>
            <a:off x="8900052" y="3556001"/>
            <a:ext cx="40107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 sz="3200"/>
              <a:t>n</a:t>
            </a:r>
          </a:p>
        </p:txBody>
      </p:sp>
      <p:graphicFrame>
        <p:nvGraphicFramePr>
          <p:cNvPr id="214045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0729354"/>
              </p:ext>
            </p:extLst>
          </p:nvPr>
        </p:nvGraphicFramePr>
        <p:xfrm>
          <a:off x="6036203" y="5756276"/>
          <a:ext cx="1438275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4" name="Egyenlet" r:id="rId6" imgW="914400" imgH="317160" progId="Equation.3">
                  <p:embed/>
                </p:oleObj>
              </mc:Choice>
              <mc:Fallback>
                <p:oleObj name="Egyenlet" r:id="rId6" imgW="914400" imgH="317160" progId="Equation.3">
                  <p:embed/>
                  <p:pic>
                    <p:nvPicPr>
                      <p:cNvPr id="214045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6203" y="5756276"/>
                        <a:ext cx="1438275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4046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2621022"/>
              </p:ext>
            </p:extLst>
          </p:nvPr>
        </p:nvGraphicFramePr>
        <p:xfrm>
          <a:off x="6056840" y="2098676"/>
          <a:ext cx="1438275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5" name="Egyenlet" r:id="rId8" imgW="914400" imgH="317160" progId="Equation.3">
                  <p:embed/>
                </p:oleObj>
              </mc:Choice>
              <mc:Fallback>
                <p:oleObj name="Egyenlet" r:id="rId8" imgW="914400" imgH="317160" progId="Equation.3">
                  <p:embed/>
                  <p:pic>
                    <p:nvPicPr>
                      <p:cNvPr id="214046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56840" y="2098676"/>
                        <a:ext cx="1438275" cy="500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4047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4199236"/>
              </p:ext>
            </p:extLst>
          </p:nvPr>
        </p:nvGraphicFramePr>
        <p:xfrm>
          <a:off x="5831415" y="3751264"/>
          <a:ext cx="919163" cy="439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6" name="Egyenlet" r:id="rId10" imgW="583920" imgH="279360" progId="Equation.3">
                  <p:embed/>
                </p:oleObj>
              </mc:Choice>
              <mc:Fallback>
                <p:oleObj name="Egyenlet" r:id="rId10" imgW="583920" imgH="279360" progId="Equation.3">
                  <p:embed/>
                  <p:pic>
                    <p:nvPicPr>
                      <p:cNvPr id="214047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31415" y="3751264"/>
                        <a:ext cx="919163" cy="439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4048" name="Text Box 32"/>
          <p:cNvSpPr txBox="1">
            <a:spLocks noChangeArrowheads="1"/>
          </p:cNvSpPr>
          <p:nvPr/>
        </p:nvSpPr>
        <p:spPr bwMode="auto">
          <a:xfrm>
            <a:off x="3850214" y="3786188"/>
            <a:ext cx="3016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 b="1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14049" name="Text Box 33"/>
          <p:cNvSpPr txBox="1">
            <a:spLocks noChangeArrowheads="1"/>
          </p:cNvSpPr>
          <p:nvPr/>
        </p:nvSpPr>
        <p:spPr bwMode="auto">
          <a:xfrm>
            <a:off x="3840689" y="4129088"/>
            <a:ext cx="3016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 b="1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14050" name="Text Box 34"/>
          <p:cNvSpPr txBox="1">
            <a:spLocks noChangeArrowheads="1"/>
          </p:cNvSpPr>
          <p:nvPr/>
        </p:nvSpPr>
        <p:spPr bwMode="auto">
          <a:xfrm>
            <a:off x="11524189" y="3924300"/>
            <a:ext cx="3016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 b="1">
                <a:solidFill>
                  <a:srgbClr val="FF0000"/>
                </a:solidFill>
              </a:rPr>
              <a:t>3</a:t>
            </a:r>
          </a:p>
        </p:txBody>
      </p:sp>
      <p:graphicFrame>
        <p:nvGraphicFramePr>
          <p:cNvPr id="214051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0399804"/>
              </p:ext>
            </p:extLst>
          </p:nvPr>
        </p:nvGraphicFramePr>
        <p:xfrm>
          <a:off x="6833127" y="4714875"/>
          <a:ext cx="1936750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7" name="Egyenlet" r:id="rId12" imgW="1015920" imgH="317160" progId="Equation.3">
                  <p:embed/>
                </p:oleObj>
              </mc:Choice>
              <mc:Fallback>
                <p:oleObj name="Egyenlet" r:id="rId12" imgW="1015920" imgH="317160" progId="Equation.3">
                  <p:embed/>
                  <p:pic>
                    <p:nvPicPr>
                      <p:cNvPr id="214051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3127" y="4714875"/>
                        <a:ext cx="1936750" cy="749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Text Box 115">
            <a:extLst>
              <a:ext uri="{FF2B5EF4-FFF2-40B4-BE49-F238E27FC236}">
                <a16:creationId xmlns:a16="http://schemas.microsoft.com/office/drawing/2014/main" id="{26A232CC-73A0-47B6-9068-FD3D99126F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446" y="1904425"/>
            <a:ext cx="261962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E</a:t>
            </a:r>
            <a:r>
              <a:rPr lang="hu-HU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AO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(C2p</a:t>
            </a:r>
            <a:r>
              <a:rPr lang="hu-HU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hu-HU" sz="32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 Box 115">
            <a:extLst>
              <a:ext uri="{FF2B5EF4-FFF2-40B4-BE49-F238E27FC236}">
                <a16:creationId xmlns:a16="http://schemas.microsoft.com/office/drawing/2014/main" id="{028ED544-C8A9-4B97-9147-8D00404E03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447" y="2704812"/>
            <a:ext cx="463780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E</a:t>
            </a:r>
            <a:r>
              <a:rPr lang="hu-HU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C=C)-E</a:t>
            </a:r>
            <a:r>
              <a:rPr lang="hu-HU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AO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(C2p</a:t>
            </a:r>
            <a:r>
              <a:rPr lang="hu-HU" sz="3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hu-HU" sz="32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 Box 115">
            <a:extLst>
              <a:ext uri="{FF2B5EF4-FFF2-40B4-BE49-F238E27FC236}">
                <a16:creationId xmlns:a16="http://schemas.microsoft.com/office/drawing/2014/main" id="{9CD94C7C-7E82-4CA0-BEF5-05FC701248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667" y="5172558"/>
            <a:ext cx="465544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Csak a C(1) és a C(2)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b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tronjai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lépnek az MO-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hu-HU" sz="32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Arc 30">
            <a:extLst>
              <a:ext uri="{FF2B5EF4-FFF2-40B4-BE49-F238E27FC236}">
                <a16:creationId xmlns:a16="http://schemas.microsoft.com/office/drawing/2014/main" id="{72E8AFB9-6490-4223-9861-46F630894FE6}"/>
              </a:ext>
            </a:extLst>
          </p:cNvPr>
          <p:cNvSpPr>
            <a:spLocks/>
          </p:cNvSpPr>
          <p:nvPr/>
        </p:nvSpPr>
        <p:spPr bwMode="auto">
          <a:xfrm>
            <a:off x="4818519" y="4162010"/>
            <a:ext cx="3377214" cy="17716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33CC33"/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hu-HU"/>
          </a:p>
        </p:txBody>
      </p:sp>
      <p:cxnSp>
        <p:nvCxnSpPr>
          <p:cNvPr id="3" name="Egyenes összekötő nyíllal 2">
            <a:extLst>
              <a:ext uri="{FF2B5EF4-FFF2-40B4-BE49-F238E27FC236}">
                <a16:creationId xmlns:a16="http://schemas.microsoft.com/office/drawing/2014/main" id="{238DD483-BBFD-4CFD-973E-A4571993827B}"/>
              </a:ext>
            </a:extLst>
          </p:cNvPr>
          <p:cNvCxnSpPr/>
          <p:nvPr/>
        </p:nvCxnSpPr>
        <p:spPr>
          <a:xfrm flipH="1">
            <a:off x="8702364" y="4161943"/>
            <a:ext cx="2116667" cy="0"/>
          </a:xfrm>
          <a:prstGeom prst="straightConnector1">
            <a:avLst/>
          </a:prstGeom>
          <a:ln w="50800">
            <a:solidFill>
              <a:srgbClr val="33CC33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3">
            <a:extLst>
              <a:ext uri="{FF2B5EF4-FFF2-40B4-BE49-F238E27FC236}">
                <a16:creationId xmlns:a16="http://schemas.microsoft.com/office/drawing/2014/main" id="{5C8D7762-251A-3CB3-4715-AC896E8D9187}"/>
              </a:ext>
            </a:extLst>
          </p:cNvPr>
          <p:cNvSpPr txBox="1"/>
          <p:nvPr/>
        </p:nvSpPr>
        <p:spPr>
          <a:xfrm>
            <a:off x="10766037" y="167641"/>
            <a:ext cx="109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b="1">
                <a:solidFill>
                  <a:srgbClr val="FF0000"/>
                </a:solidFill>
              </a:rPr>
              <a:t>fakultatív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4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4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4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9" dur="500"/>
                                        <p:tgtEl>
                                          <p:spTgt spid="214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4" dur="500"/>
                                        <p:tgtEl>
                                          <p:spTgt spid="214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4029" grpId="0" animBg="1"/>
      <p:bldP spid="214030" grpId="0" animBg="1"/>
      <p:bldP spid="214031" grpId="0" animBg="1"/>
      <p:bldP spid="214032" grpId="0" animBg="1"/>
      <p:bldP spid="214037" grpId="0" animBg="1"/>
      <p:bldP spid="214038" grpId="0" animBg="1"/>
      <p:bldP spid="214042" grpId="0" animBg="1"/>
      <p:bldP spid="214043" grpId="0" animBg="1"/>
      <p:bldP spid="36" grpId="0"/>
      <p:bldP spid="37" grpId="0"/>
      <p:bldP spid="38" grpId="0"/>
      <p:bldP spid="3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50E7FE7-7A6B-4BF8-9EE5-6AB1B782D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7485"/>
            <a:ext cx="10515600" cy="1325563"/>
          </a:xfrm>
        </p:spPr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kialakuló kötés természetének becslése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F5E4F99-4D1F-402A-952B-787EE2279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040" y="1657985"/>
            <a:ext cx="11536680" cy="4910455"/>
          </a:xfrm>
        </p:spPr>
        <p:txBody>
          <a:bodyPr>
            <a:normAutofit/>
          </a:bodyPr>
          <a:lstStyle/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Mindig volt igény arra, hogy a kérdéses két atom között jó lenne tudni előre, hogy milyen jellegű kötés kialakulása várható.</a:t>
            </a:r>
          </a:p>
          <a:p>
            <a:pPr marL="6553200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atomok szerkezetéről szóló előadásban említettük az </a:t>
            </a:r>
            <a:r>
              <a:rPr lang="hu-H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elektronegativitás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(EN) fogalmát. Ezek ismerete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al-kalmas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eszköz a becslésre!</a:t>
            </a:r>
          </a:p>
          <a:p>
            <a:pPr marL="6553200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két atom EN-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nak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különb-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ségét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és azok összegét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vizs-gálva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kapjuk az eredményt.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137160" y="2682240"/>
            <a:ext cx="6444080" cy="4199390"/>
            <a:chOff x="137160" y="2682240"/>
            <a:chExt cx="6444080" cy="4199390"/>
          </a:xfrm>
        </p:grpSpPr>
        <p:sp>
          <p:nvSpPr>
            <p:cNvPr id="4" name="Háromszög 3">
              <a:extLst>
                <a:ext uri="{FF2B5EF4-FFF2-40B4-BE49-F238E27FC236}">
                  <a16:creationId xmlns:a16="http://schemas.microsoft.com/office/drawing/2014/main" id="{C2913F90-D323-4B9D-9631-3339AE138BD6}"/>
                </a:ext>
              </a:extLst>
            </p:cNvPr>
            <p:cNvSpPr/>
            <p:nvPr/>
          </p:nvSpPr>
          <p:spPr>
            <a:xfrm>
              <a:off x="2221548" y="3824288"/>
              <a:ext cx="2139085" cy="1844039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5" name="Szövegdoboz 4">
              <a:extLst>
                <a:ext uri="{FF2B5EF4-FFF2-40B4-BE49-F238E27FC236}">
                  <a16:creationId xmlns:a16="http://schemas.microsoft.com/office/drawing/2014/main" id="{51D9A689-AA7C-485E-ADB8-452AF31E4B68}"/>
                </a:ext>
              </a:extLst>
            </p:cNvPr>
            <p:cNvSpPr txBox="1"/>
            <p:nvPr/>
          </p:nvSpPr>
          <p:spPr>
            <a:xfrm>
              <a:off x="2423160" y="3124200"/>
              <a:ext cx="18085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ionos kötés</a:t>
              </a:r>
            </a:p>
          </p:txBody>
        </p:sp>
        <p:sp>
          <p:nvSpPr>
            <p:cNvPr id="6" name="Szövegdoboz 5">
              <a:extLst>
                <a:ext uri="{FF2B5EF4-FFF2-40B4-BE49-F238E27FC236}">
                  <a16:creationId xmlns:a16="http://schemas.microsoft.com/office/drawing/2014/main" id="{8911BC7A-CAFB-49A7-9EB5-F409EECC3700}"/>
                </a:ext>
              </a:extLst>
            </p:cNvPr>
            <p:cNvSpPr txBox="1"/>
            <p:nvPr/>
          </p:nvSpPr>
          <p:spPr>
            <a:xfrm rot="7200000">
              <a:off x="3566158" y="5467301"/>
              <a:ext cx="230543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kovalens kötés</a:t>
              </a:r>
            </a:p>
          </p:txBody>
        </p:sp>
        <p:sp>
          <p:nvSpPr>
            <p:cNvPr id="7" name="Szövegdoboz 6">
              <a:extLst>
                <a:ext uri="{FF2B5EF4-FFF2-40B4-BE49-F238E27FC236}">
                  <a16:creationId xmlns:a16="http://schemas.microsoft.com/office/drawing/2014/main" id="{7A1ADB0D-A593-42D2-8D88-C6DF6FE3C47C}"/>
                </a:ext>
              </a:extLst>
            </p:cNvPr>
            <p:cNvSpPr txBox="1"/>
            <p:nvPr/>
          </p:nvSpPr>
          <p:spPr>
            <a:xfrm rot="-7200000">
              <a:off x="1021080" y="5648466"/>
              <a:ext cx="188705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fémes kötés</a:t>
              </a:r>
            </a:p>
          </p:txBody>
        </p:sp>
        <p:sp>
          <p:nvSpPr>
            <p:cNvPr id="8" name="Ellipszis 7">
              <a:extLst>
                <a:ext uri="{FF2B5EF4-FFF2-40B4-BE49-F238E27FC236}">
                  <a16:creationId xmlns:a16="http://schemas.microsoft.com/office/drawing/2014/main" id="{AD6EAF01-3007-4018-8E14-CB5CAF483A8D}"/>
                </a:ext>
              </a:extLst>
            </p:cNvPr>
            <p:cNvSpPr/>
            <p:nvPr/>
          </p:nvSpPr>
          <p:spPr>
            <a:xfrm>
              <a:off x="4251960" y="5577840"/>
              <a:ext cx="182880" cy="18288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9" name="Ellipszis 8">
              <a:extLst>
                <a:ext uri="{FF2B5EF4-FFF2-40B4-BE49-F238E27FC236}">
                  <a16:creationId xmlns:a16="http://schemas.microsoft.com/office/drawing/2014/main" id="{88BF5CA1-7541-4BC5-8AD9-F632C1589CE0}"/>
                </a:ext>
              </a:extLst>
            </p:cNvPr>
            <p:cNvSpPr/>
            <p:nvPr/>
          </p:nvSpPr>
          <p:spPr>
            <a:xfrm>
              <a:off x="2194560" y="5547360"/>
              <a:ext cx="182880" cy="18288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0" name="Ellipszis 9">
              <a:extLst>
                <a:ext uri="{FF2B5EF4-FFF2-40B4-BE49-F238E27FC236}">
                  <a16:creationId xmlns:a16="http://schemas.microsoft.com/office/drawing/2014/main" id="{038E5CFD-3862-40B8-BF9F-82D3A8DFF890}"/>
                </a:ext>
              </a:extLst>
            </p:cNvPr>
            <p:cNvSpPr/>
            <p:nvPr/>
          </p:nvSpPr>
          <p:spPr>
            <a:xfrm>
              <a:off x="3200400" y="3732848"/>
              <a:ext cx="182880" cy="18288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1" name="Szövegdoboz 10">
              <a:extLst>
                <a:ext uri="{FF2B5EF4-FFF2-40B4-BE49-F238E27FC236}">
                  <a16:creationId xmlns:a16="http://schemas.microsoft.com/office/drawing/2014/main" id="{7DDD5B2E-31BC-4717-BC62-65F9AFC752BB}"/>
                </a:ext>
              </a:extLst>
            </p:cNvPr>
            <p:cNvSpPr txBox="1"/>
            <p:nvPr/>
          </p:nvSpPr>
          <p:spPr>
            <a:xfrm>
              <a:off x="2377440" y="2682240"/>
              <a:ext cx="189186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Δ</a:t>
              </a:r>
              <a:r>
                <a:rPr lang="hu-HU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EN - nagy</a:t>
              </a:r>
            </a:p>
          </p:txBody>
        </p:sp>
        <p:sp>
          <p:nvSpPr>
            <p:cNvPr id="12" name="Szövegdoboz 11">
              <a:extLst>
                <a:ext uri="{FF2B5EF4-FFF2-40B4-BE49-F238E27FC236}">
                  <a16:creationId xmlns:a16="http://schemas.microsoft.com/office/drawing/2014/main" id="{3DD00134-0CDC-43CC-8E6C-F762DDA092C7}"/>
                </a:ext>
              </a:extLst>
            </p:cNvPr>
            <p:cNvSpPr txBox="1"/>
            <p:nvPr/>
          </p:nvSpPr>
          <p:spPr>
            <a:xfrm>
              <a:off x="2316480" y="5821680"/>
              <a:ext cx="187102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Δ</a:t>
              </a:r>
              <a:r>
                <a:rPr lang="hu-HU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EN - kicsi</a:t>
              </a:r>
            </a:p>
          </p:txBody>
        </p:sp>
        <p:sp>
          <p:nvSpPr>
            <p:cNvPr id="13" name="Szövegdoboz 12">
              <a:extLst>
                <a:ext uri="{FF2B5EF4-FFF2-40B4-BE49-F238E27FC236}">
                  <a16:creationId xmlns:a16="http://schemas.microsoft.com/office/drawing/2014/main" id="{167E8C82-FB7E-45B0-8478-E1C10FF27CEE}"/>
                </a:ext>
              </a:extLst>
            </p:cNvPr>
            <p:cNvSpPr txBox="1"/>
            <p:nvPr/>
          </p:nvSpPr>
          <p:spPr>
            <a:xfrm>
              <a:off x="4689375" y="6141720"/>
              <a:ext cx="189186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Σ</a:t>
              </a:r>
              <a:r>
                <a:rPr lang="hu-HU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EN - nagy</a:t>
              </a:r>
            </a:p>
          </p:txBody>
        </p:sp>
        <p:sp>
          <p:nvSpPr>
            <p:cNvPr id="14" name="Szövegdoboz 13">
              <a:extLst>
                <a:ext uri="{FF2B5EF4-FFF2-40B4-BE49-F238E27FC236}">
                  <a16:creationId xmlns:a16="http://schemas.microsoft.com/office/drawing/2014/main" id="{32AE5AC5-368F-4E9A-A954-A3018ED2143F}"/>
                </a:ext>
              </a:extLst>
            </p:cNvPr>
            <p:cNvSpPr txBox="1"/>
            <p:nvPr/>
          </p:nvSpPr>
          <p:spPr>
            <a:xfrm>
              <a:off x="137160" y="6141720"/>
              <a:ext cx="184858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Σ</a:t>
              </a:r>
              <a:r>
                <a:rPr lang="hu-HU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EN - kicsi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30496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Hückel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-féle közelítés - konjugált</a:t>
            </a:r>
            <a:endParaRPr lang="hu-HU" dirty="0"/>
          </a:p>
        </p:txBody>
      </p:sp>
      <p:sp>
        <p:nvSpPr>
          <p:cNvPr id="209923" name="Line 3"/>
          <p:cNvSpPr>
            <a:spLocks noChangeShapeType="1"/>
          </p:cNvSpPr>
          <p:nvPr/>
        </p:nvSpPr>
        <p:spPr bwMode="auto">
          <a:xfrm>
            <a:off x="1989589" y="2095500"/>
            <a:ext cx="42100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09924" name="Line 4"/>
          <p:cNvSpPr>
            <a:spLocks noChangeShapeType="1"/>
          </p:cNvSpPr>
          <p:nvPr/>
        </p:nvSpPr>
        <p:spPr bwMode="auto">
          <a:xfrm>
            <a:off x="1989589" y="6229350"/>
            <a:ext cx="42100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09925" name="Line 5"/>
          <p:cNvSpPr>
            <a:spLocks noChangeShapeType="1"/>
          </p:cNvSpPr>
          <p:nvPr/>
        </p:nvSpPr>
        <p:spPr bwMode="auto">
          <a:xfrm>
            <a:off x="492577" y="4114800"/>
            <a:ext cx="5683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09926" name="Line 6"/>
          <p:cNvSpPr>
            <a:spLocks noChangeShapeType="1"/>
          </p:cNvSpPr>
          <p:nvPr/>
        </p:nvSpPr>
        <p:spPr bwMode="auto">
          <a:xfrm>
            <a:off x="7142615" y="4152900"/>
            <a:ext cx="5476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09927" name="Line 7"/>
          <p:cNvSpPr>
            <a:spLocks noChangeShapeType="1"/>
          </p:cNvSpPr>
          <p:nvPr/>
        </p:nvSpPr>
        <p:spPr bwMode="auto">
          <a:xfrm flipH="1" flipV="1">
            <a:off x="6199639" y="2095501"/>
            <a:ext cx="952500" cy="20542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09928" name="Line 8"/>
          <p:cNvSpPr>
            <a:spLocks noChangeShapeType="1"/>
          </p:cNvSpPr>
          <p:nvPr/>
        </p:nvSpPr>
        <p:spPr bwMode="auto">
          <a:xfrm flipH="1">
            <a:off x="6199639" y="4152900"/>
            <a:ext cx="952500" cy="20764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09929" name="Line 9"/>
          <p:cNvSpPr>
            <a:spLocks noChangeShapeType="1"/>
          </p:cNvSpPr>
          <p:nvPr/>
        </p:nvSpPr>
        <p:spPr bwMode="auto">
          <a:xfrm flipV="1">
            <a:off x="1048201" y="2095501"/>
            <a:ext cx="941388" cy="20542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09930" name="Line 10"/>
          <p:cNvSpPr>
            <a:spLocks noChangeShapeType="1"/>
          </p:cNvSpPr>
          <p:nvPr/>
        </p:nvSpPr>
        <p:spPr bwMode="auto">
          <a:xfrm>
            <a:off x="1048201" y="4152900"/>
            <a:ext cx="941388" cy="20764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09931" name="Text Box 11"/>
          <p:cNvSpPr txBox="1">
            <a:spLocks noChangeArrowheads="1"/>
          </p:cNvSpPr>
          <p:nvPr/>
        </p:nvSpPr>
        <p:spPr bwMode="auto">
          <a:xfrm>
            <a:off x="533852" y="4316414"/>
            <a:ext cx="4413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 sz="3200">
                <a:latin typeface="Symbol" pitchFamily="18" charset="2"/>
              </a:rPr>
              <a:t>a</a:t>
            </a:r>
          </a:p>
        </p:txBody>
      </p:sp>
      <p:sp>
        <p:nvSpPr>
          <p:cNvPr id="209932" name="Text Box 12"/>
          <p:cNvSpPr txBox="1">
            <a:spLocks noChangeArrowheads="1"/>
          </p:cNvSpPr>
          <p:nvPr/>
        </p:nvSpPr>
        <p:spPr bwMode="auto">
          <a:xfrm>
            <a:off x="7233102" y="4330700"/>
            <a:ext cx="4413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 sz="3200">
                <a:latin typeface="Symbol" pitchFamily="18" charset="2"/>
              </a:rPr>
              <a:t>a</a:t>
            </a:r>
          </a:p>
        </p:txBody>
      </p:sp>
      <p:sp>
        <p:nvSpPr>
          <p:cNvPr id="209933" name="Line 13"/>
          <p:cNvSpPr>
            <a:spLocks noChangeShapeType="1"/>
          </p:cNvSpPr>
          <p:nvPr/>
        </p:nvSpPr>
        <p:spPr bwMode="auto">
          <a:xfrm>
            <a:off x="571951" y="3781425"/>
            <a:ext cx="0" cy="628650"/>
          </a:xfrm>
          <a:prstGeom prst="line">
            <a:avLst/>
          </a:prstGeom>
          <a:noFill/>
          <a:ln w="50800">
            <a:solidFill>
              <a:srgbClr val="FC0128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09934" name="Line 14"/>
          <p:cNvSpPr>
            <a:spLocks noChangeShapeType="1"/>
          </p:cNvSpPr>
          <p:nvPr/>
        </p:nvSpPr>
        <p:spPr bwMode="auto">
          <a:xfrm>
            <a:off x="7544251" y="3752850"/>
            <a:ext cx="0" cy="628650"/>
          </a:xfrm>
          <a:prstGeom prst="line">
            <a:avLst/>
          </a:prstGeom>
          <a:noFill/>
          <a:ln w="50800">
            <a:solidFill>
              <a:srgbClr val="FC0128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09935" name="Line 15"/>
          <p:cNvSpPr>
            <a:spLocks noChangeShapeType="1"/>
          </p:cNvSpPr>
          <p:nvPr/>
        </p:nvSpPr>
        <p:spPr bwMode="auto">
          <a:xfrm>
            <a:off x="4305751" y="5915025"/>
            <a:ext cx="0" cy="628650"/>
          </a:xfrm>
          <a:prstGeom prst="line">
            <a:avLst/>
          </a:prstGeom>
          <a:noFill/>
          <a:ln w="50800">
            <a:solidFill>
              <a:srgbClr val="FC0128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09936" name="Line 16"/>
          <p:cNvSpPr>
            <a:spLocks noChangeShapeType="1"/>
          </p:cNvSpPr>
          <p:nvPr/>
        </p:nvSpPr>
        <p:spPr bwMode="auto">
          <a:xfrm>
            <a:off x="4753426" y="5915025"/>
            <a:ext cx="0" cy="628650"/>
          </a:xfrm>
          <a:prstGeom prst="line">
            <a:avLst/>
          </a:prstGeom>
          <a:noFill/>
          <a:ln w="50800">
            <a:solidFill>
              <a:srgbClr val="FC0128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hu-HU"/>
          </a:p>
        </p:txBody>
      </p:sp>
      <p:graphicFrame>
        <p:nvGraphicFramePr>
          <p:cNvPr id="209937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315300"/>
              </p:ext>
            </p:extLst>
          </p:nvPr>
        </p:nvGraphicFramePr>
        <p:xfrm>
          <a:off x="1611764" y="2909888"/>
          <a:ext cx="4959350" cy="779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7" name="Egyenlet" r:id="rId4" imgW="2603160" imgH="330120" progId="Equation.3">
                  <p:embed/>
                </p:oleObj>
              </mc:Choice>
              <mc:Fallback>
                <p:oleObj name="Egyenlet" r:id="rId4" imgW="2603160" imgH="330120" progId="Equation.3">
                  <p:embed/>
                  <p:pic>
                    <p:nvPicPr>
                      <p:cNvPr id="209937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1764" y="2909888"/>
                        <a:ext cx="4959350" cy="779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9938" name="Text Box 18"/>
          <p:cNvSpPr txBox="1">
            <a:spLocks noChangeArrowheads="1"/>
          </p:cNvSpPr>
          <p:nvPr/>
        </p:nvSpPr>
        <p:spPr bwMode="auto">
          <a:xfrm>
            <a:off x="5163001" y="5611814"/>
            <a:ext cx="40798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 sz="3200">
                <a:latin typeface="Symbol" pitchFamily="18" charset="2"/>
              </a:rPr>
              <a:t>p</a:t>
            </a:r>
          </a:p>
        </p:txBody>
      </p:sp>
      <p:sp>
        <p:nvSpPr>
          <p:cNvPr id="209939" name="Text Box 19"/>
          <p:cNvSpPr txBox="1">
            <a:spLocks noChangeArrowheads="1"/>
          </p:cNvSpPr>
          <p:nvPr/>
        </p:nvSpPr>
        <p:spPr bwMode="auto">
          <a:xfrm>
            <a:off x="5163002" y="2011364"/>
            <a:ext cx="54694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 sz="3200">
                <a:latin typeface="Symbol" pitchFamily="18" charset="2"/>
              </a:rPr>
              <a:t>p</a:t>
            </a:r>
            <a:r>
              <a:rPr lang="hu-HU" sz="3200" baseline="30000">
                <a:latin typeface="Symbol" pitchFamily="18" charset="2"/>
              </a:rPr>
              <a:t>*</a:t>
            </a:r>
          </a:p>
        </p:txBody>
      </p:sp>
      <p:sp>
        <p:nvSpPr>
          <p:cNvPr id="209940" name="Line 20"/>
          <p:cNvSpPr>
            <a:spLocks noChangeShapeType="1"/>
          </p:cNvSpPr>
          <p:nvPr/>
        </p:nvSpPr>
        <p:spPr bwMode="auto">
          <a:xfrm>
            <a:off x="492577" y="4229100"/>
            <a:ext cx="5683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09941" name="Line 21"/>
          <p:cNvSpPr>
            <a:spLocks noChangeShapeType="1"/>
          </p:cNvSpPr>
          <p:nvPr/>
        </p:nvSpPr>
        <p:spPr bwMode="auto">
          <a:xfrm>
            <a:off x="857701" y="3914775"/>
            <a:ext cx="0" cy="628650"/>
          </a:xfrm>
          <a:prstGeom prst="line">
            <a:avLst/>
          </a:prstGeom>
          <a:noFill/>
          <a:ln w="50800">
            <a:solidFill>
              <a:srgbClr val="FC0128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09942" name="Line 22"/>
          <p:cNvSpPr>
            <a:spLocks noChangeShapeType="1"/>
          </p:cNvSpPr>
          <p:nvPr/>
        </p:nvSpPr>
        <p:spPr bwMode="auto">
          <a:xfrm>
            <a:off x="7315651" y="3810000"/>
            <a:ext cx="0" cy="628650"/>
          </a:xfrm>
          <a:prstGeom prst="line">
            <a:avLst/>
          </a:prstGeom>
          <a:noFill/>
          <a:ln w="50800">
            <a:solidFill>
              <a:srgbClr val="FC0128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09943" name="Line 23"/>
          <p:cNvSpPr>
            <a:spLocks noChangeShapeType="1"/>
          </p:cNvSpPr>
          <p:nvPr/>
        </p:nvSpPr>
        <p:spPr bwMode="auto">
          <a:xfrm>
            <a:off x="1989589" y="4152900"/>
            <a:ext cx="42100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09944" name="Line 24"/>
          <p:cNvSpPr>
            <a:spLocks noChangeShapeType="1"/>
          </p:cNvSpPr>
          <p:nvPr/>
        </p:nvSpPr>
        <p:spPr bwMode="auto">
          <a:xfrm flipV="1">
            <a:off x="1060901" y="4149726"/>
            <a:ext cx="928688" cy="31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09945" name="Line 25"/>
          <p:cNvSpPr>
            <a:spLocks noChangeShapeType="1"/>
          </p:cNvSpPr>
          <p:nvPr/>
        </p:nvSpPr>
        <p:spPr bwMode="auto">
          <a:xfrm flipV="1">
            <a:off x="6205990" y="4156076"/>
            <a:ext cx="928687" cy="31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09946" name="Line 26"/>
          <p:cNvSpPr>
            <a:spLocks noChangeShapeType="1"/>
          </p:cNvSpPr>
          <p:nvPr/>
        </p:nvSpPr>
        <p:spPr bwMode="auto">
          <a:xfrm>
            <a:off x="4305751" y="3838575"/>
            <a:ext cx="0" cy="628650"/>
          </a:xfrm>
          <a:prstGeom prst="line">
            <a:avLst/>
          </a:prstGeom>
          <a:noFill/>
          <a:ln w="50800">
            <a:solidFill>
              <a:srgbClr val="FC0128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09947" name="Line 27"/>
          <p:cNvSpPr>
            <a:spLocks noChangeShapeType="1"/>
          </p:cNvSpPr>
          <p:nvPr/>
        </p:nvSpPr>
        <p:spPr bwMode="auto">
          <a:xfrm>
            <a:off x="4753426" y="3838575"/>
            <a:ext cx="0" cy="628650"/>
          </a:xfrm>
          <a:prstGeom prst="line">
            <a:avLst/>
          </a:prstGeom>
          <a:noFill/>
          <a:ln w="50800">
            <a:solidFill>
              <a:srgbClr val="FC0128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09948" name="Text Box 28"/>
          <p:cNvSpPr txBox="1">
            <a:spLocks noChangeArrowheads="1"/>
          </p:cNvSpPr>
          <p:nvPr/>
        </p:nvSpPr>
        <p:spPr bwMode="auto">
          <a:xfrm>
            <a:off x="5186814" y="3556001"/>
            <a:ext cx="40107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 sz="3200"/>
              <a:t>n</a:t>
            </a:r>
          </a:p>
        </p:txBody>
      </p:sp>
      <p:graphicFrame>
        <p:nvGraphicFramePr>
          <p:cNvPr id="209949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4309032"/>
              </p:ext>
            </p:extLst>
          </p:nvPr>
        </p:nvGraphicFramePr>
        <p:xfrm>
          <a:off x="2103889" y="5746751"/>
          <a:ext cx="1878012" cy="51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8" name="Egyenlet" r:id="rId6" imgW="1193760" imgH="330120" progId="Equation.3">
                  <p:embed/>
                </p:oleObj>
              </mc:Choice>
              <mc:Fallback>
                <p:oleObj name="Egyenlet" r:id="rId6" imgW="1193760" imgH="330120" progId="Equation.3">
                  <p:embed/>
                  <p:pic>
                    <p:nvPicPr>
                      <p:cNvPr id="209949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3889" y="5746751"/>
                        <a:ext cx="1878012" cy="519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9950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5958534"/>
              </p:ext>
            </p:extLst>
          </p:nvPr>
        </p:nvGraphicFramePr>
        <p:xfrm>
          <a:off x="2113414" y="2089151"/>
          <a:ext cx="1898650" cy="51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9" name="Egyenlet" r:id="rId8" imgW="1206360" imgH="330120" progId="Equation.3">
                  <p:embed/>
                </p:oleObj>
              </mc:Choice>
              <mc:Fallback>
                <p:oleObj name="Egyenlet" r:id="rId8" imgW="1206360" imgH="330120" progId="Equation.3">
                  <p:embed/>
                  <p:pic>
                    <p:nvPicPr>
                      <p:cNvPr id="20995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3414" y="2089151"/>
                        <a:ext cx="1898650" cy="519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9951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8541530"/>
              </p:ext>
            </p:extLst>
          </p:nvPr>
        </p:nvGraphicFramePr>
        <p:xfrm>
          <a:off x="2118177" y="3751264"/>
          <a:ext cx="919163" cy="439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0" name="Egyenlet" r:id="rId10" imgW="583920" imgH="279360" progId="Equation.3">
                  <p:embed/>
                </p:oleObj>
              </mc:Choice>
              <mc:Fallback>
                <p:oleObj name="Egyenlet" r:id="rId10" imgW="583920" imgH="279360" progId="Equation.3">
                  <p:embed/>
                  <p:pic>
                    <p:nvPicPr>
                      <p:cNvPr id="209951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8177" y="3751264"/>
                        <a:ext cx="919163" cy="439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9952" name="Text Box 32"/>
          <p:cNvSpPr txBox="1">
            <a:spLocks noChangeArrowheads="1"/>
          </p:cNvSpPr>
          <p:nvPr/>
        </p:nvSpPr>
        <p:spPr bwMode="auto">
          <a:xfrm>
            <a:off x="136976" y="3786188"/>
            <a:ext cx="3016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 b="1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09953" name="Text Box 33"/>
          <p:cNvSpPr txBox="1">
            <a:spLocks noChangeArrowheads="1"/>
          </p:cNvSpPr>
          <p:nvPr/>
        </p:nvSpPr>
        <p:spPr bwMode="auto">
          <a:xfrm>
            <a:off x="127451" y="4129088"/>
            <a:ext cx="3016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 b="1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09954" name="Text Box 34"/>
          <p:cNvSpPr txBox="1">
            <a:spLocks noChangeArrowheads="1"/>
          </p:cNvSpPr>
          <p:nvPr/>
        </p:nvSpPr>
        <p:spPr bwMode="auto">
          <a:xfrm>
            <a:off x="7810951" y="3924300"/>
            <a:ext cx="3016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 b="1">
                <a:solidFill>
                  <a:srgbClr val="FF0000"/>
                </a:solidFill>
              </a:rPr>
              <a:t>3</a:t>
            </a:r>
          </a:p>
        </p:txBody>
      </p:sp>
      <p:graphicFrame>
        <p:nvGraphicFramePr>
          <p:cNvPr id="209955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6627772"/>
              </p:ext>
            </p:extLst>
          </p:nvPr>
        </p:nvGraphicFramePr>
        <p:xfrm>
          <a:off x="2842077" y="4700588"/>
          <a:ext cx="2493963" cy="779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1" name="Egyenlet" r:id="rId12" imgW="1307880" imgH="330120" progId="Equation.3">
                  <p:embed/>
                </p:oleObj>
              </mc:Choice>
              <mc:Fallback>
                <p:oleObj name="Egyenlet" r:id="rId12" imgW="1307880" imgH="330120" progId="Equation.3">
                  <p:embed/>
                  <p:pic>
                    <p:nvPicPr>
                      <p:cNvPr id="209955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2077" y="4700588"/>
                        <a:ext cx="2493963" cy="779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6" name="Szövegdoboz 35">
                <a:extLst>
                  <a:ext uri="{FF2B5EF4-FFF2-40B4-BE49-F238E27FC236}">
                    <a16:creationId xmlns:a16="http://schemas.microsoft.com/office/drawing/2014/main" id="{BDC36E7E-0D99-4BB8-8F5C-F0EFFA1EDDBF}"/>
                  </a:ext>
                </a:extLst>
              </p:cNvPr>
              <p:cNvSpPr txBox="1"/>
              <p:nvPr/>
            </p:nvSpPr>
            <p:spPr>
              <a:xfrm>
                <a:off x="7219496" y="2079702"/>
                <a:ext cx="4745978" cy="14932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hu-HU" sz="30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hu-HU" sz="3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hu-HU" sz="3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hu-HU" sz="3000" b="0" i="1" smtClean="0">
                              <a:latin typeface="Cambria Math" panose="02040503050406030204" pitchFamily="18" charset="0"/>
                            </a:rPr>
                            <m:t>𝑑𝑒𝑙𝑜𝑘</m:t>
                          </m:r>
                          <m:r>
                            <a:rPr lang="hu-HU" sz="3000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</m:sub>
                        <m:sup>
                          <m:r>
                            <a:rPr lang="hu-HU" sz="3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sup>
                      </m:sSubSup>
                      <m:r>
                        <a:rPr lang="hu-HU" sz="3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hu-HU" sz="3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hu-HU" sz="3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hu-HU" sz="3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hu-HU" sz="3000" i="1">
                              <a:latin typeface="Cambria Math" panose="02040503050406030204" pitchFamily="18" charset="0"/>
                            </a:rPr>
                            <m:t>𝑘𝑜𝑛𝑗</m:t>
                          </m:r>
                          <m:r>
                            <a:rPr lang="hu-HU" sz="3000" i="1">
                              <a:latin typeface="Cambria Math" panose="02040503050406030204" pitchFamily="18" charset="0"/>
                            </a:rPr>
                            <m:t>.</m:t>
                          </m:r>
                        </m:sub>
                        <m:sup>
                          <m:r>
                            <a:rPr lang="hu-HU" sz="3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sup>
                      </m:sSubSup>
                      <m:r>
                        <a:rPr lang="hu-HU" sz="3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hu-HU" sz="3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hu-HU" sz="3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hu-HU" sz="3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hu-HU" sz="3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𝑖𝑧𝑜𝑙</m:t>
                          </m:r>
                          <m:r>
                            <a:rPr lang="hu-HU" sz="3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</m:sub>
                        <m:sup>
                          <m:r>
                            <a:rPr lang="hu-HU" sz="3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sup>
                      </m:sSubSup>
                      <m:r>
                        <a:rPr lang="hu-HU" sz="3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  <m:oMath xmlns:m="http://schemas.openxmlformats.org/officeDocument/2006/math">
                      <m:r>
                        <a:rPr lang="hu-HU" sz="3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hu-HU" sz="3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ad>
                        <m:radPr>
                          <m:degHide m:val="on"/>
                          <m:ctrlPr>
                            <a:rPr lang="hu-HU" sz="3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hu-HU" sz="3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hu-HU" sz="3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hu-HU" sz="3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hu-HU" sz="3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hu-HU" sz="3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hu-HU" sz="3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hu-HU" sz="3000" b="0" i="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3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=0,828</m:t>
                      </m:r>
                      <m:r>
                        <m:rPr>
                          <m:sty m:val="p"/>
                        </m:rPr>
                        <a:rPr lang="el-GR" sz="3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β</m:t>
                      </m:r>
                      <m:r>
                        <a:rPr lang="hu-HU" sz="3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&lt;0</m:t>
                      </m:r>
                    </m:oMath>
                  </m:oMathPara>
                </a14:m>
                <a:endParaRPr lang="hu-HU" sz="3000" dirty="0"/>
              </a:p>
            </p:txBody>
          </p:sp>
        </mc:Choice>
        <mc:Fallback xmlns="">
          <p:sp>
            <p:nvSpPr>
              <p:cNvPr id="36" name="Szövegdoboz 35">
                <a:extLst>
                  <a:ext uri="{FF2B5EF4-FFF2-40B4-BE49-F238E27FC236}">
                    <a16:creationId xmlns:a16="http://schemas.microsoft.com/office/drawing/2014/main" id="{BDC36E7E-0D99-4BB8-8F5C-F0EFFA1EDD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9496" y="2079702"/>
                <a:ext cx="4745978" cy="149322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zövegdoboz 1">
            <a:extLst>
              <a:ext uri="{FF2B5EF4-FFF2-40B4-BE49-F238E27FC236}">
                <a16:creationId xmlns:a16="http://schemas.microsoft.com/office/drawing/2014/main" id="{20B5F151-25FB-4230-A383-37E0B6A5228E}"/>
              </a:ext>
            </a:extLst>
          </p:cNvPr>
          <p:cNvSpPr txBox="1"/>
          <p:nvPr/>
        </p:nvSpPr>
        <p:spPr>
          <a:xfrm>
            <a:off x="7337599" y="4727019"/>
            <a:ext cx="469057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delokalizáció energia-</a:t>
            </a:r>
            <a:b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nyereséggel jár, tehát</a:t>
            </a:r>
            <a:b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megtörténik!</a:t>
            </a:r>
          </a:p>
        </p:txBody>
      </p:sp>
      <p:sp>
        <p:nvSpPr>
          <p:cNvPr id="38" name="Arc 30">
            <a:extLst>
              <a:ext uri="{FF2B5EF4-FFF2-40B4-BE49-F238E27FC236}">
                <a16:creationId xmlns:a16="http://schemas.microsoft.com/office/drawing/2014/main" id="{322C1D6E-3404-4FDC-9230-0824E27ED667}"/>
              </a:ext>
            </a:extLst>
          </p:cNvPr>
          <p:cNvSpPr>
            <a:spLocks/>
          </p:cNvSpPr>
          <p:nvPr/>
        </p:nvSpPr>
        <p:spPr bwMode="auto">
          <a:xfrm>
            <a:off x="1127056" y="4185863"/>
            <a:ext cx="3168000" cy="17716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33CC33"/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hu-HU"/>
          </a:p>
        </p:txBody>
      </p:sp>
      <p:cxnSp>
        <p:nvCxnSpPr>
          <p:cNvPr id="39" name="Egyenes összekötő nyíllal 38">
            <a:extLst>
              <a:ext uri="{FF2B5EF4-FFF2-40B4-BE49-F238E27FC236}">
                <a16:creationId xmlns:a16="http://schemas.microsoft.com/office/drawing/2014/main" id="{78C6E8D9-416F-423D-B2BD-CEC37C731E18}"/>
              </a:ext>
            </a:extLst>
          </p:cNvPr>
          <p:cNvCxnSpPr/>
          <p:nvPr/>
        </p:nvCxnSpPr>
        <p:spPr>
          <a:xfrm flipH="1">
            <a:off x="4947293" y="4153992"/>
            <a:ext cx="2116667" cy="0"/>
          </a:xfrm>
          <a:prstGeom prst="straightConnector1">
            <a:avLst/>
          </a:prstGeom>
          <a:ln w="50800">
            <a:solidFill>
              <a:srgbClr val="33CC33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Arc 30">
            <a:extLst>
              <a:ext uri="{FF2B5EF4-FFF2-40B4-BE49-F238E27FC236}">
                <a16:creationId xmlns:a16="http://schemas.microsoft.com/office/drawing/2014/main" id="{DD5490EE-D235-4ED5-B72D-839C4FFADA6C}"/>
              </a:ext>
            </a:extLst>
          </p:cNvPr>
          <p:cNvSpPr>
            <a:spLocks/>
          </p:cNvSpPr>
          <p:nvPr/>
        </p:nvSpPr>
        <p:spPr bwMode="auto">
          <a:xfrm rot="-5400000">
            <a:off x="5183414" y="3755872"/>
            <a:ext cx="1771200" cy="2568727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33CC33"/>
            </a:solidFill>
            <a:round/>
            <a:headEnd type="stealth"/>
            <a:tailEnd type="none" w="med" len="med"/>
          </a:ln>
          <a:effectLst/>
        </p:spPr>
        <p:txBody>
          <a:bodyPr wrap="none" anchor="ctr"/>
          <a:lstStyle/>
          <a:p>
            <a:endParaRPr lang="hu-HU"/>
          </a:p>
        </p:txBody>
      </p:sp>
      <p:cxnSp>
        <p:nvCxnSpPr>
          <p:cNvPr id="41" name="Egyenes összekötő nyíllal 40">
            <a:extLst>
              <a:ext uri="{FF2B5EF4-FFF2-40B4-BE49-F238E27FC236}">
                <a16:creationId xmlns:a16="http://schemas.microsoft.com/office/drawing/2014/main" id="{5E8320CB-9D23-41E9-886D-70DB948E0B32}"/>
              </a:ext>
            </a:extLst>
          </p:cNvPr>
          <p:cNvCxnSpPr>
            <a:cxnSpLocks/>
          </p:cNvCxnSpPr>
          <p:nvPr/>
        </p:nvCxnSpPr>
        <p:spPr>
          <a:xfrm flipH="1">
            <a:off x="1165647" y="4140791"/>
            <a:ext cx="2905421" cy="0"/>
          </a:xfrm>
          <a:prstGeom prst="straightConnector1">
            <a:avLst/>
          </a:prstGeom>
          <a:ln w="50800">
            <a:solidFill>
              <a:srgbClr val="33CC33"/>
            </a:solidFill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Ellipszis 3">
            <a:extLst>
              <a:ext uri="{FF2B5EF4-FFF2-40B4-BE49-F238E27FC236}">
                <a16:creationId xmlns:a16="http://schemas.microsoft.com/office/drawing/2014/main" id="{C5E2565B-70AA-41B9-A89C-404CA03E1A3A}"/>
              </a:ext>
            </a:extLst>
          </p:cNvPr>
          <p:cNvSpPr/>
          <p:nvPr/>
        </p:nvSpPr>
        <p:spPr>
          <a:xfrm>
            <a:off x="2912534" y="5604934"/>
            <a:ext cx="1066800" cy="694267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4" name="Ellipszis 43">
            <a:extLst>
              <a:ext uri="{FF2B5EF4-FFF2-40B4-BE49-F238E27FC236}">
                <a16:creationId xmlns:a16="http://schemas.microsoft.com/office/drawing/2014/main" id="{96F6708A-75F8-4311-A226-A0292805CDEB}"/>
              </a:ext>
            </a:extLst>
          </p:cNvPr>
          <p:cNvSpPr/>
          <p:nvPr/>
        </p:nvSpPr>
        <p:spPr>
          <a:xfrm>
            <a:off x="2980268" y="1964267"/>
            <a:ext cx="1066800" cy="694267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5" name="Ellipszis 44">
            <a:extLst>
              <a:ext uri="{FF2B5EF4-FFF2-40B4-BE49-F238E27FC236}">
                <a16:creationId xmlns:a16="http://schemas.microsoft.com/office/drawing/2014/main" id="{F193874E-A584-4D61-B2C3-7224C1C3B226}"/>
              </a:ext>
            </a:extLst>
          </p:cNvPr>
          <p:cNvSpPr/>
          <p:nvPr/>
        </p:nvSpPr>
        <p:spPr>
          <a:xfrm>
            <a:off x="4842934" y="3572934"/>
            <a:ext cx="1066800" cy="694267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588D259C-96A2-9471-7FDF-3FB2177146FD}"/>
              </a:ext>
            </a:extLst>
          </p:cNvPr>
          <p:cNvSpPr txBox="1"/>
          <p:nvPr/>
        </p:nvSpPr>
        <p:spPr>
          <a:xfrm>
            <a:off x="10766037" y="167641"/>
            <a:ext cx="109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b="1">
                <a:solidFill>
                  <a:srgbClr val="FF0000"/>
                </a:solidFill>
              </a:rPr>
              <a:t>fakultatív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500"/>
                            </p:stCondLst>
                            <p:childTnLst>
                              <p:par>
                                <p:cTn id="4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0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8" dur="500"/>
                                        <p:tgtEl>
                                          <p:spTgt spid="209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1" dur="500"/>
                                        <p:tgtEl>
                                          <p:spTgt spid="209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9933" grpId="0" animBg="1"/>
      <p:bldP spid="209934" grpId="0" animBg="1"/>
      <p:bldP spid="209935" grpId="0" animBg="1"/>
      <p:bldP spid="209936" grpId="0" animBg="1"/>
      <p:bldP spid="209941" grpId="0" animBg="1"/>
      <p:bldP spid="209942" grpId="0" animBg="1"/>
      <p:bldP spid="209946" grpId="0" animBg="1"/>
      <p:bldP spid="209947" grpId="0" animBg="1"/>
      <p:bldP spid="36" grpId="0"/>
      <p:bldP spid="2" grpId="0"/>
      <p:bldP spid="38" grpId="0" animBg="1"/>
      <p:bldP spid="38" grpId="1" animBg="1"/>
      <p:bldP spid="40" grpId="0" animBg="1"/>
      <p:bldP spid="40" grpId="1" animBg="1"/>
      <p:bldP spid="4" grpId="0" animBg="1"/>
      <p:bldP spid="4" grpId="1" animBg="1"/>
      <p:bldP spid="44" grpId="0" animBg="1"/>
      <p:bldP spid="44" grpId="1" animBg="1"/>
      <p:bldP spid="45" grpId="0" animBg="1"/>
      <p:bldP spid="45" grpId="1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Hückel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-féle közelítés</a:t>
            </a:r>
          </a:p>
        </p:txBody>
      </p:sp>
      <p:grpSp>
        <p:nvGrpSpPr>
          <p:cNvPr id="218115" name="Group 3"/>
          <p:cNvGrpSpPr>
            <a:grpSpLocks/>
          </p:cNvGrpSpPr>
          <p:nvPr/>
        </p:nvGrpSpPr>
        <p:grpSpPr bwMode="auto">
          <a:xfrm>
            <a:off x="2343619" y="3700238"/>
            <a:ext cx="3394075" cy="1163638"/>
            <a:chOff x="1798" y="2268"/>
            <a:chExt cx="2138" cy="733"/>
          </a:xfrm>
        </p:grpSpPr>
        <p:sp>
          <p:nvSpPr>
            <p:cNvPr id="218116" name="Text Box 4"/>
            <p:cNvSpPr txBox="1">
              <a:spLocks noChangeArrowheads="1"/>
            </p:cNvSpPr>
            <p:nvPr/>
          </p:nvSpPr>
          <p:spPr bwMode="auto">
            <a:xfrm>
              <a:off x="1798" y="2633"/>
              <a:ext cx="254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u-HU" sz="3200" b="1"/>
                <a:t>C</a:t>
              </a:r>
            </a:p>
          </p:txBody>
        </p:sp>
        <p:sp>
          <p:nvSpPr>
            <p:cNvPr id="218117" name="Text Box 5"/>
            <p:cNvSpPr txBox="1">
              <a:spLocks noChangeArrowheads="1"/>
            </p:cNvSpPr>
            <p:nvPr/>
          </p:nvSpPr>
          <p:spPr bwMode="auto">
            <a:xfrm>
              <a:off x="3682" y="2633"/>
              <a:ext cx="254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u-HU" sz="3200" b="1"/>
                <a:t>C</a:t>
              </a:r>
              <a:endParaRPr lang="hu-HU" sz="3200" b="1" baseline="-25000"/>
            </a:p>
          </p:txBody>
        </p:sp>
        <p:sp>
          <p:nvSpPr>
            <p:cNvPr id="218118" name="Rectangle 6"/>
            <p:cNvSpPr>
              <a:spLocks noChangeArrowheads="1"/>
            </p:cNvSpPr>
            <p:nvPr/>
          </p:nvSpPr>
          <p:spPr bwMode="auto">
            <a:xfrm>
              <a:off x="2714" y="2268"/>
              <a:ext cx="254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u-HU" sz="3200" b="1"/>
                <a:t>C</a:t>
              </a:r>
              <a:endParaRPr lang="hu-HU" sz="3200" b="1" baseline="-25000"/>
            </a:p>
          </p:txBody>
        </p:sp>
        <p:sp>
          <p:nvSpPr>
            <p:cNvPr id="218119" name="Line 7"/>
            <p:cNvSpPr>
              <a:spLocks noChangeShapeType="1"/>
            </p:cNvSpPr>
            <p:nvPr/>
          </p:nvSpPr>
          <p:spPr bwMode="auto">
            <a:xfrm flipV="1">
              <a:off x="2094" y="2530"/>
              <a:ext cx="620" cy="23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18120" name="Line 8"/>
            <p:cNvSpPr>
              <a:spLocks noChangeShapeType="1"/>
            </p:cNvSpPr>
            <p:nvPr/>
          </p:nvSpPr>
          <p:spPr bwMode="auto">
            <a:xfrm flipH="1" flipV="1">
              <a:off x="3062" y="2530"/>
              <a:ext cx="620" cy="23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</p:grpSp>
      <p:grpSp>
        <p:nvGrpSpPr>
          <p:cNvPr id="218121" name="Group 9"/>
          <p:cNvGrpSpPr>
            <a:grpSpLocks/>
          </p:cNvGrpSpPr>
          <p:nvPr/>
        </p:nvGrpSpPr>
        <p:grpSpPr bwMode="auto">
          <a:xfrm>
            <a:off x="2342032" y="5357588"/>
            <a:ext cx="3394075" cy="1163638"/>
            <a:chOff x="1798" y="2268"/>
            <a:chExt cx="2138" cy="733"/>
          </a:xfrm>
        </p:grpSpPr>
        <p:sp>
          <p:nvSpPr>
            <p:cNvPr id="218122" name="Text Box 10"/>
            <p:cNvSpPr txBox="1">
              <a:spLocks noChangeArrowheads="1"/>
            </p:cNvSpPr>
            <p:nvPr/>
          </p:nvSpPr>
          <p:spPr bwMode="auto">
            <a:xfrm>
              <a:off x="1798" y="2633"/>
              <a:ext cx="254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u-HU" sz="3200" b="1"/>
                <a:t>C</a:t>
              </a:r>
            </a:p>
          </p:txBody>
        </p:sp>
        <p:sp>
          <p:nvSpPr>
            <p:cNvPr id="218123" name="Text Box 11"/>
            <p:cNvSpPr txBox="1">
              <a:spLocks noChangeArrowheads="1"/>
            </p:cNvSpPr>
            <p:nvPr/>
          </p:nvSpPr>
          <p:spPr bwMode="auto">
            <a:xfrm>
              <a:off x="3682" y="2633"/>
              <a:ext cx="254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u-HU" sz="3200" b="1"/>
                <a:t>C</a:t>
              </a:r>
              <a:endParaRPr lang="hu-HU" sz="3200" b="1" baseline="-25000"/>
            </a:p>
          </p:txBody>
        </p:sp>
        <p:sp>
          <p:nvSpPr>
            <p:cNvPr id="218124" name="Rectangle 12"/>
            <p:cNvSpPr>
              <a:spLocks noChangeArrowheads="1"/>
            </p:cNvSpPr>
            <p:nvPr/>
          </p:nvSpPr>
          <p:spPr bwMode="auto">
            <a:xfrm>
              <a:off x="2714" y="2268"/>
              <a:ext cx="254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u-HU" sz="3200" b="1"/>
                <a:t>C</a:t>
              </a:r>
              <a:endParaRPr lang="hu-HU" sz="3200" b="1" baseline="-25000"/>
            </a:p>
          </p:txBody>
        </p:sp>
        <p:sp>
          <p:nvSpPr>
            <p:cNvPr id="218125" name="Line 13"/>
            <p:cNvSpPr>
              <a:spLocks noChangeShapeType="1"/>
            </p:cNvSpPr>
            <p:nvPr/>
          </p:nvSpPr>
          <p:spPr bwMode="auto">
            <a:xfrm flipV="1">
              <a:off x="2094" y="2530"/>
              <a:ext cx="620" cy="23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18126" name="Line 14"/>
            <p:cNvSpPr>
              <a:spLocks noChangeShapeType="1"/>
            </p:cNvSpPr>
            <p:nvPr/>
          </p:nvSpPr>
          <p:spPr bwMode="auto">
            <a:xfrm flipH="1" flipV="1">
              <a:off x="3062" y="2530"/>
              <a:ext cx="620" cy="23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</p:grpSp>
      <p:grpSp>
        <p:nvGrpSpPr>
          <p:cNvPr id="218127" name="Group 15"/>
          <p:cNvGrpSpPr>
            <a:grpSpLocks/>
          </p:cNvGrpSpPr>
          <p:nvPr/>
        </p:nvGrpSpPr>
        <p:grpSpPr bwMode="auto">
          <a:xfrm>
            <a:off x="2342032" y="2084163"/>
            <a:ext cx="3394075" cy="1163638"/>
            <a:chOff x="1798" y="2268"/>
            <a:chExt cx="2138" cy="733"/>
          </a:xfrm>
        </p:grpSpPr>
        <p:sp>
          <p:nvSpPr>
            <p:cNvPr id="218128" name="Text Box 16"/>
            <p:cNvSpPr txBox="1">
              <a:spLocks noChangeArrowheads="1"/>
            </p:cNvSpPr>
            <p:nvPr/>
          </p:nvSpPr>
          <p:spPr bwMode="auto">
            <a:xfrm>
              <a:off x="1798" y="2633"/>
              <a:ext cx="254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u-HU" sz="3200" b="1"/>
                <a:t>C</a:t>
              </a:r>
            </a:p>
          </p:txBody>
        </p:sp>
        <p:sp>
          <p:nvSpPr>
            <p:cNvPr id="218129" name="Text Box 17"/>
            <p:cNvSpPr txBox="1">
              <a:spLocks noChangeArrowheads="1"/>
            </p:cNvSpPr>
            <p:nvPr/>
          </p:nvSpPr>
          <p:spPr bwMode="auto">
            <a:xfrm>
              <a:off x="3682" y="2633"/>
              <a:ext cx="254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u-HU" sz="3200" b="1"/>
                <a:t>C</a:t>
              </a:r>
              <a:endParaRPr lang="hu-HU" sz="3200" b="1" baseline="-25000"/>
            </a:p>
          </p:txBody>
        </p:sp>
        <p:sp>
          <p:nvSpPr>
            <p:cNvPr id="218130" name="Rectangle 18"/>
            <p:cNvSpPr>
              <a:spLocks noChangeArrowheads="1"/>
            </p:cNvSpPr>
            <p:nvPr/>
          </p:nvSpPr>
          <p:spPr bwMode="auto">
            <a:xfrm>
              <a:off x="2714" y="2268"/>
              <a:ext cx="254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u-HU" sz="3200" b="1"/>
                <a:t>C</a:t>
              </a:r>
              <a:endParaRPr lang="hu-HU" sz="3200" b="1" baseline="-25000"/>
            </a:p>
          </p:txBody>
        </p:sp>
        <p:sp>
          <p:nvSpPr>
            <p:cNvPr id="218131" name="Line 19"/>
            <p:cNvSpPr>
              <a:spLocks noChangeShapeType="1"/>
            </p:cNvSpPr>
            <p:nvPr/>
          </p:nvSpPr>
          <p:spPr bwMode="auto">
            <a:xfrm flipV="1">
              <a:off x="2094" y="2530"/>
              <a:ext cx="620" cy="23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18132" name="Line 20"/>
            <p:cNvSpPr>
              <a:spLocks noChangeShapeType="1"/>
            </p:cNvSpPr>
            <p:nvPr/>
          </p:nvSpPr>
          <p:spPr bwMode="auto">
            <a:xfrm flipH="1" flipV="1">
              <a:off x="3062" y="2530"/>
              <a:ext cx="620" cy="23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218133" name="Line 21"/>
          <p:cNvSpPr>
            <a:spLocks noChangeShapeType="1"/>
          </p:cNvSpPr>
          <p:nvPr/>
        </p:nvSpPr>
        <p:spPr bwMode="auto">
          <a:xfrm>
            <a:off x="6515568" y="6076724"/>
            <a:ext cx="5476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18134" name="Text Box 22"/>
          <p:cNvSpPr txBox="1">
            <a:spLocks noChangeArrowheads="1"/>
          </p:cNvSpPr>
          <p:nvPr/>
        </p:nvSpPr>
        <p:spPr bwMode="auto">
          <a:xfrm>
            <a:off x="7063257" y="5746525"/>
            <a:ext cx="40798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 sz="3200">
                <a:latin typeface="Symbol" pitchFamily="18" charset="2"/>
              </a:rPr>
              <a:t>p</a:t>
            </a:r>
          </a:p>
        </p:txBody>
      </p:sp>
      <p:sp>
        <p:nvSpPr>
          <p:cNvPr id="218135" name="Text Box 23"/>
          <p:cNvSpPr txBox="1">
            <a:spLocks noChangeArrowheads="1"/>
          </p:cNvSpPr>
          <p:nvPr/>
        </p:nvSpPr>
        <p:spPr bwMode="auto">
          <a:xfrm>
            <a:off x="7063257" y="2282600"/>
            <a:ext cx="54694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 sz="3200">
                <a:latin typeface="Symbol" pitchFamily="18" charset="2"/>
              </a:rPr>
              <a:t>p</a:t>
            </a:r>
            <a:r>
              <a:rPr lang="hu-HU" sz="3200" baseline="30000">
                <a:latin typeface="Symbol" pitchFamily="18" charset="2"/>
              </a:rPr>
              <a:t>*</a:t>
            </a:r>
          </a:p>
        </p:txBody>
      </p:sp>
      <p:grpSp>
        <p:nvGrpSpPr>
          <p:cNvPr id="218136" name="Group 24"/>
          <p:cNvGrpSpPr>
            <a:grpSpLocks/>
          </p:cNvGrpSpPr>
          <p:nvPr/>
        </p:nvGrpSpPr>
        <p:grpSpPr bwMode="auto">
          <a:xfrm>
            <a:off x="6687019" y="3997100"/>
            <a:ext cx="219075" cy="2416175"/>
            <a:chOff x="3298" y="2527"/>
            <a:chExt cx="138" cy="1522"/>
          </a:xfrm>
        </p:grpSpPr>
        <p:sp>
          <p:nvSpPr>
            <p:cNvPr id="218137" name="Line 25"/>
            <p:cNvSpPr>
              <a:spLocks noChangeShapeType="1"/>
            </p:cNvSpPr>
            <p:nvPr/>
          </p:nvSpPr>
          <p:spPr bwMode="auto">
            <a:xfrm>
              <a:off x="3301" y="2527"/>
              <a:ext cx="0" cy="396"/>
            </a:xfrm>
            <a:prstGeom prst="line">
              <a:avLst/>
            </a:prstGeom>
            <a:noFill/>
            <a:ln w="50800">
              <a:solidFill>
                <a:srgbClr val="FC0128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18138" name="Line 26"/>
            <p:cNvSpPr>
              <a:spLocks noChangeShapeType="1"/>
            </p:cNvSpPr>
            <p:nvPr/>
          </p:nvSpPr>
          <p:spPr bwMode="auto">
            <a:xfrm>
              <a:off x="3427" y="2563"/>
              <a:ext cx="0" cy="396"/>
            </a:xfrm>
            <a:prstGeom prst="line">
              <a:avLst/>
            </a:prstGeom>
            <a:noFill/>
            <a:ln w="50800">
              <a:solidFill>
                <a:srgbClr val="FC0128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18139" name="Line 27"/>
            <p:cNvSpPr>
              <a:spLocks noChangeShapeType="1"/>
            </p:cNvSpPr>
            <p:nvPr/>
          </p:nvSpPr>
          <p:spPr bwMode="auto">
            <a:xfrm>
              <a:off x="3298" y="3629"/>
              <a:ext cx="0" cy="396"/>
            </a:xfrm>
            <a:prstGeom prst="line">
              <a:avLst/>
            </a:prstGeom>
            <a:noFill/>
            <a:ln w="50800">
              <a:solidFill>
                <a:srgbClr val="FC0128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18140" name="Line 28"/>
            <p:cNvSpPr>
              <a:spLocks noChangeShapeType="1"/>
            </p:cNvSpPr>
            <p:nvPr/>
          </p:nvSpPr>
          <p:spPr bwMode="auto">
            <a:xfrm>
              <a:off x="3436" y="3653"/>
              <a:ext cx="0" cy="396"/>
            </a:xfrm>
            <a:prstGeom prst="line">
              <a:avLst/>
            </a:prstGeom>
            <a:noFill/>
            <a:ln w="50800">
              <a:solidFill>
                <a:srgbClr val="FC0128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218141" name="Text Box 29"/>
          <p:cNvSpPr txBox="1">
            <a:spLocks noChangeArrowheads="1"/>
          </p:cNvSpPr>
          <p:nvPr/>
        </p:nvSpPr>
        <p:spPr bwMode="auto">
          <a:xfrm>
            <a:off x="7063256" y="3997100"/>
            <a:ext cx="40107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 sz="3200"/>
              <a:t>n</a:t>
            </a:r>
          </a:p>
        </p:txBody>
      </p:sp>
      <p:sp>
        <p:nvSpPr>
          <p:cNvPr id="218142" name="Line 30"/>
          <p:cNvSpPr>
            <a:spLocks noChangeShapeType="1"/>
          </p:cNvSpPr>
          <p:nvPr/>
        </p:nvSpPr>
        <p:spPr bwMode="auto">
          <a:xfrm>
            <a:off x="6515568" y="2647724"/>
            <a:ext cx="5476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18143" name="Line 31"/>
          <p:cNvSpPr>
            <a:spLocks noChangeShapeType="1"/>
          </p:cNvSpPr>
          <p:nvPr/>
        </p:nvSpPr>
        <p:spPr bwMode="auto">
          <a:xfrm>
            <a:off x="6510807" y="4368574"/>
            <a:ext cx="5476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grpSp>
        <p:nvGrpSpPr>
          <p:cNvPr id="218144" name="Group 32"/>
          <p:cNvGrpSpPr>
            <a:grpSpLocks/>
          </p:cNvGrpSpPr>
          <p:nvPr/>
        </p:nvGrpSpPr>
        <p:grpSpPr bwMode="auto">
          <a:xfrm>
            <a:off x="1807044" y="4173312"/>
            <a:ext cx="4551363" cy="919163"/>
            <a:chOff x="224" y="2638"/>
            <a:chExt cx="2867" cy="579"/>
          </a:xfrm>
        </p:grpSpPr>
        <p:grpSp>
          <p:nvGrpSpPr>
            <p:cNvPr id="218145" name="Group 33"/>
            <p:cNvGrpSpPr>
              <a:grpSpLocks/>
            </p:cNvGrpSpPr>
            <p:nvPr/>
          </p:nvGrpSpPr>
          <p:grpSpPr bwMode="auto">
            <a:xfrm>
              <a:off x="2483" y="2638"/>
              <a:ext cx="290" cy="578"/>
              <a:chOff x="899" y="1228"/>
              <a:chExt cx="409" cy="814"/>
            </a:xfrm>
          </p:grpSpPr>
          <p:sp>
            <p:nvSpPr>
              <p:cNvPr id="218146" name="Oval 34"/>
              <p:cNvSpPr>
                <a:spLocks noChangeArrowheads="1"/>
              </p:cNvSpPr>
              <p:nvPr/>
            </p:nvSpPr>
            <p:spPr bwMode="auto">
              <a:xfrm>
                <a:off x="899" y="1228"/>
                <a:ext cx="408" cy="408"/>
              </a:xfrm>
              <a:prstGeom prst="ellipse">
                <a:avLst/>
              </a:prstGeom>
              <a:solidFill>
                <a:srgbClr val="33CCCC">
                  <a:alpha val="50000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hu-HU"/>
                  <a:t>p</a:t>
                </a:r>
              </a:p>
            </p:txBody>
          </p:sp>
          <p:sp>
            <p:nvSpPr>
              <p:cNvPr id="218147" name="Oval 35"/>
              <p:cNvSpPr>
                <a:spLocks noChangeArrowheads="1"/>
              </p:cNvSpPr>
              <p:nvPr/>
            </p:nvSpPr>
            <p:spPr bwMode="auto">
              <a:xfrm>
                <a:off x="900" y="1634"/>
                <a:ext cx="408" cy="408"/>
              </a:xfrm>
              <a:prstGeom prst="ellipse">
                <a:avLst/>
              </a:prstGeom>
              <a:solidFill>
                <a:srgbClr val="FF9900">
                  <a:alpha val="50000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hu-HU"/>
                  <a:t>p</a:t>
                </a:r>
              </a:p>
            </p:txBody>
          </p:sp>
        </p:grpSp>
        <p:grpSp>
          <p:nvGrpSpPr>
            <p:cNvPr id="218148" name="Group 36"/>
            <p:cNvGrpSpPr>
              <a:grpSpLocks/>
            </p:cNvGrpSpPr>
            <p:nvPr/>
          </p:nvGrpSpPr>
          <p:grpSpPr bwMode="auto">
            <a:xfrm>
              <a:off x="549" y="2639"/>
              <a:ext cx="290" cy="578"/>
              <a:chOff x="899" y="1228"/>
              <a:chExt cx="409" cy="814"/>
            </a:xfrm>
          </p:grpSpPr>
          <p:sp>
            <p:nvSpPr>
              <p:cNvPr id="218149" name="Oval 37"/>
              <p:cNvSpPr>
                <a:spLocks noChangeArrowheads="1"/>
              </p:cNvSpPr>
              <p:nvPr/>
            </p:nvSpPr>
            <p:spPr bwMode="auto">
              <a:xfrm>
                <a:off x="899" y="1228"/>
                <a:ext cx="408" cy="408"/>
              </a:xfrm>
              <a:prstGeom prst="ellipse">
                <a:avLst/>
              </a:prstGeom>
              <a:solidFill>
                <a:srgbClr val="33CCCC">
                  <a:alpha val="50000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hu-HU"/>
                  <a:t>p</a:t>
                </a:r>
              </a:p>
            </p:txBody>
          </p:sp>
          <p:sp>
            <p:nvSpPr>
              <p:cNvPr id="218150" name="Oval 38"/>
              <p:cNvSpPr>
                <a:spLocks noChangeArrowheads="1"/>
              </p:cNvSpPr>
              <p:nvPr/>
            </p:nvSpPr>
            <p:spPr bwMode="auto">
              <a:xfrm>
                <a:off x="900" y="1634"/>
                <a:ext cx="408" cy="408"/>
              </a:xfrm>
              <a:prstGeom prst="ellipse">
                <a:avLst/>
              </a:prstGeom>
              <a:solidFill>
                <a:srgbClr val="FF9900">
                  <a:alpha val="50000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hu-HU"/>
                  <a:t>p</a:t>
                </a:r>
              </a:p>
            </p:txBody>
          </p:sp>
        </p:grpSp>
        <p:graphicFrame>
          <p:nvGraphicFramePr>
            <p:cNvPr id="218151" name="Object 39"/>
            <p:cNvGraphicFramePr>
              <a:graphicFrameLocks noChangeAspect="1"/>
            </p:cNvGraphicFramePr>
            <p:nvPr/>
          </p:nvGraphicFramePr>
          <p:xfrm>
            <a:off x="224" y="2686"/>
            <a:ext cx="270" cy="4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377" name="Egyenlet" r:id="rId4" imgW="266400" imgH="431640" progId="Equation.3">
                    <p:embed/>
                  </p:oleObj>
                </mc:Choice>
                <mc:Fallback>
                  <p:oleObj name="Egyenlet" r:id="rId4" imgW="266400" imgH="431640" progId="Equation.3">
                    <p:embed/>
                    <p:pic>
                      <p:nvPicPr>
                        <p:cNvPr id="218151" name="Object 3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4" y="2686"/>
                          <a:ext cx="270" cy="43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8152" name="Object 40"/>
            <p:cNvGraphicFramePr>
              <a:graphicFrameLocks noChangeAspect="1"/>
            </p:cNvGraphicFramePr>
            <p:nvPr/>
          </p:nvGraphicFramePr>
          <p:xfrm>
            <a:off x="2821" y="2687"/>
            <a:ext cx="270" cy="4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378" name="Egyenlet" r:id="rId6" imgW="266400" imgH="431640" progId="Equation.3">
                    <p:embed/>
                  </p:oleObj>
                </mc:Choice>
                <mc:Fallback>
                  <p:oleObj name="Egyenlet" r:id="rId6" imgW="266400" imgH="431640" progId="Equation.3">
                    <p:embed/>
                    <p:pic>
                      <p:nvPicPr>
                        <p:cNvPr id="218152" name="Object 4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21" y="2687"/>
                          <a:ext cx="270" cy="43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18153" name="Group 41"/>
          <p:cNvGrpSpPr>
            <a:grpSpLocks/>
          </p:cNvGrpSpPr>
          <p:nvPr/>
        </p:nvGrpSpPr>
        <p:grpSpPr bwMode="auto">
          <a:xfrm>
            <a:off x="2116606" y="4538437"/>
            <a:ext cx="3979862" cy="2022475"/>
            <a:chOff x="419" y="2868"/>
            <a:chExt cx="2507" cy="1274"/>
          </a:xfrm>
        </p:grpSpPr>
        <p:grpSp>
          <p:nvGrpSpPr>
            <p:cNvPr id="218154" name="Group 42"/>
            <p:cNvGrpSpPr>
              <a:grpSpLocks/>
            </p:cNvGrpSpPr>
            <p:nvPr/>
          </p:nvGrpSpPr>
          <p:grpSpPr bwMode="auto">
            <a:xfrm>
              <a:off x="1489" y="3285"/>
              <a:ext cx="290" cy="578"/>
              <a:chOff x="899" y="1228"/>
              <a:chExt cx="409" cy="814"/>
            </a:xfrm>
          </p:grpSpPr>
          <p:sp>
            <p:nvSpPr>
              <p:cNvPr id="218155" name="Oval 43"/>
              <p:cNvSpPr>
                <a:spLocks noChangeArrowheads="1"/>
              </p:cNvSpPr>
              <p:nvPr/>
            </p:nvSpPr>
            <p:spPr bwMode="auto">
              <a:xfrm>
                <a:off x="899" y="1228"/>
                <a:ext cx="408" cy="408"/>
              </a:xfrm>
              <a:prstGeom prst="ellipse">
                <a:avLst/>
              </a:prstGeom>
              <a:solidFill>
                <a:srgbClr val="33CCCC">
                  <a:alpha val="50000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hu-HU"/>
                  <a:t>p</a:t>
                </a:r>
              </a:p>
            </p:txBody>
          </p:sp>
          <p:sp>
            <p:nvSpPr>
              <p:cNvPr id="218156" name="Oval 44"/>
              <p:cNvSpPr>
                <a:spLocks noChangeArrowheads="1"/>
              </p:cNvSpPr>
              <p:nvPr/>
            </p:nvSpPr>
            <p:spPr bwMode="auto">
              <a:xfrm>
                <a:off x="900" y="1634"/>
                <a:ext cx="408" cy="408"/>
              </a:xfrm>
              <a:prstGeom prst="ellipse">
                <a:avLst/>
              </a:prstGeom>
              <a:solidFill>
                <a:srgbClr val="FF9900">
                  <a:alpha val="50000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hu-HU"/>
                  <a:t>p</a:t>
                </a:r>
              </a:p>
            </p:txBody>
          </p:sp>
        </p:grpSp>
        <p:grpSp>
          <p:nvGrpSpPr>
            <p:cNvPr id="218157" name="Group 45"/>
            <p:cNvGrpSpPr>
              <a:grpSpLocks/>
            </p:cNvGrpSpPr>
            <p:nvPr/>
          </p:nvGrpSpPr>
          <p:grpSpPr bwMode="auto">
            <a:xfrm>
              <a:off x="635" y="3724"/>
              <a:ext cx="204" cy="408"/>
              <a:chOff x="899" y="1228"/>
              <a:chExt cx="409" cy="814"/>
            </a:xfrm>
          </p:grpSpPr>
          <p:sp>
            <p:nvSpPr>
              <p:cNvPr id="218158" name="Oval 46"/>
              <p:cNvSpPr>
                <a:spLocks noChangeArrowheads="1"/>
              </p:cNvSpPr>
              <p:nvPr/>
            </p:nvSpPr>
            <p:spPr bwMode="auto">
              <a:xfrm>
                <a:off x="899" y="1228"/>
                <a:ext cx="408" cy="408"/>
              </a:xfrm>
              <a:prstGeom prst="ellipse">
                <a:avLst/>
              </a:prstGeom>
              <a:solidFill>
                <a:srgbClr val="33CCCC">
                  <a:alpha val="50000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hu-HU"/>
                  <a:t>p</a:t>
                </a:r>
              </a:p>
            </p:txBody>
          </p:sp>
          <p:sp>
            <p:nvSpPr>
              <p:cNvPr id="218159" name="Oval 47"/>
              <p:cNvSpPr>
                <a:spLocks noChangeArrowheads="1"/>
              </p:cNvSpPr>
              <p:nvPr/>
            </p:nvSpPr>
            <p:spPr bwMode="auto">
              <a:xfrm>
                <a:off x="900" y="1634"/>
                <a:ext cx="408" cy="408"/>
              </a:xfrm>
              <a:prstGeom prst="ellipse">
                <a:avLst/>
              </a:prstGeom>
              <a:solidFill>
                <a:srgbClr val="FF9900">
                  <a:alpha val="50000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hu-HU"/>
                  <a:t>p</a:t>
                </a:r>
              </a:p>
            </p:txBody>
          </p:sp>
        </p:grpSp>
        <p:grpSp>
          <p:nvGrpSpPr>
            <p:cNvPr id="218160" name="Group 48"/>
            <p:cNvGrpSpPr>
              <a:grpSpLocks/>
            </p:cNvGrpSpPr>
            <p:nvPr/>
          </p:nvGrpSpPr>
          <p:grpSpPr bwMode="auto">
            <a:xfrm>
              <a:off x="2510" y="3734"/>
              <a:ext cx="204" cy="408"/>
              <a:chOff x="899" y="1228"/>
              <a:chExt cx="409" cy="814"/>
            </a:xfrm>
          </p:grpSpPr>
          <p:sp>
            <p:nvSpPr>
              <p:cNvPr id="218161" name="Oval 49"/>
              <p:cNvSpPr>
                <a:spLocks noChangeArrowheads="1"/>
              </p:cNvSpPr>
              <p:nvPr/>
            </p:nvSpPr>
            <p:spPr bwMode="auto">
              <a:xfrm>
                <a:off x="899" y="1228"/>
                <a:ext cx="408" cy="408"/>
              </a:xfrm>
              <a:prstGeom prst="ellipse">
                <a:avLst/>
              </a:prstGeom>
              <a:solidFill>
                <a:srgbClr val="33CCCC">
                  <a:alpha val="50000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hu-HU"/>
                  <a:t>p</a:t>
                </a:r>
              </a:p>
            </p:txBody>
          </p:sp>
          <p:sp>
            <p:nvSpPr>
              <p:cNvPr id="218162" name="Oval 50"/>
              <p:cNvSpPr>
                <a:spLocks noChangeArrowheads="1"/>
              </p:cNvSpPr>
              <p:nvPr/>
            </p:nvSpPr>
            <p:spPr bwMode="auto">
              <a:xfrm>
                <a:off x="900" y="1634"/>
                <a:ext cx="408" cy="408"/>
              </a:xfrm>
              <a:prstGeom prst="ellipse">
                <a:avLst/>
              </a:prstGeom>
              <a:solidFill>
                <a:srgbClr val="FF9900">
                  <a:alpha val="50000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hu-HU"/>
                  <a:t>p</a:t>
                </a:r>
              </a:p>
            </p:txBody>
          </p:sp>
        </p:grpSp>
        <p:sp>
          <p:nvSpPr>
            <p:cNvPr id="218163" name="Line 51"/>
            <p:cNvSpPr>
              <a:spLocks noChangeShapeType="1"/>
            </p:cNvSpPr>
            <p:nvPr/>
          </p:nvSpPr>
          <p:spPr bwMode="auto">
            <a:xfrm flipV="1">
              <a:off x="736" y="3305"/>
              <a:ext cx="813" cy="41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18164" name="Line 52"/>
            <p:cNvSpPr>
              <a:spLocks noChangeShapeType="1"/>
            </p:cNvSpPr>
            <p:nvPr/>
          </p:nvSpPr>
          <p:spPr bwMode="auto">
            <a:xfrm flipV="1">
              <a:off x="802" y="3863"/>
              <a:ext cx="828" cy="2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18165" name="Line 53"/>
            <p:cNvSpPr>
              <a:spLocks noChangeShapeType="1"/>
            </p:cNvSpPr>
            <p:nvPr/>
          </p:nvSpPr>
          <p:spPr bwMode="auto">
            <a:xfrm flipH="1" flipV="1">
              <a:off x="1711" y="3305"/>
              <a:ext cx="917" cy="4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18166" name="Line 54"/>
            <p:cNvSpPr>
              <a:spLocks noChangeShapeType="1"/>
            </p:cNvSpPr>
            <p:nvPr/>
          </p:nvSpPr>
          <p:spPr bwMode="auto">
            <a:xfrm flipH="1" flipV="1">
              <a:off x="1630" y="3863"/>
              <a:ext cx="942" cy="27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graphicFrame>
          <p:nvGraphicFramePr>
            <p:cNvPr id="218167" name="Object 55"/>
            <p:cNvGraphicFramePr>
              <a:graphicFrameLocks noChangeAspect="1"/>
            </p:cNvGraphicFramePr>
            <p:nvPr/>
          </p:nvGraphicFramePr>
          <p:xfrm>
            <a:off x="1503" y="2868"/>
            <a:ext cx="270" cy="4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379" name="Egyenlet" r:id="rId7" imgW="266400" imgH="431640" progId="Equation.3">
                    <p:embed/>
                  </p:oleObj>
                </mc:Choice>
                <mc:Fallback>
                  <p:oleObj name="Egyenlet" r:id="rId7" imgW="266400" imgH="431640" progId="Equation.3">
                    <p:embed/>
                    <p:pic>
                      <p:nvPicPr>
                        <p:cNvPr id="218167" name="Object 5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03" y="2868"/>
                          <a:ext cx="270" cy="43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8168" name="Object 56"/>
            <p:cNvGraphicFramePr>
              <a:graphicFrameLocks noChangeAspect="1"/>
            </p:cNvGraphicFramePr>
            <p:nvPr/>
          </p:nvGraphicFramePr>
          <p:xfrm>
            <a:off x="419" y="3725"/>
            <a:ext cx="154" cy="3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380" name="Egyenlet" r:id="rId9" imgW="152280" imgH="393480" progId="Equation.3">
                    <p:embed/>
                  </p:oleObj>
                </mc:Choice>
                <mc:Fallback>
                  <p:oleObj name="Egyenlet" r:id="rId9" imgW="152280" imgH="393480" progId="Equation.3">
                    <p:embed/>
                    <p:pic>
                      <p:nvPicPr>
                        <p:cNvPr id="218168" name="Object 5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9" y="3725"/>
                          <a:ext cx="154" cy="39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8169" name="Object 57"/>
            <p:cNvGraphicFramePr>
              <a:graphicFrameLocks noChangeAspect="1"/>
            </p:cNvGraphicFramePr>
            <p:nvPr/>
          </p:nvGraphicFramePr>
          <p:xfrm>
            <a:off x="2772" y="3725"/>
            <a:ext cx="154" cy="3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381" name="Egyenlet" r:id="rId11" imgW="152280" imgH="393480" progId="Equation.3">
                    <p:embed/>
                  </p:oleObj>
                </mc:Choice>
                <mc:Fallback>
                  <p:oleObj name="Egyenlet" r:id="rId11" imgW="152280" imgH="393480" progId="Equation.3">
                    <p:embed/>
                    <p:pic>
                      <p:nvPicPr>
                        <p:cNvPr id="218169" name="Object 5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72" y="3725"/>
                          <a:ext cx="154" cy="39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18170" name="Group 58"/>
          <p:cNvGrpSpPr>
            <a:grpSpLocks/>
          </p:cNvGrpSpPr>
          <p:nvPr/>
        </p:nvGrpSpPr>
        <p:grpSpPr bwMode="auto">
          <a:xfrm>
            <a:off x="2084856" y="1941286"/>
            <a:ext cx="4013200" cy="1644650"/>
            <a:chOff x="399" y="1232"/>
            <a:chExt cx="2528" cy="1036"/>
          </a:xfrm>
        </p:grpSpPr>
        <p:grpSp>
          <p:nvGrpSpPr>
            <p:cNvPr id="218171" name="Group 59"/>
            <p:cNvGrpSpPr>
              <a:grpSpLocks/>
            </p:cNvGrpSpPr>
            <p:nvPr/>
          </p:nvGrpSpPr>
          <p:grpSpPr bwMode="auto">
            <a:xfrm>
              <a:off x="635" y="1696"/>
              <a:ext cx="204" cy="408"/>
              <a:chOff x="899" y="1228"/>
              <a:chExt cx="409" cy="814"/>
            </a:xfrm>
          </p:grpSpPr>
          <p:sp>
            <p:nvSpPr>
              <p:cNvPr id="218172" name="Oval 60"/>
              <p:cNvSpPr>
                <a:spLocks noChangeArrowheads="1"/>
              </p:cNvSpPr>
              <p:nvPr/>
            </p:nvSpPr>
            <p:spPr bwMode="auto">
              <a:xfrm>
                <a:off x="899" y="1228"/>
                <a:ext cx="408" cy="408"/>
              </a:xfrm>
              <a:prstGeom prst="ellipse">
                <a:avLst/>
              </a:prstGeom>
              <a:solidFill>
                <a:srgbClr val="33CCCC">
                  <a:alpha val="50000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hu-HU"/>
                  <a:t>p</a:t>
                </a:r>
              </a:p>
            </p:txBody>
          </p:sp>
          <p:sp>
            <p:nvSpPr>
              <p:cNvPr id="218173" name="Oval 61"/>
              <p:cNvSpPr>
                <a:spLocks noChangeArrowheads="1"/>
              </p:cNvSpPr>
              <p:nvPr/>
            </p:nvSpPr>
            <p:spPr bwMode="auto">
              <a:xfrm>
                <a:off x="900" y="1634"/>
                <a:ext cx="408" cy="408"/>
              </a:xfrm>
              <a:prstGeom prst="ellipse">
                <a:avLst/>
              </a:prstGeom>
              <a:solidFill>
                <a:srgbClr val="FF9900">
                  <a:alpha val="50000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hu-HU"/>
                  <a:t>p</a:t>
                </a:r>
              </a:p>
            </p:txBody>
          </p:sp>
        </p:grpSp>
        <p:grpSp>
          <p:nvGrpSpPr>
            <p:cNvPr id="218174" name="Group 62"/>
            <p:cNvGrpSpPr>
              <a:grpSpLocks/>
            </p:cNvGrpSpPr>
            <p:nvPr/>
          </p:nvGrpSpPr>
          <p:grpSpPr bwMode="auto">
            <a:xfrm>
              <a:off x="2510" y="1706"/>
              <a:ext cx="204" cy="408"/>
              <a:chOff x="899" y="1228"/>
              <a:chExt cx="409" cy="814"/>
            </a:xfrm>
          </p:grpSpPr>
          <p:sp>
            <p:nvSpPr>
              <p:cNvPr id="218175" name="Oval 63"/>
              <p:cNvSpPr>
                <a:spLocks noChangeArrowheads="1"/>
              </p:cNvSpPr>
              <p:nvPr/>
            </p:nvSpPr>
            <p:spPr bwMode="auto">
              <a:xfrm>
                <a:off x="899" y="1228"/>
                <a:ext cx="408" cy="408"/>
              </a:xfrm>
              <a:prstGeom prst="ellipse">
                <a:avLst/>
              </a:prstGeom>
              <a:solidFill>
                <a:srgbClr val="33CCCC">
                  <a:alpha val="50000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hu-HU"/>
                  <a:t>p</a:t>
                </a:r>
              </a:p>
            </p:txBody>
          </p:sp>
          <p:sp>
            <p:nvSpPr>
              <p:cNvPr id="218176" name="Oval 64"/>
              <p:cNvSpPr>
                <a:spLocks noChangeArrowheads="1"/>
              </p:cNvSpPr>
              <p:nvPr/>
            </p:nvSpPr>
            <p:spPr bwMode="auto">
              <a:xfrm>
                <a:off x="900" y="1634"/>
                <a:ext cx="408" cy="408"/>
              </a:xfrm>
              <a:prstGeom prst="ellipse">
                <a:avLst/>
              </a:prstGeom>
              <a:solidFill>
                <a:srgbClr val="FF9900">
                  <a:alpha val="50000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hu-HU"/>
                  <a:t>p</a:t>
                </a:r>
              </a:p>
            </p:txBody>
          </p:sp>
        </p:grpSp>
        <p:grpSp>
          <p:nvGrpSpPr>
            <p:cNvPr id="218177" name="Group 65"/>
            <p:cNvGrpSpPr>
              <a:grpSpLocks/>
            </p:cNvGrpSpPr>
            <p:nvPr/>
          </p:nvGrpSpPr>
          <p:grpSpPr bwMode="auto">
            <a:xfrm>
              <a:off x="1487" y="1232"/>
              <a:ext cx="290" cy="580"/>
              <a:chOff x="3791" y="1224"/>
              <a:chExt cx="408" cy="818"/>
            </a:xfrm>
          </p:grpSpPr>
          <p:sp>
            <p:nvSpPr>
              <p:cNvPr id="218178" name="Oval 66"/>
              <p:cNvSpPr>
                <a:spLocks noChangeArrowheads="1"/>
              </p:cNvSpPr>
              <p:nvPr/>
            </p:nvSpPr>
            <p:spPr bwMode="auto">
              <a:xfrm>
                <a:off x="3791" y="1634"/>
                <a:ext cx="408" cy="408"/>
              </a:xfrm>
              <a:prstGeom prst="ellipse">
                <a:avLst/>
              </a:prstGeom>
              <a:solidFill>
                <a:srgbClr val="33CCCC">
                  <a:alpha val="50000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hu-HU"/>
                  <a:t>p</a:t>
                </a:r>
              </a:p>
            </p:txBody>
          </p:sp>
          <p:sp>
            <p:nvSpPr>
              <p:cNvPr id="218179" name="Oval 67"/>
              <p:cNvSpPr>
                <a:spLocks noChangeArrowheads="1"/>
              </p:cNvSpPr>
              <p:nvPr/>
            </p:nvSpPr>
            <p:spPr bwMode="auto">
              <a:xfrm>
                <a:off x="3791" y="1224"/>
                <a:ext cx="408" cy="408"/>
              </a:xfrm>
              <a:prstGeom prst="ellipse">
                <a:avLst/>
              </a:prstGeom>
              <a:solidFill>
                <a:srgbClr val="FF9900">
                  <a:alpha val="50000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hu-HU"/>
                  <a:t>p</a:t>
                </a:r>
              </a:p>
            </p:txBody>
          </p:sp>
        </p:grpSp>
        <p:sp>
          <p:nvSpPr>
            <p:cNvPr id="218180" name="Line 68"/>
            <p:cNvSpPr>
              <a:spLocks noChangeShapeType="1"/>
            </p:cNvSpPr>
            <p:nvPr/>
          </p:nvSpPr>
          <p:spPr bwMode="auto">
            <a:xfrm>
              <a:off x="1164" y="1232"/>
              <a:ext cx="0" cy="10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218181" name="Line 69"/>
            <p:cNvSpPr>
              <a:spLocks noChangeShapeType="1"/>
            </p:cNvSpPr>
            <p:nvPr/>
          </p:nvSpPr>
          <p:spPr bwMode="auto">
            <a:xfrm>
              <a:off x="2112" y="1232"/>
              <a:ext cx="0" cy="10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graphicFrame>
          <p:nvGraphicFramePr>
            <p:cNvPr id="218182" name="Object 70"/>
            <p:cNvGraphicFramePr>
              <a:graphicFrameLocks noChangeAspect="1"/>
            </p:cNvGraphicFramePr>
            <p:nvPr/>
          </p:nvGraphicFramePr>
          <p:xfrm>
            <a:off x="1394" y="1799"/>
            <a:ext cx="373" cy="4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382" name="Egyenlet" r:id="rId12" imgW="368280" imgH="431640" progId="Equation.3">
                    <p:embed/>
                  </p:oleObj>
                </mc:Choice>
                <mc:Fallback>
                  <p:oleObj name="Egyenlet" r:id="rId12" imgW="368280" imgH="431640" progId="Equation.3">
                    <p:embed/>
                    <p:pic>
                      <p:nvPicPr>
                        <p:cNvPr id="218182" name="Object 7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94" y="1799"/>
                          <a:ext cx="373" cy="43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8183" name="Object 71"/>
            <p:cNvGraphicFramePr>
              <a:graphicFrameLocks noChangeAspect="1"/>
            </p:cNvGraphicFramePr>
            <p:nvPr/>
          </p:nvGraphicFramePr>
          <p:xfrm>
            <a:off x="2773" y="1704"/>
            <a:ext cx="154" cy="3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383" name="Egyenlet" r:id="rId14" imgW="152280" imgH="393480" progId="Equation.3">
                    <p:embed/>
                  </p:oleObj>
                </mc:Choice>
                <mc:Fallback>
                  <p:oleObj name="Egyenlet" r:id="rId14" imgW="152280" imgH="393480" progId="Equation.3">
                    <p:embed/>
                    <p:pic>
                      <p:nvPicPr>
                        <p:cNvPr id="218183" name="Object 7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73" y="1704"/>
                          <a:ext cx="154" cy="39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8184" name="Object 72"/>
            <p:cNvGraphicFramePr>
              <a:graphicFrameLocks noChangeAspect="1"/>
            </p:cNvGraphicFramePr>
            <p:nvPr/>
          </p:nvGraphicFramePr>
          <p:xfrm>
            <a:off x="399" y="1706"/>
            <a:ext cx="154" cy="3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384" name="Egyenlet" r:id="rId16" imgW="152280" imgH="393480" progId="Equation.3">
                    <p:embed/>
                  </p:oleObj>
                </mc:Choice>
                <mc:Fallback>
                  <p:oleObj name="Egyenlet" r:id="rId16" imgW="152280" imgH="393480" progId="Equation.3">
                    <p:embed/>
                    <p:pic>
                      <p:nvPicPr>
                        <p:cNvPr id="218184" name="Object 7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9" y="1706"/>
                          <a:ext cx="154" cy="39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18185" name="Object 7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7413047"/>
              </p:ext>
            </p:extLst>
          </p:nvPr>
        </p:nvGraphicFramePr>
        <p:xfrm>
          <a:off x="7677619" y="4316186"/>
          <a:ext cx="2309813" cy="69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85" name="Egyenlet" r:id="rId17" imgW="1434960" imgH="431640" progId="Equation.3">
                  <p:embed/>
                </p:oleObj>
              </mc:Choice>
              <mc:Fallback>
                <p:oleObj name="Egyenlet" r:id="rId17" imgW="1434960" imgH="431640" progId="Equation.3">
                  <p:embed/>
                  <p:pic>
                    <p:nvPicPr>
                      <p:cNvPr id="218185" name="Object 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77619" y="4316186"/>
                        <a:ext cx="2309813" cy="693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8186" name="Object 7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2062067"/>
              </p:ext>
            </p:extLst>
          </p:nvPr>
        </p:nvGraphicFramePr>
        <p:xfrm>
          <a:off x="6236169" y="2984275"/>
          <a:ext cx="4183063" cy="693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86" name="Egyenlet" r:id="rId19" imgW="2603160" imgH="431640" progId="Equation.3">
                  <p:embed/>
                </p:oleObj>
              </mc:Choice>
              <mc:Fallback>
                <p:oleObj name="Egyenlet" r:id="rId19" imgW="2603160" imgH="431640" progId="Equation.3">
                  <p:embed/>
                  <p:pic>
                    <p:nvPicPr>
                      <p:cNvPr id="218186" name="Object 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36169" y="2984275"/>
                        <a:ext cx="4183063" cy="693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8187" name="Object 7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8320132"/>
              </p:ext>
            </p:extLst>
          </p:nvPr>
        </p:nvGraphicFramePr>
        <p:xfrm>
          <a:off x="7785569" y="5576661"/>
          <a:ext cx="2124075" cy="69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87" name="Egyenlet" r:id="rId21" imgW="1320480" imgH="431640" progId="Equation.3">
                  <p:embed/>
                </p:oleObj>
              </mc:Choice>
              <mc:Fallback>
                <p:oleObj name="Egyenlet" r:id="rId21" imgW="1320480" imgH="431640" progId="Equation.3">
                  <p:embed/>
                  <p:pic>
                    <p:nvPicPr>
                      <p:cNvPr id="218187" name="Object 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85569" y="5576661"/>
                        <a:ext cx="2124075" cy="693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3">
            <a:extLst>
              <a:ext uri="{FF2B5EF4-FFF2-40B4-BE49-F238E27FC236}">
                <a16:creationId xmlns:a16="http://schemas.microsoft.com/office/drawing/2014/main" id="{E148AF32-EB9A-7E24-2669-46C1F3C3380F}"/>
              </a:ext>
            </a:extLst>
          </p:cNvPr>
          <p:cNvSpPr txBox="1"/>
          <p:nvPr/>
        </p:nvSpPr>
        <p:spPr>
          <a:xfrm>
            <a:off x="10766037" y="167641"/>
            <a:ext cx="109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b="1">
                <a:solidFill>
                  <a:srgbClr val="FF0000"/>
                </a:solidFill>
              </a:rPr>
              <a:t>fakultatív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18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18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18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18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18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18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50E7FE7-7A6B-4BF8-9EE5-6AB1B782D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7485"/>
            <a:ext cx="10515600" cy="1325563"/>
          </a:xfrm>
        </p:spPr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MO-elmélet értékelése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F5E4F99-4D1F-402A-952B-787EE2279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040" y="1657985"/>
            <a:ext cx="11584745" cy="4962948"/>
          </a:xfrm>
        </p:spPr>
        <p:txBody>
          <a:bodyPr>
            <a:normAutofit/>
          </a:bodyPr>
          <a:lstStyle/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 már sokkal fejlettebb számolási módszerek léteznek, ennek ellenére, még ma is készítenek a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Hückel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-féle közelítésen alapuló kis programokat.</a:t>
            </a:r>
            <a:b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Pl. [73]: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Java alapú program Windows alatt fut, a molekulák grafikusan rajzolhatók fel, és a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Hückel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-féle közelítésen alapuló számítások mellett tudja generálni a VB-hez szükséges határszerkezeteket is.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Nem beszéltünk még arról, hogy az MO-elmélet hogyan kezeli a nemkötő pályák és a kötésszögek viszonyát.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Nézzük meg a víz példáját!</a:t>
            </a:r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E0E8B0FF-7251-49B4-B4D1-411A209549D7}"/>
              </a:ext>
            </a:extLst>
          </p:cNvPr>
          <p:cNvSpPr txBox="1"/>
          <p:nvPr/>
        </p:nvSpPr>
        <p:spPr>
          <a:xfrm>
            <a:off x="3960815" y="2840276"/>
            <a:ext cx="46414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dirty="0">
                <a:hlinkClick r:id="rId2"/>
              </a:rPr>
              <a:t>http://www.hulis.free.fr/#</a:t>
            </a:r>
            <a:r>
              <a:rPr lang="hu-HU" sz="3200" dirty="0"/>
              <a:t> </a:t>
            </a:r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68BA821B-D0C8-0340-DEB9-7756BB658559}"/>
              </a:ext>
            </a:extLst>
          </p:cNvPr>
          <p:cNvSpPr txBox="1"/>
          <p:nvPr/>
        </p:nvSpPr>
        <p:spPr>
          <a:xfrm>
            <a:off x="10766037" y="167641"/>
            <a:ext cx="109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b="1">
                <a:solidFill>
                  <a:srgbClr val="FF0000"/>
                </a:solidFill>
              </a:rPr>
              <a:t>fakultatív</a:t>
            </a:r>
          </a:p>
        </p:txBody>
      </p:sp>
    </p:spTree>
    <p:extLst>
      <p:ext uri="{BB962C8B-B14F-4D97-AF65-F5344CB8AC3E}">
        <p14:creationId xmlns:p14="http://schemas.microsoft.com/office/powerpoint/2010/main" val="998330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138" name="Line 2"/>
          <p:cNvSpPr>
            <a:spLocks noChangeShapeType="1"/>
          </p:cNvSpPr>
          <p:nvPr/>
        </p:nvSpPr>
        <p:spPr bwMode="auto">
          <a:xfrm>
            <a:off x="5343525" y="4200525"/>
            <a:ext cx="66675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75139" name="Text Box 3"/>
          <p:cNvSpPr txBox="1">
            <a:spLocks noChangeArrowheads="1"/>
          </p:cNvSpPr>
          <p:nvPr/>
        </p:nvSpPr>
        <p:spPr bwMode="auto">
          <a:xfrm>
            <a:off x="4592638" y="4460875"/>
            <a:ext cx="64472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 b="1"/>
              <a:t>n(a</a:t>
            </a:r>
            <a:r>
              <a:rPr lang="hu-HU" b="1" baseline="-25000"/>
              <a:t>1</a:t>
            </a:r>
            <a:r>
              <a:rPr lang="hu-HU" b="1"/>
              <a:t>)</a:t>
            </a:r>
          </a:p>
        </p:txBody>
      </p:sp>
      <p:sp>
        <p:nvSpPr>
          <p:cNvPr id="475140" name="Text Box 4"/>
          <p:cNvSpPr txBox="1">
            <a:spLocks noChangeArrowheads="1"/>
          </p:cNvSpPr>
          <p:nvPr/>
        </p:nvSpPr>
        <p:spPr bwMode="auto">
          <a:xfrm>
            <a:off x="4497389" y="2347913"/>
            <a:ext cx="78579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 b="1">
                <a:latin typeface="Symbol" pitchFamily="18" charset="2"/>
              </a:rPr>
              <a:t>s</a:t>
            </a:r>
            <a:r>
              <a:rPr lang="hu-HU" b="1"/>
              <a:t>*(b</a:t>
            </a:r>
            <a:r>
              <a:rPr lang="hu-HU" b="1" baseline="-25000"/>
              <a:t>2</a:t>
            </a:r>
            <a:r>
              <a:rPr lang="hu-HU" b="1"/>
              <a:t>)</a:t>
            </a:r>
          </a:p>
        </p:txBody>
      </p:sp>
      <p:sp>
        <p:nvSpPr>
          <p:cNvPr id="475141" name="Text Box 5"/>
          <p:cNvSpPr txBox="1">
            <a:spLocks noChangeArrowheads="1"/>
          </p:cNvSpPr>
          <p:nvPr/>
        </p:nvSpPr>
        <p:spPr bwMode="auto">
          <a:xfrm>
            <a:off x="4506914" y="1738313"/>
            <a:ext cx="7761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 b="1">
                <a:latin typeface="Symbol" pitchFamily="18" charset="2"/>
              </a:rPr>
              <a:t>s</a:t>
            </a:r>
            <a:r>
              <a:rPr lang="hu-HU" b="1"/>
              <a:t>*(a</a:t>
            </a:r>
            <a:r>
              <a:rPr lang="hu-HU" b="1" baseline="-25000"/>
              <a:t>1</a:t>
            </a:r>
            <a:r>
              <a:rPr lang="hu-HU" b="1"/>
              <a:t>)</a:t>
            </a:r>
          </a:p>
        </p:txBody>
      </p:sp>
      <p:sp>
        <p:nvSpPr>
          <p:cNvPr id="475142" name="Line 6"/>
          <p:cNvSpPr>
            <a:spLocks noChangeShapeType="1"/>
          </p:cNvSpPr>
          <p:nvPr/>
        </p:nvSpPr>
        <p:spPr bwMode="auto">
          <a:xfrm flipV="1">
            <a:off x="2270125" y="2998788"/>
            <a:ext cx="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75143" name="Line 7"/>
          <p:cNvSpPr>
            <a:spLocks noChangeShapeType="1"/>
          </p:cNvSpPr>
          <p:nvPr/>
        </p:nvSpPr>
        <p:spPr bwMode="auto">
          <a:xfrm flipV="1">
            <a:off x="1990725" y="2998788"/>
            <a:ext cx="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75144" name="Line 8"/>
          <p:cNvSpPr>
            <a:spLocks noChangeShapeType="1"/>
          </p:cNvSpPr>
          <p:nvPr/>
        </p:nvSpPr>
        <p:spPr bwMode="auto">
          <a:xfrm>
            <a:off x="1955800" y="3679825"/>
            <a:ext cx="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75145" name="Line 9"/>
          <p:cNvSpPr>
            <a:spLocks noChangeShapeType="1"/>
          </p:cNvSpPr>
          <p:nvPr/>
        </p:nvSpPr>
        <p:spPr bwMode="auto">
          <a:xfrm flipV="1">
            <a:off x="1835150" y="3678238"/>
            <a:ext cx="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75146" name="Line 10"/>
          <p:cNvSpPr>
            <a:spLocks noChangeShapeType="1"/>
          </p:cNvSpPr>
          <p:nvPr/>
        </p:nvSpPr>
        <p:spPr bwMode="auto">
          <a:xfrm flipV="1">
            <a:off x="2136775" y="3678238"/>
            <a:ext cx="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75147" name="Line 11"/>
          <p:cNvSpPr>
            <a:spLocks noChangeShapeType="1"/>
          </p:cNvSpPr>
          <p:nvPr/>
        </p:nvSpPr>
        <p:spPr bwMode="auto">
          <a:xfrm flipV="1">
            <a:off x="2339975" y="3686175"/>
            <a:ext cx="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75148" name="Line 12"/>
          <p:cNvSpPr>
            <a:spLocks noChangeShapeType="1"/>
          </p:cNvSpPr>
          <p:nvPr/>
        </p:nvSpPr>
        <p:spPr bwMode="auto">
          <a:xfrm flipV="1">
            <a:off x="1911350" y="4652963"/>
            <a:ext cx="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75149" name="Line 13"/>
          <p:cNvSpPr>
            <a:spLocks noChangeShapeType="1"/>
          </p:cNvSpPr>
          <p:nvPr/>
        </p:nvSpPr>
        <p:spPr bwMode="auto">
          <a:xfrm>
            <a:off x="2187575" y="4710113"/>
            <a:ext cx="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75150" name="Rectangle 14"/>
          <p:cNvSpPr>
            <a:spLocks noGrp="1" noChangeArrowheads="1"/>
          </p:cNvSpPr>
          <p:nvPr>
            <p:ph type="title"/>
          </p:nvPr>
        </p:nvSpPr>
        <p:spPr>
          <a:xfrm>
            <a:off x="2210706" y="449946"/>
            <a:ext cx="7772400" cy="1143000"/>
          </a:xfrm>
        </p:spPr>
        <p:txBody>
          <a:bodyPr/>
          <a:lstStyle/>
          <a:p>
            <a:pPr algn="ctr"/>
            <a:r>
              <a:rPr lang="hu-H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H</a:t>
            </a:r>
            <a:r>
              <a:rPr lang="hu-HU" sz="4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hu-H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molekula </a:t>
            </a:r>
            <a:r>
              <a:rPr lang="hu-H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Walsh</a:t>
            </a:r>
            <a:r>
              <a:rPr lang="hu-H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-diagramja</a:t>
            </a:r>
          </a:p>
        </p:txBody>
      </p:sp>
      <p:sp>
        <p:nvSpPr>
          <p:cNvPr id="475151" name="Line 15"/>
          <p:cNvSpPr>
            <a:spLocks noChangeShapeType="1"/>
          </p:cNvSpPr>
          <p:nvPr/>
        </p:nvSpPr>
        <p:spPr bwMode="auto">
          <a:xfrm>
            <a:off x="1774825" y="3203575"/>
            <a:ext cx="6667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75152" name="Line 16"/>
          <p:cNvSpPr>
            <a:spLocks noChangeShapeType="1"/>
          </p:cNvSpPr>
          <p:nvPr/>
        </p:nvSpPr>
        <p:spPr bwMode="auto">
          <a:xfrm>
            <a:off x="1774825" y="3303588"/>
            <a:ext cx="6667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75153" name="Line 17"/>
          <p:cNvSpPr>
            <a:spLocks noChangeShapeType="1"/>
          </p:cNvSpPr>
          <p:nvPr/>
        </p:nvSpPr>
        <p:spPr bwMode="auto">
          <a:xfrm>
            <a:off x="1749425" y="3832225"/>
            <a:ext cx="6667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75154" name="Line 18"/>
          <p:cNvSpPr>
            <a:spLocks noChangeShapeType="1"/>
          </p:cNvSpPr>
          <p:nvPr/>
        </p:nvSpPr>
        <p:spPr bwMode="auto">
          <a:xfrm>
            <a:off x="1752600" y="3997325"/>
            <a:ext cx="6667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75155" name="Line 19"/>
          <p:cNvSpPr>
            <a:spLocks noChangeShapeType="1"/>
          </p:cNvSpPr>
          <p:nvPr/>
        </p:nvSpPr>
        <p:spPr bwMode="auto">
          <a:xfrm>
            <a:off x="1752600" y="3914775"/>
            <a:ext cx="6667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75156" name="Line 20"/>
          <p:cNvSpPr>
            <a:spLocks noChangeShapeType="1"/>
          </p:cNvSpPr>
          <p:nvPr/>
        </p:nvSpPr>
        <p:spPr bwMode="auto">
          <a:xfrm>
            <a:off x="1752600" y="4938713"/>
            <a:ext cx="6667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75157" name="Line 21"/>
          <p:cNvSpPr>
            <a:spLocks noChangeShapeType="1"/>
          </p:cNvSpPr>
          <p:nvPr/>
        </p:nvSpPr>
        <p:spPr bwMode="auto">
          <a:xfrm>
            <a:off x="2982913" y="2219325"/>
            <a:ext cx="66675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75158" name="Line 22"/>
          <p:cNvSpPr>
            <a:spLocks noChangeShapeType="1"/>
          </p:cNvSpPr>
          <p:nvPr/>
        </p:nvSpPr>
        <p:spPr bwMode="auto">
          <a:xfrm>
            <a:off x="2982913" y="2828925"/>
            <a:ext cx="666750" cy="0"/>
          </a:xfrm>
          <a:prstGeom prst="line">
            <a:avLst/>
          </a:prstGeom>
          <a:noFill/>
          <a:ln w="38100">
            <a:solidFill>
              <a:srgbClr val="33CC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75159" name="Line 23"/>
          <p:cNvSpPr>
            <a:spLocks noChangeShapeType="1"/>
          </p:cNvSpPr>
          <p:nvPr/>
        </p:nvSpPr>
        <p:spPr bwMode="auto">
          <a:xfrm>
            <a:off x="2982913" y="3914775"/>
            <a:ext cx="66675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75160" name="Line 24"/>
          <p:cNvSpPr>
            <a:spLocks noChangeShapeType="1"/>
          </p:cNvSpPr>
          <p:nvPr/>
        </p:nvSpPr>
        <p:spPr bwMode="auto">
          <a:xfrm>
            <a:off x="2982913" y="4352925"/>
            <a:ext cx="66675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75161" name="Line 25"/>
          <p:cNvSpPr>
            <a:spLocks noChangeShapeType="1"/>
          </p:cNvSpPr>
          <p:nvPr/>
        </p:nvSpPr>
        <p:spPr bwMode="auto">
          <a:xfrm>
            <a:off x="2982913" y="5629275"/>
            <a:ext cx="666750" cy="0"/>
          </a:xfrm>
          <a:prstGeom prst="line">
            <a:avLst/>
          </a:prstGeom>
          <a:noFill/>
          <a:ln w="38100">
            <a:solidFill>
              <a:srgbClr val="33CC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75162" name="Line 26"/>
          <p:cNvSpPr>
            <a:spLocks noChangeShapeType="1"/>
          </p:cNvSpPr>
          <p:nvPr/>
        </p:nvSpPr>
        <p:spPr bwMode="auto">
          <a:xfrm>
            <a:off x="2982913" y="6389688"/>
            <a:ext cx="66675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75163" name="Text Box 27"/>
          <p:cNvSpPr txBox="1">
            <a:spLocks noChangeArrowheads="1"/>
          </p:cNvSpPr>
          <p:nvPr/>
        </p:nvSpPr>
        <p:spPr bwMode="auto">
          <a:xfrm>
            <a:off x="1606551" y="2520950"/>
            <a:ext cx="87235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 b="1">
                <a:latin typeface="Symbol" pitchFamily="18" charset="2"/>
              </a:rPr>
              <a:t>Y(</a:t>
            </a:r>
            <a:r>
              <a:rPr lang="hu-HU" b="1"/>
              <a:t>H1s)</a:t>
            </a:r>
          </a:p>
        </p:txBody>
      </p:sp>
      <p:sp>
        <p:nvSpPr>
          <p:cNvPr id="475164" name="Text Box 28"/>
          <p:cNvSpPr txBox="1">
            <a:spLocks noChangeArrowheads="1"/>
          </p:cNvSpPr>
          <p:nvPr/>
        </p:nvSpPr>
        <p:spPr bwMode="auto">
          <a:xfrm>
            <a:off x="1539876" y="5473700"/>
            <a:ext cx="88197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 b="1">
                <a:latin typeface="Symbol" pitchFamily="18" charset="2"/>
              </a:rPr>
              <a:t>Y(</a:t>
            </a:r>
            <a:r>
              <a:rPr lang="hu-HU" b="1"/>
              <a:t>O2s)</a:t>
            </a:r>
          </a:p>
        </p:txBody>
      </p:sp>
      <p:sp>
        <p:nvSpPr>
          <p:cNvPr id="475165" name="Text Box 29"/>
          <p:cNvSpPr txBox="1">
            <a:spLocks noChangeArrowheads="1"/>
          </p:cNvSpPr>
          <p:nvPr/>
        </p:nvSpPr>
        <p:spPr bwMode="auto">
          <a:xfrm>
            <a:off x="1538289" y="4214813"/>
            <a:ext cx="91403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 b="1">
                <a:latin typeface="Symbol" pitchFamily="18" charset="2"/>
              </a:rPr>
              <a:t>Y(</a:t>
            </a:r>
            <a:r>
              <a:rPr lang="hu-HU" b="1"/>
              <a:t>O2p)</a:t>
            </a:r>
          </a:p>
        </p:txBody>
      </p:sp>
      <p:sp>
        <p:nvSpPr>
          <p:cNvPr id="475166" name="Line 30"/>
          <p:cNvSpPr>
            <a:spLocks noChangeShapeType="1"/>
          </p:cNvSpPr>
          <p:nvPr/>
        </p:nvSpPr>
        <p:spPr bwMode="auto">
          <a:xfrm>
            <a:off x="2392363" y="3914775"/>
            <a:ext cx="59055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75167" name="Line 31"/>
          <p:cNvSpPr>
            <a:spLocks noChangeShapeType="1"/>
          </p:cNvSpPr>
          <p:nvPr/>
        </p:nvSpPr>
        <p:spPr bwMode="auto">
          <a:xfrm flipV="1">
            <a:off x="2392363" y="2211388"/>
            <a:ext cx="590550" cy="17018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75168" name="Line 32"/>
          <p:cNvSpPr>
            <a:spLocks noChangeShapeType="1"/>
          </p:cNvSpPr>
          <p:nvPr/>
        </p:nvSpPr>
        <p:spPr bwMode="auto">
          <a:xfrm>
            <a:off x="2406651" y="3914776"/>
            <a:ext cx="576263" cy="2474913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75169" name="Line 33"/>
          <p:cNvSpPr>
            <a:spLocks noChangeShapeType="1"/>
          </p:cNvSpPr>
          <p:nvPr/>
        </p:nvSpPr>
        <p:spPr bwMode="auto">
          <a:xfrm>
            <a:off x="2392363" y="3902075"/>
            <a:ext cx="590550" cy="45085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75170" name="Line 34"/>
          <p:cNvSpPr>
            <a:spLocks noChangeShapeType="1"/>
          </p:cNvSpPr>
          <p:nvPr/>
        </p:nvSpPr>
        <p:spPr bwMode="auto">
          <a:xfrm flipV="1">
            <a:off x="2406651" y="2828925"/>
            <a:ext cx="576263" cy="107315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75171" name="Line 35"/>
          <p:cNvSpPr>
            <a:spLocks noChangeShapeType="1"/>
          </p:cNvSpPr>
          <p:nvPr/>
        </p:nvSpPr>
        <p:spPr bwMode="auto">
          <a:xfrm>
            <a:off x="2406651" y="3914776"/>
            <a:ext cx="576263" cy="1717675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75172" name="Line 36"/>
          <p:cNvSpPr>
            <a:spLocks noChangeShapeType="1"/>
          </p:cNvSpPr>
          <p:nvPr/>
        </p:nvSpPr>
        <p:spPr bwMode="auto">
          <a:xfrm flipH="1" flipV="1">
            <a:off x="2441575" y="3251201"/>
            <a:ext cx="541338" cy="1101725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75173" name="Line 37"/>
          <p:cNvSpPr>
            <a:spLocks noChangeShapeType="1"/>
          </p:cNvSpPr>
          <p:nvPr/>
        </p:nvSpPr>
        <p:spPr bwMode="auto">
          <a:xfrm flipH="1" flipV="1">
            <a:off x="2441575" y="3246438"/>
            <a:ext cx="541338" cy="314325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75174" name="Line 38"/>
          <p:cNvSpPr>
            <a:spLocks noChangeShapeType="1"/>
          </p:cNvSpPr>
          <p:nvPr/>
        </p:nvSpPr>
        <p:spPr bwMode="auto">
          <a:xfrm flipH="1" flipV="1">
            <a:off x="2441575" y="3246438"/>
            <a:ext cx="541338" cy="2386012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75175" name="Line 39"/>
          <p:cNvSpPr>
            <a:spLocks noChangeShapeType="1"/>
          </p:cNvSpPr>
          <p:nvPr/>
        </p:nvSpPr>
        <p:spPr bwMode="auto">
          <a:xfrm flipH="1">
            <a:off x="2441575" y="2828926"/>
            <a:ext cx="541338" cy="417513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75176" name="Line 40"/>
          <p:cNvSpPr>
            <a:spLocks noChangeShapeType="1"/>
          </p:cNvSpPr>
          <p:nvPr/>
        </p:nvSpPr>
        <p:spPr bwMode="auto">
          <a:xfrm flipH="1">
            <a:off x="2441575" y="2219325"/>
            <a:ext cx="541338" cy="10541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75177" name="Line 41"/>
          <p:cNvSpPr>
            <a:spLocks noChangeShapeType="1"/>
          </p:cNvSpPr>
          <p:nvPr/>
        </p:nvSpPr>
        <p:spPr bwMode="auto">
          <a:xfrm>
            <a:off x="2406651" y="4938714"/>
            <a:ext cx="576263" cy="1450975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75178" name="Line 42"/>
          <p:cNvSpPr>
            <a:spLocks noChangeShapeType="1"/>
          </p:cNvSpPr>
          <p:nvPr/>
        </p:nvSpPr>
        <p:spPr bwMode="auto">
          <a:xfrm flipV="1">
            <a:off x="2406651" y="4352925"/>
            <a:ext cx="576263" cy="585788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75179" name="Line 43"/>
          <p:cNvSpPr>
            <a:spLocks noChangeShapeType="1"/>
          </p:cNvSpPr>
          <p:nvPr/>
        </p:nvSpPr>
        <p:spPr bwMode="auto">
          <a:xfrm flipV="1">
            <a:off x="2406651" y="2219325"/>
            <a:ext cx="576263" cy="27051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75180" name="Text Box 44"/>
          <p:cNvSpPr txBox="1">
            <a:spLocks noChangeArrowheads="1"/>
          </p:cNvSpPr>
          <p:nvPr/>
        </p:nvSpPr>
        <p:spPr bwMode="auto">
          <a:xfrm>
            <a:off x="4583113" y="5994400"/>
            <a:ext cx="66075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 b="1">
                <a:latin typeface="Symbol" pitchFamily="18" charset="2"/>
              </a:rPr>
              <a:t>s</a:t>
            </a:r>
            <a:r>
              <a:rPr lang="hu-HU" b="1"/>
              <a:t>(a</a:t>
            </a:r>
            <a:r>
              <a:rPr lang="hu-HU" b="1" baseline="-25000"/>
              <a:t>1</a:t>
            </a:r>
            <a:r>
              <a:rPr lang="hu-HU" b="1"/>
              <a:t>)</a:t>
            </a:r>
          </a:p>
        </p:txBody>
      </p:sp>
      <p:sp>
        <p:nvSpPr>
          <p:cNvPr id="475181" name="Text Box 45"/>
          <p:cNvSpPr txBox="1">
            <a:spLocks noChangeArrowheads="1"/>
          </p:cNvSpPr>
          <p:nvPr/>
        </p:nvSpPr>
        <p:spPr bwMode="auto">
          <a:xfrm>
            <a:off x="4583113" y="3260725"/>
            <a:ext cx="65434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 b="1"/>
              <a:t>n(b</a:t>
            </a:r>
            <a:r>
              <a:rPr lang="hu-HU" b="1" baseline="-25000"/>
              <a:t>1</a:t>
            </a:r>
            <a:r>
              <a:rPr lang="hu-HU" b="1"/>
              <a:t>)</a:t>
            </a:r>
          </a:p>
        </p:txBody>
      </p:sp>
      <p:sp>
        <p:nvSpPr>
          <p:cNvPr id="475182" name="Text Box 46"/>
          <p:cNvSpPr txBox="1">
            <a:spLocks noChangeArrowheads="1"/>
          </p:cNvSpPr>
          <p:nvPr/>
        </p:nvSpPr>
        <p:spPr bwMode="auto">
          <a:xfrm>
            <a:off x="4564063" y="5205413"/>
            <a:ext cx="67037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 b="1">
                <a:latin typeface="Symbol" pitchFamily="18" charset="2"/>
              </a:rPr>
              <a:t>s</a:t>
            </a:r>
            <a:r>
              <a:rPr lang="hu-HU" b="1"/>
              <a:t>(b</a:t>
            </a:r>
            <a:r>
              <a:rPr lang="hu-HU" b="1" baseline="-25000"/>
              <a:t>2</a:t>
            </a:r>
            <a:r>
              <a:rPr lang="hu-HU" b="1"/>
              <a:t>)</a:t>
            </a:r>
          </a:p>
        </p:txBody>
      </p:sp>
      <p:sp>
        <p:nvSpPr>
          <p:cNvPr id="475183" name="Line 47"/>
          <p:cNvSpPr>
            <a:spLocks noChangeShapeType="1"/>
          </p:cNvSpPr>
          <p:nvPr/>
        </p:nvSpPr>
        <p:spPr bwMode="auto">
          <a:xfrm flipV="1">
            <a:off x="5457825" y="6205538"/>
            <a:ext cx="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75184" name="Line 48"/>
          <p:cNvSpPr>
            <a:spLocks noChangeShapeType="1"/>
          </p:cNvSpPr>
          <p:nvPr/>
        </p:nvSpPr>
        <p:spPr bwMode="auto">
          <a:xfrm>
            <a:off x="5762625" y="6218238"/>
            <a:ext cx="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hu-HU"/>
          </a:p>
        </p:txBody>
      </p:sp>
      <p:grpSp>
        <p:nvGrpSpPr>
          <p:cNvPr id="475185" name="Group 49"/>
          <p:cNvGrpSpPr>
            <a:grpSpLocks noChangeAspect="1"/>
          </p:cNvGrpSpPr>
          <p:nvPr/>
        </p:nvGrpSpPr>
        <p:grpSpPr bwMode="auto">
          <a:xfrm>
            <a:off x="3941764" y="6089651"/>
            <a:ext cx="579437" cy="608013"/>
            <a:chOff x="2000" y="3890"/>
            <a:chExt cx="243" cy="255"/>
          </a:xfrm>
        </p:grpSpPr>
        <p:sp>
          <p:nvSpPr>
            <p:cNvPr id="475186" name="Oval 50"/>
            <p:cNvSpPr>
              <a:spLocks noChangeAspect="1" noChangeArrowheads="1"/>
            </p:cNvSpPr>
            <p:nvPr/>
          </p:nvSpPr>
          <p:spPr bwMode="auto">
            <a:xfrm>
              <a:off x="2010" y="3890"/>
              <a:ext cx="225" cy="225"/>
            </a:xfrm>
            <a:prstGeom prst="ellipse">
              <a:avLst/>
            </a:prstGeom>
            <a:solidFill>
              <a:srgbClr val="FF00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75187" name="Oval 51"/>
            <p:cNvSpPr>
              <a:spLocks noChangeAspect="1" noChangeArrowheads="1"/>
            </p:cNvSpPr>
            <p:nvPr/>
          </p:nvSpPr>
          <p:spPr bwMode="auto">
            <a:xfrm>
              <a:off x="2000" y="4053"/>
              <a:ext cx="92" cy="92"/>
            </a:xfrm>
            <a:prstGeom prst="ellipse">
              <a:avLst/>
            </a:prstGeom>
            <a:solidFill>
              <a:srgbClr val="FF00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75188" name="Oval 52"/>
            <p:cNvSpPr>
              <a:spLocks noChangeAspect="1" noChangeArrowheads="1"/>
            </p:cNvSpPr>
            <p:nvPr/>
          </p:nvSpPr>
          <p:spPr bwMode="auto">
            <a:xfrm>
              <a:off x="2151" y="4053"/>
              <a:ext cx="92" cy="92"/>
            </a:xfrm>
            <a:prstGeom prst="ellipse">
              <a:avLst/>
            </a:prstGeom>
            <a:solidFill>
              <a:srgbClr val="FF00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75189" name="Oval 53"/>
            <p:cNvSpPr>
              <a:spLocks noChangeAspect="1" noChangeArrowheads="1"/>
            </p:cNvSpPr>
            <p:nvPr/>
          </p:nvSpPr>
          <p:spPr bwMode="auto">
            <a:xfrm>
              <a:off x="2065" y="3891"/>
              <a:ext cx="113" cy="113"/>
            </a:xfrm>
            <a:prstGeom prst="ellipse">
              <a:avLst/>
            </a:prstGeom>
            <a:solidFill>
              <a:srgbClr val="33CC33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75190" name="Oval 54"/>
            <p:cNvSpPr>
              <a:spLocks noChangeAspect="1" noChangeArrowheads="1"/>
            </p:cNvSpPr>
            <p:nvPr/>
          </p:nvSpPr>
          <p:spPr bwMode="auto">
            <a:xfrm>
              <a:off x="2065" y="4004"/>
              <a:ext cx="113" cy="113"/>
            </a:xfrm>
            <a:prstGeom prst="ellipse">
              <a:avLst/>
            </a:prstGeom>
            <a:solidFill>
              <a:srgbClr val="FF00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</p:grpSp>
      <p:grpSp>
        <p:nvGrpSpPr>
          <p:cNvPr id="475191" name="Group 55"/>
          <p:cNvGrpSpPr>
            <a:grpSpLocks noChangeAspect="1"/>
          </p:cNvGrpSpPr>
          <p:nvPr/>
        </p:nvGrpSpPr>
        <p:grpSpPr bwMode="auto">
          <a:xfrm>
            <a:off x="3806825" y="1889126"/>
            <a:ext cx="795338" cy="663575"/>
            <a:chOff x="1624" y="3776"/>
            <a:chExt cx="333" cy="278"/>
          </a:xfrm>
        </p:grpSpPr>
        <p:sp>
          <p:nvSpPr>
            <p:cNvPr id="475192" name="Oval 56"/>
            <p:cNvSpPr>
              <a:spLocks noChangeAspect="1" noChangeArrowheads="1"/>
            </p:cNvSpPr>
            <p:nvPr/>
          </p:nvSpPr>
          <p:spPr bwMode="auto">
            <a:xfrm>
              <a:off x="1676" y="3776"/>
              <a:ext cx="225" cy="225"/>
            </a:xfrm>
            <a:prstGeom prst="ellipse">
              <a:avLst/>
            </a:prstGeom>
            <a:solidFill>
              <a:srgbClr val="FF00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75193" name="Oval 57"/>
            <p:cNvSpPr>
              <a:spLocks noChangeAspect="1" noChangeArrowheads="1"/>
            </p:cNvSpPr>
            <p:nvPr/>
          </p:nvSpPr>
          <p:spPr bwMode="auto">
            <a:xfrm>
              <a:off x="1666" y="3939"/>
              <a:ext cx="92" cy="92"/>
            </a:xfrm>
            <a:prstGeom prst="ellipse">
              <a:avLst/>
            </a:prstGeom>
            <a:solidFill>
              <a:srgbClr val="33CC33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75194" name="Oval 58"/>
            <p:cNvSpPr>
              <a:spLocks noChangeAspect="1" noChangeArrowheads="1"/>
            </p:cNvSpPr>
            <p:nvPr/>
          </p:nvSpPr>
          <p:spPr bwMode="auto">
            <a:xfrm>
              <a:off x="1817" y="3939"/>
              <a:ext cx="92" cy="92"/>
            </a:xfrm>
            <a:prstGeom prst="ellipse">
              <a:avLst/>
            </a:prstGeom>
            <a:solidFill>
              <a:srgbClr val="33CC33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75195" name="Oval 59"/>
            <p:cNvSpPr>
              <a:spLocks noChangeAspect="1" noChangeArrowheads="1"/>
            </p:cNvSpPr>
            <p:nvPr/>
          </p:nvSpPr>
          <p:spPr bwMode="auto">
            <a:xfrm>
              <a:off x="1731" y="3777"/>
              <a:ext cx="113" cy="113"/>
            </a:xfrm>
            <a:prstGeom prst="ellipse">
              <a:avLst/>
            </a:prstGeom>
            <a:solidFill>
              <a:srgbClr val="33CC33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75196" name="Oval 60"/>
            <p:cNvSpPr>
              <a:spLocks noChangeAspect="1" noChangeArrowheads="1"/>
            </p:cNvSpPr>
            <p:nvPr/>
          </p:nvSpPr>
          <p:spPr bwMode="auto">
            <a:xfrm>
              <a:off x="1731" y="3890"/>
              <a:ext cx="113" cy="113"/>
            </a:xfrm>
            <a:prstGeom prst="ellipse">
              <a:avLst/>
            </a:prstGeom>
            <a:solidFill>
              <a:srgbClr val="FF00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75197" name="Line 61"/>
            <p:cNvSpPr>
              <a:spLocks noChangeAspect="1" noChangeShapeType="1"/>
            </p:cNvSpPr>
            <p:nvPr/>
          </p:nvSpPr>
          <p:spPr bwMode="auto">
            <a:xfrm flipV="1">
              <a:off x="1758" y="3890"/>
              <a:ext cx="199" cy="1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75198" name="Line 62"/>
            <p:cNvSpPr>
              <a:spLocks noChangeAspect="1" noChangeShapeType="1"/>
            </p:cNvSpPr>
            <p:nvPr/>
          </p:nvSpPr>
          <p:spPr bwMode="auto">
            <a:xfrm flipH="1" flipV="1">
              <a:off x="1624" y="3891"/>
              <a:ext cx="199" cy="1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475199" name="Line 63"/>
          <p:cNvSpPr>
            <a:spLocks noChangeShapeType="1"/>
          </p:cNvSpPr>
          <p:nvPr/>
        </p:nvSpPr>
        <p:spPr bwMode="auto">
          <a:xfrm flipV="1">
            <a:off x="5543550" y="3963988"/>
            <a:ext cx="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75200" name="Line 64"/>
          <p:cNvSpPr>
            <a:spLocks noChangeShapeType="1"/>
          </p:cNvSpPr>
          <p:nvPr/>
        </p:nvSpPr>
        <p:spPr bwMode="auto">
          <a:xfrm>
            <a:off x="5845175" y="3965575"/>
            <a:ext cx="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hu-HU"/>
          </a:p>
        </p:txBody>
      </p:sp>
      <p:grpSp>
        <p:nvGrpSpPr>
          <p:cNvPr id="475201" name="Group 65"/>
          <p:cNvGrpSpPr>
            <a:grpSpLocks noChangeAspect="1"/>
          </p:cNvGrpSpPr>
          <p:nvPr/>
        </p:nvGrpSpPr>
        <p:grpSpPr bwMode="auto">
          <a:xfrm>
            <a:off x="3930650" y="4038600"/>
            <a:ext cx="579438" cy="622300"/>
            <a:chOff x="1722" y="3446"/>
            <a:chExt cx="243" cy="261"/>
          </a:xfrm>
        </p:grpSpPr>
        <p:sp>
          <p:nvSpPr>
            <p:cNvPr id="475202" name="Oval 66"/>
            <p:cNvSpPr>
              <a:spLocks noChangeAspect="1" noChangeArrowheads="1"/>
            </p:cNvSpPr>
            <p:nvPr/>
          </p:nvSpPr>
          <p:spPr bwMode="auto">
            <a:xfrm>
              <a:off x="1732" y="3446"/>
              <a:ext cx="225" cy="225"/>
            </a:xfrm>
            <a:prstGeom prst="ellipse">
              <a:avLst/>
            </a:prstGeom>
            <a:solidFill>
              <a:srgbClr val="FF00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75203" name="Oval 67"/>
            <p:cNvSpPr>
              <a:spLocks noChangeAspect="1" noChangeArrowheads="1"/>
            </p:cNvSpPr>
            <p:nvPr/>
          </p:nvSpPr>
          <p:spPr bwMode="auto">
            <a:xfrm>
              <a:off x="1722" y="3609"/>
              <a:ext cx="92" cy="92"/>
            </a:xfrm>
            <a:prstGeom prst="ellipse">
              <a:avLst/>
            </a:prstGeom>
            <a:solidFill>
              <a:srgbClr val="FF00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75204" name="Oval 68"/>
            <p:cNvSpPr>
              <a:spLocks noChangeAspect="1" noChangeArrowheads="1"/>
            </p:cNvSpPr>
            <p:nvPr/>
          </p:nvSpPr>
          <p:spPr bwMode="auto">
            <a:xfrm>
              <a:off x="1873" y="3609"/>
              <a:ext cx="92" cy="92"/>
            </a:xfrm>
            <a:prstGeom prst="ellipse">
              <a:avLst/>
            </a:prstGeom>
            <a:solidFill>
              <a:srgbClr val="FF00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75205" name="Oval 69"/>
            <p:cNvSpPr>
              <a:spLocks noChangeAspect="1" noChangeArrowheads="1"/>
            </p:cNvSpPr>
            <p:nvPr/>
          </p:nvSpPr>
          <p:spPr bwMode="auto">
            <a:xfrm>
              <a:off x="1787" y="3447"/>
              <a:ext cx="113" cy="113"/>
            </a:xfrm>
            <a:prstGeom prst="ellipse">
              <a:avLst/>
            </a:prstGeom>
            <a:solidFill>
              <a:srgbClr val="FF00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75206" name="Oval 70"/>
            <p:cNvSpPr>
              <a:spLocks noChangeAspect="1" noChangeArrowheads="1"/>
            </p:cNvSpPr>
            <p:nvPr/>
          </p:nvSpPr>
          <p:spPr bwMode="auto">
            <a:xfrm>
              <a:off x="1787" y="3560"/>
              <a:ext cx="113" cy="113"/>
            </a:xfrm>
            <a:prstGeom prst="ellipse">
              <a:avLst/>
            </a:prstGeom>
            <a:solidFill>
              <a:srgbClr val="33CC33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75207" name="Line 71"/>
            <p:cNvSpPr>
              <a:spLocks noChangeAspect="1" noChangeShapeType="1"/>
            </p:cNvSpPr>
            <p:nvPr/>
          </p:nvSpPr>
          <p:spPr bwMode="auto">
            <a:xfrm>
              <a:off x="1759" y="3564"/>
              <a:ext cx="81" cy="1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75208" name="Line 72"/>
            <p:cNvSpPr>
              <a:spLocks noChangeAspect="1" noChangeShapeType="1"/>
            </p:cNvSpPr>
            <p:nvPr/>
          </p:nvSpPr>
          <p:spPr bwMode="auto">
            <a:xfrm flipH="1">
              <a:off x="1849" y="3566"/>
              <a:ext cx="81" cy="1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475209" name="Line 73"/>
          <p:cNvSpPr>
            <a:spLocks noChangeShapeType="1"/>
          </p:cNvSpPr>
          <p:nvPr/>
        </p:nvSpPr>
        <p:spPr bwMode="auto">
          <a:xfrm flipV="1">
            <a:off x="5454650" y="5457825"/>
            <a:ext cx="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75210" name="Line 74"/>
          <p:cNvSpPr>
            <a:spLocks noChangeShapeType="1"/>
          </p:cNvSpPr>
          <p:nvPr/>
        </p:nvSpPr>
        <p:spPr bwMode="auto">
          <a:xfrm>
            <a:off x="5759450" y="5494338"/>
            <a:ext cx="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hu-HU"/>
          </a:p>
        </p:txBody>
      </p:sp>
      <p:grpSp>
        <p:nvGrpSpPr>
          <p:cNvPr id="475211" name="Group 75"/>
          <p:cNvGrpSpPr>
            <a:grpSpLocks noChangeAspect="1"/>
          </p:cNvGrpSpPr>
          <p:nvPr/>
        </p:nvGrpSpPr>
        <p:grpSpPr bwMode="auto">
          <a:xfrm>
            <a:off x="3848100" y="5362576"/>
            <a:ext cx="730250" cy="398463"/>
            <a:chOff x="707" y="3110"/>
            <a:chExt cx="307" cy="168"/>
          </a:xfrm>
        </p:grpSpPr>
        <p:sp>
          <p:nvSpPr>
            <p:cNvPr id="475212" name="Oval 76"/>
            <p:cNvSpPr>
              <a:spLocks noChangeAspect="1" noChangeArrowheads="1"/>
            </p:cNvSpPr>
            <p:nvPr/>
          </p:nvSpPr>
          <p:spPr bwMode="auto">
            <a:xfrm>
              <a:off x="707" y="3185"/>
              <a:ext cx="92" cy="92"/>
            </a:xfrm>
            <a:prstGeom prst="ellipse">
              <a:avLst/>
            </a:prstGeom>
            <a:solidFill>
              <a:srgbClr val="33CC33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75213" name="Oval 77"/>
            <p:cNvSpPr>
              <a:spLocks noChangeAspect="1" noChangeArrowheads="1"/>
            </p:cNvSpPr>
            <p:nvPr/>
          </p:nvSpPr>
          <p:spPr bwMode="auto">
            <a:xfrm>
              <a:off x="922" y="3186"/>
              <a:ext cx="92" cy="92"/>
            </a:xfrm>
            <a:prstGeom prst="ellipse">
              <a:avLst/>
            </a:prstGeom>
            <a:solidFill>
              <a:srgbClr val="FF00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75214" name="Oval 78"/>
            <p:cNvSpPr>
              <a:spLocks noChangeAspect="1" noChangeArrowheads="1"/>
            </p:cNvSpPr>
            <p:nvPr/>
          </p:nvSpPr>
          <p:spPr bwMode="auto">
            <a:xfrm>
              <a:off x="750" y="3111"/>
              <a:ext cx="113" cy="113"/>
            </a:xfrm>
            <a:prstGeom prst="ellipse">
              <a:avLst/>
            </a:prstGeom>
            <a:solidFill>
              <a:srgbClr val="33CC33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75215" name="Oval 79"/>
            <p:cNvSpPr>
              <a:spLocks noChangeAspect="1" noChangeArrowheads="1"/>
            </p:cNvSpPr>
            <p:nvPr/>
          </p:nvSpPr>
          <p:spPr bwMode="auto">
            <a:xfrm>
              <a:off x="862" y="3110"/>
              <a:ext cx="113" cy="113"/>
            </a:xfrm>
            <a:prstGeom prst="ellipse">
              <a:avLst/>
            </a:prstGeom>
            <a:solidFill>
              <a:srgbClr val="FF00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</p:grpSp>
      <p:grpSp>
        <p:nvGrpSpPr>
          <p:cNvPr id="475216" name="Group 80"/>
          <p:cNvGrpSpPr>
            <a:grpSpLocks noChangeAspect="1"/>
          </p:cNvGrpSpPr>
          <p:nvPr/>
        </p:nvGrpSpPr>
        <p:grpSpPr bwMode="auto">
          <a:xfrm>
            <a:off x="3735389" y="2635251"/>
            <a:ext cx="942975" cy="403225"/>
            <a:chOff x="679" y="2818"/>
            <a:chExt cx="395" cy="169"/>
          </a:xfrm>
        </p:grpSpPr>
        <p:sp>
          <p:nvSpPr>
            <p:cNvPr id="475217" name="Line 81"/>
            <p:cNvSpPr>
              <a:spLocks noChangeAspect="1" noChangeShapeType="1"/>
            </p:cNvSpPr>
            <p:nvPr/>
          </p:nvSpPr>
          <p:spPr bwMode="auto">
            <a:xfrm flipV="1">
              <a:off x="875" y="2824"/>
              <a:ext cx="199" cy="1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75218" name="Line 82"/>
            <p:cNvSpPr>
              <a:spLocks noChangeAspect="1" noChangeShapeType="1"/>
            </p:cNvSpPr>
            <p:nvPr/>
          </p:nvSpPr>
          <p:spPr bwMode="auto">
            <a:xfrm flipH="1" flipV="1">
              <a:off x="679" y="2819"/>
              <a:ext cx="199" cy="1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75219" name="Oval 83"/>
            <p:cNvSpPr>
              <a:spLocks noChangeAspect="1" noChangeArrowheads="1"/>
            </p:cNvSpPr>
            <p:nvPr/>
          </p:nvSpPr>
          <p:spPr bwMode="auto">
            <a:xfrm>
              <a:off x="725" y="2893"/>
              <a:ext cx="92" cy="92"/>
            </a:xfrm>
            <a:prstGeom prst="ellipse">
              <a:avLst/>
            </a:prstGeom>
            <a:solidFill>
              <a:srgbClr val="33CC33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75220" name="Oval 84"/>
            <p:cNvSpPr>
              <a:spLocks noChangeAspect="1" noChangeArrowheads="1"/>
            </p:cNvSpPr>
            <p:nvPr/>
          </p:nvSpPr>
          <p:spPr bwMode="auto">
            <a:xfrm>
              <a:off x="940" y="2894"/>
              <a:ext cx="92" cy="92"/>
            </a:xfrm>
            <a:prstGeom prst="ellipse">
              <a:avLst/>
            </a:prstGeom>
            <a:solidFill>
              <a:srgbClr val="FF00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75221" name="Oval 85"/>
            <p:cNvSpPr>
              <a:spLocks noChangeAspect="1" noChangeArrowheads="1"/>
            </p:cNvSpPr>
            <p:nvPr/>
          </p:nvSpPr>
          <p:spPr bwMode="auto">
            <a:xfrm>
              <a:off x="768" y="2819"/>
              <a:ext cx="113" cy="113"/>
            </a:xfrm>
            <a:prstGeom prst="ellipse">
              <a:avLst/>
            </a:prstGeom>
            <a:solidFill>
              <a:srgbClr val="FF00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75222" name="Oval 86"/>
            <p:cNvSpPr>
              <a:spLocks noChangeAspect="1" noChangeArrowheads="1"/>
            </p:cNvSpPr>
            <p:nvPr/>
          </p:nvSpPr>
          <p:spPr bwMode="auto">
            <a:xfrm>
              <a:off x="880" y="2818"/>
              <a:ext cx="113" cy="113"/>
            </a:xfrm>
            <a:prstGeom prst="ellipse">
              <a:avLst/>
            </a:prstGeom>
            <a:solidFill>
              <a:srgbClr val="33CC33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</p:grpSp>
      <p:sp>
        <p:nvSpPr>
          <p:cNvPr id="475223" name="Line 87"/>
          <p:cNvSpPr>
            <a:spLocks noChangeShapeType="1"/>
          </p:cNvSpPr>
          <p:nvPr/>
        </p:nvSpPr>
        <p:spPr bwMode="auto">
          <a:xfrm flipV="1">
            <a:off x="5461000" y="3673475"/>
            <a:ext cx="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75224" name="Line 88"/>
          <p:cNvSpPr>
            <a:spLocks noChangeShapeType="1"/>
          </p:cNvSpPr>
          <p:nvPr/>
        </p:nvSpPr>
        <p:spPr bwMode="auto">
          <a:xfrm>
            <a:off x="5762625" y="3681413"/>
            <a:ext cx="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hu-HU"/>
          </a:p>
        </p:txBody>
      </p:sp>
      <p:grpSp>
        <p:nvGrpSpPr>
          <p:cNvPr id="475225" name="Group 89"/>
          <p:cNvGrpSpPr>
            <a:grpSpLocks noChangeAspect="1"/>
          </p:cNvGrpSpPr>
          <p:nvPr/>
        </p:nvGrpSpPr>
        <p:grpSpPr bwMode="auto">
          <a:xfrm rot="18660000">
            <a:off x="4006057" y="3415507"/>
            <a:ext cx="536575" cy="271462"/>
            <a:chOff x="750" y="3110"/>
            <a:chExt cx="225" cy="114"/>
          </a:xfrm>
        </p:grpSpPr>
        <p:sp>
          <p:nvSpPr>
            <p:cNvPr id="475226" name="Oval 90"/>
            <p:cNvSpPr>
              <a:spLocks noChangeAspect="1" noChangeArrowheads="1"/>
            </p:cNvSpPr>
            <p:nvPr/>
          </p:nvSpPr>
          <p:spPr bwMode="auto">
            <a:xfrm>
              <a:off x="750" y="3111"/>
              <a:ext cx="113" cy="113"/>
            </a:xfrm>
            <a:prstGeom prst="ellipse">
              <a:avLst/>
            </a:prstGeom>
            <a:solidFill>
              <a:srgbClr val="33CC33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75227" name="Oval 91"/>
            <p:cNvSpPr>
              <a:spLocks noChangeAspect="1" noChangeArrowheads="1"/>
            </p:cNvSpPr>
            <p:nvPr/>
          </p:nvSpPr>
          <p:spPr bwMode="auto">
            <a:xfrm>
              <a:off x="862" y="3110"/>
              <a:ext cx="113" cy="113"/>
            </a:xfrm>
            <a:prstGeom prst="ellipse">
              <a:avLst/>
            </a:prstGeom>
            <a:solidFill>
              <a:srgbClr val="FF00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</p:grpSp>
      <p:grpSp>
        <p:nvGrpSpPr>
          <p:cNvPr id="475228" name="Group 92"/>
          <p:cNvGrpSpPr>
            <a:grpSpLocks/>
          </p:cNvGrpSpPr>
          <p:nvPr/>
        </p:nvGrpSpPr>
        <p:grpSpPr bwMode="auto">
          <a:xfrm>
            <a:off x="6124576" y="6162675"/>
            <a:ext cx="746125" cy="541338"/>
            <a:chOff x="2682" y="3828"/>
            <a:chExt cx="470" cy="341"/>
          </a:xfrm>
        </p:grpSpPr>
        <p:sp>
          <p:nvSpPr>
            <p:cNvPr id="475229" name="Oval 93"/>
            <p:cNvSpPr>
              <a:spLocks noChangeAspect="1" noChangeArrowheads="1"/>
            </p:cNvSpPr>
            <p:nvPr/>
          </p:nvSpPr>
          <p:spPr bwMode="auto">
            <a:xfrm>
              <a:off x="2751" y="3828"/>
              <a:ext cx="338" cy="338"/>
            </a:xfrm>
            <a:prstGeom prst="ellipse">
              <a:avLst/>
            </a:prstGeom>
            <a:solidFill>
              <a:srgbClr val="FF00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75230" name="Oval 94"/>
            <p:cNvSpPr>
              <a:spLocks noChangeAspect="1" noChangeArrowheads="1"/>
            </p:cNvSpPr>
            <p:nvPr/>
          </p:nvSpPr>
          <p:spPr bwMode="auto">
            <a:xfrm>
              <a:off x="2682" y="4028"/>
              <a:ext cx="138" cy="138"/>
            </a:xfrm>
            <a:prstGeom prst="ellipse">
              <a:avLst/>
            </a:prstGeom>
            <a:solidFill>
              <a:srgbClr val="FF00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75231" name="Oval 95"/>
            <p:cNvSpPr>
              <a:spLocks noChangeAspect="1" noChangeArrowheads="1"/>
            </p:cNvSpPr>
            <p:nvPr/>
          </p:nvSpPr>
          <p:spPr bwMode="auto">
            <a:xfrm>
              <a:off x="3014" y="4028"/>
              <a:ext cx="138" cy="138"/>
            </a:xfrm>
            <a:prstGeom prst="ellipse">
              <a:avLst/>
            </a:prstGeom>
            <a:solidFill>
              <a:srgbClr val="FF00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75232" name="Oval 96"/>
            <p:cNvSpPr>
              <a:spLocks noChangeAspect="1" noChangeArrowheads="1"/>
            </p:cNvSpPr>
            <p:nvPr/>
          </p:nvSpPr>
          <p:spPr bwMode="auto">
            <a:xfrm>
              <a:off x="2834" y="3830"/>
              <a:ext cx="169" cy="169"/>
            </a:xfrm>
            <a:prstGeom prst="ellipse">
              <a:avLst/>
            </a:prstGeom>
            <a:solidFill>
              <a:srgbClr val="33CC33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75233" name="Oval 97"/>
            <p:cNvSpPr>
              <a:spLocks noChangeAspect="1" noChangeArrowheads="1"/>
            </p:cNvSpPr>
            <p:nvPr/>
          </p:nvSpPr>
          <p:spPr bwMode="auto">
            <a:xfrm>
              <a:off x="2834" y="3999"/>
              <a:ext cx="169" cy="170"/>
            </a:xfrm>
            <a:prstGeom prst="ellipse">
              <a:avLst/>
            </a:prstGeom>
            <a:solidFill>
              <a:srgbClr val="FF00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</p:grpSp>
      <p:grpSp>
        <p:nvGrpSpPr>
          <p:cNvPr id="475234" name="Group 98"/>
          <p:cNvGrpSpPr>
            <a:grpSpLocks/>
          </p:cNvGrpSpPr>
          <p:nvPr/>
        </p:nvGrpSpPr>
        <p:grpSpPr bwMode="auto">
          <a:xfrm>
            <a:off x="6107114" y="1830389"/>
            <a:ext cx="795337" cy="663575"/>
            <a:chOff x="2663" y="1186"/>
            <a:chExt cx="501" cy="418"/>
          </a:xfrm>
        </p:grpSpPr>
        <p:sp>
          <p:nvSpPr>
            <p:cNvPr id="475235" name="Oval 99"/>
            <p:cNvSpPr>
              <a:spLocks noChangeAspect="1" noChangeArrowheads="1"/>
            </p:cNvSpPr>
            <p:nvPr/>
          </p:nvSpPr>
          <p:spPr bwMode="auto">
            <a:xfrm>
              <a:off x="2741" y="1186"/>
              <a:ext cx="339" cy="338"/>
            </a:xfrm>
            <a:prstGeom prst="ellipse">
              <a:avLst/>
            </a:prstGeom>
            <a:solidFill>
              <a:srgbClr val="FF00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75236" name="Oval 100"/>
            <p:cNvSpPr>
              <a:spLocks noChangeAspect="1" noChangeArrowheads="1"/>
            </p:cNvSpPr>
            <p:nvPr/>
          </p:nvSpPr>
          <p:spPr bwMode="auto">
            <a:xfrm>
              <a:off x="2669" y="1377"/>
              <a:ext cx="139" cy="138"/>
            </a:xfrm>
            <a:prstGeom prst="ellipse">
              <a:avLst/>
            </a:prstGeom>
            <a:solidFill>
              <a:srgbClr val="33CC33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75237" name="Oval 101"/>
            <p:cNvSpPr>
              <a:spLocks noChangeAspect="1" noChangeArrowheads="1"/>
            </p:cNvSpPr>
            <p:nvPr/>
          </p:nvSpPr>
          <p:spPr bwMode="auto">
            <a:xfrm>
              <a:off x="3013" y="1377"/>
              <a:ext cx="139" cy="138"/>
            </a:xfrm>
            <a:prstGeom prst="ellipse">
              <a:avLst/>
            </a:prstGeom>
            <a:solidFill>
              <a:srgbClr val="33CC33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75238" name="Oval 102"/>
            <p:cNvSpPr>
              <a:spLocks noChangeAspect="1" noChangeArrowheads="1"/>
            </p:cNvSpPr>
            <p:nvPr/>
          </p:nvSpPr>
          <p:spPr bwMode="auto">
            <a:xfrm>
              <a:off x="2824" y="1188"/>
              <a:ext cx="170" cy="169"/>
            </a:xfrm>
            <a:prstGeom prst="ellipse">
              <a:avLst/>
            </a:prstGeom>
            <a:solidFill>
              <a:srgbClr val="33CC33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75239" name="Oval 103"/>
            <p:cNvSpPr>
              <a:spLocks noChangeAspect="1" noChangeArrowheads="1"/>
            </p:cNvSpPr>
            <p:nvPr/>
          </p:nvSpPr>
          <p:spPr bwMode="auto">
            <a:xfrm>
              <a:off x="2824" y="1357"/>
              <a:ext cx="170" cy="170"/>
            </a:xfrm>
            <a:prstGeom prst="ellipse">
              <a:avLst/>
            </a:prstGeom>
            <a:solidFill>
              <a:srgbClr val="FF00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75240" name="Line 104"/>
            <p:cNvSpPr>
              <a:spLocks noChangeAspect="1" noChangeShapeType="1"/>
            </p:cNvSpPr>
            <p:nvPr/>
          </p:nvSpPr>
          <p:spPr bwMode="auto">
            <a:xfrm flipV="1">
              <a:off x="2865" y="1357"/>
              <a:ext cx="299" cy="2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75241" name="Line 105"/>
            <p:cNvSpPr>
              <a:spLocks noChangeAspect="1" noChangeShapeType="1"/>
            </p:cNvSpPr>
            <p:nvPr/>
          </p:nvSpPr>
          <p:spPr bwMode="auto">
            <a:xfrm flipH="1" flipV="1">
              <a:off x="2663" y="1359"/>
              <a:ext cx="299" cy="2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</p:grpSp>
      <p:grpSp>
        <p:nvGrpSpPr>
          <p:cNvPr id="475242" name="Group 106"/>
          <p:cNvGrpSpPr>
            <a:grpSpLocks/>
          </p:cNvGrpSpPr>
          <p:nvPr/>
        </p:nvGrpSpPr>
        <p:grpSpPr bwMode="auto">
          <a:xfrm>
            <a:off x="6118226" y="4297363"/>
            <a:ext cx="746125" cy="622300"/>
            <a:chOff x="2687" y="2689"/>
            <a:chExt cx="470" cy="392"/>
          </a:xfrm>
        </p:grpSpPr>
        <p:sp>
          <p:nvSpPr>
            <p:cNvPr id="475243" name="Oval 107"/>
            <p:cNvSpPr>
              <a:spLocks noChangeAspect="1" noChangeArrowheads="1"/>
            </p:cNvSpPr>
            <p:nvPr/>
          </p:nvSpPr>
          <p:spPr bwMode="auto">
            <a:xfrm>
              <a:off x="2756" y="2689"/>
              <a:ext cx="338" cy="338"/>
            </a:xfrm>
            <a:prstGeom prst="ellipse">
              <a:avLst/>
            </a:prstGeom>
            <a:solidFill>
              <a:srgbClr val="FF00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75244" name="Oval 108"/>
            <p:cNvSpPr>
              <a:spLocks noChangeAspect="1" noChangeArrowheads="1"/>
            </p:cNvSpPr>
            <p:nvPr/>
          </p:nvSpPr>
          <p:spPr bwMode="auto">
            <a:xfrm>
              <a:off x="2687" y="2892"/>
              <a:ext cx="138" cy="138"/>
            </a:xfrm>
            <a:prstGeom prst="ellipse">
              <a:avLst/>
            </a:prstGeom>
            <a:solidFill>
              <a:srgbClr val="FF00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75245" name="Oval 109"/>
            <p:cNvSpPr>
              <a:spLocks noChangeAspect="1" noChangeArrowheads="1"/>
            </p:cNvSpPr>
            <p:nvPr/>
          </p:nvSpPr>
          <p:spPr bwMode="auto">
            <a:xfrm>
              <a:off x="3019" y="2892"/>
              <a:ext cx="138" cy="138"/>
            </a:xfrm>
            <a:prstGeom prst="ellipse">
              <a:avLst/>
            </a:prstGeom>
            <a:solidFill>
              <a:srgbClr val="FF00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75246" name="Oval 110"/>
            <p:cNvSpPr>
              <a:spLocks noChangeAspect="1" noChangeArrowheads="1"/>
            </p:cNvSpPr>
            <p:nvPr/>
          </p:nvSpPr>
          <p:spPr bwMode="auto">
            <a:xfrm>
              <a:off x="2839" y="2691"/>
              <a:ext cx="169" cy="169"/>
            </a:xfrm>
            <a:prstGeom prst="ellipse">
              <a:avLst/>
            </a:prstGeom>
            <a:solidFill>
              <a:srgbClr val="FF00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75247" name="Oval 111"/>
            <p:cNvSpPr>
              <a:spLocks noChangeAspect="1" noChangeArrowheads="1"/>
            </p:cNvSpPr>
            <p:nvPr/>
          </p:nvSpPr>
          <p:spPr bwMode="auto">
            <a:xfrm>
              <a:off x="2839" y="2860"/>
              <a:ext cx="169" cy="170"/>
            </a:xfrm>
            <a:prstGeom prst="ellipse">
              <a:avLst/>
            </a:prstGeom>
            <a:solidFill>
              <a:srgbClr val="33CC33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75248" name="Line 112"/>
            <p:cNvSpPr>
              <a:spLocks noChangeAspect="1" noChangeShapeType="1"/>
            </p:cNvSpPr>
            <p:nvPr/>
          </p:nvSpPr>
          <p:spPr bwMode="auto">
            <a:xfrm>
              <a:off x="2797" y="2866"/>
              <a:ext cx="121" cy="2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75249" name="Line 113"/>
            <p:cNvSpPr>
              <a:spLocks noChangeAspect="1" noChangeShapeType="1"/>
            </p:cNvSpPr>
            <p:nvPr/>
          </p:nvSpPr>
          <p:spPr bwMode="auto">
            <a:xfrm flipH="1">
              <a:off x="2932" y="2869"/>
              <a:ext cx="121" cy="2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</p:grpSp>
      <p:grpSp>
        <p:nvGrpSpPr>
          <p:cNvPr id="475250" name="Group 114"/>
          <p:cNvGrpSpPr>
            <a:grpSpLocks/>
          </p:cNvGrpSpPr>
          <p:nvPr/>
        </p:nvGrpSpPr>
        <p:grpSpPr bwMode="auto">
          <a:xfrm>
            <a:off x="6107113" y="5478464"/>
            <a:ext cx="787400" cy="369887"/>
            <a:chOff x="2671" y="3370"/>
            <a:chExt cx="496" cy="233"/>
          </a:xfrm>
        </p:grpSpPr>
        <p:sp>
          <p:nvSpPr>
            <p:cNvPr id="475251" name="Oval 115"/>
            <p:cNvSpPr>
              <a:spLocks noChangeAspect="1" noChangeArrowheads="1"/>
            </p:cNvSpPr>
            <p:nvPr/>
          </p:nvSpPr>
          <p:spPr bwMode="auto">
            <a:xfrm>
              <a:off x="2671" y="3461"/>
              <a:ext cx="138" cy="138"/>
            </a:xfrm>
            <a:prstGeom prst="ellipse">
              <a:avLst/>
            </a:prstGeom>
            <a:solidFill>
              <a:srgbClr val="33CC33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75252" name="Oval 116"/>
            <p:cNvSpPr>
              <a:spLocks noChangeAspect="1" noChangeArrowheads="1"/>
            </p:cNvSpPr>
            <p:nvPr/>
          </p:nvSpPr>
          <p:spPr bwMode="auto">
            <a:xfrm>
              <a:off x="3029" y="3466"/>
              <a:ext cx="138" cy="137"/>
            </a:xfrm>
            <a:prstGeom prst="ellipse">
              <a:avLst/>
            </a:prstGeom>
            <a:solidFill>
              <a:srgbClr val="FF00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75253" name="Oval 117"/>
            <p:cNvSpPr>
              <a:spLocks noChangeAspect="1" noChangeArrowheads="1"/>
            </p:cNvSpPr>
            <p:nvPr/>
          </p:nvSpPr>
          <p:spPr bwMode="auto">
            <a:xfrm>
              <a:off x="2753" y="3371"/>
              <a:ext cx="170" cy="169"/>
            </a:xfrm>
            <a:prstGeom prst="ellipse">
              <a:avLst/>
            </a:prstGeom>
            <a:solidFill>
              <a:srgbClr val="33CC33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75254" name="Oval 118"/>
            <p:cNvSpPr>
              <a:spLocks noChangeAspect="1" noChangeArrowheads="1"/>
            </p:cNvSpPr>
            <p:nvPr/>
          </p:nvSpPr>
          <p:spPr bwMode="auto">
            <a:xfrm>
              <a:off x="2921" y="3370"/>
              <a:ext cx="170" cy="169"/>
            </a:xfrm>
            <a:prstGeom prst="ellipse">
              <a:avLst/>
            </a:prstGeom>
            <a:solidFill>
              <a:srgbClr val="FF00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</p:grpSp>
      <p:grpSp>
        <p:nvGrpSpPr>
          <p:cNvPr id="475255" name="Group 119"/>
          <p:cNvGrpSpPr>
            <a:grpSpLocks/>
          </p:cNvGrpSpPr>
          <p:nvPr/>
        </p:nvGrpSpPr>
        <p:grpSpPr bwMode="auto">
          <a:xfrm>
            <a:off x="6051550" y="2566989"/>
            <a:ext cx="895350" cy="396875"/>
            <a:chOff x="2618" y="1681"/>
            <a:chExt cx="564" cy="250"/>
          </a:xfrm>
        </p:grpSpPr>
        <p:sp>
          <p:nvSpPr>
            <p:cNvPr id="475256" name="Line 120"/>
            <p:cNvSpPr>
              <a:spLocks noChangeAspect="1" noChangeShapeType="1"/>
            </p:cNvSpPr>
            <p:nvPr/>
          </p:nvSpPr>
          <p:spPr bwMode="auto">
            <a:xfrm flipV="1">
              <a:off x="2922" y="1681"/>
              <a:ext cx="260" cy="2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75257" name="Line 121"/>
            <p:cNvSpPr>
              <a:spLocks noChangeAspect="1" noChangeShapeType="1"/>
            </p:cNvSpPr>
            <p:nvPr/>
          </p:nvSpPr>
          <p:spPr bwMode="auto">
            <a:xfrm flipH="1" flipV="1">
              <a:off x="2618" y="1687"/>
              <a:ext cx="299" cy="2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75258" name="Oval 122"/>
            <p:cNvSpPr>
              <a:spLocks noChangeAspect="1" noChangeArrowheads="1"/>
            </p:cNvSpPr>
            <p:nvPr/>
          </p:nvSpPr>
          <p:spPr bwMode="auto">
            <a:xfrm>
              <a:off x="2678" y="1768"/>
              <a:ext cx="139" cy="138"/>
            </a:xfrm>
            <a:prstGeom prst="ellipse">
              <a:avLst/>
            </a:prstGeom>
            <a:solidFill>
              <a:srgbClr val="33CC33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75259" name="Oval 123"/>
            <p:cNvSpPr>
              <a:spLocks noChangeAspect="1" noChangeArrowheads="1"/>
            </p:cNvSpPr>
            <p:nvPr/>
          </p:nvSpPr>
          <p:spPr bwMode="auto">
            <a:xfrm>
              <a:off x="3028" y="1766"/>
              <a:ext cx="139" cy="138"/>
            </a:xfrm>
            <a:prstGeom prst="ellipse">
              <a:avLst/>
            </a:prstGeom>
            <a:solidFill>
              <a:srgbClr val="FF00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75260" name="Oval 124"/>
            <p:cNvSpPr>
              <a:spLocks noChangeAspect="1" noChangeArrowheads="1"/>
            </p:cNvSpPr>
            <p:nvPr/>
          </p:nvSpPr>
          <p:spPr bwMode="auto">
            <a:xfrm>
              <a:off x="2752" y="1687"/>
              <a:ext cx="170" cy="169"/>
            </a:xfrm>
            <a:prstGeom prst="ellipse">
              <a:avLst/>
            </a:prstGeom>
            <a:solidFill>
              <a:srgbClr val="FF00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75261" name="Oval 125"/>
            <p:cNvSpPr>
              <a:spLocks noChangeAspect="1" noChangeArrowheads="1"/>
            </p:cNvSpPr>
            <p:nvPr/>
          </p:nvSpPr>
          <p:spPr bwMode="auto">
            <a:xfrm>
              <a:off x="2920" y="1685"/>
              <a:ext cx="170" cy="170"/>
            </a:xfrm>
            <a:prstGeom prst="ellipse">
              <a:avLst/>
            </a:prstGeom>
            <a:solidFill>
              <a:srgbClr val="33CC33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</p:grpSp>
      <p:grpSp>
        <p:nvGrpSpPr>
          <p:cNvPr id="475262" name="Group 126"/>
          <p:cNvGrpSpPr>
            <a:grpSpLocks noChangeAspect="1"/>
          </p:cNvGrpSpPr>
          <p:nvPr/>
        </p:nvGrpSpPr>
        <p:grpSpPr bwMode="auto">
          <a:xfrm rot="18660000">
            <a:off x="6226970" y="3602832"/>
            <a:ext cx="536575" cy="271463"/>
            <a:chOff x="750" y="3110"/>
            <a:chExt cx="225" cy="114"/>
          </a:xfrm>
        </p:grpSpPr>
        <p:sp>
          <p:nvSpPr>
            <p:cNvPr id="475263" name="Oval 127"/>
            <p:cNvSpPr>
              <a:spLocks noChangeAspect="1" noChangeArrowheads="1"/>
            </p:cNvSpPr>
            <p:nvPr/>
          </p:nvSpPr>
          <p:spPr bwMode="auto">
            <a:xfrm>
              <a:off x="750" y="3111"/>
              <a:ext cx="113" cy="113"/>
            </a:xfrm>
            <a:prstGeom prst="ellipse">
              <a:avLst/>
            </a:prstGeom>
            <a:solidFill>
              <a:srgbClr val="33CC33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75264" name="Oval 128"/>
            <p:cNvSpPr>
              <a:spLocks noChangeAspect="1" noChangeArrowheads="1"/>
            </p:cNvSpPr>
            <p:nvPr/>
          </p:nvSpPr>
          <p:spPr bwMode="auto">
            <a:xfrm>
              <a:off x="862" y="3110"/>
              <a:ext cx="113" cy="113"/>
            </a:xfrm>
            <a:prstGeom prst="ellipse">
              <a:avLst/>
            </a:prstGeom>
            <a:solidFill>
              <a:srgbClr val="FF00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</p:grpSp>
      <p:grpSp>
        <p:nvGrpSpPr>
          <p:cNvPr id="475265" name="Group 129"/>
          <p:cNvGrpSpPr>
            <a:grpSpLocks/>
          </p:cNvGrpSpPr>
          <p:nvPr/>
        </p:nvGrpSpPr>
        <p:grpSpPr bwMode="auto">
          <a:xfrm>
            <a:off x="7554913" y="6221414"/>
            <a:ext cx="817562" cy="536575"/>
            <a:chOff x="4339" y="3667"/>
            <a:chExt cx="515" cy="338"/>
          </a:xfrm>
        </p:grpSpPr>
        <p:sp>
          <p:nvSpPr>
            <p:cNvPr id="475266" name="Oval 130"/>
            <p:cNvSpPr>
              <a:spLocks noChangeAspect="1" noChangeArrowheads="1"/>
            </p:cNvSpPr>
            <p:nvPr/>
          </p:nvSpPr>
          <p:spPr bwMode="auto">
            <a:xfrm>
              <a:off x="4426" y="3667"/>
              <a:ext cx="338" cy="338"/>
            </a:xfrm>
            <a:prstGeom prst="ellipse">
              <a:avLst/>
            </a:prstGeom>
            <a:solidFill>
              <a:srgbClr val="FF00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75267" name="Oval 131"/>
            <p:cNvSpPr>
              <a:spLocks noChangeAspect="1" noChangeArrowheads="1"/>
            </p:cNvSpPr>
            <p:nvPr/>
          </p:nvSpPr>
          <p:spPr bwMode="auto">
            <a:xfrm>
              <a:off x="4339" y="3773"/>
              <a:ext cx="138" cy="138"/>
            </a:xfrm>
            <a:prstGeom prst="ellipse">
              <a:avLst/>
            </a:prstGeom>
            <a:solidFill>
              <a:srgbClr val="FF00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75268" name="Oval 132"/>
            <p:cNvSpPr>
              <a:spLocks noChangeAspect="1" noChangeArrowheads="1"/>
            </p:cNvSpPr>
            <p:nvPr/>
          </p:nvSpPr>
          <p:spPr bwMode="auto">
            <a:xfrm>
              <a:off x="4716" y="3768"/>
              <a:ext cx="138" cy="138"/>
            </a:xfrm>
            <a:prstGeom prst="ellipse">
              <a:avLst/>
            </a:prstGeom>
            <a:solidFill>
              <a:srgbClr val="FF00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</p:grpSp>
      <p:grpSp>
        <p:nvGrpSpPr>
          <p:cNvPr id="475269" name="Group 133"/>
          <p:cNvGrpSpPr>
            <a:grpSpLocks/>
          </p:cNvGrpSpPr>
          <p:nvPr/>
        </p:nvGrpSpPr>
        <p:grpSpPr bwMode="auto">
          <a:xfrm>
            <a:off x="7553326" y="1827214"/>
            <a:ext cx="823913" cy="536575"/>
            <a:chOff x="4338" y="1025"/>
            <a:chExt cx="519" cy="338"/>
          </a:xfrm>
        </p:grpSpPr>
        <p:sp>
          <p:nvSpPr>
            <p:cNvPr id="475270" name="Oval 134"/>
            <p:cNvSpPr>
              <a:spLocks noChangeAspect="1" noChangeArrowheads="1"/>
            </p:cNvSpPr>
            <p:nvPr/>
          </p:nvSpPr>
          <p:spPr bwMode="auto">
            <a:xfrm>
              <a:off x="4428" y="1025"/>
              <a:ext cx="339" cy="338"/>
            </a:xfrm>
            <a:prstGeom prst="ellipse">
              <a:avLst/>
            </a:prstGeom>
            <a:solidFill>
              <a:srgbClr val="FF00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75271" name="Oval 135"/>
            <p:cNvSpPr>
              <a:spLocks noChangeAspect="1" noChangeArrowheads="1"/>
            </p:cNvSpPr>
            <p:nvPr/>
          </p:nvSpPr>
          <p:spPr bwMode="auto">
            <a:xfrm>
              <a:off x="4338" y="1129"/>
              <a:ext cx="139" cy="138"/>
            </a:xfrm>
            <a:prstGeom prst="ellipse">
              <a:avLst/>
            </a:prstGeom>
            <a:solidFill>
              <a:srgbClr val="33CC33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75272" name="Oval 136"/>
            <p:cNvSpPr>
              <a:spLocks noChangeAspect="1" noChangeArrowheads="1"/>
            </p:cNvSpPr>
            <p:nvPr/>
          </p:nvSpPr>
          <p:spPr bwMode="auto">
            <a:xfrm>
              <a:off x="4718" y="1129"/>
              <a:ext cx="139" cy="138"/>
            </a:xfrm>
            <a:prstGeom prst="ellipse">
              <a:avLst/>
            </a:prstGeom>
            <a:solidFill>
              <a:srgbClr val="33CC33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</p:grpSp>
      <p:grpSp>
        <p:nvGrpSpPr>
          <p:cNvPr id="475273" name="Group 137"/>
          <p:cNvGrpSpPr>
            <a:grpSpLocks/>
          </p:cNvGrpSpPr>
          <p:nvPr/>
        </p:nvGrpSpPr>
        <p:grpSpPr bwMode="auto">
          <a:xfrm>
            <a:off x="8070850" y="3641726"/>
            <a:ext cx="268288" cy="538163"/>
            <a:chOff x="4493" y="2555"/>
            <a:chExt cx="169" cy="339"/>
          </a:xfrm>
        </p:grpSpPr>
        <p:sp>
          <p:nvSpPr>
            <p:cNvPr id="475274" name="Oval 138"/>
            <p:cNvSpPr>
              <a:spLocks noChangeAspect="1" noChangeArrowheads="1"/>
            </p:cNvSpPr>
            <p:nvPr/>
          </p:nvSpPr>
          <p:spPr bwMode="auto">
            <a:xfrm>
              <a:off x="4493" y="2555"/>
              <a:ext cx="169" cy="169"/>
            </a:xfrm>
            <a:prstGeom prst="ellipse">
              <a:avLst/>
            </a:prstGeom>
            <a:solidFill>
              <a:srgbClr val="FF00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75275" name="Oval 139"/>
            <p:cNvSpPr>
              <a:spLocks noChangeAspect="1" noChangeArrowheads="1"/>
            </p:cNvSpPr>
            <p:nvPr/>
          </p:nvSpPr>
          <p:spPr bwMode="auto">
            <a:xfrm>
              <a:off x="4493" y="2724"/>
              <a:ext cx="169" cy="170"/>
            </a:xfrm>
            <a:prstGeom prst="ellipse">
              <a:avLst/>
            </a:prstGeom>
            <a:solidFill>
              <a:srgbClr val="33CC33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</p:grpSp>
      <p:grpSp>
        <p:nvGrpSpPr>
          <p:cNvPr id="475276" name="Group 140"/>
          <p:cNvGrpSpPr>
            <a:grpSpLocks/>
          </p:cNvGrpSpPr>
          <p:nvPr/>
        </p:nvGrpSpPr>
        <p:grpSpPr bwMode="auto">
          <a:xfrm>
            <a:off x="7556501" y="5583239"/>
            <a:ext cx="815975" cy="269875"/>
            <a:chOff x="4340" y="3209"/>
            <a:chExt cx="514" cy="170"/>
          </a:xfrm>
        </p:grpSpPr>
        <p:sp>
          <p:nvSpPr>
            <p:cNvPr id="475277" name="Oval 141"/>
            <p:cNvSpPr>
              <a:spLocks noChangeAspect="1" noChangeArrowheads="1"/>
            </p:cNvSpPr>
            <p:nvPr/>
          </p:nvSpPr>
          <p:spPr bwMode="auto">
            <a:xfrm>
              <a:off x="4340" y="3225"/>
              <a:ext cx="138" cy="138"/>
            </a:xfrm>
            <a:prstGeom prst="ellipse">
              <a:avLst/>
            </a:prstGeom>
            <a:solidFill>
              <a:srgbClr val="33CC33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75278" name="Oval 142"/>
            <p:cNvSpPr>
              <a:spLocks noChangeAspect="1" noChangeArrowheads="1"/>
            </p:cNvSpPr>
            <p:nvPr/>
          </p:nvSpPr>
          <p:spPr bwMode="auto">
            <a:xfrm>
              <a:off x="4716" y="3224"/>
              <a:ext cx="138" cy="137"/>
            </a:xfrm>
            <a:prstGeom prst="ellipse">
              <a:avLst/>
            </a:prstGeom>
            <a:solidFill>
              <a:srgbClr val="FF00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75279" name="Oval 143"/>
            <p:cNvSpPr>
              <a:spLocks noChangeAspect="1" noChangeArrowheads="1"/>
            </p:cNvSpPr>
            <p:nvPr/>
          </p:nvSpPr>
          <p:spPr bwMode="auto">
            <a:xfrm>
              <a:off x="4428" y="3210"/>
              <a:ext cx="170" cy="169"/>
            </a:xfrm>
            <a:prstGeom prst="ellipse">
              <a:avLst/>
            </a:prstGeom>
            <a:solidFill>
              <a:srgbClr val="33CC33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75280" name="Oval 144"/>
            <p:cNvSpPr>
              <a:spLocks noChangeAspect="1" noChangeArrowheads="1"/>
            </p:cNvSpPr>
            <p:nvPr/>
          </p:nvSpPr>
          <p:spPr bwMode="auto">
            <a:xfrm>
              <a:off x="4596" y="3209"/>
              <a:ext cx="170" cy="169"/>
            </a:xfrm>
            <a:prstGeom prst="ellipse">
              <a:avLst/>
            </a:prstGeom>
            <a:solidFill>
              <a:srgbClr val="FF00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</p:grpSp>
      <p:grpSp>
        <p:nvGrpSpPr>
          <p:cNvPr id="475281" name="Group 145"/>
          <p:cNvGrpSpPr>
            <a:grpSpLocks/>
          </p:cNvGrpSpPr>
          <p:nvPr/>
        </p:nvGrpSpPr>
        <p:grpSpPr bwMode="auto">
          <a:xfrm>
            <a:off x="7556500" y="2590801"/>
            <a:ext cx="820738" cy="271463"/>
            <a:chOff x="4340" y="1524"/>
            <a:chExt cx="517" cy="171"/>
          </a:xfrm>
        </p:grpSpPr>
        <p:sp>
          <p:nvSpPr>
            <p:cNvPr id="475282" name="Oval 146"/>
            <p:cNvSpPr>
              <a:spLocks noChangeAspect="1" noChangeArrowheads="1"/>
            </p:cNvSpPr>
            <p:nvPr/>
          </p:nvSpPr>
          <p:spPr bwMode="auto">
            <a:xfrm>
              <a:off x="4340" y="1538"/>
              <a:ext cx="139" cy="138"/>
            </a:xfrm>
            <a:prstGeom prst="ellipse">
              <a:avLst/>
            </a:prstGeom>
            <a:solidFill>
              <a:srgbClr val="33CC33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75283" name="Oval 147"/>
            <p:cNvSpPr>
              <a:spLocks noChangeAspect="1" noChangeArrowheads="1"/>
            </p:cNvSpPr>
            <p:nvPr/>
          </p:nvSpPr>
          <p:spPr bwMode="auto">
            <a:xfrm>
              <a:off x="4718" y="1539"/>
              <a:ext cx="139" cy="138"/>
            </a:xfrm>
            <a:prstGeom prst="ellipse">
              <a:avLst/>
            </a:prstGeom>
            <a:solidFill>
              <a:srgbClr val="FF00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75284" name="Oval 148"/>
            <p:cNvSpPr>
              <a:spLocks noChangeAspect="1" noChangeArrowheads="1"/>
            </p:cNvSpPr>
            <p:nvPr/>
          </p:nvSpPr>
          <p:spPr bwMode="auto">
            <a:xfrm>
              <a:off x="4427" y="1526"/>
              <a:ext cx="170" cy="169"/>
            </a:xfrm>
            <a:prstGeom prst="ellipse">
              <a:avLst/>
            </a:prstGeom>
            <a:solidFill>
              <a:srgbClr val="FF00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75285" name="Oval 149"/>
            <p:cNvSpPr>
              <a:spLocks noChangeAspect="1" noChangeArrowheads="1"/>
            </p:cNvSpPr>
            <p:nvPr/>
          </p:nvSpPr>
          <p:spPr bwMode="auto">
            <a:xfrm>
              <a:off x="4595" y="1524"/>
              <a:ext cx="170" cy="170"/>
            </a:xfrm>
            <a:prstGeom prst="ellipse">
              <a:avLst/>
            </a:prstGeom>
            <a:solidFill>
              <a:srgbClr val="33CC33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</p:grpSp>
      <p:grpSp>
        <p:nvGrpSpPr>
          <p:cNvPr id="475286" name="Group 150"/>
          <p:cNvGrpSpPr>
            <a:grpSpLocks noChangeAspect="1"/>
          </p:cNvGrpSpPr>
          <p:nvPr/>
        </p:nvGrpSpPr>
        <p:grpSpPr bwMode="auto">
          <a:xfrm rot="18660000">
            <a:off x="7442995" y="3775870"/>
            <a:ext cx="536575" cy="271463"/>
            <a:chOff x="750" y="3110"/>
            <a:chExt cx="225" cy="114"/>
          </a:xfrm>
        </p:grpSpPr>
        <p:sp>
          <p:nvSpPr>
            <p:cNvPr id="475287" name="Oval 151"/>
            <p:cNvSpPr>
              <a:spLocks noChangeAspect="1" noChangeArrowheads="1"/>
            </p:cNvSpPr>
            <p:nvPr/>
          </p:nvSpPr>
          <p:spPr bwMode="auto">
            <a:xfrm>
              <a:off x="750" y="3111"/>
              <a:ext cx="113" cy="113"/>
            </a:xfrm>
            <a:prstGeom prst="ellipse">
              <a:avLst/>
            </a:prstGeom>
            <a:solidFill>
              <a:srgbClr val="33CC33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75288" name="Oval 152"/>
            <p:cNvSpPr>
              <a:spLocks noChangeAspect="1" noChangeArrowheads="1"/>
            </p:cNvSpPr>
            <p:nvPr/>
          </p:nvSpPr>
          <p:spPr bwMode="auto">
            <a:xfrm>
              <a:off x="862" y="3110"/>
              <a:ext cx="113" cy="113"/>
            </a:xfrm>
            <a:prstGeom prst="ellipse">
              <a:avLst/>
            </a:prstGeom>
            <a:solidFill>
              <a:srgbClr val="FF00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</p:grpSp>
      <p:sp>
        <p:nvSpPr>
          <p:cNvPr id="475289" name="Line 153"/>
          <p:cNvSpPr>
            <a:spLocks noChangeShapeType="1"/>
          </p:cNvSpPr>
          <p:nvPr/>
        </p:nvSpPr>
        <p:spPr bwMode="auto">
          <a:xfrm>
            <a:off x="8673190" y="2120900"/>
            <a:ext cx="66675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75290" name="Line 154"/>
          <p:cNvSpPr>
            <a:spLocks noChangeShapeType="1"/>
          </p:cNvSpPr>
          <p:nvPr/>
        </p:nvSpPr>
        <p:spPr bwMode="auto">
          <a:xfrm>
            <a:off x="8673190" y="3868738"/>
            <a:ext cx="66675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75291" name="Line 155"/>
          <p:cNvSpPr>
            <a:spLocks noChangeShapeType="1"/>
          </p:cNvSpPr>
          <p:nvPr/>
        </p:nvSpPr>
        <p:spPr bwMode="auto">
          <a:xfrm>
            <a:off x="8673190" y="5716588"/>
            <a:ext cx="666750" cy="0"/>
          </a:xfrm>
          <a:prstGeom prst="line">
            <a:avLst/>
          </a:prstGeom>
          <a:noFill/>
          <a:ln w="38100">
            <a:solidFill>
              <a:srgbClr val="33CC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75292" name="Line 156"/>
          <p:cNvSpPr>
            <a:spLocks noChangeShapeType="1"/>
          </p:cNvSpPr>
          <p:nvPr/>
        </p:nvSpPr>
        <p:spPr bwMode="auto">
          <a:xfrm>
            <a:off x="8673190" y="6462713"/>
            <a:ext cx="66675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75293" name="Line 157"/>
          <p:cNvSpPr>
            <a:spLocks noChangeShapeType="1"/>
          </p:cNvSpPr>
          <p:nvPr/>
        </p:nvSpPr>
        <p:spPr bwMode="auto">
          <a:xfrm>
            <a:off x="8674778" y="2733675"/>
            <a:ext cx="666750" cy="0"/>
          </a:xfrm>
          <a:prstGeom prst="line">
            <a:avLst/>
          </a:prstGeom>
          <a:noFill/>
          <a:ln w="38100">
            <a:solidFill>
              <a:srgbClr val="33CC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75294" name="Line 158"/>
          <p:cNvSpPr>
            <a:spLocks noChangeShapeType="1"/>
          </p:cNvSpPr>
          <p:nvPr/>
        </p:nvSpPr>
        <p:spPr bwMode="auto">
          <a:xfrm>
            <a:off x="8674778" y="3956050"/>
            <a:ext cx="66675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75295" name="Text Box 159"/>
          <p:cNvSpPr txBox="1">
            <a:spLocks noChangeArrowheads="1"/>
          </p:cNvSpPr>
          <p:nvPr/>
        </p:nvSpPr>
        <p:spPr bwMode="auto">
          <a:xfrm>
            <a:off x="8801778" y="5745163"/>
            <a:ext cx="39786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 b="1">
                <a:latin typeface="Symbol" pitchFamily="18" charset="2"/>
              </a:rPr>
              <a:t>s</a:t>
            </a:r>
            <a:r>
              <a:rPr lang="hu-HU" b="1" baseline="-25000"/>
              <a:t>g</a:t>
            </a:r>
            <a:endParaRPr lang="hu-HU" b="1"/>
          </a:p>
        </p:txBody>
      </p:sp>
      <p:sp>
        <p:nvSpPr>
          <p:cNvPr id="475296" name="Text Box 160"/>
          <p:cNvSpPr txBox="1">
            <a:spLocks noChangeArrowheads="1"/>
          </p:cNvSpPr>
          <p:nvPr/>
        </p:nvSpPr>
        <p:spPr bwMode="auto">
          <a:xfrm>
            <a:off x="8797015" y="5029200"/>
            <a:ext cx="4074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 b="1">
                <a:latin typeface="Symbol" pitchFamily="18" charset="2"/>
              </a:rPr>
              <a:t>s</a:t>
            </a:r>
            <a:r>
              <a:rPr lang="hu-HU" b="1" baseline="-25000"/>
              <a:t>u</a:t>
            </a:r>
            <a:endParaRPr lang="hu-HU" b="1"/>
          </a:p>
        </p:txBody>
      </p:sp>
      <p:sp>
        <p:nvSpPr>
          <p:cNvPr id="475297" name="Text Box 161"/>
          <p:cNvSpPr txBox="1">
            <a:spLocks noChangeArrowheads="1"/>
          </p:cNvSpPr>
          <p:nvPr/>
        </p:nvSpPr>
        <p:spPr bwMode="auto">
          <a:xfrm>
            <a:off x="8792253" y="2249488"/>
            <a:ext cx="5229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 b="1">
                <a:latin typeface="Symbol" pitchFamily="18" charset="2"/>
              </a:rPr>
              <a:t>s*</a:t>
            </a:r>
            <a:r>
              <a:rPr lang="hu-HU" b="1" baseline="-25000"/>
              <a:t>u</a:t>
            </a:r>
            <a:endParaRPr lang="hu-HU" b="1"/>
          </a:p>
        </p:txBody>
      </p:sp>
      <p:sp>
        <p:nvSpPr>
          <p:cNvPr id="475298" name="Text Box 162"/>
          <p:cNvSpPr txBox="1">
            <a:spLocks noChangeArrowheads="1"/>
          </p:cNvSpPr>
          <p:nvPr/>
        </p:nvSpPr>
        <p:spPr bwMode="auto">
          <a:xfrm>
            <a:off x="8773203" y="1627188"/>
            <a:ext cx="5132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 b="1">
                <a:latin typeface="Symbol" pitchFamily="18" charset="2"/>
              </a:rPr>
              <a:t>s*</a:t>
            </a:r>
            <a:r>
              <a:rPr lang="hu-HU" b="1" baseline="-25000"/>
              <a:t>g</a:t>
            </a:r>
            <a:endParaRPr lang="hu-HU" b="1"/>
          </a:p>
        </p:txBody>
      </p:sp>
      <p:sp>
        <p:nvSpPr>
          <p:cNvPr id="475299" name="Text Box 163"/>
          <p:cNvSpPr txBox="1">
            <a:spLocks noChangeArrowheads="1"/>
          </p:cNvSpPr>
          <p:nvPr/>
        </p:nvSpPr>
        <p:spPr bwMode="auto">
          <a:xfrm>
            <a:off x="8773203" y="3387725"/>
            <a:ext cx="39466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 b="1">
                <a:latin typeface="Symbol" pitchFamily="18" charset="2"/>
              </a:rPr>
              <a:t>p</a:t>
            </a:r>
            <a:r>
              <a:rPr lang="hu-HU" b="1" baseline="-25000"/>
              <a:t>u</a:t>
            </a:r>
            <a:endParaRPr lang="hu-HU" b="1"/>
          </a:p>
        </p:txBody>
      </p:sp>
      <p:sp>
        <p:nvSpPr>
          <p:cNvPr id="475300" name="Line 164"/>
          <p:cNvSpPr>
            <a:spLocks noChangeShapeType="1"/>
          </p:cNvSpPr>
          <p:nvPr/>
        </p:nvSpPr>
        <p:spPr bwMode="auto">
          <a:xfrm>
            <a:off x="5341938" y="2163763"/>
            <a:ext cx="66675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75301" name="Line 165"/>
          <p:cNvSpPr>
            <a:spLocks noChangeShapeType="1"/>
          </p:cNvSpPr>
          <p:nvPr/>
        </p:nvSpPr>
        <p:spPr bwMode="auto">
          <a:xfrm>
            <a:off x="5341938" y="2773363"/>
            <a:ext cx="666750" cy="0"/>
          </a:xfrm>
          <a:prstGeom prst="line">
            <a:avLst/>
          </a:prstGeom>
          <a:noFill/>
          <a:ln w="38100">
            <a:solidFill>
              <a:srgbClr val="33CC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75302" name="Line 166"/>
          <p:cNvSpPr>
            <a:spLocks noChangeShapeType="1"/>
          </p:cNvSpPr>
          <p:nvPr/>
        </p:nvSpPr>
        <p:spPr bwMode="auto">
          <a:xfrm>
            <a:off x="5341938" y="3916363"/>
            <a:ext cx="66675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75303" name="Line 167"/>
          <p:cNvSpPr>
            <a:spLocks noChangeShapeType="1"/>
          </p:cNvSpPr>
          <p:nvPr/>
        </p:nvSpPr>
        <p:spPr bwMode="auto">
          <a:xfrm>
            <a:off x="5341938" y="5688013"/>
            <a:ext cx="666750" cy="0"/>
          </a:xfrm>
          <a:prstGeom prst="line">
            <a:avLst/>
          </a:prstGeom>
          <a:noFill/>
          <a:ln w="38100">
            <a:solidFill>
              <a:srgbClr val="33CC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75304" name="Line 168"/>
          <p:cNvSpPr>
            <a:spLocks noChangeShapeType="1"/>
          </p:cNvSpPr>
          <p:nvPr/>
        </p:nvSpPr>
        <p:spPr bwMode="auto">
          <a:xfrm>
            <a:off x="5341938" y="6448425"/>
            <a:ext cx="66675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75305" name="Line 169"/>
          <p:cNvSpPr>
            <a:spLocks noChangeShapeType="1"/>
          </p:cNvSpPr>
          <p:nvPr/>
        </p:nvSpPr>
        <p:spPr bwMode="auto">
          <a:xfrm flipV="1">
            <a:off x="3649664" y="4200525"/>
            <a:ext cx="1692275" cy="15240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75306" name="Line 170"/>
          <p:cNvSpPr>
            <a:spLocks noChangeShapeType="1"/>
          </p:cNvSpPr>
          <p:nvPr/>
        </p:nvSpPr>
        <p:spPr bwMode="auto">
          <a:xfrm flipV="1">
            <a:off x="6008687" y="3962399"/>
            <a:ext cx="2699883" cy="238126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75307" name="Line 171"/>
          <p:cNvSpPr>
            <a:spLocks noChangeShapeType="1"/>
          </p:cNvSpPr>
          <p:nvPr/>
        </p:nvSpPr>
        <p:spPr bwMode="auto">
          <a:xfrm flipV="1">
            <a:off x="8889090" y="6176963"/>
            <a:ext cx="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75308" name="Line 172"/>
          <p:cNvSpPr>
            <a:spLocks noChangeShapeType="1"/>
          </p:cNvSpPr>
          <p:nvPr/>
        </p:nvSpPr>
        <p:spPr bwMode="auto">
          <a:xfrm>
            <a:off x="9165315" y="6234113"/>
            <a:ext cx="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75309" name="Line 173"/>
          <p:cNvSpPr>
            <a:spLocks noChangeShapeType="1"/>
          </p:cNvSpPr>
          <p:nvPr/>
        </p:nvSpPr>
        <p:spPr bwMode="auto">
          <a:xfrm flipV="1">
            <a:off x="8889090" y="5429250"/>
            <a:ext cx="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75310" name="Line 174"/>
          <p:cNvSpPr>
            <a:spLocks noChangeShapeType="1"/>
          </p:cNvSpPr>
          <p:nvPr/>
        </p:nvSpPr>
        <p:spPr bwMode="auto">
          <a:xfrm>
            <a:off x="9165315" y="5486400"/>
            <a:ext cx="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75311" name="Text Box 175"/>
          <p:cNvSpPr txBox="1">
            <a:spLocks noChangeArrowheads="1"/>
          </p:cNvSpPr>
          <p:nvPr/>
        </p:nvSpPr>
        <p:spPr bwMode="auto">
          <a:xfrm>
            <a:off x="1698099" y="1922462"/>
            <a:ext cx="7328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hu-HU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</p:txBody>
      </p:sp>
      <p:sp>
        <p:nvSpPr>
          <p:cNvPr id="475312" name="Line 176"/>
          <p:cNvSpPr>
            <a:spLocks noChangeShapeType="1"/>
          </p:cNvSpPr>
          <p:nvPr/>
        </p:nvSpPr>
        <p:spPr bwMode="auto">
          <a:xfrm flipV="1">
            <a:off x="3157538" y="6148388"/>
            <a:ext cx="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75313" name="Line 177"/>
          <p:cNvSpPr>
            <a:spLocks noChangeShapeType="1"/>
          </p:cNvSpPr>
          <p:nvPr/>
        </p:nvSpPr>
        <p:spPr bwMode="auto">
          <a:xfrm>
            <a:off x="3462338" y="6161088"/>
            <a:ext cx="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75314" name="Line 178"/>
          <p:cNvSpPr>
            <a:spLocks noChangeShapeType="1"/>
          </p:cNvSpPr>
          <p:nvPr/>
        </p:nvSpPr>
        <p:spPr bwMode="auto">
          <a:xfrm flipV="1">
            <a:off x="3157538" y="4135438"/>
            <a:ext cx="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75315" name="Line 179"/>
          <p:cNvSpPr>
            <a:spLocks noChangeShapeType="1"/>
          </p:cNvSpPr>
          <p:nvPr/>
        </p:nvSpPr>
        <p:spPr bwMode="auto">
          <a:xfrm>
            <a:off x="3459163" y="4137025"/>
            <a:ext cx="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75316" name="Line 180"/>
          <p:cNvSpPr>
            <a:spLocks noChangeShapeType="1"/>
          </p:cNvSpPr>
          <p:nvPr/>
        </p:nvSpPr>
        <p:spPr bwMode="auto">
          <a:xfrm flipV="1">
            <a:off x="3154363" y="5400675"/>
            <a:ext cx="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75317" name="Line 181"/>
          <p:cNvSpPr>
            <a:spLocks noChangeShapeType="1"/>
          </p:cNvSpPr>
          <p:nvPr/>
        </p:nvSpPr>
        <p:spPr bwMode="auto">
          <a:xfrm>
            <a:off x="3459163" y="5437188"/>
            <a:ext cx="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75318" name="Line 182"/>
          <p:cNvSpPr>
            <a:spLocks noChangeShapeType="1"/>
          </p:cNvSpPr>
          <p:nvPr/>
        </p:nvSpPr>
        <p:spPr bwMode="auto">
          <a:xfrm flipV="1">
            <a:off x="3160713" y="3602038"/>
            <a:ext cx="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75319" name="Line 183"/>
          <p:cNvSpPr>
            <a:spLocks noChangeShapeType="1"/>
          </p:cNvSpPr>
          <p:nvPr/>
        </p:nvSpPr>
        <p:spPr bwMode="auto">
          <a:xfrm>
            <a:off x="3462338" y="3609975"/>
            <a:ext cx="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hu-HU"/>
          </a:p>
        </p:txBody>
      </p:sp>
      <p:grpSp>
        <p:nvGrpSpPr>
          <p:cNvPr id="475320" name="Group 184"/>
          <p:cNvGrpSpPr>
            <a:grpSpLocks/>
          </p:cNvGrpSpPr>
          <p:nvPr/>
        </p:nvGrpSpPr>
        <p:grpSpPr bwMode="auto">
          <a:xfrm>
            <a:off x="9338399" y="1974851"/>
            <a:ext cx="1476384" cy="4487863"/>
            <a:chOff x="4831" y="1244"/>
            <a:chExt cx="930" cy="2827"/>
          </a:xfrm>
        </p:grpSpPr>
        <p:sp>
          <p:nvSpPr>
            <p:cNvPr id="475321" name="Text Box 185"/>
            <p:cNvSpPr txBox="1">
              <a:spLocks noChangeArrowheads="1"/>
            </p:cNvSpPr>
            <p:nvPr/>
          </p:nvSpPr>
          <p:spPr bwMode="auto">
            <a:xfrm>
              <a:off x="5130" y="3355"/>
              <a:ext cx="61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u-HU" b="1">
                  <a:latin typeface="Symbol" pitchFamily="18" charset="2"/>
                </a:rPr>
                <a:t>Y(</a:t>
              </a:r>
              <a:r>
                <a:rPr lang="hu-HU" b="1"/>
                <a:t>Be2s)</a:t>
              </a:r>
            </a:p>
          </p:txBody>
        </p:sp>
        <p:sp>
          <p:nvSpPr>
            <p:cNvPr id="475322" name="Text Box 186"/>
            <p:cNvSpPr txBox="1">
              <a:spLocks noChangeArrowheads="1"/>
            </p:cNvSpPr>
            <p:nvPr/>
          </p:nvSpPr>
          <p:spPr bwMode="auto">
            <a:xfrm>
              <a:off x="5129" y="2562"/>
              <a:ext cx="63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u-HU" b="1" dirty="0">
                  <a:latin typeface="Symbol" pitchFamily="18" charset="2"/>
                </a:rPr>
                <a:t>Y(</a:t>
              </a:r>
              <a:r>
                <a:rPr lang="hu-HU" b="1" dirty="0"/>
                <a:t>Be2p)</a:t>
              </a:r>
            </a:p>
          </p:txBody>
        </p:sp>
        <p:sp>
          <p:nvSpPr>
            <p:cNvPr id="475323" name="Line 187"/>
            <p:cNvSpPr>
              <a:spLocks noChangeShapeType="1"/>
            </p:cNvSpPr>
            <p:nvPr/>
          </p:nvSpPr>
          <p:spPr bwMode="auto">
            <a:xfrm>
              <a:off x="5154" y="1974"/>
              <a:ext cx="42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75324" name="Line 188"/>
            <p:cNvSpPr>
              <a:spLocks noChangeShapeType="1"/>
            </p:cNvSpPr>
            <p:nvPr/>
          </p:nvSpPr>
          <p:spPr bwMode="auto">
            <a:xfrm>
              <a:off x="5154" y="2037"/>
              <a:ext cx="42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75325" name="Line 189"/>
            <p:cNvSpPr>
              <a:spLocks noChangeShapeType="1"/>
            </p:cNvSpPr>
            <p:nvPr/>
          </p:nvSpPr>
          <p:spPr bwMode="auto">
            <a:xfrm>
              <a:off x="5138" y="2415"/>
              <a:ext cx="42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75326" name="Line 190"/>
            <p:cNvSpPr>
              <a:spLocks noChangeShapeType="1"/>
            </p:cNvSpPr>
            <p:nvPr/>
          </p:nvSpPr>
          <p:spPr bwMode="auto">
            <a:xfrm>
              <a:off x="5140" y="2519"/>
              <a:ext cx="42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75327" name="Line 191"/>
            <p:cNvSpPr>
              <a:spLocks noChangeShapeType="1"/>
            </p:cNvSpPr>
            <p:nvPr/>
          </p:nvSpPr>
          <p:spPr bwMode="auto">
            <a:xfrm>
              <a:off x="5140" y="2467"/>
              <a:ext cx="42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75328" name="Line 192"/>
            <p:cNvSpPr>
              <a:spLocks noChangeShapeType="1"/>
            </p:cNvSpPr>
            <p:nvPr/>
          </p:nvSpPr>
          <p:spPr bwMode="auto">
            <a:xfrm>
              <a:off x="5140" y="3067"/>
              <a:ext cx="42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75329" name="Text Box 193"/>
            <p:cNvSpPr txBox="1">
              <a:spLocks noChangeArrowheads="1"/>
            </p:cNvSpPr>
            <p:nvPr/>
          </p:nvSpPr>
          <p:spPr bwMode="auto">
            <a:xfrm>
              <a:off x="5100" y="1495"/>
              <a:ext cx="55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u-HU" b="1">
                  <a:latin typeface="Symbol" pitchFamily="18" charset="2"/>
                </a:rPr>
                <a:t>Y(</a:t>
              </a:r>
              <a:r>
                <a:rPr lang="hu-HU" b="1"/>
                <a:t>H1s)</a:t>
              </a:r>
            </a:p>
          </p:txBody>
        </p:sp>
        <p:sp>
          <p:nvSpPr>
            <p:cNvPr id="475330" name="Line 194"/>
            <p:cNvSpPr>
              <a:spLocks noChangeShapeType="1"/>
            </p:cNvSpPr>
            <p:nvPr/>
          </p:nvSpPr>
          <p:spPr bwMode="auto">
            <a:xfrm flipV="1">
              <a:off x="5461" y="1837"/>
              <a:ext cx="0" cy="28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stealth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75331" name="Line 195"/>
            <p:cNvSpPr>
              <a:spLocks noChangeShapeType="1"/>
            </p:cNvSpPr>
            <p:nvPr/>
          </p:nvSpPr>
          <p:spPr bwMode="auto">
            <a:xfrm flipV="1">
              <a:off x="5285" y="1837"/>
              <a:ext cx="0" cy="28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stealth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75332" name="Line 196"/>
            <p:cNvSpPr>
              <a:spLocks noChangeShapeType="1"/>
            </p:cNvSpPr>
            <p:nvPr/>
          </p:nvSpPr>
          <p:spPr bwMode="auto">
            <a:xfrm flipV="1">
              <a:off x="5235" y="2906"/>
              <a:ext cx="0" cy="28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stealth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75333" name="Line 197"/>
            <p:cNvSpPr>
              <a:spLocks noChangeShapeType="1"/>
            </p:cNvSpPr>
            <p:nvPr/>
          </p:nvSpPr>
          <p:spPr bwMode="auto">
            <a:xfrm>
              <a:off x="5409" y="2942"/>
              <a:ext cx="0" cy="28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stealth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75334" name="Line 198"/>
            <p:cNvSpPr>
              <a:spLocks noChangeShapeType="1"/>
            </p:cNvSpPr>
            <p:nvPr/>
          </p:nvSpPr>
          <p:spPr bwMode="auto">
            <a:xfrm flipH="1" flipV="1">
              <a:off x="4831" y="1336"/>
              <a:ext cx="323" cy="67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75335" name="Line 199"/>
            <p:cNvSpPr>
              <a:spLocks noChangeShapeType="1"/>
            </p:cNvSpPr>
            <p:nvPr/>
          </p:nvSpPr>
          <p:spPr bwMode="auto">
            <a:xfrm flipH="1" flipV="1">
              <a:off x="4831" y="1722"/>
              <a:ext cx="323" cy="28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75336" name="Line 200"/>
            <p:cNvSpPr>
              <a:spLocks noChangeShapeType="1"/>
            </p:cNvSpPr>
            <p:nvPr/>
          </p:nvSpPr>
          <p:spPr bwMode="auto">
            <a:xfrm flipH="1">
              <a:off x="4833" y="2008"/>
              <a:ext cx="321" cy="159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75337" name="Line 201"/>
            <p:cNvSpPr>
              <a:spLocks noChangeShapeType="1"/>
            </p:cNvSpPr>
            <p:nvPr/>
          </p:nvSpPr>
          <p:spPr bwMode="auto">
            <a:xfrm flipH="1">
              <a:off x="4831" y="2008"/>
              <a:ext cx="323" cy="206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75338" name="Line 202"/>
            <p:cNvSpPr>
              <a:spLocks noChangeShapeType="1"/>
            </p:cNvSpPr>
            <p:nvPr/>
          </p:nvSpPr>
          <p:spPr bwMode="auto">
            <a:xfrm flipH="1">
              <a:off x="4831" y="2463"/>
              <a:ext cx="309" cy="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75339" name="Line 203"/>
            <p:cNvSpPr>
              <a:spLocks noChangeShapeType="1"/>
            </p:cNvSpPr>
            <p:nvPr/>
          </p:nvSpPr>
          <p:spPr bwMode="auto">
            <a:xfrm flipH="1" flipV="1">
              <a:off x="4831" y="1336"/>
              <a:ext cx="309" cy="17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75340" name="Line 204"/>
            <p:cNvSpPr>
              <a:spLocks noChangeShapeType="1"/>
            </p:cNvSpPr>
            <p:nvPr/>
          </p:nvSpPr>
          <p:spPr bwMode="auto">
            <a:xfrm flipH="1">
              <a:off x="4831" y="3071"/>
              <a:ext cx="307" cy="10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75341" name="Line 205"/>
            <p:cNvSpPr>
              <a:spLocks noChangeShapeType="1"/>
            </p:cNvSpPr>
            <p:nvPr/>
          </p:nvSpPr>
          <p:spPr bwMode="auto">
            <a:xfrm flipH="1">
              <a:off x="4833" y="2465"/>
              <a:ext cx="305" cy="113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75342" name="Line 206"/>
            <p:cNvSpPr>
              <a:spLocks noChangeShapeType="1"/>
            </p:cNvSpPr>
            <p:nvPr/>
          </p:nvSpPr>
          <p:spPr bwMode="auto">
            <a:xfrm flipH="1" flipV="1">
              <a:off x="4831" y="1722"/>
              <a:ext cx="307" cy="74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75343" name="Text Box 207"/>
            <p:cNvSpPr txBox="1">
              <a:spLocks noChangeArrowheads="1"/>
            </p:cNvSpPr>
            <p:nvPr/>
          </p:nvSpPr>
          <p:spPr bwMode="auto">
            <a:xfrm>
              <a:off x="5083" y="1244"/>
              <a:ext cx="53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u-HU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</a:t>
              </a:r>
              <a:r>
                <a:rPr lang="hu-HU" sz="2400" baseline="-25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hu-HU"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Be</a:t>
              </a:r>
            </a:p>
          </p:txBody>
        </p:sp>
      </p:grpSp>
      <p:grpSp>
        <p:nvGrpSpPr>
          <p:cNvPr id="475344" name="Group 208"/>
          <p:cNvGrpSpPr>
            <a:grpSpLocks/>
          </p:cNvGrpSpPr>
          <p:nvPr/>
        </p:nvGrpSpPr>
        <p:grpSpPr bwMode="auto">
          <a:xfrm>
            <a:off x="3646488" y="3905251"/>
            <a:ext cx="5700711" cy="2563813"/>
            <a:chOff x="1337" y="2460"/>
            <a:chExt cx="3591" cy="1615"/>
          </a:xfrm>
        </p:grpSpPr>
        <p:sp>
          <p:nvSpPr>
            <p:cNvPr id="475345" name="Line 209"/>
            <p:cNvSpPr>
              <a:spLocks noChangeShapeType="1"/>
            </p:cNvSpPr>
            <p:nvPr/>
          </p:nvSpPr>
          <p:spPr bwMode="auto">
            <a:xfrm>
              <a:off x="4614" y="2460"/>
              <a:ext cx="0" cy="274"/>
            </a:xfrm>
            <a:prstGeom prst="line">
              <a:avLst/>
            </a:prstGeom>
            <a:noFill/>
            <a:ln w="57150">
              <a:solidFill>
                <a:srgbClr val="33CC33"/>
              </a:solidFill>
              <a:round/>
              <a:headEnd/>
              <a:tailEnd type="stealth" w="med" len="med"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75346" name="Line 210"/>
            <p:cNvSpPr>
              <a:spLocks noChangeShapeType="1"/>
            </p:cNvSpPr>
            <p:nvPr/>
          </p:nvSpPr>
          <p:spPr bwMode="auto">
            <a:xfrm flipV="1">
              <a:off x="1339" y="2734"/>
              <a:ext cx="3589" cy="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75347" name="Line 211"/>
            <p:cNvSpPr>
              <a:spLocks noChangeShapeType="1"/>
            </p:cNvSpPr>
            <p:nvPr/>
          </p:nvSpPr>
          <p:spPr bwMode="auto">
            <a:xfrm flipV="1">
              <a:off x="1339" y="3542"/>
              <a:ext cx="3333" cy="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75348" name="Line 212"/>
            <p:cNvSpPr>
              <a:spLocks noChangeShapeType="1"/>
            </p:cNvSpPr>
            <p:nvPr/>
          </p:nvSpPr>
          <p:spPr bwMode="auto">
            <a:xfrm>
              <a:off x="1337" y="4025"/>
              <a:ext cx="333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75349" name="Line 213"/>
            <p:cNvSpPr>
              <a:spLocks noChangeShapeType="1"/>
            </p:cNvSpPr>
            <p:nvPr/>
          </p:nvSpPr>
          <p:spPr bwMode="auto">
            <a:xfrm>
              <a:off x="4670" y="3533"/>
              <a:ext cx="0" cy="65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 type="stealth" w="sm" len="sm"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  <p:sp>
          <p:nvSpPr>
            <p:cNvPr id="475350" name="Line 214"/>
            <p:cNvSpPr>
              <a:spLocks noChangeShapeType="1"/>
            </p:cNvSpPr>
            <p:nvPr/>
          </p:nvSpPr>
          <p:spPr bwMode="auto">
            <a:xfrm>
              <a:off x="4670" y="4010"/>
              <a:ext cx="0" cy="65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 type="stealth" w="sm" len="sm"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</p:grpSp>
      <p:grpSp>
        <p:nvGrpSpPr>
          <p:cNvPr id="475351" name="Group 215"/>
          <p:cNvGrpSpPr>
            <a:grpSpLocks/>
          </p:cNvGrpSpPr>
          <p:nvPr/>
        </p:nvGrpSpPr>
        <p:grpSpPr bwMode="auto">
          <a:xfrm>
            <a:off x="8543016" y="4137022"/>
            <a:ext cx="669925" cy="596900"/>
            <a:chOff x="4330" y="2606"/>
            <a:chExt cx="422" cy="376"/>
          </a:xfrm>
        </p:grpSpPr>
        <p:sp>
          <p:nvSpPr>
            <p:cNvPr id="475352" name="Text Box 216"/>
            <p:cNvSpPr txBox="1">
              <a:spLocks noChangeArrowheads="1"/>
            </p:cNvSpPr>
            <p:nvPr/>
          </p:nvSpPr>
          <p:spPr bwMode="auto">
            <a:xfrm>
              <a:off x="4330" y="2749"/>
              <a:ext cx="42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hu-HU">
                  <a:latin typeface="Symbol" pitchFamily="18" charset="2"/>
                </a:rPr>
                <a:t>D</a:t>
              </a:r>
              <a:r>
                <a:rPr lang="hu-HU"/>
                <a:t>E&lt;0</a:t>
              </a:r>
            </a:p>
          </p:txBody>
        </p:sp>
        <p:sp>
          <p:nvSpPr>
            <p:cNvPr id="475353" name="Line 217"/>
            <p:cNvSpPr>
              <a:spLocks noChangeShapeType="1"/>
            </p:cNvSpPr>
            <p:nvPr/>
          </p:nvSpPr>
          <p:spPr bwMode="auto">
            <a:xfrm>
              <a:off x="4668" y="2606"/>
              <a:ext cx="0" cy="131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 type="stealth" w="sm" len="sm"/>
              <a:tailEnd/>
            </a:ln>
            <a:effectLst/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475354" name="Line 218"/>
          <p:cNvSpPr>
            <a:spLocks noChangeShapeType="1"/>
          </p:cNvSpPr>
          <p:nvPr/>
        </p:nvSpPr>
        <p:spPr bwMode="auto">
          <a:xfrm>
            <a:off x="3646489" y="5622925"/>
            <a:ext cx="1697037" cy="65088"/>
          </a:xfrm>
          <a:prstGeom prst="line">
            <a:avLst/>
          </a:prstGeom>
          <a:noFill/>
          <a:ln w="31750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75355" name="Line 219"/>
          <p:cNvSpPr>
            <a:spLocks noChangeShapeType="1"/>
          </p:cNvSpPr>
          <p:nvPr/>
        </p:nvSpPr>
        <p:spPr bwMode="auto">
          <a:xfrm>
            <a:off x="3648075" y="6383339"/>
            <a:ext cx="1697038" cy="65087"/>
          </a:xfrm>
          <a:prstGeom prst="line">
            <a:avLst/>
          </a:prstGeom>
          <a:noFill/>
          <a:ln w="31750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75356" name="Line 220"/>
          <p:cNvSpPr>
            <a:spLocks noChangeShapeType="1"/>
          </p:cNvSpPr>
          <p:nvPr/>
        </p:nvSpPr>
        <p:spPr bwMode="auto">
          <a:xfrm>
            <a:off x="6021387" y="5688014"/>
            <a:ext cx="2643641" cy="30615"/>
          </a:xfrm>
          <a:prstGeom prst="line">
            <a:avLst/>
          </a:prstGeom>
          <a:noFill/>
          <a:ln w="31750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475357" name="Line 221"/>
          <p:cNvSpPr>
            <a:spLocks noChangeShapeType="1"/>
          </p:cNvSpPr>
          <p:nvPr/>
        </p:nvSpPr>
        <p:spPr bwMode="auto">
          <a:xfrm>
            <a:off x="6008687" y="6446839"/>
            <a:ext cx="2685369" cy="26532"/>
          </a:xfrm>
          <a:prstGeom prst="line">
            <a:avLst/>
          </a:prstGeom>
          <a:noFill/>
          <a:ln w="31750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2" name="TextBox 3">
            <a:extLst>
              <a:ext uri="{FF2B5EF4-FFF2-40B4-BE49-F238E27FC236}">
                <a16:creationId xmlns:a16="http://schemas.microsoft.com/office/drawing/2014/main" id="{0D636D8B-5B37-33A0-0373-0882C2749B00}"/>
              </a:ext>
            </a:extLst>
          </p:cNvPr>
          <p:cNvSpPr txBox="1"/>
          <p:nvPr/>
        </p:nvSpPr>
        <p:spPr>
          <a:xfrm>
            <a:off x="10766037" y="167641"/>
            <a:ext cx="109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b="1">
                <a:solidFill>
                  <a:srgbClr val="FF0000"/>
                </a:solidFill>
              </a:rPr>
              <a:t>fakultatív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75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75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75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75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75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75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75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75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75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75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75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75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75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75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75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75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4753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4753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4753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4753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4753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475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475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475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5138" grpId="0" animBg="1"/>
      <p:bldP spid="475183" grpId="0" animBg="1"/>
      <p:bldP spid="475184" grpId="0" animBg="1"/>
      <p:bldP spid="475199" grpId="0" animBg="1"/>
      <p:bldP spid="475200" grpId="0" animBg="1"/>
      <p:bldP spid="475209" grpId="0" animBg="1"/>
      <p:bldP spid="475210" grpId="0" animBg="1"/>
      <p:bldP spid="475223" grpId="0" animBg="1"/>
      <p:bldP spid="475224" grpId="0" animBg="1"/>
      <p:bldP spid="475289" grpId="0" animBg="1"/>
      <p:bldP spid="475290" grpId="0" animBg="1"/>
      <p:bldP spid="475291" grpId="0" animBg="1"/>
      <p:bldP spid="475292" grpId="0" animBg="1"/>
      <p:bldP spid="475293" grpId="0" animBg="1"/>
      <p:bldP spid="475294" grpId="0" animBg="1"/>
      <p:bldP spid="475295" grpId="0"/>
      <p:bldP spid="475296" grpId="0"/>
      <p:bldP spid="475297" grpId="0"/>
      <p:bldP spid="475298" grpId="0"/>
      <p:bldP spid="475299" grpId="0"/>
      <p:bldP spid="475300" grpId="0" animBg="1"/>
      <p:bldP spid="475301" grpId="0" animBg="1"/>
      <p:bldP spid="475302" grpId="0" animBg="1"/>
      <p:bldP spid="475303" grpId="0" animBg="1"/>
      <p:bldP spid="475304" grpId="0" animBg="1"/>
      <p:bldP spid="475305" grpId="0" animBg="1"/>
      <p:bldP spid="475306" grpId="0" animBg="1"/>
      <p:bldP spid="475307" grpId="0" animBg="1"/>
      <p:bldP spid="475308" grpId="0" animBg="1"/>
      <p:bldP spid="475309" grpId="0" animBg="1"/>
      <p:bldP spid="475310" grpId="0" animBg="1"/>
      <p:bldP spid="475354" grpId="0" animBg="1"/>
      <p:bldP spid="475355" grpId="0" animBg="1"/>
      <p:bldP spid="475356" grpId="0" animBg="1"/>
      <p:bldP spid="475357" grpId="0" animBg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50E7FE7-7A6B-4BF8-9EE5-6AB1B782D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7485"/>
            <a:ext cx="10515600" cy="1325563"/>
          </a:xfrm>
        </p:spPr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MO-elmélet értékelése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F5E4F99-4D1F-402A-952B-787EE2279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3107" y="2098251"/>
            <a:ext cx="11601027" cy="3879215"/>
          </a:xfrm>
        </p:spPr>
        <p:txBody>
          <a:bodyPr>
            <a:normAutofit/>
          </a:bodyPr>
          <a:lstStyle/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Azután, hogy láttuk, hogy az MO-elméletből természetes módon következik mindaz amit a VSEPR-elmélet is csak kiegészítésekkel tudott megmagyarázni, már csak egy problémát kell megvizsgál-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nunk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amivel az atomok közt lokalizált kötéseket feltételező VB-elmélet nem tudott mit kezdeni, a fémes kötés leírást!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Vizsgáljuk meg, hogy hogyan alakulnak az MO-k energiái, ha u-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gyanazon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fématom egyetlen, mondjuk a külső s-pályájából hoz-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zuk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őket létre!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A2EB77B-A535-CEEC-9B6C-7EF08AA6E4C3}"/>
              </a:ext>
            </a:extLst>
          </p:cNvPr>
          <p:cNvSpPr txBox="1"/>
          <p:nvPr/>
        </p:nvSpPr>
        <p:spPr>
          <a:xfrm>
            <a:off x="10766037" y="167641"/>
            <a:ext cx="109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b="1">
                <a:solidFill>
                  <a:srgbClr val="FF0000"/>
                </a:solidFill>
              </a:rPr>
              <a:t>fakultatív</a:t>
            </a:r>
          </a:p>
        </p:txBody>
      </p:sp>
    </p:spTree>
    <p:extLst>
      <p:ext uri="{BB962C8B-B14F-4D97-AF65-F5344CB8AC3E}">
        <p14:creationId xmlns:p14="http://schemas.microsoft.com/office/powerpoint/2010/main" val="1316444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Rectangle 266" descr="Keskeny vízszintes">
            <a:extLst>
              <a:ext uri="{FF2B5EF4-FFF2-40B4-BE49-F238E27FC236}">
                <a16:creationId xmlns:a16="http://schemas.microsoft.com/office/drawing/2014/main" id="{0EA8F69C-4612-4E4B-B852-257DAD1A4B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86006" y="4129768"/>
            <a:ext cx="369201" cy="1235870"/>
          </a:xfrm>
          <a:prstGeom prst="rect">
            <a:avLst/>
          </a:prstGeom>
          <a:pattFill prst="narHorz">
            <a:fgClr>
              <a:srgbClr val="FF0000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u-HU" dirty="0"/>
          </a:p>
        </p:txBody>
      </p:sp>
      <p:sp>
        <p:nvSpPr>
          <p:cNvPr id="43315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2158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u-HU" alt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MO és a szilárdtestek sávelmélete</a:t>
            </a:r>
          </a:p>
        </p:txBody>
      </p:sp>
      <p:sp>
        <p:nvSpPr>
          <p:cNvPr id="433156" name="Line 4"/>
          <p:cNvSpPr>
            <a:spLocks noChangeShapeType="1"/>
          </p:cNvSpPr>
          <p:nvPr/>
        </p:nvSpPr>
        <p:spPr bwMode="auto">
          <a:xfrm>
            <a:off x="2608264" y="2683555"/>
            <a:ext cx="1587" cy="2894012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433157" name="Line 5"/>
          <p:cNvSpPr>
            <a:spLocks noChangeShapeType="1"/>
          </p:cNvSpPr>
          <p:nvPr/>
        </p:nvSpPr>
        <p:spPr bwMode="auto">
          <a:xfrm>
            <a:off x="2547939" y="2683556"/>
            <a:ext cx="6032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433158" name="Line 6"/>
          <p:cNvSpPr>
            <a:spLocks noChangeShapeType="1"/>
          </p:cNvSpPr>
          <p:nvPr/>
        </p:nvSpPr>
        <p:spPr bwMode="auto">
          <a:xfrm>
            <a:off x="2547939" y="2970892"/>
            <a:ext cx="60325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433159" name="Line 7"/>
          <p:cNvSpPr>
            <a:spLocks noChangeShapeType="1"/>
          </p:cNvSpPr>
          <p:nvPr/>
        </p:nvSpPr>
        <p:spPr bwMode="auto">
          <a:xfrm>
            <a:off x="2547939" y="3259817"/>
            <a:ext cx="60325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433160" name="Line 8"/>
          <p:cNvSpPr>
            <a:spLocks noChangeShapeType="1"/>
          </p:cNvSpPr>
          <p:nvPr/>
        </p:nvSpPr>
        <p:spPr bwMode="auto">
          <a:xfrm>
            <a:off x="2547939" y="3555092"/>
            <a:ext cx="60325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433161" name="Line 9"/>
          <p:cNvSpPr>
            <a:spLocks noChangeShapeType="1"/>
          </p:cNvSpPr>
          <p:nvPr/>
        </p:nvSpPr>
        <p:spPr bwMode="auto">
          <a:xfrm>
            <a:off x="2547939" y="3842431"/>
            <a:ext cx="6032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433162" name="Line 10"/>
          <p:cNvSpPr>
            <a:spLocks noChangeShapeType="1"/>
          </p:cNvSpPr>
          <p:nvPr/>
        </p:nvSpPr>
        <p:spPr bwMode="auto">
          <a:xfrm>
            <a:off x="2547939" y="4129767"/>
            <a:ext cx="60325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433163" name="Line 11"/>
          <p:cNvSpPr>
            <a:spLocks noChangeShapeType="1"/>
          </p:cNvSpPr>
          <p:nvPr/>
        </p:nvSpPr>
        <p:spPr bwMode="auto">
          <a:xfrm>
            <a:off x="2547939" y="4418692"/>
            <a:ext cx="60325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433164" name="Line 12"/>
          <p:cNvSpPr>
            <a:spLocks noChangeShapeType="1"/>
          </p:cNvSpPr>
          <p:nvPr/>
        </p:nvSpPr>
        <p:spPr bwMode="auto">
          <a:xfrm>
            <a:off x="2547939" y="4706031"/>
            <a:ext cx="6032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433165" name="Line 13"/>
          <p:cNvSpPr>
            <a:spLocks noChangeShapeType="1"/>
          </p:cNvSpPr>
          <p:nvPr/>
        </p:nvSpPr>
        <p:spPr bwMode="auto">
          <a:xfrm>
            <a:off x="2547939" y="5001306"/>
            <a:ext cx="6032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433166" name="Line 14"/>
          <p:cNvSpPr>
            <a:spLocks noChangeShapeType="1"/>
          </p:cNvSpPr>
          <p:nvPr/>
        </p:nvSpPr>
        <p:spPr bwMode="auto">
          <a:xfrm>
            <a:off x="2547939" y="5290231"/>
            <a:ext cx="6032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433167" name="Freeform 15"/>
          <p:cNvSpPr>
            <a:spLocks/>
          </p:cNvSpPr>
          <p:nvPr/>
        </p:nvSpPr>
        <p:spPr bwMode="auto">
          <a:xfrm flipV="1">
            <a:off x="2547939" y="5579156"/>
            <a:ext cx="3963987" cy="1587"/>
          </a:xfrm>
          <a:custGeom>
            <a:avLst/>
            <a:gdLst>
              <a:gd name="T0" fmla="*/ 0 w 716"/>
              <a:gd name="T1" fmla="*/ 8 w 716"/>
              <a:gd name="T2" fmla="*/ 716 w 716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</a:cxnLst>
            <a:rect l="0" t="0" r="r" b="b"/>
            <a:pathLst>
              <a:path w="716">
                <a:moveTo>
                  <a:pt x="0" y="0"/>
                </a:moveTo>
                <a:lnTo>
                  <a:pt x="8" y="0"/>
                </a:lnTo>
                <a:lnTo>
                  <a:pt x="716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433168" name="Line 16"/>
          <p:cNvSpPr>
            <a:spLocks noChangeShapeType="1"/>
          </p:cNvSpPr>
          <p:nvPr/>
        </p:nvSpPr>
        <p:spPr bwMode="auto">
          <a:xfrm flipV="1">
            <a:off x="2608264" y="5577568"/>
            <a:ext cx="1587" cy="603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433169" name="Line 17"/>
          <p:cNvSpPr>
            <a:spLocks noChangeShapeType="1"/>
          </p:cNvSpPr>
          <p:nvPr/>
        </p:nvSpPr>
        <p:spPr bwMode="auto">
          <a:xfrm flipV="1">
            <a:off x="3092450" y="5577568"/>
            <a:ext cx="1588" cy="603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433170" name="Line 18"/>
          <p:cNvSpPr>
            <a:spLocks noChangeShapeType="1"/>
          </p:cNvSpPr>
          <p:nvPr/>
        </p:nvSpPr>
        <p:spPr bwMode="auto">
          <a:xfrm flipV="1">
            <a:off x="3586164" y="5577568"/>
            <a:ext cx="1587" cy="603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433171" name="Line 19"/>
          <p:cNvSpPr>
            <a:spLocks noChangeShapeType="1"/>
          </p:cNvSpPr>
          <p:nvPr/>
        </p:nvSpPr>
        <p:spPr bwMode="auto">
          <a:xfrm flipV="1">
            <a:off x="4070350" y="5577568"/>
            <a:ext cx="1588" cy="603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433172" name="Line 20"/>
          <p:cNvSpPr>
            <a:spLocks noChangeShapeType="1"/>
          </p:cNvSpPr>
          <p:nvPr/>
        </p:nvSpPr>
        <p:spPr bwMode="auto">
          <a:xfrm flipV="1">
            <a:off x="4556125" y="5577568"/>
            <a:ext cx="1588" cy="603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433173" name="Line 21"/>
          <p:cNvSpPr>
            <a:spLocks noChangeShapeType="1"/>
          </p:cNvSpPr>
          <p:nvPr/>
        </p:nvSpPr>
        <p:spPr bwMode="auto">
          <a:xfrm flipV="1">
            <a:off x="5048250" y="5577568"/>
            <a:ext cx="1588" cy="603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433174" name="Line 22"/>
          <p:cNvSpPr>
            <a:spLocks noChangeShapeType="1"/>
          </p:cNvSpPr>
          <p:nvPr/>
        </p:nvSpPr>
        <p:spPr bwMode="auto">
          <a:xfrm flipV="1">
            <a:off x="5534025" y="5577568"/>
            <a:ext cx="1588" cy="603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433175" name="Line 23"/>
          <p:cNvSpPr>
            <a:spLocks noChangeShapeType="1"/>
          </p:cNvSpPr>
          <p:nvPr/>
        </p:nvSpPr>
        <p:spPr bwMode="auto">
          <a:xfrm flipV="1">
            <a:off x="6026150" y="5577568"/>
            <a:ext cx="1588" cy="603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433176" name="Line 24"/>
          <p:cNvSpPr>
            <a:spLocks noChangeShapeType="1"/>
          </p:cNvSpPr>
          <p:nvPr/>
        </p:nvSpPr>
        <p:spPr bwMode="auto">
          <a:xfrm flipV="1">
            <a:off x="6464300" y="5577568"/>
            <a:ext cx="1588" cy="603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433180" name="Rectangle 28"/>
          <p:cNvSpPr>
            <a:spLocks noChangeArrowheads="1"/>
          </p:cNvSpPr>
          <p:nvPr/>
        </p:nvSpPr>
        <p:spPr bwMode="auto">
          <a:xfrm>
            <a:off x="2890838" y="3547156"/>
            <a:ext cx="360362" cy="14287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181" name="Rectangle 29"/>
          <p:cNvSpPr>
            <a:spLocks noChangeArrowheads="1"/>
          </p:cNvSpPr>
          <p:nvPr/>
        </p:nvSpPr>
        <p:spPr bwMode="auto">
          <a:xfrm>
            <a:off x="3384551" y="3183617"/>
            <a:ext cx="360363" cy="14288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182" name="Rectangle 30"/>
          <p:cNvSpPr>
            <a:spLocks noChangeArrowheads="1"/>
          </p:cNvSpPr>
          <p:nvPr/>
        </p:nvSpPr>
        <p:spPr bwMode="auto">
          <a:xfrm>
            <a:off x="3868738" y="3077256"/>
            <a:ext cx="360362" cy="1587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183" name="Rectangle 31"/>
          <p:cNvSpPr>
            <a:spLocks noChangeArrowheads="1"/>
          </p:cNvSpPr>
          <p:nvPr/>
        </p:nvSpPr>
        <p:spPr bwMode="auto">
          <a:xfrm>
            <a:off x="4354513" y="3031218"/>
            <a:ext cx="360362" cy="1587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184" name="Rectangle 32"/>
          <p:cNvSpPr>
            <a:spLocks noChangeArrowheads="1"/>
          </p:cNvSpPr>
          <p:nvPr/>
        </p:nvSpPr>
        <p:spPr bwMode="auto">
          <a:xfrm>
            <a:off x="4846638" y="3008993"/>
            <a:ext cx="360362" cy="1587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185" name="Rectangle 33"/>
          <p:cNvSpPr>
            <a:spLocks noChangeArrowheads="1"/>
          </p:cNvSpPr>
          <p:nvPr/>
        </p:nvSpPr>
        <p:spPr bwMode="auto">
          <a:xfrm>
            <a:off x="5332413" y="3001056"/>
            <a:ext cx="360362" cy="1587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186" name="Rectangle 34"/>
          <p:cNvSpPr>
            <a:spLocks noChangeArrowheads="1"/>
          </p:cNvSpPr>
          <p:nvPr/>
        </p:nvSpPr>
        <p:spPr bwMode="auto">
          <a:xfrm>
            <a:off x="5824538" y="2993118"/>
            <a:ext cx="360362" cy="1587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190" name="Rectangle 38"/>
          <p:cNvSpPr>
            <a:spLocks noChangeArrowheads="1"/>
          </p:cNvSpPr>
          <p:nvPr/>
        </p:nvSpPr>
        <p:spPr bwMode="auto">
          <a:xfrm>
            <a:off x="2890838" y="3547156"/>
            <a:ext cx="360362" cy="14287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191" name="Rectangle 39"/>
          <p:cNvSpPr>
            <a:spLocks noChangeArrowheads="1"/>
          </p:cNvSpPr>
          <p:nvPr/>
        </p:nvSpPr>
        <p:spPr bwMode="auto">
          <a:xfrm>
            <a:off x="3384551" y="3183617"/>
            <a:ext cx="360363" cy="14288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192" name="Rectangle 40"/>
          <p:cNvSpPr>
            <a:spLocks noChangeArrowheads="1"/>
          </p:cNvSpPr>
          <p:nvPr/>
        </p:nvSpPr>
        <p:spPr bwMode="auto">
          <a:xfrm>
            <a:off x="3868738" y="3077256"/>
            <a:ext cx="360362" cy="1587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193" name="Rectangle 41"/>
          <p:cNvSpPr>
            <a:spLocks noChangeArrowheads="1"/>
          </p:cNvSpPr>
          <p:nvPr/>
        </p:nvSpPr>
        <p:spPr bwMode="auto">
          <a:xfrm>
            <a:off x="4354513" y="3031218"/>
            <a:ext cx="360362" cy="1587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194" name="Rectangle 42"/>
          <p:cNvSpPr>
            <a:spLocks noChangeArrowheads="1"/>
          </p:cNvSpPr>
          <p:nvPr/>
        </p:nvSpPr>
        <p:spPr bwMode="auto">
          <a:xfrm>
            <a:off x="4846638" y="3008993"/>
            <a:ext cx="360362" cy="1587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195" name="Rectangle 43"/>
          <p:cNvSpPr>
            <a:spLocks noChangeArrowheads="1"/>
          </p:cNvSpPr>
          <p:nvPr/>
        </p:nvSpPr>
        <p:spPr bwMode="auto">
          <a:xfrm>
            <a:off x="5332413" y="3001056"/>
            <a:ext cx="360362" cy="1587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196" name="Rectangle 44"/>
          <p:cNvSpPr>
            <a:spLocks noChangeArrowheads="1"/>
          </p:cNvSpPr>
          <p:nvPr/>
        </p:nvSpPr>
        <p:spPr bwMode="auto">
          <a:xfrm>
            <a:off x="5824538" y="2993118"/>
            <a:ext cx="360362" cy="1587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200" name="Rectangle 48"/>
          <p:cNvSpPr>
            <a:spLocks noChangeArrowheads="1"/>
          </p:cNvSpPr>
          <p:nvPr/>
        </p:nvSpPr>
        <p:spPr bwMode="auto">
          <a:xfrm>
            <a:off x="2890838" y="3547156"/>
            <a:ext cx="360362" cy="14287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201" name="Rectangle 49"/>
          <p:cNvSpPr>
            <a:spLocks noChangeArrowheads="1"/>
          </p:cNvSpPr>
          <p:nvPr/>
        </p:nvSpPr>
        <p:spPr bwMode="auto">
          <a:xfrm>
            <a:off x="3384551" y="3183617"/>
            <a:ext cx="360363" cy="14288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202" name="Rectangle 50"/>
          <p:cNvSpPr>
            <a:spLocks noChangeArrowheads="1"/>
          </p:cNvSpPr>
          <p:nvPr/>
        </p:nvSpPr>
        <p:spPr bwMode="auto">
          <a:xfrm>
            <a:off x="3868738" y="3077256"/>
            <a:ext cx="360362" cy="1587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203" name="Rectangle 51"/>
          <p:cNvSpPr>
            <a:spLocks noChangeArrowheads="1"/>
          </p:cNvSpPr>
          <p:nvPr/>
        </p:nvSpPr>
        <p:spPr bwMode="auto">
          <a:xfrm>
            <a:off x="4354513" y="3031218"/>
            <a:ext cx="360362" cy="1587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204" name="Rectangle 52"/>
          <p:cNvSpPr>
            <a:spLocks noChangeArrowheads="1"/>
          </p:cNvSpPr>
          <p:nvPr/>
        </p:nvSpPr>
        <p:spPr bwMode="auto">
          <a:xfrm>
            <a:off x="4846638" y="3008993"/>
            <a:ext cx="360362" cy="1587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205" name="Rectangle 53"/>
          <p:cNvSpPr>
            <a:spLocks noChangeArrowheads="1"/>
          </p:cNvSpPr>
          <p:nvPr/>
        </p:nvSpPr>
        <p:spPr bwMode="auto">
          <a:xfrm>
            <a:off x="5332413" y="3001056"/>
            <a:ext cx="360362" cy="1587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206" name="Rectangle 54"/>
          <p:cNvSpPr>
            <a:spLocks noChangeArrowheads="1"/>
          </p:cNvSpPr>
          <p:nvPr/>
        </p:nvSpPr>
        <p:spPr bwMode="auto">
          <a:xfrm>
            <a:off x="5824538" y="2993118"/>
            <a:ext cx="360362" cy="1587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210" name="Rectangle 58"/>
          <p:cNvSpPr>
            <a:spLocks noChangeArrowheads="1"/>
          </p:cNvSpPr>
          <p:nvPr/>
        </p:nvSpPr>
        <p:spPr bwMode="auto">
          <a:xfrm>
            <a:off x="2890838" y="3547156"/>
            <a:ext cx="360362" cy="14287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211" name="Rectangle 59"/>
          <p:cNvSpPr>
            <a:spLocks noChangeArrowheads="1"/>
          </p:cNvSpPr>
          <p:nvPr/>
        </p:nvSpPr>
        <p:spPr bwMode="auto">
          <a:xfrm>
            <a:off x="3384551" y="3183617"/>
            <a:ext cx="360363" cy="14288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212" name="Rectangle 60"/>
          <p:cNvSpPr>
            <a:spLocks noChangeArrowheads="1"/>
          </p:cNvSpPr>
          <p:nvPr/>
        </p:nvSpPr>
        <p:spPr bwMode="auto">
          <a:xfrm>
            <a:off x="3868738" y="3077256"/>
            <a:ext cx="360362" cy="1587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213" name="Rectangle 61"/>
          <p:cNvSpPr>
            <a:spLocks noChangeArrowheads="1"/>
          </p:cNvSpPr>
          <p:nvPr/>
        </p:nvSpPr>
        <p:spPr bwMode="auto">
          <a:xfrm>
            <a:off x="4354513" y="3031218"/>
            <a:ext cx="360362" cy="1587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214" name="Rectangle 62"/>
          <p:cNvSpPr>
            <a:spLocks noChangeArrowheads="1"/>
          </p:cNvSpPr>
          <p:nvPr/>
        </p:nvSpPr>
        <p:spPr bwMode="auto">
          <a:xfrm>
            <a:off x="4846638" y="3008993"/>
            <a:ext cx="360362" cy="1587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215" name="Rectangle 63"/>
          <p:cNvSpPr>
            <a:spLocks noChangeArrowheads="1"/>
          </p:cNvSpPr>
          <p:nvPr/>
        </p:nvSpPr>
        <p:spPr bwMode="auto">
          <a:xfrm>
            <a:off x="5332413" y="3001056"/>
            <a:ext cx="360362" cy="1587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216" name="Rectangle 64"/>
          <p:cNvSpPr>
            <a:spLocks noChangeArrowheads="1"/>
          </p:cNvSpPr>
          <p:nvPr/>
        </p:nvSpPr>
        <p:spPr bwMode="auto">
          <a:xfrm>
            <a:off x="5824538" y="2993118"/>
            <a:ext cx="360362" cy="1587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220" name="Rectangle 68"/>
          <p:cNvSpPr>
            <a:spLocks noChangeArrowheads="1"/>
          </p:cNvSpPr>
          <p:nvPr/>
        </p:nvSpPr>
        <p:spPr bwMode="auto">
          <a:xfrm>
            <a:off x="2890838" y="3547156"/>
            <a:ext cx="360362" cy="14287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221" name="Rectangle 69"/>
          <p:cNvSpPr>
            <a:spLocks noChangeArrowheads="1"/>
          </p:cNvSpPr>
          <p:nvPr/>
        </p:nvSpPr>
        <p:spPr bwMode="auto">
          <a:xfrm>
            <a:off x="3384551" y="3183617"/>
            <a:ext cx="360363" cy="14288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222" name="Rectangle 70"/>
          <p:cNvSpPr>
            <a:spLocks noChangeArrowheads="1"/>
          </p:cNvSpPr>
          <p:nvPr/>
        </p:nvSpPr>
        <p:spPr bwMode="auto">
          <a:xfrm>
            <a:off x="3868738" y="3077256"/>
            <a:ext cx="360362" cy="1587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223" name="Rectangle 71"/>
          <p:cNvSpPr>
            <a:spLocks noChangeArrowheads="1"/>
          </p:cNvSpPr>
          <p:nvPr/>
        </p:nvSpPr>
        <p:spPr bwMode="auto">
          <a:xfrm>
            <a:off x="4354513" y="3031218"/>
            <a:ext cx="360362" cy="1587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224" name="Rectangle 72"/>
          <p:cNvSpPr>
            <a:spLocks noChangeArrowheads="1"/>
          </p:cNvSpPr>
          <p:nvPr/>
        </p:nvSpPr>
        <p:spPr bwMode="auto">
          <a:xfrm>
            <a:off x="4846638" y="3008993"/>
            <a:ext cx="360362" cy="1587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225" name="Rectangle 73"/>
          <p:cNvSpPr>
            <a:spLocks noChangeArrowheads="1"/>
          </p:cNvSpPr>
          <p:nvPr/>
        </p:nvSpPr>
        <p:spPr bwMode="auto">
          <a:xfrm>
            <a:off x="5332413" y="3001056"/>
            <a:ext cx="360362" cy="1587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226" name="Rectangle 74"/>
          <p:cNvSpPr>
            <a:spLocks noChangeArrowheads="1"/>
          </p:cNvSpPr>
          <p:nvPr/>
        </p:nvSpPr>
        <p:spPr bwMode="auto">
          <a:xfrm>
            <a:off x="5824538" y="3061381"/>
            <a:ext cx="360362" cy="1587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230" name="Rectangle 78"/>
          <p:cNvSpPr>
            <a:spLocks noChangeArrowheads="1"/>
          </p:cNvSpPr>
          <p:nvPr/>
        </p:nvSpPr>
        <p:spPr bwMode="auto">
          <a:xfrm>
            <a:off x="2890838" y="3547156"/>
            <a:ext cx="360362" cy="14287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231" name="Rectangle 79"/>
          <p:cNvSpPr>
            <a:spLocks noChangeArrowheads="1"/>
          </p:cNvSpPr>
          <p:nvPr/>
        </p:nvSpPr>
        <p:spPr bwMode="auto">
          <a:xfrm>
            <a:off x="3384551" y="3183617"/>
            <a:ext cx="360363" cy="14288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232" name="Rectangle 80"/>
          <p:cNvSpPr>
            <a:spLocks noChangeArrowheads="1"/>
          </p:cNvSpPr>
          <p:nvPr/>
        </p:nvSpPr>
        <p:spPr bwMode="auto">
          <a:xfrm>
            <a:off x="3868738" y="3077256"/>
            <a:ext cx="360362" cy="1587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233" name="Rectangle 81"/>
          <p:cNvSpPr>
            <a:spLocks noChangeArrowheads="1"/>
          </p:cNvSpPr>
          <p:nvPr/>
        </p:nvSpPr>
        <p:spPr bwMode="auto">
          <a:xfrm>
            <a:off x="4354513" y="3031218"/>
            <a:ext cx="360362" cy="1587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234" name="Rectangle 82"/>
          <p:cNvSpPr>
            <a:spLocks noChangeArrowheads="1"/>
          </p:cNvSpPr>
          <p:nvPr/>
        </p:nvSpPr>
        <p:spPr bwMode="auto">
          <a:xfrm>
            <a:off x="4846638" y="3008993"/>
            <a:ext cx="360362" cy="1587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235" name="Rectangle 83"/>
          <p:cNvSpPr>
            <a:spLocks noChangeArrowheads="1"/>
          </p:cNvSpPr>
          <p:nvPr/>
        </p:nvSpPr>
        <p:spPr bwMode="auto">
          <a:xfrm>
            <a:off x="5332413" y="3099481"/>
            <a:ext cx="360362" cy="1587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236" name="Rectangle 84"/>
          <p:cNvSpPr>
            <a:spLocks noChangeArrowheads="1"/>
          </p:cNvSpPr>
          <p:nvPr/>
        </p:nvSpPr>
        <p:spPr bwMode="auto">
          <a:xfrm>
            <a:off x="5824538" y="3183617"/>
            <a:ext cx="360362" cy="14288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240" name="Rectangle 88"/>
          <p:cNvSpPr>
            <a:spLocks noChangeArrowheads="1"/>
          </p:cNvSpPr>
          <p:nvPr/>
        </p:nvSpPr>
        <p:spPr bwMode="auto">
          <a:xfrm>
            <a:off x="2890838" y="3547156"/>
            <a:ext cx="360362" cy="14287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241" name="Rectangle 89"/>
          <p:cNvSpPr>
            <a:spLocks noChangeArrowheads="1"/>
          </p:cNvSpPr>
          <p:nvPr/>
        </p:nvSpPr>
        <p:spPr bwMode="auto">
          <a:xfrm>
            <a:off x="3384551" y="3183617"/>
            <a:ext cx="360363" cy="14288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242" name="Rectangle 90"/>
          <p:cNvSpPr>
            <a:spLocks noChangeArrowheads="1"/>
          </p:cNvSpPr>
          <p:nvPr/>
        </p:nvSpPr>
        <p:spPr bwMode="auto">
          <a:xfrm>
            <a:off x="3868738" y="3077256"/>
            <a:ext cx="360362" cy="1587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243" name="Rectangle 91"/>
          <p:cNvSpPr>
            <a:spLocks noChangeArrowheads="1"/>
          </p:cNvSpPr>
          <p:nvPr/>
        </p:nvSpPr>
        <p:spPr bwMode="auto">
          <a:xfrm>
            <a:off x="4354513" y="3031218"/>
            <a:ext cx="360362" cy="1587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244" name="Rectangle 92"/>
          <p:cNvSpPr>
            <a:spLocks noChangeArrowheads="1"/>
          </p:cNvSpPr>
          <p:nvPr/>
        </p:nvSpPr>
        <p:spPr bwMode="auto">
          <a:xfrm>
            <a:off x="4846638" y="3145517"/>
            <a:ext cx="360362" cy="14288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245" name="Rectangle 93"/>
          <p:cNvSpPr>
            <a:spLocks noChangeArrowheads="1"/>
          </p:cNvSpPr>
          <p:nvPr/>
        </p:nvSpPr>
        <p:spPr bwMode="auto">
          <a:xfrm>
            <a:off x="5332413" y="3259817"/>
            <a:ext cx="360362" cy="14288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246" name="Rectangle 94"/>
          <p:cNvSpPr>
            <a:spLocks noChangeArrowheads="1"/>
          </p:cNvSpPr>
          <p:nvPr/>
        </p:nvSpPr>
        <p:spPr bwMode="auto">
          <a:xfrm>
            <a:off x="5824538" y="3350306"/>
            <a:ext cx="360362" cy="14287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250" name="Rectangle 98"/>
          <p:cNvSpPr>
            <a:spLocks noChangeArrowheads="1"/>
          </p:cNvSpPr>
          <p:nvPr/>
        </p:nvSpPr>
        <p:spPr bwMode="auto">
          <a:xfrm>
            <a:off x="2890838" y="3547156"/>
            <a:ext cx="360362" cy="14287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251" name="Rectangle 99"/>
          <p:cNvSpPr>
            <a:spLocks noChangeArrowheads="1"/>
          </p:cNvSpPr>
          <p:nvPr/>
        </p:nvSpPr>
        <p:spPr bwMode="auto">
          <a:xfrm>
            <a:off x="3384551" y="3183617"/>
            <a:ext cx="360363" cy="14288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252" name="Rectangle 100"/>
          <p:cNvSpPr>
            <a:spLocks noChangeArrowheads="1"/>
          </p:cNvSpPr>
          <p:nvPr/>
        </p:nvSpPr>
        <p:spPr bwMode="auto">
          <a:xfrm>
            <a:off x="3868738" y="3077256"/>
            <a:ext cx="360362" cy="1587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253" name="Rectangle 101"/>
          <p:cNvSpPr>
            <a:spLocks noChangeArrowheads="1"/>
          </p:cNvSpPr>
          <p:nvPr/>
        </p:nvSpPr>
        <p:spPr bwMode="auto">
          <a:xfrm>
            <a:off x="4354513" y="3236006"/>
            <a:ext cx="360362" cy="1587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254" name="Rectangle 102"/>
          <p:cNvSpPr>
            <a:spLocks noChangeArrowheads="1"/>
          </p:cNvSpPr>
          <p:nvPr/>
        </p:nvSpPr>
        <p:spPr bwMode="auto">
          <a:xfrm>
            <a:off x="4846638" y="3364593"/>
            <a:ext cx="360362" cy="1587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255" name="Rectangle 103"/>
          <p:cNvSpPr>
            <a:spLocks noChangeArrowheads="1"/>
          </p:cNvSpPr>
          <p:nvPr/>
        </p:nvSpPr>
        <p:spPr bwMode="auto">
          <a:xfrm>
            <a:off x="5332413" y="3463018"/>
            <a:ext cx="360362" cy="1587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256" name="Rectangle 104"/>
          <p:cNvSpPr>
            <a:spLocks noChangeArrowheads="1"/>
          </p:cNvSpPr>
          <p:nvPr/>
        </p:nvSpPr>
        <p:spPr bwMode="auto">
          <a:xfrm>
            <a:off x="5824538" y="3547156"/>
            <a:ext cx="360362" cy="14287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260" name="Rectangle 108"/>
          <p:cNvSpPr>
            <a:spLocks noChangeArrowheads="1"/>
          </p:cNvSpPr>
          <p:nvPr/>
        </p:nvSpPr>
        <p:spPr bwMode="auto">
          <a:xfrm>
            <a:off x="2890838" y="3547156"/>
            <a:ext cx="360362" cy="14287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261" name="Rectangle 109"/>
          <p:cNvSpPr>
            <a:spLocks noChangeArrowheads="1"/>
          </p:cNvSpPr>
          <p:nvPr/>
        </p:nvSpPr>
        <p:spPr bwMode="auto">
          <a:xfrm>
            <a:off x="3384551" y="3183617"/>
            <a:ext cx="360363" cy="14288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262" name="Rectangle 110"/>
          <p:cNvSpPr>
            <a:spLocks noChangeArrowheads="1"/>
          </p:cNvSpPr>
          <p:nvPr/>
        </p:nvSpPr>
        <p:spPr bwMode="auto">
          <a:xfrm>
            <a:off x="3868738" y="3402693"/>
            <a:ext cx="360362" cy="1587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263" name="Rectangle 111"/>
          <p:cNvSpPr>
            <a:spLocks noChangeArrowheads="1"/>
          </p:cNvSpPr>
          <p:nvPr/>
        </p:nvSpPr>
        <p:spPr bwMode="auto">
          <a:xfrm>
            <a:off x="4354513" y="3547156"/>
            <a:ext cx="360362" cy="14287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264" name="Rectangle 112"/>
          <p:cNvSpPr>
            <a:spLocks noChangeArrowheads="1"/>
          </p:cNvSpPr>
          <p:nvPr/>
        </p:nvSpPr>
        <p:spPr bwMode="auto">
          <a:xfrm>
            <a:off x="4846638" y="3645581"/>
            <a:ext cx="360362" cy="14287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265" name="Rectangle 113"/>
          <p:cNvSpPr>
            <a:spLocks noChangeArrowheads="1"/>
          </p:cNvSpPr>
          <p:nvPr/>
        </p:nvSpPr>
        <p:spPr bwMode="auto">
          <a:xfrm>
            <a:off x="5332413" y="3713842"/>
            <a:ext cx="360362" cy="14288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266" name="Rectangle 114"/>
          <p:cNvSpPr>
            <a:spLocks noChangeArrowheads="1"/>
          </p:cNvSpPr>
          <p:nvPr/>
        </p:nvSpPr>
        <p:spPr bwMode="auto">
          <a:xfrm>
            <a:off x="5824538" y="3766231"/>
            <a:ext cx="360362" cy="1587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270" name="Rectangle 118"/>
          <p:cNvSpPr>
            <a:spLocks noChangeArrowheads="1"/>
          </p:cNvSpPr>
          <p:nvPr/>
        </p:nvSpPr>
        <p:spPr bwMode="auto">
          <a:xfrm>
            <a:off x="2890838" y="3547156"/>
            <a:ext cx="360362" cy="14287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271" name="Rectangle 119"/>
          <p:cNvSpPr>
            <a:spLocks noChangeArrowheads="1"/>
          </p:cNvSpPr>
          <p:nvPr/>
        </p:nvSpPr>
        <p:spPr bwMode="auto">
          <a:xfrm>
            <a:off x="3384551" y="3766231"/>
            <a:ext cx="360363" cy="1587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272" name="Rectangle 120"/>
          <p:cNvSpPr>
            <a:spLocks noChangeArrowheads="1"/>
          </p:cNvSpPr>
          <p:nvPr/>
        </p:nvSpPr>
        <p:spPr bwMode="auto">
          <a:xfrm>
            <a:off x="3868738" y="3864656"/>
            <a:ext cx="360362" cy="1587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273" name="Rectangle 121"/>
          <p:cNvSpPr>
            <a:spLocks noChangeArrowheads="1"/>
          </p:cNvSpPr>
          <p:nvPr/>
        </p:nvSpPr>
        <p:spPr bwMode="auto">
          <a:xfrm>
            <a:off x="4354513" y="3918631"/>
            <a:ext cx="360362" cy="14287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274" name="Rectangle 122"/>
          <p:cNvSpPr>
            <a:spLocks noChangeArrowheads="1"/>
          </p:cNvSpPr>
          <p:nvPr/>
        </p:nvSpPr>
        <p:spPr bwMode="auto">
          <a:xfrm>
            <a:off x="4846638" y="3956731"/>
            <a:ext cx="360362" cy="14287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275" name="Rectangle 123"/>
          <p:cNvSpPr>
            <a:spLocks noChangeArrowheads="1"/>
          </p:cNvSpPr>
          <p:nvPr/>
        </p:nvSpPr>
        <p:spPr bwMode="auto">
          <a:xfrm>
            <a:off x="5332413" y="3986892"/>
            <a:ext cx="360362" cy="14288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276" name="Rectangle 124"/>
          <p:cNvSpPr>
            <a:spLocks noChangeArrowheads="1"/>
          </p:cNvSpPr>
          <p:nvPr/>
        </p:nvSpPr>
        <p:spPr bwMode="auto">
          <a:xfrm>
            <a:off x="5824538" y="4001181"/>
            <a:ext cx="360362" cy="1587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280" name="Rectangle 128"/>
          <p:cNvSpPr>
            <a:spLocks noChangeArrowheads="1"/>
          </p:cNvSpPr>
          <p:nvPr/>
        </p:nvSpPr>
        <p:spPr bwMode="auto">
          <a:xfrm>
            <a:off x="2890838" y="4698093"/>
            <a:ext cx="360362" cy="1587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281" name="Rectangle 129"/>
          <p:cNvSpPr>
            <a:spLocks noChangeArrowheads="1"/>
          </p:cNvSpPr>
          <p:nvPr/>
        </p:nvSpPr>
        <p:spPr bwMode="auto">
          <a:xfrm>
            <a:off x="3384551" y="4479018"/>
            <a:ext cx="360363" cy="1587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282" name="Rectangle 130"/>
          <p:cNvSpPr>
            <a:spLocks noChangeArrowheads="1"/>
          </p:cNvSpPr>
          <p:nvPr/>
        </p:nvSpPr>
        <p:spPr bwMode="auto">
          <a:xfrm>
            <a:off x="3868738" y="4380592"/>
            <a:ext cx="360362" cy="14288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283" name="Rectangle 131"/>
          <p:cNvSpPr>
            <a:spLocks noChangeArrowheads="1"/>
          </p:cNvSpPr>
          <p:nvPr/>
        </p:nvSpPr>
        <p:spPr bwMode="auto">
          <a:xfrm>
            <a:off x="4354513" y="4328206"/>
            <a:ext cx="360362" cy="14287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284" name="Rectangle 132"/>
          <p:cNvSpPr>
            <a:spLocks noChangeArrowheads="1"/>
          </p:cNvSpPr>
          <p:nvPr/>
        </p:nvSpPr>
        <p:spPr bwMode="auto">
          <a:xfrm>
            <a:off x="4846638" y="4290106"/>
            <a:ext cx="360362" cy="14287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285" name="Rectangle 133"/>
          <p:cNvSpPr>
            <a:spLocks noChangeArrowheads="1"/>
          </p:cNvSpPr>
          <p:nvPr/>
        </p:nvSpPr>
        <p:spPr bwMode="auto">
          <a:xfrm>
            <a:off x="5332413" y="4259942"/>
            <a:ext cx="360362" cy="14288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286" name="Rectangle 134"/>
          <p:cNvSpPr>
            <a:spLocks noChangeArrowheads="1"/>
          </p:cNvSpPr>
          <p:nvPr/>
        </p:nvSpPr>
        <p:spPr bwMode="auto">
          <a:xfrm>
            <a:off x="5824538" y="4244068"/>
            <a:ext cx="360362" cy="1587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290" name="Rectangle 138"/>
          <p:cNvSpPr>
            <a:spLocks noChangeArrowheads="1"/>
          </p:cNvSpPr>
          <p:nvPr/>
        </p:nvSpPr>
        <p:spPr bwMode="auto">
          <a:xfrm>
            <a:off x="2890838" y="4698093"/>
            <a:ext cx="360362" cy="1587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291" name="Rectangle 139"/>
          <p:cNvSpPr>
            <a:spLocks noChangeArrowheads="1"/>
          </p:cNvSpPr>
          <p:nvPr/>
        </p:nvSpPr>
        <p:spPr bwMode="auto">
          <a:xfrm>
            <a:off x="3384551" y="5061631"/>
            <a:ext cx="360363" cy="1587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292" name="Rectangle 140"/>
          <p:cNvSpPr>
            <a:spLocks noChangeArrowheads="1"/>
          </p:cNvSpPr>
          <p:nvPr/>
        </p:nvSpPr>
        <p:spPr bwMode="auto">
          <a:xfrm>
            <a:off x="3868738" y="4842556"/>
            <a:ext cx="360362" cy="1587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293" name="Rectangle 141"/>
          <p:cNvSpPr>
            <a:spLocks noChangeArrowheads="1"/>
          </p:cNvSpPr>
          <p:nvPr/>
        </p:nvSpPr>
        <p:spPr bwMode="auto">
          <a:xfrm>
            <a:off x="4354513" y="4698093"/>
            <a:ext cx="360362" cy="1587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294" name="Rectangle 142"/>
          <p:cNvSpPr>
            <a:spLocks noChangeArrowheads="1"/>
          </p:cNvSpPr>
          <p:nvPr/>
        </p:nvSpPr>
        <p:spPr bwMode="auto">
          <a:xfrm>
            <a:off x="4846638" y="4599668"/>
            <a:ext cx="360362" cy="1587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295" name="Rectangle 143"/>
          <p:cNvSpPr>
            <a:spLocks noChangeArrowheads="1"/>
          </p:cNvSpPr>
          <p:nvPr/>
        </p:nvSpPr>
        <p:spPr bwMode="auto">
          <a:xfrm>
            <a:off x="5332413" y="4531406"/>
            <a:ext cx="360362" cy="1587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296" name="Rectangle 144"/>
          <p:cNvSpPr>
            <a:spLocks noChangeArrowheads="1"/>
          </p:cNvSpPr>
          <p:nvPr/>
        </p:nvSpPr>
        <p:spPr bwMode="auto">
          <a:xfrm>
            <a:off x="5824538" y="4479018"/>
            <a:ext cx="360362" cy="1587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300" name="Rectangle 148"/>
          <p:cNvSpPr>
            <a:spLocks noChangeArrowheads="1"/>
          </p:cNvSpPr>
          <p:nvPr/>
        </p:nvSpPr>
        <p:spPr bwMode="auto">
          <a:xfrm>
            <a:off x="2890838" y="4698093"/>
            <a:ext cx="360362" cy="1587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301" name="Rectangle 149"/>
          <p:cNvSpPr>
            <a:spLocks noChangeArrowheads="1"/>
          </p:cNvSpPr>
          <p:nvPr/>
        </p:nvSpPr>
        <p:spPr bwMode="auto">
          <a:xfrm>
            <a:off x="3384551" y="5061631"/>
            <a:ext cx="360363" cy="1587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302" name="Rectangle 150"/>
          <p:cNvSpPr>
            <a:spLocks noChangeArrowheads="1"/>
          </p:cNvSpPr>
          <p:nvPr/>
        </p:nvSpPr>
        <p:spPr bwMode="auto">
          <a:xfrm>
            <a:off x="3868738" y="5167993"/>
            <a:ext cx="360362" cy="1587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303" name="Rectangle 151"/>
          <p:cNvSpPr>
            <a:spLocks noChangeArrowheads="1"/>
          </p:cNvSpPr>
          <p:nvPr/>
        </p:nvSpPr>
        <p:spPr bwMode="auto">
          <a:xfrm>
            <a:off x="4354513" y="5009243"/>
            <a:ext cx="360362" cy="1587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304" name="Rectangle 152"/>
          <p:cNvSpPr>
            <a:spLocks noChangeArrowheads="1"/>
          </p:cNvSpPr>
          <p:nvPr/>
        </p:nvSpPr>
        <p:spPr bwMode="auto">
          <a:xfrm>
            <a:off x="4846638" y="4880656"/>
            <a:ext cx="360362" cy="14287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305" name="Rectangle 153"/>
          <p:cNvSpPr>
            <a:spLocks noChangeArrowheads="1"/>
          </p:cNvSpPr>
          <p:nvPr/>
        </p:nvSpPr>
        <p:spPr bwMode="auto">
          <a:xfrm>
            <a:off x="5332413" y="4782231"/>
            <a:ext cx="360362" cy="14287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306" name="Rectangle 154"/>
          <p:cNvSpPr>
            <a:spLocks noChangeArrowheads="1"/>
          </p:cNvSpPr>
          <p:nvPr/>
        </p:nvSpPr>
        <p:spPr bwMode="auto">
          <a:xfrm>
            <a:off x="5824538" y="4698093"/>
            <a:ext cx="360362" cy="1587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310" name="Rectangle 158"/>
          <p:cNvSpPr>
            <a:spLocks noChangeArrowheads="1"/>
          </p:cNvSpPr>
          <p:nvPr/>
        </p:nvSpPr>
        <p:spPr bwMode="auto">
          <a:xfrm>
            <a:off x="2890838" y="4698093"/>
            <a:ext cx="360362" cy="1587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311" name="Rectangle 159"/>
          <p:cNvSpPr>
            <a:spLocks noChangeArrowheads="1"/>
          </p:cNvSpPr>
          <p:nvPr/>
        </p:nvSpPr>
        <p:spPr bwMode="auto">
          <a:xfrm>
            <a:off x="3384551" y="5061631"/>
            <a:ext cx="360363" cy="1587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312" name="Rectangle 160"/>
          <p:cNvSpPr>
            <a:spLocks noChangeArrowheads="1"/>
          </p:cNvSpPr>
          <p:nvPr/>
        </p:nvSpPr>
        <p:spPr bwMode="auto">
          <a:xfrm>
            <a:off x="3868738" y="5167993"/>
            <a:ext cx="360362" cy="1587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313" name="Rectangle 161"/>
          <p:cNvSpPr>
            <a:spLocks noChangeArrowheads="1"/>
          </p:cNvSpPr>
          <p:nvPr/>
        </p:nvSpPr>
        <p:spPr bwMode="auto">
          <a:xfrm>
            <a:off x="4354513" y="5214031"/>
            <a:ext cx="360362" cy="14287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314" name="Rectangle 162"/>
          <p:cNvSpPr>
            <a:spLocks noChangeArrowheads="1"/>
          </p:cNvSpPr>
          <p:nvPr/>
        </p:nvSpPr>
        <p:spPr bwMode="auto">
          <a:xfrm>
            <a:off x="4846638" y="5099731"/>
            <a:ext cx="360362" cy="1587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315" name="Rectangle 163"/>
          <p:cNvSpPr>
            <a:spLocks noChangeArrowheads="1"/>
          </p:cNvSpPr>
          <p:nvPr/>
        </p:nvSpPr>
        <p:spPr bwMode="auto">
          <a:xfrm>
            <a:off x="5332413" y="4987017"/>
            <a:ext cx="360362" cy="14288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316" name="Rectangle 164"/>
          <p:cNvSpPr>
            <a:spLocks noChangeArrowheads="1"/>
          </p:cNvSpPr>
          <p:nvPr/>
        </p:nvSpPr>
        <p:spPr bwMode="auto">
          <a:xfrm>
            <a:off x="5824538" y="4894943"/>
            <a:ext cx="360362" cy="1587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320" name="Rectangle 168"/>
          <p:cNvSpPr>
            <a:spLocks noChangeArrowheads="1"/>
          </p:cNvSpPr>
          <p:nvPr/>
        </p:nvSpPr>
        <p:spPr bwMode="auto">
          <a:xfrm>
            <a:off x="2890838" y="4698093"/>
            <a:ext cx="360362" cy="1587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321" name="Rectangle 169"/>
          <p:cNvSpPr>
            <a:spLocks noChangeArrowheads="1"/>
          </p:cNvSpPr>
          <p:nvPr/>
        </p:nvSpPr>
        <p:spPr bwMode="auto">
          <a:xfrm>
            <a:off x="3384551" y="5061631"/>
            <a:ext cx="360363" cy="1587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322" name="Rectangle 170"/>
          <p:cNvSpPr>
            <a:spLocks noChangeArrowheads="1"/>
          </p:cNvSpPr>
          <p:nvPr/>
        </p:nvSpPr>
        <p:spPr bwMode="auto">
          <a:xfrm>
            <a:off x="3868738" y="5167993"/>
            <a:ext cx="360362" cy="1587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323" name="Rectangle 171"/>
          <p:cNvSpPr>
            <a:spLocks noChangeArrowheads="1"/>
          </p:cNvSpPr>
          <p:nvPr/>
        </p:nvSpPr>
        <p:spPr bwMode="auto">
          <a:xfrm>
            <a:off x="4354513" y="5214031"/>
            <a:ext cx="360362" cy="14287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324" name="Rectangle 172"/>
          <p:cNvSpPr>
            <a:spLocks noChangeArrowheads="1"/>
          </p:cNvSpPr>
          <p:nvPr/>
        </p:nvSpPr>
        <p:spPr bwMode="auto">
          <a:xfrm>
            <a:off x="4846638" y="5236256"/>
            <a:ext cx="360362" cy="1587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325" name="Rectangle 173"/>
          <p:cNvSpPr>
            <a:spLocks noChangeArrowheads="1"/>
          </p:cNvSpPr>
          <p:nvPr/>
        </p:nvSpPr>
        <p:spPr bwMode="auto">
          <a:xfrm>
            <a:off x="5332413" y="5145768"/>
            <a:ext cx="360362" cy="1587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326" name="Rectangle 174"/>
          <p:cNvSpPr>
            <a:spLocks noChangeArrowheads="1"/>
          </p:cNvSpPr>
          <p:nvPr/>
        </p:nvSpPr>
        <p:spPr bwMode="auto">
          <a:xfrm>
            <a:off x="5824538" y="5061631"/>
            <a:ext cx="360362" cy="1587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330" name="Rectangle 178"/>
          <p:cNvSpPr>
            <a:spLocks noChangeArrowheads="1"/>
          </p:cNvSpPr>
          <p:nvPr/>
        </p:nvSpPr>
        <p:spPr bwMode="auto">
          <a:xfrm>
            <a:off x="2890838" y="4698093"/>
            <a:ext cx="360362" cy="1587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331" name="Rectangle 179"/>
          <p:cNvSpPr>
            <a:spLocks noChangeArrowheads="1"/>
          </p:cNvSpPr>
          <p:nvPr/>
        </p:nvSpPr>
        <p:spPr bwMode="auto">
          <a:xfrm>
            <a:off x="3384551" y="5061631"/>
            <a:ext cx="360363" cy="1587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332" name="Rectangle 180"/>
          <p:cNvSpPr>
            <a:spLocks noChangeArrowheads="1"/>
          </p:cNvSpPr>
          <p:nvPr/>
        </p:nvSpPr>
        <p:spPr bwMode="auto">
          <a:xfrm>
            <a:off x="3868738" y="5167993"/>
            <a:ext cx="360362" cy="1587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333" name="Rectangle 181"/>
          <p:cNvSpPr>
            <a:spLocks noChangeArrowheads="1"/>
          </p:cNvSpPr>
          <p:nvPr/>
        </p:nvSpPr>
        <p:spPr bwMode="auto">
          <a:xfrm>
            <a:off x="4354513" y="5214031"/>
            <a:ext cx="360362" cy="14287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334" name="Rectangle 182"/>
          <p:cNvSpPr>
            <a:spLocks noChangeArrowheads="1"/>
          </p:cNvSpPr>
          <p:nvPr/>
        </p:nvSpPr>
        <p:spPr bwMode="auto">
          <a:xfrm>
            <a:off x="4846638" y="5236256"/>
            <a:ext cx="360362" cy="1587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335" name="Rectangle 183"/>
          <p:cNvSpPr>
            <a:spLocks noChangeArrowheads="1"/>
          </p:cNvSpPr>
          <p:nvPr/>
        </p:nvSpPr>
        <p:spPr bwMode="auto">
          <a:xfrm>
            <a:off x="5332413" y="5244193"/>
            <a:ext cx="360362" cy="1587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336" name="Rectangle 184"/>
          <p:cNvSpPr>
            <a:spLocks noChangeArrowheads="1"/>
          </p:cNvSpPr>
          <p:nvPr/>
        </p:nvSpPr>
        <p:spPr bwMode="auto">
          <a:xfrm>
            <a:off x="5824538" y="5183867"/>
            <a:ext cx="360362" cy="14288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340" name="Rectangle 188"/>
          <p:cNvSpPr>
            <a:spLocks noChangeArrowheads="1"/>
          </p:cNvSpPr>
          <p:nvPr/>
        </p:nvSpPr>
        <p:spPr bwMode="auto">
          <a:xfrm>
            <a:off x="2890838" y="4698093"/>
            <a:ext cx="360362" cy="1587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341" name="Rectangle 189"/>
          <p:cNvSpPr>
            <a:spLocks noChangeArrowheads="1"/>
          </p:cNvSpPr>
          <p:nvPr/>
        </p:nvSpPr>
        <p:spPr bwMode="auto">
          <a:xfrm>
            <a:off x="3384551" y="5061631"/>
            <a:ext cx="360363" cy="1587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342" name="Rectangle 190"/>
          <p:cNvSpPr>
            <a:spLocks noChangeArrowheads="1"/>
          </p:cNvSpPr>
          <p:nvPr/>
        </p:nvSpPr>
        <p:spPr bwMode="auto">
          <a:xfrm>
            <a:off x="3868738" y="5167993"/>
            <a:ext cx="360362" cy="1587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343" name="Rectangle 191"/>
          <p:cNvSpPr>
            <a:spLocks noChangeArrowheads="1"/>
          </p:cNvSpPr>
          <p:nvPr/>
        </p:nvSpPr>
        <p:spPr bwMode="auto">
          <a:xfrm>
            <a:off x="4354513" y="5214031"/>
            <a:ext cx="360362" cy="14287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344" name="Rectangle 192"/>
          <p:cNvSpPr>
            <a:spLocks noChangeArrowheads="1"/>
          </p:cNvSpPr>
          <p:nvPr/>
        </p:nvSpPr>
        <p:spPr bwMode="auto">
          <a:xfrm>
            <a:off x="4846638" y="5236256"/>
            <a:ext cx="360362" cy="1587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345" name="Rectangle 193"/>
          <p:cNvSpPr>
            <a:spLocks noChangeArrowheads="1"/>
          </p:cNvSpPr>
          <p:nvPr/>
        </p:nvSpPr>
        <p:spPr bwMode="auto">
          <a:xfrm>
            <a:off x="5332413" y="5244193"/>
            <a:ext cx="360362" cy="1587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346" name="Rectangle 194"/>
          <p:cNvSpPr>
            <a:spLocks noChangeArrowheads="1"/>
          </p:cNvSpPr>
          <p:nvPr/>
        </p:nvSpPr>
        <p:spPr bwMode="auto">
          <a:xfrm>
            <a:off x="5824538" y="5252131"/>
            <a:ext cx="360362" cy="14287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350" name="Rectangle 198"/>
          <p:cNvSpPr>
            <a:spLocks noChangeArrowheads="1"/>
          </p:cNvSpPr>
          <p:nvPr/>
        </p:nvSpPr>
        <p:spPr bwMode="auto">
          <a:xfrm>
            <a:off x="2890838" y="4698093"/>
            <a:ext cx="360362" cy="1587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351" name="Rectangle 199"/>
          <p:cNvSpPr>
            <a:spLocks noChangeArrowheads="1"/>
          </p:cNvSpPr>
          <p:nvPr/>
        </p:nvSpPr>
        <p:spPr bwMode="auto">
          <a:xfrm>
            <a:off x="3384551" y="5061631"/>
            <a:ext cx="360363" cy="1587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352" name="Rectangle 200"/>
          <p:cNvSpPr>
            <a:spLocks noChangeArrowheads="1"/>
          </p:cNvSpPr>
          <p:nvPr/>
        </p:nvSpPr>
        <p:spPr bwMode="auto">
          <a:xfrm>
            <a:off x="3868738" y="5167993"/>
            <a:ext cx="360362" cy="1587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353" name="Rectangle 201"/>
          <p:cNvSpPr>
            <a:spLocks noChangeArrowheads="1"/>
          </p:cNvSpPr>
          <p:nvPr/>
        </p:nvSpPr>
        <p:spPr bwMode="auto">
          <a:xfrm>
            <a:off x="4354513" y="5214031"/>
            <a:ext cx="360362" cy="14287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354" name="Rectangle 202"/>
          <p:cNvSpPr>
            <a:spLocks noChangeArrowheads="1"/>
          </p:cNvSpPr>
          <p:nvPr/>
        </p:nvSpPr>
        <p:spPr bwMode="auto">
          <a:xfrm>
            <a:off x="4846638" y="5236256"/>
            <a:ext cx="360362" cy="1587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355" name="Rectangle 203"/>
          <p:cNvSpPr>
            <a:spLocks noChangeArrowheads="1"/>
          </p:cNvSpPr>
          <p:nvPr/>
        </p:nvSpPr>
        <p:spPr bwMode="auto">
          <a:xfrm>
            <a:off x="5332413" y="5244193"/>
            <a:ext cx="360362" cy="1587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356" name="Rectangle 204"/>
          <p:cNvSpPr>
            <a:spLocks noChangeArrowheads="1"/>
          </p:cNvSpPr>
          <p:nvPr/>
        </p:nvSpPr>
        <p:spPr bwMode="auto">
          <a:xfrm>
            <a:off x="5824538" y="5252131"/>
            <a:ext cx="360362" cy="14287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360" name="Rectangle 208"/>
          <p:cNvSpPr>
            <a:spLocks noChangeArrowheads="1"/>
          </p:cNvSpPr>
          <p:nvPr/>
        </p:nvSpPr>
        <p:spPr bwMode="auto">
          <a:xfrm>
            <a:off x="2890838" y="4698093"/>
            <a:ext cx="360362" cy="1587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361" name="Rectangle 209"/>
          <p:cNvSpPr>
            <a:spLocks noChangeArrowheads="1"/>
          </p:cNvSpPr>
          <p:nvPr/>
        </p:nvSpPr>
        <p:spPr bwMode="auto">
          <a:xfrm>
            <a:off x="3384551" y="5061631"/>
            <a:ext cx="360363" cy="1587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362" name="Rectangle 210"/>
          <p:cNvSpPr>
            <a:spLocks noChangeArrowheads="1"/>
          </p:cNvSpPr>
          <p:nvPr/>
        </p:nvSpPr>
        <p:spPr bwMode="auto">
          <a:xfrm>
            <a:off x="3868738" y="5167993"/>
            <a:ext cx="360362" cy="1587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363" name="Rectangle 211"/>
          <p:cNvSpPr>
            <a:spLocks noChangeArrowheads="1"/>
          </p:cNvSpPr>
          <p:nvPr/>
        </p:nvSpPr>
        <p:spPr bwMode="auto">
          <a:xfrm>
            <a:off x="4354513" y="5214031"/>
            <a:ext cx="360362" cy="14287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364" name="Rectangle 212"/>
          <p:cNvSpPr>
            <a:spLocks noChangeArrowheads="1"/>
          </p:cNvSpPr>
          <p:nvPr/>
        </p:nvSpPr>
        <p:spPr bwMode="auto">
          <a:xfrm>
            <a:off x="4846638" y="5236256"/>
            <a:ext cx="360362" cy="1587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365" name="Rectangle 213"/>
          <p:cNvSpPr>
            <a:spLocks noChangeArrowheads="1"/>
          </p:cNvSpPr>
          <p:nvPr/>
        </p:nvSpPr>
        <p:spPr bwMode="auto">
          <a:xfrm>
            <a:off x="5332413" y="5244193"/>
            <a:ext cx="360362" cy="1587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366" name="Rectangle 214"/>
          <p:cNvSpPr>
            <a:spLocks noChangeArrowheads="1"/>
          </p:cNvSpPr>
          <p:nvPr/>
        </p:nvSpPr>
        <p:spPr bwMode="auto">
          <a:xfrm>
            <a:off x="5824538" y="5252131"/>
            <a:ext cx="360362" cy="14287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370" name="Rectangle 218"/>
          <p:cNvSpPr>
            <a:spLocks noChangeArrowheads="1"/>
          </p:cNvSpPr>
          <p:nvPr/>
        </p:nvSpPr>
        <p:spPr bwMode="auto">
          <a:xfrm>
            <a:off x="2890838" y="4698093"/>
            <a:ext cx="360362" cy="1587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371" name="Rectangle 219"/>
          <p:cNvSpPr>
            <a:spLocks noChangeArrowheads="1"/>
          </p:cNvSpPr>
          <p:nvPr/>
        </p:nvSpPr>
        <p:spPr bwMode="auto">
          <a:xfrm>
            <a:off x="3384551" y="5061631"/>
            <a:ext cx="360363" cy="1587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372" name="Rectangle 220"/>
          <p:cNvSpPr>
            <a:spLocks noChangeArrowheads="1"/>
          </p:cNvSpPr>
          <p:nvPr/>
        </p:nvSpPr>
        <p:spPr bwMode="auto">
          <a:xfrm>
            <a:off x="3868738" y="5167993"/>
            <a:ext cx="360362" cy="1587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373" name="Rectangle 221"/>
          <p:cNvSpPr>
            <a:spLocks noChangeArrowheads="1"/>
          </p:cNvSpPr>
          <p:nvPr/>
        </p:nvSpPr>
        <p:spPr bwMode="auto">
          <a:xfrm>
            <a:off x="4354513" y="5214031"/>
            <a:ext cx="360362" cy="14287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374" name="Rectangle 222"/>
          <p:cNvSpPr>
            <a:spLocks noChangeArrowheads="1"/>
          </p:cNvSpPr>
          <p:nvPr/>
        </p:nvSpPr>
        <p:spPr bwMode="auto">
          <a:xfrm>
            <a:off x="4846638" y="5236256"/>
            <a:ext cx="360362" cy="1587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375" name="Rectangle 223"/>
          <p:cNvSpPr>
            <a:spLocks noChangeArrowheads="1"/>
          </p:cNvSpPr>
          <p:nvPr/>
        </p:nvSpPr>
        <p:spPr bwMode="auto">
          <a:xfrm>
            <a:off x="5332413" y="5244193"/>
            <a:ext cx="360362" cy="15875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376" name="Rectangle 224"/>
          <p:cNvSpPr>
            <a:spLocks noChangeArrowheads="1"/>
          </p:cNvSpPr>
          <p:nvPr/>
        </p:nvSpPr>
        <p:spPr bwMode="auto">
          <a:xfrm>
            <a:off x="5824538" y="5252131"/>
            <a:ext cx="360362" cy="14287"/>
          </a:xfrm>
          <a:prstGeom prst="rect">
            <a:avLst/>
          </a:prstGeom>
          <a:solidFill>
            <a:srgbClr val="000000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433380" name="Rectangle 228"/>
          <p:cNvSpPr>
            <a:spLocks noChangeArrowheads="1"/>
          </p:cNvSpPr>
          <p:nvPr/>
        </p:nvSpPr>
        <p:spPr bwMode="auto">
          <a:xfrm>
            <a:off x="1947864" y="2593067"/>
            <a:ext cx="50654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hu-HU" altLang="hu-HU" sz="1400">
                <a:solidFill>
                  <a:srgbClr val="000000"/>
                </a:solidFill>
                <a:latin typeface="Arial" pitchFamily="34" charset="0"/>
              </a:rPr>
              <a:t>-2,500</a:t>
            </a:r>
            <a:endParaRPr lang="hu-HU" altLang="hu-HU"/>
          </a:p>
        </p:txBody>
      </p:sp>
      <p:sp>
        <p:nvSpPr>
          <p:cNvPr id="433381" name="Rectangle 229"/>
          <p:cNvSpPr>
            <a:spLocks noChangeArrowheads="1"/>
          </p:cNvSpPr>
          <p:nvPr/>
        </p:nvSpPr>
        <p:spPr bwMode="auto">
          <a:xfrm>
            <a:off x="1947864" y="2880405"/>
            <a:ext cx="50654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hu-HU" altLang="hu-HU" sz="1400">
                <a:solidFill>
                  <a:srgbClr val="000000"/>
                </a:solidFill>
                <a:latin typeface="Arial" pitchFamily="34" charset="0"/>
              </a:rPr>
              <a:t>-2,000</a:t>
            </a:r>
            <a:endParaRPr lang="hu-HU" altLang="hu-HU"/>
          </a:p>
        </p:txBody>
      </p:sp>
      <p:sp>
        <p:nvSpPr>
          <p:cNvPr id="433382" name="Rectangle 230"/>
          <p:cNvSpPr>
            <a:spLocks noChangeArrowheads="1"/>
          </p:cNvSpPr>
          <p:nvPr/>
        </p:nvSpPr>
        <p:spPr bwMode="auto">
          <a:xfrm>
            <a:off x="1947864" y="3167742"/>
            <a:ext cx="50654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hu-HU" altLang="hu-HU" sz="1400">
                <a:solidFill>
                  <a:srgbClr val="000000"/>
                </a:solidFill>
                <a:latin typeface="Arial" pitchFamily="34" charset="0"/>
              </a:rPr>
              <a:t>-1,500</a:t>
            </a:r>
            <a:endParaRPr lang="hu-HU" altLang="hu-HU"/>
          </a:p>
        </p:txBody>
      </p:sp>
      <p:sp>
        <p:nvSpPr>
          <p:cNvPr id="433383" name="Rectangle 231"/>
          <p:cNvSpPr>
            <a:spLocks noChangeArrowheads="1"/>
          </p:cNvSpPr>
          <p:nvPr/>
        </p:nvSpPr>
        <p:spPr bwMode="auto">
          <a:xfrm>
            <a:off x="1947864" y="3463017"/>
            <a:ext cx="50654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hu-HU" altLang="hu-HU" sz="1400">
                <a:solidFill>
                  <a:srgbClr val="000000"/>
                </a:solidFill>
                <a:latin typeface="Arial" pitchFamily="34" charset="0"/>
              </a:rPr>
              <a:t>-1,000</a:t>
            </a:r>
            <a:endParaRPr lang="hu-HU" altLang="hu-HU"/>
          </a:p>
        </p:txBody>
      </p:sp>
      <p:sp>
        <p:nvSpPr>
          <p:cNvPr id="433384" name="Rectangle 232"/>
          <p:cNvSpPr>
            <a:spLocks noChangeArrowheads="1"/>
          </p:cNvSpPr>
          <p:nvPr/>
        </p:nvSpPr>
        <p:spPr bwMode="auto">
          <a:xfrm>
            <a:off x="1947864" y="3751942"/>
            <a:ext cx="50654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hu-HU" altLang="hu-HU" sz="1400">
                <a:solidFill>
                  <a:srgbClr val="000000"/>
                </a:solidFill>
                <a:latin typeface="Arial" pitchFamily="34" charset="0"/>
              </a:rPr>
              <a:t>-0,500</a:t>
            </a:r>
            <a:endParaRPr lang="hu-HU" altLang="hu-HU"/>
          </a:p>
        </p:txBody>
      </p:sp>
      <p:sp>
        <p:nvSpPr>
          <p:cNvPr id="433385" name="Rectangle 233"/>
          <p:cNvSpPr>
            <a:spLocks noChangeArrowheads="1"/>
          </p:cNvSpPr>
          <p:nvPr/>
        </p:nvSpPr>
        <p:spPr bwMode="auto">
          <a:xfrm>
            <a:off x="2009775" y="4039280"/>
            <a:ext cx="44723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hu-HU" altLang="hu-HU" sz="1400">
                <a:solidFill>
                  <a:srgbClr val="000000"/>
                </a:solidFill>
                <a:latin typeface="Arial" pitchFamily="34" charset="0"/>
              </a:rPr>
              <a:t>0,000</a:t>
            </a:r>
            <a:endParaRPr lang="hu-HU" altLang="hu-HU"/>
          </a:p>
        </p:txBody>
      </p:sp>
      <p:sp>
        <p:nvSpPr>
          <p:cNvPr id="433386" name="Rectangle 234"/>
          <p:cNvSpPr>
            <a:spLocks noChangeArrowheads="1"/>
          </p:cNvSpPr>
          <p:nvPr/>
        </p:nvSpPr>
        <p:spPr bwMode="auto">
          <a:xfrm>
            <a:off x="2009775" y="4328205"/>
            <a:ext cx="44723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hu-HU" altLang="hu-HU" sz="1400">
                <a:solidFill>
                  <a:srgbClr val="000000"/>
                </a:solidFill>
                <a:latin typeface="Arial" pitchFamily="34" charset="0"/>
              </a:rPr>
              <a:t>0,500</a:t>
            </a:r>
            <a:endParaRPr lang="hu-HU" altLang="hu-HU"/>
          </a:p>
        </p:txBody>
      </p:sp>
      <p:sp>
        <p:nvSpPr>
          <p:cNvPr id="433387" name="Rectangle 235"/>
          <p:cNvSpPr>
            <a:spLocks noChangeArrowheads="1"/>
          </p:cNvSpPr>
          <p:nvPr/>
        </p:nvSpPr>
        <p:spPr bwMode="auto">
          <a:xfrm>
            <a:off x="2009775" y="4615542"/>
            <a:ext cx="44723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hu-HU" altLang="hu-HU" sz="1400">
                <a:solidFill>
                  <a:srgbClr val="000000"/>
                </a:solidFill>
                <a:latin typeface="Arial" pitchFamily="34" charset="0"/>
              </a:rPr>
              <a:t>1,000</a:t>
            </a:r>
            <a:endParaRPr lang="hu-HU" altLang="hu-HU"/>
          </a:p>
        </p:txBody>
      </p:sp>
      <p:sp>
        <p:nvSpPr>
          <p:cNvPr id="433388" name="Rectangle 236"/>
          <p:cNvSpPr>
            <a:spLocks noChangeArrowheads="1"/>
          </p:cNvSpPr>
          <p:nvPr/>
        </p:nvSpPr>
        <p:spPr bwMode="auto">
          <a:xfrm>
            <a:off x="2009775" y="4910817"/>
            <a:ext cx="44723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hu-HU" altLang="hu-HU" sz="1400">
                <a:solidFill>
                  <a:srgbClr val="000000"/>
                </a:solidFill>
                <a:latin typeface="Arial" pitchFamily="34" charset="0"/>
              </a:rPr>
              <a:t>1,500</a:t>
            </a:r>
            <a:endParaRPr lang="hu-HU" altLang="hu-HU"/>
          </a:p>
        </p:txBody>
      </p:sp>
      <p:sp>
        <p:nvSpPr>
          <p:cNvPr id="433389" name="Rectangle 237"/>
          <p:cNvSpPr>
            <a:spLocks noChangeArrowheads="1"/>
          </p:cNvSpPr>
          <p:nvPr/>
        </p:nvSpPr>
        <p:spPr bwMode="auto">
          <a:xfrm>
            <a:off x="2009775" y="5198155"/>
            <a:ext cx="44723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hu-HU" altLang="hu-HU" sz="1400">
                <a:solidFill>
                  <a:srgbClr val="000000"/>
                </a:solidFill>
                <a:latin typeface="Arial" pitchFamily="34" charset="0"/>
              </a:rPr>
              <a:t>2,000</a:t>
            </a:r>
            <a:endParaRPr lang="hu-HU" altLang="hu-HU"/>
          </a:p>
        </p:txBody>
      </p:sp>
      <p:sp>
        <p:nvSpPr>
          <p:cNvPr id="433390" name="Rectangle 238"/>
          <p:cNvSpPr>
            <a:spLocks noChangeArrowheads="1"/>
          </p:cNvSpPr>
          <p:nvPr/>
        </p:nvSpPr>
        <p:spPr bwMode="auto">
          <a:xfrm>
            <a:off x="2009775" y="5487080"/>
            <a:ext cx="44723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hu-HU" altLang="hu-HU" sz="1400">
                <a:solidFill>
                  <a:srgbClr val="000000"/>
                </a:solidFill>
                <a:latin typeface="Arial" pitchFamily="34" charset="0"/>
              </a:rPr>
              <a:t>2,500</a:t>
            </a:r>
            <a:endParaRPr lang="hu-HU" altLang="hu-HU"/>
          </a:p>
        </p:txBody>
      </p:sp>
      <p:sp>
        <p:nvSpPr>
          <p:cNvPr id="433391" name="Rectangle 239"/>
          <p:cNvSpPr>
            <a:spLocks noChangeArrowheads="1"/>
          </p:cNvSpPr>
          <p:nvPr/>
        </p:nvSpPr>
        <p:spPr bwMode="auto">
          <a:xfrm>
            <a:off x="2562225" y="5766480"/>
            <a:ext cx="9938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hu-HU" altLang="hu-HU" sz="1400">
                <a:solidFill>
                  <a:srgbClr val="000000"/>
                </a:solidFill>
                <a:latin typeface="Arial" pitchFamily="34" charset="0"/>
              </a:rPr>
              <a:t>0</a:t>
            </a:r>
            <a:endParaRPr lang="hu-HU" altLang="hu-HU"/>
          </a:p>
        </p:txBody>
      </p:sp>
      <p:sp>
        <p:nvSpPr>
          <p:cNvPr id="433392" name="Rectangle 240"/>
          <p:cNvSpPr>
            <a:spLocks noChangeArrowheads="1"/>
          </p:cNvSpPr>
          <p:nvPr/>
        </p:nvSpPr>
        <p:spPr bwMode="auto">
          <a:xfrm>
            <a:off x="3048000" y="5766480"/>
            <a:ext cx="9938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hu-HU" altLang="hu-HU" sz="1400">
                <a:solidFill>
                  <a:srgbClr val="000000"/>
                </a:solidFill>
                <a:latin typeface="Arial" pitchFamily="34" charset="0"/>
              </a:rPr>
              <a:t>2</a:t>
            </a:r>
            <a:endParaRPr lang="hu-HU" altLang="hu-HU"/>
          </a:p>
        </p:txBody>
      </p:sp>
      <p:sp>
        <p:nvSpPr>
          <p:cNvPr id="433393" name="Rectangle 241"/>
          <p:cNvSpPr>
            <a:spLocks noChangeArrowheads="1"/>
          </p:cNvSpPr>
          <p:nvPr/>
        </p:nvSpPr>
        <p:spPr bwMode="auto">
          <a:xfrm>
            <a:off x="3540125" y="5766480"/>
            <a:ext cx="9938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hu-HU" altLang="hu-HU" sz="1400">
                <a:solidFill>
                  <a:srgbClr val="000000"/>
                </a:solidFill>
                <a:latin typeface="Arial" pitchFamily="34" charset="0"/>
              </a:rPr>
              <a:t>4</a:t>
            </a:r>
            <a:endParaRPr lang="hu-HU" altLang="hu-HU"/>
          </a:p>
        </p:txBody>
      </p:sp>
      <p:sp>
        <p:nvSpPr>
          <p:cNvPr id="433394" name="Rectangle 242"/>
          <p:cNvSpPr>
            <a:spLocks noChangeArrowheads="1"/>
          </p:cNvSpPr>
          <p:nvPr/>
        </p:nvSpPr>
        <p:spPr bwMode="auto">
          <a:xfrm>
            <a:off x="4025900" y="5766480"/>
            <a:ext cx="9938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hu-HU" altLang="hu-HU" sz="1400">
                <a:solidFill>
                  <a:srgbClr val="000000"/>
                </a:solidFill>
                <a:latin typeface="Arial" pitchFamily="34" charset="0"/>
              </a:rPr>
              <a:t>6</a:t>
            </a:r>
            <a:endParaRPr lang="hu-HU" altLang="hu-HU"/>
          </a:p>
        </p:txBody>
      </p:sp>
      <p:sp>
        <p:nvSpPr>
          <p:cNvPr id="433395" name="Rectangle 243"/>
          <p:cNvSpPr>
            <a:spLocks noChangeArrowheads="1"/>
          </p:cNvSpPr>
          <p:nvPr/>
        </p:nvSpPr>
        <p:spPr bwMode="auto">
          <a:xfrm>
            <a:off x="4510088" y="5766480"/>
            <a:ext cx="9938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hu-HU" altLang="hu-HU" sz="1400">
                <a:solidFill>
                  <a:srgbClr val="000000"/>
                </a:solidFill>
                <a:latin typeface="Arial" pitchFamily="34" charset="0"/>
              </a:rPr>
              <a:t>8</a:t>
            </a:r>
            <a:endParaRPr lang="hu-HU" altLang="hu-HU"/>
          </a:p>
        </p:txBody>
      </p:sp>
      <p:sp>
        <p:nvSpPr>
          <p:cNvPr id="433396" name="Rectangle 244"/>
          <p:cNvSpPr>
            <a:spLocks noChangeArrowheads="1"/>
          </p:cNvSpPr>
          <p:nvPr/>
        </p:nvSpPr>
        <p:spPr bwMode="auto">
          <a:xfrm>
            <a:off x="4949825" y="5766480"/>
            <a:ext cx="19877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hu-HU" altLang="hu-HU" sz="1400">
                <a:solidFill>
                  <a:srgbClr val="000000"/>
                </a:solidFill>
                <a:latin typeface="Arial" pitchFamily="34" charset="0"/>
              </a:rPr>
              <a:t>10</a:t>
            </a:r>
            <a:endParaRPr lang="hu-HU" altLang="hu-HU"/>
          </a:p>
        </p:txBody>
      </p:sp>
      <p:sp>
        <p:nvSpPr>
          <p:cNvPr id="433397" name="Rectangle 245"/>
          <p:cNvSpPr>
            <a:spLocks noChangeArrowheads="1"/>
          </p:cNvSpPr>
          <p:nvPr/>
        </p:nvSpPr>
        <p:spPr bwMode="auto">
          <a:xfrm>
            <a:off x="5435600" y="5766480"/>
            <a:ext cx="19877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hu-HU" altLang="hu-HU" sz="1400">
                <a:solidFill>
                  <a:srgbClr val="000000"/>
                </a:solidFill>
                <a:latin typeface="Arial" pitchFamily="34" charset="0"/>
              </a:rPr>
              <a:t>12</a:t>
            </a:r>
            <a:endParaRPr lang="hu-HU" altLang="hu-HU"/>
          </a:p>
        </p:txBody>
      </p:sp>
      <p:sp>
        <p:nvSpPr>
          <p:cNvPr id="433398" name="Rectangle 246"/>
          <p:cNvSpPr>
            <a:spLocks noChangeArrowheads="1"/>
          </p:cNvSpPr>
          <p:nvPr/>
        </p:nvSpPr>
        <p:spPr bwMode="auto">
          <a:xfrm>
            <a:off x="5927725" y="5766480"/>
            <a:ext cx="19877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hu-HU" altLang="hu-HU" sz="1400">
                <a:solidFill>
                  <a:srgbClr val="000000"/>
                </a:solidFill>
                <a:latin typeface="Arial" pitchFamily="34" charset="0"/>
              </a:rPr>
              <a:t>14</a:t>
            </a:r>
            <a:endParaRPr lang="hu-HU" altLang="hu-HU"/>
          </a:p>
        </p:txBody>
      </p:sp>
      <p:sp>
        <p:nvSpPr>
          <p:cNvPr id="433399" name="Rectangle 247"/>
          <p:cNvSpPr>
            <a:spLocks noChangeArrowheads="1"/>
          </p:cNvSpPr>
          <p:nvPr/>
        </p:nvSpPr>
        <p:spPr bwMode="auto">
          <a:xfrm>
            <a:off x="6413500" y="5766480"/>
            <a:ext cx="19877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hu-HU" altLang="hu-HU" sz="1400">
                <a:solidFill>
                  <a:srgbClr val="000000"/>
                </a:solidFill>
                <a:latin typeface="Arial" pitchFamily="34" charset="0"/>
              </a:rPr>
              <a:t>16</a:t>
            </a:r>
            <a:endParaRPr lang="hu-HU" altLang="hu-HU"/>
          </a:p>
        </p:txBody>
      </p:sp>
      <p:sp>
        <p:nvSpPr>
          <p:cNvPr id="433403" name="Rectangle 251"/>
          <p:cNvSpPr>
            <a:spLocks noChangeArrowheads="1"/>
          </p:cNvSpPr>
          <p:nvPr/>
        </p:nvSpPr>
        <p:spPr bwMode="auto">
          <a:xfrm>
            <a:off x="5238750" y="6077630"/>
            <a:ext cx="10900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hu-HU" altLang="hu-HU" sz="1400" b="1">
                <a:solidFill>
                  <a:srgbClr val="000000"/>
                </a:solidFill>
                <a:latin typeface="Arial" pitchFamily="34" charset="0"/>
              </a:rPr>
              <a:t>n</a:t>
            </a:r>
            <a:endParaRPr lang="hu-HU" altLang="hu-HU"/>
          </a:p>
        </p:txBody>
      </p:sp>
      <p:sp>
        <p:nvSpPr>
          <p:cNvPr id="433404" name="Rectangle 252"/>
          <p:cNvSpPr>
            <a:spLocks noChangeArrowheads="1"/>
          </p:cNvSpPr>
          <p:nvPr/>
        </p:nvSpPr>
        <p:spPr bwMode="auto">
          <a:xfrm rot="16200000">
            <a:off x="1642102" y="4029983"/>
            <a:ext cx="19877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hu-HU" altLang="hu-HU" sz="1400" b="1">
                <a:solidFill>
                  <a:srgbClr val="000000"/>
                </a:solidFill>
                <a:latin typeface="Arial" pitchFamily="34" charset="0"/>
              </a:rPr>
              <a:t>k</a:t>
            </a:r>
            <a:r>
              <a:rPr lang="hu-HU" altLang="hu-HU" sz="1400" b="1">
                <a:solidFill>
                  <a:srgbClr val="000000"/>
                </a:solidFill>
                <a:latin typeface="Symbol" pitchFamily="18" charset="2"/>
              </a:rPr>
              <a:t>b</a:t>
            </a:r>
            <a:endParaRPr lang="hu-HU" altLang="hu-HU">
              <a:latin typeface="Symbol" pitchFamily="18" charset="2"/>
            </a:endParaRPr>
          </a:p>
        </p:txBody>
      </p:sp>
      <p:grpSp>
        <p:nvGrpSpPr>
          <p:cNvPr id="433459" name="Group 307"/>
          <p:cNvGrpSpPr>
            <a:grpSpLocks/>
          </p:cNvGrpSpPr>
          <p:nvPr/>
        </p:nvGrpSpPr>
        <p:grpSpPr bwMode="auto">
          <a:xfrm>
            <a:off x="6300789" y="2969306"/>
            <a:ext cx="636587" cy="2312987"/>
            <a:chOff x="3093" y="1715"/>
            <a:chExt cx="401" cy="1457"/>
          </a:xfrm>
        </p:grpSpPr>
        <p:sp>
          <p:nvSpPr>
            <p:cNvPr id="433410" name="Rectangle 258" descr="Keskeny vízszintes"/>
            <p:cNvSpPr>
              <a:spLocks noChangeArrowheads="1"/>
            </p:cNvSpPr>
            <p:nvPr/>
          </p:nvSpPr>
          <p:spPr bwMode="auto">
            <a:xfrm>
              <a:off x="3263" y="1715"/>
              <a:ext cx="231" cy="1457"/>
            </a:xfrm>
            <a:prstGeom prst="rect">
              <a:avLst/>
            </a:prstGeom>
            <a:pattFill prst="narHorz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33411" name="Oval 259"/>
            <p:cNvSpPr>
              <a:spLocks noChangeAspect="1" noChangeArrowheads="1"/>
            </p:cNvSpPr>
            <p:nvPr/>
          </p:nvSpPr>
          <p:spPr bwMode="auto">
            <a:xfrm>
              <a:off x="3093" y="2430"/>
              <a:ext cx="34" cy="3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33412" name="Oval 260"/>
            <p:cNvSpPr>
              <a:spLocks noChangeAspect="1" noChangeArrowheads="1"/>
            </p:cNvSpPr>
            <p:nvPr/>
          </p:nvSpPr>
          <p:spPr bwMode="auto">
            <a:xfrm>
              <a:off x="3144" y="2430"/>
              <a:ext cx="34" cy="3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33413" name="Oval 261"/>
            <p:cNvSpPr>
              <a:spLocks noChangeAspect="1" noChangeArrowheads="1"/>
            </p:cNvSpPr>
            <p:nvPr/>
          </p:nvSpPr>
          <p:spPr bwMode="auto">
            <a:xfrm>
              <a:off x="3191" y="2430"/>
              <a:ext cx="34" cy="3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</p:grpSp>
      <p:sp>
        <p:nvSpPr>
          <p:cNvPr id="433414" name="Rectangle 262" descr="Keskeny vízszintes"/>
          <p:cNvSpPr>
            <a:spLocks noChangeArrowheads="1"/>
          </p:cNvSpPr>
          <p:nvPr/>
        </p:nvSpPr>
        <p:spPr bwMode="auto">
          <a:xfrm>
            <a:off x="6572251" y="4125006"/>
            <a:ext cx="366713" cy="1165225"/>
          </a:xfrm>
          <a:prstGeom prst="rect">
            <a:avLst/>
          </a:prstGeom>
          <a:pattFill prst="narHorz">
            <a:fgClr>
              <a:srgbClr val="FF0000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grpSp>
        <p:nvGrpSpPr>
          <p:cNvPr id="433482" name="Group 330"/>
          <p:cNvGrpSpPr>
            <a:grpSpLocks/>
          </p:cNvGrpSpPr>
          <p:nvPr/>
        </p:nvGrpSpPr>
        <p:grpSpPr bwMode="auto">
          <a:xfrm>
            <a:off x="9327400" y="2997880"/>
            <a:ext cx="366712" cy="2443162"/>
            <a:chOff x="4405" y="1691"/>
            <a:chExt cx="231" cy="1539"/>
          </a:xfrm>
        </p:grpSpPr>
        <p:sp>
          <p:nvSpPr>
            <p:cNvPr id="433418" name="Rectangle 266" descr="Keskeny vízszintes"/>
            <p:cNvSpPr>
              <a:spLocks noChangeArrowheads="1"/>
            </p:cNvSpPr>
            <p:nvPr/>
          </p:nvSpPr>
          <p:spPr bwMode="auto">
            <a:xfrm>
              <a:off x="4405" y="1691"/>
              <a:ext cx="231" cy="642"/>
            </a:xfrm>
            <a:prstGeom prst="rect">
              <a:avLst/>
            </a:prstGeom>
            <a:pattFill prst="narHorz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33419" name="Rectangle 267"/>
            <p:cNvSpPr>
              <a:spLocks noChangeArrowheads="1"/>
            </p:cNvSpPr>
            <p:nvPr/>
          </p:nvSpPr>
          <p:spPr bwMode="auto">
            <a:xfrm>
              <a:off x="4405" y="2427"/>
              <a:ext cx="231" cy="803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100000">
                  <a:srgbClr val="FF0000">
                    <a:gamma/>
                    <a:shade val="41176"/>
                    <a:invGamma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33421" name="Rectangle 269"/>
            <p:cNvSpPr>
              <a:spLocks noChangeArrowheads="1"/>
            </p:cNvSpPr>
            <p:nvPr/>
          </p:nvSpPr>
          <p:spPr bwMode="auto">
            <a:xfrm>
              <a:off x="4405" y="2197"/>
              <a:ext cx="231" cy="189"/>
            </a:xfrm>
            <a:prstGeom prst="rect">
              <a:avLst/>
            </a:prstGeom>
            <a:gradFill rotWithShape="1">
              <a:gsLst>
                <a:gs pos="0">
                  <a:srgbClr val="FF0000">
                    <a:gamma/>
                    <a:tint val="63529"/>
                    <a:invGamma/>
                  </a:srgbClr>
                </a:gs>
                <a:gs pos="100000">
                  <a:srgbClr val="FF0000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</p:grpSp>
      <p:grpSp>
        <p:nvGrpSpPr>
          <p:cNvPr id="433458" name="Group 306"/>
          <p:cNvGrpSpPr>
            <a:grpSpLocks/>
          </p:cNvGrpSpPr>
          <p:nvPr/>
        </p:nvGrpSpPr>
        <p:grpSpPr bwMode="auto">
          <a:xfrm>
            <a:off x="2605089" y="2969305"/>
            <a:ext cx="4276725" cy="2659062"/>
            <a:chOff x="681" y="1715"/>
            <a:chExt cx="2694" cy="1675"/>
          </a:xfrm>
        </p:grpSpPr>
        <p:sp>
          <p:nvSpPr>
            <p:cNvPr id="433408" name="Line 256"/>
            <p:cNvSpPr>
              <a:spLocks noChangeShapeType="1"/>
            </p:cNvSpPr>
            <p:nvPr/>
          </p:nvSpPr>
          <p:spPr bwMode="auto">
            <a:xfrm>
              <a:off x="684" y="3181"/>
              <a:ext cx="2580" cy="0"/>
            </a:xfrm>
            <a:prstGeom prst="line">
              <a:avLst/>
            </a:prstGeom>
            <a:noFill/>
            <a:ln w="15875">
              <a:solidFill>
                <a:srgbClr val="FF0000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433409" name="Line 257"/>
            <p:cNvSpPr>
              <a:spLocks noChangeShapeType="1"/>
            </p:cNvSpPr>
            <p:nvPr/>
          </p:nvSpPr>
          <p:spPr bwMode="auto">
            <a:xfrm>
              <a:off x="681" y="1715"/>
              <a:ext cx="2582" cy="2"/>
            </a:xfrm>
            <a:prstGeom prst="line">
              <a:avLst/>
            </a:prstGeom>
            <a:noFill/>
            <a:ln w="15875">
              <a:solidFill>
                <a:srgbClr val="FF0000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433424" name="Text Box 272"/>
            <p:cNvSpPr txBox="1">
              <a:spLocks noChangeArrowheads="1"/>
            </p:cNvSpPr>
            <p:nvPr/>
          </p:nvSpPr>
          <p:spPr bwMode="auto">
            <a:xfrm>
              <a:off x="2891" y="3138"/>
              <a:ext cx="48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hu-HU" altLang="hu-HU" sz="2000" b="1"/>
                <a:t>N</a:t>
              </a:r>
              <a:r>
                <a:rPr lang="hu-HU" altLang="hu-HU" sz="2000" b="1">
                  <a:cs typeface="Times New Roman" pitchFamily="18" charset="0"/>
                </a:rPr>
                <a:t>→</a:t>
              </a:r>
              <a:r>
                <a:rPr lang="hu-HU" altLang="hu-HU" sz="2000" b="1">
                  <a:cs typeface="Times New Roman" pitchFamily="18" charset="0"/>
                  <a:sym typeface="Symbol" pitchFamily="18" charset="2"/>
                </a:rPr>
                <a:t></a:t>
              </a:r>
            </a:p>
          </p:txBody>
        </p:sp>
      </p:grpSp>
      <p:grpSp>
        <p:nvGrpSpPr>
          <p:cNvPr id="433460" name="Group 308"/>
          <p:cNvGrpSpPr>
            <a:grpSpLocks/>
          </p:cNvGrpSpPr>
          <p:nvPr/>
        </p:nvGrpSpPr>
        <p:grpSpPr bwMode="auto">
          <a:xfrm>
            <a:off x="6153152" y="2356530"/>
            <a:ext cx="1106488" cy="1765300"/>
            <a:chOff x="3009" y="1329"/>
            <a:chExt cx="697" cy="1112"/>
          </a:xfrm>
        </p:grpSpPr>
        <p:sp>
          <p:nvSpPr>
            <p:cNvPr id="433425" name="Text Box 273"/>
            <p:cNvSpPr txBox="1">
              <a:spLocks noChangeArrowheads="1"/>
            </p:cNvSpPr>
            <p:nvPr/>
          </p:nvSpPr>
          <p:spPr bwMode="auto">
            <a:xfrm>
              <a:off x="3009" y="1329"/>
              <a:ext cx="697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hu-HU" altLang="hu-HU" sz="1600" b="1"/>
                <a:t>Fermi szint</a:t>
              </a:r>
              <a:endParaRPr lang="hu-HU" altLang="hu-HU" sz="1600" b="1">
                <a:cs typeface="Times New Roman" pitchFamily="18" charset="0"/>
                <a:sym typeface="Symbol" pitchFamily="18" charset="2"/>
              </a:endParaRPr>
            </a:p>
          </p:txBody>
        </p:sp>
        <p:sp>
          <p:nvSpPr>
            <p:cNvPr id="433426" name="Line 274"/>
            <p:cNvSpPr>
              <a:spLocks noChangeShapeType="1"/>
            </p:cNvSpPr>
            <p:nvPr/>
          </p:nvSpPr>
          <p:spPr bwMode="auto">
            <a:xfrm>
              <a:off x="3388" y="1547"/>
              <a:ext cx="0" cy="894"/>
            </a:xfrm>
            <a:prstGeom prst="line">
              <a:avLst/>
            </a:prstGeom>
            <a:noFill/>
            <a:ln w="76200">
              <a:solidFill>
                <a:srgbClr val="0000FF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433427" name="Text Box 275"/>
          <p:cNvSpPr txBox="1">
            <a:spLocks noChangeArrowheads="1"/>
          </p:cNvSpPr>
          <p:nvPr/>
        </p:nvSpPr>
        <p:spPr bwMode="auto">
          <a:xfrm>
            <a:off x="6956425" y="5231493"/>
            <a:ext cx="184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hu-HU" altLang="hu-HU" sz="2000" b="1"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433433" name="Text Box 281"/>
          <p:cNvSpPr txBox="1">
            <a:spLocks noChangeArrowheads="1"/>
          </p:cNvSpPr>
          <p:nvPr/>
        </p:nvSpPr>
        <p:spPr bwMode="auto">
          <a:xfrm rot="16200000">
            <a:off x="9296760" y="3914631"/>
            <a:ext cx="12741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u-HU" altLang="hu-HU" sz="2000" b="1">
                <a:latin typeface="Symbol" pitchFamily="18" charset="2"/>
              </a:rPr>
              <a:t>D</a:t>
            </a:r>
            <a:r>
              <a:rPr lang="hu-HU" altLang="hu-HU" sz="2000" b="1"/>
              <a:t>E</a:t>
            </a:r>
            <a:r>
              <a:rPr lang="hu-HU" altLang="hu-HU" sz="2000" b="1" baseline="-25000"/>
              <a:t>tilt.</a:t>
            </a:r>
            <a:r>
              <a:rPr lang="hu-HU" altLang="hu-HU" sz="2000" b="1"/>
              <a:t>&lt;</a:t>
            </a:r>
            <a:r>
              <a:rPr lang="hu-HU" altLang="hu-HU" sz="2000" b="1">
                <a:cs typeface="Times New Roman" pitchFamily="18" charset="0"/>
              </a:rPr>
              <a:t>&lt;</a:t>
            </a:r>
            <a:r>
              <a:rPr lang="hu-HU" altLang="hu-HU" sz="2000" b="1">
                <a:cs typeface="Times New Roman" pitchFamily="18" charset="0"/>
                <a:sym typeface="Symbol" pitchFamily="18" charset="2"/>
              </a:rPr>
              <a:t> kT</a:t>
            </a:r>
          </a:p>
        </p:txBody>
      </p:sp>
      <p:sp>
        <p:nvSpPr>
          <p:cNvPr id="433440" name="Text Box 288"/>
          <p:cNvSpPr txBox="1">
            <a:spLocks noChangeArrowheads="1"/>
          </p:cNvSpPr>
          <p:nvPr/>
        </p:nvSpPr>
        <p:spPr bwMode="auto">
          <a:xfrm rot="16200000">
            <a:off x="8823856" y="2134072"/>
            <a:ext cx="134363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u-HU" altLang="hu-HU" sz="1600" b="1" dirty="0"/>
              <a:t>Fémes vezető</a:t>
            </a:r>
            <a:endParaRPr lang="hu-HU" altLang="hu-HU" sz="1600" b="1" dirty="0"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433441" name="Text Box 289"/>
          <p:cNvSpPr txBox="1">
            <a:spLocks noChangeArrowheads="1"/>
          </p:cNvSpPr>
          <p:nvPr/>
        </p:nvSpPr>
        <p:spPr bwMode="auto">
          <a:xfrm rot="16200000">
            <a:off x="8146843" y="2246199"/>
            <a:ext cx="9985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u-HU" altLang="hu-HU" sz="1600" b="1" dirty="0"/>
              <a:t>Félvezető</a:t>
            </a:r>
            <a:endParaRPr lang="hu-HU" altLang="hu-HU" sz="1600" b="1" dirty="0">
              <a:cs typeface="Times New Roman" pitchFamily="18" charset="0"/>
              <a:sym typeface="Symbol" pitchFamily="18" charset="2"/>
            </a:endParaRPr>
          </a:p>
        </p:txBody>
      </p:sp>
      <p:grpSp>
        <p:nvGrpSpPr>
          <p:cNvPr id="433481" name="Group 329"/>
          <p:cNvGrpSpPr>
            <a:grpSpLocks/>
          </p:cNvGrpSpPr>
          <p:nvPr/>
        </p:nvGrpSpPr>
        <p:grpSpPr bwMode="auto">
          <a:xfrm>
            <a:off x="8476248" y="2931205"/>
            <a:ext cx="369888" cy="2576512"/>
            <a:chOff x="3874" y="1988"/>
            <a:chExt cx="233" cy="1623"/>
          </a:xfrm>
        </p:grpSpPr>
        <p:sp>
          <p:nvSpPr>
            <p:cNvPr id="433442" name="Rectangle 290" descr="Keskeny vízszintes"/>
            <p:cNvSpPr>
              <a:spLocks noChangeArrowheads="1"/>
            </p:cNvSpPr>
            <p:nvPr/>
          </p:nvSpPr>
          <p:spPr bwMode="auto">
            <a:xfrm>
              <a:off x="3874" y="1988"/>
              <a:ext cx="231" cy="696"/>
            </a:xfrm>
            <a:prstGeom prst="rect">
              <a:avLst/>
            </a:prstGeom>
            <a:pattFill prst="narHorz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33443" name="Rectangle 291"/>
            <p:cNvSpPr>
              <a:spLocks noChangeArrowheads="1"/>
            </p:cNvSpPr>
            <p:nvPr/>
          </p:nvSpPr>
          <p:spPr bwMode="auto">
            <a:xfrm>
              <a:off x="3876" y="2807"/>
              <a:ext cx="231" cy="804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100000">
                  <a:srgbClr val="FF0000">
                    <a:gamma/>
                    <a:shade val="0"/>
                    <a:invGamma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33444" name="Rectangle 292"/>
            <p:cNvSpPr>
              <a:spLocks noChangeArrowheads="1"/>
            </p:cNvSpPr>
            <p:nvPr/>
          </p:nvSpPr>
          <p:spPr bwMode="auto">
            <a:xfrm>
              <a:off x="3874" y="2626"/>
              <a:ext cx="231" cy="59"/>
            </a:xfrm>
            <a:prstGeom prst="rect">
              <a:avLst/>
            </a:prstGeom>
            <a:gradFill rotWithShape="1">
              <a:gsLst>
                <a:gs pos="0">
                  <a:srgbClr val="FF0000">
                    <a:gamma/>
                    <a:tint val="12549"/>
                    <a:invGamma/>
                  </a:srgbClr>
                </a:gs>
                <a:gs pos="100000">
                  <a:srgbClr val="FF0000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</p:grpSp>
      <p:sp>
        <p:nvSpPr>
          <p:cNvPr id="433455" name="Text Box 303"/>
          <p:cNvSpPr txBox="1">
            <a:spLocks noChangeArrowheads="1"/>
          </p:cNvSpPr>
          <p:nvPr/>
        </p:nvSpPr>
        <p:spPr bwMode="auto">
          <a:xfrm rot="16200000">
            <a:off x="8447816" y="3938444"/>
            <a:ext cx="114589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u-HU" altLang="hu-HU" sz="2000" b="1" dirty="0" err="1">
                <a:latin typeface="Symbol" pitchFamily="18" charset="2"/>
              </a:rPr>
              <a:t>D</a:t>
            </a:r>
            <a:r>
              <a:rPr lang="hu-HU" altLang="hu-HU" sz="2000" b="1" dirty="0" err="1"/>
              <a:t>E</a:t>
            </a:r>
            <a:r>
              <a:rPr lang="hu-HU" altLang="hu-HU" sz="2000" b="1" baseline="-25000" dirty="0" err="1"/>
              <a:t>tilt</a:t>
            </a:r>
            <a:r>
              <a:rPr lang="hu-HU" altLang="hu-HU" sz="2000" b="1" dirty="0">
                <a:cs typeface="Times New Roman" pitchFamily="18" charset="0"/>
              </a:rPr>
              <a:t>≥</a:t>
            </a:r>
            <a:r>
              <a:rPr lang="hu-HU" altLang="hu-HU" sz="2000" b="1" baseline="-25000" dirty="0"/>
              <a:t>.</a:t>
            </a:r>
            <a:r>
              <a:rPr lang="hu-HU" altLang="hu-HU" sz="2000" b="1" dirty="0">
                <a:cs typeface="Times New Roman" pitchFamily="18" charset="0"/>
                <a:sym typeface="Symbol" pitchFamily="18" charset="2"/>
              </a:rPr>
              <a:t> </a:t>
            </a:r>
            <a:r>
              <a:rPr lang="hu-HU" altLang="hu-HU" sz="2000" b="1" dirty="0" err="1">
                <a:cs typeface="Times New Roman" pitchFamily="18" charset="0"/>
                <a:sym typeface="Symbol" pitchFamily="18" charset="2"/>
              </a:rPr>
              <a:t>kT</a:t>
            </a:r>
            <a:endParaRPr lang="hu-HU" altLang="hu-HU" sz="2000" b="1" dirty="0"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433456" name="Text Box 304"/>
          <p:cNvSpPr txBox="1">
            <a:spLocks noChangeArrowheads="1"/>
          </p:cNvSpPr>
          <p:nvPr/>
        </p:nvSpPr>
        <p:spPr bwMode="auto">
          <a:xfrm rot="16200000">
            <a:off x="7298531" y="1857261"/>
            <a:ext cx="9540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u-HU" altLang="hu-HU" sz="1600" b="1"/>
              <a:t>Szigetelő</a:t>
            </a:r>
            <a:endParaRPr lang="hu-HU" altLang="hu-HU" sz="1600" b="1"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433457" name="Text Box 305"/>
          <p:cNvSpPr txBox="1">
            <a:spLocks noChangeArrowheads="1"/>
          </p:cNvSpPr>
          <p:nvPr/>
        </p:nvSpPr>
        <p:spPr bwMode="auto">
          <a:xfrm rot="16200000">
            <a:off x="7535386" y="3925744"/>
            <a:ext cx="12741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u-HU" altLang="hu-HU" sz="2000" b="1">
                <a:latin typeface="Symbol" pitchFamily="18" charset="2"/>
              </a:rPr>
              <a:t>D</a:t>
            </a:r>
            <a:r>
              <a:rPr lang="hu-HU" altLang="hu-HU" sz="2000" b="1"/>
              <a:t>E</a:t>
            </a:r>
            <a:r>
              <a:rPr lang="hu-HU" altLang="hu-HU" sz="2000" b="1" baseline="-25000"/>
              <a:t>tilt.</a:t>
            </a:r>
            <a:r>
              <a:rPr lang="hu-HU" altLang="hu-HU" sz="2000" b="1">
                <a:cs typeface="Times New Roman" pitchFamily="18" charset="0"/>
              </a:rPr>
              <a:t>&gt;&gt;</a:t>
            </a:r>
            <a:r>
              <a:rPr lang="hu-HU" altLang="hu-HU" sz="2000" b="1">
                <a:cs typeface="Times New Roman" pitchFamily="18" charset="0"/>
                <a:sym typeface="Symbol" pitchFamily="18" charset="2"/>
              </a:rPr>
              <a:t> kT</a:t>
            </a:r>
          </a:p>
        </p:txBody>
      </p:sp>
      <p:sp>
        <p:nvSpPr>
          <p:cNvPr id="433465" name="Text Box 313"/>
          <p:cNvSpPr txBox="1">
            <a:spLocks noChangeArrowheads="1"/>
          </p:cNvSpPr>
          <p:nvPr/>
        </p:nvSpPr>
        <p:spPr bwMode="auto">
          <a:xfrm>
            <a:off x="6073775" y="6145215"/>
            <a:ext cx="591860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u-HU" alt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Szilárdtest fizika, anyagtudomány!</a:t>
            </a:r>
          </a:p>
        </p:txBody>
      </p:sp>
      <p:sp>
        <p:nvSpPr>
          <p:cNvPr id="433417" name="Rectangle 265" descr="Keskeny vízszintes"/>
          <p:cNvSpPr>
            <a:spLocks noChangeArrowheads="1"/>
          </p:cNvSpPr>
          <p:nvPr/>
        </p:nvSpPr>
        <p:spPr bwMode="auto">
          <a:xfrm>
            <a:off x="7003797" y="2969305"/>
            <a:ext cx="366712" cy="2322512"/>
          </a:xfrm>
          <a:prstGeom prst="rect">
            <a:avLst/>
          </a:prstGeom>
          <a:pattFill prst="narHorz">
            <a:fgClr>
              <a:srgbClr val="FF0000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33473" name="Text Box 321"/>
          <p:cNvSpPr txBox="1">
            <a:spLocks noChangeArrowheads="1"/>
          </p:cNvSpPr>
          <p:nvPr/>
        </p:nvSpPr>
        <p:spPr bwMode="auto">
          <a:xfrm>
            <a:off x="6840616" y="4264875"/>
            <a:ext cx="849656" cy="30777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u-HU" altLang="hu-HU" sz="1400" dirty="0">
                <a:solidFill>
                  <a:srgbClr val="FF0000"/>
                </a:solidFill>
              </a:rPr>
              <a:t>2e</a:t>
            </a:r>
            <a:r>
              <a:rPr lang="hu-HU" altLang="hu-HU" sz="1400" baseline="30000" dirty="0">
                <a:solidFill>
                  <a:srgbClr val="FF0000"/>
                </a:solidFill>
              </a:rPr>
              <a:t>-</a:t>
            </a:r>
            <a:r>
              <a:rPr lang="hu-HU" altLang="hu-HU" sz="1400" dirty="0">
                <a:solidFill>
                  <a:srgbClr val="FF0000"/>
                </a:solidFill>
              </a:rPr>
              <a:t>/atom</a:t>
            </a:r>
          </a:p>
        </p:txBody>
      </p:sp>
      <p:grpSp>
        <p:nvGrpSpPr>
          <p:cNvPr id="433480" name="Group 328"/>
          <p:cNvGrpSpPr>
            <a:grpSpLocks/>
          </p:cNvGrpSpPr>
          <p:nvPr/>
        </p:nvGrpSpPr>
        <p:grpSpPr bwMode="auto">
          <a:xfrm>
            <a:off x="7607309" y="2512105"/>
            <a:ext cx="368301" cy="3467100"/>
            <a:chOff x="3656" y="1427"/>
            <a:chExt cx="232" cy="2184"/>
          </a:xfrm>
        </p:grpSpPr>
        <p:sp>
          <p:nvSpPr>
            <p:cNvPr id="433430" name="Text Box 278"/>
            <p:cNvSpPr txBox="1">
              <a:spLocks noChangeArrowheads="1"/>
            </p:cNvSpPr>
            <p:nvPr/>
          </p:nvSpPr>
          <p:spPr bwMode="auto">
            <a:xfrm rot="16200000">
              <a:off x="3458" y="2369"/>
              <a:ext cx="647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hu-HU" altLang="hu-HU" sz="1600" b="1"/>
                <a:t>Tiltott sáv</a:t>
              </a:r>
              <a:endParaRPr lang="hu-HU" altLang="hu-HU" sz="1600" b="1">
                <a:cs typeface="Times New Roman" pitchFamily="18" charset="0"/>
                <a:sym typeface="Symbol" pitchFamily="18" charset="2"/>
              </a:endParaRPr>
            </a:p>
          </p:txBody>
        </p:sp>
        <p:sp>
          <p:nvSpPr>
            <p:cNvPr id="433469" name="Rectangle 317" descr="Keskeny vízszintes"/>
            <p:cNvSpPr>
              <a:spLocks noChangeArrowheads="1"/>
            </p:cNvSpPr>
            <p:nvPr/>
          </p:nvSpPr>
          <p:spPr bwMode="auto">
            <a:xfrm>
              <a:off x="3656" y="1427"/>
              <a:ext cx="231" cy="696"/>
            </a:xfrm>
            <a:prstGeom prst="rect">
              <a:avLst/>
            </a:prstGeom>
            <a:pattFill prst="narHorz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33470" name="Rectangle 318" descr="Keskeny vízszintes"/>
            <p:cNvSpPr>
              <a:spLocks noChangeArrowheads="1"/>
            </p:cNvSpPr>
            <p:nvPr/>
          </p:nvSpPr>
          <p:spPr bwMode="auto">
            <a:xfrm>
              <a:off x="3656" y="2805"/>
              <a:ext cx="231" cy="806"/>
            </a:xfrm>
            <a:prstGeom prst="rect">
              <a:avLst/>
            </a:prstGeom>
            <a:pattFill prst="narHorz">
              <a:fgClr>
                <a:srgbClr val="FF0000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433477" name="Text Box 325"/>
            <p:cNvSpPr txBox="1">
              <a:spLocks noChangeArrowheads="1"/>
            </p:cNvSpPr>
            <p:nvPr/>
          </p:nvSpPr>
          <p:spPr bwMode="auto">
            <a:xfrm rot="16200000">
              <a:off x="3368" y="3091"/>
              <a:ext cx="80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hu-HU" altLang="hu-HU" sz="1600" b="1"/>
                <a:t>Betöltött sáv</a:t>
              </a:r>
              <a:endParaRPr lang="hu-HU" altLang="hu-HU" sz="1600" b="1">
                <a:cs typeface="Times New Roman" pitchFamily="18" charset="0"/>
                <a:sym typeface="Symbol" pitchFamily="18" charset="2"/>
              </a:endParaRPr>
            </a:p>
          </p:txBody>
        </p:sp>
        <p:sp>
          <p:nvSpPr>
            <p:cNvPr id="433478" name="Text Box 326"/>
            <p:cNvSpPr txBox="1">
              <a:spLocks noChangeArrowheads="1"/>
            </p:cNvSpPr>
            <p:nvPr/>
          </p:nvSpPr>
          <p:spPr bwMode="auto">
            <a:xfrm rot="16200000">
              <a:off x="3471" y="1677"/>
              <a:ext cx="58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hu-HU" altLang="hu-HU" sz="1600" b="1">
                  <a:solidFill>
                    <a:srgbClr val="0000FF"/>
                  </a:solidFill>
                </a:rPr>
                <a:t>Üres sáv</a:t>
              </a:r>
              <a:endParaRPr lang="hu-HU" altLang="hu-HU" sz="1600" b="1">
                <a:solidFill>
                  <a:srgbClr val="0000FF"/>
                </a:solidFill>
                <a:cs typeface="Times New Roman" pitchFamily="18" charset="0"/>
                <a:sym typeface="Symbol" pitchFamily="18" charset="2"/>
              </a:endParaRPr>
            </a:p>
          </p:txBody>
        </p:sp>
      </p:grpSp>
      <p:sp>
        <p:nvSpPr>
          <p:cNvPr id="233" name="Text Box 288">
            <a:extLst>
              <a:ext uri="{FF2B5EF4-FFF2-40B4-BE49-F238E27FC236}">
                <a16:creationId xmlns:a16="http://schemas.microsoft.com/office/drawing/2014/main" id="{A9F84A39-0569-4A30-AA11-E1FAA1B6B8B7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9714110" y="2322232"/>
            <a:ext cx="134363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u-HU" altLang="hu-HU" sz="1600" b="1" dirty="0"/>
              <a:t>Fémes vezető</a:t>
            </a:r>
            <a:endParaRPr lang="hu-HU" altLang="hu-HU" sz="1600" b="1" dirty="0"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226" name="Rectangle 266" descr="Keskeny vízszintes">
            <a:extLst>
              <a:ext uri="{FF2B5EF4-FFF2-40B4-BE49-F238E27FC236}">
                <a16:creationId xmlns:a16="http://schemas.microsoft.com/office/drawing/2014/main" id="{92DB9446-2A6D-4855-A9CF-B0A3D80DB9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87469" y="3232830"/>
            <a:ext cx="366712" cy="1019175"/>
          </a:xfrm>
          <a:prstGeom prst="rect">
            <a:avLst/>
          </a:prstGeom>
          <a:pattFill prst="narHorz">
            <a:fgClr>
              <a:schemeClr val="tx1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 dirty="0"/>
          </a:p>
        </p:txBody>
      </p:sp>
      <p:sp>
        <p:nvSpPr>
          <p:cNvPr id="433468" name="Text Box 316"/>
          <p:cNvSpPr txBox="1">
            <a:spLocks noChangeArrowheads="1"/>
          </p:cNvSpPr>
          <p:nvPr/>
        </p:nvSpPr>
        <p:spPr bwMode="auto">
          <a:xfrm>
            <a:off x="6365875" y="4699596"/>
            <a:ext cx="849656" cy="30777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u-HU" altLang="hu-HU" sz="1400" dirty="0"/>
              <a:t>1e</a:t>
            </a:r>
            <a:r>
              <a:rPr lang="hu-HU" altLang="hu-HU" sz="1400" baseline="30000" dirty="0"/>
              <a:t>-</a:t>
            </a:r>
            <a:r>
              <a:rPr lang="hu-HU" altLang="hu-HU" sz="1400" dirty="0"/>
              <a:t>/atom</a:t>
            </a:r>
          </a:p>
        </p:txBody>
      </p:sp>
      <p:sp>
        <p:nvSpPr>
          <p:cNvPr id="227" name="Rectangle 267">
            <a:extLst>
              <a:ext uri="{FF2B5EF4-FFF2-40B4-BE49-F238E27FC236}">
                <a16:creationId xmlns:a16="http://schemas.microsoft.com/office/drawing/2014/main" id="{44D11C2C-7833-4DBE-BD15-6ADBFBED9A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90352" y="4094092"/>
            <a:ext cx="366713" cy="1274762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0000">
                  <a:gamma/>
                  <a:shade val="41176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237" name="Rectangle 269">
            <a:extLst>
              <a:ext uri="{FF2B5EF4-FFF2-40B4-BE49-F238E27FC236}">
                <a16:creationId xmlns:a16="http://schemas.microsoft.com/office/drawing/2014/main" id="{D5EB5B3D-303F-4A5C-9798-9EE7F50C95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91675" y="3842431"/>
            <a:ext cx="366713" cy="300037"/>
          </a:xfrm>
          <a:prstGeom prst="rect">
            <a:avLst/>
          </a:prstGeom>
          <a:gradFill rotWithShape="1">
            <a:gsLst>
              <a:gs pos="0">
                <a:srgbClr val="FF0000">
                  <a:gamma/>
                  <a:tint val="63529"/>
                  <a:invGamma/>
                </a:srgbClr>
              </a:gs>
              <a:gs pos="100000">
                <a:srgbClr val="FF0000"/>
              </a:gs>
            </a:gsLst>
            <a:lin ang="5400000" scaled="1"/>
          </a:gra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2" name="TextBox 3">
            <a:extLst>
              <a:ext uri="{FF2B5EF4-FFF2-40B4-BE49-F238E27FC236}">
                <a16:creationId xmlns:a16="http://schemas.microsoft.com/office/drawing/2014/main" id="{D0E8FA18-5024-FD99-2775-F798B90F4554}"/>
              </a:ext>
            </a:extLst>
          </p:cNvPr>
          <p:cNvSpPr txBox="1"/>
          <p:nvPr/>
        </p:nvSpPr>
        <p:spPr>
          <a:xfrm>
            <a:off x="10766037" y="167641"/>
            <a:ext cx="109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b="1">
                <a:solidFill>
                  <a:srgbClr val="FF0000"/>
                </a:solidFill>
              </a:rPr>
              <a:t>fakultatív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3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3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33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33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4334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4334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4334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4334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4334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4334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4334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4334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4334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4334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4334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4334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500"/>
                            </p:stCondLst>
                            <p:childTnLst>
                              <p:par>
                                <p:cTn id="8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00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000"/>
                            </p:stCondLst>
                            <p:childTnLst>
                              <p:par>
                                <p:cTn id="9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500"/>
                            </p:stCondLst>
                            <p:childTnLst>
                              <p:par>
                                <p:cTn id="95" presetID="2" presetClass="entr" presetSubtype="4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334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334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0" grpId="0" animBg="1"/>
      <p:bldP spid="433414" grpId="0" animBg="1"/>
      <p:bldP spid="433433" grpId="0"/>
      <p:bldP spid="433440" grpId="0"/>
      <p:bldP spid="433441" grpId="0"/>
      <p:bldP spid="433455" grpId="0"/>
      <p:bldP spid="433456" grpId="0"/>
      <p:bldP spid="433457" grpId="0"/>
      <p:bldP spid="433465" grpId="0"/>
      <p:bldP spid="433417" grpId="0" animBg="1"/>
      <p:bldP spid="433473" grpId="0" animBg="1"/>
      <p:bldP spid="233" grpId="0"/>
      <p:bldP spid="226" grpId="0" animBg="1"/>
      <p:bldP spid="433468" grpId="0" animBg="1"/>
      <p:bldP spid="227" grpId="0" animBg="1"/>
      <p:bldP spid="237" grpId="0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50E7FE7-7A6B-4BF8-9EE5-6AB1B782D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7485"/>
            <a:ext cx="10515600" cy="1325563"/>
          </a:xfrm>
        </p:spPr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MO-elmélet értékelése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F5E4F99-4D1F-402A-952B-787EE2279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040" y="1657985"/>
            <a:ext cx="11536680" cy="4666616"/>
          </a:xfrm>
        </p:spPr>
        <p:txBody>
          <a:bodyPr>
            <a:normAutofit/>
          </a:bodyPr>
          <a:lstStyle/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MO-elmélet segítségével feldolgozható problémák méretének, azaz az atomok számának, és a számolások pontosságának csak a rendelkezésre álló gépi erőforrások - memória, és gépidő szabnak határt.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 már olyan programok is elérhetők, amelyek asztali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számítógé-peken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laptopokon futtatva, kis és közepes molekulák esetében is belátható időn belül, a mai elméleti szintnek megfelelő, nagy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pon-tosságú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eredményeket biztosítanak [74]!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Persze, azért a szuperszámítógépek az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igaziak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endParaRPr lang="hu-H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A08279C-8E40-CF97-3B65-8B51CFE8F9CD}"/>
              </a:ext>
            </a:extLst>
          </p:cNvPr>
          <p:cNvSpPr txBox="1"/>
          <p:nvPr/>
        </p:nvSpPr>
        <p:spPr>
          <a:xfrm>
            <a:off x="10766037" y="167641"/>
            <a:ext cx="109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b="1">
                <a:solidFill>
                  <a:srgbClr val="FF0000"/>
                </a:solidFill>
              </a:rPr>
              <a:t>fakultatív</a:t>
            </a:r>
          </a:p>
        </p:txBody>
      </p:sp>
    </p:spTree>
    <p:extLst>
      <p:ext uri="{BB962C8B-B14F-4D97-AF65-F5344CB8AC3E}">
        <p14:creationId xmlns:p14="http://schemas.microsoft.com/office/powerpoint/2010/main" val="3897315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50E7FE7-7A6B-4BF8-9EE5-6AB1B782D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7485"/>
            <a:ext cx="10515600" cy="1325563"/>
          </a:xfrm>
        </p:spPr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molekulák között ható erők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F5E4F99-4D1F-402A-952B-787EE2279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040" y="1657985"/>
            <a:ext cx="11536680" cy="4929082"/>
          </a:xfrm>
        </p:spPr>
        <p:txBody>
          <a:bodyPr>
            <a:normAutofit/>
          </a:bodyPr>
          <a:lstStyle/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zárt molekulák között ható erőkre utal, hogy minden gáz csepp-folyósítható, és bizonyos hőmérséklet alatt meg is szilárdul. 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 áll ennek a hátterében?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 egy molekula szerkezetét kiszámoljuk valamely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kvantumké-miai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eljárás segítségével, akkor abban az elektronok eloszlását is ki tudjuk számítani, azaz azt, hogy vannak-e olyan atomok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ame-lyik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magjának a töltését nem kompenzálják ki, vagy éppen túl-kompenzálják a környezetében tartózkodó elektronok.</a:t>
            </a:r>
          </a:p>
          <a:p>
            <a:pPr marL="441325" indent="-441325">
              <a:spcBef>
                <a:spcPts val="0"/>
              </a:spcBef>
              <a:spcAft>
                <a:spcPts val="1000"/>
              </a:spcAf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Felmerül az a kérdés is, hogy ezeknek a töltéseknek a súlypontja egybe esik-e vagy sem, azaz poláris, vagy apoláris a molekula?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F8A8092-4427-C7C5-396B-5F9A25828A6B}"/>
              </a:ext>
            </a:extLst>
          </p:cNvPr>
          <p:cNvSpPr txBox="1"/>
          <p:nvPr/>
        </p:nvSpPr>
        <p:spPr>
          <a:xfrm>
            <a:off x="10766037" y="167641"/>
            <a:ext cx="109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b="1">
                <a:solidFill>
                  <a:srgbClr val="FF0000"/>
                </a:solidFill>
              </a:rPr>
              <a:t>fakultatív</a:t>
            </a:r>
          </a:p>
        </p:txBody>
      </p:sp>
    </p:spTree>
    <p:extLst>
      <p:ext uri="{BB962C8B-B14F-4D97-AF65-F5344CB8AC3E}">
        <p14:creationId xmlns:p14="http://schemas.microsoft.com/office/powerpoint/2010/main" val="1953261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725863" y="1712913"/>
            <a:ext cx="4743450" cy="4779962"/>
            <a:chOff x="1387" y="1079"/>
            <a:chExt cx="2988" cy="3011"/>
          </a:xfrm>
        </p:grpSpPr>
        <p:sp>
          <p:nvSpPr>
            <p:cNvPr id="18451" name="Oval 3"/>
            <p:cNvSpPr>
              <a:spLocks noChangeArrowheads="1"/>
            </p:cNvSpPr>
            <p:nvPr/>
          </p:nvSpPr>
          <p:spPr bwMode="auto">
            <a:xfrm>
              <a:off x="1387" y="3136"/>
              <a:ext cx="566" cy="56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8452" name="Oval 4"/>
            <p:cNvSpPr>
              <a:spLocks noChangeArrowheads="1"/>
            </p:cNvSpPr>
            <p:nvPr/>
          </p:nvSpPr>
          <p:spPr bwMode="auto">
            <a:xfrm>
              <a:off x="2598" y="1079"/>
              <a:ext cx="566" cy="56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8453" name="Oval 5"/>
            <p:cNvSpPr>
              <a:spLocks noChangeArrowheads="1"/>
            </p:cNvSpPr>
            <p:nvPr/>
          </p:nvSpPr>
          <p:spPr bwMode="auto">
            <a:xfrm>
              <a:off x="3809" y="3154"/>
              <a:ext cx="566" cy="56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8454" name="AutoShape 6"/>
            <p:cNvSpPr>
              <a:spLocks noChangeArrowheads="1"/>
            </p:cNvSpPr>
            <p:nvPr/>
          </p:nvSpPr>
          <p:spPr bwMode="auto">
            <a:xfrm>
              <a:off x="1673" y="1343"/>
              <a:ext cx="2422" cy="2095"/>
            </a:xfrm>
            <a:prstGeom prst="triangle">
              <a:avLst>
                <a:gd name="adj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8455" name="AutoShape 7"/>
            <p:cNvSpPr>
              <a:spLocks noChangeArrowheads="1"/>
            </p:cNvSpPr>
            <p:nvPr/>
          </p:nvSpPr>
          <p:spPr bwMode="auto">
            <a:xfrm rot="1794446">
              <a:off x="1666" y="1494"/>
              <a:ext cx="573" cy="1491"/>
            </a:xfrm>
            <a:prstGeom prst="moon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8456" name="AutoShape 8"/>
            <p:cNvSpPr>
              <a:spLocks noChangeArrowheads="1"/>
            </p:cNvSpPr>
            <p:nvPr/>
          </p:nvSpPr>
          <p:spPr bwMode="auto">
            <a:xfrm rot="19805554" flipH="1">
              <a:off x="3525" y="1474"/>
              <a:ext cx="573" cy="1491"/>
            </a:xfrm>
            <a:prstGeom prst="moon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8457" name="AutoShape 9"/>
            <p:cNvSpPr>
              <a:spLocks noChangeArrowheads="1"/>
            </p:cNvSpPr>
            <p:nvPr/>
          </p:nvSpPr>
          <p:spPr bwMode="auto">
            <a:xfrm rot="-5400000">
              <a:off x="2655" y="3058"/>
              <a:ext cx="573" cy="1491"/>
            </a:xfrm>
            <a:prstGeom prst="moon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</p:grpSp>
      <p:sp>
        <p:nvSpPr>
          <p:cNvPr id="18435" name="Rectangle 10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Apoláris molekulák elektromos térben</a:t>
            </a:r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3821113" y="1712913"/>
            <a:ext cx="4748212" cy="4779962"/>
            <a:chOff x="1447" y="1079"/>
            <a:chExt cx="2991" cy="3011"/>
          </a:xfrm>
        </p:grpSpPr>
        <p:sp>
          <p:nvSpPr>
            <p:cNvPr id="18445" name="Oval 12"/>
            <p:cNvSpPr>
              <a:spLocks noChangeArrowheads="1"/>
            </p:cNvSpPr>
            <p:nvPr/>
          </p:nvSpPr>
          <p:spPr bwMode="auto">
            <a:xfrm>
              <a:off x="1447" y="3136"/>
              <a:ext cx="566" cy="566"/>
            </a:xfrm>
            <a:prstGeom prst="ellipse">
              <a:avLst/>
            </a:prstGeom>
            <a:solidFill>
              <a:srgbClr val="FF33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8446" name="Oval 13"/>
            <p:cNvSpPr>
              <a:spLocks noChangeArrowheads="1"/>
            </p:cNvSpPr>
            <p:nvPr/>
          </p:nvSpPr>
          <p:spPr bwMode="auto">
            <a:xfrm>
              <a:off x="3872" y="3155"/>
              <a:ext cx="566" cy="566"/>
            </a:xfrm>
            <a:prstGeom prst="ellipse">
              <a:avLst/>
            </a:prstGeom>
            <a:solidFill>
              <a:srgbClr val="FF33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8447" name="Oval 14"/>
            <p:cNvSpPr>
              <a:spLocks noChangeArrowheads="1"/>
            </p:cNvSpPr>
            <p:nvPr/>
          </p:nvSpPr>
          <p:spPr bwMode="auto">
            <a:xfrm>
              <a:off x="2655" y="1079"/>
              <a:ext cx="566" cy="566"/>
            </a:xfrm>
            <a:prstGeom prst="ellipse">
              <a:avLst/>
            </a:prstGeom>
            <a:solidFill>
              <a:srgbClr val="FF33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8448" name="AutoShape 15"/>
            <p:cNvSpPr>
              <a:spLocks noChangeArrowheads="1"/>
            </p:cNvSpPr>
            <p:nvPr/>
          </p:nvSpPr>
          <p:spPr bwMode="auto">
            <a:xfrm rot="1794446">
              <a:off x="1623" y="1490"/>
              <a:ext cx="573" cy="1491"/>
            </a:xfrm>
            <a:prstGeom prst="moon">
              <a:avLst>
                <a:gd name="adj" fmla="val 34444"/>
              </a:avLst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8449" name="AutoShape 16"/>
            <p:cNvSpPr>
              <a:spLocks noChangeArrowheads="1"/>
            </p:cNvSpPr>
            <p:nvPr/>
          </p:nvSpPr>
          <p:spPr bwMode="auto">
            <a:xfrm rot="19805554" flipH="1">
              <a:off x="3461" y="1470"/>
              <a:ext cx="573" cy="1491"/>
            </a:xfrm>
            <a:prstGeom prst="moon">
              <a:avLst>
                <a:gd name="adj" fmla="val 68815"/>
              </a:avLst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8450" name="AutoShape 17"/>
            <p:cNvSpPr>
              <a:spLocks noChangeArrowheads="1"/>
            </p:cNvSpPr>
            <p:nvPr/>
          </p:nvSpPr>
          <p:spPr bwMode="auto">
            <a:xfrm rot="-5400000">
              <a:off x="2575" y="3058"/>
              <a:ext cx="573" cy="1491"/>
            </a:xfrm>
            <a:prstGeom prst="moon">
              <a:avLst>
                <a:gd name="adj" fmla="val 53051"/>
              </a:avLst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</p:grpSp>
      <p:sp>
        <p:nvSpPr>
          <p:cNvPr id="409618" name="AutoShape 18"/>
          <p:cNvSpPr>
            <a:spLocks noChangeArrowheads="1"/>
          </p:cNvSpPr>
          <p:nvPr/>
        </p:nvSpPr>
        <p:spPr bwMode="auto">
          <a:xfrm rot="-5400000">
            <a:off x="827088" y="3160713"/>
            <a:ext cx="3870325" cy="1562100"/>
          </a:xfrm>
          <a:prstGeom prst="parallelogram">
            <a:avLst>
              <a:gd name="adj" fmla="val 73779"/>
            </a:avLst>
          </a:prstGeom>
          <a:solidFill>
            <a:srgbClr val="FF66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 sz="8000">
                <a:latin typeface="Arial" pitchFamily="34" charset="0"/>
              </a:rPr>
              <a:t>+</a:t>
            </a:r>
          </a:p>
        </p:txBody>
      </p: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8680450" y="2006601"/>
            <a:ext cx="1562100" cy="3870325"/>
            <a:chOff x="4638" y="1264"/>
            <a:chExt cx="984" cy="2438"/>
          </a:xfrm>
        </p:grpSpPr>
        <p:sp>
          <p:nvSpPr>
            <p:cNvPr id="18443" name="AutoShape 20"/>
            <p:cNvSpPr>
              <a:spLocks noChangeArrowheads="1"/>
            </p:cNvSpPr>
            <p:nvPr/>
          </p:nvSpPr>
          <p:spPr bwMode="auto">
            <a:xfrm rot="-5400000">
              <a:off x="3911" y="1991"/>
              <a:ext cx="2438" cy="984"/>
            </a:xfrm>
            <a:prstGeom prst="parallelogram">
              <a:avLst>
                <a:gd name="adj" fmla="val 73779"/>
              </a:avLst>
            </a:prstGeom>
            <a:solidFill>
              <a:srgbClr val="00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 algn="ctr"/>
              <a:endParaRPr lang="hu-HU" sz="4000" b="1">
                <a:latin typeface="Arial" pitchFamily="34" charset="0"/>
              </a:endParaRPr>
            </a:p>
          </p:txBody>
        </p:sp>
        <p:sp>
          <p:nvSpPr>
            <p:cNvPr id="18444" name="Line 21"/>
            <p:cNvSpPr>
              <a:spLocks noChangeShapeType="1"/>
            </p:cNvSpPr>
            <p:nvPr/>
          </p:nvSpPr>
          <p:spPr bwMode="auto">
            <a:xfrm>
              <a:off x="4960" y="2461"/>
              <a:ext cx="308" cy="1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</p:grpSp>
      <p:grpSp>
        <p:nvGrpSpPr>
          <p:cNvPr id="5" name="Group 22"/>
          <p:cNvGrpSpPr>
            <a:grpSpLocks/>
          </p:cNvGrpSpPr>
          <p:nvPr/>
        </p:nvGrpSpPr>
        <p:grpSpPr bwMode="auto">
          <a:xfrm>
            <a:off x="5970588" y="3841750"/>
            <a:ext cx="488950" cy="488950"/>
            <a:chOff x="3000" y="2581"/>
            <a:chExt cx="308" cy="308"/>
          </a:xfrm>
        </p:grpSpPr>
        <p:sp>
          <p:nvSpPr>
            <p:cNvPr id="18441" name="Line 23"/>
            <p:cNvSpPr>
              <a:spLocks noChangeShapeType="1"/>
            </p:cNvSpPr>
            <p:nvPr/>
          </p:nvSpPr>
          <p:spPr bwMode="auto">
            <a:xfrm>
              <a:off x="3000" y="2738"/>
              <a:ext cx="308" cy="10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8442" name="Line 24"/>
            <p:cNvSpPr>
              <a:spLocks noChangeShapeType="1"/>
            </p:cNvSpPr>
            <p:nvPr/>
          </p:nvSpPr>
          <p:spPr bwMode="auto">
            <a:xfrm rot="5400000">
              <a:off x="3005" y="2730"/>
              <a:ext cx="308" cy="10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409625" name="Line 25"/>
          <p:cNvSpPr>
            <a:spLocks noChangeShapeType="1"/>
          </p:cNvSpPr>
          <p:nvPr/>
        </p:nvSpPr>
        <p:spPr bwMode="auto">
          <a:xfrm>
            <a:off x="5711825" y="3975101"/>
            <a:ext cx="488950" cy="15875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6" name="TextBox 3">
            <a:extLst>
              <a:ext uri="{FF2B5EF4-FFF2-40B4-BE49-F238E27FC236}">
                <a16:creationId xmlns:a16="http://schemas.microsoft.com/office/drawing/2014/main" id="{CD8AF804-F1D0-1436-8939-9DF674ECDD06}"/>
              </a:ext>
            </a:extLst>
          </p:cNvPr>
          <p:cNvSpPr txBox="1"/>
          <p:nvPr/>
        </p:nvSpPr>
        <p:spPr>
          <a:xfrm>
            <a:off x="10766037" y="167641"/>
            <a:ext cx="109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b="1">
                <a:solidFill>
                  <a:srgbClr val="FF0000"/>
                </a:solidFill>
              </a:rPr>
              <a:t>fakultatív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18" grpId="0" animBg="1"/>
      <p:bldP spid="409625" grpId="0" animBg="1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Line 2"/>
          <p:cNvSpPr>
            <a:spLocks noChangeShapeType="1"/>
          </p:cNvSpPr>
          <p:nvPr/>
        </p:nvSpPr>
        <p:spPr bwMode="auto">
          <a:xfrm flipV="1">
            <a:off x="8312150" y="4139659"/>
            <a:ext cx="13779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4339" name="AutoShape 3"/>
          <p:cNvSpPr>
            <a:spLocks noChangeArrowheads="1"/>
          </p:cNvSpPr>
          <p:nvPr/>
        </p:nvSpPr>
        <p:spPr bwMode="auto">
          <a:xfrm rot="-5400000">
            <a:off x="6906419" y="3408615"/>
            <a:ext cx="2800350" cy="1455738"/>
          </a:xfrm>
          <a:prstGeom prst="parallelogram">
            <a:avLst>
              <a:gd name="adj" fmla="val 4809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 flipV="1">
            <a:off x="3152775" y="4844509"/>
            <a:ext cx="4425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Poláris molekulák elektromos térben</a:t>
            </a:r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>
            <a:off x="4608513" y="5527135"/>
            <a:ext cx="4425950" cy="9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>
            <a:off x="3152775" y="2736309"/>
            <a:ext cx="4425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7681913" y="2887122"/>
            <a:ext cx="1187450" cy="2105025"/>
            <a:chOff x="3199" y="1494"/>
            <a:chExt cx="748" cy="1326"/>
          </a:xfrm>
        </p:grpSpPr>
        <p:sp>
          <p:nvSpPr>
            <p:cNvPr id="14602" name="Text Box 9"/>
            <p:cNvSpPr txBox="1">
              <a:spLocks noChangeArrowheads="1"/>
            </p:cNvSpPr>
            <p:nvPr/>
          </p:nvSpPr>
          <p:spPr bwMode="auto">
            <a:xfrm>
              <a:off x="3424" y="1791"/>
              <a:ext cx="1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0000FF"/>
                  </a:solidFill>
                  <a:latin typeface="Arial" pitchFamily="34" charset="0"/>
                </a:rPr>
                <a:t>-</a:t>
              </a:r>
            </a:p>
          </p:txBody>
        </p:sp>
        <p:sp>
          <p:nvSpPr>
            <p:cNvPr id="14603" name="Text Box 10"/>
            <p:cNvSpPr txBox="1">
              <a:spLocks noChangeArrowheads="1"/>
            </p:cNvSpPr>
            <p:nvPr/>
          </p:nvSpPr>
          <p:spPr bwMode="auto">
            <a:xfrm>
              <a:off x="3199" y="1494"/>
              <a:ext cx="1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0000FF"/>
                  </a:solidFill>
                  <a:latin typeface="Arial" pitchFamily="34" charset="0"/>
                </a:rPr>
                <a:t>-</a:t>
              </a:r>
            </a:p>
          </p:txBody>
        </p:sp>
        <p:sp>
          <p:nvSpPr>
            <p:cNvPr id="14604" name="Text Box 11"/>
            <p:cNvSpPr txBox="1">
              <a:spLocks noChangeArrowheads="1"/>
            </p:cNvSpPr>
            <p:nvPr/>
          </p:nvSpPr>
          <p:spPr bwMode="auto">
            <a:xfrm>
              <a:off x="3342" y="2440"/>
              <a:ext cx="1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hu-HU">
                  <a:solidFill>
                    <a:srgbClr val="0000FF"/>
                  </a:solidFill>
                  <a:latin typeface="Arial" pitchFamily="34" charset="0"/>
                </a:rPr>
                <a:t>-</a:t>
              </a:r>
            </a:p>
          </p:txBody>
        </p:sp>
        <p:sp>
          <p:nvSpPr>
            <p:cNvPr id="14605" name="Text Box 12"/>
            <p:cNvSpPr txBox="1">
              <a:spLocks noChangeArrowheads="1"/>
            </p:cNvSpPr>
            <p:nvPr/>
          </p:nvSpPr>
          <p:spPr bwMode="auto">
            <a:xfrm>
              <a:off x="3783" y="1815"/>
              <a:ext cx="1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0000FF"/>
                  </a:solidFill>
                  <a:latin typeface="Arial" pitchFamily="34" charset="0"/>
                </a:rPr>
                <a:t>-</a:t>
              </a:r>
            </a:p>
          </p:txBody>
        </p:sp>
        <p:sp>
          <p:nvSpPr>
            <p:cNvPr id="14606" name="Text Box 13"/>
            <p:cNvSpPr txBox="1">
              <a:spLocks noChangeArrowheads="1"/>
            </p:cNvSpPr>
            <p:nvPr/>
          </p:nvSpPr>
          <p:spPr bwMode="auto">
            <a:xfrm>
              <a:off x="3715" y="2589"/>
              <a:ext cx="1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0000FF"/>
                  </a:solidFill>
                  <a:latin typeface="Arial" pitchFamily="34" charset="0"/>
                </a:rPr>
                <a:t>-</a:t>
              </a:r>
            </a:p>
          </p:txBody>
        </p:sp>
        <p:sp>
          <p:nvSpPr>
            <p:cNvPr id="14607" name="Text Box 14"/>
            <p:cNvSpPr txBox="1">
              <a:spLocks noChangeArrowheads="1"/>
            </p:cNvSpPr>
            <p:nvPr/>
          </p:nvSpPr>
          <p:spPr bwMode="auto">
            <a:xfrm>
              <a:off x="3260" y="1982"/>
              <a:ext cx="1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0000FF"/>
                  </a:solidFill>
                  <a:latin typeface="Arial" pitchFamily="34" charset="0"/>
                </a:rPr>
                <a:t>-</a:t>
              </a:r>
            </a:p>
          </p:txBody>
        </p:sp>
        <p:sp>
          <p:nvSpPr>
            <p:cNvPr id="14608" name="Text Box 15"/>
            <p:cNvSpPr txBox="1">
              <a:spLocks noChangeArrowheads="1"/>
            </p:cNvSpPr>
            <p:nvPr/>
          </p:nvSpPr>
          <p:spPr bwMode="auto">
            <a:xfrm>
              <a:off x="3558" y="2209"/>
              <a:ext cx="1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0000FF"/>
                  </a:solidFill>
                  <a:latin typeface="Arial" pitchFamily="34" charset="0"/>
                </a:rPr>
                <a:t>-</a:t>
              </a:r>
            </a:p>
          </p:txBody>
        </p:sp>
      </p:grpSp>
      <p:sp>
        <p:nvSpPr>
          <p:cNvPr id="14345" name="Text Box 16"/>
          <p:cNvSpPr txBox="1">
            <a:spLocks noChangeArrowheads="1"/>
          </p:cNvSpPr>
          <p:nvPr/>
        </p:nvSpPr>
        <p:spPr bwMode="auto">
          <a:xfrm>
            <a:off x="5554663" y="2215610"/>
            <a:ext cx="27924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3200"/>
              <a:t>l</a:t>
            </a:r>
          </a:p>
        </p:txBody>
      </p: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3360739" y="2675984"/>
            <a:ext cx="5673725" cy="2906712"/>
            <a:chOff x="1157" y="1291"/>
            <a:chExt cx="3574" cy="1831"/>
          </a:xfrm>
        </p:grpSpPr>
        <p:grpSp>
          <p:nvGrpSpPr>
            <p:cNvPr id="4" name="Group 18"/>
            <p:cNvGrpSpPr>
              <a:grpSpLocks/>
            </p:cNvGrpSpPr>
            <p:nvPr/>
          </p:nvGrpSpPr>
          <p:grpSpPr bwMode="auto">
            <a:xfrm>
              <a:off x="2827" y="1292"/>
              <a:ext cx="550" cy="247"/>
              <a:chOff x="1967" y="2875"/>
              <a:chExt cx="550" cy="247"/>
            </a:xfrm>
          </p:grpSpPr>
          <p:sp>
            <p:nvSpPr>
              <p:cNvPr id="14599" name="Oval 19"/>
              <p:cNvSpPr>
                <a:spLocks noChangeArrowheads="1"/>
              </p:cNvSpPr>
              <p:nvPr/>
            </p:nvSpPr>
            <p:spPr bwMode="auto">
              <a:xfrm>
                <a:off x="1967" y="2907"/>
                <a:ext cx="550" cy="186"/>
              </a:xfrm>
              <a:prstGeom prst="ellipse">
                <a:avLst/>
              </a:prstGeom>
              <a:solidFill>
                <a:srgbClr val="FFCC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4600" name="Text Box 20"/>
              <p:cNvSpPr txBox="1">
                <a:spLocks noChangeArrowheads="1"/>
              </p:cNvSpPr>
              <p:nvPr/>
            </p:nvSpPr>
            <p:spPr bwMode="auto">
              <a:xfrm>
                <a:off x="2309" y="2891"/>
                <a:ext cx="20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hu-HU">
                    <a:solidFill>
                      <a:srgbClr val="FF0000"/>
                    </a:solidFill>
                    <a:latin typeface="Arial" pitchFamily="34" charset="0"/>
                  </a:rPr>
                  <a:t>+</a:t>
                </a:r>
              </a:p>
            </p:txBody>
          </p:sp>
          <p:sp>
            <p:nvSpPr>
              <p:cNvPr id="14601" name="Text Box 21"/>
              <p:cNvSpPr txBox="1">
                <a:spLocks noChangeArrowheads="1"/>
              </p:cNvSpPr>
              <p:nvPr/>
            </p:nvSpPr>
            <p:spPr bwMode="auto">
              <a:xfrm>
                <a:off x="1983" y="2875"/>
                <a:ext cx="16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hu-HU">
                    <a:solidFill>
                      <a:srgbClr val="0000FF"/>
                    </a:solidFill>
                    <a:latin typeface="Arial" pitchFamily="34" charset="0"/>
                  </a:rPr>
                  <a:t>-</a:t>
                </a:r>
              </a:p>
            </p:txBody>
          </p:sp>
        </p:grpSp>
        <p:grpSp>
          <p:nvGrpSpPr>
            <p:cNvPr id="5" name="Group 22"/>
            <p:cNvGrpSpPr>
              <a:grpSpLocks/>
            </p:cNvGrpSpPr>
            <p:nvPr/>
          </p:nvGrpSpPr>
          <p:grpSpPr bwMode="auto">
            <a:xfrm>
              <a:off x="1157" y="1298"/>
              <a:ext cx="550" cy="247"/>
              <a:chOff x="1967" y="2875"/>
              <a:chExt cx="550" cy="247"/>
            </a:xfrm>
          </p:grpSpPr>
          <p:sp>
            <p:nvSpPr>
              <p:cNvPr id="14596" name="Oval 23"/>
              <p:cNvSpPr>
                <a:spLocks noChangeArrowheads="1"/>
              </p:cNvSpPr>
              <p:nvPr/>
            </p:nvSpPr>
            <p:spPr bwMode="auto">
              <a:xfrm>
                <a:off x="1967" y="2907"/>
                <a:ext cx="550" cy="186"/>
              </a:xfrm>
              <a:prstGeom prst="ellipse">
                <a:avLst/>
              </a:prstGeom>
              <a:solidFill>
                <a:srgbClr val="FFCC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4597" name="Text Box 24"/>
              <p:cNvSpPr txBox="1">
                <a:spLocks noChangeArrowheads="1"/>
              </p:cNvSpPr>
              <p:nvPr/>
            </p:nvSpPr>
            <p:spPr bwMode="auto">
              <a:xfrm>
                <a:off x="2309" y="2891"/>
                <a:ext cx="20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hu-HU">
                    <a:solidFill>
                      <a:srgbClr val="FF0000"/>
                    </a:solidFill>
                    <a:latin typeface="Arial" pitchFamily="34" charset="0"/>
                  </a:rPr>
                  <a:t>+</a:t>
                </a:r>
              </a:p>
            </p:txBody>
          </p:sp>
          <p:sp>
            <p:nvSpPr>
              <p:cNvPr id="14598" name="Text Box 25"/>
              <p:cNvSpPr txBox="1">
                <a:spLocks noChangeArrowheads="1"/>
              </p:cNvSpPr>
              <p:nvPr/>
            </p:nvSpPr>
            <p:spPr bwMode="auto">
              <a:xfrm>
                <a:off x="1983" y="2875"/>
                <a:ext cx="16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hu-HU">
                    <a:solidFill>
                      <a:srgbClr val="0000FF"/>
                    </a:solidFill>
                    <a:latin typeface="Arial" pitchFamily="34" charset="0"/>
                  </a:rPr>
                  <a:t>-</a:t>
                </a:r>
              </a:p>
            </p:txBody>
          </p:sp>
        </p:grpSp>
        <p:grpSp>
          <p:nvGrpSpPr>
            <p:cNvPr id="6" name="Group 26"/>
            <p:cNvGrpSpPr>
              <a:grpSpLocks/>
            </p:cNvGrpSpPr>
            <p:nvPr/>
          </p:nvGrpSpPr>
          <p:grpSpPr bwMode="auto">
            <a:xfrm>
              <a:off x="1716" y="1291"/>
              <a:ext cx="550" cy="247"/>
              <a:chOff x="1967" y="2875"/>
              <a:chExt cx="550" cy="247"/>
            </a:xfrm>
          </p:grpSpPr>
          <p:sp>
            <p:nvSpPr>
              <p:cNvPr id="14593" name="Oval 27"/>
              <p:cNvSpPr>
                <a:spLocks noChangeArrowheads="1"/>
              </p:cNvSpPr>
              <p:nvPr/>
            </p:nvSpPr>
            <p:spPr bwMode="auto">
              <a:xfrm>
                <a:off x="1967" y="2907"/>
                <a:ext cx="550" cy="186"/>
              </a:xfrm>
              <a:prstGeom prst="ellipse">
                <a:avLst/>
              </a:prstGeom>
              <a:solidFill>
                <a:srgbClr val="FFCC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4594" name="Text Box 28"/>
              <p:cNvSpPr txBox="1">
                <a:spLocks noChangeArrowheads="1"/>
              </p:cNvSpPr>
              <p:nvPr/>
            </p:nvSpPr>
            <p:spPr bwMode="auto">
              <a:xfrm>
                <a:off x="2309" y="2891"/>
                <a:ext cx="20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hu-HU">
                    <a:solidFill>
                      <a:srgbClr val="FF0000"/>
                    </a:solidFill>
                    <a:latin typeface="Arial" pitchFamily="34" charset="0"/>
                  </a:rPr>
                  <a:t>+</a:t>
                </a:r>
              </a:p>
            </p:txBody>
          </p:sp>
          <p:sp>
            <p:nvSpPr>
              <p:cNvPr id="14595" name="Text Box 29"/>
              <p:cNvSpPr txBox="1">
                <a:spLocks noChangeArrowheads="1"/>
              </p:cNvSpPr>
              <p:nvPr/>
            </p:nvSpPr>
            <p:spPr bwMode="auto">
              <a:xfrm>
                <a:off x="1983" y="2875"/>
                <a:ext cx="16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hu-HU">
                    <a:solidFill>
                      <a:srgbClr val="0000FF"/>
                    </a:solidFill>
                    <a:latin typeface="Arial" pitchFamily="34" charset="0"/>
                  </a:rPr>
                  <a:t>-</a:t>
                </a:r>
              </a:p>
            </p:txBody>
          </p:sp>
        </p:grpSp>
        <p:grpSp>
          <p:nvGrpSpPr>
            <p:cNvPr id="7" name="Group 30"/>
            <p:cNvGrpSpPr>
              <a:grpSpLocks/>
            </p:cNvGrpSpPr>
            <p:nvPr/>
          </p:nvGrpSpPr>
          <p:grpSpPr bwMode="auto">
            <a:xfrm>
              <a:off x="2272" y="1292"/>
              <a:ext cx="550" cy="247"/>
              <a:chOff x="1967" y="2875"/>
              <a:chExt cx="550" cy="247"/>
            </a:xfrm>
          </p:grpSpPr>
          <p:sp>
            <p:nvSpPr>
              <p:cNvPr id="14590" name="Oval 31"/>
              <p:cNvSpPr>
                <a:spLocks noChangeArrowheads="1"/>
              </p:cNvSpPr>
              <p:nvPr/>
            </p:nvSpPr>
            <p:spPr bwMode="auto">
              <a:xfrm>
                <a:off x="1967" y="2907"/>
                <a:ext cx="550" cy="186"/>
              </a:xfrm>
              <a:prstGeom prst="ellipse">
                <a:avLst/>
              </a:prstGeom>
              <a:solidFill>
                <a:srgbClr val="FFCC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4591" name="Text Box 32"/>
              <p:cNvSpPr txBox="1">
                <a:spLocks noChangeArrowheads="1"/>
              </p:cNvSpPr>
              <p:nvPr/>
            </p:nvSpPr>
            <p:spPr bwMode="auto">
              <a:xfrm>
                <a:off x="2309" y="2891"/>
                <a:ext cx="20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hu-HU">
                    <a:solidFill>
                      <a:srgbClr val="FF0000"/>
                    </a:solidFill>
                    <a:latin typeface="Arial" pitchFamily="34" charset="0"/>
                  </a:rPr>
                  <a:t>+</a:t>
                </a:r>
              </a:p>
            </p:txBody>
          </p:sp>
          <p:sp>
            <p:nvSpPr>
              <p:cNvPr id="14592" name="Text Box 33"/>
              <p:cNvSpPr txBox="1">
                <a:spLocks noChangeArrowheads="1"/>
              </p:cNvSpPr>
              <p:nvPr/>
            </p:nvSpPr>
            <p:spPr bwMode="auto">
              <a:xfrm>
                <a:off x="1983" y="2875"/>
                <a:ext cx="16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hu-HU">
                    <a:solidFill>
                      <a:srgbClr val="0000FF"/>
                    </a:solidFill>
                    <a:latin typeface="Arial" pitchFamily="34" charset="0"/>
                  </a:rPr>
                  <a:t>-</a:t>
                </a:r>
              </a:p>
            </p:txBody>
          </p:sp>
        </p:grpSp>
        <p:grpSp>
          <p:nvGrpSpPr>
            <p:cNvPr id="8" name="Group 34"/>
            <p:cNvGrpSpPr>
              <a:grpSpLocks/>
            </p:cNvGrpSpPr>
            <p:nvPr/>
          </p:nvGrpSpPr>
          <p:grpSpPr bwMode="auto">
            <a:xfrm>
              <a:off x="1647" y="1408"/>
              <a:ext cx="550" cy="247"/>
              <a:chOff x="1967" y="2875"/>
              <a:chExt cx="550" cy="247"/>
            </a:xfrm>
          </p:grpSpPr>
          <p:sp>
            <p:nvSpPr>
              <p:cNvPr id="14587" name="Oval 35"/>
              <p:cNvSpPr>
                <a:spLocks noChangeArrowheads="1"/>
              </p:cNvSpPr>
              <p:nvPr/>
            </p:nvSpPr>
            <p:spPr bwMode="auto">
              <a:xfrm>
                <a:off x="1967" y="2907"/>
                <a:ext cx="550" cy="186"/>
              </a:xfrm>
              <a:prstGeom prst="ellipse">
                <a:avLst/>
              </a:prstGeom>
              <a:solidFill>
                <a:srgbClr val="FFCC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4588" name="Text Box 36"/>
              <p:cNvSpPr txBox="1">
                <a:spLocks noChangeArrowheads="1"/>
              </p:cNvSpPr>
              <p:nvPr/>
            </p:nvSpPr>
            <p:spPr bwMode="auto">
              <a:xfrm>
                <a:off x="2309" y="2891"/>
                <a:ext cx="20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hu-HU">
                    <a:solidFill>
                      <a:srgbClr val="FF0000"/>
                    </a:solidFill>
                    <a:latin typeface="Arial" pitchFamily="34" charset="0"/>
                  </a:rPr>
                  <a:t>+</a:t>
                </a:r>
              </a:p>
            </p:txBody>
          </p:sp>
          <p:sp>
            <p:nvSpPr>
              <p:cNvPr id="14589" name="Text Box 37"/>
              <p:cNvSpPr txBox="1">
                <a:spLocks noChangeArrowheads="1"/>
              </p:cNvSpPr>
              <p:nvPr/>
            </p:nvSpPr>
            <p:spPr bwMode="auto">
              <a:xfrm>
                <a:off x="1983" y="2875"/>
                <a:ext cx="16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hu-HU">
                    <a:solidFill>
                      <a:srgbClr val="0000FF"/>
                    </a:solidFill>
                    <a:latin typeface="Arial" pitchFamily="34" charset="0"/>
                  </a:rPr>
                  <a:t>-</a:t>
                </a:r>
              </a:p>
            </p:txBody>
          </p:sp>
        </p:grpSp>
        <p:grpSp>
          <p:nvGrpSpPr>
            <p:cNvPr id="9" name="Group 38"/>
            <p:cNvGrpSpPr>
              <a:grpSpLocks/>
            </p:cNvGrpSpPr>
            <p:nvPr/>
          </p:nvGrpSpPr>
          <p:grpSpPr bwMode="auto">
            <a:xfrm>
              <a:off x="2206" y="1401"/>
              <a:ext cx="550" cy="247"/>
              <a:chOff x="1967" y="2875"/>
              <a:chExt cx="550" cy="247"/>
            </a:xfrm>
          </p:grpSpPr>
          <p:sp>
            <p:nvSpPr>
              <p:cNvPr id="14584" name="Oval 39"/>
              <p:cNvSpPr>
                <a:spLocks noChangeArrowheads="1"/>
              </p:cNvSpPr>
              <p:nvPr/>
            </p:nvSpPr>
            <p:spPr bwMode="auto">
              <a:xfrm>
                <a:off x="1967" y="2907"/>
                <a:ext cx="550" cy="186"/>
              </a:xfrm>
              <a:prstGeom prst="ellipse">
                <a:avLst/>
              </a:prstGeom>
              <a:solidFill>
                <a:srgbClr val="FFCC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4585" name="Text Box 40"/>
              <p:cNvSpPr txBox="1">
                <a:spLocks noChangeArrowheads="1"/>
              </p:cNvSpPr>
              <p:nvPr/>
            </p:nvSpPr>
            <p:spPr bwMode="auto">
              <a:xfrm>
                <a:off x="2309" y="2891"/>
                <a:ext cx="20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hu-HU">
                    <a:solidFill>
                      <a:srgbClr val="FF0000"/>
                    </a:solidFill>
                    <a:latin typeface="Arial" pitchFamily="34" charset="0"/>
                  </a:rPr>
                  <a:t>+</a:t>
                </a:r>
              </a:p>
            </p:txBody>
          </p:sp>
          <p:sp>
            <p:nvSpPr>
              <p:cNvPr id="14586" name="Text Box 41"/>
              <p:cNvSpPr txBox="1">
                <a:spLocks noChangeArrowheads="1"/>
              </p:cNvSpPr>
              <p:nvPr/>
            </p:nvSpPr>
            <p:spPr bwMode="auto">
              <a:xfrm>
                <a:off x="1983" y="2875"/>
                <a:ext cx="16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hu-HU">
                    <a:solidFill>
                      <a:srgbClr val="0000FF"/>
                    </a:solidFill>
                    <a:latin typeface="Arial" pitchFamily="34" charset="0"/>
                  </a:rPr>
                  <a:t>-</a:t>
                </a:r>
              </a:p>
            </p:txBody>
          </p:sp>
        </p:grpSp>
        <p:grpSp>
          <p:nvGrpSpPr>
            <p:cNvPr id="10" name="Group 42"/>
            <p:cNvGrpSpPr>
              <a:grpSpLocks/>
            </p:cNvGrpSpPr>
            <p:nvPr/>
          </p:nvGrpSpPr>
          <p:grpSpPr bwMode="auto">
            <a:xfrm>
              <a:off x="2762" y="1402"/>
              <a:ext cx="550" cy="247"/>
              <a:chOff x="1967" y="2875"/>
              <a:chExt cx="550" cy="247"/>
            </a:xfrm>
          </p:grpSpPr>
          <p:sp>
            <p:nvSpPr>
              <p:cNvPr id="14581" name="Oval 43"/>
              <p:cNvSpPr>
                <a:spLocks noChangeArrowheads="1"/>
              </p:cNvSpPr>
              <p:nvPr/>
            </p:nvSpPr>
            <p:spPr bwMode="auto">
              <a:xfrm>
                <a:off x="1967" y="2907"/>
                <a:ext cx="550" cy="186"/>
              </a:xfrm>
              <a:prstGeom prst="ellipse">
                <a:avLst/>
              </a:prstGeom>
              <a:solidFill>
                <a:srgbClr val="FFCC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4582" name="Text Box 44"/>
              <p:cNvSpPr txBox="1">
                <a:spLocks noChangeArrowheads="1"/>
              </p:cNvSpPr>
              <p:nvPr/>
            </p:nvSpPr>
            <p:spPr bwMode="auto">
              <a:xfrm>
                <a:off x="2309" y="2891"/>
                <a:ext cx="20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hu-HU">
                    <a:solidFill>
                      <a:srgbClr val="FF0000"/>
                    </a:solidFill>
                    <a:latin typeface="Arial" pitchFamily="34" charset="0"/>
                  </a:rPr>
                  <a:t>+</a:t>
                </a:r>
              </a:p>
            </p:txBody>
          </p:sp>
          <p:sp>
            <p:nvSpPr>
              <p:cNvPr id="14583" name="Text Box 45"/>
              <p:cNvSpPr txBox="1">
                <a:spLocks noChangeArrowheads="1"/>
              </p:cNvSpPr>
              <p:nvPr/>
            </p:nvSpPr>
            <p:spPr bwMode="auto">
              <a:xfrm>
                <a:off x="1983" y="2875"/>
                <a:ext cx="16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hu-HU">
                    <a:solidFill>
                      <a:srgbClr val="0000FF"/>
                    </a:solidFill>
                    <a:latin typeface="Arial" pitchFamily="34" charset="0"/>
                  </a:rPr>
                  <a:t>-</a:t>
                </a:r>
              </a:p>
            </p:txBody>
          </p:sp>
        </p:grpSp>
        <p:sp>
          <p:nvSpPr>
            <p:cNvPr id="14408" name="Line 46"/>
            <p:cNvSpPr>
              <a:spLocks noChangeShapeType="1"/>
            </p:cNvSpPr>
            <p:nvPr/>
          </p:nvSpPr>
          <p:spPr bwMode="auto">
            <a:xfrm flipV="1">
              <a:off x="1943" y="1766"/>
              <a:ext cx="2788" cy="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grpSp>
          <p:nvGrpSpPr>
            <p:cNvPr id="11" name="Group 47"/>
            <p:cNvGrpSpPr>
              <a:grpSpLocks/>
            </p:cNvGrpSpPr>
            <p:nvPr/>
          </p:nvGrpSpPr>
          <p:grpSpPr bwMode="auto">
            <a:xfrm>
              <a:off x="1952" y="2875"/>
              <a:ext cx="550" cy="247"/>
              <a:chOff x="1967" y="2875"/>
              <a:chExt cx="550" cy="247"/>
            </a:xfrm>
          </p:grpSpPr>
          <p:sp>
            <p:nvSpPr>
              <p:cNvPr id="14578" name="Oval 48"/>
              <p:cNvSpPr>
                <a:spLocks noChangeArrowheads="1"/>
              </p:cNvSpPr>
              <p:nvPr/>
            </p:nvSpPr>
            <p:spPr bwMode="auto">
              <a:xfrm>
                <a:off x="1967" y="2907"/>
                <a:ext cx="550" cy="186"/>
              </a:xfrm>
              <a:prstGeom prst="ellipse">
                <a:avLst/>
              </a:prstGeom>
              <a:solidFill>
                <a:srgbClr val="FFCC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4579" name="Text Box 49"/>
              <p:cNvSpPr txBox="1">
                <a:spLocks noChangeArrowheads="1"/>
              </p:cNvSpPr>
              <p:nvPr/>
            </p:nvSpPr>
            <p:spPr bwMode="auto">
              <a:xfrm>
                <a:off x="2309" y="2891"/>
                <a:ext cx="20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hu-HU">
                    <a:solidFill>
                      <a:srgbClr val="FF0000"/>
                    </a:solidFill>
                    <a:latin typeface="Arial" pitchFamily="34" charset="0"/>
                  </a:rPr>
                  <a:t>+</a:t>
                </a:r>
              </a:p>
            </p:txBody>
          </p:sp>
          <p:sp>
            <p:nvSpPr>
              <p:cNvPr id="14580" name="Text Box 50"/>
              <p:cNvSpPr txBox="1">
                <a:spLocks noChangeArrowheads="1"/>
              </p:cNvSpPr>
              <p:nvPr/>
            </p:nvSpPr>
            <p:spPr bwMode="auto">
              <a:xfrm>
                <a:off x="1983" y="2875"/>
                <a:ext cx="16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hu-HU">
                    <a:solidFill>
                      <a:srgbClr val="0000FF"/>
                    </a:solidFill>
                    <a:latin typeface="Arial" pitchFamily="34" charset="0"/>
                  </a:rPr>
                  <a:t>-</a:t>
                </a:r>
              </a:p>
            </p:txBody>
          </p:sp>
        </p:grpSp>
        <p:grpSp>
          <p:nvGrpSpPr>
            <p:cNvPr id="12" name="Group 51"/>
            <p:cNvGrpSpPr>
              <a:grpSpLocks/>
            </p:cNvGrpSpPr>
            <p:nvPr/>
          </p:nvGrpSpPr>
          <p:grpSpPr bwMode="auto">
            <a:xfrm>
              <a:off x="2511" y="2868"/>
              <a:ext cx="550" cy="247"/>
              <a:chOff x="1967" y="2875"/>
              <a:chExt cx="550" cy="247"/>
            </a:xfrm>
          </p:grpSpPr>
          <p:sp>
            <p:nvSpPr>
              <p:cNvPr id="14575" name="Oval 52"/>
              <p:cNvSpPr>
                <a:spLocks noChangeArrowheads="1"/>
              </p:cNvSpPr>
              <p:nvPr/>
            </p:nvSpPr>
            <p:spPr bwMode="auto">
              <a:xfrm>
                <a:off x="1967" y="2907"/>
                <a:ext cx="550" cy="186"/>
              </a:xfrm>
              <a:prstGeom prst="ellipse">
                <a:avLst/>
              </a:prstGeom>
              <a:solidFill>
                <a:srgbClr val="FFCC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4576" name="Text Box 53"/>
              <p:cNvSpPr txBox="1">
                <a:spLocks noChangeArrowheads="1"/>
              </p:cNvSpPr>
              <p:nvPr/>
            </p:nvSpPr>
            <p:spPr bwMode="auto">
              <a:xfrm>
                <a:off x="2309" y="2891"/>
                <a:ext cx="20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hu-HU">
                    <a:solidFill>
                      <a:srgbClr val="FF0000"/>
                    </a:solidFill>
                    <a:latin typeface="Arial" pitchFamily="34" charset="0"/>
                  </a:rPr>
                  <a:t>+</a:t>
                </a:r>
              </a:p>
            </p:txBody>
          </p:sp>
          <p:sp>
            <p:nvSpPr>
              <p:cNvPr id="14577" name="Text Box 54"/>
              <p:cNvSpPr txBox="1">
                <a:spLocks noChangeArrowheads="1"/>
              </p:cNvSpPr>
              <p:nvPr/>
            </p:nvSpPr>
            <p:spPr bwMode="auto">
              <a:xfrm>
                <a:off x="1983" y="2875"/>
                <a:ext cx="16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hu-HU">
                    <a:solidFill>
                      <a:srgbClr val="0000FF"/>
                    </a:solidFill>
                    <a:latin typeface="Arial" pitchFamily="34" charset="0"/>
                  </a:rPr>
                  <a:t>-</a:t>
                </a:r>
              </a:p>
            </p:txBody>
          </p:sp>
        </p:grpSp>
        <p:grpSp>
          <p:nvGrpSpPr>
            <p:cNvPr id="13" name="Group 55"/>
            <p:cNvGrpSpPr>
              <a:grpSpLocks/>
            </p:cNvGrpSpPr>
            <p:nvPr/>
          </p:nvGrpSpPr>
          <p:grpSpPr bwMode="auto">
            <a:xfrm>
              <a:off x="4177" y="2870"/>
              <a:ext cx="550" cy="247"/>
              <a:chOff x="1967" y="2875"/>
              <a:chExt cx="550" cy="247"/>
            </a:xfrm>
          </p:grpSpPr>
          <p:sp>
            <p:nvSpPr>
              <p:cNvPr id="14572" name="Oval 56"/>
              <p:cNvSpPr>
                <a:spLocks noChangeArrowheads="1"/>
              </p:cNvSpPr>
              <p:nvPr/>
            </p:nvSpPr>
            <p:spPr bwMode="auto">
              <a:xfrm>
                <a:off x="1967" y="2907"/>
                <a:ext cx="550" cy="186"/>
              </a:xfrm>
              <a:prstGeom prst="ellipse">
                <a:avLst/>
              </a:prstGeom>
              <a:solidFill>
                <a:srgbClr val="FFCC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4573" name="Text Box 57"/>
              <p:cNvSpPr txBox="1">
                <a:spLocks noChangeArrowheads="1"/>
              </p:cNvSpPr>
              <p:nvPr/>
            </p:nvSpPr>
            <p:spPr bwMode="auto">
              <a:xfrm>
                <a:off x="2309" y="2891"/>
                <a:ext cx="20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hu-HU">
                    <a:solidFill>
                      <a:srgbClr val="FF0000"/>
                    </a:solidFill>
                    <a:latin typeface="Arial" pitchFamily="34" charset="0"/>
                  </a:rPr>
                  <a:t>+</a:t>
                </a:r>
              </a:p>
            </p:txBody>
          </p:sp>
          <p:sp>
            <p:nvSpPr>
              <p:cNvPr id="14574" name="Text Box 58"/>
              <p:cNvSpPr txBox="1">
                <a:spLocks noChangeArrowheads="1"/>
              </p:cNvSpPr>
              <p:nvPr/>
            </p:nvSpPr>
            <p:spPr bwMode="auto">
              <a:xfrm>
                <a:off x="1983" y="2875"/>
                <a:ext cx="16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hu-HU">
                    <a:solidFill>
                      <a:srgbClr val="0000FF"/>
                    </a:solidFill>
                    <a:latin typeface="Arial" pitchFamily="34" charset="0"/>
                  </a:rPr>
                  <a:t>-</a:t>
                </a:r>
              </a:p>
            </p:txBody>
          </p:sp>
        </p:grpSp>
        <p:grpSp>
          <p:nvGrpSpPr>
            <p:cNvPr id="14" name="Group 59"/>
            <p:cNvGrpSpPr>
              <a:grpSpLocks/>
            </p:cNvGrpSpPr>
            <p:nvPr/>
          </p:nvGrpSpPr>
          <p:grpSpPr bwMode="auto">
            <a:xfrm>
              <a:off x="3622" y="2869"/>
              <a:ext cx="550" cy="247"/>
              <a:chOff x="1967" y="2875"/>
              <a:chExt cx="550" cy="247"/>
            </a:xfrm>
          </p:grpSpPr>
          <p:sp>
            <p:nvSpPr>
              <p:cNvPr id="14569" name="Oval 60"/>
              <p:cNvSpPr>
                <a:spLocks noChangeArrowheads="1"/>
              </p:cNvSpPr>
              <p:nvPr/>
            </p:nvSpPr>
            <p:spPr bwMode="auto">
              <a:xfrm>
                <a:off x="1967" y="2907"/>
                <a:ext cx="550" cy="186"/>
              </a:xfrm>
              <a:prstGeom prst="ellipse">
                <a:avLst/>
              </a:prstGeom>
              <a:solidFill>
                <a:srgbClr val="FFCC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4570" name="Text Box 61"/>
              <p:cNvSpPr txBox="1">
                <a:spLocks noChangeArrowheads="1"/>
              </p:cNvSpPr>
              <p:nvPr/>
            </p:nvSpPr>
            <p:spPr bwMode="auto">
              <a:xfrm>
                <a:off x="2309" y="2891"/>
                <a:ext cx="20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hu-HU">
                    <a:solidFill>
                      <a:srgbClr val="FF0000"/>
                    </a:solidFill>
                    <a:latin typeface="Arial" pitchFamily="34" charset="0"/>
                  </a:rPr>
                  <a:t>+</a:t>
                </a:r>
              </a:p>
            </p:txBody>
          </p:sp>
          <p:sp>
            <p:nvSpPr>
              <p:cNvPr id="14571" name="Text Box 62"/>
              <p:cNvSpPr txBox="1">
                <a:spLocks noChangeArrowheads="1"/>
              </p:cNvSpPr>
              <p:nvPr/>
            </p:nvSpPr>
            <p:spPr bwMode="auto">
              <a:xfrm>
                <a:off x="1983" y="2875"/>
                <a:ext cx="16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hu-HU">
                    <a:solidFill>
                      <a:srgbClr val="0000FF"/>
                    </a:solidFill>
                    <a:latin typeface="Arial" pitchFamily="34" charset="0"/>
                  </a:rPr>
                  <a:t>-</a:t>
                </a:r>
              </a:p>
            </p:txBody>
          </p:sp>
        </p:grpSp>
        <p:grpSp>
          <p:nvGrpSpPr>
            <p:cNvPr id="15" name="Group 63"/>
            <p:cNvGrpSpPr>
              <a:grpSpLocks/>
            </p:cNvGrpSpPr>
            <p:nvPr/>
          </p:nvGrpSpPr>
          <p:grpSpPr bwMode="auto">
            <a:xfrm>
              <a:off x="3067" y="2869"/>
              <a:ext cx="550" cy="247"/>
              <a:chOff x="1967" y="2875"/>
              <a:chExt cx="550" cy="247"/>
            </a:xfrm>
          </p:grpSpPr>
          <p:sp>
            <p:nvSpPr>
              <p:cNvPr id="14566" name="Oval 64"/>
              <p:cNvSpPr>
                <a:spLocks noChangeArrowheads="1"/>
              </p:cNvSpPr>
              <p:nvPr/>
            </p:nvSpPr>
            <p:spPr bwMode="auto">
              <a:xfrm>
                <a:off x="1967" y="2907"/>
                <a:ext cx="550" cy="186"/>
              </a:xfrm>
              <a:prstGeom prst="ellipse">
                <a:avLst/>
              </a:prstGeom>
              <a:solidFill>
                <a:srgbClr val="FFCC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4567" name="Text Box 65"/>
              <p:cNvSpPr txBox="1">
                <a:spLocks noChangeArrowheads="1"/>
              </p:cNvSpPr>
              <p:nvPr/>
            </p:nvSpPr>
            <p:spPr bwMode="auto">
              <a:xfrm>
                <a:off x="2309" y="2891"/>
                <a:ext cx="20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hu-HU">
                    <a:solidFill>
                      <a:srgbClr val="FF0000"/>
                    </a:solidFill>
                    <a:latin typeface="Arial" pitchFamily="34" charset="0"/>
                  </a:rPr>
                  <a:t>+</a:t>
                </a:r>
              </a:p>
            </p:txBody>
          </p:sp>
          <p:sp>
            <p:nvSpPr>
              <p:cNvPr id="14568" name="Text Box 66"/>
              <p:cNvSpPr txBox="1">
                <a:spLocks noChangeArrowheads="1"/>
              </p:cNvSpPr>
              <p:nvPr/>
            </p:nvSpPr>
            <p:spPr bwMode="auto">
              <a:xfrm>
                <a:off x="1983" y="2875"/>
                <a:ext cx="16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hu-HU">
                    <a:solidFill>
                      <a:srgbClr val="0000FF"/>
                    </a:solidFill>
                    <a:latin typeface="Arial" pitchFamily="34" charset="0"/>
                  </a:rPr>
                  <a:t>-</a:t>
                </a:r>
              </a:p>
            </p:txBody>
          </p:sp>
        </p:grpSp>
        <p:grpSp>
          <p:nvGrpSpPr>
            <p:cNvPr id="16" name="Group 67"/>
            <p:cNvGrpSpPr>
              <a:grpSpLocks/>
            </p:cNvGrpSpPr>
            <p:nvPr/>
          </p:nvGrpSpPr>
          <p:grpSpPr bwMode="auto">
            <a:xfrm>
              <a:off x="2222" y="2683"/>
              <a:ext cx="550" cy="247"/>
              <a:chOff x="1967" y="2875"/>
              <a:chExt cx="550" cy="247"/>
            </a:xfrm>
          </p:grpSpPr>
          <p:sp>
            <p:nvSpPr>
              <p:cNvPr id="14563" name="Oval 68"/>
              <p:cNvSpPr>
                <a:spLocks noChangeArrowheads="1"/>
              </p:cNvSpPr>
              <p:nvPr/>
            </p:nvSpPr>
            <p:spPr bwMode="auto">
              <a:xfrm>
                <a:off x="1967" y="2907"/>
                <a:ext cx="550" cy="186"/>
              </a:xfrm>
              <a:prstGeom prst="ellipse">
                <a:avLst/>
              </a:prstGeom>
              <a:solidFill>
                <a:srgbClr val="FFCC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4564" name="Text Box 69"/>
              <p:cNvSpPr txBox="1">
                <a:spLocks noChangeArrowheads="1"/>
              </p:cNvSpPr>
              <p:nvPr/>
            </p:nvSpPr>
            <p:spPr bwMode="auto">
              <a:xfrm>
                <a:off x="2309" y="2891"/>
                <a:ext cx="20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hu-HU">
                    <a:solidFill>
                      <a:srgbClr val="FF0000"/>
                    </a:solidFill>
                    <a:latin typeface="Arial" pitchFamily="34" charset="0"/>
                  </a:rPr>
                  <a:t>+</a:t>
                </a:r>
              </a:p>
            </p:txBody>
          </p:sp>
          <p:sp>
            <p:nvSpPr>
              <p:cNvPr id="14565" name="Text Box 70"/>
              <p:cNvSpPr txBox="1">
                <a:spLocks noChangeArrowheads="1"/>
              </p:cNvSpPr>
              <p:nvPr/>
            </p:nvSpPr>
            <p:spPr bwMode="auto">
              <a:xfrm>
                <a:off x="1983" y="2875"/>
                <a:ext cx="16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hu-HU">
                    <a:solidFill>
                      <a:srgbClr val="0000FF"/>
                    </a:solidFill>
                    <a:latin typeface="Arial" pitchFamily="34" charset="0"/>
                  </a:rPr>
                  <a:t>-</a:t>
                </a:r>
              </a:p>
            </p:txBody>
          </p:sp>
        </p:grpSp>
        <p:grpSp>
          <p:nvGrpSpPr>
            <p:cNvPr id="17" name="Group 71"/>
            <p:cNvGrpSpPr>
              <a:grpSpLocks/>
            </p:cNvGrpSpPr>
            <p:nvPr/>
          </p:nvGrpSpPr>
          <p:grpSpPr bwMode="auto">
            <a:xfrm>
              <a:off x="2781" y="2676"/>
              <a:ext cx="550" cy="247"/>
              <a:chOff x="1967" y="2875"/>
              <a:chExt cx="550" cy="247"/>
            </a:xfrm>
          </p:grpSpPr>
          <p:sp>
            <p:nvSpPr>
              <p:cNvPr id="14560" name="Oval 72"/>
              <p:cNvSpPr>
                <a:spLocks noChangeArrowheads="1"/>
              </p:cNvSpPr>
              <p:nvPr/>
            </p:nvSpPr>
            <p:spPr bwMode="auto">
              <a:xfrm>
                <a:off x="1967" y="2907"/>
                <a:ext cx="550" cy="186"/>
              </a:xfrm>
              <a:prstGeom prst="ellipse">
                <a:avLst/>
              </a:prstGeom>
              <a:solidFill>
                <a:srgbClr val="FFCC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4561" name="Text Box 73"/>
              <p:cNvSpPr txBox="1">
                <a:spLocks noChangeArrowheads="1"/>
              </p:cNvSpPr>
              <p:nvPr/>
            </p:nvSpPr>
            <p:spPr bwMode="auto">
              <a:xfrm>
                <a:off x="2309" y="2891"/>
                <a:ext cx="20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hu-HU">
                    <a:solidFill>
                      <a:srgbClr val="FF0000"/>
                    </a:solidFill>
                    <a:latin typeface="Arial" pitchFamily="34" charset="0"/>
                  </a:rPr>
                  <a:t>+</a:t>
                </a:r>
              </a:p>
            </p:txBody>
          </p:sp>
          <p:sp>
            <p:nvSpPr>
              <p:cNvPr id="14562" name="Text Box 74"/>
              <p:cNvSpPr txBox="1">
                <a:spLocks noChangeArrowheads="1"/>
              </p:cNvSpPr>
              <p:nvPr/>
            </p:nvSpPr>
            <p:spPr bwMode="auto">
              <a:xfrm>
                <a:off x="1983" y="2875"/>
                <a:ext cx="16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hu-HU">
                    <a:solidFill>
                      <a:srgbClr val="0000FF"/>
                    </a:solidFill>
                    <a:latin typeface="Arial" pitchFamily="34" charset="0"/>
                  </a:rPr>
                  <a:t>-</a:t>
                </a:r>
              </a:p>
            </p:txBody>
          </p:sp>
        </p:grpSp>
        <p:grpSp>
          <p:nvGrpSpPr>
            <p:cNvPr id="18" name="Group 75"/>
            <p:cNvGrpSpPr>
              <a:grpSpLocks/>
            </p:cNvGrpSpPr>
            <p:nvPr/>
          </p:nvGrpSpPr>
          <p:grpSpPr bwMode="auto">
            <a:xfrm>
              <a:off x="3892" y="2677"/>
              <a:ext cx="550" cy="247"/>
              <a:chOff x="1967" y="2875"/>
              <a:chExt cx="550" cy="247"/>
            </a:xfrm>
          </p:grpSpPr>
          <p:sp>
            <p:nvSpPr>
              <p:cNvPr id="14557" name="Oval 76"/>
              <p:cNvSpPr>
                <a:spLocks noChangeArrowheads="1"/>
              </p:cNvSpPr>
              <p:nvPr/>
            </p:nvSpPr>
            <p:spPr bwMode="auto">
              <a:xfrm>
                <a:off x="1967" y="2907"/>
                <a:ext cx="550" cy="186"/>
              </a:xfrm>
              <a:prstGeom prst="ellipse">
                <a:avLst/>
              </a:prstGeom>
              <a:solidFill>
                <a:srgbClr val="FFCC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4558" name="Text Box 77"/>
              <p:cNvSpPr txBox="1">
                <a:spLocks noChangeArrowheads="1"/>
              </p:cNvSpPr>
              <p:nvPr/>
            </p:nvSpPr>
            <p:spPr bwMode="auto">
              <a:xfrm>
                <a:off x="2309" y="2891"/>
                <a:ext cx="20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hu-HU">
                    <a:solidFill>
                      <a:srgbClr val="FF0000"/>
                    </a:solidFill>
                    <a:latin typeface="Arial" pitchFamily="34" charset="0"/>
                  </a:rPr>
                  <a:t>+</a:t>
                </a:r>
              </a:p>
            </p:txBody>
          </p:sp>
          <p:sp>
            <p:nvSpPr>
              <p:cNvPr id="14559" name="Text Box 78"/>
              <p:cNvSpPr txBox="1">
                <a:spLocks noChangeArrowheads="1"/>
              </p:cNvSpPr>
              <p:nvPr/>
            </p:nvSpPr>
            <p:spPr bwMode="auto">
              <a:xfrm>
                <a:off x="1983" y="2875"/>
                <a:ext cx="16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hu-HU">
                    <a:solidFill>
                      <a:srgbClr val="0000FF"/>
                    </a:solidFill>
                    <a:latin typeface="Arial" pitchFamily="34" charset="0"/>
                  </a:rPr>
                  <a:t>-</a:t>
                </a:r>
              </a:p>
            </p:txBody>
          </p:sp>
        </p:grpSp>
        <p:grpSp>
          <p:nvGrpSpPr>
            <p:cNvPr id="19" name="Group 79"/>
            <p:cNvGrpSpPr>
              <a:grpSpLocks/>
            </p:cNvGrpSpPr>
            <p:nvPr/>
          </p:nvGrpSpPr>
          <p:grpSpPr bwMode="auto">
            <a:xfrm>
              <a:off x="3337" y="2677"/>
              <a:ext cx="550" cy="247"/>
              <a:chOff x="1967" y="2875"/>
              <a:chExt cx="550" cy="247"/>
            </a:xfrm>
          </p:grpSpPr>
          <p:sp>
            <p:nvSpPr>
              <p:cNvPr id="14554" name="Oval 80"/>
              <p:cNvSpPr>
                <a:spLocks noChangeArrowheads="1"/>
              </p:cNvSpPr>
              <p:nvPr/>
            </p:nvSpPr>
            <p:spPr bwMode="auto">
              <a:xfrm>
                <a:off x="1967" y="2907"/>
                <a:ext cx="550" cy="186"/>
              </a:xfrm>
              <a:prstGeom prst="ellipse">
                <a:avLst/>
              </a:prstGeom>
              <a:solidFill>
                <a:srgbClr val="FFCC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4555" name="Text Box 81"/>
              <p:cNvSpPr txBox="1">
                <a:spLocks noChangeArrowheads="1"/>
              </p:cNvSpPr>
              <p:nvPr/>
            </p:nvSpPr>
            <p:spPr bwMode="auto">
              <a:xfrm>
                <a:off x="2309" y="2891"/>
                <a:ext cx="20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hu-HU">
                    <a:solidFill>
                      <a:srgbClr val="FF0000"/>
                    </a:solidFill>
                    <a:latin typeface="Arial" pitchFamily="34" charset="0"/>
                  </a:rPr>
                  <a:t>+</a:t>
                </a:r>
              </a:p>
            </p:txBody>
          </p:sp>
          <p:sp>
            <p:nvSpPr>
              <p:cNvPr id="14556" name="Text Box 82"/>
              <p:cNvSpPr txBox="1">
                <a:spLocks noChangeArrowheads="1"/>
              </p:cNvSpPr>
              <p:nvPr/>
            </p:nvSpPr>
            <p:spPr bwMode="auto">
              <a:xfrm>
                <a:off x="1983" y="2875"/>
                <a:ext cx="16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hu-HU">
                    <a:solidFill>
                      <a:srgbClr val="0000FF"/>
                    </a:solidFill>
                    <a:latin typeface="Arial" pitchFamily="34" charset="0"/>
                  </a:rPr>
                  <a:t>-</a:t>
                </a:r>
              </a:p>
            </p:txBody>
          </p:sp>
        </p:grpSp>
        <p:grpSp>
          <p:nvGrpSpPr>
            <p:cNvPr id="20" name="Group 83"/>
            <p:cNvGrpSpPr>
              <a:grpSpLocks/>
            </p:cNvGrpSpPr>
            <p:nvPr/>
          </p:nvGrpSpPr>
          <p:grpSpPr bwMode="auto">
            <a:xfrm>
              <a:off x="1949" y="2491"/>
              <a:ext cx="550" cy="247"/>
              <a:chOff x="1967" y="2875"/>
              <a:chExt cx="550" cy="247"/>
            </a:xfrm>
          </p:grpSpPr>
          <p:sp>
            <p:nvSpPr>
              <p:cNvPr id="14551" name="Oval 84"/>
              <p:cNvSpPr>
                <a:spLocks noChangeArrowheads="1"/>
              </p:cNvSpPr>
              <p:nvPr/>
            </p:nvSpPr>
            <p:spPr bwMode="auto">
              <a:xfrm>
                <a:off x="1967" y="2907"/>
                <a:ext cx="550" cy="186"/>
              </a:xfrm>
              <a:prstGeom prst="ellipse">
                <a:avLst/>
              </a:prstGeom>
              <a:solidFill>
                <a:srgbClr val="FFCC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4552" name="Text Box 85"/>
              <p:cNvSpPr txBox="1">
                <a:spLocks noChangeArrowheads="1"/>
              </p:cNvSpPr>
              <p:nvPr/>
            </p:nvSpPr>
            <p:spPr bwMode="auto">
              <a:xfrm>
                <a:off x="2309" y="2891"/>
                <a:ext cx="20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hu-HU">
                    <a:solidFill>
                      <a:srgbClr val="FF0000"/>
                    </a:solidFill>
                    <a:latin typeface="Arial" pitchFamily="34" charset="0"/>
                  </a:rPr>
                  <a:t>+</a:t>
                </a:r>
              </a:p>
            </p:txBody>
          </p:sp>
          <p:sp>
            <p:nvSpPr>
              <p:cNvPr id="14553" name="Text Box 86"/>
              <p:cNvSpPr txBox="1">
                <a:spLocks noChangeArrowheads="1"/>
              </p:cNvSpPr>
              <p:nvPr/>
            </p:nvSpPr>
            <p:spPr bwMode="auto">
              <a:xfrm>
                <a:off x="1983" y="2875"/>
                <a:ext cx="16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hu-HU">
                    <a:solidFill>
                      <a:srgbClr val="0000FF"/>
                    </a:solidFill>
                    <a:latin typeface="Arial" pitchFamily="34" charset="0"/>
                  </a:rPr>
                  <a:t>-</a:t>
                </a:r>
              </a:p>
            </p:txBody>
          </p:sp>
        </p:grpSp>
        <p:grpSp>
          <p:nvGrpSpPr>
            <p:cNvPr id="21" name="Group 87"/>
            <p:cNvGrpSpPr>
              <a:grpSpLocks/>
            </p:cNvGrpSpPr>
            <p:nvPr/>
          </p:nvGrpSpPr>
          <p:grpSpPr bwMode="auto">
            <a:xfrm>
              <a:off x="2508" y="2484"/>
              <a:ext cx="550" cy="247"/>
              <a:chOff x="1967" y="2875"/>
              <a:chExt cx="550" cy="247"/>
            </a:xfrm>
          </p:grpSpPr>
          <p:sp>
            <p:nvSpPr>
              <p:cNvPr id="14548" name="Oval 88"/>
              <p:cNvSpPr>
                <a:spLocks noChangeArrowheads="1"/>
              </p:cNvSpPr>
              <p:nvPr/>
            </p:nvSpPr>
            <p:spPr bwMode="auto">
              <a:xfrm>
                <a:off x="1967" y="2907"/>
                <a:ext cx="550" cy="186"/>
              </a:xfrm>
              <a:prstGeom prst="ellipse">
                <a:avLst/>
              </a:prstGeom>
              <a:solidFill>
                <a:srgbClr val="FFCC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4549" name="Text Box 89"/>
              <p:cNvSpPr txBox="1">
                <a:spLocks noChangeArrowheads="1"/>
              </p:cNvSpPr>
              <p:nvPr/>
            </p:nvSpPr>
            <p:spPr bwMode="auto">
              <a:xfrm>
                <a:off x="2309" y="2891"/>
                <a:ext cx="20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hu-HU">
                    <a:solidFill>
                      <a:srgbClr val="FF0000"/>
                    </a:solidFill>
                    <a:latin typeface="Arial" pitchFamily="34" charset="0"/>
                  </a:rPr>
                  <a:t>+</a:t>
                </a:r>
              </a:p>
            </p:txBody>
          </p:sp>
          <p:sp>
            <p:nvSpPr>
              <p:cNvPr id="14550" name="Text Box 90"/>
              <p:cNvSpPr txBox="1">
                <a:spLocks noChangeArrowheads="1"/>
              </p:cNvSpPr>
              <p:nvPr/>
            </p:nvSpPr>
            <p:spPr bwMode="auto">
              <a:xfrm>
                <a:off x="1983" y="2875"/>
                <a:ext cx="16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hu-HU">
                    <a:solidFill>
                      <a:srgbClr val="0000FF"/>
                    </a:solidFill>
                    <a:latin typeface="Arial" pitchFamily="34" charset="0"/>
                  </a:rPr>
                  <a:t>-</a:t>
                </a:r>
              </a:p>
            </p:txBody>
          </p:sp>
        </p:grpSp>
        <p:grpSp>
          <p:nvGrpSpPr>
            <p:cNvPr id="22" name="Group 91"/>
            <p:cNvGrpSpPr>
              <a:grpSpLocks/>
            </p:cNvGrpSpPr>
            <p:nvPr/>
          </p:nvGrpSpPr>
          <p:grpSpPr bwMode="auto">
            <a:xfrm>
              <a:off x="4174" y="2486"/>
              <a:ext cx="550" cy="247"/>
              <a:chOff x="1967" y="2875"/>
              <a:chExt cx="550" cy="247"/>
            </a:xfrm>
          </p:grpSpPr>
          <p:sp>
            <p:nvSpPr>
              <p:cNvPr id="14545" name="Oval 92"/>
              <p:cNvSpPr>
                <a:spLocks noChangeArrowheads="1"/>
              </p:cNvSpPr>
              <p:nvPr/>
            </p:nvSpPr>
            <p:spPr bwMode="auto">
              <a:xfrm>
                <a:off x="1967" y="2907"/>
                <a:ext cx="550" cy="186"/>
              </a:xfrm>
              <a:prstGeom prst="ellipse">
                <a:avLst/>
              </a:prstGeom>
              <a:solidFill>
                <a:srgbClr val="FFCC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4546" name="Text Box 93"/>
              <p:cNvSpPr txBox="1">
                <a:spLocks noChangeArrowheads="1"/>
              </p:cNvSpPr>
              <p:nvPr/>
            </p:nvSpPr>
            <p:spPr bwMode="auto">
              <a:xfrm>
                <a:off x="2309" y="2891"/>
                <a:ext cx="20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hu-HU">
                    <a:solidFill>
                      <a:srgbClr val="FF0000"/>
                    </a:solidFill>
                    <a:latin typeface="Arial" pitchFamily="34" charset="0"/>
                  </a:rPr>
                  <a:t>+</a:t>
                </a:r>
              </a:p>
            </p:txBody>
          </p:sp>
          <p:sp>
            <p:nvSpPr>
              <p:cNvPr id="14547" name="Text Box 94"/>
              <p:cNvSpPr txBox="1">
                <a:spLocks noChangeArrowheads="1"/>
              </p:cNvSpPr>
              <p:nvPr/>
            </p:nvSpPr>
            <p:spPr bwMode="auto">
              <a:xfrm>
                <a:off x="1983" y="2875"/>
                <a:ext cx="16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hu-HU">
                    <a:solidFill>
                      <a:srgbClr val="0000FF"/>
                    </a:solidFill>
                    <a:latin typeface="Arial" pitchFamily="34" charset="0"/>
                  </a:rPr>
                  <a:t>-</a:t>
                </a:r>
              </a:p>
            </p:txBody>
          </p:sp>
        </p:grpSp>
        <p:grpSp>
          <p:nvGrpSpPr>
            <p:cNvPr id="23" name="Group 95"/>
            <p:cNvGrpSpPr>
              <a:grpSpLocks/>
            </p:cNvGrpSpPr>
            <p:nvPr/>
          </p:nvGrpSpPr>
          <p:grpSpPr bwMode="auto">
            <a:xfrm>
              <a:off x="3619" y="2485"/>
              <a:ext cx="550" cy="247"/>
              <a:chOff x="1967" y="2875"/>
              <a:chExt cx="550" cy="247"/>
            </a:xfrm>
          </p:grpSpPr>
          <p:sp>
            <p:nvSpPr>
              <p:cNvPr id="14542" name="Oval 96"/>
              <p:cNvSpPr>
                <a:spLocks noChangeArrowheads="1"/>
              </p:cNvSpPr>
              <p:nvPr/>
            </p:nvSpPr>
            <p:spPr bwMode="auto">
              <a:xfrm>
                <a:off x="1967" y="2907"/>
                <a:ext cx="550" cy="186"/>
              </a:xfrm>
              <a:prstGeom prst="ellipse">
                <a:avLst/>
              </a:prstGeom>
              <a:solidFill>
                <a:srgbClr val="FFCC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4543" name="Text Box 97"/>
              <p:cNvSpPr txBox="1">
                <a:spLocks noChangeArrowheads="1"/>
              </p:cNvSpPr>
              <p:nvPr/>
            </p:nvSpPr>
            <p:spPr bwMode="auto">
              <a:xfrm>
                <a:off x="2309" y="2891"/>
                <a:ext cx="20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hu-HU">
                    <a:solidFill>
                      <a:srgbClr val="FF0000"/>
                    </a:solidFill>
                    <a:latin typeface="Arial" pitchFamily="34" charset="0"/>
                  </a:rPr>
                  <a:t>+</a:t>
                </a:r>
              </a:p>
            </p:txBody>
          </p:sp>
          <p:sp>
            <p:nvSpPr>
              <p:cNvPr id="14544" name="Text Box 98"/>
              <p:cNvSpPr txBox="1">
                <a:spLocks noChangeArrowheads="1"/>
              </p:cNvSpPr>
              <p:nvPr/>
            </p:nvSpPr>
            <p:spPr bwMode="auto">
              <a:xfrm>
                <a:off x="1983" y="2875"/>
                <a:ext cx="16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hu-HU">
                    <a:solidFill>
                      <a:srgbClr val="0000FF"/>
                    </a:solidFill>
                    <a:latin typeface="Arial" pitchFamily="34" charset="0"/>
                  </a:rPr>
                  <a:t>-</a:t>
                </a:r>
              </a:p>
            </p:txBody>
          </p:sp>
        </p:grpSp>
        <p:grpSp>
          <p:nvGrpSpPr>
            <p:cNvPr id="24" name="Group 99"/>
            <p:cNvGrpSpPr>
              <a:grpSpLocks/>
            </p:cNvGrpSpPr>
            <p:nvPr/>
          </p:nvGrpSpPr>
          <p:grpSpPr bwMode="auto">
            <a:xfrm>
              <a:off x="3064" y="2485"/>
              <a:ext cx="550" cy="247"/>
              <a:chOff x="1967" y="2875"/>
              <a:chExt cx="550" cy="247"/>
            </a:xfrm>
          </p:grpSpPr>
          <p:sp>
            <p:nvSpPr>
              <p:cNvPr id="14539" name="Oval 100"/>
              <p:cNvSpPr>
                <a:spLocks noChangeArrowheads="1"/>
              </p:cNvSpPr>
              <p:nvPr/>
            </p:nvSpPr>
            <p:spPr bwMode="auto">
              <a:xfrm>
                <a:off x="1967" y="2907"/>
                <a:ext cx="550" cy="186"/>
              </a:xfrm>
              <a:prstGeom prst="ellipse">
                <a:avLst/>
              </a:prstGeom>
              <a:solidFill>
                <a:srgbClr val="FFCC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4540" name="Text Box 101"/>
              <p:cNvSpPr txBox="1">
                <a:spLocks noChangeArrowheads="1"/>
              </p:cNvSpPr>
              <p:nvPr/>
            </p:nvSpPr>
            <p:spPr bwMode="auto">
              <a:xfrm>
                <a:off x="2309" y="2891"/>
                <a:ext cx="20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hu-HU">
                    <a:solidFill>
                      <a:srgbClr val="FF0000"/>
                    </a:solidFill>
                    <a:latin typeface="Arial" pitchFamily="34" charset="0"/>
                  </a:rPr>
                  <a:t>+</a:t>
                </a:r>
              </a:p>
            </p:txBody>
          </p:sp>
          <p:sp>
            <p:nvSpPr>
              <p:cNvPr id="14541" name="Text Box 102"/>
              <p:cNvSpPr txBox="1">
                <a:spLocks noChangeArrowheads="1"/>
              </p:cNvSpPr>
              <p:nvPr/>
            </p:nvSpPr>
            <p:spPr bwMode="auto">
              <a:xfrm>
                <a:off x="1983" y="2875"/>
                <a:ext cx="16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hu-HU">
                    <a:solidFill>
                      <a:srgbClr val="0000FF"/>
                    </a:solidFill>
                    <a:latin typeface="Arial" pitchFamily="34" charset="0"/>
                  </a:rPr>
                  <a:t>-</a:t>
                </a:r>
              </a:p>
            </p:txBody>
          </p:sp>
        </p:grpSp>
        <p:grpSp>
          <p:nvGrpSpPr>
            <p:cNvPr id="25" name="Group 103"/>
            <p:cNvGrpSpPr>
              <a:grpSpLocks/>
            </p:cNvGrpSpPr>
            <p:nvPr/>
          </p:nvGrpSpPr>
          <p:grpSpPr bwMode="auto">
            <a:xfrm>
              <a:off x="2230" y="2299"/>
              <a:ext cx="550" cy="247"/>
              <a:chOff x="1967" y="2875"/>
              <a:chExt cx="550" cy="247"/>
            </a:xfrm>
          </p:grpSpPr>
          <p:sp>
            <p:nvSpPr>
              <p:cNvPr id="14536" name="Oval 104"/>
              <p:cNvSpPr>
                <a:spLocks noChangeArrowheads="1"/>
              </p:cNvSpPr>
              <p:nvPr/>
            </p:nvSpPr>
            <p:spPr bwMode="auto">
              <a:xfrm>
                <a:off x="1967" y="2907"/>
                <a:ext cx="550" cy="186"/>
              </a:xfrm>
              <a:prstGeom prst="ellipse">
                <a:avLst/>
              </a:prstGeom>
              <a:solidFill>
                <a:srgbClr val="FFCC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4537" name="Text Box 105"/>
              <p:cNvSpPr txBox="1">
                <a:spLocks noChangeArrowheads="1"/>
              </p:cNvSpPr>
              <p:nvPr/>
            </p:nvSpPr>
            <p:spPr bwMode="auto">
              <a:xfrm>
                <a:off x="2309" y="2891"/>
                <a:ext cx="20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hu-HU">
                    <a:solidFill>
                      <a:srgbClr val="FF0000"/>
                    </a:solidFill>
                    <a:latin typeface="Arial" pitchFamily="34" charset="0"/>
                  </a:rPr>
                  <a:t>+</a:t>
                </a:r>
              </a:p>
            </p:txBody>
          </p:sp>
          <p:sp>
            <p:nvSpPr>
              <p:cNvPr id="14538" name="Text Box 106"/>
              <p:cNvSpPr txBox="1">
                <a:spLocks noChangeArrowheads="1"/>
              </p:cNvSpPr>
              <p:nvPr/>
            </p:nvSpPr>
            <p:spPr bwMode="auto">
              <a:xfrm>
                <a:off x="1983" y="2875"/>
                <a:ext cx="16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hu-HU">
                    <a:solidFill>
                      <a:srgbClr val="0000FF"/>
                    </a:solidFill>
                    <a:latin typeface="Arial" pitchFamily="34" charset="0"/>
                  </a:rPr>
                  <a:t>-</a:t>
                </a:r>
              </a:p>
            </p:txBody>
          </p:sp>
        </p:grpSp>
        <p:grpSp>
          <p:nvGrpSpPr>
            <p:cNvPr id="26" name="Group 107"/>
            <p:cNvGrpSpPr>
              <a:grpSpLocks/>
            </p:cNvGrpSpPr>
            <p:nvPr/>
          </p:nvGrpSpPr>
          <p:grpSpPr bwMode="auto">
            <a:xfrm>
              <a:off x="2789" y="2292"/>
              <a:ext cx="550" cy="247"/>
              <a:chOff x="1967" y="2875"/>
              <a:chExt cx="550" cy="247"/>
            </a:xfrm>
          </p:grpSpPr>
          <p:sp>
            <p:nvSpPr>
              <p:cNvPr id="14533" name="Oval 108"/>
              <p:cNvSpPr>
                <a:spLocks noChangeArrowheads="1"/>
              </p:cNvSpPr>
              <p:nvPr/>
            </p:nvSpPr>
            <p:spPr bwMode="auto">
              <a:xfrm>
                <a:off x="1967" y="2907"/>
                <a:ext cx="550" cy="186"/>
              </a:xfrm>
              <a:prstGeom prst="ellipse">
                <a:avLst/>
              </a:prstGeom>
              <a:solidFill>
                <a:srgbClr val="FFCC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4534" name="Text Box 109"/>
              <p:cNvSpPr txBox="1">
                <a:spLocks noChangeArrowheads="1"/>
              </p:cNvSpPr>
              <p:nvPr/>
            </p:nvSpPr>
            <p:spPr bwMode="auto">
              <a:xfrm>
                <a:off x="2309" y="2891"/>
                <a:ext cx="20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hu-HU">
                    <a:solidFill>
                      <a:srgbClr val="FF0000"/>
                    </a:solidFill>
                    <a:latin typeface="Arial" pitchFamily="34" charset="0"/>
                  </a:rPr>
                  <a:t>+</a:t>
                </a:r>
              </a:p>
            </p:txBody>
          </p:sp>
          <p:sp>
            <p:nvSpPr>
              <p:cNvPr id="14535" name="Text Box 110"/>
              <p:cNvSpPr txBox="1">
                <a:spLocks noChangeArrowheads="1"/>
              </p:cNvSpPr>
              <p:nvPr/>
            </p:nvSpPr>
            <p:spPr bwMode="auto">
              <a:xfrm>
                <a:off x="1983" y="2875"/>
                <a:ext cx="16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hu-HU">
                    <a:solidFill>
                      <a:srgbClr val="0000FF"/>
                    </a:solidFill>
                    <a:latin typeface="Arial" pitchFamily="34" charset="0"/>
                  </a:rPr>
                  <a:t>-</a:t>
                </a:r>
              </a:p>
            </p:txBody>
          </p:sp>
        </p:grpSp>
        <p:grpSp>
          <p:nvGrpSpPr>
            <p:cNvPr id="27" name="Group 111"/>
            <p:cNvGrpSpPr>
              <a:grpSpLocks/>
            </p:cNvGrpSpPr>
            <p:nvPr/>
          </p:nvGrpSpPr>
          <p:grpSpPr bwMode="auto">
            <a:xfrm>
              <a:off x="3900" y="2293"/>
              <a:ext cx="550" cy="247"/>
              <a:chOff x="1967" y="2875"/>
              <a:chExt cx="550" cy="247"/>
            </a:xfrm>
          </p:grpSpPr>
          <p:sp>
            <p:nvSpPr>
              <p:cNvPr id="14530" name="Oval 112"/>
              <p:cNvSpPr>
                <a:spLocks noChangeArrowheads="1"/>
              </p:cNvSpPr>
              <p:nvPr/>
            </p:nvSpPr>
            <p:spPr bwMode="auto">
              <a:xfrm>
                <a:off x="1967" y="2907"/>
                <a:ext cx="550" cy="186"/>
              </a:xfrm>
              <a:prstGeom prst="ellipse">
                <a:avLst/>
              </a:prstGeom>
              <a:solidFill>
                <a:srgbClr val="FFCC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4531" name="Text Box 113"/>
              <p:cNvSpPr txBox="1">
                <a:spLocks noChangeArrowheads="1"/>
              </p:cNvSpPr>
              <p:nvPr/>
            </p:nvSpPr>
            <p:spPr bwMode="auto">
              <a:xfrm>
                <a:off x="2309" y="2891"/>
                <a:ext cx="20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hu-HU">
                    <a:solidFill>
                      <a:srgbClr val="FF0000"/>
                    </a:solidFill>
                    <a:latin typeface="Arial" pitchFamily="34" charset="0"/>
                  </a:rPr>
                  <a:t>+</a:t>
                </a:r>
              </a:p>
            </p:txBody>
          </p:sp>
          <p:sp>
            <p:nvSpPr>
              <p:cNvPr id="14532" name="Text Box 114"/>
              <p:cNvSpPr txBox="1">
                <a:spLocks noChangeArrowheads="1"/>
              </p:cNvSpPr>
              <p:nvPr/>
            </p:nvSpPr>
            <p:spPr bwMode="auto">
              <a:xfrm>
                <a:off x="1983" y="2875"/>
                <a:ext cx="16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hu-HU">
                    <a:solidFill>
                      <a:srgbClr val="0000FF"/>
                    </a:solidFill>
                    <a:latin typeface="Arial" pitchFamily="34" charset="0"/>
                  </a:rPr>
                  <a:t>-</a:t>
                </a:r>
              </a:p>
            </p:txBody>
          </p:sp>
        </p:grpSp>
        <p:grpSp>
          <p:nvGrpSpPr>
            <p:cNvPr id="28" name="Group 115"/>
            <p:cNvGrpSpPr>
              <a:grpSpLocks/>
            </p:cNvGrpSpPr>
            <p:nvPr/>
          </p:nvGrpSpPr>
          <p:grpSpPr bwMode="auto">
            <a:xfrm>
              <a:off x="3345" y="2293"/>
              <a:ext cx="550" cy="247"/>
              <a:chOff x="1967" y="2875"/>
              <a:chExt cx="550" cy="247"/>
            </a:xfrm>
          </p:grpSpPr>
          <p:sp>
            <p:nvSpPr>
              <p:cNvPr id="14527" name="Oval 116"/>
              <p:cNvSpPr>
                <a:spLocks noChangeArrowheads="1"/>
              </p:cNvSpPr>
              <p:nvPr/>
            </p:nvSpPr>
            <p:spPr bwMode="auto">
              <a:xfrm>
                <a:off x="1967" y="2907"/>
                <a:ext cx="550" cy="186"/>
              </a:xfrm>
              <a:prstGeom prst="ellipse">
                <a:avLst/>
              </a:prstGeom>
              <a:solidFill>
                <a:srgbClr val="FFCC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4528" name="Text Box 117"/>
              <p:cNvSpPr txBox="1">
                <a:spLocks noChangeArrowheads="1"/>
              </p:cNvSpPr>
              <p:nvPr/>
            </p:nvSpPr>
            <p:spPr bwMode="auto">
              <a:xfrm>
                <a:off x="2309" y="2891"/>
                <a:ext cx="20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hu-HU">
                    <a:solidFill>
                      <a:srgbClr val="FF0000"/>
                    </a:solidFill>
                    <a:latin typeface="Arial" pitchFamily="34" charset="0"/>
                  </a:rPr>
                  <a:t>+</a:t>
                </a:r>
              </a:p>
            </p:txBody>
          </p:sp>
          <p:sp>
            <p:nvSpPr>
              <p:cNvPr id="14529" name="Text Box 118"/>
              <p:cNvSpPr txBox="1">
                <a:spLocks noChangeArrowheads="1"/>
              </p:cNvSpPr>
              <p:nvPr/>
            </p:nvSpPr>
            <p:spPr bwMode="auto">
              <a:xfrm>
                <a:off x="1983" y="2875"/>
                <a:ext cx="16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hu-HU">
                    <a:solidFill>
                      <a:srgbClr val="0000FF"/>
                    </a:solidFill>
                    <a:latin typeface="Arial" pitchFamily="34" charset="0"/>
                  </a:rPr>
                  <a:t>-</a:t>
                </a:r>
              </a:p>
            </p:txBody>
          </p:sp>
        </p:grpSp>
        <p:grpSp>
          <p:nvGrpSpPr>
            <p:cNvPr id="29" name="Group 119"/>
            <p:cNvGrpSpPr>
              <a:grpSpLocks/>
            </p:cNvGrpSpPr>
            <p:nvPr/>
          </p:nvGrpSpPr>
          <p:grpSpPr bwMode="auto">
            <a:xfrm>
              <a:off x="1947" y="2103"/>
              <a:ext cx="550" cy="247"/>
              <a:chOff x="1967" y="2875"/>
              <a:chExt cx="550" cy="247"/>
            </a:xfrm>
          </p:grpSpPr>
          <p:sp>
            <p:nvSpPr>
              <p:cNvPr id="14524" name="Oval 120"/>
              <p:cNvSpPr>
                <a:spLocks noChangeArrowheads="1"/>
              </p:cNvSpPr>
              <p:nvPr/>
            </p:nvSpPr>
            <p:spPr bwMode="auto">
              <a:xfrm>
                <a:off x="1967" y="2907"/>
                <a:ext cx="550" cy="186"/>
              </a:xfrm>
              <a:prstGeom prst="ellipse">
                <a:avLst/>
              </a:prstGeom>
              <a:solidFill>
                <a:srgbClr val="FFCC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4525" name="Text Box 121"/>
              <p:cNvSpPr txBox="1">
                <a:spLocks noChangeArrowheads="1"/>
              </p:cNvSpPr>
              <p:nvPr/>
            </p:nvSpPr>
            <p:spPr bwMode="auto">
              <a:xfrm>
                <a:off x="2309" y="2891"/>
                <a:ext cx="20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hu-HU">
                    <a:solidFill>
                      <a:srgbClr val="FF0000"/>
                    </a:solidFill>
                    <a:latin typeface="Arial" pitchFamily="34" charset="0"/>
                  </a:rPr>
                  <a:t>+</a:t>
                </a:r>
              </a:p>
            </p:txBody>
          </p:sp>
          <p:sp>
            <p:nvSpPr>
              <p:cNvPr id="14526" name="Text Box 122"/>
              <p:cNvSpPr txBox="1">
                <a:spLocks noChangeArrowheads="1"/>
              </p:cNvSpPr>
              <p:nvPr/>
            </p:nvSpPr>
            <p:spPr bwMode="auto">
              <a:xfrm>
                <a:off x="1983" y="2875"/>
                <a:ext cx="16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hu-HU">
                    <a:solidFill>
                      <a:srgbClr val="0000FF"/>
                    </a:solidFill>
                    <a:latin typeface="Arial" pitchFamily="34" charset="0"/>
                  </a:rPr>
                  <a:t>-</a:t>
                </a:r>
              </a:p>
            </p:txBody>
          </p:sp>
        </p:grpSp>
        <p:grpSp>
          <p:nvGrpSpPr>
            <p:cNvPr id="30" name="Group 123"/>
            <p:cNvGrpSpPr>
              <a:grpSpLocks/>
            </p:cNvGrpSpPr>
            <p:nvPr/>
          </p:nvGrpSpPr>
          <p:grpSpPr bwMode="auto">
            <a:xfrm>
              <a:off x="2506" y="2096"/>
              <a:ext cx="550" cy="247"/>
              <a:chOff x="1967" y="2875"/>
              <a:chExt cx="550" cy="247"/>
            </a:xfrm>
          </p:grpSpPr>
          <p:sp>
            <p:nvSpPr>
              <p:cNvPr id="14521" name="Oval 124"/>
              <p:cNvSpPr>
                <a:spLocks noChangeArrowheads="1"/>
              </p:cNvSpPr>
              <p:nvPr/>
            </p:nvSpPr>
            <p:spPr bwMode="auto">
              <a:xfrm>
                <a:off x="1967" y="2907"/>
                <a:ext cx="550" cy="186"/>
              </a:xfrm>
              <a:prstGeom prst="ellipse">
                <a:avLst/>
              </a:prstGeom>
              <a:solidFill>
                <a:srgbClr val="FFCC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4522" name="Text Box 125"/>
              <p:cNvSpPr txBox="1">
                <a:spLocks noChangeArrowheads="1"/>
              </p:cNvSpPr>
              <p:nvPr/>
            </p:nvSpPr>
            <p:spPr bwMode="auto">
              <a:xfrm>
                <a:off x="2309" y="2891"/>
                <a:ext cx="20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hu-HU">
                    <a:solidFill>
                      <a:srgbClr val="FF0000"/>
                    </a:solidFill>
                    <a:latin typeface="Arial" pitchFamily="34" charset="0"/>
                  </a:rPr>
                  <a:t>+</a:t>
                </a:r>
              </a:p>
            </p:txBody>
          </p:sp>
          <p:sp>
            <p:nvSpPr>
              <p:cNvPr id="14523" name="Text Box 126"/>
              <p:cNvSpPr txBox="1">
                <a:spLocks noChangeArrowheads="1"/>
              </p:cNvSpPr>
              <p:nvPr/>
            </p:nvSpPr>
            <p:spPr bwMode="auto">
              <a:xfrm>
                <a:off x="1983" y="2875"/>
                <a:ext cx="16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hu-HU">
                    <a:solidFill>
                      <a:srgbClr val="0000FF"/>
                    </a:solidFill>
                    <a:latin typeface="Arial" pitchFamily="34" charset="0"/>
                  </a:rPr>
                  <a:t>-</a:t>
                </a:r>
              </a:p>
            </p:txBody>
          </p:sp>
        </p:grpSp>
        <p:grpSp>
          <p:nvGrpSpPr>
            <p:cNvPr id="31" name="Group 127"/>
            <p:cNvGrpSpPr>
              <a:grpSpLocks/>
            </p:cNvGrpSpPr>
            <p:nvPr/>
          </p:nvGrpSpPr>
          <p:grpSpPr bwMode="auto">
            <a:xfrm>
              <a:off x="4172" y="2098"/>
              <a:ext cx="550" cy="247"/>
              <a:chOff x="1967" y="2875"/>
              <a:chExt cx="550" cy="247"/>
            </a:xfrm>
          </p:grpSpPr>
          <p:sp>
            <p:nvSpPr>
              <p:cNvPr id="14518" name="Oval 128"/>
              <p:cNvSpPr>
                <a:spLocks noChangeArrowheads="1"/>
              </p:cNvSpPr>
              <p:nvPr/>
            </p:nvSpPr>
            <p:spPr bwMode="auto">
              <a:xfrm>
                <a:off x="1967" y="2907"/>
                <a:ext cx="550" cy="186"/>
              </a:xfrm>
              <a:prstGeom prst="ellipse">
                <a:avLst/>
              </a:prstGeom>
              <a:solidFill>
                <a:srgbClr val="FFCC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4519" name="Text Box 129"/>
              <p:cNvSpPr txBox="1">
                <a:spLocks noChangeArrowheads="1"/>
              </p:cNvSpPr>
              <p:nvPr/>
            </p:nvSpPr>
            <p:spPr bwMode="auto">
              <a:xfrm>
                <a:off x="2309" y="2891"/>
                <a:ext cx="20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hu-HU">
                    <a:solidFill>
                      <a:srgbClr val="FF0000"/>
                    </a:solidFill>
                    <a:latin typeface="Arial" pitchFamily="34" charset="0"/>
                  </a:rPr>
                  <a:t>+</a:t>
                </a:r>
              </a:p>
            </p:txBody>
          </p:sp>
          <p:sp>
            <p:nvSpPr>
              <p:cNvPr id="14520" name="Text Box 130"/>
              <p:cNvSpPr txBox="1">
                <a:spLocks noChangeArrowheads="1"/>
              </p:cNvSpPr>
              <p:nvPr/>
            </p:nvSpPr>
            <p:spPr bwMode="auto">
              <a:xfrm>
                <a:off x="1983" y="2875"/>
                <a:ext cx="16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hu-HU">
                    <a:solidFill>
                      <a:srgbClr val="0000FF"/>
                    </a:solidFill>
                    <a:latin typeface="Arial" pitchFamily="34" charset="0"/>
                  </a:rPr>
                  <a:t>-</a:t>
                </a:r>
              </a:p>
            </p:txBody>
          </p:sp>
        </p:grpSp>
        <p:grpSp>
          <p:nvGrpSpPr>
            <p:cNvPr id="14336" name="Group 131"/>
            <p:cNvGrpSpPr>
              <a:grpSpLocks/>
            </p:cNvGrpSpPr>
            <p:nvPr/>
          </p:nvGrpSpPr>
          <p:grpSpPr bwMode="auto">
            <a:xfrm>
              <a:off x="3617" y="2097"/>
              <a:ext cx="550" cy="247"/>
              <a:chOff x="1967" y="2875"/>
              <a:chExt cx="550" cy="247"/>
            </a:xfrm>
          </p:grpSpPr>
          <p:sp>
            <p:nvSpPr>
              <p:cNvPr id="14515" name="Oval 132"/>
              <p:cNvSpPr>
                <a:spLocks noChangeArrowheads="1"/>
              </p:cNvSpPr>
              <p:nvPr/>
            </p:nvSpPr>
            <p:spPr bwMode="auto">
              <a:xfrm>
                <a:off x="1967" y="2907"/>
                <a:ext cx="550" cy="186"/>
              </a:xfrm>
              <a:prstGeom prst="ellipse">
                <a:avLst/>
              </a:prstGeom>
              <a:solidFill>
                <a:srgbClr val="FFCC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4516" name="Text Box 133"/>
              <p:cNvSpPr txBox="1">
                <a:spLocks noChangeArrowheads="1"/>
              </p:cNvSpPr>
              <p:nvPr/>
            </p:nvSpPr>
            <p:spPr bwMode="auto">
              <a:xfrm>
                <a:off x="2309" y="2891"/>
                <a:ext cx="20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hu-HU">
                    <a:solidFill>
                      <a:srgbClr val="FF0000"/>
                    </a:solidFill>
                    <a:latin typeface="Arial" pitchFamily="34" charset="0"/>
                  </a:rPr>
                  <a:t>+</a:t>
                </a:r>
              </a:p>
            </p:txBody>
          </p:sp>
          <p:sp>
            <p:nvSpPr>
              <p:cNvPr id="14517" name="Text Box 134"/>
              <p:cNvSpPr txBox="1">
                <a:spLocks noChangeArrowheads="1"/>
              </p:cNvSpPr>
              <p:nvPr/>
            </p:nvSpPr>
            <p:spPr bwMode="auto">
              <a:xfrm>
                <a:off x="1983" y="2875"/>
                <a:ext cx="16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hu-HU">
                    <a:solidFill>
                      <a:srgbClr val="0000FF"/>
                    </a:solidFill>
                    <a:latin typeface="Arial" pitchFamily="34" charset="0"/>
                  </a:rPr>
                  <a:t>-</a:t>
                </a:r>
              </a:p>
            </p:txBody>
          </p:sp>
        </p:grpSp>
        <p:grpSp>
          <p:nvGrpSpPr>
            <p:cNvPr id="14337" name="Group 135"/>
            <p:cNvGrpSpPr>
              <a:grpSpLocks/>
            </p:cNvGrpSpPr>
            <p:nvPr/>
          </p:nvGrpSpPr>
          <p:grpSpPr bwMode="auto">
            <a:xfrm>
              <a:off x="3062" y="2097"/>
              <a:ext cx="550" cy="247"/>
              <a:chOff x="1967" y="2875"/>
              <a:chExt cx="550" cy="247"/>
            </a:xfrm>
          </p:grpSpPr>
          <p:sp>
            <p:nvSpPr>
              <p:cNvPr id="14512" name="Oval 136"/>
              <p:cNvSpPr>
                <a:spLocks noChangeArrowheads="1"/>
              </p:cNvSpPr>
              <p:nvPr/>
            </p:nvSpPr>
            <p:spPr bwMode="auto">
              <a:xfrm>
                <a:off x="1967" y="2907"/>
                <a:ext cx="550" cy="186"/>
              </a:xfrm>
              <a:prstGeom prst="ellipse">
                <a:avLst/>
              </a:prstGeom>
              <a:solidFill>
                <a:srgbClr val="FFCC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4513" name="Text Box 137"/>
              <p:cNvSpPr txBox="1">
                <a:spLocks noChangeArrowheads="1"/>
              </p:cNvSpPr>
              <p:nvPr/>
            </p:nvSpPr>
            <p:spPr bwMode="auto">
              <a:xfrm>
                <a:off x="2309" y="2891"/>
                <a:ext cx="20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hu-HU">
                    <a:solidFill>
                      <a:srgbClr val="FF0000"/>
                    </a:solidFill>
                    <a:latin typeface="Arial" pitchFamily="34" charset="0"/>
                  </a:rPr>
                  <a:t>+</a:t>
                </a:r>
              </a:p>
            </p:txBody>
          </p:sp>
          <p:sp>
            <p:nvSpPr>
              <p:cNvPr id="14514" name="Text Box 138"/>
              <p:cNvSpPr txBox="1">
                <a:spLocks noChangeArrowheads="1"/>
              </p:cNvSpPr>
              <p:nvPr/>
            </p:nvSpPr>
            <p:spPr bwMode="auto">
              <a:xfrm>
                <a:off x="1983" y="2875"/>
                <a:ext cx="16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hu-HU">
                    <a:solidFill>
                      <a:srgbClr val="0000FF"/>
                    </a:solidFill>
                    <a:latin typeface="Arial" pitchFamily="34" charset="0"/>
                  </a:rPr>
                  <a:t>-</a:t>
                </a:r>
              </a:p>
            </p:txBody>
          </p:sp>
        </p:grpSp>
        <p:grpSp>
          <p:nvGrpSpPr>
            <p:cNvPr id="14344" name="Group 139"/>
            <p:cNvGrpSpPr>
              <a:grpSpLocks/>
            </p:cNvGrpSpPr>
            <p:nvPr/>
          </p:nvGrpSpPr>
          <p:grpSpPr bwMode="auto">
            <a:xfrm>
              <a:off x="2230" y="1912"/>
              <a:ext cx="550" cy="247"/>
              <a:chOff x="1967" y="2875"/>
              <a:chExt cx="550" cy="247"/>
            </a:xfrm>
          </p:grpSpPr>
          <p:sp>
            <p:nvSpPr>
              <p:cNvPr id="14509" name="Oval 140"/>
              <p:cNvSpPr>
                <a:spLocks noChangeArrowheads="1"/>
              </p:cNvSpPr>
              <p:nvPr/>
            </p:nvSpPr>
            <p:spPr bwMode="auto">
              <a:xfrm>
                <a:off x="1967" y="2907"/>
                <a:ext cx="550" cy="186"/>
              </a:xfrm>
              <a:prstGeom prst="ellipse">
                <a:avLst/>
              </a:prstGeom>
              <a:solidFill>
                <a:srgbClr val="FFCC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4510" name="Text Box 141"/>
              <p:cNvSpPr txBox="1">
                <a:spLocks noChangeArrowheads="1"/>
              </p:cNvSpPr>
              <p:nvPr/>
            </p:nvSpPr>
            <p:spPr bwMode="auto">
              <a:xfrm>
                <a:off x="2309" y="2891"/>
                <a:ext cx="20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hu-HU">
                    <a:solidFill>
                      <a:srgbClr val="FF0000"/>
                    </a:solidFill>
                    <a:latin typeface="Arial" pitchFamily="34" charset="0"/>
                  </a:rPr>
                  <a:t>+</a:t>
                </a:r>
              </a:p>
            </p:txBody>
          </p:sp>
          <p:sp>
            <p:nvSpPr>
              <p:cNvPr id="14511" name="Text Box 142"/>
              <p:cNvSpPr txBox="1">
                <a:spLocks noChangeArrowheads="1"/>
              </p:cNvSpPr>
              <p:nvPr/>
            </p:nvSpPr>
            <p:spPr bwMode="auto">
              <a:xfrm>
                <a:off x="1983" y="2875"/>
                <a:ext cx="16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hu-HU">
                    <a:solidFill>
                      <a:srgbClr val="0000FF"/>
                    </a:solidFill>
                    <a:latin typeface="Arial" pitchFamily="34" charset="0"/>
                  </a:rPr>
                  <a:t>-</a:t>
                </a:r>
              </a:p>
            </p:txBody>
          </p:sp>
        </p:grpSp>
        <p:grpSp>
          <p:nvGrpSpPr>
            <p:cNvPr id="14346" name="Group 143"/>
            <p:cNvGrpSpPr>
              <a:grpSpLocks/>
            </p:cNvGrpSpPr>
            <p:nvPr/>
          </p:nvGrpSpPr>
          <p:grpSpPr bwMode="auto">
            <a:xfrm>
              <a:off x="2789" y="1905"/>
              <a:ext cx="550" cy="247"/>
              <a:chOff x="1967" y="2875"/>
              <a:chExt cx="550" cy="247"/>
            </a:xfrm>
          </p:grpSpPr>
          <p:sp>
            <p:nvSpPr>
              <p:cNvPr id="14506" name="Oval 144"/>
              <p:cNvSpPr>
                <a:spLocks noChangeArrowheads="1"/>
              </p:cNvSpPr>
              <p:nvPr/>
            </p:nvSpPr>
            <p:spPr bwMode="auto">
              <a:xfrm>
                <a:off x="1967" y="2907"/>
                <a:ext cx="550" cy="186"/>
              </a:xfrm>
              <a:prstGeom prst="ellipse">
                <a:avLst/>
              </a:prstGeom>
              <a:solidFill>
                <a:srgbClr val="FFCC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4507" name="Text Box 145"/>
              <p:cNvSpPr txBox="1">
                <a:spLocks noChangeArrowheads="1"/>
              </p:cNvSpPr>
              <p:nvPr/>
            </p:nvSpPr>
            <p:spPr bwMode="auto">
              <a:xfrm>
                <a:off x="2309" y="2891"/>
                <a:ext cx="20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hu-HU">
                    <a:solidFill>
                      <a:srgbClr val="FF0000"/>
                    </a:solidFill>
                    <a:latin typeface="Arial" pitchFamily="34" charset="0"/>
                  </a:rPr>
                  <a:t>+</a:t>
                </a:r>
              </a:p>
            </p:txBody>
          </p:sp>
          <p:sp>
            <p:nvSpPr>
              <p:cNvPr id="14508" name="Text Box 146"/>
              <p:cNvSpPr txBox="1">
                <a:spLocks noChangeArrowheads="1"/>
              </p:cNvSpPr>
              <p:nvPr/>
            </p:nvSpPr>
            <p:spPr bwMode="auto">
              <a:xfrm>
                <a:off x="1983" y="2875"/>
                <a:ext cx="16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hu-HU">
                    <a:solidFill>
                      <a:srgbClr val="0000FF"/>
                    </a:solidFill>
                    <a:latin typeface="Arial" pitchFamily="34" charset="0"/>
                  </a:rPr>
                  <a:t>-</a:t>
                </a:r>
              </a:p>
            </p:txBody>
          </p:sp>
        </p:grpSp>
        <p:grpSp>
          <p:nvGrpSpPr>
            <p:cNvPr id="14348" name="Group 147"/>
            <p:cNvGrpSpPr>
              <a:grpSpLocks/>
            </p:cNvGrpSpPr>
            <p:nvPr/>
          </p:nvGrpSpPr>
          <p:grpSpPr bwMode="auto">
            <a:xfrm>
              <a:off x="3900" y="1906"/>
              <a:ext cx="550" cy="247"/>
              <a:chOff x="1967" y="2875"/>
              <a:chExt cx="550" cy="247"/>
            </a:xfrm>
          </p:grpSpPr>
          <p:sp>
            <p:nvSpPr>
              <p:cNvPr id="14503" name="Oval 148"/>
              <p:cNvSpPr>
                <a:spLocks noChangeArrowheads="1"/>
              </p:cNvSpPr>
              <p:nvPr/>
            </p:nvSpPr>
            <p:spPr bwMode="auto">
              <a:xfrm>
                <a:off x="1967" y="2907"/>
                <a:ext cx="550" cy="186"/>
              </a:xfrm>
              <a:prstGeom prst="ellipse">
                <a:avLst/>
              </a:prstGeom>
              <a:solidFill>
                <a:srgbClr val="FFCC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4504" name="Text Box 149"/>
              <p:cNvSpPr txBox="1">
                <a:spLocks noChangeArrowheads="1"/>
              </p:cNvSpPr>
              <p:nvPr/>
            </p:nvSpPr>
            <p:spPr bwMode="auto">
              <a:xfrm>
                <a:off x="2309" y="2891"/>
                <a:ext cx="20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hu-HU">
                    <a:solidFill>
                      <a:srgbClr val="FF0000"/>
                    </a:solidFill>
                    <a:latin typeface="Arial" pitchFamily="34" charset="0"/>
                  </a:rPr>
                  <a:t>+</a:t>
                </a:r>
              </a:p>
            </p:txBody>
          </p:sp>
          <p:sp>
            <p:nvSpPr>
              <p:cNvPr id="14505" name="Text Box 150"/>
              <p:cNvSpPr txBox="1">
                <a:spLocks noChangeArrowheads="1"/>
              </p:cNvSpPr>
              <p:nvPr/>
            </p:nvSpPr>
            <p:spPr bwMode="auto">
              <a:xfrm>
                <a:off x="1983" y="2875"/>
                <a:ext cx="16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hu-HU">
                    <a:solidFill>
                      <a:srgbClr val="0000FF"/>
                    </a:solidFill>
                    <a:latin typeface="Arial" pitchFamily="34" charset="0"/>
                  </a:rPr>
                  <a:t>-</a:t>
                </a:r>
              </a:p>
            </p:txBody>
          </p:sp>
        </p:grpSp>
        <p:grpSp>
          <p:nvGrpSpPr>
            <p:cNvPr id="14350" name="Group 151"/>
            <p:cNvGrpSpPr>
              <a:grpSpLocks/>
            </p:cNvGrpSpPr>
            <p:nvPr/>
          </p:nvGrpSpPr>
          <p:grpSpPr bwMode="auto">
            <a:xfrm>
              <a:off x="3345" y="1906"/>
              <a:ext cx="550" cy="247"/>
              <a:chOff x="1967" y="2875"/>
              <a:chExt cx="550" cy="247"/>
            </a:xfrm>
          </p:grpSpPr>
          <p:sp>
            <p:nvSpPr>
              <p:cNvPr id="14500" name="Oval 152"/>
              <p:cNvSpPr>
                <a:spLocks noChangeArrowheads="1"/>
              </p:cNvSpPr>
              <p:nvPr/>
            </p:nvSpPr>
            <p:spPr bwMode="auto">
              <a:xfrm>
                <a:off x="1967" y="2907"/>
                <a:ext cx="550" cy="186"/>
              </a:xfrm>
              <a:prstGeom prst="ellipse">
                <a:avLst/>
              </a:prstGeom>
              <a:solidFill>
                <a:srgbClr val="FFCC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4501" name="Text Box 153"/>
              <p:cNvSpPr txBox="1">
                <a:spLocks noChangeArrowheads="1"/>
              </p:cNvSpPr>
              <p:nvPr/>
            </p:nvSpPr>
            <p:spPr bwMode="auto">
              <a:xfrm>
                <a:off x="2309" y="2891"/>
                <a:ext cx="20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hu-HU">
                    <a:solidFill>
                      <a:srgbClr val="FF0000"/>
                    </a:solidFill>
                    <a:latin typeface="Arial" pitchFamily="34" charset="0"/>
                  </a:rPr>
                  <a:t>+</a:t>
                </a:r>
              </a:p>
            </p:txBody>
          </p:sp>
          <p:sp>
            <p:nvSpPr>
              <p:cNvPr id="14502" name="Text Box 154"/>
              <p:cNvSpPr txBox="1">
                <a:spLocks noChangeArrowheads="1"/>
              </p:cNvSpPr>
              <p:nvPr/>
            </p:nvSpPr>
            <p:spPr bwMode="auto">
              <a:xfrm>
                <a:off x="1983" y="2875"/>
                <a:ext cx="16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hu-HU">
                    <a:solidFill>
                      <a:srgbClr val="0000FF"/>
                    </a:solidFill>
                    <a:latin typeface="Arial" pitchFamily="34" charset="0"/>
                  </a:rPr>
                  <a:t>-</a:t>
                </a:r>
              </a:p>
            </p:txBody>
          </p:sp>
        </p:grpSp>
        <p:grpSp>
          <p:nvGrpSpPr>
            <p:cNvPr id="14351" name="Group 155"/>
            <p:cNvGrpSpPr>
              <a:grpSpLocks/>
            </p:cNvGrpSpPr>
            <p:nvPr/>
          </p:nvGrpSpPr>
          <p:grpSpPr bwMode="auto">
            <a:xfrm>
              <a:off x="3382" y="1293"/>
              <a:ext cx="550" cy="247"/>
              <a:chOff x="1967" y="2875"/>
              <a:chExt cx="550" cy="247"/>
            </a:xfrm>
          </p:grpSpPr>
          <p:sp>
            <p:nvSpPr>
              <p:cNvPr id="14497" name="Oval 156"/>
              <p:cNvSpPr>
                <a:spLocks noChangeArrowheads="1"/>
              </p:cNvSpPr>
              <p:nvPr/>
            </p:nvSpPr>
            <p:spPr bwMode="auto">
              <a:xfrm>
                <a:off x="1967" y="2907"/>
                <a:ext cx="550" cy="186"/>
              </a:xfrm>
              <a:prstGeom prst="ellipse">
                <a:avLst/>
              </a:prstGeom>
              <a:solidFill>
                <a:srgbClr val="FFCC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4498" name="Text Box 157"/>
              <p:cNvSpPr txBox="1">
                <a:spLocks noChangeArrowheads="1"/>
              </p:cNvSpPr>
              <p:nvPr/>
            </p:nvSpPr>
            <p:spPr bwMode="auto">
              <a:xfrm>
                <a:off x="2309" y="2891"/>
                <a:ext cx="20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hu-HU">
                    <a:solidFill>
                      <a:srgbClr val="FF0000"/>
                    </a:solidFill>
                    <a:latin typeface="Arial" pitchFamily="34" charset="0"/>
                  </a:rPr>
                  <a:t>+</a:t>
                </a:r>
              </a:p>
            </p:txBody>
          </p:sp>
          <p:sp>
            <p:nvSpPr>
              <p:cNvPr id="14499" name="Text Box 158"/>
              <p:cNvSpPr txBox="1">
                <a:spLocks noChangeArrowheads="1"/>
              </p:cNvSpPr>
              <p:nvPr/>
            </p:nvSpPr>
            <p:spPr bwMode="auto">
              <a:xfrm>
                <a:off x="1983" y="2875"/>
                <a:ext cx="16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hu-HU">
                    <a:solidFill>
                      <a:srgbClr val="0000FF"/>
                    </a:solidFill>
                    <a:latin typeface="Arial" pitchFamily="34" charset="0"/>
                  </a:rPr>
                  <a:t>-</a:t>
                </a:r>
              </a:p>
            </p:txBody>
          </p:sp>
        </p:grpSp>
        <p:grpSp>
          <p:nvGrpSpPr>
            <p:cNvPr id="14352" name="Group 159"/>
            <p:cNvGrpSpPr>
              <a:grpSpLocks/>
            </p:cNvGrpSpPr>
            <p:nvPr/>
          </p:nvGrpSpPr>
          <p:grpSpPr bwMode="auto">
            <a:xfrm>
              <a:off x="2178" y="1507"/>
              <a:ext cx="550" cy="247"/>
              <a:chOff x="1967" y="2875"/>
              <a:chExt cx="550" cy="247"/>
            </a:xfrm>
          </p:grpSpPr>
          <p:sp>
            <p:nvSpPr>
              <p:cNvPr id="14494" name="Oval 160"/>
              <p:cNvSpPr>
                <a:spLocks noChangeArrowheads="1"/>
              </p:cNvSpPr>
              <p:nvPr/>
            </p:nvSpPr>
            <p:spPr bwMode="auto">
              <a:xfrm>
                <a:off x="1967" y="2907"/>
                <a:ext cx="550" cy="186"/>
              </a:xfrm>
              <a:prstGeom prst="ellipse">
                <a:avLst/>
              </a:prstGeom>
              <a:solidFill>
                <a:srgbClr val="FFCC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4495" name="Text Box 161"/>
              <p:cNvSpPr txBox="1">
                <a:spLocks noChangeArrowheads="1"/>
              </p:cNvSpPr>
              <p:nvPr/>
            </p:nvSpPr>
            <p:spPr bwMode="auto">
              <a:xfrm>
                <a:off x="2309" y="2891"/>
                <a:ext cx="20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hu-HU">
                    <a:solidFill>
                      <a:srgbClr val="FF0000"/>
                    </a:solidFill>
                    <a:latin typeface="Arial" pitchFamily="34" charset="0"/>
                  </a:rPr>
                  <a:t>+</a:t>
                </a:r>
              </a:p>
            </p:txBody>
          </p:sp>
          <p:sp>
            <p:nvSpPr>
              <p:cNvPr id="14496" name="Text Box 162"/>
              <p:cNvSpPr txBox="1">
                <a:spLocks noChangeArrowheads="1"/>
              </p:cNvSpPr>
              <p:nvPr/>
            </p:nvSpPr>
            <p:spPr bwMode="auto">
              <a:xfrm>
                <a:off x="1983" y="2875"/>
                <a:ext cx="16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hu-HU">
                    <a:solidFill>
                      <a:srgbClr val="0000FF"/>
                    </a:solidFill>
                    <a:latin typeface="Arial" pitchFamily="34" charset="0"/>
                  </a:rPr>
                  <a:t>-</a:t>
                </a:r>
              </a:p>
            </p:txBody>
          </p:sp>
        </p:grpSp>
        <p:grpSp>
          <p:nvGrpSpPr>
            <p:cNvPr id="14401" name="Group 163"/>
            <p:cNvGrpSpPr>
              <a:grpSpLocks/>
            </p:cNvGrpSpPr>
            <p:nvPr/>
          </p:nvGrpSpPr>
          <p:grpSpPr bwMode="auto">
            <a:xfrm>
              <a:off x="3317" y="1402"/>
              <a:ext cx="550" cy="247"/>
              <a:chOff x="1967" y="2875"/>
              <a:chExt cx="550" cy="247"/>
            </a:xfrm>
          </p:grpSpPr>
          <p:sp>
            <p:nvSpPr>
              <p:cNvPr id="14491" name="Oval 164"/>
              <p:cNvSpPr>
                <a:spLocks noChangeArrowheads="1"/>
              </p:cNvSpPr>
              <p:nvPr/>
            </p:nvSpPr>
            <p:spPr bwMode="auto">
              <a:xfrm>
                <a:off x="1967" y="2907"/>
                <a:ext cx="550" cy="186"/>
              </a:xfrm>
              <a:prstGeom prst="ellipse">
                <a:avLst/>
              </a:prstGeom>
              <a:solidFill>
                <a:srgbClr val="FFCC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4492" name="Text Box 165"/>
              <p:cNvSpPr txBox="1">
                <a:spLocks noChangeArrowheads="1"/>
              </p:cNvSpPr>
              <p:nvPr/>
            </p:nvSpPr>
            <p:spPr bwMode="auto">
              <a:xfrm>
                <a:off x="2309" y="2891"/>
                <a:ext cx="20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hu-HU">
                    <a:solidFill>
                      <a:srgbClr val="FF0000"/>
                    </a:solidFill>
                    <a:latin typeface="Arial" pitchFamily="34" charset="0"/>
                  </a:rPr>
                  <a:t>+</a:t>
                </a:r>
              </a:p>
            </p:txBody>
          </p:sp>
          <p:sp>
            <p:nvSpPr>
              <p:cNvPr id="14493" name="Text Box 166"/>
              <p:cNvSpPr txBox="1">
                <a:spLocks noChangeArrowheads="1"/>
              </p:cNvSpPr>
              <p:nvPr/>
            </p:nvSpPr>
            <p:spPr bwMode="auto">
              <a:xfrm>
                <a:off x="1983" y="2875"/>
                <a:ext cx="16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hu-HU">
                    <a:solidFill>
                      <a:srgbClr val="0000FF"/>
                    </a:solidFill>
                    <a:latin typeface="Arial" pitchFamily="34" charset="0"/>
                  </a:rPr>
                  <a:t>-</a:t>
                </a:r>
              </a:p>
            </p:txBody>
          </p:sp>
        </p:grpSp>
        <p:grpSp>
          <p:nvGrpSpPr>
            <p:cNvPr id="14402" name="Group 167"/>
            <p:cNvGrpSpPr>
              <a:grpSpLocks/>
            </p:cNvGrpSpPr>
            <p:nvPr/>
          </p:nvGrpSpPr>
          <p:grpSpPr bwMode="auto">
            <a:xfrm>
              <a:off x="2734" y="1508"/>
              <a:ext cx="550" cy="247"/>
              <a:chOff x="1967" y="2875"/>
              <a:chExt cx="550" cy="247"/>
            </a:xfrm>
          </p:grpSpPr>
          <p:sp>
            <p:nvSpPr>
              <p:cNvPr id="14488" name="Oval 168"/>
              <p:cNvSpPr>
                <a:spLocks noChangeArrowheads="1"/>
              </p:cNvSpPr>
              <p:nvPr/>
            </p:nvSpPr>
            <p:spPr bwMode="auto">
              <a:xfrm>
                <a:off x="1967" y="2907"/>
                <a:ext cx="550" cy="186"/>
              </a:xfrm>
              <a:prstGeom prst="ellipse">
                <a:avLst/>
              </a:prstGeom>
              <a:solidFill>
                <a:srgbClr val="FFCC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4489" name="Text Box 169"/>
              <p:cNvSpPr txBox="1">
                <a:spLocks noChangeArrowheads="1"/>
              </p:cNvSpPr>
              <p:nvPr/>
            </p:nvSpPr>
            <p:spPr bwMode="auto">
              <a:xfrm>
                <a:off x="2309" y="2891"/>
                <a:ext cx="20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hu-HU">
                    <a:solidFill>
                      <a:srgbClr val="FF0000"/>
                    </a:solidFill>
                    <a:latin typeface="Arial" pitchFamily="34" charset="0"/>
                  </a:rPr>
                  <a:t>+</a:t>
                </a:r>
              </a:p>
            </p:txBody>
          </p:sp>
          <p:sp>
            <p:nvSpPr>
              <p:cNvPr id="14490" name="Text Box 170"/>
              <p:cNvSpPr txBox="1">
                <a:spLocks noChangeArrowheads="1"/>
              </p:cNvSpPr>
              <p:nvPr/>
            </p:nvSpPr>
            <p:spPr bwMode="auto">
              <a:xfrm>
                <a:off x="1983" y="2875"/>
                <a:ext cx="16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hu-HU">
                    <a:solidFill>
                      <a:srgbClr val="0000FF"/>
                    </a:solidFill>
                    <a:latin typeface="Arial" pitchFamily="34" charset="0"/>
                  </a:rPr>
                  <a:t>-</a:t>
                </a:r>
              </a:p>
            </p:txBody>
          </p:sp>
        </p:grpSp>
        <p:grpSp>
          <p:nvGrpSpPr>
            <p:cNvPr id="14403" name="Group 171"/>
            <p:cNvGrpSpPr>
              <a:grpSpLocks/>
            </p:cNvGrpSpPr>
            <p:nvPr/>
          </p:nvGrpSpPr>
          <p:grpSpPr bwMode="auto">
            <a:xfrm>
              <a:off x="2658" y="1617"/>
              <a:ext cx="550" cy="247"/>
              <a:chOff x="1967" y="2875"/>
              <a:chExt cx="550" cy="247"/>
            </a:xfrm>
          </p:grpSpPr>
          <p:sp>
            <p:nvSpPr>
              <p:cNvPr id="14485" name="Oval 172"/>
              <p:cNvSpPr>
                <a:spLocks noChangeArrowheads="1"/>
              </p:cNvSpPr>
              <p:nvPr/>
            </p:nvSpPr>
            <p:spPr bwMode="auto">
              <a:xfrm>
                <a:off x="1967" y="2907"/>
                <a:ext cx="550" cy="186"/>
              </a:xfrm>
              <a:prstGeom prst="ellipse">
                <a:avLst/>
              </a:prstGeom>
              <a:solidFill>
                <a:srgbClr val="FFCC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4486" name="Text Box 173"/>
              <p:cNvSpPr txBox="1">
                <a:spLocks noChangeArrowheads="1"/>
              </p:cNvSpPr>
              <p:nvPr/>
            </p:nvSpPr>
            <p:spPr bwMode="auto">
              <a:xfrm>
                <a:off x="2309" y="2891"/>
                <a:ext cx="20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hu-HU">
                    <a:solidFill>
                      <a:srgbClr val="FF0000"/>
                    </a:solidFill>
                    <a:latin typeface="Arial" pitchFamily="34" charset="0"/>
                  </a:rPr>
                  <a:t>+</a:t>
                </a:r>
              </a:p>
            </p:txBody>
          </p:sp>
          <p:sp>
            <p:nvSpPr>
              <p:cNvPr id="14487" name="Text Box 174"/>
              <p:cNvSpPr txBox="1">
                <a:spLocks noChangeArrowheads="1"/>
              </p:cNvSpPr>
              <p:nvPr/>
            </p:nvSpPr>
            <p:spPr bwMode="auto">
              <a:xfrm>
                <a:off x="1983" y="2875"/>
                <a:ext cx="16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hu-HU">
                    <a:solidFill>
                      <a:srgbClr val="0000FF"/>
                    </a:solidFill>
                    <a:latin typeface="Arial" pitchFamily="34" charset="0"/>
                  </a:rPr>
                  <a:t>-</a:t>
                </a:r>
              </a:p>
            </p:txBody>
          </p:sp>
        </p:grpSp>
        <p:grpSp>
          <p:nvGrpSpPr>
            <p:cNvPr id="14404" name="Group 175"/>
            <p:cNvGrpSpPr>
              <a:grpSpLocks/>
            </p:cNvGrpSpPr>
            <p:nvPr/>
          </p:nvGrpSpPr>
          <p:grpSpPr bwMode="auto">
            <a:xfrm>
              <a:off x="1619" y="1514"/>
              <a:ext cx="550" cy="247"/>
              <a:chOff x="1967" y="2875"/>
              <a:chExt cx="550" cy="247"/>
            </a:xfrm>
          </p:grpSpPr>
          <p:sp>
            <p:nvSpPr>
              <p:cNvPr id="14482" name="Oval 176"/>
              <p:cNvSpPr>
                <a:spLocks noChangeArrowheads="1"/>
              </p:cNvSpPr>
              <p:nvPr/>
            </p:nvSpPr>
            <p:spPr bwMode="auto">
              <a:xfrm>
                <a:off x="1967" y="2907"/>
                <a:ext cx="550" cy="186"/>
              </a:xfrm>
              <a:prstGeom prst="ellipse">
                <a:avLst/>
              </a:prstGeom>
              <a:solidFill>
                <a:srgbClr val="FFCC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4483" name="Text Box 177"/>
              <p:cNvSpPr txBox="1">
                <a:spLocks noChangeArrowheads="1"/>
              </p:cNvSpPr>
              <p:nvPr/>
            </p:nvSpPr>
            <p:spPr bwMode="auto">
              <a:xfrm>
                <a:off x="2309" y="2891"/>
                <a:ext cx="20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hu-HU">
                    <a:solidFill>
                      <a:srgbClr val="FF0000"/>
                    </a:solidFill>
                    <a:latin typeface="Arial" pitchFamily="34" charset="0"/>
                  </a:rPr>
                  <a:t>+</a:t>
                </a:r>
              </a:p>
            </p:txBody>
          </p:sp>
          <p:sp>
            <p:nvSpPr>
              <p:cNvPr id="14484" name="Text Box 178"/>
              <p:cNvSpPr txBox="1">
                <a:spLocks noChangeArrowheads="1"/>
              </p:cNvSpPr>
              <p:nvPr/>
            </p:nvSpPr>
            <p:spPr bwMode="auto">
              <a:xfrm>
                <a:off x="1983" y="2875"/>
                <a:ext cx="16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hu-HU">
                    <a:solidFill>
                      <a:srgbClr val="0000FF"/>
                    </a:solidFill>
                    <a:latin typeface="Arial" pitchFamily="34" charset="0"/>
                  </a:rPr>
                  <a:t>-</a:t>
                </a:r>
              </a:p>
            </p:txBody>
          </p:sp>
        </p:grpSp>
        <p:grpSp>
          <p:nvGrpSpPr>
            <p:cNvPr id="14405" name="Group 179"/>
            <p:cNvGrpSpPr>
              <a:grpSpLocks/>
            </p:cNvGrpSpPr>
            <p:nvPr/>
          </p:nvGrpSpPr>
          <p:grpSpPr bwMode="auto">
            <a:xfrm>
              <a:off x="2099" y="1624"/>
              <a:ext cx="550" cy="247"/>
              <a:chOff x="1967" y="2875"/>
              <a:chExt cx="550" cy="247"/>
            </a:xfrm>
          </p:grpSpPr>
          <p:sp>
            <p:nvSpPr>
              <p:cNvPr id="14479" name="Oval 180"/>
              <p:cNvSpPr>
                <a:spLocks noChangeArrowheads="1"/>
              </p:cNvSpPr>
              <p:nvPr/>
            </p:nvSpPr>
            <p:spPr bwMode="auto">
              <a:xfrm>
                <a:off x="1967" y="2907"/>
                <a:ext cx="550" cy="186"/>
              </a:xfrm>
              <a:prstGeom prst="ellipse">
                <a:avLst/>
              </a:prstGeom>
              <a:solidFill>
                <a:srgbClr val="FFCC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4480" name="Text Box 181"/>
              <p:cNvSpPr txBox="1">
                <a:spLocks noChangeArrowheads="1"/>
              </p:cNvSpPr>
              <p:nvPr/>
            </p:nvSpPr>
            <p:spPr bwMode="auto">
              <a:xfrm>
                <a:off x="2309" y="2891"/>
                <a:ext cx="20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hu-HU">
                    <a:solidFill>
                      <a:srgbClr val="FF0000"/>
                    </a:solidFill>
                    <a:latin typeface="Arial" pitchFamily="34" charset="0"/>
                  </a:rPr>
                  <a:t>+</a:t>
                </a:r>
              </a:p>
            </p:txBody>
          </p:sp>
          <p:sp>
            <p:nvSpPr>
              <p:cNvPr id="14481" name="Text Box 182"/>
              <p:cNvSpPr txBox="1">
                <a:spLocks noChangeArrowheads="1"/>
              </p:cNvSpPr>
              <p:nvPr/>
            </p:nvSpPr>
            <p:spPr bwMode="auto">
              <a:xfrm>
                <a:off x="1983" y="2875"/>
                <a:ext cx="16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hu-HU">
                    <a:solidFill>
                      <a:srgbClr val="0000FF"/>
                    </a:solidFill>
                    <a:latin typeface="Arial" pitchFamily="34" charset="0"/>
                  </a:rPr>
                  <a:t>-</a:t>
                </a:r>
              </a:p>
            </p:txBody>
          </p:sp>
        </p:grpSp>
        <p:grpSp>
          <p:nvGrpSpPr>
            <p:cNvPr id="14406" name="Group 183"/>
            <p:cNvGrpSpPr>
              <a:grpSpLocks/>
            </p:cNvGrpSpPr>
            <p:nvPr/>
          </p:nvGrpSpPr>
          <p:grpSpPr bwMode="auto">
            <a:xfrm>
              <a:off x="3844" y="1509"/>
              <a:ext cx="550" cy="247"/>
              <a:chOff x="1967" y="2875"/>
              <a:chExt cx="550" cy="247"/>
            </a:xfrm>
          </p:grpSpPr>
          <p:sp>
            <p:nvSpPr>
              <p:cNvPr id="14476" name="Oval 184"/>
              <p:cNvSpPr>
                <a:spLocks noChangeArrowheads="1"/>
              </p:cNvSpPr>
              <p:nvPr/>
            </p:nvSpPr>
            <p:spPr bwMode="auto">
              <a:xfrm>
                <a:off x="1967" y="2907"/>
                <a:ext cx="550" cy="186"/>
              </a:xfrm>
              <a:prstGeom prst="ellipse">
                <a:avLst/>
              </a:prstGeom>
              <a:solidFill>
                <a:srgbClr val="FFCC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4477" name="Text Box 185"/>
              <p:cNvSpPr txBox="1">
                <a:spLocks noChangeArrowheads="1"/>
              </p:cNvSpPr>
              <p:nvPr/>
            </p:nvSpPr>
            <p:spPr bwMode="auto">
              <a:xfrm>
                <a:off x="2309" y="2891"/>
                <a:ext cx="20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hu-HU">
                    <a:solidFill>
                      <a:srgbClr val="FF0000"/>
                    </a:solidFill>
                    <a:latin typeface="Arial" pitchFamily="34" charset="0"/>
                  </a:rPr>
                  <a:t>+</a:t>
                </a:r>
              </a:p>
            </p:txBody>
          </p:sp>
          <p:sp>
            <p:nvSpPr>
              <p:cNvPr id="14478" name="Text Box 186"/>
              <p:cNvSpPr txBox="1">
                <a:spLocks noChangeArrowheads="1"/>
              </p:cNvSpPr>
              <p:nvPr/>
            </p:nvSpPr>
            <p:spPr bwMode="auto">
              <a:xfrm>
                <a:off x="1983" y="2875"/>
                <a:ext cx="16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hu-HU">
                    <a:solidFill>
                      <a:srgbClr val="0000FF"/>
                    </a:solidFill>
                    <a:latin typeface="Arial" pitchFamily="34" charset="0"/>
                  </a:rPr>
                  <a:t>-</a:t>
                </a:r>
              </a:p>
            </p:txBody>
          </p:sp>
        </p:grpSp>
        <p:grpSp>
          <p:nvGrpSpPr>
            <p:cNvPr id="14407" name="Group 187"/>
            <p:cNvGrpSpPr>
              <a:grpSpLocks/>
            </p:cNvGrpSpPr>
            <p:nvPr/>
          </p:nvGrpSpPr>
          <p:grpSpPr bwMode="auto">
            <a:xfrm>
              <a:off x="3289" y="1508"/>
              <a:ext cx="550" cy="247"/>
              <a:chOff x="1967" y="2875"/>
              <a:chExt cx="550" cy="247"/>
            </a:xfrm>
          </p:grpSpPr>
          <p:sp>
            <p:nvSpPr>
              <p:cNvPr id="14473" name="Oval 188"/>
              <p:cNvSpPr>
                <a:spLocks noChangeArrowheads="1"/>
              </p:cNvSpPr>
              <p:nvPr/>
            </p:nvSpPr>
            <p:spPr bwMode="auto">
              <a:xfrm>
                <a:off x="1967" y="2907"/>
                <a:ext cx="550" cy="186"/>
              </a:xfrm>
              <a:prstGeom prst="ellipse">
                <a:avLst/>
              </a:prstGeom>
              <a:solidFill>
                <a:srgbClr val="FFCC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4474" name="Text Box 189"/>
              <p:cNvSpPr txBox="1">
                <a:spLocks noChangeArrowheads="1"/>
              </p:cNvSpPr>
              <p:nvPr/>
            </p:nvSpPr>
            <p:spPr bwMode="auto">
              <a:xfrm>
                <a:off x="2309" y="2891"/>
                <a:ext cx="20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hu-HU">
                    <a:solidFill>
                      <a:srgbClr val="FF0000"/>
                    </a:solidFill>
                    <a:latin typeface="Arial" pitchFamily="34" charset="0"/>
                  </a:rPr>
                  <a:t>+</a:t>
                </a:r>
              </a:p>
            </p:txBody>
          </p:sp>
          <p:sp>
            <p:nvSpPr>
              <p:cNvPr id="14475" name="Text Box 190"/>
              <p:cNvSpPr txBox="1">
                <a:spLocks noChangeArrowheads="1"/>
              </p:cNvSpPr>
              <p:nvPr/>
            </p:nvSpPr>
            <p:spPr bwMode="auto">
              <a:xfrm>
                <a:off x="1983" y="2875"/>
                <a:ext cx="16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hu-HU">
                    <a:solidFill>
                      <a:srgbClr val="0000FF"/>
                    </a:solidFill>
                    <a:latin typeface="Arial" pitchFamily="34" charset="0"/>
                  </a:rPr>
                  <a:t>-</a:t>
                </a:r>
              </a:p>
            </p:txBody>
          </p:sp>
        </p:grpSp>
        <p:grpSp>
          <p:nvGrpSpPr>
            <p:cNvPr id="14409" name="Group 191"/>
            <p:cNvGrpSpPr>
              <a:grpSpLocks/>
            </p:cNvGrpSpPr>
            <p:nvPr/>
          </p:nvGrpSpPr>
          <p:grpSpPr bwMode="auto">
            <a:xfrm>
              <a:off x="3214" y="1618"/>
              <a:ext cx="550" cy="247"/>
              <a:chOff x="1967" y="2875"/>
              <a:chExt cx="550" cy="247"/>
            </a:xfrm>
          </p:grpSpPr>
          <p:sp>
            <p:nvSpPr>
              <p:cNvPr id="14470" name="Oval 192"/>
              <p:cNvSpPr>
                <a:spLocks noChangeArrowheads="1"/>
              </p:cNvSpPr>
              <p:nvPr/>
            </p:nvSpPr>
            <p:spPr bwMode="auto">
              <a:xfrm>
                <a:off x="1967" y="2907"/>
                <a:ext cx="550" cy="186"/>
              </a:xfrm>
              <a:prstGeom prst="ellipse">
                <a:avLst/>
              </a:prstGeom>
              <a:solidFill>
                <a:srgbClr val="FFCC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4471" name="Text Box 193"/>
              <p:cNvSpPr txBox="1">
                <a:spLocks noChangeArrowheads="1"/>
              </p:cNvSpPr>
              <p:nvPr/>
            </p:nvSpPr>
            <p:spPr bwMode="auto">
              <a:xfrm>
                <a:off x="2309" y="2891"/>
                <a:ext cx="20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hu-HU">
                    <a:solidFill>
                      <a:srgbClr val="FF0000"/>
                    </a:solidFill>
                    <a:latin typeface="Arial" pitchFamily="34" charset="0"/>
                  </a:rPr>
                  <a:t>+</a:t>
                </a:r>
              </a:p>
            </p:txBody>
          </p:sp>
          <p:sp>
            <p:nvSpPr>
              <p:cNvPr id="14472" name="Text Box 194"/>
              <p:cNvSpPr txBox="1">
                <a:spLocks noChangeArrowheads="1"/>
              </p:cNvSpPr>
              <p:nvPr/>
            </p:nvSpPr>
            <p:spPr bwMode="auto">
              <a:xfrm>
                <a:off x="1983" y="2875"/>
                <a:ext cx="16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hu-HU">
                    <a:solidFill>
                      <a:srgbClr val="0000FF"/>
                    </a:solidFill>
                    <a:latin typeface="Arial" pitchFamily="34" charset="0"/>
                  </a:rPr>
                  <a:t>-</a:t>
                </a:r>
              </a:p>
            </p:txBody>
          </p:sp>
        </p:grpSp>
        <p:grpSp>
          <p:nvGrpSpPr>
            <p:cNvPr id="14410" name="Group 195"/>
            <p:cNvGrpSpPr>
              <a:grpSpLocks/>
            </p:cNvGrpSpPr>
            <p:nvPr/>
          </p:nvGrpSpPr>
          <p:grpSpPr bwMode="auto">
            <a:xfrm>
              <a:off x="3769" y="1618"/>
              <a:ext cx="550" cy="247"/>
              <a:chOff x="1967" y="2875"/>
              <a:chExt cx="550" cy="247"/>
            </a:xfrm>
          </p:grpSpPr>
          <p:sp>
            <p:nvSpPr>
              <p:cNvPr id="14467" name="Oval 196"/>
              <p:cNvSpPr>
                <a:spLocks noChangeArrowheads="1"/>
              </p:cNvSpPr>
              <p:nvPr/>
            </p:nvSpPr>
            <p:spPr bwMode="auto">
              <a:xfrm>
                <a:off x="1967" y="2907"/>
                <a:ext cx="550" cy="186"/>
              </a:xfrm>
              <a:prstGeom prst="ellipse">
                <a:avLst/>
              </a:prstGeom>
              <a:solidFill>
                <a:srgbClr val="FFCC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4468" name="Text Box 197"/>
              <p:cNvSpPr txBox="1">
                <a:spLocks noChangeArrowheads="1"/>
              </p:cNvSpPr>
              <p:nvPr/>
            </p:nvSpPr>
            <p:spPr bwMode="auto">
              <a:xfrm>
                <a:off x="2309" y="2891"/>
                <a:ext cx="20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hu-HU">
                    <a:solidFill>
                      <a:srgbClr val="FF0000"/>
                    </a:solidFill>
                    <a:latin typeface="Arial" pitchFamily="34" charset="0"/>
                  </a:rPr>
                  <a:t>+</a:t>
                </a:r>
              </a:p>
            </p:txBody>
          </p:sp>
          <p:sp>
            <p:nvSpPr>
              <p:cNvPr id="14469" name="Text Box 198"/>
              <p:cNvSpPr txBox="1">
                <a:spLocks noChangeArrowheads="1"/>
              </p:cNvSpPr>
              <p:nvPr/>
            </p:nvSpPr>
            <p:spPr bwMode="auto">
              <a:xfrm>
                <a:off x="1983" y="2875"/>
                <a:ext cx="16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hu-HU">
                    <a:solidFill>
                      <a:srgbClr val="0000FF"/>
                    </a:solidFill>
                    <a:latin typeface="Arial" pitchFamily="34" charset="0"/>
                  </a:rPr>
                  <a:t>-</a:t>
                </a:r>
              </a:p>
            </p:txBody>
          </p:sp>
        </p:grpSp>
        <p:grpSp>
          <p:nvGrpSpPr>
            <p:cNvPr id="14411" name="Group 199"/>
            <p:cNvGrpSpPr>
              <a:grpSpLocks/>
            </p:cNvGrpSpPr>
            <p:nvPr/>
          </p:nvGrpSpPr>
          <p:grpSpPr bwMode="auto">
            <a:xfrm>
              <a:off x="3621" y="1726"/>
              <a:ext cx="550" cy="247"/>
              <a:chOff x="1967" y="2875"/>
              <a:chExt cx="550" cy="247"/>
            </a:xfrm>
          </p:grpSpPr>
          <p:sp>
            <p:nvSpPr>
              <p:cNvPr id="14464" name="Oval 200"/>
              <p:cNvSpPr>
                <a:spLocks noChangeArrowheads="1"/>
              </p:cNvSpPr>
              <p:nvPr/>
            </p:nvSpPr>
            <p:spPr bwMode="auto">
              <a:xfrm>
                <a:off x="1967" y="2907"/>
                <a:ext cx="550" cy="186"/>
              </a:xfrm>
              <a:prstGeom prst="ellipse">
                <a:avLst/>
              </a:prstGeom>
              <a:solidFill>
                <a:srgbClr val="FFCC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4465" name="Text Box 201"/>
              <p:cNvSpPr txBox="1">
                <a:spLocks noChangeArrowheads="1"/>
              </p:cNvSpPr>
              <p:nvPr/>
            </p:nvSpPr>
            <p:spPr bwMode="auto">
              <a:xfrm>
                <a:off x="2309" y="2891"/>
                <a:ext cx="20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hu-HU">
                    <a:solidFill>
                      <a:srgbClr val="FF0000"/>
                    </a:solidFill>
                    <a:latin typeface="Arial" pitchFamily="34" charset="0"/>
                  </a:rPr>
                  <a:t>+</a:t>
                </a:r>
              </a:p>
            </p:txBody>
          </p:sp>
          <p:sp>
            <p:nvSpPr>
              <p:cNvPr id="14466" name="Text Box 202"/>
              <p:cNvSpPr txBox="1">
                <a:spLocks noChangeArrowheads="1"/>
              </p:cNvSpPr>
              <p:nvPr/>
            </p:nvSpPr>
            <p:spPr bwMode="auto">
              <a:xfrm>
                <a:off x="1983" y="2875"/>
                <a:ext cx="16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hu-HU">
                    <a:solidFill>
                      <a:srgbClr val="0000FF"/>
                    </a:solidFill>
                    <a:latin typeface="Arial" pitchFamily="34" charset="0"/>
                  </a:rPr>
                  <a:t>-</a:t>
                </a:r>
              </a:p>
            </p:txBody>
          </p:sp>
        </p:grpSp>
        <p:grpSp>
          <p:nvGrpSpPr>
            <p:cNvPr id="14412" name="Group 203"/>
            <p:cNvGrpSpPr>
              <a:grpSpLocks/>
            </p:cNvGrpSpPr>
            <p:nvPr/>
          </p:nvGrpSpPr>
          <p:grpSpPr bwMode="auto">
            <a:xfrm>
              <a:off x="1951" y="1732"/>
              <a:ext cx="550" cy="247"/>
              <a:chOff x="1967" y="2875"/>
              <a:chExt cx="550" cy="247"/>
            </a:xfrm>
          </p:grpSpPr>
          <p:sp>
            <p:nvSpPr>
              <p:cNvPr id="14461" name="Oval 204"/>
              <p:cNvSpPr>
                <a:spLocks noChangeArrowheads="1"/>
              </p:cNvSpPr>
              <p:nvPr/>
            </p:nvSpPr>
            <p:spPr bwMode="auto">
              <a:xfrm>
                <a:off x="1967" y="2907"/>
                <a:ext cx="550" cy="186"/>
              </a:xfrm>
              <a:prstGeom prst="ellipse">
                <a:avLst/>
              </a:prstGeom>
              <a:solidFill>
                <a:srgbClr val="FFCC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4462" name="Text Box 205"/>
              <p:cNvSpPr txBox="1">
                <a:spLocks noChangeArrowheads="1"/>
              </p:cNvSpPr>
              <p:nvPr/>
            </p:nvSpPr>
            <p:spPr bwMode="auto">
              <a:xfrm>
                <a:off x="2309" y="2891"/>
                <a:ext cx="20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hu-HU">
                    <a:solidFill>
                      <a:srgbClr val="FF0000"/>
                    </a:solidFill>
                    <a:latin typeface="Arial" pitchFamily="34" charset="0"/>
                  </a:rPr>
                  <a:t>+</a:t>
                </a:r>
              </a:p>
            </p:txBody>
          </p:sp>
          <p:sp>
            <p:nvSpPr>
              <p:cNvPr id="14463" name="Text Box 206"/>
              <p:cNvSpPr txBox="1">
                <a:spLocks noChangeArrowheads="1"/>
              </p:cNvSpPr>
              <p:nvPr/>
            </p:nvSpPr>
            <p:spPr bwMode="auto">
              <a:xfrm>
                <a:off x="1983" y="2875"/>
                <a:ext cx="16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hu-HU">
                    <a:solidFill>
                      <a:srgbClr val="0000FF"/>
                    </a:solidFill>
                    <a:latin typeface="Arial" pitchFamily="34" charset="0"/>
                  </a:rPr>
                  <a:t>-</a:t>
                </a:r>
              </a:p>
            </p:txBody>
          </p:sp>
        </p:grpSp>
        <p:grpSp>
          <p:nvGrpSpPr>
            <p:cNvPr id="14413" name="Group 207"/>
            <p:cNvGrpSpPr>
              <a:grpSpLocks/>
            </p:cNvGrpSpPr>
            <p:nvPr/>
          </p:nvGrpSpPr>
          <p:grpSpPr bwMode="auto">
            <a:xfrm>
              <a:off x="4176" y="1727"/>
              <a:ext cx="550" cy="247"/>
              <a:chOff x="1967" y="2875"/>
              <a:chExt cx="550" cy="247"/>
            </a:xfrm>
          </p:grpSpPr>
          <p:sp>
            <p:nvSpPr>
              <p:cNvPr id="14458" name="Oval 208"/>
              <p:cNvSpPr>
                <a:spLocks noChangeArrowheads="1"/>
              </p:cNvSpPr>
              <p:nvPr/>
            </p:nvSpPr>
            <p:spPr bwMode="auto">
              <a:xfrm>
                <a:off x="1967" y="2907"/>
                <a:ext cx="550" cy="186"/>
              </a:xfrm>
              <a:prstGeom prst="ellipse">
                <a:avLst/>
              </a:prstGeom>
              <a:solidFill>
                <a:srgbClr val="FFCC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4459" name="Text Box 209"/>
              <p:cNvSpPr txBox="1">
                <a:spLocks noChangeArrowheads="1"/>
              </p:cNvSpPr>
              <p:nvPr/>
            </p:nvSpPr>
            <p:spPr bwMode="auto">
              <a:xfrm>
                <a:off x="2309" y="2891"/>
                <a:ext cx="20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hu-HU">
                    <a:solidFill>
                      <a:srgbClr val="FF0000"/>
                    </a:solidFill>
                    <a:latin typeface="Arial" pitchFamily="34" charset="0"/>
                  </a:rPr>
                  <a:t>+</a:t>
                </a:r>
              </a:p>
            </p:txBody>
          </p:sp>
          <p:sp>
            <p:nvSpPr>
              <p:cNvPr id="14460" name="Text Box 210"/>
              <p:cNvSpPr txBox="1">
                <a:spLocks noChangeArrowheads="1"/>
              </p:cNvSpPr>
              <p:nvPr/>
            </p:nvSpPr>
            <p:spPr bwMode="auto">
              <a:xfrm>
                <a:off x="1983" y="2875"/>
                <a:ext cx="16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hu-HU">
                    <a:solidFill>
                      <a:srgbClr val="0000FF"/>
                    </a:solidFill>
                    <a:latin typeface="Arial" pitchFamily="34" charset="0"/>
                  </a:rPr>
                  <a:t>-</a:t>
                </a:r>
              </a:p>
            </p:txBody>
          </p:sp>
        </p:grpSp>
        <p:grpSp>
          <p:nvGrpSpPr>
            <p:cNvPr id="14414" name="Group 211"/>
            <p:cNvGrpSpPr>
              <a:grpSpLocks/>
            </p:cNvGrpSpPr>
            <p:nvPr/>
          </p:nvGrpSpPr>
          <p:grpSpPr bwMode="auto">
            <a:xfrm>
              <a:off x="3066" y="1726"/>
              <a:ext cx="550" cy="247"/>
              <a:chOff x="1967" y="2875"/>
              <a:chExt cx="550" cy="247"/>
            </a:xfrm>
          </p:grpSpPr>
          <p:sp>
            <p:nvSpPr>
              <p:cNvPr id="14455" name="Oval 212"/>
              <p:cNvSpPr>
                <a:spLocks noChangeArrowheads="1"/>
              </p:cNvSpPr>
              <p:nvPr/>
            </p:nvSpPr>
            <p:spPr bwMode="auto">
              <a:xfrm>
                <a:off x="1967" y="2907"/>
                <a:ext cx="550" cy="186"/>
              </a:xfrm>
              <a:prstGeom prst="ellipse">
                <a:avLst/>
              </a:prstGeom>
              <a:solidFill>
                <a:srgbClr val="FFCC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4456" name="Text Box 213"/>
              <p:cNvSpPr txBox="1">
                <a:spLocks noChangeArrowheads="1"/>
              </p:cNvSpPr>
              <p:nvPr/>
            </p:nvSpPr>
            <p:spPr bwMode="auto">
              <a:xfrm>
                <a:off x="2309" y="2891"/>
                <a:ext cx="20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hu-HU">
                    <a:solidFill>
                      <a:srgbClr val="FF0000"/>
                    </a:solidFill>
                    <a:latin typeface="Arial" pitchFamily="34" charset="0"/>
                  </a:rPr>
                  <a:t>+</a:t>
                </a:r>
              </a:p>
            </p:txBody>
          </p:sp>
          <p:sp>
            <p:nvSpPr>
              <p:cNvPr id="14457" name="Text Box 214"/>
              <p:cNvSpPr txBox="1">
                <a:spLocks noChangeArrowheads="1"/>
              </p:cNvSpPr>
              <p:nvPr/>
            </p:nvSpPr>
            <p:spPr bwMode="auto">
              <a:xfrm>
                <a:off x="1983" y="2875"/>
                <a:ext cx="16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hu-HU">
                    <a:solidFill>
                      <a:srgbClr val="0000FF"/>
                    </a:solidFill>
                    <a:latin typeface="Arial" pitchFamily="34" charset="0"/>
                  </a:rPr>
                  <a:t>-</a:t>
                </a:r>
              </a:p>
            </p:txBody>
          </p:sp>
        </p:grpSp>
        <p:grpSp>
          <p:nvGrpSpPr>
            <p:cNvPr id="14415" name="Group 215"/>
            <p:cNvGrpSpPr>
              <a:grpSpLocks/>
            </p:cNvGrpSpPr>
            <p:nvPr/>
          </p:nvGrpSpPr>
          <p:grpSpPr bwMode="auto">
            <a:xfrm>
              <a:off x="2510" y="1725"/>
              <a:ext cx="550" cy="247"/>
              <a:chOff x="1967" y="2875"/>
              <a:chExt cx="550" cy="247"/>
            </a:xfrm>
          </p:grpSpPr>
          <p:sp>
            <p:nvSpPr>
              <p:cNvPr id="14452" name="Oval 216"/>
              <p:cNvSpPr>
                <a:spLocks noChangeArrowheads="1"/>
              </p:cNvSpPr>
              <p:nvPr/>
            </p:nvSpPr>
            <p:spPr bwMode="auto">
              <a:xfrm>
                <a:off x="1967" y="2907"/>
                <a:ext cx="550" cy="186"/>
              </a:xfrm>
              <a:prstGeom prst="ellipse">
                <a:avLst/>
              </a:prstGeom>
              <a:solidFill>
                <a:srgbClr val="FFCC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14453" name="Text Box 217"/>
              <p:cNvSpPr txBox="1">
                <a:spLocks noChangeArrowheads="1"/>
              </p:cNvSpPr>
              <p:nvPr/>
            </p:nvSpPr>
            <p:spPr bwMode="auto">
              <a:xfrm>
                <a:off x="2309" y="2891"/>
                <a:ext cx="20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hu-HU">
                    <a:solidFill>
                      <a:srgbClr val="FF0000"/>
                    </a:solidFill>
                    <a:latin typeface="Arial" pitchFamily="34" charset="0"/>
                  </a:rPr>
                  <a:t>+</a:t>
                </a:r>
              </a:p>
            </p:txBody>
          </p:sp>
          <p:sp>
            <p:nvSpPr>
              <p:cNvPr id="14454" name="Text Box 218"/>
              <p:cNvSpPr txBox="1">
                <a:spLocks noChangeArrowheads="1"/>
              </p:cNvSpPr>
              <p:nvPr/>
            </p:nvSpPr>
            <p:spPr bwMode="auto">
              <a:xfrm>
                <a:off x="1983" y="2875"/>
                <a:ext cx="16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hu-HU">
                    <a:solidFill>
                      <a:srgbClr val="0000FF"/>
                    </a:solidFill>
                    <a:latin typeface="Arial" pitchFamily="34" charset="0"/>
                  </a:rPr>
                  <a:t>-</a:t>
                </a:r>
              </a:p>
            </p:txBody>
          </p:sp>
        </p:grpSp>
      </p:grpSp>
      <p:sp>
        <p:nvSpPr>
          <p:cNvPr id="14347" name="AutoShape 219"/>
          <p:cNvSpPr>
            <a:spLocks noChangeArrowheads="1"/>
          </p:cNvSpPr>
          <p:nvPr/>
        </p:nvSpPr>
        <p:spPr bwMode="auto">
          <a:xfrm rot="-5400000">
            <a:off x="2480469" y="3408615"/>
            <a:ext cx="2800350" cy="1455738"/>
          </a:xfrm>
          <a:prstGeom prst="parallelogram">
            <a:avLst>
              <a:gd name="adj" fmla="val 4809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grpSp>
        <p:nvGrpSpPr>
          <p:cNvPr id="14416" name="Group 220"/>
          <p:cNvGrpSpPr>
            <a:grpSpLocks/>
          </p:cNvGrpSpPr>
          <p:nvPr/>
        </p:nvGrpSpPr>
        <p:grpSpPr bwMode="auto">
          <a:xfrm>
            <a:off x="3225800" y="3080796"/>
            <a:ext cx="1227138" cy="2039938"/>
            <a:chOff x="2054" y="1535"/>
            <a:chExt cx="773" cy="1285"/>
          </a:xfrm>
        </p:grpSpPr>
        <p:sp>
          <p:nvSpPr>
            <p:cNvPr id="14394" name="Text Box 221"/>
            <p:cNvSpPr txBox="1">
              <a:spLocks noChangeArrowheads="1"/>
            </p:cNvSpPr>
            <p:nvPr/>
          </p:nvSpPr>
          <p:spPr bwMode="auto">
            <a:xfrm>
              <a:off x="2609" y="1766"/>
              <a:ext cx="2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FF0000"/>
                  </a:solidFill>
                  <a:latin typeface="Arial" pitchFamily="34" charset="0"/>
                </a:rPr>
                <a:t>+</a:t>
              </a:r>
            </a:p>
          </p:txBody>
        </p:sp>
        <p:sp>
          <p:nvSpPr>
            <p:cNvPr id="14395" name="Text Box 222"/>
            <p:cNvSpPr txBox="1">
              <a:spLocks noChangeArrowheads="1"/>
            </p:cNvSpPr>
            <p:nvPr/>
          </p:nvSpPr>
          <p:spPr bwMode="auto">
            <a:xfrm>
              <a:off x="2054" y="1535"/>
              <a:ext cx="2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FF0000"/>
                  </a:solidFill>
                  <a:latin typeface="Arial" pitchFamily="34" charset="0"/>
                </a:rPr>
                <a:t>+</a:t>
              </a:r>
            </a:p>
          </p:txBody>
        </p:sp>
        <p:sp>
          <p:nvSpPr>
            <p:cNvPr id="14396" name="Text Box 223"/>
            <p:cNvSpPr txBox="1">
              <a:spLocks noChangeArrowheads="1"/>
            </p:cNvSpPr>
            <p:nvPr/>
          </p:nvSpPr>
          <p:spPr bwMode="auto">
            <a:xfrm>
              <a:off x="2078" y="2316"/>
              <a:ext cx="2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FF0000"/>
                  </a:solidFill>
                  <a:latin typeface="Arial" pitchFamily="34" charset="0"/>
                </a:rPr>
                <a:t>+</a:t>
              </a:r>
            </a:p>
          </p:txBody>
        </p:sp>
        <p:sp>
          <p:nvSpPr>
            <p:cNvPr id="14397" name="Text Box 224"/>
            <p:cNvSpPr txBox="1">
              <a:spLocks noChangeArrowheads="1"/>
            </p:cNvSpPr>
            <p:nvPr/>
          </p:nvSpPr>
          <p:spPr bwMode="auto">
            <a:xfrm>
              <a:off x="2627" y="2589"/>
              <a:ext cx="2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FF0000"/>
                  </a:solidFill>
                  <a:latin typeface="Arial" pitchFamily="34" charset="0"/>
                </a:rPr>
                <a:t>+</a:t>
              </a:r>
            </a:p>
          </p:txBody>
        </p:sp>
        <p:sp>
          <p:nvSpPr>
            <p:cNvPr id="14398" name="Text Box 225"/>
            <p:cNvSpPr txBox="1">
              <a:spLocks noChangeArrowheads="1"/>
            </p:cNvSpPr>
            <p:nvPr/>
          </p:nvSpPr>
          <p:spPr bwMode="auto">
            <a:xfrm>
              <a:off x="2210" y="1795"/>
              <a:ext cx="2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FF0000"/>
                  </a:solidFill>
                  <a:latin typeface="Arial" pitchFamily="34" charset="0"/>
                </a:rPr>
                <a:t>+</a:t>
              </a:r>
            </a:p>
          </p:txBody>
        </p:sp>
        <p:sp>
          <p:nvSpPr>
            <p:cNvPr id="14399" name="Text Box 226"/>
            <p:cNvSpPr txBox="1">
              <a:spLocks noChangeArrowheads="1"/>
            </p:cNvSpPr>
            <p:nvPr/>
          </p:nvSpPr>
          <p:spPr bwMode="auto">
            <a:xfrm>
              <a:off x="2333" y="2404"/>
              <a:ext cx="2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FF0000"/>
                  </a:solidFill>
                  <a:latin typeface="Arial" pitchFamily="34" charset="0"/>
                </a:rPr>
                <a:t>+</a:t>
              </a:r>
            </a:p>
          </p:txBody>
        </p:sp>
        <p:sp>
          <p:nvSpPr>
            <p:cNvPr id="14400" name="Text Box 227"/>
            <p:cNvSpPr txBox="1">
              <a:spLocks noChangeArrowheads="1"/>
            </p:cNvSpPr>
            <p:nvPr/>
          </p:nvSpPr>
          <p:spPr bwMode="auto">
            <a:xfrm>
              <a:off x="2533" y="2071"/>
              <a:ext cx="2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FF0000"/>
                  </a:solidFill>
                  <a:latin typeface="Arial" pitchFamily="34" charset="0"/>
                </a:rPr>
                <a:t>+</a:t>
              </a:r>
            </a:p>
          </p:txBody>
        </p:sp>
      </p:grpSp>
      <p:sp>
        <p:nvSpPr>
          <p:cNvPr id="14349" name="Line 228"/>
          <p:cNvSpPr>
            <a:spLocks noChangeShapeType="1"/>
          </p:cNvSpPr>
          <p:nvPr/>
        </p:nvSpPr>
        <p:spPr bwMode="auto">
          <a:xfrm flipV="1">
            <a:off x="2417763" y="4123784"/>
            <a:ext cx="13779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grpSp>
        <p:nvGrpSpPr>
          <p:cNvPr id="14417" name="Group 229"/>
          <p:cNvGrpSpPr>
            <a:grpSpLocks/>
          </p:cNvGrpSpPr>
          <p:nvPr/>
        </p:nvGrpSpPr>
        <p:grpSpPr bwMode="auto">
          <a:xfrm>
            <a:off x="3141663" y="2712496"/>
            <a:ext cx="5903912" cy="2827338"/>
            <a:chOff x="1019" y="1314"/>
            <a:chExt cx="3719" cy="1781"/>
          </a:xfrm>
        </p:grpSpPr>
        <p:sp>
          <p:nvSpPr>
            <p:cNvPr id="14354" name="Line 230"/>
            <p:cNvSpPr>
              <a:spLocks noChangeShapeType="1"/>
            </p:cNvSpPr>
            <p:nvPr/>
          </p:nvSpPr>
          <p:spPr bwMode="auto">
            <a:xfrm>
              <a:off x="1691" y="1323"/>
              <a:ext cx="969" cy="44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4355" name="Line 231"/>
            <p:cNvSpPr>
              <a:spLocks noChangeShapeType="1"/>
            </p:cNvSpPr>
            <p:nvPr/>
          </p:nvSpPr>
          <p:spPr bwMode="auto">
            <a:xfrm>
              <a:off x="3814" y="1325"/>
              <a:ext cx="924" cy="444"/>
            </a:xfrm>
            <a:prstGeom prst="line">
              <a:avLst/>
            </a:prstGeom>
            <a:noFill/>
            <a:ln w="38100">
              <a:solidFill>
                <a:srgbClr val="3366FF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4356" name="Line 232"/>
            <p:cNvSpPr>
              <a:spLocks noChangeShapeType="1"/>
            </p:cNvSpPr>
            <p:nvPr/>
          </p:nvSpPr>
          <p:spPr bwMode="auto">
            <a:xfrm flipV="1">
              <a:off x="4731" y="1769"/>
              <a:ext cx="4" cy="1320"/>
            </a:xfrm>
            <a:prstGeom prst="line">
              <a:avLst/>
            </a:prstGeom>
            <a:noFill/>
            <a:ln w="38100">
              <a:solidFill>
                <a:srgbClr val="3366FF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4357" name="Line 233"/>
            <p:cNvSpPr>
              <a:spLocks noChangeShapeType="1"/>
            </p:cNvSpPr>
            <p:nvPr/>
          </p:nvSpPr>
          <p:spPr bwMode="auto">
            <a:xfrm>
              <a:off x="3641" y="1323"/>
              <a:ext cx="969" cy="44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4358" name="Line 234"/>
            <p:cNvSpPr>
              <a:spLocks noChangeShapeType="1"/>
            </p:cNvSpPr>
            <p:nvPr/>
          </p:nvSpPr>
          <p:spPr bwMode="auto">
            <a:xfrm flipV="1">
              <a:off x="4609" y="1774"/>
              <a:ext cx="4" cy="132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4359" name="Line 235"/>
            <p:cNvSpPr>
              <a:spLocks noChangeShapeType="1"/>
            </p:cNvSpPr>
            <p:nvPr/>
          </p:nvSpPr>
          <p:spPr bwMode="auto">
            <a:xfrm>
              <a:off x="1019" y="1314"/>
              <a:ext cx="924" cy="44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4360" name="Line 236"/>
            <p:cNvSpPr>
              <a:spLocks noChangeShapeType="1"/>
            </p:cNvSpPr>
            <p:nvPr/>
          </p:nvSpPr>
          <p:spPr bwMode="auto">
            <a:xfrm flipV="1">
              <a:off x="1936" y="1758"/>
              <a:ext cx="4" cy="132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4361" name="Line 237"/>
            <p:cNvSpPr>
              <a:spLocks noChangeShapeType="1"/>
            </p:cNvSpPr>
            <p:nvPr/>
          </p:nvSpPr>
          <p:spPr bwMode="auto">
            <a:xfrm flipV="1">
              <a:off x="4336" y="1773"/>
              <a:ext cx="4" cy="132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4362" name="Line 238"/>
            <p:cNvSpPr>
              <a:spLocks noChangeShapeType="1"/>
            </p:cNvSpPr>
            <p:nvPr/>
          </p:nvSpPr>
          <p:spPr bwMode="auto">
            <a:xfrm flipV="1">
              <a:off x="4268" y="1773"/>
              <a:ext cx="4" cy="1320"/>
            </a:xfrm>
            <a:prstGeom prst="line">
              <a:avLst/>
            </a:prstGeom>
            <a:noFill/>
            <a:ln w="38100">
              <a:solidFill>
                <a:srgbClr val="3366FF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4363" name="Line 239"/>
            <p:cNvSpPr>
              <a:spLocks noChangeShapeType="1"/>
            </p:cNvSpPr>
            <p:nvPr/>
          </p:nvSpPr>
          <p:spPr bwMode="auto">
            <a:xfrm flipV="1">
              <a:off x="4064" y="1773"/>
              <a:ext cx="4" cy="132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4364" name="Line 240"/>
            <p:cNvSpPr>
              <a:spLocks noChangeShapeType="1"/>
            </p:cNvSpPr>
            <p:nvPr/>
          </p:nvSpPr>
          <p:spPr bwMode="auto">
            <a:xfrm flipV="1">
              <a:off x="3996" y="1774"/>
              <a:ext cx="4" cy="1320"/>
            </a:xfrm>
            <a:prstGeom prst="line">
              <a:avLst/>
            </a:prstGeom>
            <a:noFill/>
            <a:ln w="38100">
              <a:solidFill>
                <a:srgbClr val="3366FF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4365" name="Line 241"/>
            <p:cNvSpPr>
              <a:spLocks noChangeShapeType="1"/>
            </p:cNvSpPr>
            <p:nvPr/>
          </p:nvSpPr>
          <p:spPr bwMode="auto">
            <a:xfrm flipV="1">
              <a:off x="3781" y="1774"/>
              <a:ext cx="4" cy="132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4366" name="Line 242"/>
            <p:cNvSpPr>
              <a:spLocks noChangeShapeType="1"/>
            </p:cNvSpPr>
            <p:nvPr/>
          </p:nvSpPr>
          <p:spPr bwMode="auto">
            <a:xfrm flipV="1">
              <a:off x="3713" y="1769"/>
              <a:ext cx="4" cy="1320"/>
            </a:xfrm>
            <a:prstGeom prst="line">
              <a:avLst/>
            </a:prstGeom>
            <a:noFill/>
            <a:ln w="38100">
              <a:solidFill>
                <a:srgbClr val="3366FF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4367" name="Line 243"/>
            <p:cNvSpPr>
              <a:spLocks noChangeShapeType="1"/>
            </p:cNvSpPr>
            <p:nvPr/>
          </p:nvSpPr>
          <p:spPr bwMode="auto">
            <a:xfrm flipV="1">
              <a:off x="3509" y="1770"/>
              <a:ext cx="4" cy="132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4368" name="Line 244"/>
            <p:cNvSpPr>
              <a:spLocks noChangeShapeType="1"/>
            </p:cNvSpPr>
            <p:nvPr/>
          </p:nvSpPr>
          <p:spPr bwMode="auto">
            <a:xfrm flipV="1">
              <a:off x="3441" y="1768"/>
              <a:ext cx="4" cy="1320"/>
            </a:xfrm>
            <a:prstGeom prst="line">
              <a:avLst/>
            </a:prstGeom>
            <a:noFill/>
            <a:ln w="38100">
              <a:solidFill>
                <a:srgbClr val="3366FF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4369" name="Line 245"/>
            <p:cNvSpPr>
              <a:spLocks noChangeShapeType="1"/>
            </p:cNvSpPr>
            <p:nvPr/>
          </p:nvSpPr>
          <p:spPr bwMode="auto">
            <a:xfrm flipV="1">
              <a:off x="3218" y="1773"/>
              <a:ext cx="4" cy="132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4370" name="Line 246"/>
            <p:cNvSpPr>
              <a:spLocks noChangeShapeType="1"/>
            </p:cNvSpPr>
            <p:nvPr/>
          </p:nvSpPr>
          <p:spPr bwMode="auto">
            <a:xfrm flipV="1">
              <a:off x="3150" y="1771"/>
              <a:ext cx="4" cy="1320"/>
            </a:xfrm>
            <a:prstGeom prst="line">
              <a:avLst/>
            </a:prstGeom>
            <a:noFill/>
            <a:ln w="38100">
              <a:solidFill>
                <a:srgbClr val="3366FF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4371" name="Line 247"/>
            <p:cNvSpPr>
              <a:spLocks noChangeShapeType="1"/>
            </p:cNvSpPr>
            <p:nvPr/>
          </p:nvSpPr>
          <p:spPr bwMode="auto">
            <a:xfrm flipV="1">
              <a:off x="2946" y="1768"/>
              <a:ext cx="4" cy="132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4372" name="Line 248"/>
            <p:cNvSpPr>
              <a:spLocks noChangeShapeType="1"/>
            </p:cNvSpPr>
            <p:nvPr/>
          </p:nvSpPr>
          <p:spPr bwMode="auto">
            <a:xfrm flipV="1">
              <a:off x="2878" y="1775"/>
              <a:ext cx="4" cy="1320"/>
            </a:xfrm>
            <a:prstGeom prst="line">
              <a:avLst/>
            </a:prstGeom>
            <a:noFill/>
            <a:ln w="38100">
              <a:solidFill>
                <a:srgbClr val="3366FF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4373" name="Line 249"/>
            <p:cNvSpPr>
              <a:spLocks noChangeShapeType="1"/>
            </p:cNvSpPr>
            <p:nvPr/>
          </p:nvSpPr>
          <p:spPr bwMode="auto">
            <a:xfrm flipV="1">
              <a:off x="2663" y="1769"/>
              <a:ext cx="4" cy="132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4374" name="Line 250"/>
            <p:cNvSpPr>
              <a:spLocks noChangeShapeType="1"/>
            </p:cNvSpPr>
            <p:nvPr/>
          </p:nvSpPr>
          <p:spPr bwMode="auto">
            <a:xfrm flipV="1">
              <a:off x="2595" y="1770"/>
              <a:ext cx="4" cy="1320"/>
            </a:xfrm>
            <a:prstGeom prst="line">
              <a:avLst/>
            </a:prstGeom>
            <a:noFill/>
            <a:ln w="38100">
              <a:solidFill>
                <a:srgbClr val="3366FF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4375" name="Line 251"/>
            <p:cNvSpPr>
              <a:spLocks noChangeShapeType="1"/>
            </p:cNvSpPr>
            <p:nvPr/>
          </p:nvSpPr>
          <p:spPr bwMode="auto">
            <a:xfrm flipV="1">
              <a:off x="2391" y="1768"/>
              <a:ext cx="4" cy="132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4376" name="Line 252"/>
            <p:cNvSpPr>
              <a:spLocks noChangeShapeType="1"/>
            </p:cNvSpPr>
            <p:nvPr/>
          </p:nvSpPr>
          <p:spPr bwMode="auto">
            <a:xfrm flipV="1">
              <a:off x="2323" y="1769"/>
              <a:ext cx="4" cy="1320"/>
            </a:xfrm>
            <a:prstGeom prst="line">
              <a:avLst/>
            </a:prstGeom>
            <a:noFill/>
            <a:ln w="38100">
              <a:solidFill>
                <a:srgbClr val="3366FF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4377" name="Line 253"/>
            <p:cNvSpPr>
              <a:spLocks noChangeShapeType="1"/>
            </p:cNvSpPr>
            <p:nvPr/>
          </p:nvSpPr>
          <p:spPr bwMode="auto">
            <a:xfrm flipV="1">
              <a:off x="2048" y="1764"/>
              <a:ext cx="4" cy="1320"/>
            </a:xfrm>
            <a:prstGeom prst="line">
              <a:avLst/>
            </a:prstGeom>
            <a:noFill/>
            <a:ln w="38100">
              <a:solidFill>
                <a:srgbClr val="3366FF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4378" name="Line 254"/>
            <p:cNvSpPr>
              <a:spLocks noChangeShapeType="1"/>
            </p:cNvSpPr>
            <p:nvPr/>
          </p:nvSpPr>
          <p:spPr bwMode="auto">
            <a:xfrm>
              <a:off x="3372" y="1324"/>
              <a:ext cx="969" cy="44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4379" name="Line 255"/>
            <p:cNvSpPr>
              <a:spLocks noChangeShapeType="1"/>
            </p:cNvSpPr>
            <p:nvPr/>
          </p:nvSpPr>
          <p:spPr bwMode="auto">
            <a:xfrm>
              <a:off x="3298" y="1325"/>
              <a:ext cx="969" cy="444"/>
            </a:xfrm>
            <a:prstGeom prst="line">
              <a:avLst/>
            </a:prstGeom>
            <a:noFill/>
            <a:ln w="38100">
              <a:solidFill>
                <a:srgbClr val="3366FF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4380" name="Line 256"/>
            <p:cNvSpPr>
              <a:spLocks noChangeShapeType="1"/>
            </p:cNvSpPr>
            <p:nvPr/>
          </p:nvSpPr>
          <p:spPr bwMode="auto">
            <a:xfrm>
              <a:off x="3102" y="1322"/>
              <a:ext cx="969" cy="44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4381" name="Line 257"/>
            <p:cNvSpPr>
              <a:spLocks noChangeShapeType="1"/>
            </p:cNvSpPr>
            <p:nvPr/>
          </p:nvSpPr>
          <p:spPr bwMode="auto">
            <a:xfrm>
              <a:off x="3028" y="1323"/>
              <a:ext cx="969" cy="444"/>
            </a:xfrm>
            <a:prstGeom prst="line">
              <a:avLst/>
            </a:prstGeom>
            <a:noFill/>
            <a:ln w="38100">
              <a:solidFill>
                <a:srgbClr val="3366FF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4382" name="Line 258"/>
            <p:cNvSpPr>
              <a:spLocks noChangeShapeType="1"/>
            </p:cNvSpPr>
            <p:nvPr/>
          </p:nvSpPr>
          <p:spPr bwMode="auto">
            <a:xfrm>
              <a:off x="2810" y="1325"/>
              <a:ext cx="969" cy="44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4383" name="Line 259"/>
            <p:cNvSpPr>
              <a:spLocks noChangeShapeType="1"/>
            </p:cNvSpPr>
            <p:nvPr/>
          </p:nvSpPr>
          <p:spPr bwMode="auto">
            <a:xfrm>
              <a:off x="2736" y="1326"/>
              <a:ext cx="969" cy="444"/>
            </a:xfrm>
            <a:prstGeom prst="line">
              <a:avLst/>
            </a:prstGeom>
            <a:noFill/>
            <a:ln w="38100">
              <a:solidFill>
                <a:srgbClr val="3366FF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4384" name="Line 260"/>
            <p:cNvSpPr>
              <a:spLocks noChangeShapeType="1"/>
            </p:cNvSpPr>
            <p:nvPr/>
          </p:nvSpPr>
          <p:spPr bwMode="auto">
            <a:xfrm>
              <a:off x="2540" y="1323"/>
              <a:ext cx="969" cy="44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4385" name="Line 261"/>
            <p:cNvSpPr>
              <a:spLocks noChangeShapeType="1"/>
            </p:cNvSpPr>
            <p:nvPr/>
          </p:nvSpPr>
          <p:spPr bwMode="auto">
            <a:xfrm>
              <a:off x="2466" y="1324"/>
              <a:ext cx="969" cy="444"/>
            </a:xfrm>
            <a:prstGeom prst="line">
              <a:avLst/>
            </a:prstGeom>
            <a:noFill/>
            <a:ln w="38100">
              <a:solidFill>
                <a:srgbClr val="3366FF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4386" name="Line 262"/>
            <p:cNvSpPr>
              <a:spLocks noChangeShapeType="1"/>
            </p:cNvSpPr>
            <p:nvPr/>
          </p:nvSpPr>
          <p:spPr bwMode="auto">
            <a:xfrm>
              <a:off x="2253" y="1322"/>
              <a:ext cx="969" cy="44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4387" name="Line 263"/>
            <p:cNvSpPr>
              <a:spLocks noChangeShapeType="1"/>
            </p:cNvSpPr>
            <p:nvPr/>
          </p:nvSpPr>
          <p:spPr bwMode="auto">
            <a:xfrm>
              <a:off x="2179" y="1323"/>
              <a:ext cx="969" cy="444"/>
            </a:xfrm>
            <a:prstGeom prst="line">
              <a:avLst/>
            </a:prstGeom>
            <a:noFill/>
            <a:ln w="38100">
              <a:solidFill>
                <a:srgbClr val="3366FF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4388" name="Line 264"/>
            <p:cNvSpPr>
              <a:spLocks noChangeShapeType="1"/>
            </p:cNvSpPr>
            <p:nvPr/>
          </p:nvSpPr>
          <p:spPr bwMode="auto">
            <a:xfrm>
              <a:off x="1983" y="1320"/>
              <a:ext cx="969" cy="44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4389" name="Line 265"/>
            <p:cNvSpPr>
              <a:spLocks noChangeShapeType="1"/>
            </p:cNvSpPr>
            <p:nvPr/>
          </p:nvSpPr>
          <p:spPr bwMode="auto">
            <a:xfrm>
              <a:off x="1909" y="1321"/>
              <a:ext cx="969" cy="444"/>
            </a:xfrm>
            <a:prstGeom prst="line">
              <a:avLst/>
            </a:prstGeom>
            <a:noFill/>
            <a:ln w="38100">
              <a:solidFill>
                <a:srgbClr val="3366FF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4390" name="Line 266"/>
            <p:cNvSpPr>
              <a:spLocks noChangeShapeType="1"/>
            </p:cNvSpPr>
            <p:nvPr/>
          </p:nvSpPr>
          <p:spPr bwMode="auto">
            <a:xfrm>
              <a:off x="1617" y="1324"/>
              <a:ext cx="969" cy="444"/>
            </a:xfrm>
            <a:prstGeom prst="line">
              <a:avLst/>
            </a:prstGeom>
            <a:noFill/>
            <a:ln w="38100">
              <a:solidFill>
                <a:srgbClr val="3366FF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4391" name="Line 267"/>
            <p:cNvSpPr>
              <a:spLocks noChangeShapeType="1"/>
            </p:cNvSpPr>
            <p:nvPr/>
          </p:nvSpPr>
          <p:spPr bwMode="auto">
            <a:xfrm>
              <a:off x="1424" y="1324"/>
              <a:ext cx="969" cy="44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4392" name="Line 268"/>
            <p:cNvSpPr>
              <a:spLocks noChangeShapeType="1"/>
            </p:cNvSpPr>
            <p:nvPr/>
          </p:nvSpPr>
          <p:spPr bwMode="auto">
            <a:xfrm>
              <a:off x="1350" y="1325"/>
              <a:ext cx="969" cy="444"/>
            </a:xfrm>
            <a:prstGeom prst="line">
              <a:avLst/>
            </a:prstGeom>
            <a:noFill/>
            <a:ln w="38100">
              <a:solidFill>
                <a:srgbClr val="3366FF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4393" name="Line 269"/>
            <p:cNvSpPr>
              <a:spLocks noChangeShapeType="1"/>
            </p:cNvSpPr>
            <p:nvPr/>
          </p:nvSpPr>
          <p:spPr bwMode="auto">
            <a:xfrm>
              <a:off x="1157" y="1323"/>
              <a:ext cx="892" cy="441"/>
            </a:xfrm>
            <a:prstGeom prst="line">
              <a:avLst/>
            </a:prstGeom>
            <a:noFill/>
            <a:ln w="38100">
              <a:solidFill>
                <a:srgbClr val="3366FF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14353" name="Line 272"/>
          <p:cNvSpPr>
            <a:spLocks noChangeShapeType="1"/>
          </p:cNvSpPr>
          <p:nvPr/>
        </p:nvSpPr>
        <p:spPr bwMode="auto">
          <a:xfrm flipV="1">
            <a:off x="4597401" y="3433221"/>
            <a:ext cx="4437063" cy="79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32" name="TextBox 3">
            <a:extLst>
              <a:ext uri="{FF2B5EF4-FFF2-40B4-BE49-F238E27FC236}">
                <a16:creationId xmlns:a16="http://schemas.microsoft.com/office/drawing/2014/main" id="{5E0B3F15-48E3-CFB0-398E-47285AEEAFB7}"/>
              </a:ext>
            </a:extLst>
          </p:cNvPr>
          <p:cNvSpPr txBox="1"/>
          <p:nvPr/>
        </p:nvSpPr>
        <p:spPr>
          <a:xfrm>
            <a:off x="10766037" y="167641"/>
            <a:ext cx="109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b="1">
                <a:solidFill>
                  <a:srgbClr val="FF0000"/>
                </a:solidFill>
              </a:rPr>
              <a:t>fakultatív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Másodlagos kölcsönhatások</a:t>
            </a:r>
          </a:p>
        </p:txBody>
      </p:sp>
      <p:sp>
        <p:nvSpPr>
          <p:cNvPr id="432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1733" y="1930400"/>
            <a:ext cx="11531599" cy="4470400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molekulák nemcsak a külső elektromos térrel, hanem </a:t>
            </a:r>
            <a:r>
              <a:rPr lang="hu-H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más</a:t>
            </a:r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különböző forrásból származó elektromos terével is kölcsönhatásba kerülnek.</a:t>
            </a:r>
          </a:p>
          <a:p>
            <a:pPr lvl="1" indent="-442800">
              <a:buFont typeface="Courier New" panose="02070309020205020404" pitchFamily="49" charset="0"/>
              <a:buChar char="o"/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két poláris molekula között az ún.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dipol-dipol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lvl="1" indent="-442800">
              <a:buFont typeface="Courier New" panose="02070309020205020404" pitchFamily="49" charset="0"/>
              <a:buChar char="o"/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két apoláris molekula között az indukált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dipol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-indukált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dipol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lvl="1" indent="-442800">
              <a:buFont typeface="Courier New" panose="02070309020205020404" pitchFamily="49" charset="0"/>
              <a:buChar char="o"/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egy poláris és egy apoláris molekula között a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dipol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-indukált </a:t>
            </a:r>
            <a:r>
              <a:rPr lang="hu-H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dipol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kölcsönhatások lépnek fel!</a:t>
            </a:r>
          </a:p>
          <a:p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Milyen messze hatnak ezek? </a:t>
            </a:r>
            <a:r>
              <a:rPr lang="hu-H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Miden kölcsönhatást figyelembe véve, 1/r</a:t>
            </a:r>
            <a:r>
              <a:rPr lang="hu-HU" sz="36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hu-H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-os </a:t>
            </a:r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távolságfüggést </a:t>
            </a:r>
            <a:r>
              <a:rPr lang="hu-H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kapunk </a:t>
            </a:r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másodlagos </a:t>
            </a:r>
            <a:r>
              <a:rPr lang="hu-H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kötőerőknél.</a:t>
            </a:r>
            <a:endParaRPr lang="hu-H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2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2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32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32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32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32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32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32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2131" grpId="0" uiExpand="1" build="p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Line 2"/>
          <p:cNvSpPr>
            <a:spLocks noChangeShapeType="1"/>
          </p:cNvSpPr>
          <p:nvPr/>
        </p:nvSpPr>
        <p:spPr bwMode="auto">
          <a:xfrm flipV="1">
            <a:off x="8312150" y="4021128"/>
            <a:ext cx="13779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5363" name="AutoShape 3"/>
          <p:cNvSpPr>
            <a:spLocks noChangeArrowheads="1"/>
          </p:cNvSpPr>
          <p:nvPr/>
        </p:nvSpPr>
        <p:spPr bwMode="auto">
          <a:xfrm rot="-5400000">
            <a:off x="6906419" y="3290084"/>
            <a:ext cx="2800350" cy="1455738"/>
          </a:xfrm>
          <a:prstGeom prst="parallelogram">
            <a:avLst>
              <a:gd name="adj" fmla="val 4809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5364" name="Line 4"/>
          <p:cNvSpPr>
            <a:spLocks noChangeShapeType="1"/>
          </p:cNvSpPr>
          <p:nvPr/>
        </p:nvSpPr>
        <p:spPr bwMode="auto">
          <a:xfrm flipV="1">
            <a:off x="3152775" y="4725978"/>
            <a:ext cx="4425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Poláris</a:t>
            </a:r>
            <a:r>
              <a:rPr lang="hu-H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molekulák elektromos térben</a:t>
            </a:r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4608513" y="5408604"/>
            <a:ext cx="4425950" cy="9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>
            <a:off x="3152775" y="2617778"/>
            <a:ext cx="4425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7681913" y="2768591"/>
            <a:ext cx="1187450" cy="2105025"/>
            <a:chOff x="3199" y="1494"/>
            <a:chExt cx="748" cy="1326"/>
          </a:xfrm>
        </p:grpSpPr>
        <p:sp>
          <p:nvSpPr>
            <p:cNvPr id="15583" name="Text Box 9"/>
            <p:cNvSpPr txBox="1">
              <a:spLocks noChangeArrowheads="1"/>
            </p:cNvSpPr>
            <p:nvPr/>
          </p:nvSpPr>
          <p:spPr bwMode="auto">
            <a:xfrm>
              <a:off x="3424" y="1791"/>
              <a:ext cx="1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0000FF"/>
                  </a:solidFill>
                  <a:latin typeface="Arial" pitchFamily="34" charset="0"/>
                </a:rPr>
                <a:t>-</a:t>
              </a:r>
            </a:p>
          </p:txBody>
        </p:sp>
        <p:sp>
          <p:nvSpPr>
            <p:cNvPr id="15584" name="Text Box 10"/>
            <p:cNvSpPr txBox="1">
              <a:spLocks noChangeArrowheads="1"/>
            </p:cNvSpPr>
            <p:nvPr/>
          </p:nvSpPr>
          <p:spPr bwMode="auto">
            <a:xfrm>
              <a:off x="3199" y="1494"/>
              <a:ext cx="1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0000FF"/>
                  </a:solidFill>
                  <a:latin typeface="Arial" pitchFamily="34" charset="0"/>
                </a:rPr>
                <a:t>-</a:t>
              </a:r>
            </a:p>
          </p:txBody>
        </p:sp>
        <p:sp>
          <p:nvSpPr>
            <p:cNvPr id="15585" name="Text Box 11"/>
            <p:cNvSpPr txBox="1">
              <a:spLocks noChangeArrowheads="1"/>
            </p:cNvSpPr>
            <p:nvPr/>
          </p:nvSpPr>
          <p:spPr bwMode="auto">
            <a:xfrm>
              <a:off x="3342" y="2440"/>
              <a:ext cx="1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hu-HU">
                  <a:solidFill>
                    <a:srgbClr val="0000FF"/>
                  </a:solidFill>
                  <a:latin typeface="Arial" pitchFamily="34" charset="0"/>
                </a:rPr>
                <a:t>-</a:t>
              </a:r>
            </a:p>
          </p:txBody>
        </p:sp>
        <p:sp>
          <p:nvSpPr>
            <p:cNvPr id="15586" name="Text Box 12"/>
            <p:cNvSpPr txBox="1">
              <a:spLocks noChangeArrowheads="1"/>
            </p:cNvSpPr>
            <p:nvPr/>
          </p:nvSpPr>
          <p:spPr bwMode="auto">
            <a:xfrm>
              <a:off x="3783" y="1815"/>
              <a:ext cx="1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0000FF"/>
                  </a:solidFill>
                  <a:latin typeface="Arial" pitchFamily="34" charset="0"/>
                </a:rPr>
                <a:t>-</a:t>
              </a:r>
            </a:p>
          </p:txBody>
        </p:sp>
        <p:sp>
          <p:nvSpPr>
            <p:cNvPr id="15587" name="Text Box 13"/>
            <p:cNvSpPr txBox="1">
              <a:spLocks noChangeArrowheads="1"/>
            </p:cNvSpPr>
            <p:nvPr/>
          </p:nvSpPr>
          <p:spPr bwMode="auto">
            <a:xfrm>
              <a:off x="3715" y="2589"/>
              <a:ext cx="1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0000FF"/>
                  </a:solidFill>
                  <a:latin typeface="Arial" pitchFamily="34" charset="0"/>
                </a:rPr>
                <a:t>-</a:t>
              </a:r>
            </a:p>
          </p:txBody>
        </p:sp>
        <p:sp>
          <p:nvSpPr>
            <p:cNvPr id="15588" name="Text Box 14"/>
            <p:cNvSpPr txBox="1">
              <a:spLocks noChangeArrowheads="1"/>
            </p:cNvSpPr>
            <p:nvPr/>
          </p:nvSpPr>
          <p:spPr bwMode="auto">
            <a:xfrm>
              <a:off x="3260" y="1982"/>
              <a:ext cx="1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0000FF"/>
                  </a:solidFill>
                  <a:latin typeface="Arial" pitchFamily="34" charset="0"/>
                </a:rPr>
                <a:t>-</a:t>
              </a:r>
            </a:p>
          </p:txBody>
        </p:sp>
        <p:sp>
          <p:nvSpPr>
            <p:cNvPr id="15589" name="Text Box 15"/>
            <p:cNvSpPr txBox="1">
              <a:spLocks noChangeArrowheads="1"/>
            </p:cNvSpPr>
            <p:nvPr/>
          </p:nvSpPr>
          <p:spPr bwMode="auto">
            <a:xfrm>
              <a:off x="3558" y="2209"/>
              <a:ext cx="1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0000FF"/>
                  </a:solidFill>
                  <a:latin typeface="Arial" pitchFamily="34" charset="0"/>
                </a:rPr>
                <a:t>-</a:t>
              </a:r>
            </a:p>
          </p:txBody>
        </p:sp>
      </p:grpSp>
      <p:sp>
        <p:nvSpPr>
          <p:cNvPr id="15369" name="Text Box 16"/>
          <p:cNvSpPr txBox="1">
            <a:spLocks noChangeArrowheads="1"/>
          </p:cNvSpPr>
          <p:nvPr/>
        </p:nvSpPr>
        <p:spPr bwMode="auto">
          <a:xfrm>
            <a:off x="5554663" y="2097079"/>
            <a:ext cx="27924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3200"/>
              <a:t>l</a:t>
            </a:r>
          </a:p>
        </p:txBody>
      </p: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6011864" y="2559041"/>
            <a:ext cx="873125" cy="392113"/>
            <a:chOff x="1967" y="2875"/>
            <a:chExt cx="550" cy="247"/>
          </a:xfrm>
        </p:grpSpPr>
        <p:sp>
          <p:nvSpPr>
            <p:cNvPr id="15580" name="Oval 18"/>
            <p:cNvSpPr>
              <a:spLocks noChangeArrowheads="1"/>
            </p:cNvSpPr>
            <p:nvPr/>
          </p:nvSpPr>
          <p:spPr bwMode="auto">
            <a:xfrm>
              <a:off x="1967" y="2907"/>
              <a:ext cx="550" cy="18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5581" name="Text Box 19"/>
            <p:cNvSpPr txBox="1">
              <a:spLocks noChangeArrowheads="1"/>
            </p:cNvSpPr>
            <p:nvPr/>
          </p:nvSpPr>
          <p:spPr bwMode="auto">
            <a:xfrm>
              <a:off x="2309" y="2891"/>
              <a:ext cx="2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FF0000"/>
                  </a:solidFill>
                  <a:latin typeface="Arial" pitchFamily="34" charset="0"/>
                </a:rPr>
                <a:t>+</a:t>
              </a:r>
            </a:p>
          </p:txBody>
        </p:sp>
        <p:sp>
          <p:nvSpPr>
            <p:cNvPr id="15582" name="Text Box 20"/>
            <p:cNvSpPr txBox="1">
              <a:spLocks noChangeArrowheads="1"/>
            </p:cNvSpPr>
            <p:nvPr/>
          </p:nvSpPr>
          <p:spPr bwMode="auto">
            <a:xfrm>
              <a:off x="1983" y="2875"/>
              <a:ext cx="1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0000FF"/>
                  </a:solidFill>
                  <a:latin typeface="Arial" pitchFamily="34" charset="0"/>
                </a:rPr>
                <a:t>-</a:t>
              </a:r>
            </a:p>
          </p:txBody>
        </p:sp>
      </p:grp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3360739" y="2568566"/>
            <a:ext cx="873125" cy="392113"/>
            <a:chOff x="1967" y="2875"/>
            <a:chExt cx="550" cy="247"/>
          </a:xfrm>
        </p:grpSpPr>
        <p:sp>
          <p:nvSpPr>
            <p:cNvPr id="15577" name="Oval 22"/>
            <p:cNvSpPr>
              <a:spLocks noChangeArrowheads="1"/>
            </p:cNvSpPr>
            <p:nvPr/>
          </p:nvSpPr>
          <p:spPr bwMode="auto">
            <a:xfrm>
              <a:off x="1967" y="2907"/>
              <a:ext cx="550" cy="18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5578" name="Text Box 23"/>
            <p:cNvSpPr txBox="1">
              <a:spLocks noChangeArrowheads="1"/>
            </p:cNvSpPr>
            <p:nvPr/>
          </p:nvSpPr>
          <p:spPr bwMode="auto">
            <a:xfrm>
              <a:off x="2309" y="2891"/>
              <a:ext cx="2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FF0000"/>
                  </a:solidFill>
                  <a:latin typeface="Arial" pitchFamily="34" charset="0"/>
                </a:rPr>
                <a:t>+</a:t>
              </a:r>
            </a:p>
          </p:txBody>
        </p:sp>
        <p:sp>
          <p:nvSpPr>
            <p:cNvPr id="15579" name="Text Box 24"/>
            <p:cNvSpPr txBox="1">
              <a:spLocks noChangeArrowheads="1"/>
            </p:cNvSpPr>
            <p:nvPr/>
          </p:nvSpPr>
          <p:spPr bwMode="auto">
            <a:xfrm>
              <a:off x="1983" y="2875"/>
              <a:ext cx="1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0000FF"/>
                  </a:solidFill>
                  <a:latin typeface="Arial" pitchFamily="34" charset="0"/>
                </a:rPr>
                <a:t>-</a:t>
              </a:r>
            </a:p>
          </p:txBody>
        </p:sp>
      </p:grpSp>
      <p:grpSp>
        <p:nvGrpSpPr>
          <p:cNvPr id="5" name="Group 25"/>
          <p:cNvGrpSpPr>
            <a:grpSpLocks/>
          </p:cNvGrpSpPr>
          <p:nvPr/>
        </p:nvGrpSpPr>
        <p:grpSpPr bwMode="auto">
          <a:xfrm rot="276639">
            <a:off x="4248151" y="2557453"/>
            <a:ext cx="873125" cy="392112"/>
            <a:chOff x="1967" y="2875"/>
            <a:chExt cx="550" cy="247"/>
          </a:xfrm>
        </p:grpSpPr>
        <p:sp>
          <p:nvSpPr>
            <p:cNvPr id="15574" name="Oval 26"/>
            <p:cNvSpPr>
              <a:spLocks noChangeArrowheads="1"/>
            </p:cNvSpPr>
            <p:nvPr/>
          </p:nvSpPr>
          <p:spPr bwMode="auto">
            <a:xfrm>
              <a:off x="1967" y="2907"/>
              <a:ext cx="550" cy="18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5575" name="Text Box 27"/>
            <p:cNvSpPr txBox="1">
              <a:spLocks noChangeArrowheads="1"/>
            </p:cNvSpPr>
            <p:nvPr/>
          </p:nvSpPr>
          <p:spPr bwMode="auto">
            <a:xfrm>
              <a:off x="2309" y="2891"/>
              <a:ext cx="2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FF0000"/>
                  </a:solidFill>
                  <a:latin typeface="Arial" pitchFamily="34" charset="0"/>
                </a:rPr>
                <a:t>+</a:t>
              </a:r>
            </a:p>
          </p:txBody>
        </p:sp>
        <p:sp>
          <p:nvSpPr>
            <p:cNvPr id="15576" name="Text Box 28"/>
            <p:cNvSpPr txBox="1">
              <a:spLocks noChangeArrowheads="1"/>
            </p:cNvSpPr>
            <p:nvPr/>
          </p:nvSpPr>
          <p:spPr bwMode="auto">
            <a:xfrm>
              <a:off x="1983" y="2875"/>
              <a:ext cx="1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0000FF"/>
                  </a:solidFill>
                  <a:latin typeface="Arial" pitchFamily="34" charset="0"/>
                </a:rPr>
                <a:t>-</a:t>
              </a:r>
            </a:p>
          </p:txBody>
        </p:sp>
      </p:grpSp>
      <p:grpSp>
        <p:nvGrpSpPr>
          <p:cNvPr id="6" name="Group 29"/>
          <p:cNvGrpSpPr>
            <a:grpSpLocks/>
          </p:cNvGrpSpPr>
          <p:nvPr/>
        </p:nvGrpSpPr>
        <p:grpSpPr bwMode="auto">
          <a:xfrm>
            <a:off x="5130801" y="2559041"/>
            <a:ext cx="873125" cy="392113"/>
            <a:chOff x="1967" y="2875"/>
            <a:chExt cx="550" cy="247"/>
          </a:xfrm>
        </p:grpSpPr>
        <p:sp>
          <p:nvSpPr>
            <p:cNvPr id="15571" name="Oval 30"/>
            <p:cNvSpPr>
              <a:spLocks noChangeArrowheads="1"/>
            </p:cNvSpPr>
            <p:nvPr/>
          </p:nvSpPr>
          <p:spPr bwMode="auto">
            <a:xfrm>
              <a:off x="1967" y="2907"/>
              <a:ext cx="550" cy="18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5572" name="Text Box 31"/>
            <p:cNvSpPr txBox="1">
              <a:spLocks noChangeArrowheads="1"/>
            </p:cNvSpPr>
            <p:nvPr/>
          </p:nvSpPr>
          <p:spPr bwMode="auto">
            <a:xfrm>
              <a:off x="2309" y="2891"/>
              <a:ext cx="2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FF0000"/>
                  </a:solidFill>
                  <a:latin typeface="Arial" pitchFamily="34" charset="0"/>
                </a:rPr>
                <a:t>+</a:t>
              </a:r>
            </a:p>
          </p:txBody>
        </p:sp>
        <p:sp>
          <p:nvSpPr>
            <p:cNvPr id="15573" name="Text Box 32"/>
            <p:cNvSpPr txBox="1">
              <a:spLocks noChangeArrowheads="1"/>
            </p:cNvSpPr>
            <p:nvPr/>
          </p:nvSpPr>
          <p:spPr bwMode="auto">
            <a:xfrm>
              <a:off x="1983" y="2875"/>
              <a:ext cx="1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0000FF"/>
                  </a:solidFill>
                  <a:latin typeface="Arial" pitchFamily="34" charset="0"/>
                </a:rPr>
                <a:t>-</a:t>
              </a:r>
            </a:p>
          </p:txBody>
        </p:sp>
      </p:grpSp>
      <p:grpSp>
        <p:nvGrpSpPr>
          <p:cNvPr id="7" name="Group 33"/>
          <p:cNvGrpSpPr>
            <a:grpSpLocks/>
          </p:cNvGrpSpPr>
          <p:nvPr/>
        </p:nvGrpSpPr>
        <p:grpSpPr bwMode="auto">
          <a:xfrm>
            <a:off x="4138614" y="2743191"/>
            <a:ext cx="873125" cy="392113"/>
            <a:chOff x="1967" y="2875"/>
            <a:chExt cx="550" cy="247"/>
          </a:xfrm>
        </p:grpSpPr>
        <p:sp>
          <p:nvSpPr>
            <p:cNvPr id="15568" name="Oval 34"/>
            <p:cNvSpPr>
              <a:spLocks noChangeArrowheads="1"/>
            </p:cNvSpPr>
            <p:nvPr/>
          </p:nvSpPr>
          <p:spPr bwMode="auto">
            <a:xfrm>
              <a:off x="1967" y="2907"/>
              <a:ext cx="550" cy="18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5569" name="Text Box 35"/>
            <p:cNvSpPr txBox="1">
              <a:spLocks noChangeArrowheads="1"/>
            </p:cNvSpPr>
            <p:nvPr/>
          </p:nvSpPr>
          <p:spPr bwMode="auto">
            <a:xfrm>
              <a:off x="2309" y="2891"/>
              <a:ext cx="2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FF0000"/>
                  </a:solidFill>
                  <a:latin typeface="Arial" pitchFamily="34" charset="0"/>
                </a:rPr>
                <a:t>+</a:t>
              </a:r>
            </a:p>
          </p:txBody>
        </p:sp>
        <p:sp>
          <p:nvSpPr>
            <p:cNvPr id="15570" name="Text Box 36"/>
            <p:cNvSpPr txBox="1">
              <a:spLocks noChangeArrowheads="1"/>
            </p:cNvSpPr>
            <p:nvPr/>
          </p:nvSpPr>
          <p:spPr bwMode="auto">
            <a:xfrm>
              <a:off x="1983" y="2875"/>
              <a:ext cx="1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0000FF"/>
                  </a:solidFill>
                  <a:latin typeface="Arial" pitchFamily="34" charset="0"/>
                </a:rPr>
                <a:t>-</a:t>
              </a:r>
            </a:p>
          </p:txBody>
        </p:sp>
      </p:grpSp>
      <p:grpSp>
        <p:nvGrpSpPr>
          <p:cNvPr id="8" name="Group 37"/>
          <p:cNvGrpSpPr>
            <a:grpSpLocks/>
          </p:cNvGrpSpPr>
          <p:nvPr/>
        </p:nvGrpSpPr>
        <p:grpSpPr bwMode="auto">
          <a:xfrm>
            <a:off x="5026026" y="2732078"/>
            <a:ext cx="873125" cy="392112"/>
            <a:chOff x="1967" y="2875"/>
            <a:chExt cx="550" cy="247"/>
          </a:xfrm>
        </p:grpSpPr>
        <p:sp>
          <p:nvSpPr>
            <p:cNvPr id="15565" name="Oval 38"/>
            <p:cNvSpPr>
              <a:spLocks noChangeArrowheads="1"/>
            </p:cNvSpPr>
            <p:nvPr/>
          </p:nvSpPr>
          <p:spPr bwMode="auto">
            <a:xfrm>
              <a:off x="1967" y="2907"/>
              <a:ext cx="550" cy="18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5566" name="Text Box 39"/>
            <p:cNvSpPr txBox="1">
              <a:spLocks noChangeArrowheads="1"/>
            </p:cNvSpPr>
            <p:nvPr/>
          </p:nvSpPr>
          <p:spPr bwMode="auto">
            <a:xfrm>
              <a:off x="2309" y="2891"/>
              <a:ext cx="2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FF0000"/>
                  </a:solidFill>
                  <a:latin typeface="Arial" pitchFamily="34" charset="0"/>
                </a:rPr>
                <a:t>+</a:t>
              </a:r>
            </a:p>
          </p:txBody>
        </p:sp>
        <p:sp>
          <p:nvSpPr>
            <p:cNvPr id="15567" name="Text Box 40"/>
            <p:cNvSpPr txBox="1">
              <a:spLocks noChangeArrowheads="1"/>
            </p:cNvSpPr>
            <p:nvPr/>
          </p:nvSpPr>
          <p:spPr bwMode="auto">
            <a:xfrm>
              <a:off x="1983" y="2875"/>
              <a:ext cx="1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0000FF"/>
                  </a:solidFill>
                  <a:latin typeface="Arial" pitchFamily="34" charset="0"/>
                </a:rPr>
                <a:t>-</a:t>
              </a:r>
            </a:p>
          </p:txBody>
        </p:sp>
      </p:grpSp>
      <p:grpSp>
        <p:nvGrpSpPr>
          <p:cNvPr id="9" name="Group 41"/>
          <p:cNvGrpSpPr>
            <a:grpSpLocks/>
          </p:cNvGrpSpPr>
          <p:nvPr/>
        </p:nvGrpSpPr>
        <p:grpSpPr bwMode="auto">
          <a:xfrm rot="-453701">
            <a:off x="5908676" y="2733666"/>
            <a:ext cx="873125" cy="392113"/>
            <a:chOff x="1967" y="2875"/>
            <a:chExt cx="550" cy="247"/>
          </a:xfrm>
        </p:grpSpPr>
        <p:sp>
          <p:nvSpPr>
            <p:cNvPr id="15562" name="Oval 42"/>
            <p:cNvSpPr>
              <a:spLocks noChangeArrowheads="1"/>
            </p:cNvSpPr>
            <p:nvPr/>
          </p:nvSpPr>
          <p:spPr bwMode="auto">
            <a:xfrm>
              <a:off x="1967" y="2907"/>
              <a:ext cx="550" cy="18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5563" name="Text Box 43"/>
            <p:cNvSpPr txBox="1">
              <a:spLocks noChangeArrowheads="1"/>
            </p:cNvSpPr>
            <p:nvPr/>
          </p:nvSpPr>
          <p:spPr bwMode="auto">
            <a:xfrm>
              <a:off x="2309" y="2891"/>
              <a:ext cx="2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FF0000"/>
                  </a:solidFill>
                  <a:latin typeface="Arial" pitchFamily="34" charset="0"/>
                </a:rPr>
                <a:t>+</a:t>
              </a:r>
            </a:p>
          </p:txBody>
        </p:sp>
        <p:sp>
          <p:nvSpPr>
            <p:cNvPr id="15564" name="Text Box 44"/>
            <p:cNvSpPr txBox="1">
              <a:spLocks noChangeArrowheads="1"/>
            </p:cNvSpPr>
            <p:nvPr/>
          </p:nvSpPr>
          <p:spPr bwMode="auto">
            <a:xfrm>
              <a:off x="1983" y="2875"/>
              <a:ext cx="1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0000FF"/>
                  </a:solidFill>
                  <a:latin typeface="Arial" pitchFamily="34" charset="0"/>
                </a:rPr>
                <a:t>-</a:t>
              </a:r>
            </a:p>
          </p:txBody>
        </p:sp>
      </p:grpSp>
      <p:sp>
        <p:nvSpPr>
          <p:cNvPr id="15377" name="Line 45"/>
          <p:cNvSpPr>
            <a:spLocks noChangeShapeType="1"/>
          </p:cNvSpPr>
          <p:nvPr/>
        </p:nvSpPr>
        <p:spPr bwMode="auto">
          <a:xfrm flipV="1">
            <a:off x="4608513" y="3311516"/>
            <a:ext cx="4425950" cy="111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grpSp>
        <p:nvGrpSpPr>
          <p:cNvPr id="10" name="Group 46"/>
          <p:cNvGrpSpPr>
            <a:grpSpLocks/>
          </p:cNvGrpSpPr>
          <p:nvPr/>
        </p:nvGrpSpPr>
        <p:grpSpPr bwMode="auto">
          <a:xfrm>
            <a:off x="4622801" y="5072053"/>
            <a:ext cx="873125" cy="392112"/>
            <a:chOff x="1967" y="2875"/>
            <a:chExt cx="550" cy="247"/>
          </a:xfrm>
        </p:grpSpPr>
        <p:sp>
          <p:nvSpPr>
            <p:cNvPr id="15559" name="Oval 47"/>
            <p:cNvSpPr>
              <a:spLocks noChangeArrowheads="1"/>
            </p:cNvSpPr>
            <p:nvPr/>
          </p:nvSpPr>
          <p:spPr bwMode="auto">
            <a:xfrm>
              <a:off x="1967" y="2907"/>
              <a:ext cx="550" cy="18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5560" name="Text Box 48"/>
            <p:cNvSpPr txBox="1">
              <a:spLocks noChangeArrowheads="1"/>
            </p:cNvSpPr>
            <p:nvPr/>
          </p:nvSpPr>
          <p:spPr bwMode="auto">
            <a:xfrm>
              <a:off x="2309" y="2891"/>
              <a:ext cx="2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FF0000"/>
                  </a:solidFill>
                  <a:latin typeface="Arial" pitchFamily="34" charset="0"/>
                </a:rPr>
                <a:t>+</a:t>
              </a:r>
            </a:p>
          </p:txBody>
        </p:sp>
        <p:sp>
          <p:nvSpPr>
            <p:cNvPr id="15561" name="Text Box 49"/>
            <p:cNvSpPr txBox="1">
              <a:spLocks noChangeArrowheads="1"/>
            </p:cNvSpPr>
            <p:nvPr/>
          </p:nvSpPr>
          <p:spPr bwMode="auto">
            <a:xfrm>
              <a:off x="1983" y="2875"/>
              <a:ext cx="1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0000FF"/>
                  </a:solidFill>
                  <a:latin typeface="Arial" pitchFamily="34" charset="0"/>
                </a:rPr>
                <a:t>-</a:t>
              </a:r>
            </a:p>
          </p:txBody>
        </p:sp>
      </p:grpSp>
      <p:grpSp>
        <p:nvGrpSpPr>
          <p:cNvPr id="11" name="Group 50"/>
          <p:cNvGrpSpPr>
            <a:grpSpLocks/>
          </p:cNvGrpSpPr>
          <p:nvPr/>
        </p:nvGrpSpPr>
        <p:grpSpPr bwMode="auto">
          <a:xfrm>
            <a:off x="5510214" y="5060941"/>
            <a:ext cx="873125" cy="392113"/>
            <a:chOff x="1967" y="2875"/>
            <a:chExt cx="550" cy="247"/>
          </a:xfrm>
        </p:grpSpPr>
        <p:sp>
          <p:nvSpPr>
            <p:cNvPr id="15556" name="Oval 51"/>
            <p:cNvSpPr>
              <a:spLocks noChangeArrowheads="1"/>
            </p:cNvSpPr>
            <p:nvPr/>
          </p:nvSpPr>
          <p:spPr bwMode="auto">
            <a:xfrm>
              <a:off x="1967" y="2907"/>
              <a:ext cx="550" cy="18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5557" name="Text Box 52"/>
            <p:cNvSpPr txBox="1">
              <a:spLocks noChangeArrowheads="1"/>
            </p:cNvSpPr>
            <p:nvPr/>
          </p:nvSpPr>
          <p:spPr bwMode="auto">
            <a:xfrm>
              <a:off x="2309" y="2891"/>
              <a:ext cx="2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FF0000"/>
                  </a:solidFill>
                  <a:latin typeface="Arial" pitchFamily="34" charset="0"/>
                </a:rPr>
                <a:t>+</a:t>
              </a:r>
            </a:p>
          </p:txBody>
        </p:sp>
        <p:sp>
          <p:nvSpPr>
            <p:cNvPr id="15558" name="Text Box 53"/>
            <p:cNvSpPr txBox="1">
              <a:spLocks noChangeArrowheads="1"/>
            </p:cNvSpPr>
            <p:nvPr/>
          </p:nvSpPr>
          <p:spPr bwMode="auto">
            <a:xfrm>
              <a:off x="1983" y="2875"/>
              <a:ext cx="1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0000FF"/>
                  </a:solidFill>
                  <a:latin typeface="Arial" pitchFamily="34" charset="0"/>
                </a:rPr>
                <a:t>-</a:t>
              </a:r>
            </a:p>
          </p:txBody>
        </p:sp>
      </p:grpSp>
      <p:grpSp>
        <p:nvGrpSpPr>
          <p:cNvPr id="12" name="Group 54"/>
          <p:cNvGrpSpPr>
            <a:grpSpLocks/>
          </p:cNvGrpSpPr>
          <p:nvPr/>
        </p:nvGrpSpPr>
        <p:grpSpPr bwMode="auto">
          <a:xfrm>
            <a:off x="8154989" y="5064116"/>
            <a:ext cx="873125" cy="392113"/>
            <a:chOff x="1967" y="2875"/>
            <a:chExt cx="550" cy="247"/>
          </a:xfrm>
        </p:grpSpPr>
        <p:sp>
          <p:nvSpPr>
            <p:cNvPr id="15553" name="Oval 55"/>
            <p:cNvSpPr>
              <a:spLocks noChangeArrowheads="1"/>
            </p:cNvSpPr>
            <p:nvPr/>
          </p:nvSpPr>
          <p:spPr bwMode="auto">
            <a:xfrm>
              <a:off x="1967" y="2907"/>
              <a:ext cx="550" cy="18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5554" name="Text Box 56"/>
            <p:cNvSpPr txBox="1">
              <a:spLocks noChangeArrowheads="1"/>
            </p:cNvSpPr>
            <p:nvPr/>
          </p:nvSpPr>
          <p:spPr bwMode="auto">
            <a:xfrm>
              <a:off x="2309" y="2891"/>
              <a:ext cx="2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FF0000"/>
                  </a:solidFill>
                  <a:latin typeface="Arial" pitchFamily="34" charset="0"/>
                </a:rPr>
                <a:t>+</a:t>
              </a:r>
            </a:p>
          </p:txBody>
        </p:sp>
        <p:sp>
          <p:nvSpPr>
            <p:cNvPr id="15555" name="Text Box 57"/>
            <p:cNvSpPr txBox="1">
              <a:spLocks noChangeArrowheads="1"/>
            </p:cNvSpPr>
            <p:nvPr/>
          </p:nvSpPr>
          <p:spPr bwMode="auto">
            <a:xfrm>
              <a:off x="1983" y="2875"/>
              <a:ext cx="1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0000FF"/>
                  </a:solidFill>
                  <a:latin typeface="Arial" pitchFamily="34" charset="0"/>
                </a:rPr>
                <a:t>-</a:t>
              </a:r>
            </a:p>
          </p:txBody>
        </p:sp>
      </p:grpSp>
      <p:grpSp>
        <p:nvGrpSpPr>
          <p:cNvPr id="13" name="Group 58"/>
          <p:cNvGrpSpPr>
            <a:grpSpLocks/>
          </p:cNvGrpSpPr>
          <p:nvPr/>
        </p:nvGrpSpPr>
        <p:grpSpPr bwMode="auto">
          <a:xfrm>
            <a:off x="7273926" y="5062528"/>
            <a:ext cx="873125" cy="392112"/>
            <a:chOff x="1967" y="2875"/>
            <a:chExt cx="550" cy="247"/>
          </a:xfrm>
        </p:grpSpPr>
        <p:sp>
          <p:nvSpPr>
            <p:cNvPr id="15550" name="Oval 59"/>
            <p:cNvSpPr>
              <a:spLocks noChangeArrowheads="1"/>
            </p:cNvSpPr>
            <p:nvPr/>
          </p:nvSpPr>
          <p:spPr bwMode="auto">
            <a:xfrm>
              <a:off x="1967" y="2907"/>
              <a:ext cx="550" cy="18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5551" name="Text Box 60"/>
            <p:cNvSpPr txBox="1">
              <a:spLocks noChangeArrowheads="1"/>
            </p:cNvSpPr>
            <p:nvPr/>
          </p:nvSpPr>
          <p:spPr bwMode="auto">
            <a:xfrm>
              <a:off x="2309" y="2891"/>
              <a:ext cx="2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FF0000"/>
                  </a:solidFill>
                  <a:latin typeface="Arial" pitchFamily="34" charset="0"/>
                </a:rPr>
                <a:t>+</a:t>
              </a:r>
            </a:p>
          </p:txBody>
        </p:sp>
        <p:sp>
          <p:nvSpPr>
            <p:cNvPr id="15552" name="Text Box 61"/>
            <p:cNvSpPr txBox="1">
              <a:spLocks noChangeArrowheads="1"/>
            </p:cNvSpPr>
            <p:nvPr/>
          </p:nvSpPr>
          <p:spPr bwMode="auto">
            <a:xfrm>
              <a:off x="1983" y="2875"/>
              <a:ext cx="1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0000FF"/>
                  </a:solidFill>
                  <a:latin typeface="Arial" pitchFamily="34" charset="0"/>
                </a:rPr>
                <a:t>-</a:t>
              </a:r>
            </a:p>
          </p:txBody>
        </p:sp>
      </p:grpSp>
      <p:grpSp>
        <p:nvGrpSpPr>
          <p:cNvPr id="14" name="Group 62"/>
          <p:cNvGrpSpPr>
            <a:grpSpLocks/>
          </p:cNvGrpSpPr>
          <p:nvPr/>
        </p:nvGrpSpPr>
        <p:grpSpPr bwMode="auto">
          <a:xfrm>
            <a:off x="6392864" y="5062528"/>
            <a:ext cx="873125" cy="392112"/>
            <a:chOff x="1967" y="2875"/>
            <a:chExt cx="550" cy="247"/>
          </a:xfrm>
        </p:grpSpPr>
        <p:sp>
          <p:nvSpPr>
            <p:cNvPr id="15547" name="Oval 63"/>
            <p:cNvSpPr>
              <a:spLocks noChangeArrowheads="1"/>
            </p:cNvSpPr>
            <p:nvPr/>
          </p:nvSpPr>
          <p:spPr bwMode="auto">
            <a:xfrm>
              <a:off x="1967" y="2907"/>
              <a:ext cx="550" cy="18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5548" name="Text Box 64"/>
            <p:cNvSpPr txBox="1">
              <a:spLocks noChangeArrowheads="1"/>
            </p:cNvSpPr>
            <p:nvPr/>
          </p:nvSpPr>
          <p:spPr bwMode="auto">
            <a:xfrm>
              <a:off x="2309" y="2891"/>
              <a:ext cx="2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FF0000"/>
                  </a:solidFill>
                  <a:latin typeface="Arial" pitchFamily="34" charset="0"/>
                </a:rPr>
                <a:t>+</a:t>
              </a:r>
            </a:p>
          </p:txBody>
        </p:sp>
        <p:sp>
          <p:nvSpPr>
            <p:cNvPr id="15549" name="Text Box 65"/>
            <p:cNvSpPr txBox="1">
              <a:spLocks noChangeArrowheads="1"/>
            </p:cNvSpPr>
            <p:nvPr/>
          </p:nvSpPr>
          <p:spPr bwMode="auto">
            <a:xfrm>
              <a:off x="1983" y="2875"/>
              <a:ext cx="1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0000FF"/>
                  </a:solidFill>
                  <a:latin typeface="Arial" pitchFamily="34" charset="0"/>
                </a:rPr>
                <a:t>-</a:t>
              </a:r>
            </a:p>
          </p:txBody>
        </p:sp>
      </p:grpSp>
      <p:grpSp>
        <p:nvGrpSpPr>
          <p:cNvPr id="15" name="Group 66"/>
          <p:cNvGrpSpPr>
            <a:grpSpLocks/>
          </p:cNvGrpSpPr>
          <p:nvPr/>
        </p:nvGrpSpPr>
        <p:grpSpPr bwMode="auto">
          <a:xfrm>
            <a:off x="5051426" y="4767253"/>
            <a:ext cx="873125" cy="392112"/>
            <a:chOff x="1967" y="2875"/>
            <a:chExt cx="550" cy="247"/>
          </a:xfrm>
        </p:grpSpPr>
        <p:sp>
          <p:nvSpPr>
            <p:cNvPr id="15544" name="Oval 67"/>
            <p:cNvSpPr>
              <a:spLocks noChangeArrowheads="1"/>
            </p:cNvSpPr>
            <p:nvPr/>
          </p:nvSpPr>
          <p:spPr bwMode="auto">
            <a:xfrm>
              <a:off x="1967" y="2907"/>
              <a:ext cx="550" cy="18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5545" name="Text Box 68"/>
            <p:cNvSpPr txBox="1">
              <a:spLocks noChangeArrowheads="1"/>
            </p:cNvSpPr>
            <p:nvPr/>
          </p:nvSpPr>
          <p:spPr bwMode="auto">
            <a:xfrm>
              <a:off x="2309" y="2891"/>
              <a:ext cx="2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FF0000"/>
                  </a:solidFill>
                  <a:latin typeface="Arial" pitchFamily="34" charset="0"/>
                </a:rPr>
                <a:t>+</a:t>
              </a:r>
            </a:p>
          </p:txBody>
        </p:sp>
        <p:sp>
          <p:nvSpPr>
            <p:cNvPr id="15546" name="Text Box 69"/>
            <p:cNvSpPr txBox="1">
              <a:spLocks noChangeArrowheads="1"/>
            </p:cNvSpPr>
            <p:nvPr/>
          </p:nvSpPr>
          <p:spPr bwMode="auto">
            <a:xfrm>
              <a:off x="1983" y="2875"/>
              <a:ext cx="1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0000FF"/>
                  </a:solidFill>
                  <a:latin typeface="Arial" pitchFamily="34" charset="0"/>
                </a:rPr>
                <a:t>-</a:t>
              </a:r>
            </a:p>
          </p:txBody>
        </p:sp>
      </p:grpSp>
      <p:grpSp>
        <p:nvGrpSpPr>
          <p:cNvPr id="16" name="Group 70"/>
          <p:cNvGrpSpPr>
            <a:grpSpLocks/>
          </p:cNvGrpSpPr>
          <p:nvPr/>
        </p:nvGrpSpPr>
        <p:grpSpPr bwMode="auto">
          <a:xfrm rot="862200">
            <a:off x="5938839" y="4756141"/>
            <a:ext cx="873125" cy="392113"/>
            <a:chOff x="1967" y="2875"/>
            <a:chExt cx="550" cy="247"/>
          </a:xfrm>
        </p:grpSpPr>
        <p:sp>
          <p:nvSpPr>
            <p:cNvPr id="15541" name="Oval 71"/>
            <p:cNvSpPr>
              <a:spLocks noChangeArrowheads="1"/>
            </p:cNvSpPr>
            <p:nvPr/>
          </p:nvSpPr>
          <p:spPr bwMode="auto">
            <a:xfrm>
              <a:off x="1967" y="2907"/>
              <a:ext cx="550" cy="18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5542" name="Text Box 72"/>
            <p:cNvSpPr txBox="1">
              <a:spLocks noChangeArrowheads="1"/>
            </p:cNvSpPr>
            <p:nvPr/>
          </p:nvSpPr>
          <p:spPr bwMode="auto">
            <a:xfrm>
              <a:off x="2309" y="2891"/>
              <a:ext cx="2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FF0000"/>
                  </a:solidFill>
                  <a:latin typeface="Arial" pitchFamily="34" charset="0"/>
                </a:rPr>
                <a:t>+</a:t>
              </a:r>
            </a:p>
          </p:txBody>
        </p:sp>
        <p:sp>
          <p:nvSpPr>
            <p:cNvPr id="15543" name="Text Box 73"/>
            <p:cNvSpPr txBox="1">
              <a:spLocks noChangeArrowheads="1"/>
            </p:cNvSpPr>
            <p:nvPr/>
          </p:nvSpPr>
          <p:spPr bwMode="auto">
            <a:xfrm>
              <a:off x="1983" y="2875"/>
              <a:ext cx="1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0000FF"/>
                  </a:solidFill>
                  <a:latin typeface="Arial" pitchFamily="34" charset="0"/>
                </a:rPr>
                <a:t>-</a:t>
              </a:r>
            </a:p>
          </p:txBody>
        </p:sp>
      </p:grpSp>
      <p:grpSp>
        <p:nvGrpSpPr>
          <p:cNvPr id="17" name="Group 74"/>
          <p:cNvGrpSpPr>
            <a:grpSpLocks/>
          </p:cNvGrpSpPr>
          <p:nvPr/>
        </p:nvGrpSpPr>
        <p:grpSpPr bwMode="auto">
          <a:xfrm rot="949152">
            <a:off x="7702551" y="4757728"/>
            <a:ext cx="873125" cy="392112"/>
            <a:chOff x="1967" y="2875"/>
            <a:chExt cx="550" cy="247"/>
          </a:xfrm>
        </p:grpSpPr>
        <p:sp>
          <p:nvSpPr>
            <p:cNvPr id="15538" name="Oval 75"/>
            <p:cNvSpPr>
              <a:spLocks noChangeArrowheads="1"/>
            </p:cNvSpPr>
            <p:nvPr/>
          </p:nvSpPr>
          <p:spPr bwMode="auto">
            <a:xfrm>
              <a:off x="1967" y="2907"/>
              <a:ext cx="550" cy="18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5539" name="Text Box 76"/>
            <p:cNvSpPr txBox="1">
              <a:spLocks noChangeArrowheads="1"/>
            </p:cNvSpPr>
            <p:nvPr/>
          </p:nvSpPr>
          <p:spPr bwMode="auto">
            <a:xfrm>
              <a:off x="2309" y="2891"/>
              <a:ext cx="2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FF0000"/>
                  </a:solidFill>
                  <a:latin typeface="Arial" pitchFamily="34" charset="0"/>
                </a:rPr>
                <a:t>+</a:t>
              </a:r>
            </a:p>
          </p:txBody>
        </p:sp>
        <p:sp>
          <p:nvSpPr>
            <p:cNvPr id="15540" name="Text Box 77"/>
            <p:cNvSpPr txBox="1">
              <a:spLocks noChangeArrowheads="1"/>
            </p:cNvSpPr>
            <p:nvPr/>
          </p:nvSpPr>
          <p:spPr bwMode="auto">
            <a:xfrm>
              <a:off x="1983" y="2875"/>
              <a:ext cx="1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0000FF"/>
                  </a:solidFill>
                  <a:latin typeface="Arial" pitchFamily="34" charset="0"/>
                </a:rPr>
                <a:t>-</a:t>
              </a:r>
            </a:p>
          </p:txBody>
        </p:sp>
      </p:grpSp>
      <p:grpSp>
        <p:nvGrpSpPr>
          <p:cNvPr id="18" name="Group 78"/>
          <p:cNvGrpSpPr>
            <a:grpSpLocks/>
          </p:cNvGrpSpPr>
          <p:nvPr/>
        </p:nvGrpSpPr>
        <p:grpSpPr bwMode="auto">
          <a:xfrm>
            <a:off x="6821489" y="4757728"/>
            <a:ext cx="873125" cy="392112"/>
            <a:chOff x="1967" y="2875"/>
            <a:chExt cx="550" cy="247"/>
          </a:xfrm>
        </p:grpSpPr>
        <p:sp>
          <p:nvSpPr>
            <p:cNvPr id="15535" name="Oval 79"/>
            <p:cNvSpPr>
              <a:spLocks noChangeArrowheads="1"/>
            </p:cNvSpPr>
            <p:nvPr/>
          </p:nvSpPr>
          <p:spPr bwMode="auto">
            <a:xfrm>
              <a:off x="1967" y="2907"/>
              <a:ext cx="550" cy="18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5536" name="Text Box 80"/>
            <p:cNvSpPr txBox="1">
              <a:spLocks noChangeArrowheads="1"/>
            </p:cNvSpPr>
            <p:nvPr/>
          </p:nvSpPr>
          <p:spPr bwMode="auto">
            <a:xfrm>
              <a:off x="2309" y="2891"/>
              <a:ext cx="2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FF0000"/>
                  </a:solidFill>
                  <a:latin typeface="Arial" pitchFamily="34" charset="0"/>
                </a:rPr>
                <a:t>+</a:t>
              </a:r>
            </a:p>
          </p:txBody>
        </p:sp>
        <p:sp>
          <p:nvSpPr>
            <p:cNvPr id="15537" name="Text Box 81"/>
            <p:cNvSpPr txBox="1">
              <a:spLocks noChangeArrowheads="1"/>
            </p:cNvSpPr>
            <p:nvPr/>
          </p:nvSpPr>
          <p:spPr bwMode="auto">
            <a:xfrm>
              <a:off x="1983" y="2875"/>
              <a:ext cx="1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0000FF"/>
                  </a:solidFill>
                  <a:latin typeface="Arial" pitchFamily="34" charset="0"/>
                </a:rPr>
                <a:t>-</a:t>
              </a:r>
            </a:p>
          </p:txBody>
        </p:sp>
      </p:grpSp>
      <p:grpSp>
        <p:nvGrpSpPr>
          <p:cNvPr id="19" name="Group 82"/>
          <p:cNvGrpSpPr>
            <a:grpSpLocks/>
          </p:cNvGrpSpPr>
          <p:nvPr/>
        </p:nvGrpSpPr>
        <p:grpSpPr bwMode="auto">
          <a:xfrm>
            <a:off x="4618039" y="4462453"/>
            <a:ext cx="873125" cy="392112"/>
            <a:chOff x="1967" y="2875"/>
            <a:chExt cx="550" cy="247"/>
          </a:xfrm>
        </p:grpSpPr>
        <p:sp>
          <p:nvSpPr>
            <p:cNvPr id="15532" name="Oval 83"/>
            <p:cNvSpPr>
              <a:spLocks noChangeArrowheads="1"/>
            </p:cNvSpPr>
            <p:nvPr/>
          </p:nvSpPr>
          <p:spPr bwMode="auto">
            <a:xfrm>
              <a:off x="1967" y="2907"/>
              <a:ext cx="550" cy="18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5533" name="Text Box 84"/>
            <p:cNvSpPr txBox="1">
              <a:spLocks noChangeArrowheads="1"/>
            </p:cNvSpPr>
            <p:nvPr/>
          </p:nvSpPr>
          <p:spPr bwMode="auto">
            <a:xfrm>
              <a:off x="2309" y="2891"/>
              <a:ext cx="2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FF0000"/>
                  </a:solidFill>
                  <a:latin typeface="Arial" pitchFamily="34" charset="0"/>
                </a:rPr>
                <a:t>+</a:t>
              </a:r>
            </a:p>
          </p:txBody>
        </p:sp>
        <p:sp>
          <p:nvSpPr>
            <p:cNvPr id="15534" name="Text Box 85"/>
            <p:cNvSpPr txBox="1">
              <a:spLocks noChangeArrowheads="1"/>
            </p:cNvSpPr>
            <p:nvPr/>
          </p:nvSpPr>
          <p:spPr bwMode="auto">
            <a:xfrm>
              <a:off x="1983" y="2875"/>
              <a:ext cx="1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0000FF"/>
                  </a:solidFill>
                  <a:latin typeface="Arial" pitchFamily="34" charset="0"/>
                </a:rPr>
                <a:t>-</a:t>
              </a:r>
            </a:p>
          </p:txBody>
        </p:sp>
      </p:grpSp>
      <p:grpSp>
        <p:nvGrpSpPr>
          <p:cNvPr id="20" name="Group 86"/>
          <p:cNvGrpSpPr>
            <a:grpSpLocks/>
          </p:cNvGrpSpPr>
          <p:nvPr/>
        </p:nvGrpSpPr>
        <p:grpSpPr bwMode="auto">
          <a:xfrm>
            <a:off x="5505451" y="4451341"/>
            <a:ext cx="873125" cy="392113"/>
            <a:chOff x="1967" y="2875"/>
            <a:chExt cx="550" cy="247"/>
          </a:xfrm>
        </p:grpSpPr>
        <p:sp>
          <p:nvSpPr>
            <p:cNvPr id="15529" name="Oval 87"/>
            <p:cNvSpPr>
              <a:spLocks noChangeArrowheads="1"/>
            </p:cNvSpPr>
            <p:nvPr/>
          </p:nvSpPr>
          <p:spPr bwMode="auto">
            <a:xfrm>
              <a:off x="1967" y="2907"/>
              <a:ext cx="550" cy="18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5530" name="Text Box 88"/>
            <p:cNvSpPr txBox="1">
              <a:spLocks noChangeArrowheads="1"/>
            </p:cNvSpPr>
            <p:nvPr/>
          </p:nvSpPr>
          <p:spPr bwMode="auto">
            <a:xfrm>
              <a:off x="2309" y="2891"/>
              <a:ext cx="2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FF0000"/>
                  </a:solidFill>
                  <a:latin typeface="Arial" pitchFamily="34" charset="0"/>
                </a:rPr>
                <a:t>+</a:t>
              </a:r>
            </a:p>
          </p:txBody>
        </p:sp>
        <p:sp>
          <p:nvSpPr>
            <p:cNvPr id="15531" name="Text Box 89"/>
            <p:cNvSpPr txBox="1">
              <a:spLocks noChangeArrowheads="1"/>
            </p:cNvSpPr>
            <p:nvPr/>
          </p:nvSpPr>
          <p:spPr bwMode="auto">
            <a:xfrm>
              <a:off x="1983" y="2875"/>
              <a:ext cx="1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0000FF"/>
                  </a:solidFill>
                  <a:latin typeface="Arial" pitchFamily="34" charset="0"/>
                </a:rPr>
                <a:t>-</a:t>
              </a:r>
            </a:p>
          </p:txBody>
        </p:sp>
      </p:grpSp>
      <p:grpSp>
        <p:nvGrpSpPr>
          <p:cNvPr id="21" name="Group 90"/>
          <p:cNvGrpSpPr>
            <a:grpSpLocks/>
          </p:cNvGrpSpPr>
          <p:nvPr/>
        </p:nvGrpSpPr>
        <p:grpSpPr bwMode="auto">
          <a:xfrm>
            <a:off x="8150226" y="4454516"/>
            <a:ext cx="873125" cy="392113"/>
            <a:chOff x="1967" y="2875"/>
            <a:chExt cx="550" cy="247"/>
          </a:xfrm>
        </p:grpSpPr>
        <p:sp>
          <p:nvSpPr>
            <p:cNvPr id="15526" name="Oval 91"/>
            <p:cNvSpPr>
              <a:spLocks noChangeArrowheads="1"/>
            </p:cNvSpPr>
            <p:nvPr/>
          </p:nvSpPr>
          <p:spPr bwMode="auto">
            <a:xfrm>
              <a:off x="1967" y="2907"/>
              <a:ext cx="550" cy="18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5527" name="Text Box 92"/>
            <p:cNvSpPr txBox="1">
              <a:spLocks noChangeArrowheads="1"/>
            </p:cNvSpPr>
            <p:nvPr/>
          </p:nvSpPr>
          <p:spPr bwMode="auto">
            <a:xfrm>
              <a:off x="2309" y="2891"/>
              <a:ext cx="2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FF0000"/>
                  </a:solidFill>
                  <a:latin typeface="Arial" pitchFamily="34" charset="0"/>
                </a:rPr>
                <a:t>+</a:t>
              </a:r>
            </a:p>
          </p:txBody>
        </p:sp>
        <p:sp>
          <p:nvSpPr>
            <p:cNvPr id="15528" name="Text Box 93"/>
            <p:cNvSpPr txBox="1">
              <a:spLocks noChangeArrowheads="1"/>
            </p:cNvSpPr>
            <p:nvPr/>
          </p:nvSpPr>
          <p:spPr bwMode="auto">
            <a:xfrm>
              <a:off x="1983" y="2875"/>
              <a:ext cx="1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0000FF"/>
                  </a:solidFill>
                  <a:latin typeface="Arial" pitchFamily="34" charset="0"/>
                </a:rPr>
                <a:t>-</a:t>
              </a:r>
            </a:p>
          </p:txBody>
        </p:sp>
      </p:grpSp>
      <p:grpSp>
        <p:nvGrpSpPr>
          <p:cNvPr id="22" name="Group 94"/>
          <p:cNvGrpSpPr>
            <a:grpSpLocks/>
          </p:cNvGrpSpPr>
          <p:nvPr/>
        </p:nvGrpSpPr>
        <p:grpSpPr bwMode="auto">
          <a:xfrm rot="-1036305">
            <a:off x="7269164" y="4452928"/>
            <a:ext cx="873125" cy="392112"/>
            <a:chOff x="1967" y="2875"/>
            <a:chExt cx="550" cy="247"/>
          </a:xfrm>
        </p:grpSpPr>
        <p:sp>
          <p:nvSpPr>
            <p:cNvPr id="15523" name="Oval 95"/>
            <p:cNvSpPr>
              <a:spLocks noChangeArrowheads="1"/>
            </p:cNvSpPr>
            <p:nvPr/>
          </p:nvSpPr>
          <p:spPr bwMode="auto">
            <a:xfrm>
              <a:off x="1967" y="2907"/>
              <a:ext cx="550" cy="18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5524" name="Text Box 96"/>
            <p:cNvSpPr txBox="1">
              <a:spLocks noChangeArrowheads="1"/>
            </p:cNvSpPr>
            <p:nvPr/>
          </p:nvSpPr>
          <p:spPr bwMode="auto">
            <a:xfrm>
              <a:off x="2309" y="2891"/>
              <a:ext cx="2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FF0000"/>
                  </a:solidFill>
                  <a:latin typeface="Arial" pitchFamily="34" charset="0"/>
                </a:rPr>
                <a:t>+</a:t>
              </a:r>
            </a:p>
          </p:txBody>
        </p:sp>
        <p:sp>
          <p:nvSpPr>
            <p:cNvPr id="15525" name="Text Box 97"/>
            <p:cNvSpPr txBox="1">
              <a:spLocks noChangeArrowheads="1"/>
            </p:cNvSpPr>
            <p:nvPr/>
          </p:nvSpPr>
          <p:spPr bwMode="auto">
            <a:xfrm>
              <a:off x="1983" y="2875"/>
              <a:ext cx="1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0000FF"/>
                  </a:solidFill>
                  <a:latin typeface="Arial" pitchFamily="34" charset="0"/>
                </a:rPr>
                <a:t>-</a:t>
              </a:r>
            </a:p>
          </p:txBody>
        </p:sp>
      </p:grpSp>
      <p:grpSp>
        <p:nvGrpSpPr>
          <p:cNvPr id="23" name="Group 98"/>
          <p:cNvGrpSpPr>
            <a:grpSpLocks/>
          </p:cNvGrpSpPr>
          <p:nvPr/>
        </p:nvGrpSpPr>
        <p:grpSpPr bwMode="auto">
          <a:xfrm rot="895885">
            <a:off x="6388101" y="4452928"/>
            <a:ext cx="873125" cy="392112"/>
            <a:chOff x="1967" y="2875"/>
            <a:chExt cx="550" cy="247"/>
          </a:xfrm>
        </p:grpSpPr>
        <p:sp>
          <p:nvSpPr>
            <p:cNvPr id="15520" name="Oval 99"/>
            <p:cNvSpPr>
              <a:spLocks noChangeArrowheads="1"/>
            </p:cNvSpPr>
            <p:nvPr/>
          </p:nvSpPr>
          <p:spPr bwMode="auto">
            <a:xfrm>
              <a:off x="1967" y="2907"/>
              <a:ext cx="550" cy="18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5521" name="Text Box 100"/>
            <p:cNvSpPr txBox="1">
              <a:spLocks noChangeArrowheads="1"/>
            </p:cNvSpPr>
            <p:nvPr/>
          </p:nvSpPr>
          <p:spPr bwMode="auto">
            <a:xfrm>
              <a:off x="2309" y="2891"/>
              <a:ext cx="2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FF0000"/>
                  </a:solidFill>
                  <a:latin typeface="Arial" pitchFamily="34" charset="0"/>
                </a:rPr>
                <a:t>+</a:t>
              </a:r>
            </a:p>
          </p:txBody>
        </p:sp>
        <p:sp>
          <p:nvSpPr>
            <p:cNvPr id="15522" name="Text Box 101"/>
            <p:cNvSpPr txBox="1">
              <a:spLocks noChangeArrowheads="1"/>
            </p:cNvSpPr>
            <p:nvPr/>
          </p:nvSpPr>
          <p:spPr bwMode="auto">
            <a:xfrm>
              <a:off x="1983" y="2875"/>
              <a:ext cx="1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0000FF"/>
                  </a:solidFill>
                  <a:latin typeface="Arial" pitchFamily="34" charset="0"/>
                </a:rPr>
                <a:t>-</a:t>
              </a:r>
            </a:p>
          </p:txBody>
        </p:sp>
      </p:grpSp>
      <p:grpSp>
        <p:nvGrpSpPr>
          <p:cNvPr id="24" name="Group 102"/>
          <p:cNvGrpSpPr>
            <a:grpSpLocks/>
          </p:cNvGrpSpPr>
          <p:nvPr/>
        </p:nvGrpSpPr>
        <p:grpSpPr bwMode="auto">
          <a:xfrm rot="-721836">
            <a:off x="5064126" y="4157653"/>
            <a:ext cx="873125" cy="392112"/>
            <a:chOff x="1967" y="2875"/>
            <a:chExt cx="550" cy="247"/>
          </a:xfrm>
        </p:grpSpPr>
        <p:sp>
          <p:nvSpPr>
            <p:cNvPr id="15517" name="Oval 103"/>
            <p:cNvSpPr>
              <a:spLocks noChangeArrowheads="1"/>
            </p:cNvSpPr>
            <p:nvPr/>
          </p:nvSpPr>
          <p:spPr bwMode="auto">
            <a:xfrm>
              <a:off x="1967" y="2907"/>
              <a:ext cx="550" cy="18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5518" name="Text Box 104"/>
            <p:cNvSpPr txBox="1">
              <a:spLocks noChangeArrowheads="1"/>
            </p:cNvSpPr>
            <p:nvPr/>
          </p:nvSpPr>
          <p:spPr bwMode="auto">
            <a:xfrm>
              <a:off x="2309" y="2891"/>
              <a:ext cx="2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FF0000"/>
                  </a:solidFill>
                  <a:latin typeface="Arial" pitchFamily="34" charset="0"/>
                </a:rPr>
                <a:t>+</a:t>
              </a:r>
            </a:p>
          </p:txBody>
        </p:sp>
        <p:sp>
          <p:nvSpPr>
            <p:cNvPr id="15519" name="Text Box 105"/>
            <p:cNvSpPr txBox="1">
              <a:spLocks noChangeArrowheads="1"/>
            </p:cNvSpPr>
            <p:nvPr/>
          </p:nvSpPr>
          <p:spPr bwMode="auto">
            <a:xfrm>
              <a:off x="1983" y="2875"/>
              <a:ext cx="1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0000FF"/>
                  </a:solidFill>
                  <a:latin typeface="Arial" pitchFamily="34" charset="0"/>
                </a:rPr>
                <a:t>-</a:t>
              </a:r>
            </a:p>
          </p:txBody>
        </p:sp>
      </p:grpSp>
      <p:grpSp>
        <p:nvGrpSpPr>
          <p:cNvPr id="25" name="Group 106"/>
          <p:cNvGrpSpPr>
            <a:grpSpLocks/>
          </p:cNvGrpSpPr>
          <p:nvPr/>
        </p:nvGrpSpPr>
        <p:grpSpPr bwMode="auto">
          <a:xfrm>
            <a:off x="5951539" y="4146541"/>
            <a:ext cx="873125" cy="392113"/>
            <a:chOff x="1967" y="2875"/>
            <a:chExt cx="550" cy="247"/>
          </a:xfrm>
        </p:grpSpPr>
        <p:sp>
          <p:nvSpPr>
            <p:cNvPr id="15514" name="Oval 107"/>
            <p:cNvSpPr>
              <a:spLocks noChangeArrowheads="1"/>
            </p:cNvSpPr>
            <p:nvPr/>
          </p:nvSpPr>
          <p:spPr bwMode="auto">
            <a:xfrm>
              <a:off x="1967" y="2907"/>
              <a:ext cx="550" cy="18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5515" name="Text Box 108"/>
            <p:cNvSpPr txBox="1">
              <a:spLocks noChangeArrowheads="1"/>
            </p:cNvSpPr>
            <p:nvPr/>
          </p:nvSpPr>
          <p:spPr bwMode="auto">
            <a:xfrm>
              <a:off x="2309" y="2891"/>
              <a:ext cx="2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FF0000"/>
                  </a:solidFill>
                  <a:latin typeface="Arial" pitchFamily="34" charset="0"/>
                </a:rPr>
                <a:t>+</a:t>
              </a:r>
            </a:p>
          </p:txBody>
        </p:sp>
        <p:sp>
          <p:nvSpPr>
            <p:cNvPr id="15516" name="Text Box 109"/>
            <p:cNvSpPr txBox="1">
              <a:spLocks noChangeArrowheads="1"/>
            </p:cNvSpPr>
            <p:nvPr/>
          </p:nvSpPr>
          <p:spPr bwMode="auto">
            <a:xfrm>
              <a:off x="1983" y="2875"/>
              <a:ext cx="1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0000FF"/>
                  </a:solidFill>
                  <a:latin typeface="Arial" pitchFamily="34" charset="0"/>
                </a:rPr>
                <a:t>-</a:t>
              </a:r>
            </a:p>
          </p:txBody>
        </p:sp>
      </p:grpSp>
      <p:grpSp>
        <p:nvGrpSpPr>
          <p:cNvPr id="26" name="Group 110"/>
          <p:cNvGrpSpPr>
            <a:grpSpLocks/>
          </p:cNvGrpSpPr>
          <p:nvPr/>
        </p:nvGrpSpPr>
        <p:grpSpPr bwMode="auto">
          <a:xfrm>
            <a:off x="7715251" y="4148128"/>
            <a:ext cx="873125" cy="392112"/>
            <a:chOff x="1967" y="2875"/>
            <a:chExt cx="550" cy="247"/>
          </a:xfrm>
        </p:grpSpPr>
        <p:sp>
          <p:nvSpPr>
            <p:cNvPr id="15511" name="Oval 111"/>
            <p:cNvSpPr>
              <a:spLocks noChangeArrowheads="1"/>
            </p:cNvSpPr>
            <p:nvPr/>
          </p:nvSpPr>
          <p:spPr bwMode="auto">
            <a:xfrm>
              <a:off x="1967" y="2907"/>
              <a:ext cx="550" cy="18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5512" name="Text Box 112"/>
            <p:cNvSpPr txBox="1">
              <a:spLocks noChangeArrowheads="1"/>
            </p:cNvSpPr>
            <p:nvPr/>
          </p:nvSpPr>
          <p:spPr bwMode="auto">
            <a:xfrm>
              <a:off x="2309" y="2891"/>
              <a:ext cx="2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FF0000"/>
                  </a:solidFill>
                  <a:latin typeface="Arial" pitchFamily="34" charset="0"/>
                </a:rPr>
                <a:t>+</a:t>
              </a:r>
            </a:p>
          </p:txBody>
        </p:sp>
        <p:sp>
          <p:nvSpPr>
            <p:cNvPr id="15513" name="Text Box 113"/>
            <p:cNvSpPr txBox="1">
              <a:spLocks noChangeArrowheads="1"/>
            </p:cNvSpPr>
            <p:nvPr/>
          </p:nvSpPr>
          <p:spPr bwMode="auto">
            <a:xfrm>
              <a:off x="1983" y="2875"/>
              <a:ext cx="1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0000FF"/>
                  </a:solidFill>
                  <a:latin typeface="Arial" pitchFamily="34" charset="0"/>
                </a:rPr>
                <a:t>-</a:t>
              </a:r>
            </a:p>
          </p:txBody>
        </p:sp>
      </p:grpSp>
      <p:grpSp>
        <p:nvGrpSpPr>
          <p:cNvPr id="27" name="Group 114"/>
          <p:cNvGrpSpPr>
            <a:grpSpLocks/>
          </p:cNvGrpSpPr>
          <p:nvPr/>
        </p:nvGrpSpPr>
        <p:grpSpPr bwMode="auto">
          <a:xfrm>
            <a:off x="6834189" y="4148128"/>
            <a:ext cx="873125" cy="392112"/>
            <a:chOff x="1967" y="2875"/>
            <a:chExt cx="550" cy="247"/>
          </a:xfrm>
        </p:grpSpPr>
        <p:sp>
          <p:nvSpPr>
            <p:cNvPr id="15508" name="Oval 115"/>
            <p:cNvSpPr>
              <a:spLocks noChangeArrowheads="1"/>
            </p:cNvSpPr>
            <p:nvPr/>
          </p:nvSpPr>
          <p:spPr bwMode="auto">
            <a:xfrm>
              <a:off x="1967" y="2907"/>
              <a:ext cx="550" cy="18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5509" name="Text Box 116"/>
            <p:cNvSpPr txBox="1">
              <a:spLocks noChangeArrowheads="1"/>
            </p:cNvSpPr>
            <p:nvPr/>
          </p:nvSpPr>
          <p:spPr bwMode="auto">
            <a:xfrm>
              <a:off x="2309" y="2891"/>
              <a:ext cx="2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FF0000"/>
                  </a:solidFill>
                  <a:latin typeface="Arial" pitchFamily="34" charset="0"/>
                </a:rPr>
                <a:t>+</a:t>
              </a:r>
            </a:p>
          </p:txBody>
        </p:sp>
        <p:sp>
          <p:nvSpPr>
            <p:cNvPr id="15510" name="Text Box 117"/>
            <p:cNvSpPr txBox="1">
              <a:spLocks noChangeArrowheads="1"/>
            </p:cNvSpPr>
            <p:nvPr/>
          </p:nvSpPr>
          <p:spPr bwMode="auto">
            <a:xfrm>
              <a:off x="1983" y="2875"/>
              <a:ext cx="1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0000FF"/>
                  </a:solidFill>
                  <a:latin typeface="Arial" pitchFamily="34" charset="0"/>
                </a:rPr>
                <a:t>-</a:t>
              </a:r>
            </a:p>
          </p:txBody>
        </p:sp>
      </p:grpSp>
      <p:grpSp>
        <p:nvGrpSpPr>
          <p:cNvPr id="28" name="Group 118"/>
          <p:cNvGrpSpPr>
            <a:grpSpLocks/>
          </p:cNvGrpSpPr>
          <p:nvPr/>
        </p:nvGrpSpPr>
        <p:grpSpPr bwMode="auto">
          <a:xfrm>
            <a:off x="4614864" y="3846503"/>
            <a:ext cx="873125" cy="392112"/>
            <a:chOff x="1967" y="2875"/>
            <a:chExt cx="550" cy="247"/>
          </a:xfrm>
        </p:grpSpPr>
        <p:sp>
          <p:nvSpPr>
            <p:cNvPr id="15505" name="Oval 119"/>
            <p:cNvSpPr>
              <a:spLocks noChangeArrowheads="1"/>
            </p:cNvSpPr>
            <p:nvPr/>
          </p:nvSpPr>
          <p:spPr bwMode="auto">
            <a:xfrm>
              <a:off x="1967" y="2907"/>
              <a:ext cx="550" cy="18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5506" name="Text Box 120"/>
            <p:cNvSpPr txBox="1">
              <a:spLocks noChangeArrowheads="1"/>
            </p:cNvSpPr>
            <p:nvPr/>
          </p:nvSpPr>
          <p:spPr bwMode="auto">
            <a:xfrm>
              <a:off x="2309" y="2891"/>
              <a:ext cx="2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FF0000"/>
                  </a:solidFill>
                  <a:latin typeface="Arial" pitchFamily="34" charset="0"/>
                </a:rPr>
                <a:t>+</a:t>
              </a:r>
            </a:p>
          </p:txBody>
        </p:sp>
        <p:sp>
          <p:nvSpPr>
            <p:cNvPr id="15507" name="Text Box 121"/>
            <p:cNvSpPr txBox="1">
              <a:spLocks noChangeArrowheads="1"/>
            </p:cNvSpPr>
            <p:nvPr/>
          </p:nvSpPr>
          <p:spPr bwMode="auto">
            <a:xfrm>
              <a:off x="1983" y="2875"/>
              <a:ext cx="1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0000FF"/>
                  </a:solidFill>
                  <a:latin typeface="Arial" pitchFamily="34" charset="0"/>
                </a:rPr>
                <a:t>-</a:t>
              </a:r>
            </a:p>
          </p:txBody>
        </p:sp>
      </p:grpSp>
      <p:grpSp>
        <p:nvGrpSpPr>
          <p:cNvPr id="29" name="Group 122"/>
          <p:cNvGrpSpPr>
            <a:grpSpLocks/>
          </p:cNvGrpSpPr>
          <p:nvPr/>
        </p:nvGrpSpPr>
        <p:grpSpPr bwMode="auto">
          <a:xfrm>
            <a:off x="5502276" y="3835391"/>
            <a:ext cx="873125" cy="392113"/>
            <a:chOff x="1967" y="2875"/>
            <a:chExt cx="550" cy="247"/>
          </a:xfrm>
        </p:grpSpPr>
        <p:sp>
          <p:nvSpPr>
            <p:cNvPr id="15502" name="Oval 123"/>
            <p:cNvSpPr>
              <a:spLocks noChangeArrowheads="1"/>
            </p:cNvSpPr>
            <p:nvPr/>
          </p:nvSpPr>
          <p:spPr bwMode="auto">
            <a:xfrm>
              <a:off x="1967" y="2907"/>
              <a:ext cx="550" cy="18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5503" name="Text Box 124"/>
            <p:cNvSpPr txBox="1">
              <a:spLocks noChangeArrowheads="1"/>
            </p:cNvSpPr>
            <p:nvPr/>
          </p:nvSpPr>
          <p:spPr bwMode="auto">
            <a:xfrm>
              <a:off x="2309" y="2891"/>
              <a:ext cx="2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FF0000"/>
                  </a:solidFill>
                  <a:latin typeface="Arial" pitchFamily="34" charset="0"/>
                </a:rPr>
                <a:t>+</a:t>
              </a:r>
            </a:p>
          </p:txBody>
        </p:sp>
        <p:sp>
          <p:nvSpPr>
            <p:cNvPr id="15504" name="Text Box 125"/>
            <p:cNvSpPr txBox="1">
              <a:spLocks noChangeArrowheads="1"/>
            </p:cNvSpPr>
            <p:nvPr/>
          </p:nvSpPr>
          <p:spPr bwMode="auto">
            <a:xfrm>
              <a:off x="1983" y="2875"/>
              <a:ext cx="1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0000FF"/>
                  </a:solidFill>
                  <a:latin typeface="Arial" pitchFamily="34" charset="0"/>
                </a:rPr>
                <a:t>-</a:t>
              </a:r>
            </a:p>
          </p:txBody>
        </p:sp>
      </p:grpSp>
      <p:grpSp>
        <p:nvGrpSpPr>
          <p:cNvPr id="30" name="Group 126"/>
          <p:cNvGrpSpPr>
            <a:grpSpLocks/>
          </p:cNvGrpSpPr>
          <p:nvPr/>
        </p:nvGrpSpPr>
        <p:grpSpPr bwMode="auto">
          <a:xfrm>
            <a:off x="8147051" y="3838566"/>
            <a:ext cx="873125" cy="392113"/>
            <a:chOff x="1967" y="2875"/>
            <a:chExt cx="550" cy="247"/>
          </a:xfrm>
        </p:grpSpPr>
        <p:sp>
          <p:nvSpPr>
            <p:cNvPr id="15499" name="Oval 127"/>
            <p:cNvSpPr>
              <a:spLocks noChangeArrowheads="1"/>
            </p:cNvSpPr>
            <p:nvPr/>
          </p:nvSpPr>
          <p:spPr bwMode="auto">
            <a:xfrm>
              <a:off x="1967" y="2907"/>
              <a:ext cx="550" cy="18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5500" name="Text Box 128"/>
            <p:cNvSpPr txBox="1">
              <a:spLocks noChangeArrowheads="1"/>
            </p:cNvSpPr>
            <p:nvPr/>
          </p:nvSpPr>
          <p:spPr bwMode="auto">
            <a:xfrm>
              <a:off x="2309" y="2891"/>
              <a:ext cx="2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FF0000"/>
                  </a:solidFill>
                  <a:latin typeface="Arial" pitchFamily="34" charset="0"/>
                </a:rPr>
                <a:t>+</a:t>
              </a:r>
            </a:p>
          </p:txBody>
        </p:sp>
        <p:sp>
          <p:nvSpPr>
            <p:cNvPr id="15501" name="Text Box 129"/>
            <p:cNvSpPr txBox="1">
              <a:spLocks noChangeArrowheads="1"/>
            </p:cNvSpPr>
            <p:nvPr/>
          </p:nvSpPr>
          <p:spPr bwMode="auto">
            <a:xfrm>
              <a:off x="1983" y="2875"/>
              <a:ext cx="1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0000FF"/>
                  </a:solidFill>
                  <a:latin typeface="Arial" pitchFamily="34" charset="0"/>
                </a:rPr>
                <a:t>-</a:t>
              </a:r>
            </a:p>
          </p:txBody>
        </p:sp>
      </p:grpSp>
      <p:grpSp>
        <p:nvGrpSpPr>
          <p:cNvPr id="31" name="Group 130"/>
          <p:cNvGrpSpPr>
            <a:grpSpLocks/>
          </p:cNvGrpSpPr>
          <p:nvPr/>
        </p:nvGrpSpPr>
        <p:grpSpPr bwMode="auto">
          <a:xfrm>
            <a:off x="7265989" y="3836978"/>
            <a:ext cx="873125" cy="392112"/>
            <a:chOff x="1967" y="2875"/>
            <a:chExt cx="550" cy="247"/>
          </a:xfrm>
        </p:grpSpPr>
        <p:sp>
          <p:nvSpPr>
            <p:cNvPr id="15496" name="Oval 131"/>
            <p:cNvSpPr>
              <a:spLocks noChangeArrowheads="1"/>
            </p:cNvSpPr>
            <p:nvPr/>
          </p:nvSpPr>
          <p:spPr bwMode="auto">
            <a:xfrm>
              <a:off x="1967" y="2907"/>
              <a:ext cx="550" cy="18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5497" name="Text Box 132"/>
            <p:cNvSpPr txBox="1">
              <a:spLocks noChangeArrowheads="1"/>
            </p:cNvSpPr>
            <p:nvPr/>
          </p:nvSpPr>
          <p:spPr bwMode="auto">
            <a:xfrm>
              <a:off x="2309" y="2891"/>
              <a:ext cx="2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FF0000"/>
                  </a:solidFill>
                  <a:latin typeface="Arial" pitchFamily="34" charset="0"/>
                </a:rPr>
                <a:t>+</a:t>
              </a:r>
            </a:p>
          </p:txBody>
        </p:sp>
        <p:sp>
          <p:nvSpPr>
            <p:cNvPr id="15498" name="Text Box 133"/>
            <p:cNvSpPr txBox="1">
              <a:spLocks noChangeArrowheads="1"/>
            </p:cNvSpPr>
            <p:nvPr/>
          </p:nvSpPr>
          <p:spPr bwMode="auto">
            <a:xfrm>
              <a:off x="1983" y="2875"/>
              <a:ext cx="1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0000FF"/>
                  </a:solidFill>
                  <a:latin typeface="Arial" pitchFamily="34" charset="0"/>
                </a:rPr>
                <a:t>-</a:t>
              </a:r>
            </a:p>
          </p:txBody>
        </p:sp>
      </p:grpSp>
      <p:grpSp>
        <p:nvGrpSpPr>
          <p:cNvPr id="15360" name="Group 134"/>
          <p:cNvGrpSpPr>
            <a:grpSpLocks/>
          </p:cNvGrpSpPr>
          <p:nvPr/>
        </p:nvGrpSpPr>
        <p:grpSpPr bwMode="auto">
          <a:xfrm rot="-1210768">
            <a:off x="6384926" y="3836978"/>
            <a:ext cx="873125" cy="392112"/>
            <a:chOff x="1967" y="2875"/>
            <a:chExt cx="550" cy="247"/>
          </a:xfrm>
        </p:grpSpPr>
        <p:sp>
          <p:nvSpPr>
            <p:cNvPr id="15493" name="Oval 135"/>
            <p:cNvSpPr>
              <a:spLocks noChangeArrowheads="1"/>
            </p:cNvSpPr>
            <p:nvPr/>
          </p:nvSpPr>
          <p:spPr bwMode="auto">
            <a:xfrm>
              <a:off x="1967" y="2907"/>
              <a:ext cx="550" cy="18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5494" name="Text Box 136"/>
            <p:cNvSpPr txBox="1">
              <a:spLocks noChangeArrowheads="1"/>
            </p:cNvSpPr>
            <p:nvPr/>
          </p:nvSpPr>
          <p:spPr bwMode="auto">
            <a:xfrm>
              <a:off x="2309" y="2891"/>
              <a:ext cx="2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FF0000"/>
                  </a:solidFill>
                  <a:latin typeface="Arial" pitchFamily="34" charset="0"/>
                </a:rPr>
                <a:t>+</a:t>
              </a:r>
            </a:p>
          </p:txBody>
        </p:sp>
        <p:sp>
          <p:nvSpPr>
            <p:cNvPr id="15495" name="Text Box 137"/>
            <p:cNvSpPr txBox="1">
              <a:spLocks noChangeArrowheads="1"/>
            </p:cNvSpPr>
            <p:nvPr/>
          </p:nvSpPr>
          <p:spPr bwMode="auto">
            <a:xfrm>
              <a:off x="1983" y="2875"/>
              <a:ext cx="1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0000FF"/>
                  </a:solidFill>
                  <a:latin typeface="Arial" pitchFamily="34" charset="0"/>
                </a:rPr>
                <a:t>-</a:t>
              </a:r>
            </a:p>
          </p:txBody>
        </p:sp>
      </p:grpSp>
      <p:grpSp>
        <p:nvGrpSpPr>
          <p:cNvPr id="15361" name="Group 138"/>
          <p:cNvGrpSpPr>
            <a:grpSpLocks/>
          </p:cNvGrpSpPr>
          <p:nvPr/>
        </p:nvGrpSpPr>
        <p:grpSpPr bwMode="auto">
          <a:xfrm rot="869084">
            <a:off x="5064126" y="3543291"/>
            <a:ext cx="873125" cy="392113"/>
            <a:chOff x="1967" y="2875"/>
            <a:chExt cx="550" cy="247"/>
          </a:xfrm>
        </p:grpSpPr>
        <p:sp>
          <p:nvSpPr>
            <p:cNvPr id="15490" name="Oval 139"/>
            <p:cNvSpPr>
              <a:spLocks noChangeArrowheads="1"/>
            </p:cNvSpPr>
            <p:nvPr/>
          </p:nvSpPr>
          <p:spPr bwMode="auto">
            <a:xfrm>
              <a:off x="1967" y="2907"/>
              <a:ext cx="550" cy="18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5491" name="Text Box 140"/>
            <p:cNvSpPr txBox="1">
              <a:spLocks noChangeArrowheads="1"/>
            </p:cNvSpPr>
            <p:nvPr/>
          </p:nvSpPr>
          <p:spPr bwMode="auto">
            <a:xfrm>
              <a:off x="2309" y="2891"/>
              <a:ext cx="2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FF0000"/>
                  </a:solidFill>
                  <a:latin typeface="Arial" pitchFamily="34" charset="0"/>
                </a:rPr>
                <a:t>+</a:t>
              </a:r>
            </a:p>
          </p:txBody>
        </p:sp>
        <p:sp>
          <p:nvSpPr>
            <p:cNvPr id="15492" name="Text Box 141"/>
            <p:cNvSpPr txBox="1">
              <a:spLocks noChangeArrowheads="1"/>
            </p:cNvSpPr>
            <p:nvPr/>
          </p:nvSpPr>
          <p:spPr bwMode="auto">
            <a:xfrm>
              <a:off x="1983" y="2875"/>
              <a:ext cx="1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0000FF"/>
                  </a:solidFill>
                  <a:latin typeface="Arial" pitchFamily="34" charset="0"/>
                </a:rPr>
                <a:t>-</a:t>
              </a:r>
            </a:p>
          </p:txBody>
        </p:sp>
      </p:grpSp>
      <p:grpSp>
        <p:nvGrpSpPr>
          <p:cNvPr id="15368" name="Group 142"/>
          <p:cNvGrpSpPr>
            <a:grpSpLocks/>
          </p:cNvGrpSpPr>
          <p:nvPr/>
        </p:nvGrpSpPr>
        <p:grpSpPr bwMode="auto">
          <a:xfrm>
            <a:off x="5951539" y="3532178"/>
            <a:ext cx="873125" cy="392112"/>
            <a:chOff x="1967" y="2875"/>
            <a:chExt cx="550" cy="247"/>
          </a:xfrm>
        </p:grpSpPr>
        <p:sp>
          <p:nvSpPr>
            <p:cNvPr id="15487" name="Oval 143"/>
            <p:cNvSpPr>
              <a:spLocks noChangeArrowheads="1"/>
            </p:cNvSpPr>
            <p:nvPr/>
          </p:nvSpPr>
          <p:spPr bwMode="auto">
            <a:xfrm>
              <a:off x="1967" y="2907"/>
              <a:ext cx="550" cy="18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5488" name="Text Box 144"/>
            <p:cNvSpPr txBox="1">
              <a:spLocks noChangeArrowheads="1"/>
            </p:cNvSpPr>
            <p:nvPr/>
          </p:nvSpPr>
          <p:spPr bwMode="auto">
            <a:xfrm>
              <a:off x="2309" y="2891"/>
              <a:ext cx="2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FF0000"/>
                  </a:solidFill>
                  <a:latin typeface="Arial" pitchFamily="34" charset="0"/>
                </a:rPr>
                <a:t>+</a:t>
              </a:r>
            </a:p>
          </p:txBody>
        </p:sp>
        <p:sp>
          <p:nvSpPr>
            <p:cNvPr id="15489" name="Text Box 145"/>
            <p:cNvSpPr txBox="1">
              <a:spLocks noChangeArrowheads="1"/>
            </p:cNvSpPr>
            <p:nvPr/>
          </p:nvSpPr>
          <p:spPr bwMode="auto">
            <a:xfrm>
              <a:off x="1983" y="2875"/>
              <a:ext cx="1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0000FF"/>
                  </a:solidFill>
                  <a:latin typeface="Arial" pitchFamily="34" charset="0"/>
                </a:rPr>
                <a:t>-</a:t>
              </a:r>
            </a:p>
          </p:txBody>
        </p:sp>
      </p:grpSp>
      <p:grpSp>
        <p:nvGrpSpPr>
          <p:cNvPr id="15370" name="Group 146"/>
          <p:cNvGrpSpPr>
            <a:grpSpLocks/>
          </p:cNvGrpSpPr>
          <p:nvPr/>
        </p:nvGrpSpPr>
        <p:grpSpPr bwMode="auto">
          <a:xfrm rot="862200">
            <a:off x="7715251" y="3533766"/>
            <a:ext cx="873125" cy="392113"/>
            <a:chOff x="1967" y="2875"/>
            <a:chExt cx="550" cy="247"/>
          </a:xfrm>
        </p:grpSpPr>
        <p:sp>
          <p:nvSpPr>
            <p:cNvPr id="15484" name="Oval 147"/>
            <p:cNvSpPr>
              <a:spLocks noChangeArrowheads="1"/>
            </p:cNvSpPr>
            <p:nvPr/>
          </p:nvSpPr>
          <p:spPr bwMode="auto">
            <a:xfrm>
              <a:off x="1967" y="2907"/>
              <a:ext cx="550" cy="18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5485" name="Text Box 148"/>
            <p:cNvSpPr txBox="1">
              <a:spLocks noChangeArrowheads="1"/>
            </p:cNvSpPr>
            <p:nvPr/>
          </p:nvSpPr>
          <p:spPr bwMode="auto">
            <a:xfrm>
              <a:off x="2309" y="2891"/>
              <a:ext cx="2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FF0000"/>
                  </a:solidFill>
                  <a:latin typeface="Arial" pitchFamily="34" charset="0"/>
                </a:rPr>
                <a:t>+</a:t>
              </a:r>
            </a:p>
          </p:txBody>
        </p:sp>
        <p:sp>
          <p:nvSpPr>
            <p:cNvPr id="15486" name="Text Box 149"/>
            <p:cNvSpPr txBox="1">
              <a:spLocks noChangeArrowheads="1"/>
            </p:cNvSpPr>
            <p:nvPr/>
          </p:nvSpPr>
          <p:spPr bwMode="auto">
            <a:xfrm>
              <a:off x="1983" y="2875"/>
              <a:ext cx="1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0000FF"/>
                  </a:solidFill>
                  <a:latin typeface="Arial" pitchFamily="34" charset="0"/>
                </a:rPr>
                <a:t>-</a:t>
              </a:r>
            </a:p>
          </p:txBody>
        </p:sp>
      </p:grpSp>
      <p:grpSp>
        <p:nvGrpSpPr>
          <p:cNvPr id="15371" name="Group 150"/>
          <p:cNvGrpSpPr>
            <a:grpSpLocks/>
          </p:cNvGrpSpPr>
          <p:nvPr/>
        </p:nvGrpSpPr>
        <p:grpSpPr bwMode="auto">
          <a:xfrm>
            <a:off x="6834189" y="3533766"/>
            <a:ext cx="873125" cy="392113"/>
            <a:chOff x="1967" y="2875"/>
            <a:chExt cx="550" cy="247"/>
          </a:xfrm>
        </p:grpSpPr>
        <p:sp>
          <p:nvSpPr>
            <p:cNvPr id="15481" name="Oval 151"/>
            <p:cNvSpPr>
              <a:spLocks noChangeArrowheads="1"/>
            </p:cNvSpPr>
            <p:nvPr/>
          </p:nvSpPr>
          <p:spPr bwMode="auto">
            <a:xfrm>
              <a:off x="1967" y="2907"/>
              <a:ext cx="550" cy="18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5482" name="Text Box 152"/>
            <p:cNvSpPr txBox="1">
              <a:spLocks noChangeArrowheads="1"/>
            </p:cNvSpPr>
            <p:nvPr/>
          </p:nvSpPr>
          <p:spPr bwMode="auto">
            <a:xfrm>
              <a:off x="2309" y="2891"/>
              <a:ext cx="2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FF0000"/>
                  </a:solidFill>
                  <a:latin typeface="Arial" pitchFamily="34" charset="0"/>
                </a:rPr>
                <a:t>+</a:t>
              </a:r>
            </a:p>
          </p:txBody>
        </p:sp>
        <p:sp>
          <p:nvSpPr>
            <p:cNvPr id="15483" name="Text Box 153"/>
            <p:cNvSpPr txBox="1">
              <a:spLocks noChangeArrowheads="1"/>
            </p:cNvSpPr>
            <p:nvPr/>
          </p:nvSpPr>
          <p:spPr bwMode="auto">
            <a:xfrm>
              <a:off x="1983" y="2875"/>
              <a:ext cx="1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0000FF"/>
                  </a:solidFill>
                  <a:latin typeface="Arial" pitchFamily="34" charset="0"/>
                </a:rPr>
                <a:t>-</a:t>
              </a:r>
            </a:p>
          </p:txBody>
        </p:sp>
      </p:grpSp>
      <p:grpSp>
        <p:nvGrpSpPr>
          <p:cNvPr id="15372" name="Group 154"/>
          <p:cNvGrpSpPr>
            <a:grpSpLocks/>
          </p:cNvGrpSpPr>
          <p:nvPr/>
        </p:nvGrpSpPr>
        <p:grpSpPr bwMode="auto">
          <a:xfrm>
            <a:off x="6892926" y="2560628"/>
            <a:ext cx="873125" cy="392112"/>
            <a:chOff x="1967" y="2875"/>
            <a:chExt cx="550" cy="247"/>
          </a:xfrm>
        </p:grpSpPr>
        <p:sp>
          <p:nvSpPr>
            <p:cNvPr id="15478" name="Oval 155"/>
            <p:cNvSpPr>
              <a:spLocks noChangeArrowheads="1"/>
            </p:cNvSpPr>
            <p:nvPr/>
          </p:nvSpPr>
          <p:spPr bwMode="auto">
            <a:xfrm>
              <a:off x="1967" y="2907"/>
              <a:ext cx="550" cy="18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5479" name="Text Box 156"/>
            <p:cNvSpPr txBox="1">
              <a:spLocks noChangeArrowheads="1"/>
            </p:cNvSpPr>
            <p:nvPr/>
          </p:nvSpPr>
          <p:spPr bwMode="auto">
            <a:xfrm>
              <a:off x="2309" y="2891"/>
              <a:ext cx="2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FF0000"/>
                  </a:solidFill>
                  <a:latin typeface="Arial" pitchFamily="34" charset="0"/>
                </a:rPr>
                <a:t>+</a:t>
              </a:r>
            </a:p>
          </p:txBody>
        </p:sp>
        <p:sp>
          <p:nvSpPr>
            <p:cNvPr id="15480" name="Text Box 157"/>
            <p:cNvSpPr txBox="1">
              <a:spLocks noChangeArrowheads="1"/>
            </p:cNvSpPr>
            <p:nvPr/>
          </p:nvSpPr>
          <p:spPr bwMode="auto">
            <a:xfrm>
              <a:off x="1983" y="2875"/>
              <a:ext cx="1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0000FF"/>
                  </a:solidFill>
                  <a:latin typeface="Arial" pitchFamily="34" charset="0"/>
                </a:rPr>
                <a:t>-</a:t>
              </a:r>
            </a:p>
          </p:txBody>
        </p:sp>
      </p:grpSp>
      <p:grpSp>
        <p:nvGrpSpPr>
          <p:cNvPr id="15373" name="Group 158"/>
          <p:cNvGrpSpPr>
            <a:grpSpLocks/>
          </p:cNvGrpSpPr>
          <p:nvPr/>
        </p:nvGrpSpPr>
        <p:grpSpPr bwMode="auto">
          <a:xfrm rot="499539">
            <a:off x="4981576" y="2900353"/>
            <a:ext cx="873125" cy="392112"/>
            <a:chOff x="1967" y="2875"/>
            <a:chExt cx="550" cy="247"/>
          </a:xfrm>
        </p:grpSpPr>
        <p:sp>
          <p:nvSpPr>
            <p:cNvPr id="15475" name="Oval 159"/>
            <p:cNvSpPr>
              <a:spLocks noChangeArrowheads="1"/>
            </p:cNvSpPr>
            <p:nvPr/>
          </p:nvSpPr>
          <p:spPr bwMode="auto">
            <a:xfrm>
              <a:off x="1967" y="2907"/>
              <a:ext cx="550" cy="18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5476" name="Text Box 160"/>
            <p:cNvSpPr txBox="1">
              <a:spLocks noChangeArrowheads="1"/>
            </p:cNvSpPr>
            <p:nvPr/>
          </p:nvSpPr>
          <p:spPr bwMode="auto">
            <a:xfrm>
              <a:off x="2309" y="2891"/>
              <a:ext cx="2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FF0000"/>
                  </a:solidFill>
                  <a:latin typeface="Arial" pitchFamily="34" charset="0"/>
                </a:rPr>
                <a:t>+</a:t>
              </a:r>
            </a:p>
          </p:txBody>
        </p:sp>
        <p:sp>
          <p:nvSpPr>
            <p:cNvPr id="15477" name="Text Box 161"/>
            <p:cNvSpPr txBox="1">
              <a:spLocks noChangeArrowheads="1"/>
            </p:cNvSpPr>
            <p:nvPr/>
          </p:nvSpPr>
          <p:spPr bwMode="auto">
            <a:xfrm>
              <a:off x="1983" y="2875"/>
              <a:ext cx="1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0000FF"/>
                  </a:solidFill>
                  <a:latin typeface="Arial" pitchFamily="34" charset="0"/>
                </a:rPr>
                <a:t>-</a:t>
              </a:r>
            </a:p>
          </p:txBody>
        </p:sp>
      </p:grpSp>
      <p:grpSp>
        <p:nvGrpSpPr>
          <p:cNvPr id="15374" name="Group 162"/>
          <p:cNvGrpSpPr>
            <a:grpSpLocks/>
          </p:cNvGrpSpPr>
          <p:nvPr/>
        </p:nvGrpSpPr>
        <p:grpSpPr bwMode="auto">
          <a:xfrm>
            <a:off x="6789739" y="2733666"/>
            <a:ext cx="873125" cy="392113"/>
            <a:chOff x="1967" y="2875"/>
            <a:chExt cx="550" cy="247"/>
          </a:xfrm>
        </p:grpSpPr>
        <p:sp>
          <p:nvSpPr>
            <p:cNvPr id="15472" name="Oval 163"/>
            <p:cNvSpPr>
              <a:spLocks noChangeArrowheads="1"/>
            </p:cNvSpPr>
            <p:nvPr/>
          </p:nvSpPr>
          <p:spPr bwMode="auto">
            <a:xfrm>
              <a:off x="1967" y="2907"/>
              <a:ext cx="550" cy="18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5473" name="Text Box 164"/>
            <p:cNvSpPr txBox="1">
              <a:spLocks noChangeArrowheads="1"/>
            </p:cNvSpPr>
            <p:nvPr/>
          </p:nvSpPr>
          <p:spPr bwMode="auto">
            <a:xfrm>
              <a:off x="2309" y="2891"/>
              <a:ext cx="2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FF0000"/>
                  </a:solidFill>
                  <a:latin typeface="Arial" pitchFamily="34" charset="0"/>
                </a:rPr>
                <a:t>+</a:t>
              </a:r>
            </a:p>
          </p:txBody>
        </p:sp>
        <p:sp>
          <p:nvSpPr>
            <p:cNvPr id="15474" name="Text Box 165"/>
            <p:cNvSpPr txBox="1">
              <a:spLocks noChangeArrowheads="1"/>
            </p:cNvSpPr>
            <p:nvPr/>
          </p:nvSpPr>
          <p:spPr bwMode="auto">
            <a:xfrm>
              <a:off x="1983" y="2875"/>
              <a:ext cx="1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0000FF"/>
                  </a:solidFill>
                  <a:latin typeface="Arial" pitchFamily="34" charset="0"/>
                </a:rPr>
                <a:t>-</a:t>
              </a:r>
            </a:p>
          </p:txBody>
        </p:sp>
      </p:grpSp>
      <p:grpSp>
        <p:nvGrpSpPr>
          <p:cNvPr id="15375" name="Group 166"/>
          <p:cNvGrpSpPr>
            <a:grpSpLocks/>
          </p:cNvGrpSpPr>
          <p:nvPr/>
        </p:nvGrpSpPr>
        <p:grpSpPr bwMode="auto">
          <a:xfrm>
            <a:off x="5864226" y="2901941"/>
            <a:ext cx="873125" cy="392113"/>
            <a:chOff x="1967" y="2875"/>
            <a:chExt cx="550" cy="247"/>
          </a:xfrm>
        </p:grpSpPr>
        <p:sp>
          <p:nvSpPr>
            <p:cNvPr id="15469" name="Oval 167"/>
            <p:cNvSpPr>
              <a:spLocks noChangeArrowheads="1"/>
            </p:cNvSpPr>
            <p:nvPr/>
          </p:nvSpPr>
          <p:spPr bwMode="auto">
            <a:xfrm>
              <a:off x="1967" y="2907"/>
              <a:ext cx="550" cy="18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5470" name="Text Box 168"/>
            <p:cNvSpPr txBox="1">
              <a:spLocks noChangeArrowheads="1"/>
            </p:cNvSpPr>
            <p:nvPr/>
          </p:nvSpPr>
          <p:spPr bwMode="auto">
            <a:xfrm>
              <a:off x="2309" y="2891"/>
              <a:ext cx="2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FF0000"/>
                  </a:solidFill>
                  <a:latin typeface="Arial" pitchFamily="34" charset="0"/>
                </a:rPr>
                <a:t>+</a:t>
              </a:r>
            </a:p>
          </p:txBody>
        </p:sp>
        <p:sp>
          <p:nvSpPr>
            <p:cNvPr id="15471" name="Text Box 169"/>
            <p:cNvSpPr txBox="1">
              <a:spLocks noChangeArrowheads="1"/>
            </p:cNvSpPr>
            <p:nvPr/>
          </p:nvSpPr>
          <p:spPr bwMode="auto">
            <a:xfrm>
              <a:off x="1983" y="2875"/>
              <a:ext cx="1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0000FF"/>
                  </a:solidFill>
                  <a:latin typeface="Arial" pitchFamily="34" charset="0"/>
                </a:rPr>
                <a:t>-</a:t>
              </a:r>
            </a:p>
          </p:txBody>
        </p:sp>
      </p:grpSp>
      <p:grpSp>
        <p:nvGrpSpPr>
          <p:cNvPr id="15376" name="Group 170"/>
          <p:cNvGrpSpPr>
            <a:grpSpLocks/>
          </p:cNvGrpSpPr>
          <p:nvPr/>
        </p:nvGrpSpPr>
        <p:grpSpPr bwMode="auto">
          <a:xfrm rot="554134">
            <a:off x="5743576" y="3074978"/>
            <a:ext cx="873125" cy="392112"/>
            <a:chOff x="1967" y="2875"/>
            <a:chExt cx="550" cy="247"/>
          </a:xfrm>
        </p:grpSpPr>
        <p:sp>
          <p:nvSpPr>
            <p:cNvPr id="15466" name="Oval 171"/>
            <p:cNvSpPr>
              <a:spLocks noChangeArrowheads="1"/>
            </p:cNvSpPr>
            <p:nvPr/>
          </p:nvSpPr>
          <p:spPr bwMode="auto">
            <a:xfrm>
              <a:off x="1967" y="2907"/>
              <a:ext cx="550" cy="18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5467" name="Text Box 172"/>
            <p:cNvSpPr txBox="1">
              <a:spLocks noChangeArrowheads="1"/>
            </p:cNvSpPr>
            <p:nvPr/>
          </p:nvSpPr>
          <p:spPr bwMode="auto">
            <a:xfrm>
              <a:off x="2309" y="2891"/>
              <a:ext cx="2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FF0000"/>
                  </a:solidFill>
                  <a:latin typeface="Arial" pitchFamily="34" charset="0"/>
                </a:rPr>
                <a:t>+</a:t>
              </a:r>
            </a:p>
          </p:txBody>
        </p:sp>
        <p:sp>
          <p:nvSpPr>
            <p:cNvPr id="15468" name="Text Box 173"/>
            <p:cNvSpPr txBox="1">
              <a:spLocks noChangeArrowheads="1"/>
            </p:cNvSpPr>
            <p:nvPr/>
          </p:nvSpPr>
          <p:spPr bwMode="auto">
            <a:xfrm>
              <a:off x="1983" y="2875"/>
              <a:ext cx="1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0000FF"/>
                  </a:solidFill>
                  <a:latin typeface="Arial" pitchFamily="34" charset="0"/>
                </a:rPr>
                <a:t>-</a:t>
              </a:r>
            </a:p>
          </p:txBody>
        </p:sp>
      </p:grpSp>
      <p:grpSp>
        <p:nvGrpSpPr>
          <p:cNvPr id="15378" name="Group 174"/>
          <p:cNvGrpSpPr>
            <a:grpSpLocks/>
          </p:cNvGrpSpPr>
          <p:nvPr/>
        </p:nvGrpSpPr>
        <p:grpSpPr bwMode="auto">
          <a:xfrm>
            <a:off x="4094164" y="2911466"/>
            <a:ext cx="873125" cy="392113"/>
            <a:chOff x="1967" y="2875"/>
            <a:chExt cx="550" cy="247"/>
          </a:xfrm>
        </p:grpSpPr>
        <p:sp>
          <p:nvSpPr>
            <p:cNvPr id="15463" name="Oval 175"/>
            <p:cNvSpPr>
              <a:spLocks noChangeArrowheads="1"/>
            </p:cNvSpPr>
            <p:nvPr/>
          </p:nvSpPr>
          <p:spPr bwMode="auto">
            <a:xfrm>
              <a:off x="1967" y="2907"/>
              <a:ext cx="550" cy="18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5464" name="Text Box 176"/>
            <p:cNvSpPr txBox="1">
              <a:spLocks noChangeArrowheads="1"/>
            </p:cNvSpPr>
            <p:nvPr/>
          </p:nvSpPr>
          <p:spPr bwMode="auto">
            <a:xfrm>
              <a:off x="2309" y="2891"/>
              <a:ext cx="2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FF0000"/>
                  </a:solidFill>
                  <a:latin typeface="Arial" pitchFamily="34" charset="0"/>
                </a:rPr>
                <a:t>+</a:t>
              </a:r>
            </a:p>
          </p:txBody>
        </p:sp>
        <p:sp>
          <p:nvSpPr>
            <p:cNvPr id="15465" name="Text Box 177"/>
            <p:cNvSpPr txBox="1">
              <a:spLocks noChangeArrowheads="1"/>
            </p:cNvSpPr>
            <p:nvPr/>
          </p:nvSpPr>
          <p:spPr bwMode="auto">
            <a:xfrm>
              <a:off x="1983" y="2875"/>
              <a:ext cx="1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0000FF"/>
                  </a:solidFill>
                  <a:latin typeface="Arial" pitchFamily="34" charset="0"/>
                </a:rPr>
                <a:t>-</a:t>
              </a:r>
            </a:p>
          </p:txBody>
        </p:sp>
      </p:grpSp>
      <p:grpSp>
        <p:nvGrpSpPr>
          <p:cNvPr id="15379" name="Group 178"/>
          <p:cNvGrpSpPr>
            <a:grpSpLocks/>
          </p:cNvGrpSpPr>
          <p:nvPr/>
        </p:nvGrpSpPr>
        <p:grpSpPr bwMode="auto">
          <a:xfrm>
            <a:off x="4856164" y="3086091"/>
            <a:ext cx="873125" cy="392113"/>
            <a:chOff x="1967" y="2875"/>
            <a:chExt cx="550" cy="247"/>
          </a:xfrm>
        </p:grpSpPr>
        <p:sp>
          <p:nvSpPr>
            <p:cNvPr id="15460" name="Oval 179"/>
            <p:cNvSpPr>
              <a:spLocks noChangeArrowheads="1"/>
            </p:cNvSpPr>
            <p:nvPr/>
          </p:nvSpPr>
          <p:spPr bwMode="auto">
            <a:xfrm>
              <a:off x="1967" y="2907"/>
              <a:ext cx="550" cy="18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5461" name="Text Box 180"/>
            <p:cNvSpPr txBox="1">
              <a:spLocks noChangeArrowheads="1"/>
            </p:cNvSpPr>
            <p:nvPr/>
          </p:nvSpPr>
          <p:spPr bwMode="auto">
            <a:xfrm>
              <a:off x="2309" y="2891"/>
              <a:ext cx="2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FF0000"/>
                  </a:solidFill>
                  <a:latin typeface="Arial" pitchFamily="34" charset="0"/>
                </a:rPr>
                <a:t>+</a:t>
              </a:r>
            </a:p>
          </p:txBody>
        </p:sp>
        <p:sp>
          <p:nvSpPr>
            <p:cNvPr id="15462" name="Text Box 181"/>
            <p:cNvSpPr txBox="1">
              <a:spLocks noChangeArrowheads="1"/>
            </p:cNvSpPr>
            <p:nvPr/>
          </p:nvSpPr>
          <p:spPr bwMode="auto">
            <a:xfrm>
              <a:off x="1983" y="2875"/>
              <a:ext cx="1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0000FF"/>
                  </a:solidFill>
                  <a:latin typeface="Arial" pitchFamily="34" charset="0"/>
                </a:rPr>
                <a:t>-</a:t>
              </a:r>
            </a:p>
          </p:txBody>
        </p:sp>
      </p:grpSp>
      <p:grpSp>
        <p:nvGrpSpPr>
          <p:cNvPr id="15380" name="Group 182"/>
          <p:cNvGrpSpPr>
            <a:grpSpLocks/>
          </p:cNvGrpSpPr>
          <p:nvPr/>
        </p:nvGrpSpPr>
        <p:grpSpPr bwMode="auto">
          <a:xfrm>
            <a:off x="7626351" y="2903528"/>
            <a:ext cx="873125" cy="392112"/>
            <a:chOff x="1967" y="2875"/>
            <a:chExt cx="550" cy="247"/>
          </a:xfrm>
        </p:grpSpPr>
        <p:sp>
          <p:nvSpPr>
            <p:cNvPr id="15457" name="Oval 183"/>
            <p:cNvSpPr>
              <a:spLocks noChangeArrowheads="1"/>
            </p:cNvSpPr>
            <p:nvPr/>
          </p:nvSpPr>
          <p:spPr bwMode="auto">
            <a:xfrm>
              <a:off x="1967" y="2907"/>
              <a:ext cx="550" cy="18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5458" name="Text Box 184"/>
            <p:cNvSpPr txBox="1">
              <a:spLocks noChangeArrowheads="1"/>
            </p:cNvSpPr>
            <p:nvPr/>
          </p:nvSpPr>
          <p:spPr bwMode="auto">
            <a:xfrm>
              <a:off x="2309" y="2891"/>
              <a:ext cx="2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FF0000"/>
                  </a:solidFill>
                  <a:latin typeface="Arial" pitchFamily="34" charset="0"/>
                </a:rPr>
                <a:t>+</a:t>
              </a:r>
            </a:p>
          </p:txBody>
        </p:sp>
        <p:sp>
          <p:nvSpPr>
            <p:cNvPr id="15459" name="Text Box 185"/>
            <p:cNvSpPr txBox="1">
              <a:spLocks noChangeArrowheads="1"/>
            </p:cNvSpPr>
            <p:nvPr/>
          </p:nvSpPr>
          <p:spPr bwMode="auto">
            <a:xfrm>
              <a:off x="1983" y="2875"/>
              <a:ext cx="1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0000FF"/>
                  </a:solidFill>
                  <a:latin typeface="Arial" pitchFamily="34" charset="0"/>
                </a:rPr>
                <a:t>-</a:t>
              </a:r>
            </a:p>
          </p:txBody>
        </p:sp>
      </p:grpSp>
      <p:grpSp>
        <p:nvGrpSpPr>
          <p:cNvPr id="15381" name="Group 186"/>
          <p:cNvGrpSpPr>
            <a:grpSpLocks/>
          </p:cNvGrpSpPr>
          <p:nvPr/>
        </p:nvGrpSpPr>
        <p:grpSpPr bwMode="auto">
          <a:xfrm rot="-640582">
            <a:off x="6745289" y="2901941"/>
            <a:ext cx="873125" cy="392113"/>
            <a:chOff x="1967" y="2875"/>
            <a:chExt cx="550" cy="247"/>
          </a:xfrm>
        </p:grpSpPr>
        <p:sp>
          <p:nvSpPr>
            <p:cNvPr id="15454" name="Oval 187"/>
            <p:cNvSpPr>
              <a:spLocks noChangeArrowheads="1"/>
            </p:cNvSpPr>
            <p:nvPr/>
          </p:nvSpPr>
          <p:spPr bwMode="auto">
            <a:xfrm>
              <a:off x="1967" y="2907"/>
              <a:ext cx="550" cy="18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5455" name="Text Box 188"/>
            <p:cNvSpPr txBox="1">
              <a:spLocks noChangeArrowheads="1"/>
            </p:cNvSpPr>
            <p:nvPr/>
          </p:nvSpPr>
          <p:spPr bwMode="auto">
            <a:xfrm>
              <a:off x="2309" y="2891"/>
              <a:ext cx="2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FF0000"/>
                  </a:solidFill>
                  <a:latin typeface="Arial" pitchFamily="34" charset="0"/>
                </a:rPr>
                <a:t>+</a:t>
              </a:r>
            </a:p>
          </p:txBody>
        </p:sp>
        <p:sp>
          <p:nvSpPr>
            <p:cNvPr id="15456" name="Text Box 189"/>
            <p:cNvSpPr txBox="1">
              <a:spLocks noChangeArrowheads="1"/>
            </p:cNvSpPr>
            <p:nvPr/>
          </p:nvSpPr>
          <p:spPr bwMode="auto">
            <a:xfrm>
              <a:off x="1983" y="2875"/>
              <a:ext cx="1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0000FF"/>
                  </a:solidFill>
                  <a:latin typeface="Arial" pitchFamily="34" charset="0"/>
                </a:rPr>
                <a:t>-</a:t>
              </a:r>
            </a:p>
          </p:txBody>
        </p:sp>
      </p:grpSp>
      <p:grpSp>
        <p:nvGrpSpPr>
          <p:cNvPr id="15382" name="Group 190"/>
          <p:cNvGrpSpPr>
            <a:grpSpLocks/>
          </p:cNvGrpSpPr>
          <p:nvPr/>
        </p:nvGrpSpPr>
        <p:grpSpPr bwMode="auto">
          <a:xfrm>
            <a:off x="6626226" y="3076566"/>
            <a:ext cx="873125" cy="392113"/>
            <a:chOff x="1967" y="2875"/>
            <a:chExt cx="550" cy="247"/>
          </a:xfrm>
        </p:grpSpPr>
        <p:sp>
          <p:nvSpPr>
            <p:cNvPr id="15451" name="Oval 191"/>
            <p:cNvSpPr>
              <a:spLocks noChangeArrowheads="1"/>
            </p:cNvSpPr>
            <p:nvPr/>
          </p:nvSpPr>
          <p:spPr bwMode="auto">
            <a:xfrm>
              <a:off x="1967" y="2907"/>
              <a:ext cx="550" cy="18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5452" name="Text Box 192"/>
            <p:cNvSpPr txBox="1">
              <a:spLocks noChangeArrowheads="1"/>
            </p:cNvSpPr>
            <p:nvPr/>
          </p:nvSpPr>
          <p:spPr bwMode="auto">
            <a:xfrm>
              <a:off x="2309" y="2891"/>
              <a:ext cx="2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FF0000"/>
                  </a:solidFill>
                  <a:latin typeface="Arial" pitchFamily="34" charset="0"/>
                </a:rPr>
                <a:t>+</a:t>
              </a:r>
            </a:p>
          </p:txBody>
        </p:sp>
        <p:sp>
          <p:nvSpPr>
            <p:cNvPr id="15453" name="Text Box 193"/>
            <p:cNvSpPr txBox="1">
              <a:spLocks noChangeArrowheads="1"/>
            </p:cNvSpPr>
            <p:nvPr/>
          </p:nvSpPr>
          <p:spPr bwMode="auto">
            <a:xfrm>
              <a:off x="1983" y="2875"/>
              <a:ext cx="1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0000FF"/>
                  </a:solidFill>
                  <a:latin typeface="Arial" pitchFamily="34" charset="0"/>
                </a:rPr>
                <a:t>-</a:t>
              </a:r>
            </a:p>
          </p:txBody>
        </p:sp>
      </p:grpSp>
      <p:grpSp>
        <p:nvGrpSpPr>
          <p:cNvPr id="15383" name="Group 194"/>
          <p:cNvGrpSpPr>
            <a:grpSpLocks/>
          </p:cNvGrpSpPr>
          <p:nvPr/>
        </p:nvGrpSpPr>
        <p:grpSpPr bwMode="auto">
          <a:xfrm rot="221483">
            <a:off x="7507289" y="3076566"/>
            <a:ext cx="873125" cy="392113"/>
            <a:chOff x="1967" y="2875"/>
            <a:chExt cx="550" cy="247"/>
          </a:xfrm>
        </p:grpSpPr>
        <p:sp>
          <p:nvSpPr>
            <p:cNvPr id="15448" name="Oval 195"/>
            <p:cNvSpPr>
              <a:spLocks noChangeArrowheads="1"/>
            </p:cNvSpPr>
            <p:nvPr/>
          </p:nvSpPr>
          <p:spPr bwMode="auto">
            <a:xfrm>
              <a:off x="1967" y="2907"/>
              <a:ext cx="550" cy="18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5449" name="Text Box 196"/>
            <p:cNvSpPr txBox="1">
              <a:spLocks noChangeArrowheads="1"/>
            </p:cNvSpPr>
            <p:nvPr/>
          </p:nvSpPr>
          <p:spPr bwMode="auto">
            <a:xfrm>
              <a:off x="2309" y="2891"/>
              <a:ext cx="2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FF0000"/>
                  </a:solidFill>
                  <a:latin typeface="Arial" pitchFamily="34" charset="0"/>
                </a:rPr>
                <a:t>+</a:t>
              </a:r>
            </a:p>
          </p:txBody>
        </p:sp>
        <p:sp>
          <p:nvSpPr>
            <p:cNvPr id="15450" name="Text Box 197"/>
            <p:cNvSpPr txBox="1">
              <a:spLocks noChangeArrowheads="1"/>
            </p:cNvSpPr>
            <p:nvPr/>
          </p:nvSpPr>
          <p:spPr bwMode="auto">
            <a:xfrm>
              <a:off x="1983" y="2875"/>
              <a:ext cx="1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0000FF"/>
                  </a:solidFill>
                  <a:latin typeface="Arial" pitchFamily="34" charset="0"/>
                </a:rPr>
                <a:t>-</a:t>
              </a:r>
            </a:p>
          </p:txBody>
        </p:sp>
      </p:grpSp>
      <p:grpSp>
        <p:nvGrpSpPr>
          <p:cNvPr id="15384" name="Group 198"/>
          <p:cNvGrpSpPr>
            <a:grpSpLocks/>
          </p:cNvGrpSpPr>
          <p:nvPr/>
        </p:nvGrpSpPr>
        <p:grpSpPr bwMode="auto">
          <a:xfrm>
            <a:off x="7272339" y="3248016"/>
            <a:ext cx="873125" cy="392113"/>
            <a:chOff x="1967" y="2875"/>
            <a:chExt cx="550" cy="247"/>
          </a:xfrm>
        </p:grpSpPr>
        <p:sp>
          <p:nvSpPr>
            <p:cNvPr id="15445" name="Oval 199"/>
            <p:cNvSpPr>
              <a:spLocks noChangeArrowheads="1"/>
            </p:cNvSpPr>
            <p:nvPr/>
          </p:nvSpPr>
          <p:spPr bwMode="auto">
            <a:xfrm>
              <a:off x="1967" y="2907"/>
              <a:ext cx="550" cy="18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5446" name="Text Box 200"/>
            <p:cNvSpPr txBox="1">
              <a:spLocks noChangeArrowheads="1"/>
            </p:cNvSpPr>
            <p:nvPr/>
          </p:nvSpPr>
          <p:spPr bwMode="auto">
            <a:xfrm>
              <a:off x="2309" y="2891"/>
              <a:ext cx="2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FF0000"/>
                  </a:solidFill>
                  <a:latin typeface="Arial" pitchFamily="34" charset="0"/>
                </a:rPr>
                <a:t>+</a:t>
              </a:r>
            </a:p>
          </p:txBody>
        </p:sp>
        <p:sp>
          <p:nvSpPr>
            <p:cNvPr id="15447" name="Text Box 201"/>
            <p:cNvSpPr txBox="1">
              <a:spLocks noChangeArrowheads="1"/>
            </p:cNvSpPr>
            <p:nvPr/>
          </p:nvSpPr>
          <p:spPr bwMode="auto">
            <a:xfrm>
              <a:off x="1983" y="2875"/>
              <a:ext cx="1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0000FF"/>
                  </a:solidFill>
                  <a:latin typeface="Arial" pitchFamily="34" charset="0"/>
                </a:rPr>
                <a:t>-</a:t>
              </a:r>
            </a:p>
          </p:txBody>
        </p:sp>
      </p:grpSp>
      <p:grpSp>
        <p:nvGrpSpPr>
          <p:cNvPr id="15385" name="Group 202"/>
          <p:cNvGrpSpPr>
            <a:grpSpLocks/>
          </p:cNvGrpSpPr>
          <p:nvPr/>
        </p:nvGrpSpPr>
        <p:grpSpPr bwMode="auto">
          <a:xfrm>
            <a:off x="4621214" y="3257541"/>
            <a:ext cx="873125" cy="392113"/>
            <a:chOff x="1967" y="2875"/>
            <a:chExt cx="550" cy="247"/>
          </a:xfrm>
        </p:grpSpPr>
        <p:sp>
          <p:nvSpPr>
            <p:cNvPr id="15442" name="Oval 203"/>
            <p:cNvSpPr>
              <a:spLocks noChangeArrowheads="1"/>
            </p:cNvSpPr>
            <p:nvPr/>
          </p:nvSpPr>
          <p:spPr bwMode="auto">
            <a:xfrm>
              <a:off x="1967" y="2907"/>
              <a:ext cx="550" cy="18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5443" name="Text Box 204"/>
            <p:cNvSpPr txBox="1">
              <a:spLocks noChangeArrowheads="1"/>
            </p:cNvSpPr>
            <p:nvPr/>
          </p:nvSpPr>
          <p:spPr bwMode="auto">
            <a:xfrm>
              <a:off x="2309" y="2891"/>
              <a:ext cx="2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FF0000"/>
                  </a:solidFill>
                  <a:latin typeface="Arial" pitchFamily="34" charset="0"/>
                </a:rPr>
                <a:t>+</a:t>
              </a:r>
            </a:p>
          </p:txBody>
        </p:sp>
        <p:sp>
          <p:nvSpPr>
            <p:cNvPr id="15444" name="Text Box 205"/>
            <p:cNvSpPr txBox="1">
              <a:spLocks noChangeArrowheads="1"/>
            </p:cNvSpPr>
            <p:nvPr/>
          </p:nvSpPr>
          <p:spPr bwMode="auto">
            <a:xfrm>
              <a:off x="1983" y="2875"/>
              <a:ext cx="1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0000FF"/>
                  </a:solidFill>
                  <a:latin typeface="Arial" pitchFamily="34" charset="0"/>
                </a:rPr>
                <a:t>-</a:t>
              </a:r>
            </a:p>
          </p:txBody>
        </p:sp>
      </p:grpSp>
      <p:grpSp>
        <p:nvGrpSpPr>
          <p:cNvPr id="15386" name="Group 206"/>
          <p:cNvGrpSpPr>
            <a:grpSpLocks/>
          </p:cNvGrpSpPr>
          <p:nvPr/>
        </p:nvGrpSpPr>
        <p:grpSpPr bwMode="auto">
          <a:xfrm>
            <a:off x="8153401" y="3249603"/>
            <a:ext cx="873125" cy="392112"/>
            <a:chOff x="1967" y="2875"/>
            <a:chExt cx="550" cy="247"/>
          </a:xfrm>
        </p:grpSpPr>
        <p:sp>
          <p:nvSpPr>
            <p:cNvPr id="15439" name="Oval 207"/>
            <p:cNvSpPr>
              <a:spLocks noChangeArrowheads="1"/>
            </p:cNvSpPr>
            <p:nvPr/>
          </p:nvSpPr>
          <p:spPr bwMode="auto">
            <a:xfrm>
              <a:off x="1967" y="2907"/>
              <a:ext cx="550" cy="18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5440" name="Text Box 208"/>
            <p:cNvSpPr txBox="1">
              <a:spLocks noChangeArrowheads="1"/>
            </p:cNvSpPr>
            <p:nvPr/>
          </p:nvSpPr>
          <p:spPr bwMode="auto">
            <a:xfrm>
              <a:off x="2309" y="2891"/>
              <a:ext cx="2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FF0000"/>
                  </a:solidFill>
                  <a:latin typeface="Arial" pitchFamily="34" charset="0"/>
                </a:rPr>
                <a:t>+</a:t>
              </a:r>
            </a:p>
          </p:txBody>
        </p:sp>
        <p:sp>
          <p:nvSpPr>
            <p:cNvPr id="15441" name="Text Box 209"/>
            <p:cNvSpPr txBox="1">
              <a:spLocks noChangeArrowheads="1"/>
            </p:cNvSpPr>
            <p:nvPr/>
          </p:nvSpPr>
          <p:spPr bwMode="auto">
            <a:xfrm>
              <a:off x="1983" y="2875"/>
              <a:ext cx="1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0000FF"/>
                  </a:solidFill>
                  <a:latin typeface="Arial" pitchFamily="34" charset="0"/>
                </a:rPr>
                <a:t>-</a:t>
              </a:r>
            </a:p>
          </p:txBody>
        </p:sp>
      </p:grpSp>
      <p:grpSp>
        <p:nvGrpSpPr>
          <p:cNvPr id="15387" name="Group 210"/>
          <p:cNvGrpSpPr>
            <a:grpSpLocks/>
          </p:cNvGrpSpPr>
          <p:nvPr/>
        </p:nvGrpSpPr>
        <p:grpSpPr bwMode="auto">
          <a:xfrm>
            <a:off x="6391276" y="3248016"/>
            <a:ext cx="873125" cy="392113"/>
            <a:chOff x="1967" y="2875"/>
            <a:chExt cx="550" cy="247"/>
          </a:xfrm>
        </p:grpSpPr>
        <p:sp>
          <p:nvSpPr>
            <p:cNvPr id="15436" name="Oval 211"/>
            <p:cNvSpPr>
              <a:spLocks noChangeArrowheads="1"/>
            </p:cNvSpPr>
            <p:nvPr/>
          </p:nvSpPr>
          <p:spPr bwMode="auto">
            <a:xfrm>
              <a:off x="1967" y="2907"/>
              <a:ext cx="550" cy="18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5437" name="Text Box 212"/>
            <p:cNvSpPr txBox="1">
              <a:spLocks noChangeArrowheads="1"/>
            </p:cNvSpPr>
            <p:nvPr/>
          </p:nvSpPr>
          <p:spPr bwMode="auto">
            <a:xfrm>
              <a:off x="2309" y="2891"/>
              <a:ext cx="2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FF0000"/>
                  </a:solidFill>
                  <a:latin typeface="Arial" pitchFamily="34" charset="0"/>
                </a:rPr>
                <a:t>+</a:t>
              </a:r>
            </a:p>
          </p:txBody>
        </p:sp>
        <p:sp>
          <p:nvSpPr>
            <p:cNvPr id="15438" name="Text Box 213"/>
            <p:cNvSpPr txBox="1">
              <a:spLocks noChangeArrowheads="1"/>
            </p:cNvSpPr>
            <p:nvPr/>
          </p:nvSpPr>
          <p:spPr bwMode="auto">
            <a:xfrm>
              <a:off x="1983" y="2875"/>
              <a:ext cx="1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0000FF"/>
                  </a:solidFill>
                  <a:latin typeface="Arial" pitchFamily="34" charset="0"/>
                </a:rPr>
                <a:t>-</a:t>
              </a:r>
            </a:p>
          </p:txBody>
        </p:sp>
      </p:grpSp>
      <p:grpSp>
        <p:nvGrpSpPr>
          <p:cNvPr id="15388" name="Group 214"/>
          <p:cNvGrpSpPr>
            <a:grpSpLocks/>
          </p:cNvGrpSpPr>
          <p:nvPr/>
        </p:nvGrpSpPr>
        <p:grpSpPr bwMode="auto">
          <a:xfrm>
            <a:off x="5508626" y="3246428"/>
            <a:ext cx="873125" cy="392112"/>
            <a:chOff x="1967" y="2875"/>
            <a:chExt cx="550" cy="247"/>
          </a:xfrm>
        </p:grpSpPr>
        <p:sp>
          <p:nvSpPr>
            <p:cNvPr id="15433" name="Oval 215"/>
            <p:cNvSpPr>
              <a:spLocks noChangeArrowheads="1"/>
            </p:cNvSpPr>
            <p:nvPr/>
          </p:nvSpPr>
          <p:spPr bwMode="auto">
            <a:xfrm>
              <a:off x="1967" y="2907"/>
              <a:ext cx="550" cy="186"/>
            </a:xfrm>
            <a:prstGeom prst="ellipse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15434" name="Text Box 216"/>
            <p:cNvSpPr txBox="1">
              <a:spLocks noChangeArrowheads="1"/>
            </p:cNvSpPr>
            <p:nvPr/>
          </p:nvSpPr>
          <p:spPr bwMode="auto">
            <a:xfrm>
              <a:off x="2309" y="2891"/>
              <a:ext cx="2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FF0000"/>
                  </a:solidFill>
                  <a:latin typeface="Arial" pitchFamily="34" charset="0"/>
                </a:rPr>
                <a:t>+</a:t>
              </a:r>
            </a:p>
          </p:txBody>
        </p:sp>
        <p:sp>
          <p:nvSpPr>
            <p:cNvPr id="15435" name="Text Box 217"/>
            <p:cNvSpPr txBox="1">
              <a:spLocks noChangeArrowheads="1"/>
            </p:cNvSpPr>
            <p:nvPr/>
          </p:nvSpPr>
          <p:spPr bwMode="auto">
            <a:xfrm>
              <a:off x="1983" y="2875"/>
              <a:ext cx="1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0000FF"/>
                  </a:solidFill>
                  <a:latin typeface="Arial" pitchFamily="34" charset="0"/>
                </a:rPr>
                <a:t>-</a:t>
              </a:r>
            </a:p>
          </p:txBody>
        </p:sp>
      </p:grpSp>
      <p:sp>
        <p:nvSpPr>
          <p:cNvPr id="15421" name="AutoShape 218"/>
          <p:cNvSpPr>
            <a:spLocks noChangeArrowheads="1"/>
          </p:cNvSpPr>
          <p:nvPr/>
        </p:nvSpPr>
        <p:spPr bwMode="auto">
          <a:xfrm rot="-5400000">
            <a:off x="2480469" y="3290084"/>
            <a:ext cx="2800350" cy="1455738"/>
          </a:xfrm>
          <a:prstGeom prst="parallelogram">
            <a:avLst>
              <a:gd name="adj" fmla="val 4809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grpSp>
        <p:nvGrpSpPr>
          <p:cNvPr id="15389" name="Group 219"/>
          <p:cNvGrpSpPr>
            <a:grpSpLocks/>
          </p:cNvGrpSpPr>
          <p:nvPr/>
        </p:nvGrpSpPr>
        <p:grpSpPr bwMode="auto">
          <a:xfrm>
            <a:off x="3225800" y="2962265"/>
            <a:ext cx="1227138" cy="2039938"/>
            <a:chOff x="2054" y="1535"/>
            <a:chExt cx="773" cy="1285"/>
          </a:xfrm>
        </p:grpSpPr>
        <p:sp>
          <p:nvSpPr>
            <p:cNvPr id="15426" name="Text Box 220"/>
            <p:cNvSpPr txBox="1">
              <a:spLocks noChangeArrowheads="1"/>
            </p:cNvSpPr>
            <p:nvPr/>
          </p:nvSpPr>
          <p:spPr bwMode="auto">
            <a:xfrm>
              <a:off x="2609" y="1766"/>
              <a:ext cx="2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FF0000"/>
                  </a:solidFill>
                  <a:latin typeface="Arial" pitchFamily="34" charset="0"/>
                </a:rPr>
                <a:t>+</a:t>
              </a:r>
            </a:p>
          </p:txBody>
        </p:sp>
        <p:sp>
          <p:nvSpPr>
            <p:cNvPr id="15427" name="Text Box 221"/>
            <p:cNvSpPr txBox="1">
              <a:spLocks noChangeArrowheads="1"/>
            </p:cNvSpPr>
            <p:nvPr/>
          </p:nvSpPr>
          <p:spPr bwMode="auto">
            <a:xfrm>
              <a:off x="2054" y="1535"/>
              <a:ext cx="2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FF0000"/>
                  </a:solidFill>
                  <a:latin typeface="Arial" pitchFamily="34" charset="0"/>
                </a:rPr>
                <a:t>+</a:t>
              </a:r>
            </a:p>
          </p:txBody>
        </p:sp>
        <p:sp>
          <p:nvSpPr>
            <p:cNvPr id="15428" name="Text Box 222"/>
            <p:cNvSpPr txBox="1">
              <a:spLocks noChangeArrowheads="1"/>
            </p:cNvSpPr>
            <p:nvPr/>
          </p:nvSpPr>
          <p:spPr bwMode="auto">
            <a:xfrm>
              <a:off x="2078" y="2316"/>
              <a:ext cx="2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FF0000"/>
                  </a:solidFill>
                  <a:latin typeface="Arial" pitchFamily="34" charset="0"/>
                </a:rPr>
                <a:t>+</a:t>
              </a:r>
            </a:p>
          </p:txBody>
        </p:sp>
        <p:sp>
          <p:nvSpPr>
            <p:cNvPr id="15429" name="Text Box 223"/>
            <p:cNvSpPr txBox="1">
              <a:spLocks noChangeArrowheads="1"/>
            </p:cNvSpPr>
            <p:nvPr/>
          </p:nvSpPr>
          <p:spPr bwMode="auto">
            <a:xfrm>
              <a:off x="2627" y="2589"/>
              <a:ext cx="2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FF0000"/>
                  </a:solidFill>
                  <a:latin typeface="Arial" pitchFamily="34" charset="0"/>
                </a:rPr>
                <a:t>+</a:t>
              </a:r>
            </a:p>
          </p:txBody>
        </p:sp>
        <p:sp>
          <p:nvSpPr>
            <p:cNvPr id="15430" name="Text Box 224"/>
            <p:cNvSpPr txBox="1">
              <a:spLocks noChangeArrowheads="1"/>
            </p:cNvSpPr>
            <p:nvPr/>
          </p:nvSpPr>
          <p:spPr bwMode="auto">
            <a:xfrm>
              <a:off x="2210" y="1795"/>
              <a:ext cx="2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FF0000"/>
                  </a:solidFill>
                  <a:latin typeface="Arial" pitchFamily="34" charset="0"/>
                </a:rPr>
                <a:t>+</a:t>
              </a:r>
            </a:p>
          </p:txBody>
        </p:sp>
        <p:sp>
          <p:nvSpPr>
            <p:cNvPr id="15431" name="Text Box 225"/>
            <p:cNvSpPr txBox="1">
              <a:spLocks noChangeArrowheads="1"/>
            </p:cNvSpPr>
            <p:nvPr/>
          </p:nvSpPr>
          <p:spPr bwMode="auto">
            <a:xfrm>
              <a:off x="2333" y="2404"/>
              <a:ext cx="2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FF0000"/>
                  </a:solidFill>
                  <a:latin typeface="Arial" pitchFamily="34" charset="0"/>
                </a:rPr>
                <a:t>+</a:t>
              </a:r>
            </a:p>
          </p:txBody>
        </p:sp>
        <p:sp>
          <p:nvSpPr>
            <p:cNvPr id="15432" name="Text Box 226"/>
            <p:cNvSpPr txBox="1">
              <a:spLocks noChangeArrowheads="1"/>
            </p:cNvSpPr>
            <p:nvPr/>
          </p:nvSpPr>
          <p:spPr bwMode="auto">
            <a:xfrm>
              <a:off x="2533" y="2071"/>
              <a:ext cx="2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>
                  <a:solidFill>
                    <a:srgbClr val="FF0000"/>
                  </a:solidFill>
                  <a:latin typeface="Arial" pitchFamily="34" charset="0"/>
                </a:rPr>
                <a:t>+</a:t>
              </a:r>
            </a:p>
          </p:txBody>
        </p:sp>
      </p:grpSp>
      <p:sp>
        <p:nvSpPr>
          <p:cNvPr id="15423" name="Line 227"/>
          <p:cNvSpPr>
            <a:spLocks noChangeShapeType="1"/>
          </p:cNvSpPr>
          <p:nvPr/>
        </p:nvSpPr>
        <p:spPr bwMode="auto">
          <a:xfrm flipV="1">
            <a:off x="2417763" y="4005253"/>
            <a:ext cx="13779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5424" name="Text Box 228"/>
          <p:cNvSpPr txBox="1">
            <a:spLocks noChangeArrowheads="1"/>
          </p:cNvSpPr>
          <p:nvPr/>
        </p:nvSpPr>
        <p:spPr bwMode="auto">
          <a:xfrm>
            <a:off x="2996672" y="6048896"/>
            <a:ext cx="622779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rendeződés függ a hőmérséklettől!</a:t>
            </a:r>
            <a:endParaRPr lang="hu-HU" sz="32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425" name="Line 229"/>
          <p:cNvSpPr>
            <a:spLocks noChangeShapeType="1"/>
          </p:cNvSpPr>
          <p:nvPr/>
        </p:nvSpPr>
        <p:spPr bwMode="auto">
          <a:xfrm flipV="1">
            <a:off x="4597401" y="3314690"/>
            <a:ext cx="4437063" cy="79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32" name="TextBox 3">
            <a:extLst>
              <a:ext uri="{FF2B5EF4-FFF2-40B4-BE49-F238E27FC236}">
                <a16:creationId xmlns:a16="http://schemas.microsoft.com/office/drawing/2014/main" id="{2C096C34-9D05-6FDF-7F55-673F804A3E7F}"/>
              </a:ext>
            </a:extLst>
          </p:cNvPr>
          <p:cNvSpPr txBox="1"/>
          <p:nvPr/>
        </p:nvSpPr>
        <p:spPr>
          <a:xfrm>
            <a:off x="10766037" y="167641"/>
            <a:ext cx="109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b="1">
                <a:solidFill>
                  <a:srgbClr val="FF0000"/>
                </a:solidFill>
              </a:rPr>
              <a:t>fakultatív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Relatív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permittivitás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dielektromos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állandó</a:t>
            </a:r>
          </a:p>
        </p:txBody>
      </p:sp>
      <p:sp>
        <p:nvSpPr>
          <p:cNvPr id="5" name="Tartalom helye 4">
            <a:extLst>
              <a:ext uri="{FF2B5EF4-FFF2-40B4-BE49-F238E27FC236}">
                <a16:creationId xmlns:a16="http://schemas.microsoft.com/office/drawing/2014/main" id="{383D2FD4-7576-42F7-BCAB-F071D5D8E0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2533" y="1825624"/>
            <a:ext cx="11480799" cy="4321176"/>
          </a:xfrm>
        </p:spPr>
        <p:txBody>
          <a:bodyPr>
            <a:normAutofit/>
          </a:bodyPr>
          <a:lstStyle/>
          <a:p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kondenzátor kapacitása mindkét esetben megváltozik az üres kondenzátoréhoz képest!</a:t>
            </a:r>
          </a:p>
          <a:p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mért kapacitások hányadosa az ún. relatív </a:t>
            </a:r>
            <a:r>
              <a:rPr lang="hu-H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permittivitás</a:t>
            </a:r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l-G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</a:t>
            </a:r>
            <a:r>
              <a:rPr lang="hu-HU" sz="3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hu-H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hu-HU" sz="36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tele</a:t>
            </a:r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hu-H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hu-HU" sz="36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üres</a:t>
            </a:r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vagy másik nevén az anyag </a:t>
            </a:r>
            <a:r>
              <a:rPr lang="hu-H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dielektromos</a:t>
            </a:r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állandója.</a:t>
            </a:r>
          </a:p>
          <a:p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Nézzük meg, hogy milyen </a:t>
            </a:r>
            <a:r>
              <a:rPr lang="hu-H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dielektromos</a:t>
            </a:r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állandó jellemzi az egyes tiszta folyadékokat!</a:t>
            </a:r>
          </a:p>
        </p:txBody>
      </p:sp>
      <p:sp>
        <p:nvSpPr>
          <p:cNvPr id="2" name="TextBox 3">
            <a:extLst>
              <a:ext uri="{FF2B5EF4-FFF2-40B4-BE49-F238E27FC236}">
                <a16:creationId xmlns:a16="http://schemas.microsoft.com/office/drawing/2014/main" id="{0F0D2C3E-F27E-54FF-DCDA-B243C6069EDF}"/>
              </a:ext>
            </a:extLst>
          </p:cNvPr>
          <p:cNvSpPr txBox="1"/>
          <p:nvPr/>
        </p:nvSpPr>
        <p:spPr>
          <a:xfrm>
            <a:off x="10766037" y="167641"/>
            <a:ext cx="109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b="1">
                <a:solidFill>
                  <a:srgbClr val="FF0000"/>
                </a:solidFill>
              </a:rPr>
              <a:t>fakultatív</a:t>
            </a:r>
          </a:p>
        </p:txBody>
      </p:sp>
    </p:spTree>
    <p:extLst>
      <p:ext uri="{BB962C8B-B14F-4D97-AF65-F5344CB8AC3E}">
        <p14:creationId xmlns:p14="http://schemas.microsoft.com/office/powerpoint/2010/main" val="1440188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Relatív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permittivitás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dielektromos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állandó</a:t>
            </a:r>
          </a:p>
        </p:txBody>
      </p:sp>
      <p:sp>
        <p:nvSpPr>
          <p:cNvPr id="397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58346" y="2012425"/>
            <a:ext cx="4123259" cy="4269845"/>
          </a:xfrm>
        </p:spPr>
        <p:txBody>
          <a:bodyPr>
            <a:normAutofit/>
          </a:bodyPr>
          <a:lstStyle/>
          <a:p>
            <a:pPr eaLnBrk="1" hangingPunct="1"/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dietiléter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                 4,4</a:t>
            </a:r>
          </a:p>
          <a:p>
            <a:pPr eaLnBrk="1" hangingPunct="1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széndiszulfid:            2,6</a:t>
            </a:r>
          </a:p>
          <a:p>
            <a:pPr eaLnBrk="1" hangingPunct="1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n-pentán:                   2,0</a:t>
            </a:r>
          </a:p>
          <a:p>
            <a:pPr eaLnBrk="1" hangingPunct="1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c-hexán:                    2,0</a:t>
            </a:r>
          </a:p>
          <a:p>
            <a:pPr eaLnBrk="1" hangingPunct="1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benzol:                      2,3</a:t>
            </a:r>
          </a:p>
          <a:p>
            <a:pPr eaLnBrk="1" hangingPunct="1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p-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diklórbenzol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       2,4</a:t>
            </a:r>
          </a:p>
          <a:p>
            <a:pPr eaLnBrk="1" hangingPunct="1"/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széntetraklorid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       2,2</a:t>
            </a:r>
          </a:p>
          <a:p>
            <a:pPr eaLnBrk="1" hangingPunct="1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ún. apoláris anyagok</a:t>
            </a:r>
          </a:p>
        </p:txBody>
      </p:sp>
      <p:sp>
        <p:nvSpPr>
          <p:cNvPr id="39731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7014099" y="1995492"/>
            <a:ext cx="4111099" cy="4269845"/>
          </a:xfrm>
        </p:spPr>
        <p:txBody>
          <a:bodyPr>
            <a:noAutofit/>
          </a:bodyPr>
          <a:lstStyle/>
          <a:p>
            <a:pPr eaLnBrk="1" hangingPunct="1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etanol:                     26,0</a:t>
            </a:r>
          </a:p>
          <a:p>
            <a:pPr eaLnBrk="1" hangingPunct="1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víz:                          81,0</a:t>
            </a:r>
          </a:p>
          <a:p>
            <a:pPr eaLnBrk="1" hangingPunct="1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3-pentanon:             18,3</a:t>
            </a:r>
          </a:p>
          <a:p>
            <a:pPr eaLnBrk="1" hangingPunct="1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c-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hexanol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             15,0</a:t>
            </a:r>
          </a:p>
          <a:p>
            <a:pPr eaLnBrk="1" hangingPunct="1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metilklorid:             12,6</a:t>
            </a:r>
          </a:p>
          <a:p>
            <a:pPr eaLnBrk="1" hangingPunct="1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o-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diklórbenzol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       9,9</a:t>
            </a:r>
          </a:p>
          <a:p>
            <a:pPr eaLnBrk="1" hangingPunct="1"/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diklórmetán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            9,0</a:t>
            </a:r>
          </a:p>
          <a:p>
            <a:pPr eaLnBrk="1" hangingPunct="1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ún. poláris anyagok</a:t>
            </a:r>
          </a:p>
        </p:txBody>
      </p:sp>
      <p:sp>
        <p:nvSpPr>
          <p:cNvPr id="2" name="TextBox 3">
            <a:extLst>
              <a:ext uri="{FF2B5EF4-FFF2-40B4-BE49-F238E27FC236}">
                <a16:creationId xmlns:a16="http://schemas.microsoft.com/office/drawing/2014/main" id="{F0D0DADD-716A-2906-6B17-DE0D98D2A734}"/>
              </a:ext>
            </a:extLst>
          </p:cNvPr>
          <p:cNvSpPr txBox="1"/>
          <p:nvPr/>
        </p:nvSpPr>
        <p:spPr>
          <a:xfrm>
            <a:off x="10766037" y="167641"/>
            <a:ext cx="109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b="1">
                <a:solidFill>
                  <a:srgbClr val="FF0000"/>
                </a:solidFill>
              </a:rPr>
              <a:t>fakultatív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7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7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7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7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4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97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7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" presetClass="entr" presetSubtype="4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97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97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500"/>
                            </p:stCondLst>
                            <p:childTnLst>
                              <p:par>
                                <p:cTn id="26" presetID="2" presetClass="entr" presetSubtype="4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97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97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500"/>
                            </p:stCondLst>
                            <p:childTnLst>
                              <p:par>
                                <p:cTn id="31" presetID="2" presetClass="entr" presetSubtype="4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97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97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8500"/>
                            </p:stCondLst>
                            <p:childTnLst>
                              <p:par>
                                <p:cTn id="36" presetID="2" presetClass="entr" presetSubtype="4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97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97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500"/>
                            </p:stCondLst>
                            <p:childTnLst>
                              <p:par>
                                <p:cTn id="41" presetID="2" presetClass="entr" presetSubtype="4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97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97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2500"/>
                            </p:stCondLst>
                            <p:childTnLst>
                              <p:par>
                                <p:cTn id="46" presetID="2" presetClass="entr" presetSubtype="4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97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97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4500"/>
                            </p:stCondLst>
                            <p:childTnLst>
                              <p:par>
                                <p:cTn id="51" presetID="2" presetClass="entr" presetSubtype="4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973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973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6500"/>
                            </p:stCondLst>
                            <p:childTnLst>
                              <p:par>
                                <p:cTn id="56" presetID="2" presetClass="entr" presetSubtype="4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97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97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8500"/>
                            </p:stCondLst>
                            <p:childTnLst>
                              <p:par>
                                <p:cTn id="61" presetID="2" presetClass="entr" presetSubtype="4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973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973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500"/>
                            </p:stCondLst>
                            <p:childTnLst>
                              <p:par>
                                <p:cTn id="66" presetID="2" presetClass="entr" presetSubtype="4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97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97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2500"/>
                            </p:stCondLst>
                            <p:childTnLst>
                              <p:par>
                                <p:cTn id="71" presetID="2" presetClass="entr" presetSubtype="4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973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973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97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97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973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973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59615"/>
            <a:ext cx="105156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Molekulák elektromos térben</a:t>
            </a:r>
          </a:p>
        </p:txBody>
      </p:sp>
      <p:sp>
        <p:nvSpPr>
          <p:cNvPr id="9" name="Tartalom helye 8">
            <a:extLst>
              <a:ext uri="{FF2B5EF4-FFF2-40B4-BE49-F238E27FC236}">
                <a16:creationId xmlns:a16="http://schemas.microsoft.com/office/drawing/2014/main" id="{7F6D2988-0AAD-43AF-AA9D-8E09394499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82307" y="1684944"/>
            <a:ext cx="5765796" cy="4769457"/>
          </a:xfrm>
        </p:spPr>
        <p:txBody>
          <a:bodyPr/>
          <a:lstStyle/>
          <a:p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Clausius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-Mosotti összefüggés:</a:t>
            </a:r>
          </a:p>
          <a:p>
            <a:pPr marL="0" indent="0" algn="r">
              <a:spcBef>
                <a:spcPts val="10000"/>
              </a:spcBef>
              <a:spcAft>
                <a:spcPts val="1000"/>
              </a:spcAft>
              <a:buNone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ahol </a:t>
            </a:r>
            <a:r>
              <a:rPr lang="el-G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</a:t>
            </a:r>
            <a:r>
              <a:rPr lang="hu-HU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az anyag relatív, </a:t>
            </a:r>
            <a:r>
              <a:rPr lang="el-G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</a:t>
            </a:r>
            <a:r>
              <a:rPr lang="hu-HU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vákkuum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nyi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térfogatban lévő molekulák száma, </a:t>
            </a:r>
            <a:r>
              <a:rPr lang="el-G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molekula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dipólusvektorának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b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az abszolút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artalom helye 9">
                <a:extLst>
                  <a:ext uri="{FF2B5EF4-FFF2-40B4-BE49-F238E27FC236}">
                    <a16:creationId xmlns:a16="http://schemas.microsoft.com/office/drawing/2014/main" id="{B51266EB-0460-4179-A8BD-2090E36CEA09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>
              <a:xfrm>
                <a:off x="6060830" y="1684292"/>
                <a:ext cx="5740400" cy="4710643"/>
              </a:xfrm>
            </p:spPr>
            <p:txBody>
              <a:bodyPr/>
              <a:lstStyle/>
              <a:p>
                <a:r>
                  <a:rPr lang="hu-H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Debye-egyenlet:</a:t>
                </a:r>
              </a:p>
              <a:p>
                <a:pPr marL="0" indent="0">
                  <a:spcBef>
                    <a:spcPts val="10000"/>
                  </a:spcBef>
                  <a:spcAft>
                    <a:spcPts val="1000"/>
                  </a:spcAft>
                  <a:buNone/>
                </a:pPr>
                <a:r>
                  <a:rPr lang="hu-H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abszolút </a:t>
                </a:r>
                <a:r>
                  <a:rPr lang="hu-HU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permittivitása</a:t>
                </a:r>
                <a:r>
                  <a:rPr lang="hu-H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hu-HU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hu-H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az egység-</a:t>
                </a:r>
                <a:br>
                  <a:rPr lang="hu-H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hu-HU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hu-HU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𝛼</m:t>
                        </m:r>
                      </m:e>
                    </m:acc>
                  </m:oMath>
                </a14:m>
                <a:r>
                  <a:rPr lang="hu-H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az anyag átlagos polarizálhatósága, </a:t>
                </a:r>
                <a:br>
                  <a:rPr lang="hu-H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hu-H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hossza, </a:t>
                </a:r>
                <a:r>
                  <a:rPr lang="hu-HU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</a:t>
                </a:r>
                <a:r>
                  <a:rPr lang="hu-H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 Boltzmann-állandó,</a:t>
                </a:r>
                <a:br>
                  <a:rPr lang="hu-H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hu-HU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hőmérséklet.</a:t>
                </a:r>
              </a:p>
            </p:txBody>
          </p:sp>
        </mc:Choice>
        <mc:Fallback xmlns="">
          <p:sp>
            <p:nvSpPr>
              <p:cNvPr id="10" name="Tartalom helye 9">
                <a:extLst>
                  <a:ext uri="{FF2B5EF4-FFF2-40B4-BE49-F238E27FC236}">
                    <a16:creationId xmlns:a16="http://schemas.microsoft.com/office/drawing/2014/main" id="{B51266EB-0460-4179-A8BD-2090E36CEA0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6060830" y="1684292"/>
                <a:ext cx="5740400" cy="4710643"/>
              </a:xfrm>
              <a:blipFill>
                <a:blip r:embed="rId3"/>
                <a:stretch>
                  <a:fillRect l="-2123" t="-2199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Szövegdoboz 10">
                <a:extLst>
                  <a:ext uri="{FF2B5EF4-FFF2-40B4-BE49-F238E27FC236}">
                    <a16:creationId xmlns:a16="http://schemas.microsoft.com/office/drawing/2014/main" id="{ED3567F8-031A-4890-A94D-47216FFDF0E6}"/>
                  </a:ext>
                </a:extLst>
              </p:cNvPr>
              <p:cNvSpPr txBox="1"/>
              <p:nvPr/>
            </p:nvSpPr>
            <p:spPr>
              <a:xfrm>
                <a:off x="1524001" y="2286284"/>
                <a:ext cx="3332002" cy="10388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hu-HU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hu-HU" sz="3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hu-HU" sz="3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sz="3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𝜀</m:t>
                                  </m:r>
                                </m:e>
                                <m:sub>
                                  <m:r>
                                    <a:rPr lang="hu-HU" sz="3200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sub>
                              </m:sSub>
                              <m:r>
                                <a:rPr lang="hu-HU" sz="32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hu-HU" sz="3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hu-HU" sz="3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sz="3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𝜀</m:t>
                                  </m:r>
                                </m:e>
                                <m:sub>
                                  <m:r>
                                    <a:rPr lang="hu-HU" sz="3200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sub>
                              </m:sSub>
                              <m:r>
                                <a:rPr lang="hu-HU" sz="3200" b="0" i="1" smtClean="0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</m:den>
                      </m:f>
                      <m:r>
                        <a:rPr lang="hu-HU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sz="3200" b="1" i="1" smtClean="0">
                              <a:latin typeface="Cambria Math" panose="02040503050406030204" pitchFamily="18" charset="0"/>
                            </a:rPr>
                            <m:t>𝑵</m:t>
                          </m:r>
                        </m:num>
                        <m:den>
                          <m:r>
                            <a:rPr lang="hu-HU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sSub>
                            <m:sSubPr>
                              <m:ctrlPr>
                                <a:rPr lang="hu-HU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hu-HU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𝑜</m:t>
                              </m:r>
                            </m:sub>
                          </m:sSub>
                        </m:den>
                      </m:f>
                      <m:r>
                        <a:rPr lang="hu-HU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acc>
                        <m:accPr>
                          <m:chr m:val="̅"/>
                          <m:ctrlPr>
                            <a:rPr lang="hu-HU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hu-HU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</m:acc>
                    </m:oMath>
                  </m:oMathPara>
                </a14:m>
                <a:endParaRPr lang="hu-HU" sz="3200" dirty="0"/>
              </a:p>
            </p:txBody>
          </p:sp>
        </mc:Choice>
        <mc:Fallback xmlns="">
          <p:sp>
            <p:nvSpPr>
              <p:cNvPr id="11" name="Szövegdoboz 10">
                <a:extLst>
                  <a:ext uri="{FF2B5EF4-FFF2-40B4-BE49-F238E27FC236}">
                    <a16:creationId xmlns:a16="http://schemas.microsoft.com/office/drawing/2014/main" id="{ED3567F8-031A-4890-A94D-47216FFDF0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2286284"/>
                <a:ext cx="3332002" cy="103887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Szövegdoboz 68">
                <a:extLst>
                  <a:ext uri="{FF2B5EF4-FFF2-40B4-BE49-F238E27FC236}">
                    <a16:creationId xmlns:a16="http://schemas.microsoft.com/office/drawing/2014/main" id="{22BA5380-4F5B-4D57-8AE2-468CB322AD64}"/>
                  </a:ext>
                </a:extLst>
              </p:cNvPr>
              <p:cNvSpPr txBox="1"/>
              <p:nvPr/>
            </p:nvSpPr>
            <p:spPr>
              <a:xfrm>
                <a:off x="6536265" y="2213625"/>
                <a:ext cx="4880375" cy="111645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hu-HU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hu-HU" sz="3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hu-HU" sz="3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sz="3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𝜀</m:t>
                                  </m:r>
                                </m:e>
                                <m:sub>
                                  <m:r>
                                    <a:rPr lang="hu-HU" sz="3200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sub>
                              </m:sSub>
                              <m:r>
                                <a:rPr lang="hu-HU" sz="32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hu-HU" sz="3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hu-HU" sz="3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sz="3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𝜀</m:t>
                                  </m:r>
                                </m:e>
                                <m:sub>
                                  <m:r>
                                    <a:rPr lang="hu-HU" sz="3200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sub>
                              </m:sSub>
                              <m:r>
                                <a:rPr lang="hu-HU" sz="3200" b="0" i="1" smtClean="0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</m:den>
                      </m:f>
                      <m:r>
                        <a:rPr lang="hu-HU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sz="3200" b="1" i="1" smtClean="0">
                              <a:latin typeface="Cambria Math" panose="02040503050406030204" pitchFamily="18" charset="0"/>
                            </a:rPr>
                            <m:t>𝑵</m:t>
                          </m:r>
                        </m:num>
                        <m:den>
                          <m:r>
                            <a:rPr lang="hu-HU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sSub>
                            <m:sSubPr>
                              <m:ctrlPr>
                                <a:rPr lang="hu-HU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hu-HU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𝑜</m:t>
                              </m:r>
                            </m:sub>
                          </m:sSub>
                        </m:den>
                      </m:f>
                      <m:r>
                        <a:rPr lang="hu-HU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hu-HU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̅"/>
                              <m:ctrlPr>
                                <a:rPr lang="hu-HU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hu-HU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e>
                          </m:acc>
                          <m:r>
                            <a:rPr lang="hu-HU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hu-HU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hu-HU" sz="3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hu-HU" sz="3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𝜇</m:t>
                                  </m:r>
                                </m:e>
                                <m:sup>
                                  <m:r>
                                    <a:rPr lang="hu-HU" sz="32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hu-HU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hu-HU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𝑘𝑇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hu-HU" sz="3200" dirty="0"/>
              </a:p>
            </p:txBody>
          </p:sp>
        </mc:Choice>
        <mc:Fallback xmlns="">
          <p:sp>
            <p:nvSpPr>
              <p:cNvPr id="69" name="Szövegdoboz 68">
                <a:extLst>
                  <a:ext uri="{FF2B5EF4-FFF2-40B4-BE49-F238E27FC236}">
                    <a16:creationId xmlns:a16="http://schemas.microsoft.com/office/drawing/2014/main" id="{22BA5380-4F5B-4D57-8AE2-468CB322AD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6265" y="2213625"/>
                <a:ext cx="4880375" cy="111645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Szövegdoboz 69">
                <a:extLst>
                  <a:ext uri="{FF2B5EF4-FFF2-40B4-BE49-F238E27FC236}">
                    <a16:creationId xmlns:a16="http://schemas.microsoft.com/office/drawing/2014/main" id="{335A456D-75E1-4FA4-B01B-699130C1F0BD}"/>
                  </a:ext>
                </a:extLst>
              </p:cNvPr>
              <p:cNvSpPr txBox="1"/>
              <p:nvPr/>
            </p:nvSpPr>
            <p:spPr>
              <a:xfrm>
                <a:off x="211663" y="4843224"/>
                <a:ext cx="2602315" cy="10051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hu-HU" sz="3200" b="0" i="0" smtClean="0">
                          <a:latin typeface="Cambria Math" panose="02040503050406030204" pitchFamily="18" charset="0"/>
                        </a:rPr>
                        <m:t>Az</m:t>
                      </m:r>
                      <m:r>
                        <a:rPr lang="hu-HU" sz="32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hu-HU" sz="3200" b="1" i="1" smtClean="0">
                          <a:latin typeface="Cambria Math" panose="02040503050406030204" pitchFamily="18" charset="0"/>
                        </a:rPr>
                        <m:t>𝑵</m:t>
                      </m:r>
                      <m:r>
                        <a:rPr lang="hu-HU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hu-HU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3200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hu-HU" sz="32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hu-HU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hu-HU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</m:den>
                      </m:f>
                      <m:r>
                        <a:rPr lang="hu-HU" sz="3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hu-HU" sz="3200" b="0" i="0" smtClean="0">
                          <a:latin typeface="Cambria Math" panose="02040503050406030204" pitchFamily="18" charset="0"/>
                        </a:rPr>
                        <m:t>é</m:t>
                      </m:r>
                      <m:r>
                        <m:rPr>
                          <m:sty m:val="p"/>
                        </m:rPr>
                        <a:rPr lang="hu-HU" sz="3200" b="0" i="0" smtClean="0">
                          <a:latin typeface="Cambria Math" panose="02040503050406030204" pitchFamily="18" charset="0"/>
                        </a:rPr>
                        <m:t>s</m:t>
                      </m:r>
                      <m:r>
                        <a:rPr lang="hu-HU" sz="32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hu-HU" sz="3200" dirty="0"/>
              </a:p>
            </p:txBody>
          </p:sp>
        </mc:Choice>
        <mc:Fallback xmlns="">
          <p:sp>
            <p:nvSpPr>
              <p:cNvPr id="70" name="Szövegdoboz 69">
                <a:extLst>
                  <a:ext uri="{FF2B5EF4-FFF2-40B4-BE49-F238E27FC236}">
                    <a16:creationId xmlns:a16="http://schemas.microsoft.com/office/drawing/2014/main" id="{335A456D-75E1-4FA4-B01B-699130C1F0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663" y="4843224"/>
                <a:ext cx="2602315" cy="100514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Szövegdoboz 70">
                <a:extLst>
                  <a:ext uri="{FF2B5EF4-FFF2-40B4-BE49-F238E27FC236}">
                    <a16:creationId xmlns:a16="http://schemas.microsoft.com/office/drawing/2014/main" id="{8DCE731F-F2C2-4821-9D19-A43A86008D34}"/>
                  </a:ext>
                </a:extLst>
              </p:cNvPr>
              <p:cNvSpPr txBox="1"/>
              <p:nvPr/>
            </p:nvSpPr>
            <p:spPr>
              <a:xfrm>
                <a:off x="2650058" y="4843224"/>
                <a:ext cx="1556645" cy="10083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hu-HU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hu-HU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hu-HU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</m:den>
                      </m:f>
                      <m:r>
                        <a:rPr lang="hu-HU" sz="32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hu-HU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</m:num>
                        <m:den>
                          <m:r>
                            <a:rPr lang="hu-HU" sz="3200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den>
                      </m:f>
                    </m:oMath>
                  </m:oMathPara>
                </a14:m>
                <a:endParaRPr lang="hu-HU" sz="3200" dirty="0"/>
              </a:p>
            </p:txBody>
          </p:sp>
        </mc:Choice>
        <mc:Fallback xmlns="">
          <p:sp>
            <p:nvSpPr>
              <p:cNvPr id="71" name="Szövegdoboz 70">
                <a:extLst>
                  <a:ext uri="{FF2B5EF4-FFF2-40B4-BE49-F238E27FC236}">
                    <a16:creationId xmlns:a16="http://schemas.microsoft.com/office/drawing/2014/main" id="{8DCE731F-F2C2-4821-9D19-A43A86008D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0058" y="4843224"/>
                <a:ext cx="1556645" cy="100835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Szövegdoboz 71">
                <a:extLst>
                  <a:ext uri="{FF2B5EF4-FFF2-40B4-BE49-F238E27FC236}">
                    <a16:creationId xmlns:a16="http://schemas.microsoft.com/office/drawing/2014/main" id="{2BBFF279-9A80-4AF5-92A5-8901F95600C1}"/>
                  </a:ext>
                </a:extLst>
              </p:cNvPr>
              <p:cNvSpPr txBox="1"/>
              <p:nvPr/>
            </p:nvSpPr>
            <p:spPr>
              <a:xfrm>
                <a:off x="8428895" y="4950036"/>
                <a:ext cx="3222101" cy="10481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hu-HU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hu-HU" sz="3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hu-HU" sz="3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sz="3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𝜀</m:t>
                                  </m:r>
                                </m:e>
                                <m:sub>
                                  <m:r>
                                    <a:rPr lang="hu-HU" sz="3200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sub>
                              </m:sSub>
                              <m:r>
                                <a:rPr lang="hu-HU" sz="32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hu-HU" sz="3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hu-HU" sz="3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sz="3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𝜀</m:t>
                                  </m:r>
                                </m:e>
                                <m:sub>
                                  <m:r>
                                    <a:rPr lang="hu-HU" sz="3200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sub>
                              </m:sSub>
                              <m:r>
                                <a:rPr lang="hu-HU" sz="3200" b="0" i="1" smtClean="0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</m:den>
                      </m:f>
                      <m:r>
                        <a:rPr lang="hu-HU" sz="3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hu-HU" sz="3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</m:num>
                        <m:den>
                          <m:r>
                            <a:rPr lang="hu-HU" sz="3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</m:den>
                      </m:f>
                      <m:r>
                        <a:rPr lang="hu-HU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hu-HU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32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hu-HU" sz="3200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sub>
                      </m:sSub>
                    </m:oMath>
                  </m:oMathPara>
                </a14:m>
                <a:endParaRPr lang="hu-HU" sz="3200" dirty="0"/>
              </a:p>
            </p:txBody>
          </p:sp>
        </mc:Choice>
        <mc:Fallback xmlns="">
          <p:sp>
            <p:nvSpPr>
              <p:cNvPr id="72" name="Szövegdoboz 71">
                <a:extLst>
                  <a:ext uri="{FF2B5EF4-FFF2-40B4-BE49-F238E27FC236}">
                    <a16:creationId xmlns:a16="http://schemas.microsoft.com/office/drawing/2014/main" id="{2BBFF279-9A80-4AF5-92A5-8901F95600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28895" y="4950036"/>
                <a:ext cx="3222101" cy="104817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Szövegdoboz 11">
                <a:extLst>
                  <a:ext uri="{FF2B5EF4-FFF2-40B4-BE49-F238E27FC236}">
                    <a16:creationId xmlns:a16="http://schemas.microsoft.com/office/drawing/2014/main" id="{85DEC2E7-CB96-402B-91B3-098088D0CFBE}"/>
                  </a:ext>
                </a:extLst>
              </p:cNvPr>
              <p:cNvSpPr txBox="1"/>
              <p:nvPr/>
            </p:nvSpPr>
            <p:spPr>
              <a:xfrm>
                <a:off x="4099688" y="5004450"/>
                <a:ext cx="4300856" cy="18158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hu-H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behelyettesítésével, a</a:t>
                </a:r>
                <a:br>
                  <a:rPr lang="hu-H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hu-H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mérhető </a:t>
                </a:r>
                <a:r>
                  <a:rPr lang="hu-HU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molpolarizáció</a:t>
                </a:r>
                <a:r>
                  <a:rPr lang="hu-H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  <a:br>
                  <a:rPr lang="hu-H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hu-HU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ból</a:t>
                </a:r>
                <a:r>
                  <a:rPr lang="hu-H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</a:t>
                </a:r>
                <a:r>
                  <a:rPr lang="hu-HU" sz="2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hu-HU" sz="2800" i="1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hu-H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hu-HU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hu-HU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𝛼</m:t>
                        </m:r>
                      </m:e>
                    </m:acc>
                  </m:oMath>
                </a14:m>
                <a:r>
                  <a:rPr lang="hu-H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és a hőmérséklet-</a:t>
                </a:r>
                <a:br>
                  <a:rPr lang="hu-H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hu-H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függéséből </a:t>
                </a:r>
                <a:r>
                  <a:rPr lang="el-GR" sz="2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μ</a:t>
                </a:r>
                <a:r>
                  <a:rPr lang="hu-HU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is számolható.</a:t>
                </a:r>
              </a:p>
            </p:txBody>
          </p:sp>
        </mc:Choice>
        <mc:Fallback xmlns="">
          <p:sp>
            <p:nvSpPr>
              <p:cNvPr id="12" name="Szövegdoboz 11">
                <a:extLst>
                  <a:ext uri="{FF2B5EF4-FFF2-40B4-BE49-F238E27FC236}">
                    <a16:creationId xmlns:a16="http://schemas.microsoft.com/office/drawing/2014/main" id="{85DEC2E7-CB96-402B-91B3-098088D0CF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9688" y="5004450"/>
                <a:ext cx="4300856" cy="1815882"/>
              </a:xfrm>
              <a:prstGeom prst="rect">
                <a:avLst/>
              </a:prstGeom>
              <a:blipFill>
                <a:blip r:embed="rId9"/>
                <a:stretch>
                  <a:fillRect l="-2270" t="-3691" r="-2128" b="-8389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3">
            <a:extLst>
              <a:ext uri="{FF2B5EF4-FFF2-40B4-BE49-F238E27FC236}">
                <a16:creationId xmlns:a16="http://schemas.microsoft.com/office/drawing/2014/main" id="{2370AAC3-85AE-C44A-471C-97A4B2FD48C2}"/>
              </a:ext>
            </a:extLst>
          </p:cNvPr>
          <p:cNvSpPr txBox="1"/>
          <p:nvPr/>
        </p:nvSpPr>
        <p:spPr>
          <a:xfrm>
            <a:off x="10766037" y="167641"/>
            <a:ext cx="109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hu-H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b="1">
                <a:solidFill>
                  <a:srgbClr val="FF0000"/>
                </a:solidFill>
              </a:rPr>
              <a:t>fakultatív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69" grpId="0"/>
      <p:bldP spid="70" grpId="0"/>
      <p:bldP spid="71" grpId="0"/>
      <p:bldP spid="72" grpId="0"/>
      <p:bldP spid="12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295C7CD-7D78-49FC-9DA0-450DD01B4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3205"/>
            <a:ext cx="10515600" cy="1325563"/>
          </a:xfrm>
        </p:spPr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Irodalom - 1.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1C575F2-DCB5-467E-9D41-0093440515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171" y="1596572"/>
            <a:ext cx="11858171" cy="5109028"/>
          </a:xfrm>
        </p:spPr>
        <p:txBody>
          <a:bodyPr>
            <a:normAutofit lnSpcReduction="10000"/>
          </a:bodyPr>
          <a:lstStyle/>
          <a:p>
            <a:pPr marL="723900" indent="-723900">
              <a:buNone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[64]	A kémiai kötéstípusokról - 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https://hu.wikipedia.org/wiki/K%C3%A9miai_k%C3%B6t%C3%A9s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723900" indent="-723900">
              <a:buNone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[65]	Az ionos kötésről - 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https://hu.wikipedia.org/wiki/Ionos_k%C3%B6t%C3%A9s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723900" indent="-723900">
              <a:buNone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[66]	A kovalens kötésről - 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https://hu.wikipedia.org/wiki/Kovalens_k%C3%B6t%C3%A9s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723900" indent="-723900">
              <a:buNone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[67]	A fémes kötésről - 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https://hu.wikipedia.org/wiki/F%C3%A9mes_k%C3%B6t%C3%A9s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723900" indent="-723900">
              <a:buNone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[68]	A vegyértékkötés elméletről - 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https://hu.wikipedia.org/wiki/Vegy%C3%A9rt%C3%A9kk%C3%B6t%C3%A9s-elm%C3%A9let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723900" indent="-723900">
              <a:buNone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[69]	Az oktettszabályról - 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https://hu.wikipedia.org/wiki/Oktettszab%C3%A1ly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723900" indent="-723900">
              <a:buNone/>
            </a:pP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2747222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295C7CD-7D78-49FC-9DA0-450DD01B4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3205"/>
            <a:ext cx="10515600" cy="1325563"/>
          </a:xfrm>
        </p:spPr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Irodalom - 2.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1C575F2-DCB5-467E-9D41-0093440515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171" y="1596572"/>
            <a:ext cx="11858171" cy="5109028"/>
          </a:xfrm>
        </p:spPr>
        <p:txBody>
          <a:bodyPr>
            <a:normAutofit lnSpcReduction="10000"/>
          </a:bodyPr>
          <a:lstStyle/>
          <a:p>
            <a:pPr marL="723900" indent="-723900">
              <a:buNone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[70]	A VSEPR-elméletről - 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https://hu.wikipedia.org/wiki/Vegy%C3%A9rt%C3%A9kelektron-p%C3%A1r_tasz%C3%ADt%C3%A1si_elm%C3%A9let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és 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https://hu.wikipedia.org/wiki/Szerkeszt%C5%91:Szaszicska/Vegy%C3%A9rt%C3%A9k-elektronp%C3%A1r_tasz%C3%ADt%C3%A1si_elm%C3%A9let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723900" indent="-723900">
              <a:buNone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[71]	Erich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Hückelről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https://en.wikipedia.org/wiki/Erich_H%C3%BCckel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723900" indent="-723900">
              <a:buNone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[72]	A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Hückel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-féle közelítés alapjai - 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https://en.wikipedia.org/wiki/H%C3%BCckel_method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723900" indent="-723900">
              <a:buNone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[73]	Egy Java alapú </a:t>
            </a:r>
            <a:r>
              <a:rPr lang="hu-H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Hückel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program - 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http://www.hulis.free.fr/#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723900" indent="-723900">
              <a:buNone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[74]	Az ingyenes GAMESS program - 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https://www.msg.chem.iastate.edu/gamess/windows.html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921546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Vonzó kölcsönhatások</a:t>
            </a:r>
          </a:p>
        </p:txBody>
      </p:sp>
      <p:sp>
        <p:nvSpPr>
          <p:cNvPr id="434179" name="Text Box 3"/>
          <p:cNvSpPr txBox="1">
            <a:spLocks noChangeArrowheads="1"/>
          </p:cNvSpPr>
          <p:nvPr/>
        </p:nvSpPr>
        <p:spPr bwMode="auto">
          <a:xfrm>
            <a:off x="4879975" y="1982789"/>
            <a:ext cx="13525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~ 1/r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324101" y="1816100"/>
            <a:ext cx="2189163" cy="1184275"/>
            <a:chOff x="504" y="1144"/>
            <a:chExt cx="1379" cy="746"/>
          </a:xfrm>
        </p:grpSpPr>
        <p:sp>
          <p:nvSpPr>
            <p:cNvPr id="31766" name="Oval 5"/>
            <p:cNvSpPr>
              <a:spLocks noChangeArrowheads="1"/>
            </p:cNvSpPr>
            <p:nvPr/>
          </p:nvSpPr>
          <p:spPr bwMode="auto">
            <a:xfrm>
              <a:off x="504" y="1228"/>
              <a:ext cx="355" cy="35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u-HU" sz="3600" b="1"/>
                <a:t>+</a:t>
              </a:r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1528" y="1237"/>
              <a:ext cx="355" cy="355"/>
              <a:chOff x="2008" y="1768"/>
              <a:chExt cx="355" cy="355"/>
            </a:xfrm>
          </p:grpSpPr>
          <p:sp>
            <p:nvSpPr>
              <p:cNvPr id="31772" name="Oval 7"/>
              <p:cNvSpPr>
                <a:spLocks noChangeArrowheads="1"/>
              </p:cNvSpPr>
              <p:nvPr/>
            </p:nvSpPr>
            <p:spPr bwMode="auto">
              <a:xfrm>
                <a:off x="2008" y="1768"/>
                <a:ext cx="355" cy="355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hu-HU" sz="3600" b="1"/>
              </a:p>
            </p:txBody>
          </p:sp>
          <p:sp>
            <p:nvSpPr>
              <p:cNvPr id="31773" name="Line 8"/>
              <p:cNvSpPr>
                <a:spLocks noChangeShapeType="1"/>
              </p:cNvSpPr>
              <p:nvPr/>
            </p:nvSpPr>
            <p:spPr bwMode="auto">
              <a:xfrm>
                <a:off x="2115" y="1949"/>
                <a:ext cx="15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</p:grpSp>
        <p:sp>
          <p:nvSpPr>
            <p:cNvPr id="31768" name="Text Box 9"/>
            <p:cNvSpPr txBox="1">
              <a:spLocks noChangeArrowheads="1"/>
            </p:cNvSpPr>
            <p:nvPr/>
          </p:nvSpPr>
          <p:spPr bwMode="auto">
            <a:xfrm>
              <a:off x="583" y="1657"/>
              <a:ext cx="24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/>
                <a:t>q</a:t>
              </a:r>
              <a:r>
                <a:rPr lang="hu-HU" baseline="-25000"/>
                <a:t>1</a:t>
              </a:r>
            </a:p>
          </p:txBody>
        </p:sp>
        <p:sp>
          <p:nvSpPr>
            <p:cNvPr id="31769" name="Text Box 10"/>
            <p:cNvSpPr txBox="1">
              <a:spLocks noChangeArrowheads="1"/>
            </p:cNvSpPr>
            <p:nvPr/>
          </p:nvSpPr>
          <p:spPr bwMode="auto">
            <a:xfrm>
              <a:off x="1607" y="1657"/>
              <a:ext cx="24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/>
                <a:t>q</a:t>
              </a:r>
              <a:r>
                <a:rPr lang="hu-HU" baseline="-25000"/>
                <a:t>2</a:t>
              </a:r>
            </a:p>
          </p:txBody>
        </p:sp>
        <p:sp>
          <p:nvSpPr>
            <p:cNvPr id="31770" name="Line 11"/>
            <p:cNvSpPr>
              <a:spLocks noChangeShapeType="1"/>
            </p:cNvSpPr>
            <p:nvPr/>
          </p:nvSpPr>
          <p:spPr bwMode="auto">
            <a:xfrm>
              <a:off x="681" y="1417"/>
              <a:ext cx="1023" cy="0"/>
            </a:xfrm>
            <a:prstGeom prst="line">
              <a:avLst/>
            </a:prstGeom>
            <a:noFill/>
            <a:ln w="38100">
              <a:solidFill>
                <a:srgbClr val="339966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31771" name="Text Box 12"/>
            <p:cNvSpPr txBox="1">
              <a:spLocks noChangeArrowheads="1"/>
            </p:cNvSpPr>
            <p:nvPr/>
          </p:nvSpPr>
          <p:spPr bwMode="auto">
            <a:xfrm>
              <a:off x="1097" y="1144"/>
              <a:ext cx="167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/>
                <a:t>r</a:t>
              </a:r>
              <a:endParaRPr lang="hu-HU" baseline="-25000"/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2066926" y="3263900"/>
            <a:ext cx="2060575" cy="1917700"/>
            <a:chOff x="342" y="2056"/>
            <a:chExt cx="1298" cy="1208"/>
          </a:xfrm>
        </p:grpSpPr>
        <p:sp>
          <p:nvSpPr>
            <p:cNvPr id="31759" name="Text Box 14"/>
            <p:cNvSpPr txBox="1">
              <a:spLocks noChangeArrowheads="1"/>
            </p:cNvSpPr>
            <p:nvPr/>
          </p:nvSpPr>
          <p:spPr bwMode="auto">
            <a:xfrm>
              <a:off x="446" y="2785"/>
              <a:ext cx="24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/>
                <a:t>q</a:t>
              </a:r>
              <a:r>
                <a:rPr lang="hu-HU" baseline="-25000"/>
                <a:t>1</a:t>
              </a:r>
            </a:p>
          </p:txBody>
        </p:sp>
        <p:sp>
          <p:nvSpPr>
            <p:cNvPr id="31760" name="AutoShape 15"/>
            <p:cNvSpPr>
              <a:spLocks noChangeArrowheads="1"/>
            </p:cNvSpPr>
            <p:nvPr/>
          </p:nvSpPr>
          <p:spPr bwMode="auto">
            <a:xfrm rot="-3018056">
              <a:off x="762" y="2385"/>
              <a:ext cx="1208" cy="549"/>
            </a:xfrm>
            <a:prstGeom prst="rightArrow">
              <a:avLst>
                <a:gd name="adj1" fmla="val 50000"/>
                <a:gd name="adj2" fmla="val 55009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u-HU" sz="3200" dirty="0" smtClean="0">
                  <a:latin typeface="Symbol" pitchFamily="18" charset="2"/>
                </a:rPr>
                <a:t>+          -</a:t>
              </a:r>
              <a:endParaRPr lang="hu-HU" sz="3200" dirty="0"/>
            </a:p>
          </p:txBody>
        </p:sp>
        <p:grpSp>
          <p:nvGrpSpPr>
            <p:cNvPr id="5" name="Group 16"/>
            <p:cNvGrpSpPr>
              <a:grpSpLocks/>
            </p:cNvGrpSpPr>
            <p:nvPr/>
          </p:nvGrpSpPr>
          <p:grpSpPr bwMode="auto">
            <a:xfrm>
              <a:off x="342" y="2430"/>
              <a:ext cx="355" cy="355"/>
              <a:chOff x="2008" y="1768"/>
              <a:chExt cx="355" cy="355"/>
            </a:xfrm>
          </p:grpSpPr>
          <p:sp>
            <p:nvSpPr>
              <p:cNvPr id="31764" name="Oval 17"/>
              <p:cNvSpPr>
                <a:spLocks noChangeArrowheads="1"/>
              </p:cNvSpPr>
              <p:nvPr/>
            </p:nvSpPr>
            <p:spPr bwMode="auto">
              <a:xfrm>
                <a:off x="2008" y="1768"/>
                <a:ext cx="355" cy="355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hu-HU" sz="3600" b="1"/>
              </a:p>
            </p:txBody>
          </p:sp>
          <p:sp>
            <p:nvSpPr>
              <p:cNvPr id="31765" name="Line 18"/>
              <p:cNvSpPr>
                <a:spLocks noChangeShapeType="1"/>
              </p:cNvSpPr>
              <p:nvPr/>
            </p:nvSpPr>
            <p:spPr bwMode="auto">
              <a:xfrm>
                <a:off x="2115" y="1949"/>
                <a:ext cx="15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</p:grpSp>
        <p:sp>
          <p:nvSpPr>
            <p:cNvPr id="31762" name="Line 19"/>
            <p:cNvSpPr>
              <a:spLocks noChangeShapeType="1"/>
            </p:cNvSpPr>
            <p:nvPr/>
          </p:nvSpPr>
          <p:spPr bwMode="auto">
            <a:xfrm>
              <a:off x="579" y="2615"/>
              <a:ext cx="712" cy="93"/>
            </a:xfrm>
            <a:prstGeom prst="line">
              <a:avLst/>
            </a:prstGeom>
            <a:noFill/>
            <a:ln w="38100">
              <a:solidFill>
                <a:srgbClr val="339966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31763" name="Text Box 20"/>
            <p:cNvSpPr txBox="1">
              <a:spLocks noChangeArrowheads="1"/>
            </p:cNvSpPr>
            <p:nvPr/>
          </p:nvSpPr>
          <p:spPr bwMode="auto">
            <a:xfrm>
              <a:off x="859" y="2323"/>
              <a:ext cx="167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/>
                <a:t>r</a:t>
              </a:r>
              <a:endParaRPr lang="hu-HU" baseline="-25000"/>
            </a:p>
          </p:txBody>
        </p:sp>
      </p:grpSp>
      <p:sp>
        <p:nvSpPr>
          <p:cNvPr id="434197" name="Text Box 21"/>
          <p:cNvSpPr txBox="1">
            <a:spLocks noChangeArrowheads="1"/>
          </p:cNvSpPr>
          <p:nvPr/>
        </p:nvSpPr>
        <p:spPr bwMode="auto">
          <a:xfrm>
            <a:off x="4746625" y="4130675"/>
            <a:ext cx="14859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3200">
                <a:latin typeface="Times New Roman" panose="02020603050405020304" pitchFamily="18" charset="0"/>
                <a:cs typeface="Times New Roman" panose="02020603050405020304" pitchFamily="18" charset="0"/>
              </a:rPr>
              <a:t>V ~ 1/r</a:t>
            </a:r>
            <a:r>
              <a:rPr lang="hu-HU" sz="32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grpSp>
        <p:nvGrpSpPr>
          <p:cNvPr id="6" name="Group 22"/>
          <p:cNvGrpSpPr>
            <a:grpSpLocks/>
          </p:cNvGrpSpPr>
          <p:nvPr/>
        </p:nvGrpSpPr>
        <p:grpSpPr bwMode="auto">
          <a:xfrm>
            <a:off x="7292976" y="1444626"/>
            <a:ext cx="2149475" cy="3000375"/>
            <a:chOff x="3634" y="910"/>
            <a:chExt cx="1354" cy="1890"/>
          </a:xfrm>
        </p:grpSpPr>
        <p:sp>
          <p:nvSpPr>
            <p:cNvPr id="31755" name="AutoShape 23"/>
            <p:cNvSpPr>
              <a:spLocks noChangeArrowheads="1"/>
            </p:cNvSpPr>
            <p:nvPr/>
          </p:nvSpPr>
          <p:spPr bwMode="auto">
            <a:xfrm rot="-3018056">
              <a:off x="3305" y="1239"/>
              <a:ext cx="1208" cy="549"/>
            </a:xfrm>
            <a:prstGeom prst="rightArrow">
              <a:avLst>
                <a:gd name="adj1" fmla="val 50000"/>
                <a:gd name="adj2" fmla="val 55009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u-HU" sz="3200" dirty="0" smtClean="0">
                  <a:latin typeface="Symbol" pitchFamily="18" charset="2"/>
                </a:rPr>
                <a:t>+          -</a:t>
              </a:r>
              <a:endParaRPr lang="hu-HU" sz="3200" baseline="-25000" dirty="0"/>
            </a:p>
          </p:txBody>
        </p:sp>
        <p:sp>
          <p:nvSpPr>
            <p:cNvPr id="31756" name="AutoShape 24"/>
            <p:cNvSpPr>
              <a:spLocks noChangeArrowheads="1"/>
            </p:cNvSpPr>
            <p:nvPr/>
          </p:nvSpPr>
          <p:spPr bwMode="auto">
            <a:xfrm rot="2077343">
              <a:off x="3780" y="2251"/>
              <a:ext cx="1208" cy="549"/>
            </a:xfrm>
            <a:prstGeom prst="rightArrow">
              <a:avLst>
                <a:gd name="adj1" fmla="val 50000"/>
                <a:gd name="adj2" fmla="val 55009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hu-HU" sz="3200" dirty="0" smtClean="0">
                  <a:latin typeface="Symbol" pitchFamily="18" charset="2"/>
                </a:rPr>
                <a:t>-          +</a:t>
              </a:r>
              <a:endParaRPr lang="hu-HU" sz="3200" baseline="-25000" dirty="0"/>
            </a:p>
          </p:txBody>
        </p:sp>
        <p:sp>
          <p:nvSpPr>
            <p:cNvPr id="31757" name="Line 25"/>
            <p:cNvSpPr>
              <a:spLocks noChangeShapeType="1"/>
            </p:cNvSpPr>
            <p:nvPr/>
          </p:nvSpPr>
          <p:spPr bwMode="auto">
            <a:xfrm>
              <a:off x="3867" y="1557"/>
              <a:ext cx="432" cy="899"/>
            </a:xfrm>
            <a:prstGeom prst="line">
              <a:avLst/>
            </a:prstGeom>
            <a:noFill/>
            <a:ln w="38100">
              <a:solidFill>
                <a:srgbClr val="339966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31758" name="Text Box 26"/>
            <p:cNvSpPr txBox="1">
              <a:spLocks noChangeArrowheads="1"/>
            </p:cNvSpPr>
            <p:nvPr/>
          </p:nvSpPr>
          <p:spPr bwMode="auto">
            <a:xfrm>
              <a:off x="4119" y="1701"/>
              <a:ext cx="167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hu-HU"/>
                <a:t>r</a:t>
              </a:r>
              <a:endParaRPr lang="hu-HU" baseline="-25000"/>
            </a:p>
          </p:txBody>
        </p:sp>
      </p:grpSp>
      <p:sp>
        <p:nvSpPr>
          <p:cNvPr id="434203" name="Text Box 27"/>
          <p:cNvSpPr txBox="1">
            <a:spLocks noChangeArrowheads="1"/>
          </p:cNvSpPr>
          <p:nvPr/>
        </p:nvSpPr>
        <p:spPr bwMode="auto">
          <a:xfrm>
            <a:off x="8699500" y="2638425"/>
            <a:ext cx="14859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3200">
                <a:latin typeface="Times New Roman" panose="02020603050405020304" pitchFamily="18" charset="0"/>
                <a:cs typeface="Times New Roman" panose="02020603050405020304" pitchFamily="18" charset="0"/>
              </a:rPr>
              <a:t>V ~ 1/r</a:t>
            </a:r>
            <a:r>
              <a:rPr lang="hu-HU" sz="32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434204" name="Text Box 28"/>
          <p:cNvSpPr txBox="1">
            <a:spLocks noChangeArrowheads="1"/>
          </p:cNvSpPr>
          <p:nvPr/>
        </p:nvSpPr>
        <p:spPr bwMode="auto">
          <a:xfrm>
            <a:off x="1895476" y="5730875"/>
            <a:ext cx="56372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Egy n-pólus és egy m-pólus közt:</a:t>
            </a:r>
          </a:p>
        </p:txBody>
      </p:sp>
      <p:sp>
        <p:nvSpPr>
          <p:cNvPr id="434205" name="Text Box 29"/>
          <p:cNvSpPr txBox="1">
            <a:spLocks noChangeArrowheads="1"/>
          </p:cNvSpPr>
          <p:nvPr/>
        </p:nvSpPr>
        <p:spPr bwMode="auto">
          <a:xfrm>
            <a:off x="7956551" y="5730875"/>
            <a:ext cx="227075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3200">
                <a:latin typeface="Times New Roman" panose="02020603050405020304" pitchFamily="18" charset="0"/>
                <a:cs typeface="Times New Roman" panose="02020603050405020304" pitchFamily="18" charset="0"/>
              </a:rPr>
              <a:t>V ~ 1/r</a:t>
            </a:r>
            <a:r>
              <a:rPr lang="hu-HU" sz="32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(n+m-1)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34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34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434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2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34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34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434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4" dur="500"/>
                                        <p:tgtEl>
                                          <p:spTgt spid="434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4179" grpId="0"/>
      <p:bldP spid="434197" grpId="0"/>
      <p:bldP spid="434203" grpId="0"/>
      <p:bldP spid="434204" grpId="0"/>
      <p:bldP spid="43420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Másodlagos kölcsönhatások</a:t>
            </a:r>
          </a:p>
        </p:txBody>
      </p:sp>
      <p:sp>
        <p:nvSpPr>
          <p:cNvPr id="436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5601" y="1600201"/>
            <a:ext cx="11497732" cy="4892675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végső formula kiszámításához szükséges figyelembe </a:t>
            </a:r>
            <a:r>
              <a:rPr lang="hu-H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ven</a:t>
            </a:r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-ni a forgásból származó statisztikai eloszlást, amely az 1/r</a:t>
            </a:r>
            <a:r>
              <a:rPr lang="hu-HU" sz="36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hu-H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</a:t>
            </a:r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távolságfüggést eredményez a másodlagos kötőerőknél.</a:t>
            </a:r>
          </a:p>
          <a:p>
            <a:pPr eaLnBrk="1" hangingPunct="1">
              <a:lnSpc>
                <a:spcPct val="90000"/>
              </a:lnSpc>
            </a:pPr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vonzó potenciálok mellett azonban fellépnek taszító </a:t>
            </a:r>
            <a:r>
              <a:rPr lang="hu-H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köl-csönhatások</a:t>
            </a:r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is, amikor a molekulák közelednek egymáshoz, de ezek magasabb hatvány szerint csökkennek a távolság növekedésével.</a:t>
            </a:r>
          </a:p>
          <a:p>
            <a:pPr eaLnBrk="1" hangingPunct="1">
              <a:lnSpc>
                <a:spcPct val="90000"/>
              </a:lnSpc>
            </a:pPr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egyik, a másodlagos kölcsönhatások leírására szolgáló összefüggés a </a:t>
            </a:r>
            <a:r>
              <a:rPr lang="hu-H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Lennard</a:t>
            </a:r>
            <a:r>
              <a:rPr lang="hu-H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-Jones-féle-(12,6)-potenciál.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6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6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6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6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6227" grpId="0" uiExpand="1" build="p"/>
    </p:bld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21166</TotalTime>
  <Words>5228</Words>
  <Application>Microsoft Office PowerPoint</Application>
  <PresentationFormat>Widescreen</PresentationFormat>
  <Paragraphs>1071</Paragraphs>
  <Slides>75</Slides>
  <Notes>40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75</vt:i4>
      </vt:variant>
    </vt:vector>
  </HeadingPairs>
  <TitlesOfParts>
    <vt:vector size="85" baseType="lpstr">
      <vt:lpstr>Arial</vt:lpstr>
      <vt:lpstr>Calibri</vt:lpstr>
      <vt:lpstr>Calibri Light</vt:lpstr>
      <vt:lpstr>Cambria Math</vt:lpstr>
      <vt:lpstr>Courier New</vt:lpstr>
      <vt:lpstr>Dutch 801</vt:lpstr>
      <vt:lpstr>Symbol</vt:lpstr>
      <vt:lpstr>Times New Roman</vt:lpstr>
      <vt:lpstr>Office-téma</vt:lpstr>
      <vt:lpstr>Egyenlet</vt:lpstr>
      <vt:lpstr>Kémia alapjai  11. A kémiai kötéstípusok, és leírásuk. A vegyértékkötés-, és molekulapálya-elmélet</vt:lpstr>
      <vt:lpstr>A kémiai kötéstípusok</vt:lpstr>
      <vt:lpstr>Az ionos kötés</vt:lpstr>
      <vt:lpstr>A kovalens kötés</vt:lpstr>
      <vt:lpstr>Fémes kötés</vt:lpstr>
      <vt:lpstr>A kialakuló kötés természetének becslése</vt:lpstr>
      <vt:lpstr>Másodlagos kölcsönhatások</vt:lpstr>
      <vt:lpstr>Vonzó kölcsönhatások</vt:lpstr>
      <vt:lpstr>Másodlagos kölcsönhatások</vt:lpstr>
      <vt:lpstr>Másodlagos kölcsönhatások</vt:lpstr>
      <vt:lpstr>A hidrogénhíd kötés</vt:lpstr>
      <vt:lpstr>A hidrogénhíd kötés</vt:lpstr>
      <vt:lpstr>A vegyértékkötés-elmélet kialakulása [68]</vt:lpstr>
      <vt:lpstr>A kovalens kötés a kémikusok szerint</vt:lpstr>
      <vt:lpstr>A kovalens kötés a kémikusok szerint</vt:lpstr>
      <vt:lpstr>A VB-elmélet fejlődése</vt:lpstr>
      <vt:lpstr>A VB-elmélet fejlődése</vt:lpstr>
      <vt:lpstr>A VB-elmélet fejlődése</vt:lpstr>
      <vt:lpstr>A VB-elmélet fejlődése</vt:lpstr>
      <vt:lpstr>Példák a VSEPR-elmélet alkalmazására</vt:lpstr>
      <vt:lpstr>Példák a VSEPR-elmélet alkalmazására</vt:lpstr>
      <vt:lpstr>Példák a VSEPR-elmélet alkalmazására</vt:lpstr>
      <vt:lpstr>A VB-elmélet fejlődése</vt:lpstr>
      <vt:lpstr>A VB-elmélet fejlődése</vt:lpstr>
      <vt:lpstr>A VB-elmélet értékelése</vt:lpstr>
      <vt:lpstr>A VB-elmélet értékelése</vt:lpstr>
      <vt:lpstr>Mi a megoldás?</vt:lpstr>
      <vt:lpstr>Az MO-elmélet alapjai</vt:lpstr>
      <vt:lpstr>Az MO-elmélet alapjai</vt:lpstr>
      <vt:lpstr>Az MO-elmélet alapjai</vt:lpstr>
      <vt:lpstr>A kémia kötés létrejöttének az oka az MO-elmélet szerint</vt:lpstr>
      <vt:lpstr>Az LCAO-MO-elmélet</vt:lpstr>
      <vt:lpstr>Az LCAO-MO-elmélet</vt:lpstr>
      <vt:lpstr>A H_2^+ molekulaion esete</vt:lpstr>
      <vt:lpstr>A H_2^+ molekulaion esete</vt:lpstr>
      <vt:lpstr>A H_2^+ molekulaion esete</vt:lpstr>
      <vt:lpstr>A H_2^+ molekulaion esete</vt:lpstr>
      <vt:lpstr>Az MO-elmélet értékelése</vt:lpstr>
      <vt:lpstr>PowerPoint Presentation</vt:lpstr>
      <vt:lpstr>PowerPoint Presentation</vt:lpstr>
      <vt:lpstr>PowerPoint Presentation</vt:lpstr>
      <vt:lpstr>A teljes energia görbék</vt:lpstr>
      <vt:lpstr>Az MO-elmélet értékelése</vt:lpstr>
      <vt:lpstr>Kétatomos molekulák Li2 - F2</vt:lpstr>
      <vt:lpstr>Az MO-elmélet értékelése</vt:lpstr>
      <vt:lpstr>A sajátértékek tulajdonságai</vt:lpstr>
      <vt:lpstr>A sajátértékek tulajdonságai</vt:lpstr>
      <vt:lpstr>Az MO-elmélet értékelése</vt:lpstr>
      <vt:lpstr>A molekulapályák típusai</vt:lpstr>
      <vt:lpstr>A molekulapályák típusai</vt:lpstr>
      <vt:lpstr>A molekulapályák típusai</vt:lpstr>
      <vt:lpstr>A molekulapályák típusai</vt:lpstr>
      <vt:lpstr>A molekulapályák típusai</vt:lpstr>
      <vt:lpstr>A molekulapályák típusai</vt:lpstr>
      <vt:lpstr>A molekulapályák típusai - összefoglalás</vt:lpstr>
      <vt:lpstr>A molekulapályák típusai - összefoglalás</vt:lpstr>
      <vt:lpstr>Az MO-elmélet értékelése</vt:lpstr>
      <vt:lpstr>Hückel-féle közelítés</vt:lpstr>
      <vt:lpstr>Hückel-féle közelítés - izolált</vt:lpstr>
      <vt:lpstr>Hückel-féle közelítés - konjugált</vt:lpstr>
      <vt:lpstr>Hückel-féle közelítés</vt:lpstr>
      <vt:lpstr>Az MO-elmélet értékelése</vt:lpstr>
      <vt:lpstr>A H2O molekula Walsh-diagramja</vt:lpstr>
      <vt:lpstr>Az MO-elmélet értékelése</vt:lpstr>
      <vt:lpstr>Az MO és a szilárdtestek sávelmélete</vt:lpstr>
      <vt:lpstr>Az MO-elmélet értékelése</vt:lpstr>
      <vt:lpstr>A molekulák között ható erők</vt:lpstr>
      <vt:lpstr>Apoláris molekulák elektromos térben</vt:lpstr>
      <vt:lpstr>Poláris molekulák elektromos térben</vt:lpstr>
      <vt:lpstr>Poláris molekulák elektromos térben</vt:lpstr>
      <vt:lpstr>Relatív permittivitás - dielektromos állandó</vt:lpstr>
      <vt:lpstr>Relatív permittivitás - dielektromos állandó</vt:lpstr>
      <vt:lpstr>Molekulák elektromos térben</vt:lpstr>
      <vt:lpstr>Irodalom - 1.</vt:lpstr>
      <vt:lpstr>Irodalom - 2.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Kémia alapjai  1. Alapfogalmak</dc:title>
  <dc:creator>Ottó</dc:creator>
  <cp:lastModifiedBy>szistvan</cp:lastModifiedBy>
  <cp:revision>1418</cp:revision>
  <dcterms:created xsi:type="dcterms:W3CDTF">2018-07-21T17:18:01Z</dcterms:created>
  <dcterms:modified xsi:type="dcterms:W3CDTF">2024-12-03T13:04:22Z</dcterms:modified>
</cp:coreProperties>
</file>