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324" r:id="rId2"/>
    <p:sldId id="370" r:id="rId3"/>
    <p:sldId id="371" r:id="rId4"/>
    <p:sldId id="372" r:id="rId5"/>
    <p:sldId id="373" r:id="rId6"/>
    <p:sldId id="374" r:id="rId7"/>
    <p:sldId id="375" r:id="rId8"/>
    <p:sldId id="376" r:id="rId9"/>
    <p:sldId id="393" r:id="rId10"/>
    <p:sldId id="377" r:id="rId11"/>
    <p:sldId id="378" r:id="rId12"/>
    <p:sldId id="379" r:id="rId13"/>
    <p:sldId id="380" r:id="rId14"/>
    <p:sldId id="395" r:id="rId15"/>
    <p:sldId id="396" r:id="rId16"/>
    <p:sldId id="397" r:id="rId17"/>
    <p:sldId id="388" r:id="rId18"/>
    <p:sldId id="434" r:id="rId19"/>
    <p:sldId id="387" r:id="rId20"/>
    <p:sldId id="427" r:id="rId21"/>
    <p:sldId id="390" r:id="rId22"/>
    <p:sldId id="389" r:id="rId23"/>
    <p:sldId id="435" r:id="rId24"/>
    <p:sldId id="436" r:id="rId25"/>
    <p:sldId id="437" r:id="rId26"/>
    <p:sldId id="438" r:id="rId27"/>
    <p:sldId id="439" r:id="rId28"/>
    <p:sldId id="391" r:id="rId29"/>
    <p:sldId id="392" r:id="rId30"/>
    <p:sldId id="381" r:id="rId31"/>
    <p:sldId id="382" r:id="rId32"/>
    <p:sldId id="383" r:id="rId33"/>
    <p:sldId id="384" r:id="rId34"/>
    <p:sldId id="385" r:id="rId35"/>
    <p:sldId id="450" r:id="rId36"/>
    <p:sldId id="440" r:id="rId37"/>
    <p:sldId id="441" r:id="rId38"/>
    <p:sldId id="442" r:id="rId39"/>
    <p:sldId id="443" r:id="rId40"/>
    <p:sldId id="444" r:id="rId41"/>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09" userDrawn="1">
          <p15:clr>
            <a:srgbClr val="A4A3A4"/>
          </p15:clr>
        </p15:guide>
        <p15:guide id="2" pos="31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2E0CFC"/>
    <a:srgbClr val="FF9933"/>
    <a:srgbClr val="B707AF"/>
    <a:srgbClr val="F6989F"/>
    <a:srgbClr val="CC33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459" autoAdjust="0"/>
    <p:restoredTop sz="96005" autoAdjust="0"/>
  </p:normalViewPr>
  <p:slideViewPr>
    <p:cSldViewPr snapToGrid="0" showGuides="1">
      <p:cViewPr varScale="1">
        <p:scale>
          <a:sx n="110" d="100"/>
          <a:sy n="110" d="100"/>
        </p:scale>
        <p:origin x="1296" y="114"/>
      </p:cViewPr>
      <p:guideLst>
        <p:guide orient="horz" pos="2409"/>
        <p:guide pos="3137"/>
      </p:guideLst>
    </p:cSldViewPr>
  </p:slideViewPr>
  <p:outlineViewPr>
    <p:cViewPr>
      <p:scale>
        <a:sx n="33" d="100"/>
        <a:sy n="33" d="100"/>
      </p:scale>
      <p:origin x="0" y="-13806"/>
    </p:cViewPr>
  </p:outlineViewPr>
  <p:notesTextViewPr>
    <p:cViewPr>
      <p:scale>
        <a:sx n="3" d="2"/>
        <a:sy n="3" d="2"/>
      </p:scale>
      <p:origin x="0" y="0"/>
    </p:cViewPr>
  </p:notesTextViewPr>
  <p:sorterViewPr>
    <p:cViewPr>
      <p:scale>
        <a:sx n="100" d="100"/>
        <a:sy n="100" d="100"/>
      </p:scale>
      <p:origin x="0" y="0"/>
    </p:cViewPr>
  </p:sorterViewPr>
  <p:gridSpacing cx="45000" cy="450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5" Type="http://schemas.openxmlformats.org/officeDocument/2006/relationships/image" Target="../media/image10.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5E511C-5F32-4510-9552-F6558A4110E0}" type="datetimeFigureOut">
              <a:rPr lang="hu-HU" smtClean="0"/>
              <a:t>2025. 08. 26.</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B53BF4-DF2B-40C3-9B68-A2456896F069}" type="slidenum">
              <a:rPr lang="hu-HU" smtClean="0"/>
              <a:t>‹#›</a:t>
            </a:fld>
            <a:endParaRPr lang="hu-HU"/>
          </a:p>
        </p:txBody>
      </p:sp>
    </p:spTree>
    <p:extLst>
      <p:ext uri="{BB962C8B-B14F-4D97-AF65-F5344CB8AC3E}">
        <p14:creationId xmlns:p14="http://schemas.microsoft.com/office/powerpoint/2010/main" val="235419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idx="10"/>
          </p:nvPr>
        </p:nvSpPr>
        <p:spPr/>
        <p:txBody>
          <a:bodyPr/>
          <a:lstStyle/>
          <a:p>
            <a:pPr>
              <a:defRPr/>
            </a:pPr>
            <a:fld id="{6BBEB941-D30A-43FC-A8D5-86845ECD7E5F}" type="slidenum">
              <a:rPr lang="hu-HU" smtClean="0"/>
              <a:pPr>
                <a:defRPr/>
              </a:pPr>
              <a:t>14</a:t>
            </a:fld>
            <a:endParaRPr lang="hu-HU"/>
          </a:p>
        </p:txBody>
      </p:sp>
    </p:spTree>
    <p:extLst>
      <p:ext uri="{BB962C8B-B14F-4D97-AF65-F5344CB8AC3E}">
        <p14:creationId xmlns:p14="http://schemas.microsoft.com/office/powerpoint/2010/main" val="3353198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idx="10"/>
          </p:nvPr>
        </p:nvSpPr>
        <p:spPr/>
        <p:txBody>
          <a:bodyPr/>
          <a:lstStyle/>
          <a:p>
            <a:pPr>
              <a:defRPr/>
            </a:pPr>
            <a:fld id="{6BBEB941-D30A-43FC-A8D5-86845ECD7E5F}" type="slidenum">
              <a:rPr lang="hu-HU" smtClean="0"/>
              <a:pPr>
                <a:defRPr/>
              </a:pPr>
              <a:t>15</a:t>
            </a:fld>
            <a:endParaRPr lang="hu-HU"/>
          </a:p>
        </p:txBody>
      </p:sp>
    </p:spTree>
    <p:extLst>
      <p:ext uri="{BB962C8B-B14F-4D97-AF65-F5344CB8AC3E}">
        <p14:creationId xmlns:p14="http://schemas.microsoft.com/office/powerpoint/2010/main" val="3034897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idx="10"/>
          </p:nvPr>
        </p:nvSpPr>
        <p:spPr/>
        <p:txBody>
          <a:bodyPr/>
          <a:lstStyle/>
          <a:p>
            <a:pPr>
              <a:defRPr/>
            </a:pPr>
            <a:fld id="{6BBEB941-D30A-43FC-A8D5-86845ECD7E5F}" type="slidenum">
              <a:rPr lang="hu-HU" smtClean="0"/>
              <a:pPr>
                <a:defRPr/>
              </a:pPr>
              <a:t>16</a:t>
            </a:fld>
            <a:endParaRPr lang="hu-HU"/>
          </a:p>
        </p:txBody>
      </p:sp>
    </p:spTree>
    <p:extLst>
      <p:ext uri="{BB962C8B-B14F-4D97-AF65-F5344CB8AC3E}">
        <p14:creationId xmlns:p14="http://schemas.microsoft.com/office/powerpoint/2010/main" val="828244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idx="10"/>
          </p:nvPr>
        </p:nvSpPr>
        <p:spPr/>
        <p:txBody>
          <a:bodyPr/>
          <a:lstStyle/>
          <a:p>
            <a:pPr>
              <a:defRPr/>
            </a:pPr>
            <a:fld id="{6BBEB941-D30A-43FC-A8D5-86845ECD7E5F}" type="slidenum">
              <a:rPr lang="hu-HU" smtClean="0"/>
              <a:pPr>
                <a:defRPr/>
              </a:pPr>
              <a:t>18</a:t>
            </a:fld>
            <a:endParaRPr lang="hu-HU"/>
          </a:p>
        </p:txBody>
      </p:sp>
    </p:spTree>
    <p:extLst>
      <p:ext uri="{BB962C8B-B14F-4D97-AF65-F5344CB8AC3E}">
        <p14:creationId xmlns:p14="http://schemas.microsoft.com/office/powerpoint/2010/main" val="3627180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586882-493C-4C23-9C4A-D50AB6937651}" type="slidenum">
              <a:rPr lang="hu-HU"/>
              <a:pPr/>
              <a:t>20</a:t>
            </a:fld>
            <a:endParaRPr lang="hu-HU"/>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hu-HU"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fld id="{22B53BF4-DF2B-40C3-9B68-A2456896F069}" type="slidenum">
              <a:rPr lang="hu-HU" smtClean="0"/>
              <a:t>37</a:t>
            </a:fld>
            <a:endParaRPr lang="hu-HU"/>
          </a:p>
        </p:txBody>
      </p:sp>
    </p:spTree>
    <p:extLst>
      <p:ext uri="{BB962C8B-B14F-4D97-AF65-F5344CB8AC3E}">
        <p14:creationId xmlns:p14="http://schemas.microsoft.com/office/powerpoint/2010/main" val="382312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60BAFA9-554B-43B6-BEB6-75781DA33B0D}"/>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C4261480-A737-4A63-87C9-550E84F696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0B3B546C-A0D3-4F4F-9267-2E67412D05AF}"/>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91FD01D0-1453-4D3C-B0CC-0317AE43070E}"/>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20C137CD-8091-40F3-BFC0-A8E9555C2063}"/>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41455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40AE0C8-6C09-42ED-A08B-CAA29FA642EC}"/>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71F1E991-9999-4613-925A-08084B76784D}"/>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D8BC7D12-80F9-49D4-9398-E9481CAFAFB9}"/>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0D8C519E-665A-47B6-922A-3938066558C5}"/>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92C238C-A0EE-4252-BDA2-313443E4E12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441360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B8540914-ABAC-42E6-9209-34DBAFA0807D}"/>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1F1C6AC4-8FBC-4821-B086-D63ADD780782}"/>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65BD712-18E0-4C2D-B613-C3F9BBC8DDEC}"/>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8A1A3A8E-5927-4BFF-AC17-6902A4DEA86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CEA634D1-2616-4EF7-9A58-D9BEF2F67AB2}"/>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8595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682EB87-273B-45A9-8E30-4475690B58CF}"/>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F86C1DE-93B5-44C8-B9FD-3F3671FA91E5}"/>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E788EEE0-C39F-4060-823A-27B7E2D95FC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E8FE2C0E-EB24-418C-8704-43D76BD25D1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F2AD948-246F-418E-8C66-66C3DB9FD945}"/>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92722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484EB00-7C7E-4794-BA56-3F20F356628F}"/>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37254D0B-6CDD-4C35-8C97-06C1A9DDB1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B29A6483-CD00-4B3C-92DD-4244DE4D7BF2}"/>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8D7A25AE-55F6-42A4-B4EC-D2555BD6CD81}"/>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F30DF3C-6C01-4487-B55F-83D93C01B748}"/>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583720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9C76D7B-C0CA-41EC-AE18-7063342D4E55}"/>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6C98209-8104-49F6-9C5C-21D352A845A8}"/>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79190E87-2C8E-4E6C-A1AB-1B0ADDF04043}"/>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237839E9-07F7-43CD-913B-5D0D46512A3C}"/>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E8060AA2-2610-4ED4-B4FB-D694675BCD49}"/>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B3334C38-4268-43C4-AE0D-3F8164C60F0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47333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B7E3171-8575-4C67-B09C-7F72C32AC298}"/>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7F80FC6F-3CB7-454E-9714-9FB804CDBB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63ECAB9C-0899-42E5-9713-46D78950AFE5}"/>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B1F5453F-938F-40A9-8F49-3493FC447C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40C513DE-21D2-4C6F-8F44-E8785BA3B92A}"/>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852C82A1-8088-461D-81C2-9990F3FD9FB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8" name="Élőláb helye 7">
            <a:extLst>
              <a:ext uri="{FF2B5EF4-FFF2-40B4-BE49-F238E27FC236}">
                <a16:creationId xmlns:a16="http://schemas.microsoft.com/office/drawing/2014/main" id="{4D1C14E5-D515-4B78-AD1E-EA50BB4AE8B2}"/>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9D5A5DA0-FF31-419E-824A-F2B352A3E36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73863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CC42236-20E1-4CBA-A562-9D4F2040E421}"/>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7FBF262A-F4AB-4FF7-9E2A-136F0C92AA8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4" name="Élőláb helye 3">
            <a:extLst>
              <a:ext uri="{FF2B5EF4-FFF2-40B4-BE49-F238E27FC236}">
                <a16:creationId xmlns:a16="http://schemas.microsoft.com/office/drawing/2014/main" id="{4F462104-FC4D-4A6A-BCF5-7B39718EA6B5}"/>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4281B4DB-FF4F-4E3A-BAA2-8649BE8019C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405447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49A6A609-2800-48D5-9556-0E24C513D1B5}"/>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3" name="Élőláb helye 2">
            <a:extLst>
              <a:ext uri="{FF2B5EF4-FFF2-40B4-BE49-F238E27FC236}">
                <a16:creationId xmlns:a16="http://schemas.microsoft.com/office/drawing/2014/main" id="{834DE4DC-3842-4BDA-A0BA-1A106968C0AF}"/>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DB5EA7E8-AB0D-43D2-81C5-A0E0D74B6F71}"/>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89485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A396A4-CBDA-400A-AE4A-A716C98F0823}"/>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E7EED0C4-AD41-4FC0-A47C-4DE435B325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DF5A823A-8BD1-49D6-BF5F-A832DA0C1B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3D787E0B-9410-40AE-8514-11421603CBA8}"/>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56C67F90-7949-4F33-AEFE-CBF36FC80AD3}"/>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D1A68B43-D789-4812-9543-12B0DDC3A59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95182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98C1FBA-AD13-4AB1-A511-D7196AA1A979}"/>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8938488A-C63F-45A5-B4E1-C5B4ECD707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6AE3F16C-981C-41FC-B930-3672F02B0B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4E6DF3D4-4843-49AB-87DE-CBFA339112D5}"/>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54821D0C-60E8-4CE1-AEFA-6A7B1A9E3B7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61FEB053-A09B-4259-9DFF-76BC59E8B1B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227300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671717BE-A456-412E-A7C0-7F83A551C9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EDD099AB-C8F7-40E5-8667-E8FA6C90C7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6F5ACB41-C0EB-4B7D-B631-25D77CC16B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6219127E-CCE0-4CE9-90BA-2E6E8E9BA4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4A170919-4997-41FF-8B14-BF60874489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4C4ECE-28BA-4963-8103-0CE331711D51}" type="slidenum">
              <a:rPr lang="hu-HU" smtClean="0"/>
              <a:t>‹#›</a:t>
            </a:fld>
            <a:endParaRPr lang="hu-HU"/>
          </a:p>
        </p:txBody>
      </p:sp>
    </p:spTree>
    <p:extLst>
      <p:ext uri="{BB962C8B-B14F-4D97-AF65-F5344CB8AC3E}">
        <p14:creationId xmlns:p14="http://schemas.microsoft.com/office/powerpoint/2010/main" val="3449217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3" Type="http://schemas.openxmlformats.org/officeDocument/2006/relationships/image" Target="../media/image4.wmf"/><Relationship Id="rId18" Type="http://schemas.openxmlformats.org/officeDocument/2006/relationships/image" Target="../media/image70.png"/><Relationship Id="rId3" Type="http://schemas.openxmlformats.org/officeDocument/2006/relationships/image" Target="../media/image7.png"/><Relationship Id="rId12"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9.bin"/><Relationship Id="rId3" Type="http://schemas.openxmlformats.org/officeDocument/2006/relationships/image" Target="../media/image18.png"/><Relationship Id="rId7" Type="http://schemas.openxmlformats.org/officeDocument/2006/relationships/oleObject" Target="../embeddings/oleObject6.bin"/><Relationship Id="rId12"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11" Type="http://schemas.openxmlformats.org/officeDocument/2006/relationships/oleObject" Target="../embeddings/oleObject8.bin"/><Relationship Id="rId5" Type="http://schemas.openxmlformats.org/officeDocument/2006/relationships/oleObject" Target="../embeddings/oleObject5.bin"/><Relationship Id="rId15" Type="http://schemas.openxmlformats.org/officeDocument/2006/relationships/image" Target="../media/image20.png"/><Relationship Id="rId10" Type="http://schemas.openxmlformats.org/officeDocument/2006/relationships/image" Target="../media/image8.wmf"/><Relationship Id="rId4" Type="http://schemas.openxmlformats.org/officeDocument/2006/relationships/image" Target="../media/image19.png"/><Relationship Id="rId9" Type="http://schemas.openxmlformats.org/officeDocument/2006/relationships/oleObject" Target="../embeddings/oleObject7.bin"/><Relationship Id="rId14" Type="http://schemas.openxmlformats.org/officeDocument/2006/relationships/image" Target="../media/image10.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1.wmf"/><Relationship Id="rId4" Type="http://schemas.openxmlformats.org/officeDocument/2006/relationships/oleObject" Target="../embeddings/oleObject10.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1.wmf"/><Relationship Id="rId4" Type="http://schemas.openxmlformats.org/officeDocument/2006/relationships/oleObject" Target="../embeddings/oleObject11.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1.wmf"/><Relationship Id="rId4" Type="http://schemas.openxmlformats.org/officeDocument/2006/relationships/oleObject" Target="../embeddings/oleObject12.bin"/></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3.wmf"/></Relationships>
</file>

<file path=ppt/slides/_rels/slide1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15.wmf"/><Relationship Id="rId2" Type="http://schemas.openxmlformats.org/officeDocument/2006/relationships/slideLayout" Target="../slideLayouts/slideLayout6.xml"/><Relationship Id="rId1" Type="http://schemas.openxmlformats.org/officeDocument/2006/relationships/vmlDrawing" Target="../drawings/vmlDrawing7.vml"/><Relationship Id="rId6" Type="http://schemas.openxmlformats.org/officeDocument/2006/relationships/oleObject" Target="../embeddings/oleObject14.bin"/><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12.wmf"/><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25.xml.rels><?xml version="1.0" encoding="UTF-8" standalone="yes"?>
<Relationships xmlns="http://schemas.openxmlformats.org/package/2006/relationships"><Relationship Id="rId3" Type="http://schemas.openxmlformats.org/officeDocument/2006/relationships/image" Target="../media/image260.png"/><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6.wmf"/></Relationships>
</file>

<file path=ppt/slides/_rels/slide2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2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image" Target="../media/image19.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6.bin"/><Relationship Id="rId7" Type="http://schemas.openxmlformats.org/officeDocument/2006/relationships/image" Target="../media/image33.png"/><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image" Target="../media/image19.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1.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4.png"/><Relationship Id="rId7" Type="http://schemas.openxmlformats.org/officeDocument/2006/relationships/image" Target="../media/image2.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10" Type="http://schemas.openxmlformats.org/officeDocument/2006/relationships/image" Target="../media/image50.png"/><Relationship Id="rId4" Type="http://schemas.openxmlformats.org/officeDocument/2006/relationships/oleObject" Target="../embeddings/oleObject1.bin"/><Relationship Id="rId9" Type="http://schemas.openxmlformats.org/officeDocument/2006/relationships/image" Target="../media/image3.wmf"/></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cím 2">
            <a:extLst>
              <a:ext uri="{FF2B5EF4-FFF2-40B4-BE49-F238E27FC236}">
                <a16:creationId xmlns:a16="http://schemas.microsoft.com/office/drawing/2014/main" id="{263C4D18-3BD1-481B-AC2A-A82874343A57}"/>
              </a:ext>
            </a:extLst>
          </p:cNvPr>
          <p:cNvSpPr>
            <a:spLocks noGrp="1"/>
          </p:cNvSpPr>
          <p:nvPr>
            <p:ph type="subTitle" idx="1"/>
          </p:nvPr>
        </p:nvSpPr>
        <p:spPr>
          <a:xfrm>
            <a:off x="1299881" y="4907756"/>
            <a:ext cx="9628094" cy="1655762"/>
          </a:xfrm>
        </p:spPr>
        <p:txBody>
          <a:bodyPr>
            <a:noAutofit/>
          </a:bodyPr>
          <a:lstStyle/>
          <a:p>
            <a:r>
              <a:rPr lang="hu-HU" sz="3200" dirty="0">
                <a:latin typeface="Times New Roman" panose="02020603050405020304" pitchFamily="18" charset="0"/>
                <a:cs typeface="Times New Roman" panose="02020603050405020304" pitchFamily="18" charset="0"/>
              </a:rPr>
              <a:t>Dr. </a:t>
            </a:r>
            <a:r>
              <a:rPr lang="hu-HU" sz="3200" dirty="0" smtClean="0">
                <a:latin typeface="Times New Roman" panose="02020603050405020304" pitchFamily="18" charset="0"/>
                <a:cs typeface="Times New Roman" panose="02020603050405020304" pitchFamily="18" charset="0"/>
              </a:rPr>
              <a:t>István </a:t>
            </a:r>
            <a:r>
              <a:rPr lang="en-US" sz="3200" dirty="0" err="1" smtClean="0">
                <a:latin typeface="Times New Roman" panose="02020603050405020304" pitchFamily="18" charset="0"/>
                <a:cs typeface="Times New Roman" panose="02020603050405020304" pitchFamily="18" charset="0"/>
              </a:rPr>
              <a:t>Szilágyi</a:t>
            </a:r>
            <a:endParaRPr lang="hu-HU" sz="3200" dirty="0">
              <a:latin typeface="Times New Roman" panose="02020603050405020304" pitchFamily="18" charset="0"/>
              <a:cs typeface="Times New Roman" panose="02020603050405020304" pitchFamily="18" charset="0"/>
            </a:endParaRPr>
          </a:p>
          <a:p>
            <a:r>
              <a:rPr lang="hu-HU" sz="3200" dirty="0" smtClean="0">
                <a:latin typeface="Times New Roman" panose="02020603050405020304" pitchFamily="18" charset="0"/>
                <a:cs typeface="Times New Roman" panose="02020603050405020304" pitchFamily="18" charset="0"/>
              </a:rPr>
              <a:t>Department of Physical Chemistry and Materials Science</a:t>
            </a:r>
            <a:endParaRPr lang="hu-HU" sz="3200" dirty="0">
              <a:latin typeface="Times New Roman" panose="02020603050405020304" pitchFamily="18" charset="0"/>
              <a:cs typeface="Times New Roman" panose="02020603050405020304" pitchFamily="18" charset="0"/>
            </a:endParaRPr>
          </a:p>
          <a:p>
            <a:r>
              <a:rPr lang="hu-HU" sz="3200" dirty="0">
                <a:latin typeface="Times New Roman" panose="02020603050405020304" pitchFamily="18" charset="0"/>
                <a:cs typeface="Times New Roman" panose="02020603050405020304" pitchFamily="18" charset="0"/>
              </a:rPr>
              <a:t>20</a:t>
            </a:r>
            <a:r>
              <a:rPr lang="en-US" sz="3200" dirty="0" smtClean="0">
                <a:latin typeface="Times New Roman" panose="02020603050405020304" pitchFamily="18" charset="0"/>
                <a:cs typeface="Times New Roman" panose="02020603050405020304" pitchFamily="18" charset="0"/>
              </a:rPr>
              <a:t>2</a:t>
            </a:r>
            <a:r>
              <a:rPr lang="hu-HU" sz="3200" smtClean="0">
                <a:latin typeface="Times New Roman" panose="02020603050405020304" pitchFamily="18" charset="0"/>
                <a:cs typeface="Times New Roman" panose="02020603050405020304" pitchFamily="18" charset="0"/>
              </a:rPr>
              <a:t>5.</a:t>
            </a:r>
            <a:endParaRPr lang="hu-HU" sz="3200" dirty="0">
              <a:latin typeface="Times New Roman" panose="02020603050405020304" pitchFamily="18" charset="0"/>
              <a:cs typeface="Times New Roman" panose="02020603050405020304" pitchFamily="18" charset="0"/>
            </a:endParaRPr>
          </a:p>
        </p:txBody>
      </p:sp>
      <p:sp>
        <p:nvSpPr>
          <p:cNvPr id="8" name="Cím 1">
            <a:extLst>
              <a:ext uri="{FF2B5EF4-FFF2-40B4-BE49-F238E27FC236}">
                <a16:creationId xmlns:a16="http://schemas.microsoft.com/office/drawing/2014/main" id="{825D048C-E92F-4BFF-A5A5-4168D998F25F}"/>
              </a:ext>
            </a:extLst>
          </p:cNvPr>
          <p:cNvSpPr>
            <a:spLocks noGrp="1"/>
          </p:cNvSpPr>
          <p:nvPr>
            <p:ph type="ctrTitle"/>
          </p:nvPr>
        </p:nvSpPr>
        <p:spPr>
          <a:xfrm>
            <a:off x="1524000" y="1122363"/>
            <a:ext cx="9144000" cy="2387600"/>
          </a:xfrm>
        </p:spPr>
        <p:txBody>
          <a:bodyPr anchor="ctr" anchorCtr="0">
            <a:normAutofit/>
          </a:bodyPr>
          <a:lstStyle/>
          <a:p>
            <a:r>
              <a:rPr lang="hu-HU" dirty="0" smtClean="0">
                <a:latin typeface="Times New Roman" panose="02020603050405020304" pitchFamily="18" charset="0"/>
                <a:cs typeface="Times New Roman" panose="02020603050405020304" pitchFamily="18" charset="0"/>
              </a:rPr>
              <a:t>General Chemistry</a:t>
            </a:r>
            <a:br>
              <a:rPr lang="hu-HU" dirty="0" smtClean="0">
                <a:latin typeface="Times New Roman" panose="02020603050405020304" pitchFamily="18" charset="0"/>
                <a:cs typeface="Times New Roman" panose="02020603050405020304" pitchFamily="18" charset="0"/>
              </a:rPr>
            </a:br>
            <a:r>
              <a:rPr lang="hu-HU" sz="4000" dirty="0" smtClean="0">
                <a:latin typeface="Times New Roman" panose="02020603050405020304" pitchFamily="18" charset="0"/>
                <a:cs typeface="Times New Roman" panose="02020603050405020304" pitchFamily="18" charset="0"/>
              </a:rPr>
              <a:t>10. </a:t>
            </a:r>
            <a:r>
              <a:rPr lang="en-US" sz="4000" dirty="0" smtClean="0">
                <a:latin typeface="Times New Roman" panose="02020603050405020304" pitchFamily="18" charset="0"/>
                <a:cs typeface="Times New Roman" panose="02020603050405020304" pitchFamily="18" charset="0"/>
              </a:rPr>
              <a:t>Build-up </a:t>
            </a:r>
            <a:r>
              <a:rPr lang="en-US" sz="4000" dirty="0">
                <a:latin typeface="Times New Roman" panose="02020603050405020304" pitchFamily="18" charset="0"/>
                <a:cs typeface="Times New Roman" panose="02020603050405020304" pitchFamily="18" charset="0"/>
              </a:rPr>
              <a:t>of </a:t>
            </a:r>
            <a:r>
              <a:rPr lang="en-US" sz="4000" dirty="0" smtClean="0">
                <a:latin typeface="Times New Roman" panose="02020603050405020304" pitchFamily="18" charset="0"/>
                <a:cs typeface="Times New Roman" panose="02020603050405020304" pitchFamily="18" charset="0"/>
              </a:rPr>
              <a:t>atoms</a:t>
            </a:r>
            <a:endParaRPr lang="hu-H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2810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276030"/>
            <a:ext cx="11536680" cy="5200015"/>
          </a:xfrm>
        </p:spPr>
        <p:txBody>
          <a:bodyPr>
            <a:normAutofit/>
          </a:bodyPr>
          <a:lstStyle/>
          <a:p>
            <a:pPr marL="441325" indent="-441325">
              <a:spcBef>
                <a:spcPts val="0"/>
              </a:spcBef>
              <a:spcAft>
                <a:spcPts val="1000"/>
              </a:spcAft>
            </a:pPr>
            <a:r>
              <a:rPr lang="en-US" dirty="0">
                <a:latin typeface="Times New Roman" panose="02020603050405020304" pitchFamily="18" charset="0"/>
                <a:cs typeface="Times New Roman" panose="02020603050405020304" pitchFamily="18" charset="0"/>
              </a:rPr>
              <a:t>The shape of the functions describing spherical rotation may be </a:t>
            </a:r>
            <a:r>
              <a:rPr lang="en-US" dirty="0" smtClean="0">
                <a:latin typeface="Times New Roman" panose="02020603050405020304" pitchFamily="18" charset="0"/>
                <a:cs typeface="Times New Roman" panose="02020603050405020304" pitchFamily="18" charset="0"/>
              </a:rPr>
              <a:t>familiar, </a:t>
            </a:r>
            <a:r>
              <a:rPr lang="en-US" dirty="0">
                <a:latin typeface="Times New Roman" panose="02020603050405020304" pitchFamily="18" charset="0"/>
                <a:cs typeface="Times New Roman" panose="02020603050405020304" pitchFamily="18" charset="0"/>
              </a:rPr>
              <a:t>these are the so-called spherical </a:t>
            </a:r>
            <a:r>
              <a:rPr lang="en-US" dirty="0" smtClean="0">
                <a:latin typeface="Times New Roman" panose="02020603050405020304" pitchFamily="18" charset="0"/>
                <a:cs typeface="Times New Roman" panose="02020603050405020304" pitchFamily="18" charset="0"/>
              </a:rPr>
              <a:t>function</a:t>
            </a:r>
            <a:r>
              <a:rPr lang="hu-HU" dirty="0" smtClean="0">
                <a:latin typeface="Times New Roman" panose="02020603050405020304" pitchFamily="18" charset="0"/>
                <a:cs typeface="Times New Roman" panose="02020603050405020304" pitchFamily="18" charset="0"/>
              </a:rPr>
              <a:t>s</a:t>
            </a:r>
            <a:r>
              <a:rPr lang="hu-HU" dirty="0">
                <a:latin typeface="Times New Roman" panose="02020603050405020304" pitchFamily="18" charset="0"/>
                <a:cs typeface="Times New Roman" panose="02020603050405020304" pitchFamily="18" charset="0"/>
              </a:rPr>
              <a:t>.</a:t>
            </a:r>
          </a:p>
          <a:p>
            <a:pPr marL="0" indent="0">
              <a:spcBef>
                <a:spcPts val="14400"/>
              </a:spcBef>
              <a:spcAft>
                <a:spcPts val="1000"/>
              </a:spcAft>
              <a:buNone/>
            </a:pPr>
            <a:r>
              <a:rPr lang="hu-HU" dirty="0" smtClean="0">
                <a:latin typeface="Times New Roman" panose="02020603050405020304" pitchFamily="18" charset="0"/>
                <a:cs typeface="Times New Roman" panose="02020603050405020304" pitchFamily="18" charset="0"/>
              </a:rPr>
              <a:t>where </a:t>
            </a:r>
            <a:r>
              <a:rPr lang="hu-HU" dirty="0">
                <a:latin typeface="Times New Roman" panose="02020603050405020304" pitchFamily="18" charset="0"/>
                <a:cs typeface="Times New Roman" panose="02020603050405020304" pitchFamily="18" charset="0"/>
              </a:rPr>
              <a:t>ℓ </a:t>
            </a:r>
            <a:r>
              <a:rPr lang="hu-HU" dirty="0" smtClean="0">
                <a:latin typeface="Times New Roman" panose="02020603050405020304" pitchFamily="18" charset="0"/>
                <a:cs typeface="Times New Roman" panose="02020603050405020304" pitchFamily="18" charset="0"/>
              </a:rPr>
              <a:t>and m</a:t>
            </a:r>
            <a:r>
              <a:rPr lang="hu-HU" baseline="-25000" dirty="0" smtClean="0">
                <a:latin typeface="Times New Roman" panose="02020603050405020304" pitchFamily="18" charset="0"/>
                <a:cs typeface="Times New Roman" panose="02020603050405020304" pitchFamily="18" charset="0"/>
              </a:rPr>
              <a:t>ℓ</a:t>
            </a:r>
            <a:r>
              <a:rPr lang="hu-HU"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are </a:t>
            </a:r>
            <a:r>
              <a:rPr lang="en-US" dirty="0" smtClean="0">
                <a:latin typeface="Times New Roman" panose="02020603050405020304" pitchFamily="18" charset="0"/>
                <a:cs typeface="Times New Roman" panose="02020603050405020304" pitchFamily="18" charset="0"/>
              </a:rPr>
              <a:t>the</a:t>
            </a:r>
            <a:r>
              <a:rPr lang="hu-HU" dirty="0" smtClean="0">
                <a:latin typeface="Times New Roman" panose="02020603050405020304" pitchFamily="18" charset="0"/>
                <a:cs typeface="Times New Roman" panose="02020603050405020304" pitchFamily="18" charset="0"/>
              </a:rPr>
              <a:t> </a:t>
            </a:r>
            <a:br>
              <a:rPr lang="hu-HU" dirty="0" smtClean="0">
                <a:latin typeface="Times New Roman" panose="02020603050405020304" pitchFamily="18" charset="0"/>
                <a:cs typeface="Times New Roman" panose="02020603050405020304" pitchFamily="18" charset="0"/>
              </a:rPr>
            </a:br>
            <a:r>
              <a:rPr lang="hu-HU" dirty="0" smtClean="0">
                <a:latin typeface="Times New Roman" panose="02020603050405020304" pitchFamily="18" charset="0"/>
                <a:cs typeface="Times New Roman" panose="02020603050405020304" pitchFamily="18" charset="0"/>
              </a:rPr>
              <a:t>a</a:t>
            </a:r>
            <a:r>
              <a:rPr lang="en-US" dirty="0" err="1" smtClean="0">
                <a:latin typeface="Times New Roman" panose="02020603050405020304" pitchFamily="18" charset="0"/>
                <a:cs typeface="Times New Roman" panose="02020603050405020304" pitchFamily="18" charset="0"/>
              </a:rPr>
              <a:t>ngular</a:t>
            </a:r>
            <a:r>
              <a:rPr lang="en-US" dirty="0" smtClean="0">
                <a:latin typeface="Times New Roman" panose="02020603050405020304" pitchFamily="18" charset="0"/>
                <a:cs typeface="Times New Roman" panose="02020603050405020304" pitchFamily="18" charset="0"/>
              </a:rPr>
              <a:t> momentum</a:t>
            </a:r>
            <a:r>
              <a:rPr lang="hu-HU" dirty="0" smtClean="0">
                <a:latin typeface="Times New Roman" panose="02020603050405020304" pitchFamily="18" charset="0"/>
                <a:cs typeface="Times New Roman" panose="02020603050405020304" pitchFamily="18" charset="0"/>
              </a:rPr>
              <a:t/>
            </a:r>
            <a:br>
              <a:rPr lang="hu-HU"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quantum number</a:t>
            </a:r>
            <a:r>
              <a:rPr lang="hu-H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and the</a:t>
            </a:r>
            <a:r>
              <a:rPr lang="hu-HU" dirty="0" smtClean="0">
                <a:latin typeface="Times New Roman" panose="02020603050405020304" pitchFamily="18" charset="0"/>
                <a:cs typeface="Times New Roman" panose="02020603050405020304" pitchFamily="18" charset="0"/>
              </a:rPr>
              <a:t/>
            </a:r>
            <a:br>
              <a:rPr lang="hu-HU"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magnetic</a:t>
            </a:r>
            <a:r>
              <a:rPr lang="hu-HU"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quantum</a:t>
            </a:r>
            <a:r>
              <a:rPr lang="hu-HU" b="1" dirty="0" smtClean="0">
                <a:latin typeface="Times New Roman" panose="02020603050405020304" pitchFamily="18" charset="0"/>
                <a:cs typeface="Times New Roman" panose="02020603050405020304" pitchFamily="18" charset="0"/>
              </a:rPr>
              <a:t/>
            </a:r>
            <a:br>
              <a:rPr lang="hu-HU"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number</a:t>
            </a:r>
            <a:r>
              <a:rPr lang="hu-HU" dirty="0" smtClean="0">
                <a:latin typeface="Times New Roman" panose="02020603050405020304" pitchFamily="18" charset="0"/>
                <a:cs typeface="Times New Roman" panose="02020603050405020304" pitchFamily="18" charset="0"/>
              </a:rPr>
              <a:t>, respectively.</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8" name="Object 3">
                <a:extLst>
                  <a:ext uri="{FF2B5EF4-FFF2-40B4-BE49-F238E27FC236}">
                    <a16:creationId xmlns:a16="http://schemas.microsoft.com/office/drawing/2014/main" id="{FCF7B580-E451-4FF2-9D47-02C86AE8334B}"/>
                  </a:ext>
                </a:extLst>
              </p:cNvPr>
              <p:cNvSpPr txBox="1"/>
              <p:nvPr/>
            </p:nvSpPr>
            <p:spPr bwMode="auto">
              <a:xfrm>
                <a:off x="992757" y="2920361"/>
                <a:ext cx="2333701" cy="790575"/>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sSub>
                        <m:sSubPr>
                          <m:ctrlPr>
                            <a:rPr lang="hu-HU" sz="3600" i="1">
                              <a:latin typeface="Cambria Math" panose="02040503050406030204" pitchFamily="18" charset="0"/>
                              <a:ea typeface="Cambria Math" panose="02040503050406030204" pitchFamily="18" charset="0"/>
                            </a:rPr>
                          </m:ctrlPr>
                        </m:sSubPr>
                        <m:e>
                          <m:r>
                            <a:rPr lang="hu-HU" sz="3600" i="1">
                              <a:latin typeface="Cambria Math" panose="02040503050406030204" pitchFamily="18" charset="0"/>
                              <a:ea typeface="Cambria Math" panose="02040503050406030204" pitchFamily="18" charset="0"/>
                            </a:rPr>
                            <m:t>𝑌</m:t>
                          </m:r>
                        </m:e>
                        <m:sub>
                          <m:r>
                            <a:rPr lang="hu-HU" sz="3600" i="1">
                              <a:latin typeface="Cambria Math" panose="02040503050406030204" pitchFamily="18" charset="0"/>
                              <a:ea typeface="Cambria Math" panose="02040503050406030204" pitchFamily="18" charset="0"/>
                            </a:rPr>
                            <m:t>ℓ</m:t>
                          </m:r>
                          <m:r>
                            <a:rPr lang="hu-HU" sz="3600" i="1" smtClean="0">
                              <a:latin typeface="Cambria Math" panose="02040503050406030204" pitchFamily="18" charset="0"/>
                              <a:ea typeface="Cambria Math" panose="02040503050406030204" pitchFamily="18" charset="0"/>
                            </a:rPr>
                            <m:t>,</m:t>
                          </m:r>
                          <m:r>
                            <a:rPr lang="hu-HU" sz="3600" i="1">
                              <a:latin typeface="Cambria Math" panose="02040503050406030204" pitchFamily="18" charset="0"/>
                              <a:ea typeface="Cambria Math" panose="02040503050406030204" pitchFamily="18" charset="0"/>
                            </a:rPr>
                            <m:t> </m:t>
                          </m:r>
                          <m:sSub>
                            <m:sSubPr>
                              <m:ctrlPr>
                                <a:rPr lang="hu-HU" sz="3600" i="1">
                                  <a:latin typeface="Cambria Math" panose="02040503050406030204" pitchFamily="18" charset="0"/>
                                  <a:ea typeface="Cambria Math" panose="02040503050406030204" pitchFamily="18" charset="0"/>
                                </a:rPr>
                              </m:ctrlPr>
                            </m:sSubPr>
                            <m:e>
                              <m:r>
                                <a:rPr lang="hu-HU" sz="3600" i="1">
                                  <a:latin typeface="Cambria Math" panose="02040503050406030204" pitchFamily="18" charset="0"/>
                                  <a:ea typeface="Cambria Math" panose="02040503050406030204" pitchFamily="18" charset="0"/>
                                </a:rPr>
                                <m:t>𝑚</m:t>
                              </m:r>
                            </m:e>
                            <m:sub>
                              <m:r>
                                <a:rPr lang="hu-HU" sz="3600" i="1">
                                  <a:latin typeface="Cambria Math" panose="02040503050406030204" pitchFamily="18" charset="0"/>
                                  <a:ea typeface="Cambria Math" panose="02040503050406030204" pitchFamily="18" charset="0"/>
                                </a:rPr>
                                <m:t>ℓ</m:t>
                              </m:r>
                            </m:sub>
                          </m:sSub>
                        </m:sub>
                      </m:sSub>
                      <m:d>
                        <m:dPr>
                          <m:ctrlPr>
                            <a:rPr lang="hu-HU" sz="3600" i="1">
                              <a:latin typeface="Cambria Math" panose="02040503050406030204" pitchFamily="18" charset="0"/>
                              <a:ea typeface="Cambria Math" panose="02040503050406030204" pitchFamily="18" charset="0"/>
                            </a:rPr>
                          </m:ctrlPr>
                        </m:dPr>
                        <m:e>
                          <m:r>
                            <m:rPr>
                              <m:sty m:val="p"/>
                            </m:rPr>
                            <a:rPr lang="el-GR" sz="3600" i="1">
                              <a:latin typeface="Cambria Math" panose="02040503050406030204" pitchFamily="18" charset="0"/>
                              <a:ea typeface="Cambria Math" panose="02040503050406030204" pitchFamily="18" charset="0"/>
                            </a:rPr>
                            <m:t>Θ</m:t>
                          </m:r>
                          <m:r>
                            <a:rPr lang="hu-HU" sz="3600" i="1" smtClean="0">
                              <a:latin typeface="Cambria Math" panose="02040503050406030204" pitchFamily="18" charset="0"/>
                              <a:ea typeface="Cambria Math" panose="02040503050406030204" pitchFamily="18" charset="0"/>
                            </a:rPr>
                            <m:t>,</m:t>
                          </m:r>
                          <m:r>
                            <a:rPr lang="hu-HU" sz="3600" i="1">
                              <a:latin typeface="Cambria Math" panose="02040503050406030204" pitchFamily="18" charset="0"/>
                              <a:ea typeface="Cambria Math" panose="02040503050406030204" pitchFamily="18" charset="0"/>
                            </a:rPr>
                            <m:t>𝜑</m:t>
                          </m:r>
                        </m:e>
                      </m:d>
                    </m:oMath>
                  </m:oMathPara>
                </a14:m>
                <a:endParaRPr lang="hu-HU" sz="3600" dirty="0"/>
              </a:p>
            </p:txBody>
          </p:sp>
        </mc:Choice>
        <mc:Fallback xmlns="">
          <p:sp>
            <p:nvSpPr>
              <p:cNvPr id="8" name="Object 3">
                <a:extLst>
                  <a:ext uri="{FF2B5EF4-FFF2-40B4-BE49-F238E27FC236}">
                    <a16:creationId xmlns:a16="http://schemas.microsoft.com/office/drawing/2014/main" id="{FCF7B580-E451-4FF2-9D47-02C86AE8334B}"/>
                  </a:ext>
                </a:extLst>
              </p:cNvPr>
              <p:cNvSpPr txBox="1">
                <a:spLocks noRot="1" noChangeAspect="1" noMove="1" noResize="1" noEditPoints="1" noAdjustHandles="1" noChangeArrowheads="1" noChangeShapeType="1" noTextEdit="1"/>
              </p:cNvSpPr>
              <p:nvPr/>
            </p:nvSpPr>
            <p:spPr bwMode="auto">
              <a:xfrm>
                <a:off x="992757" y="2920361"/>
                <a:ext cx="2333701" cy="790575"/>
              </a:xfrm>
              <a:prstGeom prst="rect">
                <a:avLst/>
              </a:prstGeom>
              <a:blipFill>
                <a:blip r:embed="rId3"/>
                <a:stretch>
                  <a:fillRect/>
                </a:stretch>
              </a:blipFill>
            </p:spPr>
            <p:txBody>
              <a:bodyPr/>
              <a:lstStyle/>
              <a:p>
                <a:r>
                  <a:rPr lang="en-US">
                    <a:noFill/>
                  </a:rPr>
                  <a:t> </a:t>
                </a:r>
              </a:p>
            </p:txBody>
          </p:sp>
        </mc:Fallback>
      </mc:AlternateContent>
      <p:grpSp>
        <p:nvGrpSpPr>
          <p:cNvPr id="4" name="Csoportba foglalás 3">
            <a:extLst>
              <a:ext uri="{FF2B5EF4-FFF2-40B4-BE49-F238E27FC236}">
                <a16:creationId xmlns:a16="http://schemas.microsoft.com/office/drawing/2014/main" id="{83669493-25A3-41A1-A96A-E8786CC48363}"/>
              </a:ext>
            </a:extLst>
          </p:cNvPr>
          <p:cNvGrpSpPr/>
          <p:nvPr/>
        </p:nvGrpSpPr>
        <p:grpSpPr>
          <a:xfrm>
            <a:off x="4271962" y="2122488"/>
            <a:ext cx="7279959" cy="4443263"/>
            <a:chOff x="4271962" y="2122488"/>
            <a:chExt cx="7279959" cy="4443263"/>
          </a:xfrm>
        </p:grpSpPr>
        <p:pic>
          <p:nvPicPr>
            <p:cNvPr id="5" name="Kép 4" descr="Spherical_Harmonics.png">
              <a:extLst>
                <a:ext uri="{FF2B5EF4-FFF2-40B4-BE49-F238E27FC236}">
                  <a16:creationId xmlns:a16="http://schemas.microsoft.com/office/drawing/2014/main" id="{D0AA6405-E587-4B4B-8CF6-052BE1E36EDD}"/>
                </a:ext>
              </a:extLst>
            </p:cNvPr>
            <p:cNvPicPr>
              <a:picLocks noChangeAspect="1"/>
            </p:cNvPicPr>
            <p:nvPr/>
          </p:nvPicPr>
          <p:blipFill>
            <a:blip r:embed="rId4" cstate="print"/>
            <a:stretch>
              <a:fillRect/>
            </a:stretch>
          </p:blipFill>
          <p:spPr>
            <a:xfrm>
              <a:off x="5020985" y="2984798"/>
              <a:ext cx="5714286" cy="3580953"/>
            </a:xfrm>
            <a:prstGeom prst="rect">
              <a:avLst/>
            </a:prstGeom>
          </p:spPr>
        </p:pic>
        <mc:AlternateContent xmlns:mc="http://schemas.openxmlformats.org/markup-compatibility/2006" xmlns:a14="http://schemas.microsoft.com/office/drawing/2010/main">
          <mc:Choice Requires="a14">
            <p:graphicFrame>
              <p:nvGraphicFramePr>
                <p:cNvPr id="6" name="Objektum 5">
                  <a:extLst>
                    <a:ext uri="{FF2B5EF4-FFF2-40B4-BE49-F238E27FC236}">
                      <a16:creationId xmlns:a16="http://schemas.microsoft.com/office/drawing/2014/main" id="{37DE2631-942A-4D84-BC4F-A271409F1BFD}"/>
                    </a:ext>
                  </a:extLst>
                </p:cNvPr>
                <p:cNvGraphicFramePr>
                  <a:graphicFrameLocks noChangeAspect="1"/>
                </p:cNvGraphicFramePr>
                <p:nvPr>
                  <p:extLst>
                    <p:ext uri="{D42A27DB-BD31-4B8C-83A1-F6EECF244321}">
                      <p14:modId xmlns:p14="http://schemas.microsoft.com/office/powerpoint/2010/main" val="2761951707"/>
                    </p:ext>
                  </p:extLst>
                </p:nvPr>
              </p:nvGraphicFramePr>
              <p:xfrm>
                <a:off x="4271962" y="2122488"/>
                <a:ext cx="695325" cy="4243387"/>
              </p:xfrm>
              <a:graphic>
                <a:graphicData uri="http://schemas.openxmlformats.org/presentationml/2006/ole">
                  <mc:AlternateContent>
                    <mc:Choice xmlns:v="urn:schemas-microsoft-com:vml" Requires="v">
                      <p:oleObj spid="_x0000_s2239" name="Egyenlet" r:id="rId5" imgW="126720" imgH="1117440" progId="Equation.3">
                        <p:embed/>
                      </p:oleObj>
                    </mc:Choice>
                    <mc:Fallback>
                      <p:oleObj name="Egyenlet" r:id="rId5" imgW="126720" imgH="1117440" progId="Equation.3">
                        <p:embed/>
                        <p:pic>
                          <p:nvPicPr>
                            <p:cNvPr id="69" name="Objektum 68"/>
                            <p:cNvPicPr>
                              <a:picLocks noChangeAspect="1" noChangeArrowheads="1"/>
                            </p:cNvPicPr>
                            <p:nvPr/>
                          </p:nvPicPr>
                          <p:blipFill>
                            <a:blip r:embed="rId6">
                              <a:extLst>
                                <a:ext uri="{28A0092B-C50C-407E-A947-70E740481C1C}">
                                  <a14:useLocalDpi val="0"/>
                                </a:ext>
                              </a:extLst>
                            </a:blip>
                            <a:srcRect/>
                            <a:stretch>
                              <a:fillRect/>
                            </a:stretch>
                          </p:blipFill>
                          <p:spPr bwMode="auto">
                            <a:xfrm>
                              <a:off x="4271962" y="2122488"/>
                              <a:ext cx="695325" cy="4243387"/>
                            </a:xfrm>
                            <a:prstGeom prst="rect">
                              <a:avLst/>
                            </a:prstGeom>
                            <a:noFill/>
                            <a:extLst>
                              <a:ext uri="{909E8E84-426E-40DD-AFC4-6F175D3DCCD1}">
                                <a14:hiddenFill>
                                  <a:solidFill>
                                    <a:srgbClr val="FFFFFF"/>
                                  </a:solidFill>
                                </a14:hiddenFill>
                              </a:ext>
                            </a:extLst>
                          </p:spPr>
                        </p:pic>
                      </p:oleObj>
                    </mc:Fallback>
                  </mc:AlternateContent>
                </a:graphicData>
              </a:graphic>
            </p:graphicFrame>
          </mc:Choice>
          <mc:Fallback xmlns="">
            <p:graphicFrame>
              <p:nvGraphicFramePr>
                <p:cNvPr id="6" name="Objektum 5">
                  <a:extLst>
                    <a:ext uri="{FF2B5EF4-FFF2-40B4-BE49-F238E27FC236}">
                      <a16:creationId xmlns:a16="http://schemas.microsoft.com/office/drawing/2014/main" id="{37DE2631-942A-4D84-BC4F-A271409F1BFD}"/>
                    </a:ext>
                  </a:extLst>
                </p:cNvPr>
                <p:cNvGraphicFramePr>
                  <a:graphicFrameLocks noChangeAspect="1"/>
                </p:cNvGraphicFramePr>
                <p:nvPr>
                  <p:extLst>
                    <p:ext uri="{D42A27DB-BD31-4B8C-83A1-F6EECF244321}">
                      <p14:modId xmlns:p14="http://schemas.microsoft.com/office/powerpoint/2010/main" val="2761951707"/>
                    </p:ext>
                  </p:extLst>
                </p:nvPr>
              </p:nvGraphicFramePr>
              <p:xfrm>
                <a:off x="4271962" y="2122488"/>
                <a:ext cx="695325" cy="4243387"/>
              </p:xfrm>
              <a:graphic>
                <a:graphicData uri="http://schemas.openxmlformats.org/presentationml/2006/ole">
                  <mc:AlternateContent>
                    <mc:Choice xmlns:v="urn:schemas-microsoft-com:vml" Requires="v">
                      <p:oleObj spid="_x0000_s6290" name="Egyenlet" r:id="rId12" imgW="126720" imgH="1117440" progId="Equation.3">
                        <p:embed/>
                      </p:oleObj>
                    </mc:Choice>
                    <mc:Fallback>
                      <p:oleObj name="Egyenlet" r:id="rId12" imgW="126720" imgH="1117440" progId="Equation.3">
                        <p:embed/>
                        <p:pic>
                          <p:nvPicPr>
                            <p:cNvPr id="69" name="Objektum 6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71962" y="2122488"/>
                              <a:ext cx="695325" cy="424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Fallback>
        </mc:AlternateContent>
        <mc:AlternateContent xmlns:mc="http://schemas.openxmlformats.org/markup-compatibility/2006" xmlns:a14="http://schemas.microsoft.com/office/drawing/2010/main">
          <mc:Choice Requires="a14">
            <p:sp>
              <p:nvSpPr>
                <p:cNvPr id="9" name="Objektum 8">
                  <a:extLst>
                    <a:ext uri="{FF2B5EF4-FFF2-40B4-BE49-F238E27FC236}">
                      <a16:creationId xmlns:a16="http://schemas.microsoft.com/office/drawing/2014/main" id="{1BCD2C94-B4C7-444C-AD37-C6378C113725}"/>
                    </a:ext>
                  </a:extLst>
                </p:cNvPr>
                <p:cNvSpPr txBox="1"/>
                <p:nvPr/>
              </p:nvSpPr>
              <p:spPr bwMode="auto">
                <a:xfrm>
                  <a:off x="10932161" y="2987040"/>
                  <a:ext cx="619760" cy="3550920"/>
                </a:xfrm>
                <a:prstGeom prst="rect">
                  <a:avLst/>
                </a:prstGeom>
                <a:noFill/>
              </p:spPr>
              <p:txBody>
                <a:bodyPr>
                  <a:normAutofit fontScale="92500" lnSpcReduction="10000"/>
                </a:bodyPr>
                <a:lstStyle/>
                <a:p>
                  <a:pPr/>
                  <a14:m>
                    <m:oMathPara xmlns:m="http://schemas.openxmlformats.org/officeDocument/2006/math">
                      <m:oMathParaPr>
                        <m:jc m:val="left"/>
                      </m:oMathParaPr>
                      <m:oMath xmlns:m="http://schemas.openxmlformats.org/officeDocument/2006/math">
                        <m:r>
                          <m:rPr>
                            <m:sty m:val="p"/>
                          </m:rPr>
                          <a:rPr lang="hu-HU" sz="3600" b="0" i="0" smtClean="0">
                            <a:solidFill>
                              <a:srgbClr val="000000"/>
                            </a:solidFill>
                            <a:latin typeface="Cambria Math" panose="02040503050406030204" pitchFamily="18" charset="0"/>
                            <a:ea typeface="Cambria Math" panose="02040503050406030204" pitchFamily="18" charset="0"/>
                          </a:rPr>
                          <m:t>s</m:t>
                        </m:r>
                      </m:oMath>
                    </m:oMathPara>
                  </a14:m>
                  <a:endParaRPr lang="hu-HU" sz="3600" b="0" dirty="0">
                    <a:solidFill>
                      <a:srgbClr val="000000"/>
                    </a:solidFill>
                    <a:latin typeface="Cambria Math" panose="02040503050406030204" pitchFamily="18" charset="0"/>
                    <a:ea typeface="Cambria Math" panose="02040503050406030204" pitchFamily="18" charset="0"/>
                  </a:endParaRPr>
                </a:p>
                <a:p>
                  <a:endParaRPr lang="hu-HU" sz="3600" dirty="0">
                    <a:latin typeface="Cambria Math" panose="02040503050406030204" pitchFamily="18" charset="0"/>
                    <a:ea typeface="Cambria Math" panose="02040503050406030204" pitchFamily="18" charset="0"/>
                  </a:endParaRPr>
                </a:p>
                <a:p>
                  <a:r>
                    <a:rPr lang="hu-HU" sz="3600" dirty="0">
                      <a:latin typeface="Cambria Math" panose="02040503050406030204" pitchFamily="18" charset="0"/>
                      <a:ea typeface="Cambria Math" panose="02040503050406030204" pitchFamily="18" charset="0"/>
                    </a:rPr>
                    <a:t>p</a:t>
                  </a:r>
                </a:p>
                <a:p>
                  <a:endParaRPr lang="hu-HU" sz="3600" dirty="0">
                    <a:latin typeface="Cambria Math" panose="02040503050406030204" pitchFamily="18" charset="0"/>
                    <a:ea typeface="Cambria Math" panose="02040503050406030204" pitchFamily="18" charset="0"/>
                  </a:endParaRPr>
                </a:p>
                <a:p>
                  <a:r>
                    <a:rPr lang="hu-HU" sz="3600" dirty="0">
                      <a:latin typeface="Cambria Math" panose="02040503050406030204" pitchFamily="18" charset="0"/>
                      <a:ea typeface="Cambria Math" panose="02040503050406030204" pitchFamily="18" charset="0"/>
                    </a:rPr>
                    <a:t>d</a:t>
                  </a:r>
                </a:p>
                <a:p>
                  <a:endParaRPr lang="hu-HU" sz="3600" dirty="0">
                    <a:latin typeface="Cambria Math" panose="02040503050406030204" pitchFamily="18" charset="0"/>
                    <a:ea typeface="Cambria Math" panose="02040503050406030204" pitchFamily="18" charset="0"/>
                  </a:endParaRPr>
                </a:p>
                <a:p>
                  <a:r>
                    <a:rPr lang="hu-HU" sz="3600" dirty="0">
                      <a:latin typeface="Cambria Math" panose="02040503050406030204" pitchFamily="18" charset="0"/>
                      <a:ea typeface="Cambria Math" panose="02040503050406030204" pitchFamily="18" charset="0"/>
                    </a:rPr>
                    <a:t>f</a:t>
                  </a:r>
                </a:p>
              </p:txBody>
            </p:sp>
          </mc:Choice>
          <mc:Fallback xmlns="">
            <p:sp>
              <p:nvSpPr>
                <p:cNvPr id="9" name="Objektum 8">
                  <a:extLst>
                    <a:ext uri="{FF2B5EF4-FFF2-40B4-BE49-F238E27FC236}">
                      <a16:creationId xmlns:a16="http://schemas.microsoft.com/office/drawing/2014/main" id="{1BCD2C94-B4C7-444C-AD37-C6378C113725}"/>
                    </a:ext>
                  </a:extLst>
                </p:cNvPr>
                <p:cNvSpPr txBox="1">
                  <a:spLocks noRot="1" noChangeAspect="1" noMove="1" noResize="1" noEditPoints="1" noAdjustHandles="1" noChangeArrowheads="1" noChangeShapeType="1" noTextEdit="1"/>
                </p:cNvSpPr>
                <p:nvPr/>
              </p:nvSpPr>
              <p:spPr bwMode="auto">
                <a:xfrm>
                  <a:off x="10932161" y="2987040"/>
                  <a:ext cx="619760" cy="3550920"/>
                </a:xfrm>
                <a:prstGeom prst="rect">
                  <a:avLst/>
                </a:prstGeom>
                <a:blipFill>
                  <a:blip r:embed="rId18"/>
                  <a:stretch>
                    <a:fillRect l="-26471"/>
                  </a:stretch>
                </a:blipFill>
              </p:spPr>
              <p:txBody>
                <a:bodyPr/>
                <a:lstStyle/>
                <a:p>
                  <a:r>
                    <a:rPr lang="hu-HU">
                      <a:noFill/>
                    </a:rPr>
                    <a:t> </a:t>
                  </a:r>
                </a:p>
              </p:txBody>
            </p:sp>
          </mc:Fallback>
        </mc:AlternateContent>
      </p:grpSp>
      <p:sp>
        <p:nvSpPr>
          <p:cNvPr id="11"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a:latin typeface="Times New Roman" panose="02020603050405020304" pitchFamily="18" charset="0"/>
                <a:cs typeface="Times New Roman" panose="02020603050405020304" pitchFamily="18" charset="0"/>
              </a:rPr>
              <a:t>Description</a:t>
            </a:r>
            <a:r>
              <a:rPr lang="hu-HU" dirty="0">
                <a:latin typeface="Times New Roman" panose="02020603050405020304" pitchFamily="18" charset="0"/>
                <a:cs typeface="Times New Roman" panose="02020603050405020304" pitchFamily="18" charset="0"/>
              </a:rPr>
              <a:t> of t</a:t>
            </a:r>
            <a:r>
              <a:rPr lang="en-US" dirty="0">
                <a:latin typeface="Times New Roman" panose="02020603050405020304" pitchFamily="18" charset="0"/>
                <a:cs typeface="Times New Roman" panose="02020603050405020304" pitchFamily="18" charset="0"/>
              </a:rPr>
              <a:t>he electron structure</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048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1000"/>
                                  </p:stCondLst>
                                  <p:childTnLst>
                                    <p:set>
                                      <p:cBhvr>
                                        <p:cTn id="9" dur="1" fill="hold">
                                          <p:stCondLst>
                                            <p:cond delay="0"/>
                                          </p:stCondLst>
                                        </p:cTn>
                                        <p:tgtEl>
                                          <p:spTgt spid="4"/>
                                        </p:tgtEl>
                                        <p:attrNameLst>
                                          <p:attrName>style.visibility</p:attrName>
                                        </p:attrNameLst>
                                      </p:cBhvr>
                                      <p:to>
                                        <p:strVal val="visible"/>
                                      </p:to>
                                    </p:set>
                                  </p:childTnLst>
                                </p:cTn>
                              </p:par>
                            </p:childTnLst>
                          </p:cTn>
                        </p:par>
                        <p:par>
                          <p:cTn id="10" fill="hold">
                            <p:stCondLst>
                              <p:cond delay="1000"/>
                            </p:stCondLst>
                            <p:childTnLst>
                              <p:par>
                                <p:cTn id="11" presetID="2" presetClass="entr" presetSubtype="4"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078096"/>
              </a:xfrm>
            </p:spPr>
            <p:txBody>
              <a:bodyPr>
                <a:normAutofit/>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The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quantum </a:t>
                </a:r>
                <a:r>
                  <a:rPr lang="en-US" sz="3200" dirty="0" smtClean="0">
                    <a:latin typeface="Times New Roman" panose="02020603050405020304" pitchFamily="18" charset="0"/>
                    <a:cs typeface="Times New Roman" panose="02020603050405020304" pitchFamily="18" charset="0"/>
                  </a:rPr>
                  <a:t>number</a:t>
                </a:r>
                <a:r>
                  <a:rPr lang="hu-HU" sz="3200" dirty="0" smtClean="0">
                    <a:latin typeface="Times New Roman" panose="02020603050405020304" pitchFamily="18" charset="0"/>
                    <a:cs typeface="Times New Roman" panose="02020603050405020304" pitchFamily="18" charset="0"/>
                  </a:rPr>
                  <a:t> </a:t>
                </a:r>
                <a:r>
                  <a:rPr lang="hu-HU" sz="3200" dirty="0">
                    <a:latin typeface="Times New Roman" panose="02020603050405020304" pitchFamily="18" charset="0"/>
                    <a:cs typeface="Times New Roman" panose="02020603050405020304" pitchFamily="18" charset="0"/>
                  </a:rPr>
                  <a:t>ℓ</a:t>
                </a:r>
                <a:r>
                  <a:rPr lang="en-US" sz="3200" dirty="0" smtClean="0">
                    <a:latin typeface="Times New Roman" panose="02020603050405020304" pitchFamily="18" charset="0"/>
                    <a:cs typeface="Times New Roman" panose="02020603050405020304" pitchFamily="18" charset="0"/>
                  </a:rPr>
                  <a:t> distinguishes</a:t>
                </a:r>
                <a:r>
                  <a:rPr lang="hu-HU" sz="3200" dirty="0" smtClean="0">
                    <a:latin typeface="Times New Roman" panose="02020603050405020304" pitchFamily="18" charset="0"/>
                    <a:cs typeface="Times New Roman" panose="02020603050405020304" pitchFamily="18" charset="0"/>
                  </a:rPr>
                  <a:t> electron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orbitals </a:t>
                </a:r>
                <a:r>
                  <a:rPr lang="en-US" sz="3200" dirty="0" smtClean="0">
                    <a:latin typeface="Times New Roman" panose="02020603050405020304" pitchFamily="18" charset="0"/>
                    <a:cs typeface="Times New Roman" panose="02020603050405020304" pitchFamily="18" charset="0"/>
                  </a:rPr>
                  <a:t>of</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different </a:t>
                </a:r>
                <a:r>
                  <a:rPr lang="en-US" sz="3200" dirty="0">
                    <a:latin typeface="Times New Roman" panose="02020603050405020304" pitchFamily="18" charset="0"/>
                    <a:cs typeface="Times New Roman" panose="02020603050405020304" pitchFamily="18" charset="0"/>
                  </a:rPr>
                  <a:t>shapes. Electrons as particles moving periodically in space </a:t>
                </a:r>
                <a:r>
                  <a:rPr lang="hu-HU" sz="3200" dirty="0" smtClean="0">
                    <a:latin typeface="Times New Roman" panose="02020603050405020304" pitchFamily="18" charset="0"/>
                    <a:cs typeface="Times New Roman" panose="02020603050405020304" pitchFamily="18" charset="0"/>
                  </a:rPr>
                  <a:t>with an </a:t>
                </a:r>
                <a:r>
                  <a:rPr lang="en-US" sz="3200" dirty="0" smtClean="0">
                    <a:latin typeface="Times New Roman" panose="02020603050405020304" pitchFamily="18" charset="0"/>
                    <a:cs typeface="Times New Roman" panose="02020603050405020304" pitchFamily="18" charset="0"/>
                  </a:rPr>
                  <a:t>angular momentum</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as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0">
                  <a:spcBef>
                    <a:spcPts val="6000"/>
                  </a:spcBef>
                  <a:spcAft>
                    <a:spcPts val="1000"/>
                  </a:spcAft>
                  <a:buNone/>
                </a:pPr>
                <a:r>
                  <a:rPr lang="hu-HU" sz="3200" dirty="0" err="1" smtClean="0">
                    <a:latin typeface="Times New Roman" panose="02020603050405020304" pitchFamily="18" charset="0"/>
                    <a:cs typeface="Times New Roman" panose="02020603050405020304" pitchFamily="18" charset="0"/>
                  </a:rPr>
                  <a:t>Where</a:t>
                </a:r>
                <a:r>
                  <a:rPr lang="hu-HU" sz="3200" dirty="0" smtClean="0">
                    <a:latin typeface="Times New Roman" panose="02020603050405020304" pitchFamily="18" charset="0"/>
                    <a:cs typeface="Times New Roman" panose="02020603050405020304" pitchFamily="18" charset="0"/>
                  </a:rPr>
                  <a:t> h-bar is </a:t>
                </a:r>
                <a14:m>
                  <m:oMath xmlns:m="http://schemas.openxmlformats.org/officeDocument/2006/math">
                    <m:r>
                      <a:rPr lang="hu-HU" sz="3200" i="1" smtClean="0">
                        <a:latin typeface="Cambria Math" panose="02040503050406030204" pitchFamily="18" charset="0"/>
                        <a:ea typeface="Cambria Math" panose="02040503050406030204" pitchFamily="18" charset="0"/>
                        <a:cs typeface="Times New Roman" panose="02020603050405020304" pitchFamily="18" charset="0"/>
                      </a:rPr>
                      <m:t>ℏ</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m:t>
                    </m:r>
                    <m:f>
                      <m:fPr>
                        <m:type m:val="skw"/>
                        <m:ctrlPr>
                          <a:rPr lang="hu-HU" sz="3200" b="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u-HU" sz="3200" b="0" i="1" smtClean="0">
                            <a:latin typeface="Cambria Math" panose="02040503050406030204" pitchFamily="18" charset="0"/>
                            <a:ea typeface="Cambria Math" panose="02040503050406030204" pitchFamily="18" charset="0"/>
                            <a:cs typeface="Times New Roman" panose="02020603050405020304" pitchFamily="18" charset="0"/>
                          </a:rPr>
                          <m:t>h</m:t>
                        </m:r>
                      </m:num>
                      <m:den>
                        <m:r>
                          <a:rPr lang="hu-HU" sz="3200" b="0" i="1" smtClean="0">
                            <a:latin typeface="Cambria Math" panose="02040503050406030204" pitchFamily="18" charset="0"/>
                            <a:ea typeface="Cambria Math" panose="02040503050406030204" pitchFamily="18" charset="0"/>
                            <a:cs typeface="Times New Roman" panose="02020603050405020304" pitchFamily="18" charset="0"/>
                          </a:rPr>
                          <m:t>2</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𝜋</m:t>
                        </m:r>
                      </m:den>
                    </m:f>
                  </m:oMath>
                </a14:m>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(the </a:t>
                </a:r>
                <a:r>
                  <a:rPr lang="hu-HU" sz="3200" dirty="0" err="1" smtClean="0">
                    <a:latin typeface="Times New Roman" panose="02020603050405020304" pitchFamily="18" charset="0"/>
                    <a:cs typeface="Times New Roman" panose="02020603050405020304" pitchFamily="18" charset="0"/>
                  </a:rPr>
                  <a:t>reduced</a:t>
                </a:r>
                <a:r>
                  <a:rPr lang="hu-HU" sz="3200" dirty="0" smtClean="0">
                    <a:latin typeface="Times New Roman" panose="02020603050405020304" pitchFamily="18" charset="0"/>
                    <a:cs typeface="Times New Roman" panose="02020603050405020304" pitchFamily="18" charset="0"/>
                  </a:rPr>
                  <a:t> Planck constant).</a:t>
                </a:r>
                <a:endParaRPr lang="hu-HU" sz="3200" dirty="0">
                  <a:latin typeface="Times New Roman" panose="02020603050405020304" pitchFamily="18" charset="0"/>
                  <a:cs typeface="Times New Roman" panose="02020603050405020304" pitchFamily="18" charset="0"/>
                </a:endParaRPr>
              </a:p>
              <a:p>
                <a:pPr marL="457200" indent="-457200" defTabSz="1341438">
                  <a:spcBef>
                    <a:spcPts val="0"/>
                  </a:spcBef>
                  <a:spcAft>
                    <a:spcPts val="1000"/>
                  </a:spcAft>
                </a:pPr>
                <a:r>
                  <a:rPr lang="hu-HU" sz="3200" dirty="0" smtClean="0">
                    <a:latin typeface="Times New Roman" panose="02020603050405020304" pitchFamily="18" charset="0"/>
                    <a:cs typeface="Times New Roman" panose="02020603050405020304" pitchFamily="18" charset="0"/>
                  </a:rPr>
                  <a:t>The magnetic quantum number </a:t>
                </a:r>
                <a:r>
                  <a:rPr lang="hu-HU" sz="3200" i="1" dirty="0">
                    <a:latin typeface="Times New Roman" panose="02020603050405020304" pitchFamily="18" charset="0"/>
                    <a:cs typeface="Times New Roman" panose="02020603050405020304" pitchFamily="18" charset="0"/>
                  </a:rPr>
                  <a:t>m</a:t>
                </a:r>
                <a:r>
                  <a:rPr lang="hu-HU" sz="3200" i="1" baseline="-25000" dirty="0">
                    <a:latin typeface="Times New Roman" panose="02020603050405020304" pitchFamily="18" charset="0"/>
                    <a:cs typeface="Times New Roman" panose="02020603050405020304" pitchFamily="18" charset="0"/>
                  </a:rPr>
                  <a:t>ℓ</a:t>
                </a:r>
                <a:r>
                  <a:rPr lang="hu-HU"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shows how large and in what direction the projection of the ℓ-vector is </a:t>
                </a:r>
                <a:r>
                  <a:rPr lang="en-US" sz="3200" dirty="0" smtClean="0">
                    <a:latin typeface="Times New Roman" panose="02020603050405020304" pitchFamily="18" charset="0"/>
                    <a:cs typeface="Times New Roman" panose="02020603050405020304" pitchFamily="18" charset="0"/>
                  </a:rPr>
                  <a:t>external, </a:t>
                </a:r>
                <a:r>
                  <a:rPr lang="en-US" sz="3200" dirty="0">
                    <a:latin typeface="Times New Roman" panose="02020603050405020304" pitchFamily="18" charset="0"/>
                    <a:cs typeface="Times New Roman" panose="02020603050405020304" pitchFamily="18" charset="0"/>
                  </a:rPr>
                  <a:t>e.g</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to the direction of the magnetic </a:t>
                </a:r>
                <a:r>
                  <a:rPr lang="en-US" sz="3200" dirty="0" smtClean="0">
                    <a:latin typeface="Times New Roman" panose="02020603050405020304" pitchFamily="18" charset="0"/>
                    <a:cs typeface="Times New Roman" panose="02020603050405020304" pitchFamily="18" charset="0"/>
                  </a:rPr>
                  <a:t>field, </a:t>
                </a:r>
                <a:r>
                  <a:rPr lang="en-US" sz="3200" dirty="0">
                    <a:latin typeface="Times New Roman" panose="02020603050405020304" pitchFamily="18" charset="0"/>
                    <a:cs typeface="Times New Roman" panose="02020603050405020304" pitchFamily="18" charset="0"/>
                  </a:rPr>
                  <a:t>if the atom enters it</a:t>
                </a:r>
                <a:r>
                  <a:rPr lang="hu-HU" sz="3200" dirty="0" smtClean="0">
                    <a:latin typeface="Times New Roman" panose="02020603050405020304" pitchFamily="18" charset="0"/>
                    <a:cs typeface="Times New Roman" panose="02020603050405020304" pitchFamily="18" charset="0"/>
                  </a:rPr>
                  <a:t>. See next slide for </a:t>
                </a:r>
                <a:r>
                  <a:rPr lang="en-US" sz="3200" dirty="0">
                    <a:latin typeface="Times New Roman" panose="02020603050405020304" pitchFamily="18" charset="0"/>
                    <a:cs typeface="Times New Roman" panose="02020603050405020304" pitchFamily="18" charset="0"/>
                  </a:rPr>
                  <a:t>ℓ</a:t>
                </a:r>
                <a:r>
                  <a:rPr lang="hu-HU" sz="3200" dirty="0" smtClean="0">
                    <a:latin typeface="Times New Roman" panose="02020603050405020304" pitchFamily="18" charset="0"/>
                    <a:cs typeface="Times New Roman" panose="02020603050405020304" pitchFamily="18" charset="0"/>
                  </a:rPr>
                  <a:t>=2!</a:t>
                </a:r>
                <a:endParaRPr lang="hu-HU" sz="3200" dirty="0">
                  <a:latin typeface="Times New Roman" panose="02020603050405020304" pitchFamily="18" charset="0"/>
                  <a:cs typeface="Times New Roman" panose="02020603050405020304" pitchFamily="18" charset="0"/>
                </a:endParaRPr>
              </a:p>
            </p:txBody>
          </p:sp>
        </mc:Choice>
        <mc:Fallback xmlns="">
          <p:sp>
            <p:nvSpPr>
              <p:cNvPr id="3" name="Tartalom helye 2">
                <a:extLst>
                  <a:ext uri="{FF2B5EF4-FFF2-40B4-BE49-F238E27FC236}">
                    <a16:creationId xmlns:a16="http://schemas.microsoft.com/office/drawing/2014/main" id="{1F5E4F99-4D1F-402A-952B-787EE227920B}"/>
                  </a:ext>
                </a:extLst>
              </p:cNvPr>
              <p:cNvSpPr>
                <a:spLocks noGrp="1" noRot="1" noChangeAspect="1" noMove="1" noResize="1" noEditPoints="1" noAdjustHandles="1" noChangeArrowheads="1" noChangeShapeType="1" noTextEdit="1"/>
              </p:cNvSpPr>
              <p:nvPr>
                <p:ph idx="1"/>
              </p:nvPr>
            </p:nvSpPr>
            <p:spPr>
              <a:xfrm>
                <a:off x="838200" y="1657984"/>
                <a:ext cx="10515600" cy="5078096"/>
              </a:xfrm>
              <a:blipFill>
                <a:blip r:embed="rId2"/>
                <a:stretch>
                  <a:fillRect l="-1333" t="-2641" r="-115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87215E90-A226-4A19-8404-3BE6C249F5C7}"/>
                  </a:ext>
                </a:extLst>
              </p:cNvPr>
              <p:cNvSpPr txBox="1"/>
              <p:nvPr/>
            </p:nvSpPr>
            <p:spPr>
              <a:xfrm>
                <a:off x="4343400" y="3060484"/>
                <a:ext cx="3515642" cy="6980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hu-HU" sz="3600" i="1" smtClean="0">
                              <a:latin typeface="Cambria Math" panose="02040503050406030204" pitchFamily="18" charset="0"/>
                            </a:rPr>
                          </m:ctrlPr>
                        </m:dPr>
                        <m:e>
                          <m:acc>
                            <m:accPr>
                              <m:chr m:val="⃗"/>
                              <m:ctrlPr>
                                <a:rPr lang="hu-HU" sz="3600" i="1">
                                  <a:latin typeface="Cambria Math" panose="02040503050406030204" pitchFamily="18" charset="0"/>
                                </a:rPr>
                              </m:ctrlPr>
                            </m:accPr>
                            <m:e>
                              <m:r>
                                <a:rPr lang="hu-HU" sz="3600" i="1">
                                  <a:latin typeface="Cambria Math" panose="02040503050406030204" pitchFamily="18" charset="0"/>
                                  <a:ea typeface="Cambria Math" panose="02040503050406030204" pitchFamily="18" charset="0"/>
                                </a:rPr>
                                <m:t>ℓ</m:t>
                              </m:r>
                            </m:e>
                          </m:acc>
                        </m:e>
                      </m:d>
                      <m:r>
                        <a:rPr lang="hu-HU" sz="3600" b="0" i="1" smtClean="0">
                          <a:latin typeface="Cambria Math" panose="02040503050406030204" pitchFamily="18" charset="0"/>
                          <a:ea typeface="Cambria Math" panose="02040503050406030204" pitchFamily="18" charset="0"/>
                        </a:rPr>
                        <m:t>=</m:t>
                      </m:r>
                      <m:rad>
                        <m:radPr>
                          <m:degHide m:val="on"/>
                          <m:ctrlPr>
                            <a:rPr lang="hu-HU" sz="3600" b="0" i="1" smtClean="0">
                              <a:latin typeface="Cambria Math" panose="02040503050406030204" pitchFamily="18" charset="0"/>
                              <a:ea typeface="Cambria Math" panose="02040503050406030204" pitchFamily="18" charset="0"/>
                            </a:rPr>
                          </m:ctrlPr>
                        </m:radPr>
                        <m:deg/>
                        <m:e>
                          <m:r>
                            <a:rPr lang="hu-HU" sz="3600" b="0" i="1" smtClean="0">
                              <a:latin typeface="Cambria Math" panose="02040503050406030204" pitchFamily="18" charset="0"/>
                              <a:ea typeface="Cambria Math" panose="02040503050406030204" pitchFamily="18" charset="0"/>
                            </a:rPr>
                            <m:t>ℓ</m:t>
                          </m:r>
                          <m:d>
                            <m:dPr>
                              <m:ctrlPr>
                                <a:rPr lang="hu-HU" sz="3600" b="0" i="1" smtClean="0">
                                  <a:latin typeface="Cambria Math" panose="02040503050406030204" pitchFamily="18" charset="0"/>
                                  <a:ea typeface="Cambria Math" panose="02040503050406030204" pitchFamily="18" charset="0"/>
                                </a:rPr>
                              </m:ctrlPr>
                            </m:dPr>
                            <m:e>
                              <m:r>
                                <a:rPr lang="hu-HU" sz="3600" b="0" i="1" smtClean="0">
                                  <a:latin typeface="Cambria Math" panose="02040503050406030204" pitchFamily="18" charset="0"/>
                                  <a:ea typeface="Cambria Math" panose="02040503050406030204" pitchFamily="18" charset="0"/>
                                </a:rPr>
                                <m:t>ℓ+1</m:t>
                              </m:r>
                            </m:e>
                          </m:d>
                        </m:e>
                      </m:rad>
                      <m:r>
                        <a:rPr lang="hu-HU" sz="3600" b="0" i="1" smtClean="0">
                          <a:latin typeface="Cambria Math" panose="02040503050406030204" pitchFamily="18" charset="0"/>
                          <a:ea typeface="Cambria Math" panose="02040503050406030204" pitchFamily="18" charset="0"/>
                        </a:rPr>
                        <m:t>ℏ</m:t>
                      </m:r>
                    </m:oMath>
                  </m:oMathPara>
                </a14:m>
                <a:endParaRPr lang="hu-HU" sz="3600" dirty="0"/>
              </a:p>
            </p:txBody>
          </p:sp>
        </mc:Choice>
        <mc:Fallback xmlns="">
          <p:sp>
            <p:nvSpPr>
              <p:cNvPr id="4" name="Szövegdoboz 3">
                <a:extLst>
                  <a:ext uri="{FF2B5EF4-FFF2-40B4-BE49-F238E27FC236}">
                    <a16:creationId xmlns:a16="http://schemas.microsoft.com/office/drawing/2014/main" id="{87215E90-A226-4A19-8404-3BE6C249F5C7}"/>
                  </a:ext>
                </a:extLst>
              </p:cNvPr>
              <p:cNvSpPr txBox="1">
                <a:spLocks noRot="1" noChangeAspect="1" noMove="1" noResize="1" noEditPoints="1" noAdjustHandles="1" noChangeArrowheads="1" noChangeShapeType="1" noTextEdit="1"/>
              </p:cNvSpPr>
              <p:nvPr/>
            </p:nvSpPr>
            <p:spPr>
              <a:xfrm>
                <a:off x="4343400" y="3060484"/>
                <a:ext cx="3515642" cy="698076"/>
              </a:xfrm>
              <a:prstGeom prst="rect">
                <a:avLst/>
              </a:prstGeom>
              <a:blipFill>
                <a:blip r:embed="rId3"/>
                <a:stretch>
                  <a:fillRect/>
                </a:stretch>
              </a:blipFill>
            </p:spPr>
            <p:txBody>
              <a:bodyPr/>
              <a:lstStyle/>
              <a:p>
                <a:r>
                  <a:rPr lang="en-US">
                    <a:noFill/>
                  </a:rPr>
                  <a:t> </a:t>
                </a:r>
              </a:p>
            </p:txBody>
          </p:sp>
        </mc:Fallback>
      </mc:AlternateContent>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a:latin typeface="Times New Roman" panose="02020603050405020304" pitchFamily="18" charset="0"/>
                <a:cs typeface="Times New Roman" panose="02020603050405020304" pitchFamily="18" charset="0"/>
              </a:rPr>
              <a:t>Description</a:t>
            </a:r>
            <a:r>
              <a:rPr lang="hu-HU" dirty="0">
                <a:latin typeface="Times New Roman" panose="02020603050405020304" pitchFamily="18" charset="0"/>
                <a:cs typeface="Times New Roman" panose="02020603050405020304" pitchFamily="18" charset="0"/>
              </a:rPr>
              <a:t> of t</a:t>
            </a:r>
            <a:r>
              <a:rPr lang="en-US" dirty="0">
                <a:latin typeface="Times New Roman" panose="02020603050405020304" pitchFamily="18" charset="0"/>
                <a:cs typeface="Times New Roman" panose="02020603050405020304" pitchFamily="18" charset="0"/>
              </a:rPr>
              <a:t>he electron structure</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200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nodeType="afterEffect">
                                  <p:stCondLst>
                                    <p:cond delay="1000"/>
                                  </p:stCondLst>
                                  <p:childTnLst>
                                    <p:set>
                                      <p:cBhvr>
                                        <p:cTn id="9" dur="1" fill="hold">
                                          <p:stCondLst>
                                            <p:cond delay="0"/>
                                          </p:stCondLst>
                                        </p:cTn>
                                        <p:tgtEl>
                                          <p:spTgt spid="3">
                                            <p:txEl>
                                              <p:pRg st="1" end="1"/>
                                            </p:txEl>
                                          </p:spTgt>
                                        </p:tgtEl>
                                        <p:attrNameLst>
                                          <p:attrName>style.visibility</p:attrName>
                                        </p:attrNameLst>
                                      </p:cBhvr>
                                      <p:to>
                                        <p:strVal val="visible"/>
                                      </p:to>
                                    </p:set>
                                    <p:anim calcmode="lin" valueType="num">
                                      <p:cBhvr additive="base">
                                        <p:cTn id="1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4956176"/>
          </a:xfrm>
        </p:spPr>
        <p:txBody>
          <a:bodyPr>
            <a:normAutofit lnSpcReduction="10000"/>
          </a:bodyPr>
          <a:lstStyle/>
          <a:p>
            <a:pPr marL="441325" indent="-441325">
              <a:spcBef>
                <a:spcPts val="0"/>
              </a:spcBef>
              <a:spcAft>
                <a:spcPts val="1000"/>
              </a:spcAft>
            </a:pPr>
            <a:r>
              <a:rPr lang="hu-HU" sz="3200" smtClean="0">
                <a:latin typeface="Times New Roman" panose="02020603050405020304" pitchFamily="18" charset="0"/>
                <a:cs typeface="Times New Roman" panose="02020603050405020304" pitchFamily="18" charset="0"/>
              </a:rPr>
              <a:t>If </a:t>
            </a:r>
            <a:r>
              <a:rPr lang="hu-HU" sz="3200" i="1" smtClean="0">
                <a:latin typeface="Times New Roman" panose="02020603050405020304" pitchFamily="18" charset="0"/>
                <a:cs typeface="Times New Roman" panose="02020603050405020304" pitchFamily="18" charset="0"/>
              </a:rPr>
              <a:t>ℓ</a:t>
            </a:r>
            <a:r>
              <a:rPr lang="hu-HU" sz="3200" smtClean="0">
                <a:latin typeface="Times New Roman" panose="02020603050405020304" pitchFamily="18" charset="0"/>
                <a:cs typeface="Times New Roman" panose="02020603050405020304" pitchFamily="18" charset="0"/>
              </a:rPr>
              <a:t>=2, </a:t>
            </a:r>
            <a:r>
              <a:rPr lang="hu-HU" sz="3200" dirty="0" smtClean="0">
                <a:latin typeface="Times New Roman" panose="02020603050405020304" pitchFamily="18" charset="0"/>
                <a:cs typeface="Times New Roman" panose="02020603050405020304" pitchFamily="18" charset="0"/>
              </a:rPr>
              <a:t>then:</a:t>
            </a:r>
            <a:endParaRPr lang="hu-HU" sz="3200" dirty="0">
              <a:latin typeface="Times New Roman" panose="02020603050405020304" pitchFamily="18" charset="0"/>
              <a:cs typeface="Times New Roman" panose="02020603050405020304" pitchFamily="18" charset="0"/>
            </a:endParaRPr>
          </a:p>
          <a:p>
            <a:pPr marL="441325" indent="-441325">
              <a:spcBef>
                <a:spcPts val="25000"/>
              </a:spcBef>
              <a:spcAft>
                <a:spcPts val="1000"/>
              </a:spcAft>
            </a:pPr>
            <a:r>
              <a:rPr lang="en-US" sz="3200" dirty="0">
                <a:latin typeface="Times New Roman" panose="02020603050405020304" pitchFamily="18" charset="0"/>
                <a:cs typeface="Times New Roman" panose="02020603050405020304" pitchFamily="18" charset="0"/>
              </a:rPr>
              <a:t>The spin can therefore never be parallel </a:t>
            </a:r>
            <a:r>
              <a:rPr lang="en-US" sz="3200" dirty="0" smtClean="0">
                <a:latin typeface="Times New Roman" panose="02020603050405020304" pitchFamily="18" charset="0"/>
                <a:cs typeface="Times New Roman" panose="02020603050405020304" pitchFamily="18" charset="0"/>
              </a:rPr>
              <a:t>to</a:t>
            </a:r>
            <a:r>
              <a:rPr lang="hu-HU" sz="3200" dirty="0" smtClean="0">
                <a:latin typeface="Times New Roman" panose="02020603050405020304" pitchFamily="18" charset="0"/>
                <a:cs typeface="Times New Roman" panose="02020603050405020304" pitchFamily="18" charset="0"/>
              </a:rPr>
              <a:t/>
            </a:r>
            <a:br>
              <a:rPr lang="hu-HU"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direction </a:t>
            </a:r>
            <a:r>
              <a:rPr lang="en-US" sz="3200">
                <a:latin typeface="Times New Roman" panose="02020603050405020304" pitchFamily="18" charset="0"/>
                <a:cs typeface="Times New Roman" panose="02020603050405020304" pitchFamily="18" charset="0"/>
              </a:rPr>
              <a:t>of </a:t>
            </a:r>
            <a:r>
              <a:rPr lang="en-US" sz="3200" smtClean="0">
                <a:latin typeface="Times New Roman" panose="02020603050405020304" pitchFamily="18" charset="0"/>
                <a:cs typeface="Times New Roman" panose="02020603050405020304" pitchFamily="18" charset="0"/>
              </a:rPr>
              <a:t>space, </a:t>
            </a:r>
            <a:r>
              <a:rPr lang="en-US" sz="3200" dirty="0">
                <a:latin typeface="Times New Roman" panose="02020603050405020304" pitchFamily="18" charset="0"/>
                <a:cs typeface="Times New Roman" panose="02020603050405020304" pitchFamily="18" charset="0"/>
              </a:rPr>
              <a:t>and the number </a:t>
            </a:r>
            <a:r>
              <a:rPr lang="en-US" sz="3200" dirty="0" smtClean="0">
                <a:latin typeface="Times New Roman" panose="02020603050405020304" pitchFamily="18" charset="0"/>
                <a:cs typeface="Times New Roman" panose="02020603050405020304" pitchFamily="18" charset="0"/>
              </a:rPr>
              <a:t>of</a:t>
            </a:r>
            <a:r>
              <a:rPr lang="hu-HU" sz="3200" dirty="0" smtClean="0">
                <a:latin typeface="Times New Roman" panose="02020603050405020304" pitchFamily="18" charset="0"/>
                <a:cs typeface="Times New Roman" panose="02020603050405020304" pitchFamily="18" charset="0"/>
              </a:rPr>
              <a:t/>
            </a:r>
            <a:br>
              <a:rPr lang="hu-HU"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its </a:t>
            </a:r>
            <a:r>
              <a:rPr lang="en-US" sz="3200" dirty="0">
                <a:latin typeface="Times New Roman" panose="02020603050405020304" pitchFamily="18" charset="0"/>
                <a:cs typeface="Times New Roman" panose="02020603050405020304" pitchFamily="18" charset="0"/>
              </a:rPr>
              <a:t>projections</a:t>
            </a:r>
            <a:r>
              <a:rPr lang="hu-HU" sz="3200" dirty="0" smtClean="0">
                <a:latin typeface="Times New Roman" panose="02020603050405020304" pitchFamily="18" charset="0"/>
                <a:cs typeface="Times New Roman" panose="02020603050405020304" pitchFamily="18" charset="0"/>
              </a:rPr>
              <a:t> </a:t>
            </a:r>
            <a:r>
              <a:rPr lang="hu-HU" sz="3200" dirty="0">
                <a:latin typeface="Times New Roman" panose="02020603050405020304" pitchFamily="18" charset="0"/>
                <a:cs typeface="Times New Roman" panose="02020603050405020304" pitchFamily="18" charset="0"/>
              </a:rPr>
              <a:t>2ℓ+1!</a:t>
            </a: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2EAA6AF1-E783-45D9-AADA-24BFA3DD52D8}"/>
                  </a:ext>
                </a:extLst>
              </p:cNvPr>
              <p:cNvSpPr txBox="1"/>
              <p:nvPr/>
            </p:nvSpPr>
            <p:spPr>
              <a:xfrm>
                <a:off x="1174537" y="2385715"/>
                <a:ext cx="6897849" cy="1317412"/>
              </a:xfrm>
              <a:prstGeom prst="rect">
                <a:avLst/>
              </a:prstGeom>
              <a:noFill/>
            </p:spPr>
            <p:txBody>
              <a:bodyPr wrap="none" lIns="0" tIns="0" rIns="0" bIns="0" rtlCol="0">
                <a:spAutoFit/>
              </a:bodyPr>
              <a:lstStyle/>
              <a:p>
                <a:pPr/>
                <a14:m>
                  <m:oMathPara xmlns:m="http://schemas.openxmlformats.org/officeDocument/2006/math">
                    <m:oMathParaPr>
                      <m:jc m:val="center"/>
                    </m:oMathParaPr>
                    <m:oMath xmlns:m="http://schemas.openxmlformats.org/officeDocument/2006/math">
                      <m:d>
                        <m:dPr>
                          <m:begChr m:val="|"/>
                          <m:endChr m:val="|"/>
                          <m:ctrlPr>
                            <a:rPr lang="hu-HU" sz="3600" i="1" smtClean="0">
                              <a:latin typeface="Cambria Math" panose="02040503050406030204" pitchFamily="18" charset="0"/>
                            </a:rPr>
                          </m:ctrlPr>
                        </m:dPr>
                        <m:e>
                          <m:acc>
                            <m:accPr>
                              <m:chr m:val="⃗"/>
                              <m:ctrlPr>
                                <a:rPr lang="hu-HU" sz="3600" i="1">
                                  <a:latin typeface="Cambria Math" panose="02040503050406030204" pitchFamily="18" charset="0"/>
                                </a:rPr>
                              </m:ctrlPr>
                            </m:accPr>
                            <m:e>
                              <m:r>
                                <a:rPr lang="hu-HU" sz="3600" i="1">
                                  <a:latin typeface="Cambria Math" panose="02040503050406030204" pitchFamily="18" charset="0"/>
                                  <a:ea typeface="Cambria Math" panose="02040503050406030204" pitchFamily="18" charset="0"/>
                                </a:rPr>
                                <m:t>ℓ</m:t>
                              </m:r>
                            </m:e>
                          </m:acc>
                        </m:e>
                      </m:d>
                      <m:r>
                        <a:rPr lang="hu-HU" sz="3600" b="0" i="1" smtClean="0">
                          <a:latin typeface="Cambria Math" panose="02040503050406030204" pitchFamily="18" charset="0"/>
                          <a:ea typeface="Cambria Math" panose="02040503050406030204" pitchFamily="18" charset="0"/>
                        </a:rPr>
                        <m:t>=</m:t>
                      </m:r>
                      <m:rad>
                        <m:radPr>
                          <m:degHide m:val="on"/>
                          <m:ctrlPr>
                            <a:rPr lang="hu-HU" sz="3600" b="0" i="1" smtClean="0">
                              <a:latin typeface="Cambria Math" panose="02040503050406030204" pitchFamily="18" charset="0"/>
                              <a:ea typeface="Cambria Math" panose="02040503050406030204" pitchFamily="18" charset="0"/>
                            </a:rPr>
                          </m:ctrlPr>
                        </m:radPr>
                        <m:deg/>
                        <m:e>
                          <m:r>
                            <a:rPr lang="hu-HU" sz="3600" b="0" i="1" smtClean="0">
                              <a:latin typeface="Cambria Math" panose="02040503050406030204" pitchFamily="18" charset="0"/>
                              <a:ea typeface="Cambria Math" panose="02040503050406030204" pitchFamily="18" charset="0"/>
                            </a:rPr>
                            <m:t>ℓ</m:t>
                          </m:r>
                          <m:d>
                            <m:dPr>
                              <m:ctrlPr>
                                <a:rPr lang="hu-HU" sz="3600" b="0" i="1" smtClean="0">
                                  <a:latin typeface="Cambria Math" panose="02040503050406030204" pitchFamily="18" charset="0"/>
                                  <a:ea typeface="Cambria Math" panose="02040503050406030204" pitchFamily="18" charset="0"/>
                                </a:rPr>
                              </m:ctrlPr>
                            </m:dPr>
                            <m:e>
                              <m:r>
                                <a:rPr lang="hu-HU" sz="3600" b="0" i="1" smtClean="0">
                                  <a:latin typeface="Cambria Math" panose="02040503050406030204" pitchFamily="18" charset="0"/>
                                  <a:ea typeface="Cambria Math" panose="02040503050406030204" pitchFamily="18" charset="0"/>
                                </a:rPr>
                                <m:t>ℓ+1</m:t>
                              </m:r>
                            </m:e>
                          </m:d>
                        </m:e>
                      </m:rad>
                      <m:r>
                        <a:rPr lang="hu-HU" sz="3600" b="0" i="1" smtClean="0">
                          <a:latin typeface="Cambria Math" panose="02040503050406030204" pitchFamily="18" charset="0"/>
                          <a:ea typeface="Cambria Math" panose="02040503050406030204" pitchFamily="18" charset="0"/>
                        </a:rPr>
                        <m:t>ℏ=</m:t>
                      </m:r>
                      <m:rad>
                        <m:radPr>
                          <m:degHide m:val="on"/>
                          <m:ctrlPr>
                            <a:rPr lang="hu-HU" sz="3600" i="1">
                              <a:latin typeface="Cambria Math" panose="02040503050406030204" pitchFamily="18" charset="0"/>
                              <a:ea typeface="Cambria Math" panose="02040503050406030204" pitchFamily="18" charset="0"/>
                            </a:rPr>
                          </m:ctrlPr>
                        </m:radPr>
                        <m:deg/>
                        <m:e>
                          <m:r>
                            <a:rPr lang="hu-HU" sz="3600" b="0" i="1" smtClean="0">
                              <a:latin typeface="Cambria Math" panose="02040503050406030204" pitchFamily="18" charset="0"/>
                              <a:ea typeface="Cambria Math" panose="02040503050406030204" pitchFamily="18" charset="0"/>
                            </a:rPr>
                            <m:t>2</m:t>
                          </m:r>
                          <m:d>
                            <m:dPr>
                              <m:ctrlPr>
                                <a:rPr lang="hu-HU" sz="3600" i="1">
                                  <a:latin typeface="Cambria Math" panose="02040503050406030204" pitchFamily="18" charset="0"/>
                                  <a:ea typeface="Cambria Math" panose="02040503050406030204" pitchFamily="18" charset="0"/>
                                </a:rPr>
                              </m:ctrlPr>
                            </m:dPr>
                            <m:e>
                              <m:r>
                                <a:rPr lang="hu-HU" sz="3600" b="0" i="1" smtClean="0">
                                  <a:latin typeface="Cambria Math" panose="02040503050406030204" pitchFamily="18" charset="0"/>
                                  <a:ea typeface="Cambria Math" panose="02040503050406030204" pitchFamily="18" charset="0"/>
                                </a:rPr>
                                <m:t>2</m:t>
                              </m:r>
                              <m:r>
                                <a:rPr lang="hu-HU" sz="3600" i="1">
                                  <a:latin typeface="Cambria Math" panose="02040503050406030204" pitchFamily="18" charset="0"/>
                                  <a:ea typeface="Cambria Math" panose="02040503050406030204" pitchFamily="18" charset="0"/>
                                </a:rPr>
                                <m:t>+1</m:t>
                              </m:r>
                            </m:e>
                          </m:d>
                        </m:e>
                      </m:rad>
                      <m:r>
                        <a:rPr lang="hu-HU" sz="3600" i="1">
                          <a:latin typeface="Cambria Math" panose="02040503050406030204" pitchFamily="18" charset="0"/>
                          <a:ea typeface="Cambria Math" panose="02040503050406030204" pitchFamily="18" charset="0"/>
                        </a:rPr>
                        <m:t>ℏ</m:t>
                      </m:r>
                      <m:r>
                        <a:rPr lang="hu-HU" sz="3600" b="0" i="1" smtClean="0">
                          <a:latin typeface="Cambria Math" panose="02040503050406030204" pitchFamily="18" charset="0"/>
                          <a:ea typeface="Cambria Math" panose="02040503050406030204" pitchFamily="18" charset="0"/>
                        </a:rPr>
                        <m:t>=</m:t>
                      </m:r>
                    </m:oMath>
                    <m:oMath xmlns:m="http://schemas.openxmlformats.org/officeDocument/2006/math">
                      <m:r>
                        <a:rPr lang="hu-HU" sz="3600" b="0" i="1" smtClean="0">
                          <a:latin typeface="Cambria Math" panose="02040503050406030204" pitchFamily="18" charset="0"/>
                          <a:ea typeface="Cambria Math" panose="02040503050406030204" pitchFamily="18" charset="0"/>
                        </a:rPr>
                        <m:t>=</m:t>
                      </m:r>
                      <m:rad>
                        <m:radPr>
                          <m:degHide m:val="on"/>
                          <m:ctrlPr>
                            <a:rPr lang="hu-HU" sz="3600" i="1">
                              <a:latin typeface="Cambria Math" panose="02040503050406030204" pitchFamily="18" charset="0"/>
                              <a:ea typeface="Cambria Math" panose="02040503050406030204" pitchFamily="18" charset="0"/>
                            </a:rPr>
                          </m:ctrlPr>
                        </m:radPr>
                        <m:deg/>
                        <m:e>
                          <m:r>
                            <a:rPr lang="hu-HU" sz="3600" b="0" i="1" smtClean="0">
                              <a:latin typeface="Cambria Math" panose="02040503050406030204" pitchFamily="18" charset="0"/>
                              <a:ea typeface="Cambria Math" panose="02040503050406030204" pitchFamily="18" charset="0"/>
                            </a:rPr>
                            <m:t>6</m:t>
                          </m:r>
                        </m:e>
                      </m:rad>
                      <m:r>
                        <a:rPr lang="hu-HU" sz="3600" i="1">
                          <a:latin typeface="Cambria Math" panose="02040503050406030204" pitchFamily="18" charset="0"/>
                          <a:ea typeface="Cambria Math" panose="02040503050406030204" pitchFamily="18" charset="0"/>
                        </a:rPr>
                        <m:t>ℏ≅</m:t>
                      </m:r>
                      <m:r>
                        <a:rPr lang="hu-HU" sz="3600" b="0" i="1" smtClean="0">
                          <a:latin typeface="Cambria Math" panose="02040503050406030204" pitchFamily="18" charset="0"/>
                          <a:ea typeface="Cambria Math" panose="02040503050406030204" pitchFamily="18" charset="0"/>
                        </a:rPr>
                        <m:t>2,45</m:t>
                      </m:r>
                      <m:r>
                        <a:rPr lang="hu-HU" sz="3600" i="1">
                          <a:latin typeface="Cambria Math" panose="02040503050406030204" pitchFamily="18" charset="0"/>
                          <a:ea typeface="Cambria Math" panose="02040503050406030204" pitchFamily="18" charset="0"/>
                        </a:rPr>
                        <m:t>ℏ</m:t>
                      </m:r>
                    </m:oMath>
                  </m:oMathPara>
                </a14:m>
                <a:endParaRPr lang="hu-HU" sz="3600" dirty="0"/>
              </a:p>
            </p:txBody>
          </p:sp>
        </mc:Choice>
        <mc:Fallback xmlns="">
          <p:sp>
            <p:nvSpPr>
              <p:cNvPr id="4" name="Szövegdoboz 3">
                <a:extLst>
                  <a:ext uri="{FF2B5EF4-FFF2-40B4-BE49-F238E27FC236}">
                    <a16:creationId xmlns:a16="http://schemas.microsoft.com/office/drawing/2014/main" id="{2EAA6AF1-E783-45D9-AADA-24BFA3DD52D8}"/>
                  </a:ext>
                </a:extLst>
              </p:cNvPr>
              <p:cNvSpPr txBox="1">
                <a:spLocks noRot="1" noChangeAspect="1" noMove="1" noResize="1" noEditPoints="1" noAdjustHandles="1" noChangeArrowheads="1" noChangeShapeType="1" noTextEdit="1"/>
              </p:cNvSpPr>
              <p:nvPr/>
            </p:nvSpPr>
            <p:spPr>
              <a:xfrm>
                <a:off x="1174537" y="2385715"/>
                <a:ext cx="6897849" cy="1317412"/>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1" name="Object 12">
                <a:extLst>
                  <a:ext uri="{FF2B5EF4-FFF2-40B4-BE49-F238E27FC236}">
                    <a16:creationId xmlns:a16="http://schemas.microsoft.com/office/drawing/2014/main" id="{4EF11623-1141-4446-832A-37CA82545FE1}"/>
                  </a:ext>
                </a:extLst>
              </p:cNvPr>
              <p:cNvSpPr txBox="1"/>
              <p:nvPr/>
            </p:nvSpPr>
            <p:spPr bwMode="auto">
              <a:xfrm>
                <a:off x="3539173" y="3779838"/>
                <a:ext cx="2160587" cy="761682"/>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sSub>
                        <m:sSubPr>
                          <m:ctrlPr>
                            <a:rPr lang="hu-HU" sz="3600" i="1">
                              <a:solidFill>
                                <a:srgbClr val="000000"/>
                              </a:solidFill>
                              <a:latin typeface="Cambria Math" panose="02040503050406030204" pitchFamily="18" charset="0"/>
                            </a:rPr>
                          </m:ctrlPr>
                        </m:sSubPr>
                        <m:e>
                          <m:acc>
                            <m:accPr>
                              <m:chr m:val="⃗"/>
                              <m:ctrlPr>
                                <a:rPr lang="hu-HU" sz="3600" i="1">
                                  <a:solidFill>
                                    <a:srgbClr val="000000"/>
                                  </a:solidFill>
                                  <a:latin typeface="Cambria Math" panose="02040503050406030204" pitchFamily="18" charset="0"/>
                                </a:rPr>
                              </m:ctrlPr>
                            </m:accPr>
                            <m:e>
                              <m:r>
                                <a:rPr lang="hu-HU" sz="3600" i="1">
                                  <a:solidFill>
                                    <a:srgbClr val="000000"/>
                                  </a:solidFill>
                                  <a:latin typeface="Cambria Math" panose="02040503050406030204" pitchFamily="18" charset="0"/>
                                </a:rPr>
                                <m:t>𝑙</m:t>
                              </m:r>
                            </m:e>
                          </m:acc>
                        </m:e>
                        <m:sub>
                          <m:r>
                            <a:rPr lang="hu-HU" sz="3600" i="1">
                              <a:solidFill>
                                <a:srgbClr val="000000"/>
                              </a:solidFill>
                              <a:latin typeface="Cambria Math" panose="02040503050406030204" pitchFamily="18" charset="0"/>
                            </a:rPr>
                            <m:t>𝑧</m:t>
                          </m:r>
                        </m:sub>
                      </m:sSub>
                      <m:r>
                        <a:rPr lang="hu-HU" sz="3600" i="1">
                          <a:solidFill>
                            <a:srgbClr val="000000"/>
                          </a:solidFill>
                          <a:latin typeface="Cambria Math" panose="02040503050406030204" pitchFamily="18" charset="0"/>
                        </a:rPr>
                        <m:t>=</m:t>
                      </m:r>
                      <m:sSub>
                        <m:sSubPr>
                          <m:ctrlPr>
                            <a:rPr lang="hu-HU" sz="3600" i="1">
                              <a:solidFill>
                                <a:srgbClr val="000000"/>
                              </a:solidFill>
                              <a:latin typeface="Cambria Math" panose="02040503050406030204" pitchFamily="18" charset="0"/>
                            </a:rPr>
                          </m:ctrlPr>
                        </m:sSubPr>
                        <m:e>
                          <m:r>
                            <a:rPr lang="hu-HU" sz="3600" i="1">
                              <a:solidFill>
                                <a:srgbClr val="000000"/>
                              </a:solidFill>
                              <a:latin typeface="Cambria Math" panose="02040503050406030204" pitchFamily="18" charset="0"/>
                            </a:rPr>
                            <m:t>𝑚</m:t>
                          </m:r>
                        </m:e>
                        <m:sub>
                          <m:r>
                            <a:rPr lang="hu-HU" sz="3600" i="1">
                              <a:solidFill>
                                <a:srgbClr val="000000"/>
                              </a:solidFill>
                              <a:latin typeface="Cambria Math" panose="02040503050406030204" pitchFamily="18" charset="0"/>
                            </a:rPr>
                            <m:t>ℓ</m:t>
                          </m:r>
                        </m:sub>
                      </m:sSub>
                      <m:r>
                        <a:rPr lang="hu-HU" sz="3600" i="1">
                          <a:solidFill>
                            <a:srgbClr val="000000"/>
                          </a:solidFill>
                          <a:latin typeface="Cambria Math" panose="02040503050406030204" pitchFamily="18" charset="0"/>
                        </a:rPr>
                        <m:t>ℏ</m:t>
                      </m:r>
                    </m:oMath>
                  </m:oMathPara>
                </a14:m>
                <a:r>
                  <a:rPr lang="hu-HU" sz="3600" i="1" dirty="0">
                    <a:solidFill>
                      <a:srgbClr val="000000"/>
                    </a:solidFill>
                    <a:latin typeface="Cambria Math" panose="02040503050406030204" pitchFamily="18" charset="0"/>
                  </a:rPr>
                  <a:t/>
                </a:r>
                <a:br>
                  <a:rPr lang="hu-HU" sz="3600" i="1" dirty="0">
                    <a:solidFill>
                      <a:srgbClr val="000000"/>
                    </a:solidFill>
                    <a:latin typeface="Cambria Math" panose="02040503050406030204" pitchFamily="18" charset="0"/>
                  </a:rPr>
                </a:br>
                <a:endParaRPr lang="hu-HU" sz="3600" dirty="0"/>
              </a:p>
            </p:txBody>
          </p:sp>
        </mc:Choice>
        <mc:Fallback xmlns="">
          <p:sp>
            <p:nvSpPr>
              <p:cNvPr id="11" name="Object 12">
                <a:extLst>
                  <a:ext uri="{FF2B5EF4-FFF2-40B4-BE49-F238E27FC236}">
                    <a16:creationId xmlns:a16="http://schemas.microsoft.com/office/drawing/2014/main" id="{4EF11623-1141-4446-832A-37CA82545FE1}"/>
                  </a:ext>
                </a:extLst>
              </p:cNvPr>
              <p:cNvSpPr txBox="1">
                <a:spLocks noRot="1" noChangeAspect="1" noMove="1" noResize="1" noEditPoints="1" noAdjustHandles="1" noChangeArrowheads="1" noChangeShapeType="1" noTextEdit="1"/>
              </p:cNvSpPr>
              <p:nvPr/>
            </p:nvSpPr>
            <p:spPr bwMode="auto">
              <a:xfrm>
                <a:off x="3539173" y="3779838"/>
                <a:ext cx="2160587" cy="761682"/>
              </a:xfrm>
              <a:prstGeom prst="rect">
                <a:avLst/>
              </a:prstGeom>
              <a:blipFill>
                <a:blip r:embed="rId4"/>
                <a:stretch>
                  <a:fillRect/>
                </a:stretch>
              </a:blipFill>
            </p:spPr>
            <p:txBody>
              <a:bodyPr/>
              <a:lstStyle/>
              <a:p>
                <a:r>
                  <a:rPr lang="hu-HU">
                    <a:noFill/>
                  </a:rPr>
                  <a:t> </a:t>
                </a:r>
              </a:p>
            </p:txBody>
          </p:sp>
        </mc:Fallback>
      </mc:AlternateContent>
      <p:grpSp>
        <p:nvGrpSpPr>
          <p:cNvPr id="33" name="Csoportba foglalás 32">
            <a:extLst>
              <a:ext uri="{FF2B5EF4-FFF2-40B4-BE49-F238E27FC236}">
                <a16:creationId xmlns:a16="http://schemas.microsoft.com/office/drawing/2014/main" id="{EE08DFB2-7204-4C48-AAB9-41454AFCBBA5}"/>
              </a:ext>
            </a:extLst>
          </p:cNvPr>
          <p:cNvGrpSpPr/>
          <p:nvPr/>
        </p:nvGrpSpPr>
        <p:grpSpPr>
          <a:xfrm>
            <a:off x="9662444" y="2045050"/>
            <a:ext cx="311184" cy="4320000"/>
            <a:chOff x="9662444" y="2045050"/>
            <a:chExt cx="311184" cy="4320000"/>
          </a:xfrm>
        </p:grpSpPr>
        <p:cxnSp>
          <p:nvCxnSpPr>
            <p:cNvPr id="5" name="Egyenes összekötő 4">
              <a:extLst>
                <a:ext uri="{FF2B5EF4-FFF2-40B4-BE49-F238E27FC236}">
                  <a16:creationId xmlns:a16="http://schemas.microsoft.com/office/drawing/2014/main" id="{A865FC38-F080-4666-92CD-AF6E17CADB62}"/>
                </a:ext>
              </a:extLst>
            </p:cNvPr>
            <p:cNvCxnSpPr/>
            <p:nvPr/>
          </p:nvCxnSpPr>
          <p:spPr bwMode="auto">
            <a:xfrm>
              <a:off x="9973627" y="2121269"/>
              <a:ext cx="1" cy="4243781"/>
            </a:xfrm>
            <a:prstGeom prst="line">
              <a:avLst/>
            </a:prstGeom>
            <a:solidFill>
              <a:srgbClr val="00B8FF"/>
            </a:solidFill>
            <a:ln w="25400" cap="flat" cmpd="sng" algn="ctr">
              <a:solidFill>
                <a:schemeClr val="tx1"/>
              </a:solidFill>
              <a:prstDash val="solid"/>
              <a:round/>
              <a:headEnd type="stealth" w="med" len="med"/>
              <a:tailEnd type="none" w="med" len="med"/>
            </a:ln>
            <a:effectLst/>
          </p:spPr>
        </p:cxnSp>
        <p:sp>
          <p:nvSpPr>
            <p:cNvPr id="6" name="Szövegdoboz 5">
              <a:extLst>
                <a:ext uri="{FF2B5EF4-FFF2-40B4-BE49-F238E27FC236}">
                  <a16:creationId xmlns:a16="http://schemas.microsoft.com/office/drawing/2014/main" id="{26BE7F76-730E-4994-ADD0-A42643ADA96D}"/>
                </a:ext>
              </a:extLst>
            </p:cNvPr>
            <p:cNvSpPr txBox="1"/>
            <p:nvPr/>
          </p:nvSpPr>
          <p:spPr>
            <a:xfrm>
              <a:off x="9662444" y="2045050"/>
              <a:ext cx="289119" cy="418804"/>
            </a:xfrm>
            <a:prstGeom prst="rect">
              <a:avLst/>
            </a:prstGeom>
            <a:noFill/>
          </p:spPr>
          <p:txBody>
            <a:bodyPr wrap="none" rtlCol="0">
              <a:spAutoFit/>
            </a:bodyPr>
            <a:lstStyle/>
            <a:p>
              <a:r>
                <a:rPr lang="hu-HU" sz="2800" dirty="0">
                  <a:latin typeface="Times New Roman" pitchFamily="18" charset="0"/>
                  <a:cs typeface="Times New Roman" pitchFamily="18" charset="0"/>
                </a:rPr>
                <a:t>z</a:t>
              </a:r>
            </a:p>
          </p:txBody>
        </p:sp>
      </p:grpSp>
      <p:sp>
        <p:nvSpPr>
          <p:cNvPr id="7" name="Ív 6">
            <a:extLst>
              <a:ext uri="{FF2B5EF4-FFF2-40B4-BE49-F238E27FC236}">
                <a16:creationId xmlns:a16="http://schemas.microsoft.com/office/drawing/2014/main" id="{BC986177-B3D3-4C3C-B4BC-01BC20547026}"/>
              </a:ext>
            </a:extLst>
          </p:cNvPr>
          <p:cNvSpPr>
            <a:spLocks noChangeAspect="1"/>
          </p:cNvSpPr>
          <p:nvPr/>
        </p:nvSpPr>
        <p:spPr bwMode="auto">
          <a:xfrm>
            <a:off x="8484687" y="2755030"/>
            <a:ext cx="2970647" cy="2970647"/>
          </a:xfrm>
          <a:prstGeom prst="arc">
            <a:avLst>
              <a:gd name="adj1" fmla="val 16200000"/>
              <a:gd name="adj2" fmla="val 5393368"/>
            </a:avLst>
          </a:prstGeom>
          <a:noFill/>
          <a:ln w="254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cxnSp>
        <p:nvCxnSpPr>
          <p:cNvPr id="9" name="Egyenes összekötő 8">
            <a:extLst>
              <a:ext uri="{FF2B5EF4-FFF2-40B4-BE49-F238E27FC236}">
                <a16:creationId xmlns:a16="http://schemas.microsoft.com/office/drawing/2014/main" id="{91AD2143-06BE-4C54-B85D-F13A8443639E}"/>
              </a:ext>
            </a:extLst>
          </p:cNvPr>
          <p:cNvCxnSpPr/>
          <p:nvPr/>
        </p:nvCxnSpPr>
        <p:spPr bwMode="auto">
          <a:xfrm>
            <a:off x="9987017" y="4240354"/>
            <a:ext cx="1485324" cy="0"/>
          </a:xfrm>
          <a:prstGeom prst="line">
            <a:avLst/>
          </a:prstGeom>
          <a:solidFill>
            <a:srgbClr val="00B8FF"/>
          </a:solidFill>
          <a:ln w="50800" cap="flat" cmpd="sng" algn="ctr">
            <a:solidFill>
              <a:srgbClr val="FF0000"/>
            </a:solidFill>
            <a:prstDash val="solid"/>
            <a:round/>
            <a:headEnd type="none" w="med" len="med"/>
            <a:tailEnd type="stealth" w="med" len="med"/>
          </a:ln>
          <a:effectLst/>
        </p:spPr>
      </p:cxnSp>
      <p:graphicFrame>
        <p:nvGraphicFramePr>
          <p:cNvPr id="10" name="Object 11">
            <a:extLst>
              <a:ext uri="{FF2B5EF4-FFF2-40B4-BE49-F238E27FC236}">
                <a16:creationId xmlns:a16="http://schemas.microsoft.com/office/drawing/2014/main" id="{A6FBD6EB-4E9F-42E7-8BAF-F650E846E176}"/>
              </a:ext>
            </a:extLst>
          </p:cNvPr>
          <p:cNvGraphicFramePr>
            <a:graphicFrameLocks noChangeAspect="1"/>
          </p:cNvGraphicFramePr>
          <p:nvPr>
            <p:extLst>
              <p:ext uri="{D42A27DB-BD31-4B8C-83A1-F6EECF244321}">
                <p14:modId xmlns:p14="http://schemas.microsoft.com/office/powerpoint/2010/main" val="3785567291"/>
              </p:ext>
            </p:extLst>
          </p:nvPr>
        </p:nvGraphicFramePr>
        <p:xfrm>
          <a:off x="9299502" y="4080434"/>
          <a:ext cx="479877" cy="372941"/>
        </p:xfrm>
        <a:graphic>
          <a:graphicData uri="http://schemas.openxmlformats.org/presentationml/2006/ole">
            <mc:AlternateContent xmlns:mc="http://schemas.openxmlformats.org/markup-compatibility/2006">
              <mc:Choice xmlns:v="urn:schemas-microsoft-com:vml" Requires="v">
                <p:oleObj spid="_x0000_s3639" name="Egyenlet" r:id="rId5" imgW="203040" imgH="177480" progId="Equation.3">
                  <p:embed/>
                </p:oleObj>
              </mc:Choice>
              <mc:Fallback>
                <p:oleObj name="Egyenlet" r:id="rId5" imgW="203040" imgH="177480" progId="Equation.3">
                  <p:embed/>
                  <p:pic>
                    <p:nvPicPr>
                      <p:cNvPr id="162827"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99502" y="4080434"/>
                        <a:ext cx="479877" cy="372941"/>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grpSp>
        <p:nvGrpSpPr>
          <p:cNvPr id="12" name="Csoportba foglalás 11">
            <a:extLst>
              <a:ext uri="{FF2B5EF4-FFF2-40B4-BE49-F238E27FC236}">
                <a16:creationId xmlns:a16="http://schemas.microsoft.com/office/drawing/2014/main" id="{B0B5BE06-0368-4A54-9FFD-7C4AA9F13A39}"/>
              </a:ext>
            </a:extLst>
          </p:cNvPr>
          <p:cNvGrpSpPr/>
          <p:nvPr/>
        </p:nvGrpSpPr>
        <p:grpSpPr>
          <a:xfrm>
            <a:off x="9148649" y="4237381"/>
            <a:ext cx="1664688" cy="1447476"/>
            <a:chOff x="933269" y="4664473"/>
            <a:chExt cx="1977017" cy="1719052"/>
          </a:xfrm>
        </p:grpSpPr>
        <p:cxnSp>
          <p:nvCxnSpPr>
            <p:cNvPr id="13" name="Egyenes összekötő 12">
              <a:extLst>
                <a:ext uri="{FF2B5EF4-FFF2-40B4-BE49-F238E27FC236}">
                  <a16:creationId xmlns:a16="http://schemas.microsoft.com/office/drawing/2014/main" id="{AE04B10A-22BE-4CBF-9E3D-E5E3D4C028DA}"/>
                </a:ext>
              </a:extLst>
            </p:cNvPr>
            <p:cNvCxnSpPr/>
            <p:nvPr/>
          </p:nvCxnSpPr>
          <p:spPr bwMode="auto">
            <a:xfrm>
              <a:off x="1920980" y="6118443"/>
              <a:ext cx="981354" cy="5629"/>
            </a:xfrm>
            <a:prstGeom prst="line">
              <a:avLst/>
            </a:prstGeom>
            <a:solidFill>
              <a:srgbClr val="00B8FF"/>
            </a:solidFill>
            <a:ln w="12700" cap="flat" cmpd="sng" algn="ctr">
              <a:solidFill>
                <a:schemeClr val="tx1"/>
              </a:solidFill>
              <a:prstDash val="dash"/>
              <a:round/>
              <a:headEnd type="none" w="med" len="med"/>
              <a:tailEnd type="none" w="med" len="med"/>
            </a:ln>
            <a:effectLst/>
          </p:spPr>
        </p:cxnSp>
        <p:cxnSp>
          <p:nvCxnSpPr>
            <p:cNvPr id="14" name="Egyenes összekötő 13">
              <a:extLst>
                <a:ext uri="{FF2B5EF4-FFF2-40B4-BE49-F238E27FC236}">
                  <a16:creationId xmlns:a16="http://schemas.microsoft.com/office/drawing/2014/main" id="{83298787-1E92-4E9F-AE8F-CB725ADD8C00}"/>
                </a:ext>
              </a:extLst>
            </p:cNvPr>
            <p:cNvCxnSpPr/>
            <p:nvPr/>
          </p:nvCxnSpPr>
          <p:spPr bwMode="auto">
            <a:xfrm>
              <a:off x="1928932" y="4664473"/>
              <a:ext cx="981354" cy="1459599"/>
            </a:xfrm>
            <a:prstGeom prst="line">
              <a:avLst/>
            </a:prstGeom>
            <a:solidFill>
              <a:srgbClr val="00B8FF"/>
            </a:solidFill>
            <a:ln w="50800" cap="flat" cmpd="sng" algn="ctr">
              <a:solidFill>
                <a:srgbClr val="FF0000"/>
              </a:solidFill>
              <a:prstDash val="solid"/>
              <a:round/>
              <a:headEnd type="none" w="med" len="med"/>
              <a:tailEnd type="stealth" w="med" len="med"/>
            </a:ln>
            <a:effectLst/>
          </p:spPr>
        </p:cxnSp>
        <p:graphicFrame>
          <p:nvGraphicFramePr>
            <p:cNvPr id="15" name="Object 10">
              <a:extLst>
                <a:ext uri="{FF2B5EF4-FFF2-40B4-BE49-F238E27FC236}">
                  <a16:creationId xmlns:a16="http://schemas.microsoft.com/office/drawing/2014/main" id="{241FEDF1-F157-40A7-A64F-BAB5F9E01AC2}"/>
                </a:ext>
              </a:extLst>
            </p:cNvPr>
            <p:cNvGraphicFramePr>
              <a:graphicFrameLocks noChangeAspect="1"/>
            </p:cNvGraphicFramePr>
            <p:nvPr/>
          </p:nvGraphicFramePr>
          <p:xfrm>
            <a:off x="933269" y="5877112"/>
            <a:ext cx="925513" cy="506413"/>
          </p:xfrm>
          <a:graphic>
            <a:graphicData uri="http://schemas.openxmlformats.org/presentationml/2006/ole">
              <mc:AlternateContent xmlns:mc="http://schemas.openxmlformats.org/markup-compatibility/2006">
                <mc:Choice xmlns:v="urn:schemas-microsoft-com:vml" Requires="v">
                  <p:oleObj spid="_x0000_s3640" name="Egyenlet" r:id="rId7" imgW="330120" imgH="203040" progId="Equation.3">
                    <p:embed/>
                  </p:oleObj>
                </mc:Choice>
                <mc:Fallback>
                  <p:oleObj name="Egyenlet" r:id="rId7" imgW="330120" imgH="203040" progId="Equation.3">
                    <p:embed/>
                    <p:pic>
                      <p:nvPicPr>
                        <p:cNvPr id="162826"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33269" y="5877112"/>
                          <a:ext cx="925513" cy="506413"/>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cxnSp>
          <p:nvCxnSpPr>
            <p:cNvPr id="16" name="Egyenes összekötő 15">
              <a:extLst>
                <a:ext uri="{FF2B5EF4-FFF2-40B4-BE49-F238E27FC236}">
                  <a16:creationId xmlns:a16="http://schemas.microsoft.com/office/drawing/2014/main" id="{04BF9D3C-159F-4115-9F8A-33E2908FF31C}"/>
                </a:ext>
              </a:extLst>
            </p:cNvPr>
            <p:cNvCxnSpPr/>
            <p:nvPr/>
          </p:nvCxnSpPr>
          <p:spPr bwMode="auto">
            <a:xfrm>
              <a:off x="1909104" y="4676086"/>
              <a:ext cx="0" cy="1440000"/>
            </a:xfrm>
            <a:prstGeom prst="line">
              <a:avLst/>
            </a:prstGeom>
            <a:solidFill>
              <a:srgbClr val="00B8FF"/>
            </a:solidFill>
            <a:ln w="50800" cap="flat" cmpd="sng" algn="ctr">
              <a:solidFill>
                <a:srgbClr val="0B8DE5"/>
              </a:solidFill>
              <a:prstDash val="solid"/>
              <a:round/>
              <a:headEnd type="none" w="med" len="med"/>
              <a:tailEnd type="stealth" w="med" len="med"/>
            </a:ln>
            <a:effectLst/>
          </p:spPr>
        </p:cxnSp>
      </p:grpSp>
      <p:grpSp>
        <p:nvGrpSpPr>
          <p:cNvPr id="17" name="Csoportba foglalás 16">
            <a:extLst>
              <a:ext uri="{FF2B5EF4-FFF2-40B4-BE49-F238E27FC236}">
                <a16:creationId xmlns:a16="http://schemas.microsoft.com/office/drawing/2014/main" id="{36C5EE05-8CF1-468F-9377-6CAA8E5AD79C}"/>
              </a:ext>
            </a:extLst>
          </p:cNvPr>
          <p:cNvGrpSpPr/>
          <p:nvPr/>
        </p:nvGrpSpPr>
        <p:grpSpPr>
          <a:xfrm>
            <a:off x="9141341" y="2864490"/>
            <a:ext cx="1671996" cy="1379426"/>
            <a:chOff x="924590" y="3033999"/>
            <a:chExt cx="1985696" cy="1638234"/>
          </a:xfrm>
        </p:grpSpPr>
        <p:cxnSp>
          <p:nvCxnSpPr>
            <p:cNvPr id="18" name="Egyenes összekötő 17">
              <a:extLst>
                <a:ext uri="{FF2B5EF4-FFF2-40B4-BE49-F238E27FC236}">
                  <a16:creationId xmlns:a16="http://schemas.microsoft.com/office/drawing/2014/main" id="{DD979A02-C8FF-4465-8010-1867EF5AC18B}"/>
                </a:ext>
              </a:extLst>
            </p:cNvPr>
            <p:cNvCxnSpPr/>
            <p:nvPr/>
          </p:nvCxnSpPr>
          <p:spPr bwMode="auto">
            <a:xfrm>
              <a:off x="1928932" y="3224559"/>
              <a:ext cx="981354" cy="5629"/>
            </a:xfrm>
            <a:prstGeom prst="line">
              <a:avLst/>
            </a:prstGeom>
            <a:solidFill>
              <a:srgbClr val="00B8FF"/>
            </a:solidFill>
            <a:ln w="12700" cap="flat" cmpd="sng" algn="ctr">
              <a:solidFill>
                <a:schemeClr val="tx1"/>
              </a:solidFill>
              <a:prstDash val="dash"/>
              <a:round/>
              <a:headEnd type="none" w="med" len="med"/>
              <a:tailEnd type="none" w="med" len="med"/>
            </a:ln>
            <a:effectLst/>
          </p:spPr>
        </p:cxnSp>
        <p:cxnSp>
          <p:nvCxnSpPr>
            <p:cNvPr id="19" name="Egyenes összekötő 18">
              <a:extLst>
                <a:ext uri="{FF2B5EF4-FFF2-40B4-BE49-F238E27FC236}">
                  <a16:creationId xmlns:a16="http://schemas.microsoft.com/office/drawing/2014/main" id="{76B60AF2-0E7F-43D4-A6E6-5EA9FD2752CA}"/>
                </a:ext>
              </a:extLst>
            </p:cNvPr>
            <p:cNvCxnSpPr/>
            <p:nvPr/>
          </p:nvCxnSpPr>
          <p:spPr bwMode="auto">
            <a:xfrm flipV="1">
              <a:off x="1928932" y="3230188"/>
              <a:ext cx="981354" cy="1434285"/>
            </a:xfrm>
            <a:prstGeom prst="line">
              <a:avLst/>
            </a:prstGeom>
            <a:solidFill>
              <a:srgbClr val="00B8FF"/>
            </a:solidFill>
            <a:ln w="50800" cap="flat" cmpd="sng" algn="ctr">
              <a:solidFill>
                <a:srgbClr val="FF0000"/>
              </a:solidFill>
              <a:prstDash val="solid"/>
              <a:round/>
              <a:headEnd type="none" w="med" len="med"/>
              <a:tailEnd type="stealth" w="med" len="med"/>
            </a:ln>
            <a:effectLst/>
          </p:spPr>
        </p:cxnSp>
        <p:graphicFrame>
          <p:nvGraphicFramePr>
            <p:cNvPr id="20" name="Object 9">
              <a:extLst>
                <a:ext uri="{FF2B5EF4-FFF2-40B4-BE49-F238E27FC236}">
                  <a16:creationId xmlns:a16="http://schemas.microsoft.com/office/drawing/2014/main" id="{3B7BEE79-C4FE-44C2-96FD-DA17EFBC43ED}"/>
                </a:ext>
              </a:extLst>
            </p:cNvPr>
            <p:cNvGraphicFramePr>
              <a:graphicFrameLocks noChangeAspect="1"/>
            </p:cNvGraphicFramePr>
            <p:nvPr/>
          </p:nvGraphicFramePr>
          <p:xfrm>
            <a:off x="924590" y="3033999"/>
            <a:ext cx="925512" cy="506412"/>
          </p:xfrm>
          <a:graphic>
            <a:graphicData uri="http://schemas.openxmlformats.org/presentationml/2006/ole">
              <mc:AlternateContent xmlns:mc="http://schemas.openxmlformats.org/markup-compatibility/2006">
                <mc:Choice xmlns:v="urn:schemas-microsoft-com:vml" Requires="v">
                  <p:oleObj spid="_x0000_s3641" name="Egyenlet" r:id="rId9" imgW="330120" imgH="203040" progId="Equation.3">
                    <p:embed/>
                  </p:oleObj>
                </mc:Choice>
                <mc:Fallback>
                  <p:oleObj name="Egyenlet" r:id="rId9" imgW="330120" imgH="203040" progId="Equation.3">
                    <p:embed/>
                    <p:pic>
                      <p:nvPicPr>
                        <p:cNvPr id="162825"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4590" y="3033999"/>
                          <a:ext cx="925512" cy="506412"/>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cxnSp>
          <p:nvCxnSpPr>
            <p:cNvPr id="21" name="Egyenes összekötő 20">
              <a:extLst>
                <a:ext uri="{FF2B5EF4-FFF2-40B4-BE49-F238E27FC236}">
                  <a16:creationId xmlns:a16="http://schemas.microsoft.com/office/drawing/2014/main" id="{8FC6AC2A-8441-41B6-9C8C-A11694CD4AA8}"/>
                </a:ext>
              </a:extLst>
            </p:cNvPr>
            <p:cNvCxnSpPr/>
            <p:nvPr/>
          </p:nvCxnSpPr>
          <p:spPr bwMode="auto">
            <a:xfrm>
              <a:off x="1912420" y="3232233"/>
              <a:ext cx="0" cy="1440000"/>
            </a:xfrm>
            <a:prstGeom prst="line">
              <a:avLst/>
            </a:prstGeom>
            <a:solidFill>
              <a:srgbClr val="00B8FF"/>
            </a:solidFill>
            <a:ln w="50800" cap="flat" cmpd="sng" algn="ctr">
              <a:solidFill>
                <a:srgbClr val="0B8DE5"/>
              </a:solidFill>
              <a:prstDash val="solid"/>
              <a:round/>
              <a:headEnd type="stealth" w="med" len="med"/>
              <a:tailEnd type="none" w="med" len="med"/>
            </a:ln>
            <a:effectLst/>
          </p:spPr>
        </p:cxnSp>
      </p:grpSp>
      <p:grpSp>
        <p:nvGrpSpPr>
          <p:cNvPr id="22" name="Csoportba foglalás 21">
            <a:extLst>
              <a:ext uri="{FF2B5EF4-FFF2-40B4-BE49-F238E27FC236}">
                <a16:creationId xmlns:a16="http://schemas.microsoft.com/office/drawing/2014/main" id="{1AE0C6CC-5E2D-46DC-806B-252D81898A03}"/>
              </a:ext>
            </a:extLst>
          </p:cNvPr>
          <p:cNvGrpSpPr/>
          <p:nvPr/>
        </p:nvGrpSpPr>
        <p:grpSpPr>
          <a:xfrm>
            <a:off x="9274409" y="4237381"/>
            <a:ext cx="2064153" cy="839119"/>
            <a:chOff x="1082624" y="4664473"/>
            <a:chExt cx="2451430" cy="996555"/>
          </a:xfrm>
        </p:grpSpPr>
        <p:cxnSp>
          <p:nvCxnSpPr>
            <p:cNvPr id="23" name="Egyenes összekötő 22">
              <a:extLst>
                <a:ext uri="{FF2B5EF4-FFF2-40B4-BE49-F238E27FC236}">
                  <a16:creationId xmlns:a16="http://schemas.microsoft.com/office/drawing/2014/main" id="{342CD4B6-D94E-4CD8-B481-356D0216CF17}"/>
                </a:ext>
              </a:extLst>
            </p:cNvPr>
            <p:cNvCxnSpPr/>
            <p:nvPr/>
          </p:nvCxnSpPr>
          <p:spPr bwMode="auto">
            <a:xfrm flipV="1">
              <a:off x="1928931" y="5407822"/>
              <a:ext cx="1579692" cy="0"/>
            </a:xfrm>
            <a:prstGeom prst="line">
              <a:avLst/>
            </a:prstGeom>
            <a:solidFill>
              <a:srgbClr val="00B8FF"/>
            </a:solidFill>
            <a:ln w="12700" cap="flat" cmpd="sng" algn="ctr">
              <a:solidFill>
                <a:schemeClr val="tx1"/>
              </a:solidFill>
              <a:prstDash val="dash"/>
              <a:round/>
              <a:headEnd type="none" w="med" len="med"/>
              <a:tailEnd type="none" w="med" len="med"/>
            </a:ln>
            <a:effectLst/>
          </p:spPr>
        </p:cxnSp>
        <p:cxnSp>
          <p:nvCxnSpPr>
            <p:cNvPr id="24" name="Egyenes összekötő 23">
              <a:extLst>
                <a:ext uri="{FF2B5EF4-FFF2-40B4-BE49-F238E27FC236}">
                  <a16:creationId xmlns:a16="http://schemas.microsoft.com/office/drawing/2014/main" id="{BB9F1B8E-4702-4A55-BAF9-E6DE2AEE44D5}"/>
                </a:ext>
              </a:extLst>
            </p:cNvPr>
            <p:cNvCxnSpPr/>
            <p:nvPr/>
          </p:nvCxnSpPr>
          <p:spPr bwMode="auto">
            <a:xfrm>
              <a:off x="1920980" y="4664473"/>
              <a:ext cx="1613074" cy="731300"/>
            </a:xfrm>
            <a:prstGeom prst="line">
              <a:avLst/>
            </a:prstGeom>
            <a:solidFill>
              <a:srgbClr val="00B8FF"/>
            </a:solidFill>
            <a:ln w="50800" cap="flat" cmpd="sng" algn="ctr">
              <a:solidFill>
                <a:srgbClr val="FF0000"/>
              </a:solidFill>
              <a:prstDash val="solid"/>
              <a:round/>
              <a:headEnd type="none" w="med" len="med"/>
              <a:tailEnd type="stealth" w="med" len="med"/>
            </a:ln>
            <a:effectLst/>
          </p:spPr>
        </p:cxnSp>
        <p:graphicFrame>
          <p:nvGraphicFramePr>
            <p:cNvPr id="25" name="Object 8">
              <a:extLst>
                <a:ext uri="{FF2B5EF4-FFF2-40B4-BE49-F238E27FC236}">
                  <a16:creationId xmlns:a16="http://schemas.microsoft.com/office/drawing/2014/main" id="{0F88A6A0-2584-4C61-A7C0-13B2A9A13887}"/>
                </a:ext>
              </a:extLst>
            </p:cNvPr>
            <p:cNvGraphicFramePr>
              <a:graphicFrameLocks noChangeAspect="1"/>
            </p:cNvGraphicFramePr>
            <p:nvPr/>
          </p:nvGraphicFramePr>
          <p:xfrm>
            <a:off x="1082624" y="5154615"/>
            <a:ext cx="641350" cy="506413"/>
          </p:xfrm>
          <a:graphic>
            <a:graphicData uri="http://schemas.openxmlformats.org/presentationml/2006/ole">
              <mc:AlternateContent xmlns:mc="http://schemas.openxmlformats.org/markup-compatibility/2006">
                <mc:Choice xmlns:v="urn:schemas-microsoft-com:vml" Requires="v">
                  <p:oleObj spid="_x0000_s3642" name="Egyenlet" r:id="rId11" imgW="228600" imgH="203040" progId="Equation.3">
                    <p:embed/>
                  </p:oleObj>
                </mc:Choice>
                <mc:Fallback>
                  <p:oleObj name="Egyenlet" r:id="rId11" imgW="228600" imgH="203040" progId="Equation.3">
                    <p:embed/>
                    <p:pic>
                      <p:nvPicPr>
                        <p:cNvPr id="162824"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82624" y="5154615"/>
                          <a:ext cx="641350" cy="506413"/>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cxnSp>
          <p:nvCxnSpPr>
            <p:cNvPr id="26" name="Egyenes összekötő 25">
              <a:extLst>
                <a:ext uri="{FF2B5EF4-FFF2-40B4-BE49-F238E27FC236}">
                  <a16:creationId xmlns:a16="http://schemas.microsoft.com/office/drawing/2014/main" id="{8D1FE87A-526C-4FEE-84DF-F3C6F5FE3495}"/>
                </a:ext>
              </a:extLst>
            </p:cNvPr>
            <p:cNvCxnSpPr/>
            <p:nvPr/>
          </p:nvCxnSpPr>
          <p:spPr bwMode="auto">
            <a:xfrm>
              <a:off x="1911118" y="4681884"/>
              <a:ext cx="0" cy="720000"/>
            </a:xfrm>
            <a:prstGeom prst="line">
              <a:avLst/>
            </a:prstGeom>
            <a:solidFill>
              <a:srgbClr val="00B8FF"/>
            </a:solidFill>
            <a:ln w="50800" cap="flat" cmpd="sng" algn="ctr">
              <a:solidFill>
                <a:srgbClr val="66CCFF"/>
              </a:solidFill>
              <a:prstDash val="solid"/>
              <a:round/>
              <a:headEnd type="none" w="med" len="med"/>
              <a:tailEnd type="stealth" w="med" len="med"/>
            </a:ln>
            <a:effectLst/>
          </p:spPr>
        </p:cxnSp>
      </p:grpSp>
      <p:grpSp>
        <p:nvGrpSpPr>
          <p:cNvPr id="27" name="Csoportba foglalás 26">
            <a:extLst>
              <a:ext uri="{FF2B5EF4-FFF2-40B4-BE49-F238E27FC236}">
                <a16:creationId xmlns:a16="http://schemas.microsoft.com/office/drawing/2014/main" id="{C2CF4F85-4EEF-474F-B7DE-50061C469C85}"/>
              </a:ext>
            </a:extLst>
          </p:cNvPr>
          <p:cNvGrpSpPr/>
          <p:nvPr/>
        </p:nvGrpSpPr>
        <p:grpSpPr>
          <a:xfrm>
            <a:off x="9272952" y="3410376"/>
            <a:ext cx="2044197" cy="827078"/>
            <a:chOff x="1080893" y="3682305"/>
            <a:chExt cx="2427730" cy="982255"/>
          </a:xfrm>
        </p:grpSpPr>
        <p:cxnSp>
          <p:nvCxnSpPr>
            <p:cNvPr id="28" name="Egyenes összekötő 27">
              <a:extLst>
                <a:ext uri="{FF2B5EF4-FFF2-40B4-BE49-F238E27FC236}">
                  <a16:creationId xmlns:a16="http://schemas.microsoft.com/office/drawing/2014/main" id="{E3C7E314-3C06-4790-AB85-568D9C48B811}"/>
                </a:ext>
              </a:extLst>
            </p:cNvPr>
            <p:cNvCxnSpPr/>
            <p:nvPr/>
          </p:nvCxnSpPr>
          <p:spPr bwMode="auto">
            <a:xfrm flipV="1">
              <a:off x="1913030" y="3935511"/>
              <a:ext cx="1595593" cy="729049"/>
            </a:xfrm>
            <a:prstGeom prst="line">
              <a:avLst/>
            </a:prstGeom>
            <a:solidFill>
              <a:srgbClr val="00B8FF"/>
            </a:solidFill>
            <a:ln w="50800" cap="flat" cmpd="sng" algn="ctr">
              <a:solidFill>
                <a:srgbClr val="FF0000"/>
              </a:solidFill>
              <a:prstDash val="solid"/>
              <a:round/>
              <a:headEnd type="none" w="med" len="med"/>
              <a:tailEnd type="stealth" w="med" len="med"/>
            </a:ln>
            <a:effectLst/>
          </p:spPr>
        </p:cxnSp>
        <p:cxnSp>
          <p:nvCxnSpPr>
            <p:cNvPr id="29" name="Egyenes összekötő 28">
              <a:extLst>
                <a:ext uri="{FF2B5EF4-FFF2-40B4-BE49-F238E27FC236}">
                  <a16:creationId xmlns:a16="http://schemas.microsoft.com/office/drawing/2014/main" id="{3C380E45-3BDB-429A-8272-23A89C3C7065}"/>
                </a:ext>
              </a:extLst>
            </p:cNvPr>
            <p:cNvCxnSpPr/>
            <p:nvPr/>
          </p:nvCxnSpPr>
          <p:spPr bwMode="auto">
            <a:xfrm flipV="1">
              <a:off x="1918358" y="3935511"/>
              <a:ext cx="1579692" cy="0"/>
            </a:xfrm>
            <a:prstGeom prst="line">
              <a:avLst/>
            </a:prstGeom>
            <a:solidFill>
              <a:srgbClr val="00B8FF"/>
            </a:solidFill>
            <a:ln w="12700" cap="flat" cmpd="sng" algn="ctr">
              <a:solidFill>
                <a:schemeClr val="tx1"/>
              </a:solidFill>
              <a:prstDash val="dash"/>
              <a:round/>
              <a:headEnd type="none" w="med" len="med"/>
              <a:tailEnd type="none" w="med" len="med"/>
            </a:ln>
            <a:effectLst/>
          </p:spPr>
        </p:cxnSp>
        <p:graphicFrame>
          <p:nvGraphicFramePr>
            <p:cNvPr id="30" name="Object 7">
              <a:extLst>
                <a:ext uri="{FF2B5EF4-FFF2-40B4-BE49-F238E27FC236}">
                  <a16:creationId xmlns:a16="http://schemas.microsoft.com/office/drawing/2014/main" id="{ABCB5B52-C3AE-4136-8864-12D1BF619308}"/>
                </a:ext>
              </a:extLst>
            </p:cNvPr>
            <p:cNvGraphicFramePr>
              <a:graphicFrameLocks noChangeAspect="1"/>
            </p:cNvGraphicFramePr>
            <p:nvPr/>
          </p:nvGraphicFramePr>
          <p:xfrm>
            <a:off x="1080893" y="3682305"/>
            <a:ext cx="641350" cy="506412"/>
          </p:xfrm>
          <a:graphic>
            <a:graphicData uri="http://schemas.openxmlformats.org/presentationml/2006/ole">
              <mc:AlternateContent xmlns:mc="http://schemas.openxmlformats.org/markup-compatibility/2006">
                <mc:Choice xmlns:v="urn:schemas-microsoft-com:vml" Requires="v">
                  <p:oleObj spid="_x0000_s3643" name="Egyenlet" r:id="rId13" imgW="228600" imgH="203040" progId="Equation.3">
                    <p:embed/>
                  </p:oleObj>
                </mc:Choice>
                <mc:Fallback>
                  <p:oleObj name="Egyenlet" r:id="rId13" imgW="228600" imgH="203040" progId="Equation.3">
                    <p:embed/>
                    <p:pic>
                      <p:nvPicPr>
                        <p:cNvPr id="162823"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80893" y="3682305"/>
                          <a:ext cx="641350" cy="506412"/>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cxnSp>
          <p:nvCxnSpPr>
            <p:cNvPr id="31" name="Egyenes összekötő 30">
              <a:extLst>
                <a:ext uri="{FF2B5EF4-FFF2-40B4-BE49-F238E27FC236}">
                  <a16:creationId xmlns:a16="http://schemas.microsoft.com/office/drawing/2014/main" id="{B15C8484-8914-454F-BE98-DFC36E9CC658}"/>
                </a:ext>
              </a:extLst>
            </p:cNvPr>
            <p:cNvCxnSpPr/>
            <p:nvPr/>
          </p:nvCxnSpPr>
          <p:spPr bwMode="auto">
            <a:xfrm>
              <a:off x="1909104" y="3941449"/>
              <a:ext cx="0" cy="720000"/>
            </a:xfrm>
            <a:prstGeom prst="line">
              <a:avLst/>
            </a:prstGeom>
            <a:solidFill>
              <a:srgbClr val="00B8FF"/>
            </a:solidFill>
            <a:ln w="50800" cap="flat" cmpd="sng" algn="ctr">
              <a:solidFill>
                <a:srgbClr val="66CCFF"/>
              </a:solidFill>
              <a:prstDash val="solid"/>
              <a:round/>
              <a:headEnd type="stealth" w="med" len="med"/>
              <a:tailEnd type="none" w="med" len="med"/>
            </a:ln>
            <a:effectLst/>
          </p:spPr>
        </p:cxnSp>
      </p:grpSp>
      <mc:AlternateContent xmlns:mc="http://schemas.openxmlformats.org/markup-compatibility/2006" xmlns:a14="http://schemas.microsoft.com/office/drawing/2010/main">
        <mc:Choice Requires="a14">
          <p:sp>
            <p:nvSpPr>
              <p:cNvPr id="34" name="Object 12">
                <a:extLst>
                  <a:ext uri="{FF2B5EF4-FFF2-40B4-BE49-F238E27FC236}">
                    <a16:creationId xmlns:a16="http://schemas.microsoft.com/office/drawing/2014/main" id="{E8798932-4024-4798-9B62-98DAB44E1BD4}"/>
                  </a:ext>
                </a:extLst>
              </p:cNvPr>
              <p:cNvSpPr txBox="1"/>
              <p:nvPr/>
            </p:nvSpPr>
            <p:spPr bwMode="auto">
              <a:xfrm>
                <a:off x="2758440" y="4664711"/>
                <a:ext cx="3723322" cy="68453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sSub>
                        <m:sSubPr>
                          <m:ctrlPr>
                            <a:rPr lang="hu-HU" sz="3600" i="1">
                              <a:solidFill>
                                <a:srgbClr val="000000"/>
                              </a:solidFill>
                              <a:latin typeface="Cambria Math" panose="02040503050406030204" pitchFamily="18" charset="0"/>
                            </a:rPr>
                          </m:ctrlPr>
                        </m:sSubPr>
                        <m:e>
                          <m:r>
                            <a:rPr lang="hu-HU" sz="3600" i="1">
                              <a:solidFill>
                                <a:srgbClr val="000000"/>
                              </a:solidFill>
                              <a:latin typeface="Cambria Math" panose="02040503050406030204" pitchFamily="18" charset="0"/>
                            </a:rPr>
                            <m:t>𝑚</m:t>
                          </m:r>
                        </m:e>
                        <m:sub>
                          <m:r>
                            <a:rPr lang="hu-HU" sz="3600" i="1">
                              <a:solidFill>
                                <a:srgbClr val="000000"/>
                              </a:solidFill>
                              <a:latin typeface="Cambria Math" panose="02040503050406030204" pitchFamily="18" charset="0"/>
                            </a:rPr>
                            <m:t>ℓ</m:t>
                          </m:r>
                        </m:sub>
                      </m:sSub>
                      <m:r>
                        <a:rPr lang="hu-HU" sz="3600" i="1">
                          <a:solidFill>
                            <a:srgbClr val="000000"/>
                          </a:solidFill>
                          <a:latin typeface="Cambria Math" panose="02040503050406030204" pitchFamily="18" charset="0"/>
                        </a:rPr>
                        <m:t>=0</m:t>
                      </m:r>
                      <m:r>
                        <a:rPr lang="hu-HU" sz="3600" i="1" smtClean="0">
                          <a:solidFill>
                            <a:srgbClr val="000000"/>
                          </a:solidFill>
                          <a:latin typeface="Cambria Math" panose="02040503050406030204" pitchFamily="18" charset="0"/>
                        </a:rPr>
                        <m:t>,</m:t>
                      </m:r>
                      <m:r>
                        <a:rPr lang="hu-HU" sz="3600" i="1">
                          <a:solidFill>
                            <a:srgbClr val="000000"/>
                          </a:solidFill>
                          <a:latin typeface="Cambria Math" panose="02040503050406030204" pitchFamily="18" charset="0"/>
                        </a:rPr>
                        <m:t> ±1</m:t>
                      </m:r>
                      <m:r>
                        <a:rPr lang="hu-HU" sz="3600" i="1" smtClean="0">
                          <a:solidFill>
                            <a:srgbClr val="000000"/>
                          </a:solidFill>
                          <a:latin typeface="Cambria Math" panose="02040503050406030204" pitchFamily="18" charset="0"/>
                        </a:rPr>
                        <m:t>,</m:t>
                      </m:r>
                      <m:r>
                        <a:rPr lang="hu-HU" sz="3600" i="1">
                          <a:solidFill>
                            <a:srgbClr val="000000"/>
                          </a:solidFill>
                          <a:latin typeface="Cambria Math" panose="02040503050406030204" pitchFamily="18" charset="0"/>
                        </a:rPr>
                        <m:t> ±2</m:t>
                      </m:r>
                      <m:r>
                        <a:rPr lang="hu-HU" sz="3600" i="1" smtClean="0">
                          <a:solidFill>
                            <a:srgbClr val="000000"/>
                          </a:solidFill>
                          <a:latin typeface="Cambria Math" panose="02040503050406030204" pitchFamily="18" charset="0"/>
                        </a:rPr>
                        <m:t>,</m:t>
                      </m:r>
                    </m:oMath>
                  </m:oMathPara>
                </a14:m>
                <a:endParaRPr lang="hu-HU" sz="3600" dirty="0"/>
              </a:p>
            </p:txBody>
          </p:sp>
        </mc:Choice>
        <mc:Fallback xmlns="">
          <p:sp>
            <p:nvSpPr>
              <p:cNvPr id="34" name="Object 12">
                <a:extLst>
                  <a:ext uri="{FF2B5EF4-FFF2-40B4-BE49-F238E27FC236}">
                    <a16:creationId xmlns:a16="http://schemas.microsoft.com/office/drawing/2014/main" id="{E8798932-4024-4798-9B62-98DAB44E1BD4}"/>
                  </a:ext>
                </a:extLst>
              </p:cNvPr>
              <p:cNvSpPr txBox="1">
                <a:spLocks noRot="1" noChangeAspect="1" noMove="1" noResize="1" noEditPoints="1" noAdjustHandles="1" noChangeArrowheads="1" noChangeShapeType="1" noTextEdit="1"/>
              </p:cNvSpPr>
              <p:nvPr/>
            </p:nvSpPr>
            <p:spPr bwMode="auto">
              <a:xfrm>
                <a:off x="2758440" y="4664711"/>
                <a:ext cx="3723322" cy="684530"/>
              </a:xfrm>
              <a:prstGeom prst="rect">
                <a:avLst/>
              </a:prstGeom>
              <a:blipFill>
                <a:blip r:embed="rId15"/>
                <a:stretch>
                  <a:fillRect/>
                </a:stretch>
              </a:blipFill>
            </p:spPr>
            <p:txBody>
              <a:bodyPr/>
              <a:lstStyle/>
              <a:p>
                <a:r>
                  <a:rPr lang="hu-HU">
                    <a:noFill/>
                  </a:rPr>
                  <a:t> </a:t>
                </a:r>
              </a:p>
            </p:txBody>
          </p:sp>
        </mc:Fallback>
      </mc:AlternateContent>
      <p:sp>
        <p:nvSpPr>
          <p:cNvPr id="3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a:latin typeface="Times New Roman" panose="02020603050405020304" pitchFamily="18" charset="0"/>
                <a:cs typeface="Times New Roman" panose="02020603050405020304" pitchFamily="18" charset="0"/>
              </a:rPr>
              <a:t>Description</a:t>
            </a:r>
            <a:r>
              <a:rPr lang="hu-HU" dirty="0">
                <a:latin typeface="Times New Roman" panose="02020603050405020304" pitchFamily="18" charset="0"/>
                <a:cs typeface="Times New Roman" panose="02020603050405020304" pitchFamily="18" charset="0"/>
              </a:rPr>
              <a:t> of t</a:t>
            </a:r>
            <a:r>
              <a:rPr lang="en-US" dirty="0">
                <a:latin typeface="Times New Roman" panose="02020603050405020304" pitchFamily="18" charset="0"/>
                <a:cs typeface="Times New Roman" panose="02020603050405020304" pitchFamily="18" charset="0"/>
              </a:rPr>
              <a:t>he electron structure</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0429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03237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Based on </a:t>
            </a:r>
            <a:r>
              <a:rPr lang="en-US" sz="3200" dirty="0" err="1">
                <a:latin typeface="Times New Roman" panose="02020603050405020304" pitchFamily="18" charset="0"/>
                <a:cs typeface="Times New Roman" panose="02020603050405020304" pitchFamily="18" charset="0"/>
              </a:rPr>
              <a:t>Born's</a:t>
            </a:r>
            <a:r>
              <a:rPr lang="en-US" sz="3200" dirty="0">
                <a:latin typeface="Times New Roman" panose="02020603050405020304" pitchFamily="18" charset="0"/>
                <a:cs typeface="Times New Roman" panose="02020603050405020304" pitchFamily="18" charset="0"/>
              </a:rPr>
              <a:t> interpretation of the wave </a:t>
            </a:r>
            <a:r>
              <a:rPr lang="en-US" sz="3200" dirty="0" smtClean="0">
                <a:latin typeface="Times New Roman" panose="02020603050405020304" pitchFamily="18" charset="0"/>
                <a:cs typeface="Times New Roman" panose="02020603050405020304" pitchFamily="18" charset="0"/>
              </a:rPr>
              <a:t>functions, </a:t>
            </a:r>
            <a:r>
              <a:rPr lang="en-US" sz="3200" dirty="0">
                <a:latin typeface="Times New Roman" panose="02020603050405020304" pitchFamily="18" charset="0"/>
                <a:cs typeface="Times New Roman" panose="02020603050405020304" pitchFamily="18" charset="0"/>
              </a:rPr>
              <a:t>by calculating the square of the spherical </a:t>
            </a:r>
            <a:r>
              <a:rPr lang="en-US" sz="3200" dirty="0" smtClean="0">
                <a:latin typeface="Times New Roman" panose="02020603050405020304" pitchFamily="18" charset="0"/>
                <a:cs typeface="Times New Roman" panose="02020603050405020304" pitchFamily="18" charset="0"/>
              </a:rPr>
              <a:t>functions, </a:t>
            </a:r>
            <a:r>
              <a:rPr lang="hu-HU" sz="3200" dirty="0" smtClean="0">
                <a:latin typeface="Times New Roman" panose="02020603050405020304" pitchFamily="18" charset="0"/>
                <a:cs typeface="Times New Roman" panose="02020603050405020304" pitchFamily="18" charset="0"/>
              </a:rPr>
              <a:t>one</a:t>
            </a:r>
            <a:r>
              <a:rPr lang="en-US" sz="3200" dirty="0" smtClean="0">
                <a:latin typeface="Times New Roman" panose="02020603050405020304" pitchFamily="18" charset="0"/>
                <a:cs typeface="Times New Roman" panose="02020603050405020304" pitchFamily="18" charset="0"/>
              </a:rPr>
              <a:t> get</a:t>
            </a:r>
            <a:r>
              <a:rPr lang="hu-HU" sz="3200" dirty="0" smtClean="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probability that the electron is found in certain parts of </a:t>
            </a:r>
            <a:r>
              <a:rPr lang="hu-HU" sz="3200" dirty="0" smtClean="0">
                <a:latin typeface="Times New Roman" panose="02020603050405020304" pitchFamily="18" charset="0"/>
                <a:cs typeface="Times New Roman" panose="02020603050405020304" pitchFamily="18" charset="0"/>
              </a:rPr>
              <a:t>a</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sphere's surface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err="1" smtClean="0">
                <a:latin typeface="Times New Roman" panose="02020603050405020304" pitchFamily="18" charset="0"/>
                <a:cs typeface="Times New Roman" panose="02020603050405020304" pitchFamily="18" charset="0"/>
              </a:rPr>
              <a:t>If</a:t>
            </a:r>
            <a:r>
              <a:rPr lang="hu-HU" sz="3200" dirty="0" smtClean="0">
                <a:latin typeface="Times New Roman" panose="02020603050405020304" pitchFamily="18" charset="0"/>
                <a:cs typeface="Times New Roman" panose="02020603050405020304" pitchFamily="18" charset="0"/>
              </a:rPr>
              <a:t> </a:t>
            </a:r>
            <a:r>
              <a:rPr lang="hu-HU" sz="3200" i="1" dirty="0" smtClean="0">
                <a:latin typeface="Times New Roman" panose="02020603050405020304" pitchFamily="18" charset="0"/>
                <a:cs typeface="Times New Roman" panose="02020603050405020304" pitchFamily="18" charset="0"/>
              </a:rPr>
              <a:t>ℓ</a:t>
            </a:r>
            <a:r>
              <a:rPr lang="hu-HU" sz="3200" dirty="0" smtClean="0">
                <a:latin typeface="Times New Roman" panose="02020603050405020304" pitchFamily="18" charset="0"/>
                <a:cs typeface="Times New Roman" panose="02020603050405020304" pitchFamily="18" charset="0"/>
              </a:rPr>
              <a:t>=0, </a:t>
            </a:r>
            <a:r>
              <a:rPr lang="en-US" sz="3200" dirty="0">
                <a:latin typeface="Times New Roman" panose="02020603050405020304" pitchFamily="18" charset="0"/>
                <a:cs typeface="Times New Roman" panose="02020603050405020304" pitchFamily="18" charset="0"/>
              </a:rPr>
              <a:t>then it is </a:t>
            </a:r>
            <a:r>
              <a:rPr lang="en-US" sz="3200" dirty="0" smtClean="0">
                <a:latin typeface="Times New Roman" panose="02020603050405020304" pitchFamily="18" charset="0"/>
                <a:cs typeface="Times New Roman" panose="02020603050405020304" pitchFamily="18" charset="0"/>
              </a:rPr>
              <a:t>likely </a:t>
            </a:r>
            <a:r>
              <a:rPr lang="en-US" sz="3200" dirty="0">
                <a:latin typeface="Times New Roman" panose="02020603050405020304" pitchFamily="18" charset="0"/>
                <a:cs typeface="Times New Roman" panose="02020603050405020304" pitchFamily="18" charset="0"/>
              </a:rPr>
              <a:t>to be in the small neighborhood of every point on the spherical </a:t>
            </a:r>
            <a:r>
              <a:rPr lang="en-US" sz="3200" dirty="0" smtClean="0">
                <a:latin typeface="Times New Roman" panose="02020603050405020304" pitchFamily="18" charset="0"/>
                <a:cs typeface="Times New Roman" panose="02020603050405020304" pitchFamily="18" charset="0"/>
              </a:rPr>
              <a:t>surface, </a:t>
            </a:r>
            <a:r>
              <a:rPr lang="en-US" sz="3200" dirty="0">
                <a:latin typeface="Times New Roman" panose="02020603050405020304" pitchFamily="18" charset="0"/>
                <a:cs typeface="Times New Roman" panose="02020603050405020304" pitchFamily="18" charset="0"/>
              </a:rPr>
              <a:t>so the length of the resulting spin will be zero</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If </a:t>
            </a:r>
            <a:r>
              <a:rPr lang="hu-HU" sz="3200" i="1" dirty="0">
                <a:latin typeface="Times New Roman" panose="02020603050405020304" pitchFamily="18" charset="0"/>
                <a:cs typeface="Times New Roman" panose="02020603050405020304" pitchFamily="18" charset="0"/>
              </a:rPr>
              <a:t>ℓ</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 </a:t>
            </a:r>
            <a:r>
              <a:rPr lang="hu-HU" sz="3200" dirty="0" err="1" smtClean="0">
                <a:latin typeface="Times New Roman" panose="02020603050405020304" pitchFamily="18" charset="0"/>
                <a:cs typeface="Times New Roman" panose="02020603050405020304" pitchFamily="18" charset="0"/>
              </a:rPr>
              <a:t>higher</a:t>
            </a:r>
            <a:r>
              <a:rPr lang="hu-HU"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electron </a:t>
            </a:r>
            <a:r>
              <a:rPr lang="hu-HU" sz="3200" dirty="0" smtClean="0">
                <a:latin typeface="Times New Roman" panose="02020603050405020304" pitchFamily="18" charset="0"/>
                <a:cs typeface="Times New Roman" panose="02020603050405020304" pitchFamily="18" charset="0"/>
              </a:rPr>
              <a:t>can be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more likely </a:t>
            </a:r>
            <a:r>
              <a:rPr lang="hu-HU" sz="3200" dirty="0" smtClean="0">
                <a:latin typeface="Times New Roman" panose="02020603050405020304" pitchFamily="18" charset="0"/>
                <a:cs typeface="Times New Roman" panose="02020603050405020304" pitchFamily="18" charset="0"/>
              </a:rPr>
              <a:t>found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on the spherical surface in the small </a:t>
            </a:r>
            <a:r>
              <a:rPr lang="en-US" sz="3200" dirty="0" smtClean="0">
                <a:latin typeface="Times New Roman" panose="02020603050405020304" pitchFamily="18" charset="0"/>
                <a:cs typeface="Times New Roman" panose="02020603050405020304" pitchFamily="18" charset="0"/>
              </a:rPr>
              <a:t>neighborhood </a:t>
            </a:r>
            <a:r>
              <a:rPr lang="en-US" sz="3200" dirty="0">
                <a:latin typeface="Times New Roman" panose="02020603050405020304" pitchFamily="18" charset="0"/>
                <a:cs typeface="Times New Roman" panose="02020603050405020304" pitchFamily="18" charset="0"/>
              </a:rPr>
              <a:t>of the points of certain areas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a:latin typeface="Times New Roman" panose="02020603050405020304" pitchFamily="18" charset="0"/>
                <a:cs typeface="Times New Roman" panose="02020603050405020304" pitchFamily="18" charset="0"/>
              </a:rPr>
              <a:t>Description</a:t>
            </a:r>
            <a:r>
              <a:rPr lang="hu-HU" dirty="0">
                <a:latin typeface="Times New Roman" panose="02020603050405020304" pitchFamily="18" charset="0"/>
                <a:cs typeface="Times New Roman" panose="02020603050405020304" pitchFamily="18" charset="0"/>
              </a:rPr>
              <a:t> of t</a:t>
            </a:r>
            <a:r>
              <a:rPr lang="en-US" dirty="0">
                <a:latin typeface="Times New Roman" panose="02020603050405020304" pitchFamily="18" charset="0"/>
                <a:cs typeface="Times New Roman" panose="02020603050405020304" pitchFamily="18" charset="0"/>
              </a:rPr>
              <a:t>he electron structure</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1475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4" name="Csoportba foglalás 153"/>
          <p:cNvGrpSpPr/>
          <p:nvPr/>
        </p:nvGrpSpPr>
        <p:grpSpPr>
          <a:xfrm>
            <a:off x="2336032" y="214963"/>
            <a:ext cx="7927794" cy="5609130"/>
            <a:chOff x="839788" y="1440418"/>
            <a:chExt cx="8738924" cy="6183028"/>
          </a:xfrm>
        </p:grpSpPr>
        <p:sp>
          <p:nvSpPr>
            <p:cNvPr id="301117" name="Rectangle 61"/>
            <p:cNvSpPr>
              <a:spLocks noChangeArrowheads="1"/>
            </p:cNvSpPr>
            <p:nvPr/>
          </p:nvSpPr>
          <p:spPr bwMode="auto">
            <a:xfrm>
              <a:off x="1601788" y="1943100"/>
              <a:ext cx="19050" cy="5124450"/>
            </a:xfrm>
            <a:prstGeom prst="rect">
              <a:avLst/>
            </a:prstGeom>
            <a:solidFill>
              <a:schemeClr val="tx1"/>
            </a:solidFill>
            <a:ln w="254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18" name="Freeform 62"/>
            <p:cNvSpPr>
              <a:spLocks noEditPoints="1"/>
            </p:cNvSpPr>
            <p:nvPr/>
          </p:nvSpPr>
          <p:spPr bwMode="auto">
            <a:xfrm>
              <a:off x="1525588" y="1943100"/>
              <a:ext cx="76200" cy="5143500"/>
            </a:xfrm>
            <a:custGeom>
              <a:avLst/>
              <a:gdLst/>
              <a:ahLst/>
              <a:cxnLst>
                <a:cxn ang="0">
                  <a:pos x="0" y="3228"/>
                </a:cxn>
                <a:cxn ang="0">
                  <a:pos x="48" y="3228"/>
                </a:cxn>
                <a:cxn ang="0">
                  <a:pos x="48" y="3240"/>
                </a:cxn>
                <a:cxn ang="0">
                  <a:pos x="0" y="3240"/>
                </a:cxn>
                <a:cxn ang="0">
                  <a:pos x="0" y="3228"/>
                </a:cxn>
                <a:cxn ang="0">
                  <a:pos x="0" y="2904"/>
                </a:cxn>
                <a:cxn ang="0">
                  <a:pos x="48" y="2904"/>
                </a:cxn>
                <a:cxn ang="0">
                  <a:pos x="48" y="2916"/>
                </a:cxn>
                <a:cxn ang="0">
                  <a:pos x="0" y="2916"/>
                </a:cxn>
                <a:cxn ang="0">
                  <a:pos x="0" y="2904"/>
                </a:cxn>
                <a:cxn ang="0">
                  <a:pos x="0" y="2580"/>
                </a:cxn>
                <a:cxn ang="0">
                  <a:pos x="48" y="2580"/>
                </a:cxn>
                <a:cxn ang="0">
                  <a:pos x="48" y="2592"/>
                </a:cxn>
                <a:cxn ang="0">
                  <a:pos x="0" y="2592"/>
                </a:cxn>
                <a:cxn ang="0">
                  <a:pos x="0" y="2580"/>
                </a:cxn>
                <a:cxn ang="0">
                  <a:pos x="0" y="2256"/>
                </a:cxn>
                <a:cxn ang="0">
                  <a:pos x="48" y="2256"/>
                </a:cxn>
                <a:cxn ang="0">
                  <a:pos x="48" y="2268"/>
                </a:cxn>
                <a:cxn ang="0">
                  <a:pos x="0" y="2268"/>
                </a:cxn>
                <a:cxn ang="0">
                  <a:pos x="0" y="2256"/>
                </a:cxn>
                <a:cxn ang="0">
                  <a:pos x="0" y="1932"/>
                </a:cxn>
                <a:cxn ang="0">
                  <a:pos x="48" y="1932"/>
                </a:cxn>
                <a:cxn ang="0">
                  <a:pos x="48" y="1944"/>
                </a:cxn>
                <a:cxn ang="0">
                  <a:pos x="0" y="1944"/>
                </a:cxn>
                <a:cxn ang="0">
                  <a:pos x="0" y="1932"/>
                </a:cxn>
                <a:cxn ang="0">
                  <a:pos x="0" y="1620"/>
                </a:cxn>
                <a:cxn ang="0">
                  <a:pos x="48" y="1620"/>
                </a:cxn>
                <a:cxn ang="0">
                  <a:pos x="48" y="1632"/>
                </a:cxn>
                <a:cxn ang="0">
                  <a:pos x="0" y="1632"/>
                </a:cxn>
                <a:cxn ang="0">
                  <a:pos x="0" y="1620"/>
                </a:cxn>
                <a:cxn ang="0">
                  <a:pos x="0" y="1296"/>
                </a:cxn>
                <a:cxn ang="0">
                  <a:pos x="48" y="1296"/>
                </a:cxn>
                <a:cxn ang="0">
                  <a:pos x="48" y="1308"/>
                </a:cxn>
                <a:cxn ang="0">
                  <a:pos x="0" y="1308"/>
                </a:cxn>
                <a:cxn ang="0">
                  <a:pos x="0" y="1296"/>
                </a:cxn>
                <a:cxn ang="0">
                  <a:pos x="0" y="972"/>
                </a:cxn>
                <a:cxn ang="0">
                  <a:pos x="48" y="972"/>
                </a:cxn>
                <a:cxn ang="0">
                  <a:pos x="48" y="984"/>
                </a:cxn>
                <a:cxn ang="0">
                  <a:pos x="0" y="984"/>
                </a:cxn>
                <a:cxn ang="0">
                  <a:pos x="0" y="972"/>
                </a:cxn>
                <a:cxn ang="0">
                  <a:pos x="0" y="648"/>
                </a:cxn>
                <a:cxn ang="0">
                  <a:pos x="48" y="648"/>
                </a:cxn>
                <a:cxn ang="0">
                  <a:pos x="48" y="660"/>
                </a:cxn>
                <a:cxn ang="0">
                  <a:pos x="0" y="660"/>
                </a:cxn>
                <a:cxn ang="0">
                  <a:pos x="0" y="648"/>
                </a:cxn>
                <a:cxn ang="0">
                  <a:pos x="0" y="324"/>
                </a:cxn>
                <a:cxn ang="0">
                  <a:pos x="48" y="324"/>
                </a:cxn>
                <a:cxn ang="0">
                  <a:pos x="48" y="336"/>
                </a:cxn>
                <a:cxn ang="0">
                  <a:pos x="0" y="336"/>
                </a:cxn>
                <a:cxn ang="0">
                  <a:pos x="0" y="324"/>
                </a:cxn>
                <a:cxn ang="0">
                  <a:pos x="0" y="0"/>
                </a:cxn>
                <a:cxn ang="0">
                  <a:pos x="48" y="0"/>
                </a:cxn>
                <a:cxn ang="0">
                  <a:pos x="48" y="12"/>
                </a:cxn>
                <a:cxn ang="0">
                  <a:pos x="0" y="12"/>
                </a:cxn>
                <a:cxn ang="0">
                  <a:pos x="0" y="0"/>
                </a:cxn>
              </a:cxnLst>
              <a:rect l="0" t="0" r="r" b="b"/>
              <a:pathLst>
                <a:path w="48" h="3240">
                  <a:moveTo>
                    <a:pt x="0" y="3228"/>
                  </a:moveTo>
                  <a:lnTo>
                    <a:pt x="48" y="3228"/>
                  </a:lnTo>
                  <a:lnTo>
                    <a:pt x="48" y="3240"/>
                  </a:lnTo>
                  <a:lnTo>
                    <a:pt x="0" y="3240"/>
                  </a:lnTo>
                  <a:lnTo>
                    <a:pt x="0" y="3228"/>
                  </a:lnTo>
                  <a:close/>
                  <a:moveTo>
                    <a:pt x="0" y="2904"/>
                  </a:moveTo>
                  <a:lnTo>
                    <a:pt x="48" y="2904"/>
                  </a:lnTo>
                  <a:lnTo>
                    <a:pt x="48" y="2916"/>
                  </a:lnTo>
                  <a:lnTo>
                    <a:pt x="0" y="2916"/>
                  </a:lnTo>
                  <a:lnTo>
                    <a:pt x="0" y="2904"/>
                  </a:lnTo>
                  <a:close/>
                  <a:moveTo>
                    <a:pt x="0" y="2580"/>
                  </a:moveTo>
                  <a:lnTo>
                    <a:pt x="48" y="2580"/>
                  </a:lnTo>
                  <a:lnTo>
                    <a:pt x="48" y="2592"/>
                  </a:lnTo>
                  <a:lnTo>
                    <a:pt x="0" y="2592"/>
                  </a:lnTo>
                  <a:lnTo>
                    <a:pt x="0" y="2580"/>
                  </a:lnTo>
                  <a:close/>
                  <a:moveTo>
                    <a:pt x="0" y="2256"/>
                  </a:moveTo>
                  <a:lnTo>
                    <a:pt x="48" y="2256"/>
                  </a:lnTo>
                  <a:lnTo>
                    <a:pt x="48" y="2268"/>
                  </a:lnTo>
                  <a:lnTo>
                    <a:pt x="0" y="2268"/>
                  </a:lnTo>
                  <a:lnTo>
                    <a:pt x="0" y="2256"/>
                  </a:lnTo>
                  <a:close/>
                  <a:moveTo>
                    <a:pt x="0" y="1932"/>
                  </a:moveTo>
                  <a:lnTo>
                    <a:pt x="48" y="1932"/>
                  </a:lnTo>
                  <a:lnTo>
                    <a:pt x="48" y="1944"/>
                  </a:lnTo>
                  <a:lnTo>
                    <a:pt x="0" y="1944"/>
                  </a:lnTo>
                  <a:lnTo>
                    <a:pt x="0" y="1932"/>
                  </a:lnTo>
                  <a:close/>
                  <a:moveTo>
                    <a:pt x="0" y="1620"/>
                  </a:moveTo>
                  <a:lnTo>
                    <a:pt x="48" y="1620"/>
                  </a:lnTo>
                  <a:lnTo>
                    <a:pt x="48" y="1632"/>
                  </a:lnTo>
                  <a:lnTo>
                    <a:pt x="0" y="1632"/>
                  </a:lnTo>
                  <a:lnTo>
                    <a:pt x="0" y="1620"/>
                  </a:lnTo>
                  <a:close/>
                  <a:moveTo>
                    <a:pt x="0" y="1296"/>
                  </a:moveTo>
                  <a:lnTo>
                    <a:pt x="48" y="1296"/>
                  </a:lnTo>
                  <a:lnTo>
                    <a:pt x="48" y="1308"/>
                  </a:lnTo>
                  <a:lnTo>
                    <a:pt x="0" y="1308"/>
                  </a:lnTo>
                  <a:lnTo>
                    <a:pt x="0" y="1296"/>
                  </a:lnTo>
                  <a:close/>
                  <a:moveTo>
                    <a:pt x="0" y="972"/>
                  </a:moveTo>
                  <a:lnTo>
                    <a:pt x="48" y="972"/>
                  </a:lnTo>
                  <a:lnTo>
                    <a:pt x="48" y="984"/>
                  </a:lnTo>
                  <a:lnTo>
                    <a:pt x="0" y="984"/>
                  </a:lnTo>
                  <a:lnTo>
                    <a:pt x="0" y="972"/>
                  </a:lnTo>
                  <a:close/>
                  <a:moveTo>
                    <a:pt x="0" y="648"/>
                  </a:moveTo>
                  <a:lnTo>
                    <a:pt x="48" y="648"/>
                  </a:lnTo>
                  <a:lnTo>
                    <a:pt x="48" y="660"/>
                  </a:lnTo>
                  <a:lnTo>
                    <a:pt x="0" y="660"/>
                  </a:lnTo>
                  <a:lnTo>
                    <a:pt x="0" y="648"/>
                  </a:lnTo>
                  <a:close/>
                  <a:moveTo>
                    <a:pt x="0" y="324"/>
                  </a:moveTo>
                  <a:lnTo>
                    <a:pt x="48" y="324"/>
                  </a:lnTo>
                  <a:lnTo>
                    <a:pt x="48" y="336"/>
                  </a:lnTo>
                  <a:lnTo>
                    <a:pt x="0" y="336"/>
                  </a:lnTo>
                  <a:lnTo>
                    <a:pt x="0" y="324"/>
                  </a:lnTo>
                  <a:close/>
                  <a:moveTo>
                    <a:pt x="0" y="0"/>
                  </a:moveTo>
                  <a:lnTo>
                    <a:pt x="48" y="0"/>
                  </a:lnTo>
                  <a:lnTo>
                    <a:pt x="48" y="12"/>
                  </a:lnTo>
                  <a:lnTo>
                    <a:pt x="0" y="12"/>
                  </a:lnTo>
                  <a:lnTo>
                    <a:pt x="0"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19" name="Rectangle 63"/>
            <p:cNvSpPr>
              <a:spLocks noChangeArrowheads="1"/>
            </p:cNvSpPr>
            <p:nvPr/>
          </p:nvSpPr>
          <p:spPr bwMode="auto">
            <a:xfrm>
              <a:off x="1601788" y="7063640"/>
              <a:ext cx="7029450" cy="19050"/>
            </a:xfrm>
            <a:prstGeom prst="rect">
              <a:avLst/>
            </a:prstGeom>
            <a:solidFill>
              <a:schemeClr val="tx1"/>
            </a:solidFill>
            <a:ln w="254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20" name="Freeform 64"/>
            <p:cNvSpPr>
              <a:spLocks noEditPoints="1"/>
            </p:cNvSpPr>
            <p:nvPr/>
          </p:nvSpPr>
          <p:spPr bwMode="auto">
            <a:xfrm>
              <a:off x="1601788" y="7063640"/>
              <a:ext cx="7048500" cy="76200"/>
            </a:xfrm>
            <a:custGeom>
              <a:avLst/>
              <a:gdLst/>
              <a:ahLst/>
              <a:cxnLst>
                <a:cxn ang="0">
                  <a:pos x="12" y="0"/>
                </a:cxn>
                <a:cxn ang="0">
                  <a:pos x="12" y="48"/>
                </a:cxn>
                <a:cxn ang="0">
                  <a:pos x="0" y="48"/>
                </a:cxn>
                <a:cxn ang="0">
                  <a:pos x="0" y="0"/>
                </a:cxn>
                <a:cxn ang="0">
                  <a:pos x="12" y="0"/>
                </a:cxn>
                <a:cxn ang="0">
                  <a:pos x="756" y="0"/>
                </a:cxn>
                <a:cxn ang="0">
                  <a:pos x="756" y="48"/>
                </a:cxn>
                <a:cxn ang="0">
                  <a:pos x="744" y="48"/>
                </a:cxn>
                <a:cxn ang="0">
                  <a:pos x="744" y="0"/>
                </a:cxn>
                <a:cxn ang="0">
                  <a:pos x="756" y="0"/>
                </a:cxn>
                <a:cxn ang="0">
                  <a:pos x="1488" y="0"/>
                </a:cxn>
                <a:cxn ang="0">
                  <a:pos x="1488" y="48"/>
                </a:cxn>
                <a:cxn ang="0">
                  <a:pos x="1476" y="48"/>
                </a:cxn>
                <a:cxn ang="0">
                  <a:pos x="1476" y="0"/>
                </a:cxn>
                <a:cxn ang="0">
                  <a:pos x="1488" y="0"/>
                </a:cxn>
                <a:cxn ang="0">
                  <a:pos x="2220" y="0"/>
                </a:cxn>
                <a:cxn ang="0">
                  <a:pos x="2220" y="48"/>
                </a:cxn>
                <a:cxn ang="0">
                  <a:pos x="2208" y="48"/>
                </a:cxn>
                <a:cxn ang="0">
                  <a:pos x="2208" y="0"/>
                </a:cxn>
                <a:cxn ang="0">
                  <a:pos x="2220" y="0"/>
                </a:cxn>
                <a:cxn ang="0">
                  <a:pos x="2964" y="0"/>
                </a:cxn>
                <a:cxn ang="0">
                  <a:pos x="2964" y="48"/>
                </a:cxn>
                <a:cxn ang="0">
                  <a:pos x="2952" y="48"/>
                </a:cxn>
                <a:cxn ang="0">
                  <a:pos x="2952" y="0"/>
                </a:cxn>
                <a:cxn ang="0">
                  <a:pos x="2964" y="0"/>
                </a:cxn>
                <a:cxn ang="0">
                  <a:pos x="3696" y="0"/>
                </a:cxn>
                <a:cxn ang="0">
                  <a:pos x="3696" y="48"/>
                </a:cxn>
                <a:cxn ang="0">
                  <a:pos x="3684" y="48"/>
                </a:cxn>
                <a:cxn ang="0">
                  <a:pos x="3684" y="0"/>
                </a:cxn>
                <a:cxn ang="0">
                  <a:pos x="3696" y="0"/>
                </a:cxn>
                <a:cxn ang="0">
                  <a:pos x="4440" y="0"/>
                </a:cxn>
                <a:cxn ang="0">
                  <a:pos x="4440" y="48"/>
                </a:cxn>
                <a:cxn ang="0">
                  <a:pos x="4428" y="48"/>
                </a:cxn>
                <a:cxn ang="0">
                  <a:pos x="4428" y="0"/>
                </a:cxn>
                <a:cxn ang="0">
                  <a:pos x="4440" y="0"/>
                </a:cxn>
              </a:cxnLst>
              <a:rect l="0" t="0" r="r" b="b"/>
              <a:pathLst>
                <a:path w="4440" h="48">
                  <a:moveTo>
                    <a:pt x="12" y="0"/>
                  </a:moveTo>
                  <a:lnTo>
                    <a:pt x="12" y="48"/>
                  </a:lnTo>
                  <a:lnTo>
                    <a:pt x="0" y="48"/>
                  </a:lnTo>
                  <a:lnTo>
                    <a:pt x="0" y="0"/>
                  </a:lnTo>
                  <a:lnTo>
                    <a:pt x="12" y="0"/>
                  </a:lnTo>
                  <a:close/>
                  <a:moveTo>
                    <a:pt x="756" y="0"/>
                  </a:moveTo>
                  <a:lnTo>
                    <a:pt x="756" y="48"/>
                  </a:lnTo>
                  <a:lnTo>
                    <a:pt x="744" y="48"/>
                  </a:lnTo>
                  <a:lnTo>
                    <a:pt x="744" y="0"/>
                  </a:lnTo>
                  <a:lnTo>
                    <a:pt x="756" y="0"/>
                  </a:lnTo>
                  <a:close/>
                  <a:moveTo>
                    <a:pt x="1488" y="0"/>
                  </a:moveTo>
                  <a:lnTo>
                    <a:pt x="1488" y="48"/>
                  </a:lnTo>
                  <a:lnTo>
                    <a:pt x="1476" y="48"/>
                  </a:lnTo>
                  <a:lnTo>
                    <a:pt x="1476" y="0"/>
                  </a:lnTo>
                  <a:lnTo>
                    <a:pt x="1488" y="0"/>
                  </a:lnTo>
                  <a:close/>
                  <a:moveTo>
                    <a:pt x="2220" y="0"/>
                  </a:moveTo>
                  <a:lnTo>
                    <a:pt x="2220" y="48"/>
                  </a:lnTo>
                  <a:lnTo>
                    <a:pt x="2208" y="48"/>
                  </a:lnTo>
                  <a:lnTo>
                    <a:pt x="2208" y="0"/>
                  </a:lnTo>
                  <a:lnTo>
                    <a:pt x="2220" y="0"/>
                  </a:lnTo>
                  <a:close/>
                  <a:moveTo>
                    <a:pt x="2964" y="0"/>
                  </a:moveTo>
                  <a:lnTo>
                    <a:pt x="2964" y="48"/>
                  </a:lnTo>
                  <a:lnTo>
                    <a:pt x="2952" y="48"/>
                  </a:lnTo>
                  <a:lnTo>
                    <a:pt x="2952" y="0"/>
                  </a:lnTo>
                  <a:lnTo>
                    <a:pt x="2964" y="0"/>
                  </a:lnTo>
                  <a:close/>
                  <a:moveTo>
                    <a:pt x="3696" y="0"/>
                  </a:moveTo>
                  <a:lnTo>
                    <a:pt x="3696" y="48"/>
                  </a:lnTo>
                  <a:lnTo>
                    <a:pt x="3684" y="48"/>
                  </a:lnTo>
                  <a:lnTo>
                    <a:pt x="3684" y="0"/>
                  </a:lnTo>
                  <a:lnTo>
                    <a:pt x="3696" y="0"/>
                  </a:lnTo>
                  <a:close/>
                  <a:moveTo>
                    <a:pt x="4440" y="0"/>
                  </a:moveTo>
                  <a:lnTo>
                    <a:pt x="4440" y="48"/>
                  </a:lnTo>
                  <a:lnTo>
                    <a:pt x="4428" y="48"/>
                  </a:lnTo>
                  <a:lnTo>
                    <a:pt x="4428" y="0"/>
                  </a:lnTo>
                  <a:lnTo>
                    <a:pt x="4440"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21" name="Freeform 65"/>
            <p:cNvSpPr>
              <a:spLocks/>
            </p:cNvSpPr>
            <p:nvPr/>
          </p:nvSpPr>
          <p:spPr bwMode="auto">
            <a:xfrm>
              <a:off x="1582738" y="2076450"/>
              <a:ext cx="7086600" cy="4514850"/>
            </a:xfrm>
            <a:custGeom>
              <a:avLst/>
              <a:gdLst/>
              <a:ahLst/>
              <a:cxnLst>
                <a:cxn ang="0">
                  <a:pos x="84" y="876"/>
                </a:cxn>
                <a:cxn ang="0">
                  <a:pos x="180" y="1764"/>
                </a:cxn>
                <a:cxn ang="0">
                  <a:pos x="264" y="2304"/>
                </a:cxn>
                <a:cxn ang="0">
                  <a:pos x="360" y="2616"/>
                </a:cxn>
                <a:cxn ang="0">
                  <a:pos x="444" y="2760"/>
                </a:cxn>
                <a:cxn ang="0">
                  <a:pos x="516" y="2796"/>
                </a:cxn>
                <a:cxn ang="0">
                  <a:pos x="648" y="2760"/>
                </a:cxn>
                <a:cxn ang="0">
                  <a:pos x="828" y="2640"/>
                </a:cxn>
                <a:cxn ang="0">
                  <a:pos x="1008" y="2508"/>
                </a:cxn>
                <a:cxn ang="0">
                  <a:pos x="1188" y="2400"/>
                </a:cxn>
                <a:cxn ang="0">
                  <a:pos x="1368" y="2340"/>
                </a:cxn>
                <a:cxn ang="0">
                  <a:pos x="1548" y="2316"/>
                </a:cxn>
                <a:cxn ang="0">
                  <a:pos x="1728" y="2304"/>
                </a:cxn>
                <a:cxn ang="0">
                  <a:pos x="1908" y="2316"/>
                </a:cxn>
                <a:cxn ang="0">
                  <a:pos x="2076" y="2328"/>
                </a:cxn>
                <a:cxn ang="0">
                  <a:pos x="2256" y="2352"/>
                </a:cxn>
                <a:cxn ang="0">
                  <a:pos x="2436" y="2364"/>
                </a:cxn>
                <a:cxn ang="0">
                  <a:pos x="2616" y="2388"/>
                </a:cxn>
                <a:cxn ang="0">
                  <a:pos x="2784" y="2400"/>
                </a:cxn>
                <a:cxn ang="0">
                  <a:pos x="2964" y="2424"/>
                </a:cxn>
                <a:cxn ang="0">
                  <a:pos x="3144" y="2436"/>
                </a:cxn>
                <a:cxn ang="0">
                  <a:pos x="3324" y="2436"/>
                </a:cxn>
                <a:cxn ang="0">
                  <a:pos x="3492" y="2448"/>
                </a:cxn>
                <a:cxn ang="0">
                  <a:pos x="3672" y="2460"/>
                </a:cxn>
                <a:cxn ang="0">
                  <a:pos x="3852" y="2460"/>
                </a:cxn>
                <a:cxn ang="0">
                  <a:pos x="4032" y="2460"/>
                </a:cxn>
                <a:cxn ang="0">
                  <a:pos x="4200" y="2460"/>
                </a:cxn>
                <a:cxn ang="0">
                  <a:pos x="4380" y="2472"/>
                </a:cxn>
                <a:cxn ang="0">
                  <a:pos x="4416" y="2508"/>
                </a:cxn>
                <a:cxn ang="0">
                  <a:pos x="4236" y="2496"/>
                </a:cxn>
                <a:cxn ang="0">
                  <a:pos x="4056" y="2496"/>
                </a:cxn>
                <a:cxn ang="0">
                  <a:pos x="3876" y="2496"/>
                </a:cxn>
                <a:cxn ang="0">
                  <a:pos x="3708" y="2496"/>
                </a:cxn>
                <a:cxn ang="0">
                  <a:pos x="3528" y="2484"/>
                </a:cxn>
                <a:cxn ang="0">
                  <a:pos x="3348" y="2484"/>
                </a:cxn>
                <a:cxn ang="0">
                  <a:pos x="3168" y="2472"/>
                </a:cxn>
                <a:cxn ang="0">
                  <a:pos x="2988" y="2460"/>
                </a:cxn>
                <a:cxn ang="0">
                  <a:pos x="2820" y="2448"/>
                </a:cxn>
                <a:cxn ang="0">
                  <a:pos x="2640" y="2424"/>
                </a:cxn>
                <a:cxn ang="0">
                  <a:pos x="2460" y="2412"/>
                </a:cxn>
                <a:cxn ang="0">
                  <a:pos x="2280" y="2388"/>
                </a:cxn>
                <a:cxn ang="0">
                  <a:pos x="2112" y="2364"/>
                </a:cxn>
                <a:cxn ang="0">
                  <a:pos x="1932" y="2352"/>
                </a:cxn>
                <a:cxn ang="0">
                  <a:pos x="1752" y="2340"/>
                </a:cxn>
                <a:cxn ang="0">
                  <a:pos x="1584" y="2352"/>
                </a:cxn>
                <a:cxn ang="0">
                  <a:pos x="1404" y="2376"/>
                </a:cxn>
                <a:cxn ang="0">
                  <a:pos x="1236" y="2424"/>
                </a:cxn>
                <a:cxn ang="0">
                  <a:pos x="1056" y="2520"/>
                </a:cxn>
                <a:cxn ang="0">
                  <a:pos x="876" y="2640"/>
                </a:cxn>
                <a:cxn ang="0">
                  <a:pos x="696" y="2772"/>
                </a:cxn>
                <a:cxn ang="0">
                  <a:pos x="540" y="2844"/>
                </a:cxn>
                <a:cxn ang="0">
                  <a:pos x="444" y="2808"/>
                </a:cxn>
                <a:cxn ang="0">
                  <a:pos x="336" y="2664"/>
                </a:cxn>
                <a:cxn ang="0">
                  <a:pos x="252" y="2388"/>
                </a:cxn>
                <a:cxn ang="0">
                  <a:pos x="156" y="1884"/>
                </a:cxn>
                <a:cxn ang="0">
                  <a:pos x="72" y="1056"/>
                </a:cxn>
                <a:cxn ang="0">
                  <a:pos x="0" y="12"/>
                </a:cxn>
              </a:cxnLst>
              <a:rect l="0" t="0" r="r" b="b"/>
              <a:pathLst>
                <a:path w="4464" h="2844">
                  <a:moveTo>
                    <a:pt x="36" y="12"/>
                  </a:moveTo>
                  <a:lnTo>
                    <a:pt x="48" y="252"/>
                  </a:lnTo>
                  <a:lnTo>
                    <a:pt x="48" y="360"/>
                  </a:lnTo>
                  <a:lnTo>
                    <a:pt x="60" y="480"/>
                  </a:lnTo>
                  <a:lnTo>
                    <a:pt x="72" y="684"/>
                  </a:lnTo>
                  <a:lnTo>
                    <a:pt x="84" y="876"/>
                  </a:lnTo>
                  <a:lnTo>
                    <a:pt x="108" y="1056"/>
                  </a:lnTo>
                  <a:lnTo>
                    <a:pt x="120" y="1224"/>
                  </a:lnTo>
                  <a:lnTo>
                    <a:pt x="132" y="1368"/>
                  </a:lnTo>
                  <a:lnTo>
                    <a:pt x="144" y="1512"/>
                  </a:lnTo>
                  <a:lnTo>
                    <a:pt x="168" y="1644"/>
                  </a:lnTo>
                  <a:lnTo>
                    <a:pt x="180" y="1764"/>
                  </a:lnTo>
                  <a:lnTo>
                    <a:pt x="192" y="1872"/>
                  </a:lnTo>
                  <a:lnTo>
                    <a:pt x="204" y="1980"/>
                  </a:lnTo>
                  <a:lnTo>
                    <a:pt x="228" y="2076"/>
                  </a:lnTo>
                  <a:lnTo>
                    <a:pt x="240" y="2160"/>
                  </a:lnTo>
                  <a:lnTo>
                    <a:pt x="252" y="2244"/>
                  </a:lnTo>
                  <a:lnTo>
                    <a:pt x="264" y="2304"/>
                  </a:lnTo>
                  <a:lnTo>
                    <a:pt x="276" y="2376"/>
                  </a:lnTo>
                  <a:lnTo>
                    <a:pt x="300" y="2436"/>
                  </a:lnTo>
                  <a:lnTo>
                    <a:pt x="312" y="2484"/>
                  </a:lnTo>
                  <a:lnTo>
                    <a:pt x="324" y="2532"/>
                  </a:lnTo>
                  <a:lnTo>
                    <a:pt x="336" y="2580"/>
                  </a:lnTo>
                  <a:lnTo>
                    <a:pt x="360" y="2616"/>
                  </a:lnTo>
                  <a:lnTo>
                    <a:pt x="372" y="2652"/>
                  </a:lnTo>
                  <a:lnTo>
                    <a:pt x="384" y="2676"/>
                  </a:lnTo>
                  <a:lnTo>
                    <a:pt x="408" y="2724"/>
                  </a:lnTo>
                  <a:lnTo>
                    <a:pt x="408" y="2724"/>
                  </a:lnTo>
                  <a:lnTo>
                    <a:pt x="444" y="2760"/>
                  </a:lnTo>
                  <a:lnTo>
                    <a:pt x="444" y="2760"/>
                  </a:lnTo>
                  <a:lnTo>
                    <a:pt x="468" y="2784"/>
                  </a:lnTo>
                  <a:lnTo>
                    <a:pt x="468" y="2784"/>
                  </a:lnTo>
                  <a:lnTo>
                    <a:pt x="492" y="2796"/>
                  </a:lnTo>
                  <a:lnTo>
                    <a:pt x="492" y="2796"/>
                  </a:lnTo>
                  <a:lnTo>
                    <a:pt x="516" y="2796"/>
                  </a:lnTo>
                  <a:lnTo>
                    <a:pt x="516" y="2796"/>
                  </a:lnTo>
                  <a:lnTo>
                    <a:pt x="540" y="2808"/>
                  </a:lnTo>
                  <a:lnTo>
                    <a:pt x="540" y="2808"/>
                  </a:lnTo>
                  <a:lnTo>
                    <a:pt x="576" y="2796"/>
                  </a:lnTo>
                  <a:lnTo>
                    <a:pt x="600" y="2784"/>
                  </a:lnTo>
                  <a:lnTo>
                    <a:pt x="624" y="2772"/>
                  </a:lnTo>
                  <a:lnTo>
                    <a:pt x="648" y="2760"/>
                  </a:lnTo>
                  <a:lnTo>
                    <a:pt x="684" y="2748"/>
                  </a:lnTo>
                  <a:lnTo>
                    <a:pt x="708" y="2724"/>
                  </a:lnTo>
                  <a:lnTo>
                    <a:pt x="744" y="2700"/>
                  </a:lnTo>
                  <a:lnTo>
                    <a:pt x="768" y="2676"/>
                  </a:lnTo>
                  <a:lnTo>
                    <a:pt x="804" y="2652"/>
                  </a:lnTo>
                  <a:lnTo>
                    <a:pt x="828" y="2640"/>
                  </a:lnTo>
                  <a:lnTo>
                    <a:pt x="864" y="2616"/>
                  </a:lnTo>
                  <a:lnTo>
                    <a:pt x="888" y="2592"/>
                  </a:lnTo>
                  <a:lnTo>
                    <a:pt x="912" y="2568"/>
                  </a:lnTo>
                  <a:lnTo>
                    <a:pt x="948" y="2544"/>
                  </a:lnTo>
                  <a:lnTo>
                    <a:pt x="972" y="2520"/>
                  </a:lnTo>
                  <a:lnTo>
                    <a:pt x="1008" y="2508"/>
                  </a:lnTo>
                  <a:lnTo>
                    <a:pt x="1032" y="2484"/>
                  </a:lnTo>
                  <a:lnTo>
                    <a:pt x="1068" y="2472"/>
                  </a:lnTo>
                  <a:lnTo>
                    <a:pt x="1092" y="2448"/>
                  </a:lnTo>
                  <a:lnTo>
                    <a:pt x="1128" y="2436"/>
                  </a:lnTo>
                  <a:lnTo>
                    <a:pt x="1152" y="2424"/>
                  </a:lnTo>
                  <a:lnTo>
                    <a:pt x="1188" y="2400"/>
                  </a:lnTo>
                  <a:lnTo>
                    <a:pt x="1212" y="2388"/>
                  </a:lnTo>
                  <a:lnTo>
                    <a:pt x="1248" y="2376"/>
                  </a:lnTo>
                  <a:lnTo>
                    <a:pt x="1272" y="2376"/>
                  </a:lnTo>
                  <a:lnTo>
                    <a:pt x="1308" y="2364"/>
                  </a:lnTo>
                  <a:lnTo>
                    <a:pt x="1332" y="2352"/>
                  </a:lnTo>
                  <a:lnTo>
                    <a:pt x="1368" y="2340"/>
                  </a:lnTo>
                  <a:lnTo>
                    <a:pt x="1392" y="2340"/>
                  </a:lnTo>
                  <a:lnTo>
                    <a:pt x="1428" y="2328"/>
                  </a:lnTo>
                  <a:lnTo>
                    <a:pt x="1452" y="2328"/>
                  </a:lnTo>
                  <a:lnTo>
                    <a:pt x="1488" y="2316"/>
                  </a:lnTo>
                  <a:lnTo>
                    <a:pt x="1512" y="2316"/>
                  </a:lnTo>
                  <a:lnTo>
                    <a:pt x="1548" y="2316"/>
                  </a:lnTo>
                  <a:lnTo>
                    <a:pt x="1572" y="2316"/>
                  </a:lnTo>
                  <a:lnTo>
                    <a:pt x="1608" y="2304"/>
                  </a:lnTo>
                  <a:lnTo>
                    <a:pt x="1632" y="2304"/>
                  </a:lnTo>
                  <a:lnTo>
                    <a:pt x="1668" y="2304"/>
                  </a:lnTo>
                  <a:lnTo>
                    <a:pt x="1692" y="2304"/>
                  </a:lnTo>
                  <a:lnTo>
                    <a:pt x="1728" y="2304"/>
                  </a:lnTo>
                  <a:lnTo>
                    <a:pt x="1752" y="2304"/>
                  </a:lnTo>
                  <a:lnTo>
                    <a:pt x="1788" y="2304"/>
                  </a:lnTo>
                  <a:lnTo>
                    <a:pt x="1812" y="2304"/>
                  </a:lnTo>
                  <a:lnTo>
                    <a:pt x="1848" y="2304"/>
                  </a:lnTo>
                  <a:lnTo>
                    <a:pt x="1872" y="2316"/>
                  </a:lnTo>
                  <a:lnTo>
                    <a:pt x="1908" y="2316"/>
                  </a:lnTo>
                  <a:lnTo>
                    <a:pt x="1932" y="2316"/>
                  </a:lnTo>
                  <a:lnTo>
                    <a:pt x="1968" y="2316"/>
                  </a:lnTo>
                  <a:lnTo>
                    <a:pt x="1992" y="2316"/>
                  </a:lnTo>
                  <a:lnTo>
                    <a:pt x="2028" y="2328"/>
                  </a:lnTo>
                  <a:lnTo>
                    <a:pt x="2052" y="2328"/>
                  </a:lnTo>
                  <a:lnTo>
                    <a:pt x="2076" y="2328"/>
                  </a:lnTo>
                  <a:lnTo>
                    <a:pt x="2112" y="2328"/>
                  </a:lnTo>
                  <a:lnTo>
                    <a:pt x="2136" y="2340"/>
                  </a:lnTo>
                  <a:lnTo>
                    <a:pt x="2172" y="2340"/>
                  </a:lnTo>
                  <a:lnTo>
                    <a:pt x="2196" y="2340"/>
                  </a:lnTo>
                  <a:lnTo>
                    <a:pt x="2232" y="2352"/>
                  </a:lnTo>
                  <a:lnTo>
                    <a:pt x="2256" y="2352"/>
                  </a:lnTo>
                  <a:lnTo>
                    <a:pt x="2292" y="2352"/>
                  </a:lnTo>
                  <a:lnTo>
                    <a:pt x="2316" y="2352"/>
                  </a:lnTo>
                  <a:lnTo>
                    <a:pt x="2352" y="2364"/>
                  </a:lnTo>
                  <a:lnTo>
                    <a:pt x="2376" y="2364"/>
                  </a:lnTo>
                  <a:lnTo>
                    <a:pt x="2412" y="2364"/>
                  </a:lnTo>
                  <a:lnTo>
                    <a:pt x="2436" y="2364"/>
                  </a:lnTo>
                  <a:lnTo>
                    <a:pt x="2460" y="2376"/>
                  </a:lnTo>
                  <a:lnTo>
                    <a:pt x="2496" y="2376"/>
                  </a:lnTo>
                  <a:lnTo>
                    <a:pt x="2520" y="2376"/>
                  </a:lnTo>
                  <a:lnTo>
                    <a:pt x="2556" y="2388"/>
                  </a:lnTo>
                  <a:lnTo>
                    <a:pt x="2580" y="2388"/>
                  </a:lnTo>
                  <a:lnTo>
                    <a:pt x="2616" y="2388"/>
                  </a:lnTo>
                  <a:lnTo>
                    <a:pt x="2640" y="2388"/>
                  </a:lnTo>
                  <a:lnTo>
                    <a:pt x="2676" y="2400"/>
                  </a:lnTo>
                  <a:lnTo>
                    <a:pt x="2700" y="2400"/>
                  </a:lnTo>
                  <a:lnTo>
                    <a:pt x="2736" y="2400"/>
                  </a:lnTo>
                  <a:lnTo>
                    <a:pt x="2760" y="2400"/>
                  </a:lnTo>
                  <a:lnTo>
                    <a:pt x="2784" y="2400"/>
                  </a:lnTo>
                  <a:lnTo>
                    <a:pt x="2820" y="2412"/>
                  </a:lnTo>
                  <a:lnTo>
                    <a:pt x="2844" y="2412"/>
                  </a:lnTo>
                  <a:lnTo>
                    <a:pt x="2880" y="2412"/>
                  </a:lnTo>
                  <a:lnTo>
                    <a:pt x="2904" y="2412"/>
                  </a:lnTo>
                  <a:lnTo>
                    <a:pt x="2940" y="2412"/>
                  </a:lnTo>
                  <a:lnTo>
                    <a:pt x="2964" y="2424"/>
                  </a:lnTo>
                  <a:lnTo>
                    <a:pt x="3000" y="2424"/>
                  </a:lnTo>
                  <a:lnTo>
                    <a:pt x="3024" y="2424"/>
                  </a:lnTo>
                  <a:lnTo>
                    <a:pt x="3060" y="2424"/>
                  </a:lnTo>
                  <a:lnTo>
                    <a:pt x="3084" y="2424"/>
                  </a:lnTo>
                  <a:lnTo>
                    <a:pt x="3108" y="2424"/>
                  </a:lnTo>
                  <a:lnTo>
                    <a:pt x="3144" y="2436"/>
                  </a:lnTo>
                  <a:lnTo>
                    <a:pt x="3168" y="2436"/>
                  </a:lnTo>
                  <a:lnTo>
                    <a:pt x="3204" y="2436"/>
                  </a:lnTo>
                  <a:lnTo>
                    <a:pt x="3228" y="2436"/>
                  </a:lnTo>
                  <a:lnTo>
                    <a:pt x="3264" y="2436"/>
                  </a:lnTo>
                  <a:lnTo>
                    <a:pt x="3288" y="2436"/>
                  </a:lnTo>
                  <a:lnTo>
                    <a:pt x="3324" y="2436"/>
                  </a:lnTo>
                  <a:lnTo>
                    <a:pt x="3348" y="2448"/>
                  </a:lnTo>
                  <a:lnTo>
                    <a:pt x="3384" y="2448"/>
                  </a:lnTo>
                  <a:lnTo>
                    <a:pt x="3408" y="2448"/>
                  </a:lnTo>
                  <a:lnTo>
                    <a:pt x="3444" y="2448"/>
                  </a:lnTo>
                  <a:lnTo>
                    <a:pt x="3468" y="2448"/>
                  </a:lnTo>
                  <a:lnTo>
                    <a:pt x="3492" y="2448"/>
                  </a:lnTo>
                  <a:lnTo>
                    <a:pt x="3528" y="2448"/>
                  </a:lnTo>
                  <a:lnTo>
                    <a:pt x="3552" y="2448"/>
                  </a:lnTo>
                  <a:lnTo>
                    <a:pt x="3588" y="2448"/>
                  </a:lnTo>
                  <a:lnTo>
                    <a:pt x="3612" y="2448"/>
                  </a:lnTo>
                  <a:lnTo>
                    <a:pt x="3648" y="2448"/>
                  </a:lnTo>
                  <a:lnTo>
                    <a:pt x="3672" y="2460"/>
                  </a:lnTo>
                  <a:lnTo>
                    <a:pt x="3708" y="2460"/>
                  </a:lnTo>
                  <a:lnTo>
                    <a:pt x="3732" y="2460"/>
                  </a:lnTo>
                  <a:lnTo>
                    <a:pt x="3768" y="2460"/>
                  </a:lnTo>
                  <a:lnTo>
                    <a:pt x="3792" y="2460"/>
                  </a:lnTo>
                  <a:lnTo>
                    <a:pt x="3816" y="2460"/>
                  </a:lnTo>
                  <a:lnTo>
                    <a:pt x="3852" y="2460"/>
                  </a:lnTo>
                  <a:lnTo>
                    <a:pt x="3876" y="2460"/>
                  </a:lnTo>
                  <a:lnTo>
                    <a:pt x="3912" y="2460"/>
                  </a:lnTo>
                  <a:lnTo>
                    <a:pt x="3936" y="2460"/>
                  </a:lnTo>
                  <a:lnTo>
                    <a:pt x="3972" y="2460"/>
                  </a:lnTo>
                  <a:lnTo>
                    <a:pt x="3996" y="2460"/>
                  </a:lnTo>
                  <a:lnTo>
                    <a:pt x="4032" y="2460"/>
                  </a:lnTo>
                  <a:lnTo>
                    <a:pt x="4056" y="2460"/>
                  </a:lnTo>
                  <a:lnTo>
                    <a:pt x="4092" y="2460"/>
                  </a:lnTo>
                  <a:lnTo>
                    <a:pt x="4116" y="2460"/>
                  </a:lnTo>
                  <a:lnTo>
                    <a:pt x="4152" y="2460"/>
                  </a:lnTo>
                  <a:lnTo>
                    <a:pt x="4176" y="2460"/>
                  </a:lnTo>
                  <a:lnTo>
                    <a:pt x="4200" y="2460"/>
                  </a:lnTo>
                  <a:lnTo>
                    <a:pt x="4236" y="2460"/>
                  </a:lnTo>
                  <a:lnTo>
                    <a:pt x="4260" y="2472"/>
                  </a:lnTo>
                  <a:lnTo>
                    <a:pt x="4296" y="2472"/>
                  </a:lnTo>
                  <a:lnTo>
                    <a:pt x="4320" y="2472"/>
                  </a:lnTo>
                  <a:lnTo>
                    <a:pt x="4356" y="2472"/>
                  </a:lnTo>
                  <a:lnTo>
                    <a:pt x="4380" y="2472"/>
                  </a:lnTo>
                  <a:lnTo>
                    <a:pt x="4416" y="2472"/>
                  </a:lnTo>
                  <a:lnTo>
                    <a:pt x="4440" y="2472"/>
                  </a:lnTo>
                  <a:lnTo>
                    <a:pt x="4452" y="2472"/>
                  </a:lnTo>
                  <a:lnTo>
                    <a:pt x="4464" y="2484"/>
                  </a:lnTo>
                  <a:lnTo>
                    <a:pt x="4440" y="2508"/>
                  </a:lnTo>
                  <a:lnTo>
                    <a:pt x="4416" y="2508"/>
                  </a:lnTo>
                  <a:lnTo>
                    <a:pt x="4380" y="2508"/>
                  </a:lnTo>
                  <a:lnTo>
                    <a:pt x="4356" y="2508"/>
                  </a:lnTo>
                  <a:lnTo>
                    <a:pt x="4320" y="2508"/>
                  </a:lnTo>
                  <a:lnTo>
                    <a:pt x="4296" y="2508"/>
                  </a:lnTo>
                  <a:lnTo>
                    <a:pt x="4260" y="2508"/>
                  </a:lnTo>
                  <a:lnTo>
                    <a:pt x="4236" y="2496"/>
                  </a:lnTo>
                  <a:lnTo>
                    <a:pt x="4200" y="2496"/>
                  </a:lnTo>
                  <a:lnTo>
                    <a:pt x="4176" y="2496"/>
                  </a:lnTo>
                  <a:lnTo>
                    <a:pt x="4140" y="2496"/>
                  </a:lnTo>
                  <a:lnTo>
                    <a:pt x="4116" y="2496"/>
                  </a:lnTo>
                  <a:lnTo>
                    <a:pt x="4092" y="2496"/>
                  </a:lnTo>
                  <a:lnTo>
                    <a:pt x="4056" y="2496"/>
                  </a:lnTo>
                  <a:lnTo>
                    <a:pt x="4032" y="2496"/>
                  </a:lnTo>
                  <a:lnTo>
                    <a:pt x="3996" y="2496"/>
                  </a:lnTo>
                  <a:lnTo>
                    <a:pt x="3972" y="2496"/>
                  </a:lnTo>
                  <a:lnTo>
                    <a:pt x="3936" y="2496"/>
                  </a:lnTo>
                  <a:lnTo>
                    <a:pt x="3912" y="2496"/>
                  </a:lnTo>
                  <a:lnTo>
                    <a:pt x="3876" y="2496"/>
                  </a:lnTo>
                  <a:lnTo>
                    <a:pt x="3852" y="2496"/>
                  </a:lnTo>
                  <a:lnTo>
                    <a:pt x="3816" y="2496"/>
                  </a:lnTo>
                  <a:lnTo>
                    <a:pt x="3792" y="2496"/>
                  </a:lnTo>
                  <a:lnTo>
                    <a:pt x="3756" y="2496"/>
                  </a:lnTo>
                  <a:lnTo>
                    <a:pt x="3732" y="2496"/>
                  </a:lnTo>
                  <a:lnTo>
                    <a:pt x="3708" y="2496"/>
                  </a:lnTo>
                  <a:lnTo>
                    <a:pt x="3672" y="2496"/>
                  </a:lnTo>
                  <a:lnTo>
                    <a:pt x="3648" y="2484"/>
                  </a:lnTo>
                  <a:lnTo>
                    <a:pt x="3612" y="2484"/>
                  </a:lnTo>
                  <a:lnTo>
                    <a:pt x="3588" y="2484"/>
                  </a:lnTo>
                  <a:lnTo>
                    <a:pt x="3552" y="2484"/>
                  </a:lnTo>
                  <a:lnTo>
                    <a:pt x="3528" y="2484"/>
                  </a:lnTo>
                  <a:lnTo>
                    <a:pt x="3492" y="2484"/>
                  </a:lnTo>
                  <a:lnTo>
                    <a:pt x="3468" y="2484"/>
                  </a:lnTo>
                  <a:lnTo>
                    <a:pt x="3432" y="2484"/>
                  </a:lnTo>
                  <a:lnTo>
                    <a:pt x="3408" y="2484"/>
                  </a:lnTo>
                  <a:lnTo>
                    <a:pt x="3384" y="2484"/>
                  </a:lnTo>
                  <a:lnTo>
                    <a:pt x="3348" y="2484"/>
                  </a:lnTo>
                  <a:lnTo>
                    <a:pt x="3324" y="2472"/>
                  </a:lnTo>
                  <a:lnTo>
                    <a:pt x="3288" y="2472"/>
                  </a:lnTo>
                  <a:lnTo>
                    <a:pt x="3264" y="2472"/>
                  </a:lnTo>
                  <a:lnTo>
                    <a:pt x="3228" y="2472"/>
                  </a:lnTo>
                  <a:lnTo>
                    <a:pt x="3204" y="2472"/>
                  </a:lnTo>
                  <a:lnTo>
                    <a:pt x="3168" y="2472"/>
                  </a:lnTo>
                  <a:lnTo>
                    <a:pt x="3144" y="2472"/>
                  </a:lnTo>
                  <a:lnTo>
                    <a:pt x="3108" y="2460"/>
                  </a:lnTo>
                  <a:lnTo>
                    <a:pt x="3084" y="2460"/>
                  </a:lnTo>
                  <a:lnTo>
                    <a:pt x="3048" y="2460"/>
                  </a:lnTo>
                  <a:lnTo>
                    <a:pt x="3024" y="2460"/>
                  </a:lnTo>
                  <a:lnTo>
                    <a:pt x="2988" y="2460"/>
                  </a:lnTo>
                  <a:lnTo>
                    <a:pt x="2964" y="2460"/>
                  </a:lnTo>
                  <a:lnTo>
                    <a:pt x="2940" y="2448"/>
                  </a:lnTo>
                  <a:lnTo>
                    <a:pt x="2904" y="2448"/>
                  </a:lnTo>
                  <a:lnTo>
                    <a:pt x="2880" y="2448"/>
                  </a:lnTo>
                  <a:lnTo>
                    <a:pt x="2844" y="2448"/>
                  </a:lnTo>
                  <a:lnTo>
                    <a:pt x="2820" y="2448"/>
                  </a:lnTo>
                  <a:lnTo>
                    <a:pt x="2784" y="2436"/>
                  </a:lnTo>
                  <a:lnTo>
                    <a:pt x="2760" y="2436"/>
                  </a:lnTo>
                  <a:lnTo>
                    <a:pt x="2724" y="2436"/>
                  </a:lnTo>
                  <a:lnTo>
                    <a:pt x="2700" y="2436"/>
                  </a:lnTo>
                  <a:lnTo>
                    <a:pt x="2664" y="2424"/>
                  </a:lnTo>
                  <a:lnTo>
                    <a:pt x="2640" y="2424"/>
                  </a:lnTo>
                  <a:lnTo>
                    <a:pt x="2604" y="2424"/>
                  </a:lnTo>
                  <a:lnTo>
                    <a:pt x="2580" y="2424"/>
                  </a:lnTo>
                  <a:lnTo>
                    <a:pt x="2544" y="2412"/>
                  </a:lnTo>
                  <a:lnTo>
                    <a:pt x="2520" y="2412"/>
                  </a:lnTo>
                  <a:lnTo>
                    <a:pt x="2496" y="2412"/>
                  </a:lnTo>
                  <a:lnTo>
                    <a:pt x="2460" y="2412"/>
                  </a:lnTo>
                  <a:lnTo>
                    <a:pt x="2436" y="2400"/>
                  </a:lnTo>
                  <a:lnTo>
                    <a:pt x="2400" y="2400"/>
                  </a:lnTo>
                  <a:lnTo>
                    <a:pt x="2376" y="2400"/>
                  </a:lnTo>
                  <a:lnTo>
                    <a:pt x="2340" y="2400"/>
                  </a:lnTo>
                  <a:lnTo>
                    <a:pt x="2316" y="2388"/>
                  </a:lnTo>
                  <a:lnTo>
                    <a:pt x="2280" y="2388"/>
                  </a:lnTo>
                  <a:lnTo>
                    <a:pt x="2256" y="2388"/>
                  </a:lnTo>
                  <a:lnTo>
                    <a:pt x="2220" y="2376"/>
                  </a:lnTo>
                  <a:lnTo>
                    <a:pt x="2196" y="2376"/>
                  </a:lnTo>
                  <a:lnTo>
                    <a:pt x="2172" y="2376"/>
                  </a:lnTo>
                  <a:lnTo>
                    <a:pt x="2136" y="2376"/>
                  </a:lnTo>
                  <a:lnTo>
                    <a:pt x="2112" y="2364"/>
                  </a:lnTo>
                  <a:lnTo>
                    <a:pt x="2076" y="2364"/>
                  </a:lnTo>
                  <a:lnTo>
                    <a:pt x="2052" y="2364"/>
                  </a:lnTo>
                  <a:lnTo>
                    <a:pt x="2016" y="2364"/>
                  </a:lnTo>
                  <a:lnTo>
                    <a:pt x="1992" y="2352"/>
                  </a:lnTo>
                  <a:lnTo>
                    <a:pt x="1956" y="2352"/>
                  </a:lnTo>
                  <a:lnTo>
                    <a:pt x="1932" y="2352"/>
                  </a:lnTo>
                  <a:lnTo>
                    <a:pt x="1896" y="2352"/>
                  </a:lnTo>
                  <a:lnTo>
                    <a:pt x="1872" y="2352"/>
                  </a:lnTo>
                  <a:lnTo>
                    <a:pt x="1848" y="2340"/>
                  </a:lnTo>
                  <a:lnTo>
                    <a:pt x="1812" y="2340"/>
                  </a:lnTo>
                  <a:lnTo>
                    <a:pt x="1788" y="2340"/>
                  </a:lnTo>
                  <a:lnTo>
                    <a:pt x="1752" y="2340"/>
                  </a:lnTo>
                  <a:lnTo>
                    <a:pt x="1728" y="2340"/>
                  </a:lnTo>
                  <a:lnTo>
                    <a:pt x="1692" y="2340"/>
                  </a:lnTo>
                  <a:lnTo>
                    <a:pt x="1668" y="2340"/>
                  </a:lnTo>
                  <a:lnTo>
                    <a:pt x="1632" y="2340"/>
                  </a:lnTo>
                  <a:lnTo>
                    <a:pt x="1608" y="2340"/>
                  </a:lnTo>
                  <a:lnTo>
                    <a:pt x="1584" y="2352"/>
                  </a:lnTo>
                  <a:lnTo>
                    <a:pt x="1548" y="2352"/>
                  </a:lnTo>
                  <a:lnTo>
                    <a:pt x="1524" y="2352"/>
                  </a:lnTo>
                  <a:lnTo>
                    <a:pt x="1488" y="2352"/>
                  </a:lnTo>
                  <a:lnTo>
                    <a:pt x="1464" y="2364"/>
                  </a:lnTo>
                  <a:lnTo>
                    <a:pt x="1440" y="2364"/>
                  </a:lnTo>
                  <a:lnTo>
                    <a:pt x="1404" y="2376"/>
                  </a:lnTo>
                  <a:lnTo>
                    <a:pt x="1380" y="2376"/>
                  </a:lnTo>
                  <a:lnTo>
                    <a:pt x="1344" y="2388"/>
                  </a:lnTo>
                  <a:lnTo>
                    <a:pt x="1320" y="2400"/>
                  </a:lnTo>
                  <a:lnTo>
                    <a:pt x="1284" y="2400"/>
                  </a:lnTo>
                  <a:lnTo>
                    <a:pt x="1260" y="2412"/>
                  </a:lnTo>
                  <a:lnTo>
                    <a:pt x="1236" y="2424"/>
                  </a:lnTo>
                  <a:lnTo>
                    <a:pt x="1200" y="2436"/>
                  </a:lnTo>
                  <a:lnTo>
                    <a:pt x="1176" y="2448"/>
                  </a:lnTo>
                  <a:lnTo>
                    <a:pt x="1140" y="2472"/>
                  </a:lnTo>
                  <a:lnTo>
                    <a:pt x="1116" y="2484"/>
                  </a:lnTo>
                  <a:lnTo>
                    <a:pt x="1080" y="2496"/>
                  </a:lnTo>
                  <a:lnTo>
                    <a:pt x="1056" y="2520"/>
                  </a:lnTo>
                  <a:lnTo>
                    <a:pt x="1032" y="2532"/>
                  </a:lnTo>
                  <a:lnTo>
                    <a:pt x="996" y="2556"/>
                  </a:lnTo>
                  <a:lnTo>
                    <a:pt x="972" y="2580"/>
                  </a:lnTo>
                  <a:lnTo>
                    <a:pt x="936" y="2592"/>
                  </a:lnTo>
                  <a:lnTo>
                    <a:pt x="912" y="2616"/>
                  </a:lnTo>
                  <a:lnTo>
                    <a:pt x="876" y="2640"/>
                  </a:lnTo>
                  <a:lnTo>
                    <a:pt x="852" y="2664"/>
                  </a:lnTo>
                  <a:lnTo>
                    <a:pt x="816" y="2688"/>
                  </a:lnTo>
                  <a:lnTo>
                    <a:pt x="792" y="2712"/>
                  </a:lnTo>
                  <a:lnTo>
                    <a:pt x="756" y="2736"/>
                  </a:lnTo>
                  <a:lnTo>
                    <a:pt x="732" y="2748"/>
                  </a:lnTo>
                  <a:lnTo>
                    <a:pt x="696" y="2772"/>
                  </a:lnTo>
                  <a:lnTo>
                    <a:pt x="672" y="2796"/>
                  </a:lnTo>
                  <a:lnTo>
                    <a:pt x="636" y="2808"/>
                  </a:lnTo>
                  <a:lnTo>
                    <a:pt x="612" y="2820"/>
                  </a:lnTo>
                  <a:lnTo>
                    <a:pt x="576" y="2832"/>
                  </a:lnTo>
                  <a:lnTo>
                    <a:pt x="552" y="2844"/>
                  </a:lnTo>
                  <a:lnTo>
                    <a:pt x="540" y="2844"/>
                  </a:lnTo>
                  <a:lnTo>
                    <a:pt x="516" y="2832"/>
                  </a:lnTo>
                  <a:lnTo>
                    <a:pt x="516" y="2832"/>
                  </a:lnTo>
                  <a:lnTo>
                    <a:pt x="480" y="2832"/>
                  </a:lnTo>
                  <a:lnTo>
                    <a:pt x="480" y="2832"/>
                  </a:lnTo>
                  <a:lnTo>
                    <a:pt x="444" y="2808"/>
                  </a:lnTo>
                  <a:lnTo>
                    <a:pt x="444" y="2808"/>
                  </a:lnTo>
                  <a:lnTo>
                    <a:pt x="420" y="2784"/>
                  </a:lnTo>
                  <a:lnTo>
                    <a:pt x="408" y="2784"/>
                  </a:lnTo>
                  <a:lnTo>
                    <a:pt x="384" y="2748"/>
                  </a:lnTo>
                  <a:lnTo>
                    <a:pt x="384" y="2748"/>
                  </a:lnTo>
                  <a:lnTo>
                    <a:pt x="348" y="2688"/>
                  </a:lnTo>
                  <a:lnTo>
                    <a:pt x="336" y="2664"/>
                  </a:lnTo>
                  <a:lnTo>
                    <a:pt x="324" y="2628"/>
                  </a:lnTo>
                  <a:lnTo>
                    <a:pt x="312" y="2592"/>
                  </a:lnTo>
                  <a:lnTo>
                    <a:pt x="288" y="2544"/>
                  </a:lnTo>
                  <a:lnTo>
                    <a:pt x="276" y="2496"/>
                  </a:lnTo>
                  <a:lnTo>
                    <a:pt x="264" y="2436"/>
                  </a:lnTo>
                  <a:lnTo>
                    <a:pt x="252" y="2388"/>
                  </a:lnTo>
                  <a:lnTo>
                    <a:pt x="228" y="2316"/>
                  </a:lnTo>
                  <a:lnTo>
                    <a:pt x="216" y="2244"/>
                  </a:lnTo>
                  <a:lnTo>
                    <a:pt x="204" y="2160"/>
                  </a:lnTo>
                  <a:lnTo>
                    <a:pt x="192" y="2076"/>
                  </a:lnTo>
                  <a:lnTo>
                    <a:pt x="168" y="1980"/>
                  </a:lnTo>
                  <a:lnTo>
                    <a:pt x="156" y="1884"/>
                  </a:lnTo>
                  <a:lnTo>
                    <a:pt x="144" y="1776"/>
                  </a:lnTo>
                  <a:lnTo>
                    <a:pt x="132" y="1644"/>
                  </a:lnTo>
                  <a:lnTo>
                    <a:pt x="108" y="1512"/>
                  </a:lnTo>
                  <a:lnTo>
                    <a:pt x="96" y="1380"/>
                  </a:lnTo>
                  <a:lnTo>
                    <a:pt x="84" y="1224"/>
                  </a:lnTo>
                  <a:lnTo>
                    <a:pt x="72" y="1056"/>
                  </a:lnTo>
                  <a:lnTo>
                    <a:pt x="60" y="876"/>
                  </a:lnTo>
                  <a:lnTo>
                    <a:pt x="36" y="684"/>
                  </a:lnTo>
                  <a:lnTo>
                    <a:pt x="24" y="480"/>
                  </a:lnTo>
                  <a:lnTo>
                    <a:pt x="12" y="360"/>
                  </a:lnTo>
                  <a:lnTo>
                    <a:pt x="12" y="252"/>
                  </a:lnTo>
                  <a:lnTo>
                    <a:pt x="0" y="12"/>
                  </a:lnTo>
                  <a:lnTo>
                    <a:pt x="0" y="0"/>
                  </a:lnTo>
                  <a:lnTo>
                    <a:pt x="12" y="0"/>
                  </a:lnTo>
                  <a:lnTo>
                    <a:pt x="24" y="0"/>
                  </a:lnTo>
                  <a:lnTo>
                    <a:pt x="36" y="12"/>
                  </a:lnTo>
                  <a:lnTo>
                    <a:pt x="36" y="12"/>
                  </a:lnTo>
                  <a:close/>
                </a:path>
              </a:pathLst>
            </a:custGeom>
            <a:solidFill>
              <a:srgbClr val="FF896D"/>
            </a:solidFill>
            <a:ln w="25400">
              <a:solidFill>
                <a:srgbClr val="FF896D"/>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22" name="Rectangle 66"/>
            <p:cNvSpPr>
              <a:spLocks noChangeArrowheads="1"/>
            </p:cNvSpPr>
            <p:nvPr/>
          </p:nvSpPr>
          <p:spPr bwMode="auto">
            <a:xfrm>
              <a:off x="839788" y="6915150"/>
              <a:ext cx="7774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a:solidFill>
                    <a:srgbClr val="000000"/>
                  </a:solidFill>
                  <a:latin typeface="Calibri" pitchFamily="34" charset="0"/>
                </a:rPr>
                <a:t>-</a:t>
              </a:r>
              <a:endParaRPr lang="hu-HU" sz="1633">
                <a:latin typeface="Arial" pitchFamily="34" charset="0"/>
              </a:endParaRPr>
            </a:p>
          </p:txBody>
        </p:sp>
        <p:sp>
          <p:nvSpPr>
            <p:cNvPr id="301123" name="Rectangle 67"/>
            <p:cNvSpPr>
              <a:spLocks noChangeArrowheads="1"/>
            </p:cNvSpPr>
            <p:nvPr/>
          </p:nvSpPr>
          <p:spPr bwMode="auto">
            <a:xfrm>
              <a:off x="915988" y="691515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0.10</a:t>
              </a:r>
              <a:endParaRPr lang="hu-HU" sz="1633" dirty="0">
                <a:latin typeface="Arial" pitchFamily="34" charset="0"/>
              </a:endParaRPr>
            </a:p>
          </p:txBody>
        </p:sp>
        <p:sp>
          <p:nvSpPr>
            <p:cNvPr id="301124" name="Rectangle 68"/>
            <p:cNvSpPr>
              <a:spLocks noChangeArrowheads="1"/>
            </p:cNvSpPr>
            <p:nvPr/>
          </p:nvSpPr>
          <p:spPr bwMode="auto">
            <a:xfrm>
              <a:off x="839788" y="6400800"/>
              <a:ext cx="7774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a:solidFill>
                    <a:srgbClr val="000000"/>
                  </a:solidFill>
                  <a:latin typeface="Calibri" pitchFamily="34" charset="0"/>
                </a:rPr>
                <a:t>-</a:t>
              </a:r>
              <a:endParaRPr lang="hu-HU" sz="1633">
                <a:latin typeface="Arial" pitchFamily="34" charset="0"/>
              </a:endParaRPr>
            </a:p>
          </p:txBody>
        </p:sp>
        <p:sp>
          <p:nvSpPr>
            <p:cNvPr id="301125" name="Rectangle 69"/>
            <p:cNvSpPr>
              <a:spLocks noChangeArrowheads="1"/>
            </p:cNvSpPr>
            <p:nvPr/>
          </p:nvSpPr>
          <p:spPr bwMode="auto">
            <a:xfrm>
              <a:off x="915988" y="640080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0.05</a:t>
              </a:r>
              <a:endParaRPr lang="hu-HU" sz="1633" dirty="0">
                <a:latin typeface="Arial" pitchFamily="34" charset="0"/>
              </a:endParaRPr>
            </a:p>
          </p:txBody>
        </p:sp>
        <p:sp>
          <p:nvSpPr>
            <p:cNvPr id="301126" name="Rectangle 70"/>
            <p:cNvSpPr>
              <a:spLocks noChangeArrowheads="1"/>
            </p:cNvSpPr>
            <p:nvPr/>
          </p:nvSpPr>
          <p:spPr bwMode="auto">
            <a:xfrm>
              <a:off x="915988" y="590550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0.00</a:t>
              </a:r>
              <a:endParaRPr lang="hu-HU" sz="1633" dirty="0">
                <a:latin typeface="Arial" pitchFamily="34" charset="0"/>
              </a:endParaRPr>
            </a:p>
          </p:txBody>
        </p:sp>
        <p:sp>
          <p:nvSpPr>
            <p:cNvPr id="301127" name="Rectangle 71"/>
            <p:cNvSpPr>
              <a:spLocks noChangeArrowheads="1"/>
            </p:cNvSpPr>
            <p:nvPr/>
          </p:nvSpPr>
          <p:spPr bwMode="auto">
            <a:xfrm>
              <a:off x="915988" y="539115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0.05</a:t>
              </a:r>
              <a:endParaRPr lang="hu-HU" sz="1633" dirty="0">
                <a:latin typeface="Arial" pitchFamily="34" charset="0"/>
              </a:endParaRPr>
            </a:p>
          </p:txBody>
        </p:sp>
        <p:sp>
          <p:nvSpPr>
            <p:cNvPr id="301128" name="Rectangle 72"/>
            <p:cNvSpPr>
              <a:spLocks noChangeArrowheads="1"/>
            </p:cNvSpPr>
            <p:nvPr/>
          </p:nvSpPr>
          <p:spPr bwMode="auto">
            <a:xfrm>
              <a:off x="915988" y="487680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0.10</a:t>
              </a:r>
              <a:endParaRPr lang="hu-HU" sz="1633" dirty="0">
                <a:latin typeface="Arial" pitchFamily="34" charset="0"/>
              </a:endParaRPr>
            </a:p>
          </p:txBody>
        </p:sp>
        <p:sp>
          <p:nvSpPr>
            <p:cNvPr id="301129" name="Rectangle 73"/>
            <p:cNvSpPr>
              <a:spLocks noChangeArrowheads="1"/>
            </p:cNvSpPr>
            <p:nvPr/>
          </p:nvSpPr>
          <p:spPr bwMode="auto">
            <a:xfrm>
              <a:off x="915988" y="436245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0.15</a:t>
              </a:r>
              <a:endParaRPr lang="hu-HU" sz="1633" dirty="0">
                <a:latin typeface="Arial" pitchFamily="34" charset="0"/>
              </a:endParaRPr>
            </a:p>
          </p:txBody>
        </p:sp>
        <p:sp>
          <p:nvSpPr>
            <p:cNvPr id="301130" name="Rectangle 74"/>
            <p:cNvSpPr>
              <a:spLocks noChangeArrowheads="1"/>
            </p:cNvSpPr>
            <p:nvPr/>
          </p:nvSpPr>
          <p:spPr bwMode="auto">
            <a:xfrm>
              <a:off x="915988" y="384810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0.20</a:t>
              </a:r>
              <a:endParaRPr lang="hu-HU" sz="1633" dirty="0">
                <a:latin typeface="Arial" pitchFamily="34" charset="0"/>
              </a:endParaRPr>
            </a:p>
          </p:txBody>
        </p:sp>
        <p:sp>
          <p:nvSpPr>
            <p:cNvPr id="301131" name="Rectangle 75"/>
            <p:cNvSpPr>
              <a:spLocks noChangeArrowheads="1"/>
            </p:cNvSpPr>
            <p:nvPr/>
          </p:nvSpPr>
          <p:spPr bwMode="auto">
            <a:xfrm>
              <a:off x="915988" y="333375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0.25</a:t>
              </a:r>
              <a:endParaRPr lang="hu-HU" sz="1633" dirty="0">
                <a:latin typeface="Arial" pitchFamily="34" charset="0"/>
              </a:endParaRPr>
            </a:p>
          </p:txBody>
        </p:sp>
        <p:sp>
          <p:nvSpPr>
            <p:cNvPr id="301132" name="Rectangle 76"/>
            <p:cNvSpPr>
              <a:spLocks noChangeArrowheads="1"/>
            </p:cNvSpPr>
            <p:nvPr/>
          </p:nvSpPr>
          <p:spPr bwMode="auto">
            <a:xfrm>
              <a:off x="915988" y="283845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0.30</a:t>
              </a:r>
              <a:endParaRPr lang="hu-HU" sz="1633" dirty="0">
                <a:latin typeface="Arial" pitchFamily="34" charset="0"/>
              </a:endParaRPr>
            </a:p>
          </p:txBody>
        </p:sp>
        <p:sp>
          <p:nvSpPr>
            <p:cNvPr id="301133" name="Rectangle 77"/>
            <p:cNvSpPr>
              <a:spLocks noChangeArrowheads="1"/>
            </p:cNvSpPr>
            <p:nvPr/>
          </p:nvSpPr>
          <p:spPr bwMode="auto">
            <a:xfrm>
              <a:off x="915988" y="232410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0.35</a:t>
              </a:r>
              <a:endParaRPr lang="hu-HU" sz="1633" dirty="0">
                <a:latin typeface="Arial" pitchFamily="34" charset="0"/>
              </a:endParaRPr>
            </a:p>
          </p:txBody>
        </p:sp>
        <p:sp>
          <p:nvSpPr>
            <p:cNvPr id="301134" name="Rectangle 78"/>
            <p:cNvSpPr>
              <a:spLocks noChangeArrowheads="1"/>
            </p:cNvSpPr>
            <p:nvPr/>
          </p:nvSpPr>
          <p:spPr bwMode="auto">
            <a:xfrm>
              <a:off x="915988" y="180975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0.40</a:t>
              </a:r>
              <a:endParaRPr lang="hu-HU" sz="1633" dirty="0">
                <a:latin typeface="Arial" pitchFamily="34" charset="0"/>
              </a:endParaRPr>
            </a:p>
          </p:txBody>
        </p:sp>
        <p:sp>
          <p:nvSpPr>
            <p:cNvPr id="301135" name="Rectangle 79"/>
            <p:cNvSpPr>
              <a:spLocks noChangeArrowheads="1"/>
            </p:cNvSpPr>
            <p:nvPr/>
          </p:nvSpPr>
          <p:spPr bwMode="auto">
            <a:xfrm>
              <a:off x="1392336" y="725414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0.00</a:t>
              </a:r>
              <a:endParaRPr lang="hu-HU" sz="1633" dirty="0">
                <a:latin typeface="Arial" pitchFamily="34" charset="0"/>
              </a:endParaRPr>
            </a:p>
          </p:txBody>
        </p:sp>
        <p:sp>
          <p:nvSpPr>
            <p:cNvPr id="301136" name="Rectangle 80"/>
            <p:cNvSpPr>
              <a:spLocks noChangeArrowheads="1"/>
            </p:cNvSpPr>
            <p:nvPr/>
          </p:nvSpPr>
          <p:spPr bwMode="auto">
            <a:xfrm>
              <a:off x="2573436" y="725414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5.00</a:t>
              </a:r>
              <a:endParaRPr lang="hu-HU" sz="1633" dirty="0">
                <a:latin typeface="Arial" pitchFamily="34" charset="0"/>
              </a:endParaRPr>
            </a:p>
          </p:txBody>
        </p:sp>
        <p:sp>
          <p:nvSpPr>
            <p:cNvPr id="301137" name="Rectangle 81"/>
            <p:cNvSpPr>
              <a:spLocks noChangeArrowheads="1"/>
            </p:cNvSpPr>
            <p:nvPr/>
          </p:nvSpPr>
          <p:spPr bwMode="auto">
            <a:xfrm>
              <a:off x="3679632" y="7254140"/>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10.00</a:t>
              </a:r>
              <a:endParaRPr lang="hu-HU" sz="1633" dirty="0">
                <a:latin typeface="Arial" pitchFamily="34" charset="0"/>
              </a:endParaRPr>
            </a:p>
          </p:txBody>
        </p:sp>
        <p:sp>
          <p:nvSpPr>
            <p:cNvPr id="301138" name="Rectangle 82"/>
            <p:cNvSpPr>
              <a:spLocks noChangeArrowheads="1"/>
            </p:cNvSpPr>
            <p:nvPr/>
          </p:nvSpPr>
          <p:spPr bwMode="auto">
            <a:xfrm>
              <a:off x="4841682" y="7254140"/>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15.00</a:t>
              </a:r>
              <a:endParaRPr lang="hu-HU" sz="1633" dirty="0">
                <a:latin typeface="Arial" pitchFamily="34" charset="0"/>
              </a:endParaRPr>
            </a:p>
          </p:txBody>
        </p:sp>
        <p:sp>
          <p:nvSpPr>
            <p:cNvPr id="301139" name="Rectangle 83"/>
            <p:cNvSpPr>
              <a:spLocks noChangeArrowheads="1"/>
            </p:cNvSpPr>
            <p:nvPr/>
          </p:nvSpPr>
          <p:spPr bwMode="auto">
            <a:xfrm>
              <a:off x="6022783" y="7254140"/>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20.00</a:t>
              </a:r>
              <a:endParaRPr lang="hu-HU" sz="1633" dirty="0">
                <a:latin typeface="Arial" pitchFamily="34" charset="0"/>
              </a:endParaRPr>
            </a:p>
          </p:txBody>
        </p:sp>
        <p:sp>
          <p:nvSpPr>
            <p:cNvPr id="301140" name="Rectangle 84"/>
            <p:cNvSpPr>
              <a:spLocks noChangeArrowheads="1"/>
            </p:cNvSpPr>
            <p:nvPr/>
          </p:nvSpPr>
          <p:spPr bwMode="auto">
            <a:xfrm>
              <a:off x="7184832" y="7254140"/>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25.00</a:t>
              </a:r>
              <a:endParaRPr lang="hu-HU" sz="1633" dirty="0">
                <a:latin typeface="Arial" pitchFamily="34" charset="0"/>
              </a:endParaRPr>
            </a:p>
          </p:txBody>
        </p:sp>
        <p:sp>
          <p:nvSpPr>
            <p:cNvPr id="301141" name="Rectangle 85"/>
            <p:cNvSpPr>
              <a:spLocks noChangeArrowheads="1"/>
            </p:cNvSpPr>
            <p:nvPr/>
          </p:nvSpPr>
          <p:spPr bwMode="auto">
            <a:xfrm>
              <a:off x="8365931" y="7254140"/>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30.00</a:t>
              </a:r>
              <a:endParaRPr lang="hu-HU" sz="1633" dirty="0">
                <a:latin typeface="Arial" pitchFamily="34" charset="0"/>
              </a:endParaRPr>
            </a:p>
          </p:txBody>
        </p:sp>
        <p:sp>
          <p:nvSpPr>
            <p:cNvPr id="86" name="Rectangle 63"/>
            <p:cNvSpPr>
              <a:spLocks noChangeArrowheads="1"/>
            </p:cNvSpPr>
            <p:nvPr/>
          </p:nvSpPr>
          <p:spPr bwMode="auto">
            <a:xfrm>
              <a:off x="1628060" y="6065122"/>
              <a:ext cx="7029450" cy="0"/>
            </a:xfrm>
            <a:prstGeom prst="rect">
              <a:avLst/>
            </a:prstGeom>
            <a:noFill/>
            <a:ln w="19050">
              <a:solidFill>
                <a:schemeClr val="tx1"/>
              </a:solidFill>
              <a:prstDash val="dashDot"/>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148" name="Rectangle 138"/>
            <p:cNvSpPr>
              <a:spLocks noChangeArrowheads="1"/>
            </p:cNvSpPr>
            <p:nvPr/>
          </p:nvSpPr>
          <p:spPr bwMode="auto">
            <a:xfrm>
              <a:off x="9103667" y="7254140"/>
              <a:ext cx="475045"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a</a:t>
              </a:r>
              <a:r>
                <a:rPr lang="hu-HU" sz="2177" baseline="-25000" dirty="0" err="1">
                  <a:solidFill>
                    <a:srgbClr val="000000"/>
                  </a:solidFill>
                  <a:latin typeface="Calibri" pitchFamily="34" charset="0"/>
                </a:rPr>
                <a:t>o</a:t>
              </a:r>
              <a:endParaRPr lang="hu-HU" sz="2177" baseline="-25000" dirty="0">
                <a:latin typeface="Arial" pitchFamily="34" charset="0"/>
              </a:endParaRPr>
            </a:p>
          </p:txBody>
        </p:sp>
        <p:sp>
          <p:nvSpPr>
            <p:cNvPr id="149" name="Rectangle 138"/>
            <p:cNvSpPr>
              <a:spLocks noChangeArrowheads="1"/>
            </p:cNvSpPr>
            <p:nvPr/>
          </p:nvSpPr>
          <p:spPr bwMode="auto">
            <a:xfrm>
              <a:off x="932831" y="1440418"/>
              <a:ext cx="462959"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r</a:t>
              </a:r>
              <a:r>
                <a:rPr lang="hu-HU" sz="2177" dirty="0">
                  <a:solidFill>
                    <a:srgbClr val="000000"/>
                  </a:solidFill>
                  <a:latin typeface="Calibri" pitchFamily="34" charset="0"/>
                </a:rPr>
                <a:t>)</a:t>
              </a:r>
              <a:endParaRPr lang="hu-HU" sz="2177" baseline="-25000" dirty="0">
                <a:latin typeface="Arial" pitchFamily="34" charset="0"/>
              </a:endParaRPr>
            </a:p>
          </p:txBody>
        </p:sp>
      </p:grpSp>
      <p:grpSp>
        <p:nvGrpSpPr>
          <p:cNvPr id="153" name="Csoportba foglalás 152"/>
          <p:cNvGrpSpPr/>
          <p:nvPr/>
        </p:nvGrpSpPr>
        <p:grpSpPr>
          <a:xfrm>
            <a:off x="4571080" y="183196"/>
            <a:ext cx="5611957" cy="3972352"/>
            <a:chOff x="2167539" y="1450069"/>
            <a:chExt cx="6186143" cy="4378783"/>
          </a:xfrm>
        </p:grpSpPr>
        <p:sp>
          <p:nvSpPr>
            <p:cNvPr id="301148" name="Rectangle 92"/>
            <p:cNvSpPr>
              <a:spLocks noChangeArrowheads="1"/>
            </p:cNvSpPr>
            <p:nvPr/>
          </p:nvSpPr>
          <p:spPr bwMode="auto">
            <a:xfrm>
              <a:off x="2800351" y="1957388"/>
              <a:ext cx="12700" cy="3403600"/>
            </a:xfrm>
            <a:prstGeom prst="rect">
              <a:avLst/>
            </a:prstGeom>
            <a:solidFill>
              <a:schemeClr val="tx1"/>
            </a:solidFill>
            <a:ln w="254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49" name="Freeform 93"/>
            <p:cNvSpPr>
              <a:spLocks noEditPoints="1"/>
            </p:cNvSpPr>
            <p:nvPr/>
          </p:nvSpPr>
          <p:spPr bwMode="auto">
            <a:xfrm>
              <a:off x="2749551" y="2006601"/>
              <a:ext cx="50800" cy="3367088"/>
            </a:xfrm>
            <a:custGeom>
              <a:avLst/>
              <a:gdLst/>
              <a:ahLst/>
              <a:cxnLst>
                <a:cxn ang="0">
                  <a:pos x="0" y="2113"/>
                </a:cxn>
                <a:cxn ang="0">
                  <a:pos x="32" y="2113"/>
                </a:cxn>
                <a:cxn ang="0">
                  <a:pos x="32" y="2121"/>
                </a:cxn>
                <a:cxn ang="0">
                  <a:pos x="0" y="2121"/>
                </a:cxn>
                <a:cxn ang="0">
                  <a:pos x="0" y="2113"/>
                </a:cxn>
                <a:cxn ang="0">
                  <a:pos x="0" y="1850"/>
                </a:cxn>
                <a:cxn ang="0">
                  <a:pos x="32" y="1850"/>
                </a:cxn>
                <a:cxn ang="0">
                  <a:pos x="32" y="1858"/>
                </a:cxn>
                <a:cxn ang="0">
                  <a:pos x="0" y="1858"/>
                </a:cxn>
                <a:cxn ang="0">
                  <a:pos x="0" y="1850"/>
                </a:cxn>
                <a:cxn ang="0">
                  <a:pos x="0" y="1579"/>
                </a:cxn>
                <a:cxn ang="0">
                  <a:pos x="32" y="1579"/>
                </a:cxn>
                <a:cxn ang="0">
                  <a:pos x="32" y="1587"/>
                </a:cxn>
                <a:cxn ang="0">
                  <a:pos x="0" y="1587"/>
                </a:cxn>
                <a:cxn ang="0">
                  <a:pos x="0" y="1579"/>
                </a:cxn>
                <a:cxn ang="0">
                  <a:pos x="0" y="1316"/>
                </a:cxn>
                <a:cxn ang="0">
                  <a:pos x="32" y="1316"/>
                </a:cxn>
                <a:cxn ang="0">
                  <a:pos x="32" y="1324"/>
                </a:cxn>
                <a:cxn ang="0">
                  <a:pos x="0" y="1324"/>
                </a:cxn>
                <a:cxn ang="0">
                  <a:pos x="0" y="1316"/>
                </a:cxn>
                <a:cxn ang="0">
                  <a:pos x="0" y="1053"/>
                </a:cxn>
                <a:cxn ang="0">
                  <a:pos x="32" y="1053"/>
                </a:cxn>
                <a:cxn ang="0">
                  <a:pos x="32" y="1061"/>
                </a:cxn>
                <a:cxn ang="0">
                  <a:pos x="0" y="1061"/>
                </a:cxn>
                <a:cxn ang="0">
                  <a:pos x="0" y="1053"/>
                </a:cxn>
                <a:cxn ang="0">
                  <a:pos x="0" y="790"/>
                </a:cxn>
                <a:cxn ang="0">
                  <a:pos x="32" y="790"/>
                </a:cxn>
                <a:cxn ang="0">
                  <a:pos x="32" y="798"/>
                </a:cxn>
                <a:cxn ang="0">
                  <a:pos x="0" y="798"/>
                </a:cxn>
                <a:cxn ang="0">
                  <a:pos x="0" y="790"/>
                </a:cxn>
                <a:cxn ang="0">
                  <a:pos x="0" y="527"/>
                </a:cxn>
                <a:cxn ang="0">
                  <a:pos x="32" y="527"/>
                </a:cxn>
                <a:cxn ang="0">
                  <a:pos x="32" y="535"/>
                </a:cxn>
                <a:cxn ang="0">
                  <a:pos x="0" y="535"/>
                </a:cxn>
                <a:cxn ang="0">
                  <a:pos x="0" y="527"/>
                </a:cxn>
                <a:cxn ang="0">
                  <a:pos x="0" y="264"/>
                </a:cxn>
                <a:cxn ang="0">
                  <a:pos x="32" y="264"/>
                </a:cxn>
                <a:cxn ang="0">
                  <a:pos x="32" y="272"/>
                </a:cxn>
                <a:cxn ang="0">
                  <a:pos x="0" y="272"/>
                </a:cxn>
                <a:cxn ang="0">
                  <a:pos x="0" y="264"/>
                </a:cxn>
                <a:cxn ang="0">
                  <a:pos x="0" y="0"/>
                </a:cxn>
                <a:cxn ang="0">
                  <a:pos x="32" y="0"/>
                </a:cxn>
                <a:cxn ang="0">
                  <a:pos x="32" y="8"/>
                </a:cxn>
                <a:cxn ang="0">
                  <a:pos x="0" y="8"/>
                </a:cxn>
                <a:cxn ang="0">
                  <a:pos x="0" y="0"/>
                </a:cxn>
              </a:cxnLst>
              <a:rect l="0" t="0" r="r" b="b"/>
              <a:pathLst>
                <a:path w="32" h="2121">
                  <a:moveTo>
                    <a:pt x="0" y="2113"/>
                  </a:moveTo>
                  <a:lnTo>
                    <a:pt x="32" y="2113"/>
                  </a:lnTo>
                  <a:lnTo>
                    <a:pt x="32" y="2121"/>
                  </a:lnTo>
                  <a:lnTo>
                    <a:pt x="0" y="2121"/>
                  </a:lnTo>
                  <a:lnTo>
                    <a:pt x="0" y="2113"/>
                  </a:lnTo>
                  <a:close/>
                  <a:moveTo>
                    <a:pt x="0" y="1850"/>
                  </a:moveTo>
                  <a:lnTo>
                    <a:pt x="32" y="1850"/>
                  </a:lnTo>
                  <a:lnTo>
                    <a:pt x="32" y="1858"/>
                  </a:lnTo>
                  <a:lnTo>
                    <a:pt x="0" y="1858"/>
                  </a:lnTo>
                  <a:lnTo>
                    <a:pt x="0" y="1850"/>
                  </a:lnTo>
                  <a:close/>
                  <a:moveTo>
                    <a:pt x="0" y="1579"/>
                  </a:moveTo>
                  <a:lnTo>
                    <a:pt x="32" y="1579"/>
                  </a:lnTo>
                  <a:lnTo>
                    <a:pt x="32" y="1587"/>
                  </a:lnTo>
                  <a:lnTo>
                    <a:pt x="0" y="1587"/>
                  </a:lnTo>
                  <a:lnTo>
                    <a:pt x="0" y="1579"/>
                  </a:lnTo>
                  <a:close/>
                  <a:moveTo>
                    <a:pt x="0" y="1316"/>
                  </a:moveTo>
                  <a:lnTo>
                    <a:pt x="32" y="1316"/>
                  </a:lnTo>
                  <a:lnTo>
                    <a:pt x="32" y="1324"/>
                  </a:lnTo>
                  <a:lnTo>
                    <a:pt x="0" y="1324"/>
                  </a:lnTo>
                  <a:lnTo>
                    <a:pt x="0" y="1316"/>
                  </a:lnTo>
                  <a:close/>
                  <a:moveTo>
                    <a:pt x="0" y="1053"/>
                  </a:moveTo>
                  <a:lnTo>
                    <a:pt x="32" y="1053"/>
                  </a:lnTo>
                  <a:lnTo>
                    <a:pt x="32" y="1061"/>
                  </a:lnTo>
                  <a:lnTo>
                    <a:pt x="0" y="1061"/>
                  </a:lnTo>
                  <a:lnTo>
                    <a:pt x="0" y="1053"/>
                  </a:lnTo>
                  <a:close/>
                  <a:moveTo>
                    <a:pt x="0" y="790"/>
                  </a:moveTo>
                  <a:lnTo>
                    <a:pt x="32" y="790"/>
                  </a:lnTo>
                  <a:lnTo>
                    <a:pt x="32" y="798"/>
                  </a:lnTo>
                  <a:lnTo>
                    <a:pt x="0" y="798"/>
                  </a:lnTo>
                  <a:lnTo>
                    <a:pt x="0" y="790"/>
                  </a:lnTo>
                  <a:close/>
                  <a:moveTo>
                    <a:pt x="0" y="527"/>
                  </a:moveTo>
                  <a:lnTo>
                    <a:pt x="32" y="527"/>
                  </a:lnTo>
                  <a:lnTo>
                    <a:pt x="32" y="535"/>
                  </a:lnTo>
                  <a:lnTo>
                    <a:pt x="0" y="535"/>
                  </a:lnTo>
                  <a:lnTo>
                    <a:pt x="0" y="527"/>
                  </a:lnTo>
                  <a:close/>
                  <a:moveTo>
                    <a:pt x="0" y="264"/>
                  </a:moveTo>
                  <a:lnTo>
                    <a:pt x="32" y="264"/>
                  </a:lnTo>
                  <a:lnTo>
                    <a:pt x="32" y="272"/>
                  </a:lnTo>
                  <a:lnTo>
                    <a:pt x="0" y="272"/>
                  </a:lnTo>
                  <a:lnTo>
                    <a:pt x="0" y="264"/>
                  </a:lnTo>
                  <a:close/>
                  <a:moveTo>
                    <a:pt x="0" y="0"/>
                  </a:moveTo>
                  <a:lnTo>
                    <a:pt x="32" y="0"/>
                  </a:lnTo>
                  <a:lnTo>
                    <a:pt x="32" y="8"/>
                  </a:lnTo>
                  <a:lnTo>
                    <a:pt x="0" y="8"/>
                  </a:lnTo>
                  <a:lnTo>
                    <a:pt x="0"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50" name="Rectangle 94"/>
            <p:cNvSpPr>
              <a:spLocks noChangeArrowheads="1"/>
            </p:cNvSpPr>
            <p:nvPr/>
          </p:nvSpPr>
          <p:spPr bwMode="auto">
            <a:xfrm>
              <a:off x="2800351" y="5369158"/>
              <a:ext cx="4670425" cy="12700"/>
            </a:xfrm>
            <a:prstGeom prst="rect">
              <a:avLst/>
            </a:prstGeom>
            <a:solidFill>
              <a:schemeClr val="tx1"/>
            </a:solidFill>
            <a:ln w="254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51" name="Freeform 95"/>
            <p:cNvSpPr>
              <a:spLocks noEditPoints="1"/>
            </p:cNvSpPr>
            <p:nvPr/>
          </p:nvSpPr>
          <p:spPr bwMode="auto">
            <a:xfrm>
              <a:off x="2800351" y="5387400"/>
              <a:ext cx="4683125" cy="50800"/>
            </a:xfrm>
            <a:custGeom>
              <a:avLst/>
              <a:gdLst/>
              <a:ahLst/>
              <a:cxnLst>
                <a:cxn ang="0">
                  <a:pos x="8" y="0"/>
                </a:cxn>
                <a:cxn ang="0">
                  <a:pos x="8" y="32"/>
                </a:cxn>
                <a:cxn ang="0">
                  <a:pos x="0" y="32"/>
                </a:cxn>
                <a:cxn ang="0">
                  <a:pos x="0" y="0"/>
                </a:cxn>
                <a:cxn ang="0">
                  <a:pos x="8" y="0"/>
                </a:cxn>
                <a:cxn ang="0">
                  <a:pos x="741" y="0"/>
                </a:cxn>
                <a:cxn ang="0">
                  <a:pos x="741" y="32"/>
                </a:cxn>
                <a:cxn ang="0">
                  <a:pos x="733" y="32"/>
                </a:cxn>
                <a:cxn ang="0">
                  <a:pos x="733" y="0"/>
                </a:cxn>
                <a:cxn ang="0">
                  <a:pos x="741" y="0"/>
                </a:cxn>
                <a:cxn ang="0">
                  <a:pos x="1475" y="0"/>
                </a:cxn>
                <a:cxn ang="0">
                  <a:pos x="1475" y="32"/>
                </a:cxn>
                <a:cxn ang="0">
                  <a:pos x="1467" y="32"/>
                </a:cxn>
                <a:cxn ang="0">
                  <a:pos x="1467" y="0"/>
                </a:cxn>
                <a:cxn ang="0">
                  <a:pos x="1475" y="0"/>
                </a:cxn>
                <a:cxn ang="0">
                  <a:pos x="2216" y="0"/>
                </a:cxn>
                <a:cxn ang="0">
                  <a:pos x="2216" y="32"/>
                </a:cxn>
                <a:cxn ang="0">
                  <a:pos x="2208" y="32"/>
                </a:cxn>
                <a:cxn ang="0">
                  <a:pos x="2208" y="0"/>
                </a:cxn>
                <a:cxn ang="0">
                  <a:pos x="2216" y="0"/>
                </a:cxn>
                <a:cxn ang="0">
                  <a:pos x="2950" y="0"/>
                </a:cxn>
                <a:cxn ang="0">
                  <a:pos x="2950" y="32"/>
                </a:cxn>
                <a:cxn ang="0">
                  <a:pos x="2942" y="32"/>
                </a:cxn>
                <a:cxn ang="0">
                  <a:pos x="2942" y="0"/>
                </a:cxn>
                <a:cxn ang="0">
                  <a:pos x="2950" y="0"/>
                </a:cxn>
              </a:cxnLst>
              <a:rect l="0" t="0" r="r" b="b"/>
              <a:pathLst>
                <a:path w="2950" h="32">
                  <a:moveTo>
                    <a:pt x="8" y="0"/>
                  </a:moveTo>
                  <a:lnTo>
                    <a:pt x="8" y="32"/>
                  </a:lnTo>
                  <a:lnTo>
                    <a:pt x="0" y="32"/>
                  </a:lnTo>
                  <a:lnTo>
                    <a:pt x="0" y="0"/>
                  </a:lnTo>
                  <a:lnTo>
                    <a:pt x="8" y="0"/>
                  </a:lnTo>
                  <a:close/>
                  <a:moveTo>
                    <a:pt x="741" y="0"/>
                  </a:moveTo>
                  <a:lnTo>
                    <a:pt x="741" y="32"/>
                  </a:lnTo>
                  <a:lnTo>
                    <a:pt x="733" y="32"/>
                  </a:lnTo>
                  <a:lnTo>
                    <a:pt x="733" y="0"/>
                  </a:lnTo>
                  <a:lnTo>
                    <a:pt x="741" y="0"/>
                  </a:lnTo>
                  <a:close/>
                  <a:moveTo>
                    <a:pt x="1475" y="0"/>
                  </a:moveTo>
                  <a:lnTo>
                    <a:pt x="1475" y="32"/>
                  </a:lnTo>
                  <a:lnTo>
                    <a:pt x="1467" y="32"/>
                  </a:lnTo>
                  <a:lnTo>
                    <a:pt x="1467" y="0"/>
                  </a:lnTo>
                  <a:lnTo>
                    <a:pt x="1475" y="0"/>
                  </a:lnTo>
                  <a:close/>
                  <a:moveTo>
                    <a:pt x="2216" y="0"/>
                  </a:moveTo>
                  <a:lnTo>
                    <a:pt x="2216" y="32"/>
                  </a:lnTo>
                  <a:lnTo>
                    <a:pt x="2208" y="32"/>
                  </a:lnTo>
                  <a:lnTo>
                    <a:pt x="2208" y="0"/>
                  </a:lnTo>
                  <a:lnTo>
                    <a:pt x="2216" y="0"/>
                  </a:lnTo>
                  <a:close/>
                  <a:moveTo>
                    <a:pt x="2950" y="0"/>
                  </a:moveTo>
                  <a:lnTo>
                    <a:pt x="2950" y="32"/>
                  </a:lnTo>
                  <a:lnTo>
                    <a:pt x="2942" y="32"/>
                  </a:lnTo>
                  <a:lnTo>
                    <a:pt x="2942" y="0"/>
                  </a:lnTo>
                  <a:lnTo>
                    <a:pt x="2950"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52" name="Freeform 96"/>
            <p:cNvSpPr>
              <a:spLocks/>
            </p:cNvSpPr>
            <p:nvPr/>
          </p:nvSpPr>
          <p:spPr bwMode="auto">
            <a:xfrm>
              <a:off x="2787651" y="1957388"/>
              <a:ext cx="4708525" cy="3403600"/>
            </a:xfrm>
            <a:custGeom>
              <a:avLst/>
              <a:gdLst/>
              <a:ahLst/>
              <a:cxnLst>
                <a:cxn ang="0">
                  <a:pos x="40" y="271"/>
                </a:cxn>
                <a:cxn ang="0">
                  <a:pos x="79" y="653"/>
                </a:cxn>
                <a:cxn ang="0">
                  <a:pos x="119" y="1020"/>
                </a:cxn>
                <a:cxn ang="0">
                  <a:pos x="183" y="1387"/>
                </a:cxn>
                <a:cxn ang="0">
                  <a:pos x="239" y="1650"/>
                </a:cxn>
                <a:cxn ang="0">
                  <a:pos x="303" y="1833"/>
                </a:cxn>
                <a:cxn ang="0">
                  <a:pos x="359" y="1961"/>
                </a:cxn>
                <a:cxn ang="0">
                  <a:pos x="454" y="2073"/>
                </a:cxn>
                <a:cxn ang="0">
                  <a:pos x="542" y="2113"/>
                </a:cxn>
                <a:cxn ang="0">
                  <a:pos x="654" y="2113"/>
                </a:cxn>
                <a:cxn ang="0">
                  <a:pos x="773" y="2089"/>
                </a:cxn>
                <a:cxn ang="0">
                  <a:pos x="885" y="2049"/>
                </a:cxn>
                <a:cxn ang="0">
                  <a:pos x="1004" y="2017"/>
                </a:cxn>
                <a:cxn ang="0">
                  <a:pos x="1124" y="1985"/>
                </a:cxn>
                <a:cxn ang="0">
                  <a:pos x="1244" y="1953"/>
                </a:cxn>
                <a:cxn ang="0">
                  <a:pos x="1363" y="1929"/>
                </a:cxn>
                <a:cxn ang="0">
                  <a:pos x="1475" y="1913"/>
                </a:cxn>
                <a:cxn ang="0">
                  <a:pos x="1594" y="1905"/>
                </a:cxn>
                <a:cxn ang="0">
                  <a:pos x="1714" y="1889"/>
                </a:cxn>
                <a:cxn ang="0">
                  <a:pos x="1834" y="1881"/>
                </a:cxn>
                <a:cxn ang="0">
                  <a:pos x="1953" y="1881"/>
                </a:cxn>
                <a:cxn ang="0">
                  <a:pos x="2065" y="1873"/>
                </a:cxn>
                <a:cxn ang="0">
                  <a:pos x="2184" y="1873"/>
                </a:cxn>
                <a:cxn ang="0">
                  <a:pos x="2304" y="1873"/>
                </a:cxn>
                <a:cxn ang="0">
                  <a:pos x="2424" y="1865"/>
                </a:cxn>
                <a:cxn ang="0">
                  <a:pos x="2535" y="1865"/>
                </a:cxn>
                <a:cxn ang="0">
                  <a:pos x="2655" y="1865"/>
                </a:cxn>
                <a:cxn ang="0">
                  <a:pos x="2774" y="1865"/>
                </a:cxn>
                <a:cxn ang="0">
                  <a:pos x="2894" y="1865"/>
                </a:cxn>
                <a:cxn ang="0">
                  <a:pos x="2966" y="1873"/>
                </a:cxn>
                <a:cxn ang="0">
                  <a:pos x="2862" y="1889"/>
                </a:cxn>
                <a:cxn ang="0">
                  <a:pos x="2743" y="1889"/>
                </a:cxn>
                <a:cxn ang="0">
                  <a:pos x="2623" y="1889"/>
                </a:cxn>
                <a:cxn ang="0">
                  <a:pos x="2511" y="1889"/>
                </a:cxn>
                <a:cxn ang="0">
                  <a:pos x="2392" y="1889"/>
                </a:cxn>
                <a:cxn ang="0">
                  <a:pos x="2272" y="1897"/>
                </a:cxn>
                <a:cxn ang="0">
                  <a:pos x="2153" y="1897"/>
                </a:cxn>
                <a:cxn ang="0">
                  <a:pos x="2041" y="1897"/>
                </a:cxn>
                <a:cxn ang="0">
                  <a:pos x="1921" y="1905"/>
                </a:cxn>
                <a:cxn ang="0">
                  <a:pos x="1802" y="1913"/>
                </a:cxn>
                <a:cxn ang="0">
                  <a:pos x="1690" y="1921"/>
                </a:cxn>
                <a:cxn ang="0">
                  <a:pos x="1570" y="1929"/>
                </a:cxn>
                <a:cxn ang="0">
                  <a:pos x="1451" y="1945"/>
                </a:cxn>
                <a:cxn ang="0">
                  <a:pos x="1331" y="1961"/>
                </a:cxn>
                <a:cxn ang="0">
                  <a:pos x="1220" y="1985"/>
                </a:cxn>
                <a:cxn ang="0">
                  <a:pos x="1100" y="2009"/>
                </a:cxn>
                <a:cxn ang="0">
                  <a:pos x="980" y="2049"/>
                </a:cxn>
                <a:cxn ang="0">
                  <a:pos x="869" y="2081"/>
                </a:cxn>
                <a:cxn ang="0">
                  <a:pos x="749" y="2121"/>
                </a:cxn>
                <a:cxn ang="0">
                  <a:pos x="630" y="2136"/>
                </a:cxn>
                <a:cxn ang="0">
                  <a:pos x="502" y="2128"/>
                </a:cxn>
                <a:cxn ang="0">
                  <a:pos x="414" y="2073"/>
                </a:cxn>
                <a:cxn ang="0">
                  <a:pos x="319" y="1945"/>
                </a:cxn>
                <a:cxn ang="0">
                  <a:pos x="263" y="1802"/>
                </a:cxn>
                <a:cxn ang="0">
                  <a:pos x="199" y="1602"/>
                </a:cxn>
                <a:cxn ang="0">
                  <a:pos x="143" y="1315"/>
                </a:cxn>
                <a:cxn ang="0">
                  <a:pos x="87" y="909"/>
                </a:cxn>
                <a:cxn ang="0">
                  <a:pos x="40" y="510"/>
                </a:cxn>
                <a:cxn ang="0">
                  <a:pos x="8" y="183"/>
                </a:cxn>
                <a:cxn ang="0">
                  <a:pos x="8" y="0"/>
                </a:cxn>
              </a:cxnLst>
              <a:rect l="0" t="0" r="r" b="b"/>
              <a:pathLst>
                <a:path w="2966" h="2144">
                  <a:moveTo>
                    <a:pt x="24" y="8"/>
                  </a:moveTo>
                  <a:lnTo>
                    <a:pt x="24" y="95"/>
                  </a:lnTo>
                  <a:lnTo>
                    <a:pt x="32" y="183"/>
                  </a:lnTo>
                  <a:lnTo>
                    <a:pt x="40" y="271"/>
                  </a:lnTo>
                  <a:lnTo>
                    <a:pt x="48" y="350"/>
                  </a:lnTo>
                  <a:lnTo>
                    <a:pt x="56" y="430"/>
                  </a:lnTo>
                  <a:lnTo>
                    <a:pt x="64" y="510"/>
                  </a:lnTo>
                  <a:lnTo>
                    <a:pt x="79" y="653"/>
                  </a:lnTo>
                  <a:lnTo>
                    <a:pt x="87" y="717"/>
                  </a:lnTo>
                  <a:lnTo>
                    <a:pt x="95" y="781"/>
                  </a:lnTo>
                  <a:lnTo>
                    <a:pt x="111" y="909"/>
                  </a:lnTo>
                  <a:lnTo>
                    <a:pt x="119" y="1020"/>
                  </a:lnTo>
                  <a:lnTo>
                    <a:pt x="135" y="1124"/>
                  </a:lnTo>
                  <a:lnTo>
                    <a:pt x="151" y="1220"/>
                  </a:lnTo>
                  <a:lnTo>
                    <a:pt x="167" y="1307"/>
                  </a:lnTo>
                  <a:lnTo>
                    <a:pt x="183" y="1387"/>
                  </a:lnTo>
                  <a:lnTo>
                    <a:pt x="199" y="1467"/>
                  </a:lnTo>
                  <a:lnTo>
                    <a:pt x="215" y="1530"/>
                  </a:lnTo>
                  <a:lnTo>
                    <a:pt x="223" y="1594"/>
                  </a:lnTo>
                  <a:lnTo>
                    <a:pt x="239" y="1650"/>
                  </a:lnTo>
                  <a:lnTo>
                    <a:pt x="255" y="1706"/>
                  </a:lnTo>
                  <a:lnTo>
                    <a:pt x="271" y="1754"/>
                  </a:lnTo>
                  <a:lnTo>
                    <a:pt x="287" y="1794"/>
                  </a:lnTo>
                  <a:lnTo>
                    <a:pt x="303" y="1833"/>
                  </a:lnTo>
                  <a:lnTo>
                    <a:pt x="311" y="1873"/>
                  </a:lnTo>
                  <a:lnTo>
                    <a:pt x="327" y="1905"/>
                  </a:lnTo>
                  <a:lnTo>
                    <a:pt x="343" y="1937"/>
                  </a:lnTo>
                  <a:lnTo>
                    <a:pt x="359" y="1961"/>
                  </a:lnTo>
                  <a:lnTo>
                    <a:pt x="374" y="1985"/>
                  </a:lnTo>
                  <a:lnTo>
                    <a:pt x="398" y="2025"/>
                  </a:lnTo>
                  <a:lnTo>
                    <a:pt x="430" y="2049"/>
                  </a:lnTo>
                  <a:lnTo>
                    <a:pt x="454" y="2073"/>
                  </a:lnTo>
                  <a:lnTo>
                    <a:pt x="486" y="2089"/>
                  </a:lnTo>
                  <a:lnTo>
                    <a:pt x="486" y="2089"/>
                  </a:lnTo>
                  <a:lnTo>
                    <a:pt x="510" y="2105"/>
                  </a:lnTo>
                  <a:lnTo>
                    <a:pt x="542" y="2113"/>
                  </a:lnTo>
                  <a:lnTo>
                    <a:pt x="566" y="2113"/>
                  </a:lnTo>
                  <a:lnTo>
                    <a:pt x="598" y="2121"/>
                  </a:lnTo>
                  <a:lnTo>
                    <a:pt x="630" y="2113"/>
                  </a:lnTo>
                  <a:lnTo>
                    <a:pt x="654" y="2113"/>
                  </a:lnTo>
                  <a:lnTo>
                    <a:pt x="685" y="2105"/>
                  </a:lnTo>
                  <a:lnTo>
                    <a:pt x="709" y="2105"/>
                  </a:lnTo>
                  <a:lnTo>
                    <a:pt x="741" y="2097"/>
                  </a:lnTo>
                  <a:lnTo>
                    <a:pt x="773" y="2089"/>
                  </a:lnTo>
                  <a:lnTo>
                    <a:pt x="797" y="2081"/>
                  </a:lnTo>
                  <a:lnTo>
                    <a:pt x="829" y="2073"/>
                  </a:lnTo>
                  <a:lnTo>
                    <a:pt x="861" y="2057"/>
                  </a:lnTo>
                  <a:lnTo>
                    <a:pt x="885" y="2049"/>
                  </a:lnTo>
                  <a:lnTo>
                    <a:pt x="917" y="2041"/>
                  </a:lnTo>
                  <a:lnTo>
                    <a:pt x="949" y="2033"/>
                  </a:lnTo>
                  <a:lnTo>
                    <a:pt x="972" y="2025"/>
                  </a:lnTo>
                  <a:lnTo>
                    <a:pt x="1004" y="2017"/>
                  </a:lnTo>
                  <a:lnTo>
                    <a:pt x="1036" y="2009"/>
                  </a:lnTo>
                  <a:lnTo>
                    <a:pt x="1068" y="2001"/>
                  </a:lnTo>
                  <a:lnTo>
                    <a:pt x="1092" y="1993"/>
                  </a:lnTo>
                  <a:lnTo>
                    <a:pt x="1124" y="1985"/>
                  </a:lnTo>
                  <a:lnTo>
                    <a:pt x="1156" y="1977"/>
                  </a:lnTo>
                  <a:lnTo>
                    <a:pt x="1180" y="1969"/>
                  </a:lnTo>
                  <a:lnTo>
                    <a:pt x="1212" y="1961"/>
                  </a:lnTo>
                  <a:lnTo>
                    <a:pt x="1244" y="1953"/>
                  </a:lnTo>
                  <a:lnTo>
                    <a:pt x="1267" y="1945"/>
                  </a:lnTo>
                  <a:lnTo>
                    <a:pt x="1299" y="1945"/>
                  </a:lnTo>
                  <a:lnTo>
                    <a:pt x="1331" y="1937"/>
                  </a:lnTo>
                  <a:lnTo>
                    <a:pt x="1363" y="1929"/>
                  </a:lnTo>
                  <a:lnTo>
                    <a:pt x="1387" y="1929"/>
                  </a:lnTo>
                  <a:lnTo>
                    <a:pt x="1419" y="1921"/>
                  </a:lnTo>
                  <a:lnTo>
                    <a:pt x="1451" y="1921"/>
                  </a:lnTo>
                  <a:lnTo>
                    <a:pt x="1475" y="1913"/>
                  </a:lnTo>
                  <a:lnTo>
                    <a:pt x="1507" y="1913"/>
                  </a:lnTo>
                  <a:lnTo>
                    <a:pt x="1539" y="1905"/>
                  </a:lnTo>
                  <a:lnTo>
                    <a:pt x="1570" y="1905"/>
                  </a:lnTo>
                  <a:lnTo>
                    <a:pt x="1594" y="1905"/>
                  </a:lnTo>
                  <a:lnTo>
                    <a:pt x="1626" y="1897"/>
                  </a:lnTo>
                  <a:lnTo>
                    <a:pt x="1658" y="1897"/>
                  </a:lnTo>
                  <a:lnTo>
                    <a:pt x="1682" y="1897"/>
                  </a:lnTo>
                  <a:lnTo>
                    <a:pt x="1714" y="1889"/>
                  </a:lnTo>
                  <a:lnTo>
                    <a:pt x="1746" y="1889"/>
                  </a:lnTo>
                  <a:lnTo>
                    <a:pt x="1770" y="1889"/>
                  </a:lnTo>
                  <a:lnTo>
                    <a:pt x="1802" y="1889"/>
                  </a:lnTo>
                  <a:lnTo>
                    <a:pt x="1834" y="1881"/>
                  </a:lnTo>
                  <a:lnTo>
                    <a:pt x="1857" y="1881"/>
                  </a:lnTo>
                  <a:lnTo>
                    <a:pt x="1889" y="1881"/>
                  </a:lnTo>
                  <a:lnTo>
                    <a:pt x="1921" y="1881"/>
                  </a:lnTo>
                  <a:lnTo>
                    <a:pt x="1953" y="1881"/>
                  </a:lnTo>
                  <a:lnTo>
                    <a:pt x="1977" y="1873"/>
                  </a:lnTo>
                  <a:lnTo>
                    <a:pt x="2009" y="1873"/>
                  </a:lnTo>
                  <a:lnTo>
                    <a:pt x="2041" y="1873"/>
                  </a:lnTo>
                  <a:lnTo>
                    <a:pt x="2065" y="1873"/>
                  </a:lnTo>
                  <a:lnTo>
                    <a:pt x="2097" y="1873"/>
                  </a:lnTo>
                  <a:lnTo>
                    <a:pt x="2129" y="1873"/>
                  </a:lnTo>
                  <a:lnTo>
                    <a:pt x="2153" y="1873"/>
                  </a:lnTo>
                  <a:lnTo>
                    <a:pt x="2184" y="1873"/>
                  </a:lnTo>
                  <a:lnTo>
                    <a:pt x="2216" y="1873"/>
                  </a:lnTo>
                  <a:lnTo>
                    <a:pt x="2248" y="1873"/>
                  </a:lnTo>
                  <a:lnTo>
                    <a:pt x="2272" y="1873"/>
                  </a:lnTo>
                  <a:lnTo>
                    <a:pt x="2304" y="1873"/>
                  </a:lnTo>
                  <a:lnTo>
                    <a:pt x="2336" y="1865"/>
                  </a:lnTo>
                  <a:lnTo>
                    <a:pt x="2360" y="1865"/>
                  </a:lnTo>
                  <a:lnTo>
                    <a:pt x="2392" y="1865"/>
                  </a:lnTo>
                  <a:lnTo>
                    <a:pt x="2424" y="1865"/>
                  </a:lnTo>
                  <a:lnTo>
                    <a:pt x="2448" y="1865"/>
                  </a:lnTo>
                  <a:lnTo>
                    <a:pt x="2479" y="1865"/>
                  </a:lnTo>
                  <a:lnTo>
                    <a:pt x="2511" y="1865"/>
                  </a:lnTo>
                  <a:lnTo>
                    <a:pt x="2535" y="1865"/>
                  </a:lnTo>
                  <a:lnTo>
                    <a:pt x="2567" y="1865"/>
                  </a:lnTo>
                  <a:lnTo>
                    <a:pt x="2599" y="1865"/>
                  </a:lnTo>
                  <a:lnTo>
                    <a:pt x="2623" y="1865"/>
                  </a:lnTo>
                  <a:lnTo>
                    <a:pt x="2655" y="1865"/>
                  </a:lnTo>
                  <a:lnTo>
                    <a:pt x="2687" y="1865"/>
                  </a:lnTo>
                  <a:lnTo>
                    <a:pt x="2719" y="1865"/>
                  </a:lnTo>
                  <a:lnTo>
                    <a:pt x="2743" y="1865"/>
                  </a:lnTo>
                  <a:lnTo>
                    <a:pt x="2774" y="1865"/>
                  </a:lnTo>
                  <a:lnTo>
                    <a:pt x="2806" y="1865"/>
                  </a:lnTo>
                  <a:lnTo>
                    <a:pt x="2830" y="1865"/>
                  </a:lnTo>
                  <a:lnTo>
                    <a:pt x="2862" y="1865"/>
                  </a:lnTo>
                  <a:lnTo>
                    <a:pt x="2894" y="1865"/>
                  </a:lnTo>
                  <a:lnTo>
                    <a:pt x="2918" y="1865"/>
                  </a:lnTo>
                  <a:lnTo>
                    <a:pt x="2950" y="1865"/>
                  </a:lnTo>
                  <a:lnTo>
                    <a:pt x="2958" y="1865"/>
                  </a:lnTo>
                  <a:lnTo>
                    <a:pt x="2966" y="1873"/>
                  </a:lnTo>
                  <a:lnTo>
                    <a:pt x="2950" y="1889"/>
                  </a:lnTo>
                  <a:lnTo>
                    <a:pt x="2918" y="1889"/>
                  </a:lnTo>
                  <a:lnTo>
                    <a:pt x="2894" y="1889"/>
                  </a:lnTo>
                  <a:lnTo>
                    <a:pt x="2862" y="1889"/>
                  </a:lnTo>
                  <a:lnTo>
                    <a:pt x="2830" y="1889"/>
                  </a:lnTo>
                  <a:lnTo>
                    <a:pt x="2806" y="1889"/>
                  </a:lnTo>
                  <a:lnTo>
                    <a:pt x="2774" y="1889"/>
                  </a:lnTo>
                  <a:lnTo>
                    <a:pt x="2743" y="1889"/>
                  </a:lnTo>
                  <a:lnTo>
                    <a:pt x="2719" y="1889"/>
                  </a:lnTo>
                  <a:lnTo>
                    <a:pt x="2687" y="1889"/>
                  </a:lnTo>
                  <a:lnTo>
                    <a:pt x="2655" y="1889"/>
                  </a:lnTo>
                  <a:lnTo>
                    <a:pt x="2623" y="1889"/>
                  </a:lnTo>
                  <a:lnTo>
                    <a:pt x="2599" y="1889"/>
                  </a:lnTo>
                  <a:lnTo>
                    <a:pt x="2567" y="1889"/>
                  </a:lnTo>
                  <a:lnTo>
                    <a:pt x="2535" y="1889"/>
                  </a:lnTo>
                  <a:lnTo>
                    <a:pt x="2511" y="1889"/>
                  </a:lnTo>
                  <a:lnTo>
                    <a:pt x="2479" y="1889"/>
                  </a:lnTo>
                  <a:lnTo>
                    <a:pt x="2448" y="1889"/>
                  </a:lnTo>
                  <a:lnTo>
                    <a:pt x="2424" y="1889"/>
                  </a:lnTo>
                  <a:lnTo>
                    <a:pt x="2392" y="1889"/>
                  </a:lnTo>
                  <a:lnTo>
                    <a:pt x="2360" y="1889"/>
                  </a:lnTo>
                  <a:lnTo>
                    <a:pt x="2336" y="1889"/>
                  </a:lnTo>
                  <a:lnTo>
                    <a:pt x="2304" y="1897"/>
                  </a:lnTo>
                  <a:lnTo>
                    <a:pt x="2272" y="1897"/>
                  </a:lnTo>
                  <a:lnTo>
                    <a:pt x="2248" y="1897"/>
                  </a:lnTo>
                  <a:lnTo>
                    <a:pt x="2216" y="1897"/>
                  </a:lnTo>
                  <a:lnTo>
                    <a:pt x="2184" y="1897"/>
                  </a:lnTo>
                  <a:lnTo>
                    <a:pt x="2153" y="1897"/>
                  </a:lnTo>
                  <a:lnTo>
                    <a:pt x="2129" y="1897"/>
                  </a:lnTo>
                  <a:lnTo>
                    <a:pt x="2097" y="1897"/>
                  </a:lnTo>
                  <a:lnTo>
                    <a:pt x="2065" y="1897"/>
                  </a:lnTo>
                  <a:lnTo>
                    <a:pt x="2041" y="1897"/>
                  </a:lnTo>
                  <a:lnTo>
                    <a:pt x="2009" y="1897"/>
                  </a:lnTo>
                  <a:lnTo>
                    <a:pt x="1977" y="1897"/>
                  </a:lnTo>
                  <a:lnTo>
                    <a:pt x="1953" y="1905"/>
                  </a:lnTo>
                  <a:lnTo>
                    <a:pt x="1921" y="1905"/>
                  </a:lnTo>
                  <a:lnTo>
                    <a:pt x="1889" y="1905"/>
                  </a:lnTo>
                  <a:lnTo>
                    <a:pt x="1865" y="1905"/>
                  </a:lnTo>
                  <a:lnTo>
                    <a:pt x="1834" y="1905"/>
                  </a:lnTo>
                  <a:lnTo>
                    <a:pt x="1802" y="1913"/>
                  </a:lnTo>
                  <a:lnTo>
                    <a:pt x="1778" y="1913"/>
                  </a:lnTo>
                  <a:lnTo>
                    <a:pt x="1746" y="1913"/>
                  </a:lnTo>
                  <a:lnTo>
                    <a:pt x="1714" y="1913"/>
                  </a:lnTo>
                  <a:lnTo>
                    <a:pt x="1690" y="1921"/>
                  </a:lnTo>
                  <a:lnTo>
                    <a:pt x="1658" y="1921"/>
                  </a:lnTo>
                  <a:lnTo>
                    <a:pt x="1626" y="1921"/>
                  </a:lnTo>
                  <a:lnTo>
                    <a:pt x="1602" y="1929"/>
                  </a:lnTo>
                  <a:lnTo>
                    <a:pt x="1570" y="1929"/>
                  </a:lnTo>
                  <a:lnTo>
                    <a:pt x="1539" y="1929"/>
                  </a:lnTo>
                  <a:lnTo>
                    <a:pt x="1507" y="1937"/>
                  </a:lnTo>
                  <a:lnTo>
                    <a:pt x="1483" y="1937"/>
                  </a:lnTo>
                  <a:lnTo>
                    <a:pt x="1451" y="1945"/>
                  </a:lnTo>
                  <a:lnTo>
                    <a:pt x="1419" y="1945"/>
                  </a:lnTo>
                  <a:lnTo>
                    <a:pt x="1395" y="1953"/>
                  </a:lnTo>
                  <a:lnTo>
                    <a:pt x="1363" y="1953"/>
                  </a:lnTo>
                  <a:lnTo>
                    <a:pt x="1331" y="1961"/>
                  </a:lnTo>
                  <a:lnTo>
                    <a:pt x="1307" y="1969"/>
                  </a:lnTo>
                  <a:lnTo>
                    <a:pt x="1275" y="1969"/>
                  </a:lnTo>
                  <a:lnTo>
                    <a:pt x="1244" y="1977"/>
                  </a:lnTo>
                  <a:lnTo>
                    <a:pt x="1220" y="1985"/>
                  </a:lnTo>
                  <a:lnTo>
                    <a:pt x="1188" y="1993"/>
                  </a:lnTo>
                  <a:lnTo>
                    <a:pt x="1156" y="2001"/>
                  </a:lnTo>
                  <a:lnTo>
                    <a:pt x="1132" y="2009"/>
                  </a:lnTo>
                  <a:lnTo>
                    <a:pt x="1100" y="2009"/>
                  </a:lnTo>
                  <a:lnTo>
                    <a:pt x="1068" y="2017"/>
                  </a:lnTo>
                  <a:lnTo>
                    <a:pt x="1044" y="2033"/>
                  </a:lnTo>
                  <a:lnTo>
                    <a:pt x="1012" y="2041"/>
                  </a:lnTo>
                  <a:lnTo>
                    <a:pt x="980" y="2049"/>
                  </a:lnTo>
                  <a:lnTo>
                    <a:pt x="957" y="2057"/>
                  </a:lnTo>
                  <a:lnTo>
                    <a:pt x="925" y="2065"/>
                  </a:lnTo>
                  <a:lnTo>
                    <a:pt x="893" y="2073"/>
                  </a:lnTo>
                  <a:lnTo>
                    <a:pt x="869" y="2081"/>
                  </a:lnTo>
                  <a:lnTo>
                    <a:pt x="837" y="2089"/>
                  </a:lnTo>
                  <a:lnTo>
                    <a:pt x="805" y="2105"/>
                  </a:lnTo>
                  <a:lnTo>
                    <a:pt x="773" y="2113"/>
                  </a:lnTo>
                  <a:lnTo>
                    <a:pt x="749" y="2121"/>
                  </a:lnTo>
                  <a:lnTo>
                    <a:pt x="717" y="2128"/>
                  </a:lnTo>
                  <a:lnTo>
                    <a:pt x="685" y="2128"/>
                  </a:lnTo>
                  <a:lnTo>
                    <a:pt x="654" y="2136"/>
                  </a:lnTo>
                  <a:lnTo>
                    <a:pt x="630" y="2136"/>
                  </a:lnTo>
                  <a:lnTo>
                    <a:pt x="598" y="2144"/>
                  </a:lnTo>
                  <a:lnTo>
                    <a:pt x="566" y="2136"/>
                  </a:lnTo>
                  <a:lnTo>
                    <a:pt x="534" y="2136"/>
                  </a:lnTo>
                  <a:lnTo>
                    <a:pt x="502" y="2128"/>
                  </a:lnTo>
                  <a:lnTo>
                    <a:pt x="478" y="2113"/>
                  </a:lnTo>
                  <a:lnTo>
                    <a:pt x="470" y="2113"/>
                  </a:lnTo>
                  <a:lnTo>
                    <a:pt x="438" y="2097"/>
                  </a:lnTo>
                  <a:lnTo>
                    <a:pt x="414" y="2073"/>
                  </a:lnTo>
                  <a:lnTo>
                    <a:pt x="382" y="2033"/>
                  </a:lnTo>
                  <a:lnTo>
                    <a:pt x="351" y="1993"/>
                  </a:lnTo>
                  <a:lnTo>
                    <a:pt x="335" y="1969"/>
                  </a:lnTo>
                  <a:lnTo>
                    <a:pt x="319" y="1945"/>
                  </a:lnTo>
                  <a:lnTo>
                    <a:pt x="311" y="1913"/>
                  </a:lnTo>
                  <a:lnTo>
                    <a:pt x="295" y="1881"/>
                  </a:lnTo>
                  <a:lnTo>
                    <a:pt x="279" y="1841"/>
                  </a:lnTo>
                  <a:lnTo>
                    <a:pt x="263" y="1802"/>
                  </a:lnTo>
                  <a:lnTo>
                    <a:pt x="247" y="1762"/>
                  </a:lnTo>
                  <a:lnTo>
                    <a:pt x="231" y="1714"/>
                  </a:lnTo>
                  <a:lnTo>
                    <a:pt x="215" y="1658"/>
                  </a:lnTo>
                  <a:lnTo>
                    <a:pt x="199" y="1602"/>
                  </a:lnTo>
                  <a:lnTo>
                    <a:pt x="191" y="1538"/>
                  </a:lnTo>
                  <a:lnTo>
                    <a:pt x="175" y="1467"/>
                  </a:lnTo>
                  <a:lnTo>
                    <a:pt x="159" y="1395"/>
                  </a:lnTo>
                  <a:lnTo>
                    <a:pt x="143" y="1315"/>
                  </a:lnTo>
                  <a:lnTo>
                    <a:pt x="127" y="1220"/>
                  </a:lnTo>
                  <a:lnTo>
                    <a:pt x="111" y="1124"/>
                  </a:lnTo>
                  <a:lnTo>
                    <a:pt x="103" y="1020"/>
                  </a:lnTo>
                  <a:lnTo>
                    <a:pt x="87" y="909"/>
                  </a:lnTo>
                  <a:lnTo>
                    <a:pt x="71" y="789"/>
                  </a:lnTo>
                  <a:lnTo>
                    <a:pt x="64" y="725"/>
                  </a:lnTo>
                  <a:lnTo>
                    <a:pt x="56" y="653"/>
                  </a:lnTo>
                  <a:lnTo>
                    <a:pt x="40" y="510"/>
                  </a:lnTo>
                  <a:lnTo>
                    <a:pt x="32" y="438"/>
                  </a:lnTo>
                  <a:lnTo>
                    <a:pt x="24" y="358"/>
                  </a:lnTo>
                  <a:lnTo>
                    <a:pt x="16" y="271"/>
                  </a:lnTo>
                  <a:lnTo>
                    <a:pt x="8" y="183"/>
                  </a:lnTo>
                  <a:lnTo>
                    <a:pt x="8" y="95"/>
                  </a:lnTo>
                  <a:lnTo>
                    <a:pt x="0" y="8"/>
                  </a:lnTo>
                  <a:lnTo>
                    <a:pt x="0" y="0"/>
                  </a:lnTo>
                  <a:lnTo>
                    <a:pt x="8" y="0"/>
                  </a:lnTo>
                  <a:lnTo>
                    <a:pt x="16" y="0"/>
                  </a:lnTo>
                  <a:lnTo>
                    <a:pt x="24" y="8"/>
                  </a:lnTo>
                  <a:lnTo>
                    <a:pt x="24" y="8"/>
                  </a:lnTo>
                  <a:close/>
                </a:path>
              </a:pathLst>
            </a:custGeom>
            <a:solidFill>
              <a:srgbClr val="C00000"/>
            </a:solidFill>
            <a:ln w="50800">
              <a:solidFill>
                <a:srgbClr val="C00000"/>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54" name="Rectangle 98"/>
            <p:cNvSpPr>
              <a:spLocks noChangeArrowheads="1"/>
            </p:cNvSpPr>
            <p:nvPr/>
          </p:nvSpPr>
          <p:spPr bwMode="auto">
            <a:xfrm>
              <a:off x="2167539" y="5227969"/>
              <a:ext cx="535405"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a:solidFill>
                    <a:srgbClr val="000000"/>
                  </a:solidFill>
                  <a:latin typeface="Calibri" pitchFamily="34" charset="0"/>
                </a:rPr>
                <a:t>-</a:t>
              </a:r>
              <a:r>
                <a:rPr lang="hu-HU" sz="1814" dirty="0" smtClean="0">
                  <a:solidFill>
                    <a:srgbClr val="000000"/>
                  </a:solidFill>
                  <a:latin typeface="Calibri" pitchFamily="34" charset="0"/>
                </a:rPr>
                <a:t>0.10</a:t>
              </a:r>
              <a:endParaRPr lang="hu-HU" sz="1814" dirty="0">
                <a:latin typeface="Arial" pitchFamily="34" charset="0"/>
              </a:endParaRPr>
            </a:p>
          </p:txBody>
        </p:sp>
        <p:sp>
          <p:nvSpPr>
            <p:cNvPr id="301156" name="Rectangle 100"/>
            <p:cNvSpPr>
              <a:spLocks noChangeArrowheads="1"/>
            </p:cNvSpPr>
            <p:nvPr/>
          </p:nvSpPr>
          <p:spPr bwMode="auto">
            <a:xfrm>
              <a:off x="2190364" y="4376863"/>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0.10</a:t>
              </a:r>
              <a:endParaRPr lang="hu-HU" sz="1814" dirty="0">
                <a:latin typeface="Arial" pitchFamily="34" charset="0"/>
              </a:endParaRPr>
            </a:p>
          </p:txBody>
        </p:sp>
        <p:sp>
          <p:nvSpPr>
            <p:cNvPr id="301158" name="Rectangle 102"/>
            <p:cNvSpPr>
              <a:spLocks noChangeArrowheads="1"/>
            </p:cNvSpPr>
            <p:nvPr/>
          </p:nvSpPr>
          <p:spPr bwMode="auto">
            <a:xfrm>
              <a:off x="2190364" y="3541838"/>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0.30</a:t>
              </a:r>
              <a:endParaRPr lang="hu-HU" sz="1814" dirty="0">
                <a:latin typeface="Arial" pitchFamily="34" charset="0"/>
              </a:endParaRPr>
            </a:p>
          </p:txBody>
        </p:sp>
        <p:sp>
          <p:nvSpPr>
            <p:cNvPr id="301160" name="Rectangle 104"/>
            <p:cNvSpPr>
              <a:spLocks noChangeArrowheads="1"/>
            </p:cNvSpPr>
            <p:nvPr/>
          </p:nvSpPr>
          <p:spPr bwMode="auto">
            <a:xfrm>
              <a:off x="2190364" y="2706813"/>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0.50</a:t>
              </a:r>
              <a:endParaRPr lang="hu-HU" sz="1814" dirty="0">
                <a:latin typeface="Arial" pitchFamily="34" charset="0"/>
              </a:endParaRPr>
            </a:p>
          </p:txBody>
        </p:sp>
        <p:sp>
          <p:nvSpPr>
            <p:cNvPr id="301162" name="Rectangle 106"/>
            <p:cNvSpPr>
              <a:spLocks noChangeArrowheads="1"/>
            </p:cNvSpPr>
            <p:nvPr/>
          </p:nvSpPr>
          <p:spPr bwMode="auto">
            <a:xfrm>
              <a:off x="2190364" y="1857501"/>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0.70</a:t>
              </a:r>
              <a:endParaRPr lang="hu-HU" sz="1814" dirty="0">
                <a:latin typeface="Arial" pitchFamily="34" charset="0"/>
              </a:endParaRPr>
            </a:p>
          </p:txBody>
        </p:sp>
        <p:sp>
          <p:nvSpPr>
            <p:cNvPr id="113" name="Rectangle 63"/>
            <p:cNvSpPr>
              <a:spLocks noChangeArrowheads="1"/>
            </p:cNvSpPr>
            <p:nvPr/>
          </p:nvSpPr>
          <p:spPr bwMode="auto">
            <a:xfrm>
              <a:off x="2808366" y="4949956"/>
              <a:ext cx="4662410" cy="0"/>
            </a:xfrm>
            <a:prstGeom prst="rect">
              <a:avLst/>
            </a:prstGeom>
            <a:noFill/>
            <a:ln w="19050">
              <a:solidFill>
                <a:schemeClr val="tx1"/>
              </a:solidFill>
              <a:prstDash val="dashDot"/>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114" name="Rectangle 79"/>
            <p:cNvSpPr>
              <a:spLocks noChangeArrowheads="1"/>
            </p:cNvSpPr>
            <p:nvPr/>
          </p:nvSpPr>
          <p:spPr bwMode="auto">
            <a:xfrm>
              <a:off x="2569526" y="5443169"/>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0.00</a:t>
              </a:r>
              <a:endParaRPr lang="hu-HU" sz="1633" dirty="0">
                <a:latin typeface="Arial" pitchFamily="34" charset="0"/>
              </a:endParaRPr>
            </a:p>
          </p:txBody>
        </p:sp>
        <p:sp>
          <p:nvSpPr>
            <p:cNvPr id="115" name="Rectangle 80"/>
            <p:cNvSpPr>
              <a:spLocks noChangeArrowheads="1"/>
            </p:cNvSpPr>
            <p:nvPr/>
          </p:nvSpPr>
          <p:spPr bwMode="auto">
            <a:xfrm>
              <a:off x="3750626" y="5443169"/>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5.00</a:t>
              </a:r>
              <a:endParaRPr lang="hu-HU" sz="1633" dirty="0">
                <a:latin typeface="Arial" pitchFamily="34" charset="0"/>
              </a:endParaRPr>
            </a:p>
          </p:txBody>
        </p:sp>
        <p:sp>
          <p:nvSpPr>
            <p:cNvPr id="116" name="Rectangle 81"/>
            <p:cNvSpPr>
              <a:spLocks noChangeArrowheads="1"/>
            </p:cNvSpPr>
            <p:nvPr/>
          </p:nvSpPr>
          <p:spPr bwMode="auto">
            <a:xfrm>
              <a:off x="4856822" y="5443169"/>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10.00</a:t>
              </a:r>
              <a:endParaRPr lang="hu-HU" sz="1633" dirty="0">
                <a:latin typeface="Arial" pitchFamily="34" charset="0"/>
              </a:endParaRPr>
            </a:p>
          </p:txBody>
        </p:sp>
        <p:sp>
          <p:nvSpPr>
            <p:cNvPr id="117" name="Rectangle 82"/>
            <p:cNvSpPr>
              <a:spLocks noChangeArrowheads="1"/>
            </p:cNvSpPr>
            <p:nvPr/>
          </p:nvSpPr>
          <p:spPr bwMode="auto">
            <a:xfrm>
              <a:off x="6018872" y="5443169"/>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15.00</a:t>
              </a:r>
              <a:endParaRPr lang="hu-HU" sz="1633" dirty="0">
                <a:latin typeface="Arial" pitchFamily="34" charset="0"/>
              </a:endParaRPr>
            </a:p>
          </p:txBody>
        </p:sp>
        <p:sp>
          <p:nvSpPr>
            <p:cNvPr id="118" name="Rectangle 83"/>
            <p:cNvSpPr>
              <a:spLocks noChangeArrowheads="1"/>
            </p:cNvSpPr>
            <p:nvPr/>
          </p:nvSpPr>
          <p:spPr bwMode="auto">
            <a:xfrm>
              <a:off x="7199972" y="5443169"/>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20.00</a:t>
              </a:r>
              <a:endParaRPr lang="hu-HU" sz="1633" dirty="0">
                <a:latin typeface="Arial" pitchFamily="34" charset="0"/>
              </a:endParaRPr>
            </a:p>
          </p:txBody>
        </p:sp>
        <p:sp>
          <p:nvSpPr>
            <p:cNvPr id="147" name="Rectangle 138"/>
            <p:cNvSpPr>
              <a:spLocks noChangeArrowheads="1"/>
            </p:cNvSpPr>
            <p:nvPr/>
          </p:nvSpPr>
          <p:spPr bwMode="auto">
            <a:xfrm>
              <a:off x="7878637" y="5459546"/>
              <a:ext cx="475045"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a</a:t>
              </a:r>
              <a:r>
                <a:rPr lang="hu-HU" sz="2177" baseline="-25000" dirty="0" err="1">
                  <a:solidFill>
                    <a:srgbClr val="000000"/>
                  </a:solidFill>
                  <a:latin typeface="Calibri" pitchFamily="34" charset="0"/>
                </a:rPr>
                <a:t>o</a:t>
              </a:r>
              <a:endParaRPr lang="hu-HU" sz="2177" baseline="-25000" dirty="0">
                <a:latin typeface="Arial" pitchFamily="34" charset="0"/>
              </a:endParaRPr>
            </a:p>
          </p:txBody>
        </p:sp>
        <p:sp>
          <p:nvSpPr>
            <p:cNvPr id="150" name="Rectangle 138"/>
            <p:cNvSpPr>
              <a:spLocks noChangeArrowheads="1"/>
            </p:cNvSpPr>
            <p:nvPr/>
          </p:nvSpPr>
          <p:spPr bwMode="auto">
            <a:xfrm>
              <a:off x="2238829" y="1450069"/>
              <a:ext cx="462959"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r</a:t>
              </a:r>
              <a:r>
                <a:rPr lang="hu-HU" sz="2177" dirty="0">
                  <a:solidFill>
                    <a:srgbClr val="000000"/>
                  </a:solidFill>
                  <a:latin typeface="Calibri" pitchFamily="34" charset="0"/>
                </a:rPr>
                <a:t>)</a:t>
              </a:r>
              <a:endParaRPr lang="hu-HU" sz="2177" baseline="-25000" dirty="0">
                <a:latin typeface="Arial" pitchFamily="34" charset="0"/>
              </a:endParaRPr>
            </a:p>
          </p:txBody>
        </p:sp>
      </p:grpSp>
      <p:grpSp>
        <p:nvGrpSpPr>
          <p:cNvPr id="155" name="Csoportba foglalás 154"/>
          <p:cNvGrpSpPr/>
          <p:nvPr/>
        </p:nvGrpSpPr>
        <p:grpSpPr>
          <a:xfrm>
            <a:off x="6788600" y="218709"/>
            <a:ext cx="3043226" cy="2325028"/>
            <a:chOff x="2775132" y="1562100"/>
            <a:chExt cx="3354593" cy="2562913"/>
          </a:xfrm>
        </p:grpSpPr>
        <p:sp>
          <p:nvSpPr>
            <p:cNvPr id="301174" name="Rectangle 118"/>
            <p:cNvSpPr>
              <a:spLocks noChangeArrowheads="1"/>
            </p:cNvSpPr>
            <p:nvPr/>
          </p:nvSpPr>
          <p:spPr bwMode="auto">
            <a:xfrm>
              <a:off x="3345668" y="2084388"/>
              <a:ext cx="6350" cy="1587500"/>
            </a:xfrm>
            <a:prstGeom prst="rect">
              <a:avLst/>
            </a:prstGeom>
            <a:solidFill>
              <a:schemeClr val="tx1"/>
            </a:solidFill>
            <a:ln w="381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75" name="Freeform 119"/>
            <p:cNvSpPr>
              <a:spLocks noEditPoints="1"/>
            </p:cNvSpPr>
            <p:nvPr/>
          </p:nvSpPr>
          <p:spPr bwMode="auto">
            <a:xfrm>
              <a:off x="3290124" y="2084388"/>
              <a:ext cx="25400" cy="1593850"/>
            </a:xfrm>
            <a:custGeom>
              <a:avLst/>
              <a:gdLst/>
              <a:ahLst/>
              <a:cxnLst>
                <a:cxn ang="0">
                  <a:pos x="0" y="1000"/>
                </a:cxn>
                <a:cxn ang="0">
                  <a:pos x="16" y="1000"/>
                </a:cxn>
                <a:cxn ang="0">
                  <a:pos x="16" y="1004"/>
                </a:cxn>
                <a:cxn ang="0">
                  <a:pos x="0" y="1004"/>
                </a:cxn>
                <a:cxn ang="0">
                  <a:pos x="0" y="1000"/>
                </a:cxn>
                <a:cxn ang="0">
                  <a:pos x="0" y="900"/>
                </a:cxn>
                <a:cxn ang="0">
                  <a:pos x="16" y="900"/>
                </a:cxn>
                <a:cxn ang="0">
                  <a:pos x="16" y="904"/>
                </a:cxn>
                <a:cxn ang="0">
                  <a:pos x="0" y="904"/>
                </a:cxn>
                <a:cxn ang="0">
                  <a:pos x="0" y="900"/>
                </a:cxn>
                <a:cxn ang="0">
                  <a:pos x="0" y="800"/>
                </a:cxn>
                <a:cxn ang="0">
                  <a:pos x="16" y="800"/>
                </a:cxn>
                <a:cxn ang="0">
                  <a:pos x="16" y="804"/>
                </a:cxn>
                <a:cxn ang="0">
                  <a:pos x="0" y="804"/>
                </a:cxn>
                <a:cxn ang="0">
                  <a:pos x="0" y="800"/>
                </a:cxn>
                <a:cxn ang="0">
                  <a:pos x="0" y="700"/>
                </a:cxn>
                <a:cxn ang="0">
                  <a:pos x="16" y="700"/>
                </a:cxn>
                <a:cxn ang="0">
                  <a:pos x="16" y="704"/>
                </a:cxn>
                <a:cxn ang="0">
                  <a:pos x="0" y="704"/>
                </a:cxn>
                <a:cxn ang="0">
                  <a:pos x="0" y="700"/>
                </a:cxn>
                <a:cxn ang="0">
                  <a:pos x="0" y="600"/>
                </a:cxn>
                <a:cxn ang="0">
                  <a:pos x="16" y="600"/>
                </a:cxn>
                <a:cxn ang="0">
                  <a:pos x="16" y="604"/>
                </a:cxn>
                <a:cxn ang="0">
                  <a:pos x="0" y="604"/>
                </a:cxn>
                <a:cxn ang="0">
                  <a:pos x="0" y="600"/>
                </a:cxn>
                <a:cxn ang="0">
                  <a:pos x="0" y="500"/>
                </a:cxn>
                <a:cxn ang="0">
                  <a:pos x="16" y="500"/>
                </a:cxn>
                <a:cxn ang="0">
                  <a:pos x="16" y="504"/>
                </a:cxn>
                <a:cxn ang="0">
                  <a:pos x="0" y="504"/>
                </a:cxn>
                <a:cxn ang="0">
                  <a:pos x="0" y="500"/>
                </a:cxn>
                <a:cxn ang="0">
                  <a:pos x="0" y="400"/>
                </a:cxn>
                <a:cxn ang="0">
                  <a:pos x="16" y="400"/>
                </a:cxn>
                <a:cxn ang="0">
                  <a:pos x="16" y="404"/>
                </a:cxn>
                <a:cxn ang="0">
                  <a:pos x="0" y="404"/>
                </a:cxn>
                <a:cxn ang="0">
                  <a:pos x="0" y="400"/>
                </a:cxn>
                <a:cxn ang="0">
                  <a:pos x="0" y="300"/>
                </a:cxn>
                <a:cxn ang="0">
                  <a:pos x="16" y="300"/>
                </a:cxn>
                <a:cxn ang="0">
                  <a:pos x="16" y="304"/>
                </a:cxn>
                <a:cxn ang="0">
                  <a:pos x="0" y="304"/>
                </a:cxn>
                <a:cxn ang="0">
                  <a:pos x="0" y="300"/>
                </a:cxn>
                <a:cxn ang="0">
                  <a:pos x="0" y="200"/>
                </a:cxn>
                <a:cxn ang="0">
                  <a:pos x="16" y="200"/>
                </a:cxn>
                <a:cxn ang="0">
                  <a:pos x="16" y="204"/>
                </a:cxn>
                <a:cxn ang="0">
                  <a:pos x="0" y="204"/>
                </a:cxn>
                <a:cxn ang="0">
                  <a:pos x="0" y="200"/>
                </a:cxn>
                <a:cxn ang="0">
                  <a:pos x="0" y="100"/>
                </a:cxn>
                <a:cxn ang="0">
                  <a:pos x="16" y="100"/>
                </a:cxn>
                <a:cxn ang="0">
                  <a:pos x="16" y="104"/>
                </a:cxn>
                <a:cxn ang="0">
                  <a:pos x="0" y="104"/>
                </a:cxn>
                <a:cxn ang="0">
                  <a:pos x="0" y="100"/>
                </a:cxn>
                <a:cxn ang="0">
                  <a:pos x="0" y="0"/>
                </a:cxn>
                <a:cxn ang="0">
                  <a:pos x="16" y="0"/>
                </a:cxn>
                <a:cxn ang="0">
                  <a:pos x="16" y="4"/>
                </a:cxn>
                <a:cxn ang="0">
                  <a:pos x="0" y="4"/>
                </a:cxn>
                <a:cxn ang="0">
                  <a:pos x="0" y="0"/>
                </a:cxn>
              </a:cxnLst>
              <a:rect l="0" t="0" r="r" b="b"/>
              <a:pathLst>
                <a:path w="16" h="1004">
                  <a:moveTo>
                    <a:pt x="0" y="1000"/>
                  </a:moveTo>
                  <a:lnTo>
                    <a:pt x="16" y="1000"/>
                  </a:lnTo>
                  <a:lnTo>
                    <a:pt x="16" y="1004"/>
                  </a:lnTo>
                  <a:lnTo>
                    <a:pt x="0" y="1004"/>
                  </a:lnTo>
                  <a:lnTo>
                    <a:pt x="0" y="1000"/>
                  </a:lnTo>
                  <a:close/>
                  <a:moveTo>
                    <a:pt x="0" y="900"/>
                  </a:moveTo>
                  <a:lnTo>
                    <a:pt x="16" y="900"/>
                  </a:lnTo>
                  <a:lnTo>
                    <a:pt x="16" y="904"/>
                  </a:lnTo>
                  <a:lnTo>
                    <a:pt x="0" y="904"/>
                  </a:lnTo>
                  <a:lnTo>
                    <a:pt x="0" y="900"/>
                  </a:lnTo>
                  <a:close/>
                  <a:moveTo>
                    <a:pt x="0" y="800"/>
                  </a:moveTo>
                  <a:lnTo>
                    <a:pt x="16" y="800"/>
                  </a:lnTo>
                  <a:lnTo>
                    <a:pt x="16" y="804"/>
                  </a:lnTo>
                  <a:lnTo>
                    <a:pt x="0" y="804"/>
                  </a:lnTo>
                  <a:lnTo>
                    <a:pt x="0" y="800"/>
                  </a:lnTo>
                  <a:close/>
                  <a:moveTo>
                    <a:pt x="0" y="700"/>
                  </a:moveTo>
                  <a:lnTo>
                    <a:pt x="16" y="700"/>
                  </a:lnTo>
                  <a:lnTo>
                    <a:pt x="16" y="704"/>
                  </a:lnTo>
                  <a:lnTo>
                    <a:pt x="0" y="704"/>
                  </a:lnTo>
                  <a:lnTo>
                    <a:pt x="0" y="700"/>
                  </a:lnTo>
                  <a:close/>
                  <a:moveTo>
                    <a:pt x="0" y="600"/>
                  </a:moveTo>
                  <a:lnTo>
                    <a:pt x="16" y="600"/>
                  </a:lnTo>
                  <a:lnTo>
                    <a:pt x="16" y="604"/>
                  </a:lnTo>
                  <a:lnTo>
                    <a:pt x="0" y="604"/>
                  </a:lnTo>
                  <a:lnTo>
                    <a:pt x="0" y="600"/>
                  </a:lnTo>
                  <a:close/>
                  <a:moveTo>
                    <a:pt x="0" y="500"/>
                  </a:moveTo>
                  <a:lnTo>
                    <a:pt x="16" y="500"/>
                  </a:lnTo>
                  <a:lnTo>
                    <a:pt x="16" y="504"/>
                  </a:lnTo>
                  <a:lnTo>
                    <a:pt x="0" y="504"/>
                  </a:lnTo>
                  <a:lnTo>
                    <a:pt x="0" y="500"/>
                  </a:lnTo>
                  <a:close/>
                  <a:moveTo>
                    <a:pt x="0" y="400"/>
                  </a:moveTo>
                  <a:lnTo>
                    <a:pt x="16" y="400"/>
                  </a:lnTo>
                  <a:lnTo>
                    <a:pt x="16" y="404"/>
                  </a:lnTo>
                  <a:lnTo>
                    <a:pt x="0" y="404"/>
                  </a:lnTo>
                  <a:lnTo>
                    <a:pt x="0" y="400"/>
                  </a:lnTo>
                  <a:close/>
                  <a:moveTo>
                    <a:pt x="0" y="300"/>
                  </a:moveTo>
                  <a:lnTo>
                    <a:pt x="16" y="300"/>
                  </a:lnTo>
                  <a:lnTo>
                    <a:pt x="16" y="304"/>
                  </a:lnTo>
                  <a:lnTo>
                    <a:pt x="0" y="304"/>
                  </a:lnTo>
                  <a:lnTo>
                    <a:pt x="0" y="300"/>
                  </a:lnTo>
                  <a:close/>
                  <a:moveTo>
                    <a:pt x="0" y="200"/>
                  </a:moveTo>
                  <a:lnTo>
                    <a:pt x="16" y="200"/>
                  </a:lnTo>
                  <a:lnTo>
                    <a:pt x="16" y="204"/>
                  </a:lnTo>
                  <a:lnTo>
                    <a:pt x="0" y="204"/>
                  </a:lnTo>
                  <a:lnTo>
                    <a:pt x="0" y="200"/>
                  </a:lnTo>
                  <a:close/>
                  <a:moveTo>
                    <a:pt x="0" y="100"/>
                  </a:moveTo>
                  <a:lnTo>
                    <a:pt x="16" y="100"/>
                  </a:lnTo>
                  <a:lnTo>
                    <a:pt x="16" y="104"/>
                  </a:lnTo>
                  <a:lnTo>
                    <a:pt x="0" y="104"/>
                  </a:lnTo>
                  <a:lnTo>
                    <a:pt x="0" y="100"/>
                  </a:lnTo>
                  <a:close/>
                  <a:moveTo>
                    <a:pt x="0" y="0"/>
                  </a:moveTo>
                  <a:lnTo>
                    <a:pt x="16" y="0"/>
                  </a:lnTo>
                  <a:lnTo>
                    <a:pt x="16" y="4"/>
                  </a:lnTo>
                  <a:lnTo>
                    <a:pt x="0" y="4"/>
                  </a:lnTo>
                  <a:lnTo>
                    <a:pt x="0" y="0"/>
                  </a:lnTo>
                  <a:close/>
                </a:path>
              </a:pathLst>
            </a:custGeom>
            <a:solidFill>
              <a:schemeClr val="tx1"/>
            </a:solidFill>
            <a:ln w="381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76" name="Rectangle 120"/>
            <p:cNvSpPr>
              <a:spLocks noChangeArrowheads="1"/>
            </p:cNvSpPr>
            <p:nvPr/>
          </p:nvSpPr>
          <p:spPr bwMode="auto">
            <a:xfrm>
              <a:off x="3345668" y="3671888"/>
              <a:ext cx="2368550" cy="6350"/>
            </a:xfrm>
            <a:prstGeom prst="rect">
              <a:avLst/>
            </a:prstGeom>
            <a:solidFill>
              <a:schemeClr val="tx1"/>
            </a:solidFill>
            <a:ln w="381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77" name="Freeform 121"/>
            <p:cNvSpPr>
              <a:spLocks noEditPoints="1"/>
            </p:cNvSpPr>
            <p:nvPr/>
          </p:nvSpPr>
          <p:spPr bwMode="auto">
            <a:xfrm>
              <a:off x="3345668" y="3697008"/>
              <a:ext cx="2374900" cy="25400"/>
            </a:xfrm>
            <a:custGeom>
              <a:avLst/>
              <a:gdLst/>
              <a:ahLst/>
              <a:cxnLst>
                <a:cxn ang="0">
                  <a:pos x="4" y="0"/>
                </a:cxn>
                <a:cxn ang="0">
                  <a:pos x="4" y="16"/>
                </a:cxn>
                <a:cxn ang="0">
                  <a:pos x="0" y="16"/>
                </a:cxn>
                <a:cxn ang="0">
                  <a:pos x="0" y="0"/>
                </a:cxn>
                <a:cxn ang="0">
                  <a:pos x="4" y="0"/>
                </a:cxn>
                <a:cxn ang="0">
                  <a:pos x="304" y="0"/>
                </a:cxn>
                <a:cxn ang="0">
                  <a:pos x="304" y="16"/>
                </a:cxn>
                <a:cxn ang="0">
                  <a:pos x="300" y="16"/>
                </a:cxn>
                <a:cxn ang="0">
                  <a:pos x="300" y="0"/>
                </a:cxn>
                <a:cxn ang="0">
                  <a:pos x="304" y="0"/>
                </a:cxn>
                <a:cxn ang="0">
                  <a:pos x="600" y="0"/>
                </a:cxn>
                <a:cxn ang="0">
                  <a:pos x="600" y="16"/>
                </a:cxn>
                <a:cxn ang="0">
                  <a:pos x="596" y="16"/>
                </a:cxn>
                <a:cxn ang="0">
                  <a:pos x="596" y="0"/>
                </a:cxn>
                <a:cxn ang="0">
                  <a:pos x="600" y="0"/>
                </a:cxn>
                <a:cxn ang="0">
                  <a:pos x="900" y="0"/>
                </a:cxn>
                <a:cxn ang="0">
                  <a:pos x="900" y="16"/>
                </a:cxn>
                <a:cxn ang="0">
                  <a:pos x="896" y="16"/>
                </a:cxn>
                <a:cxn ang="0">
                  <a:pos x="896" y="0"/>
                </a:cxn>
                <a:cxn ang="0">
                  <a:pos x="900" y="0"/>
                </a:cxn>
                <a:cxn ang="0">
                  <a:pos x="1196" y="0"/>
                </a:cxn>
                <a:cxn ang="0">
                  <a:pos x="1196" y="16"/>
                </a:cxn>
                <a:cxn ang="0">
                  <a:pos x="1192" y="16"/>
                </a:cxn>
                <a:cxn ang="0">
                  <a:pos x="1192" y="0"/>
                </a:cxn>
                <a:cxn ang="0">
                  <a:pos x="1196" y="0"/>
                </a:cxn>
                <a:cxn ang="0">
                  <a:pos x="1496" y="0"/>
                </a:cxn>
                <a:cxn ang="0">
                  <a:pos x="1496" y="16"/>
                </a:cxn>
                <a:cxn ang="0">
                  <a:pos x="1492" y="16"/>
                </a:cxn>
                <a:cxn ang="0">
                  <a:pos x="1492" y="0"/>
                </a:cxn>
                <a:cxn ang="0">
                  <a:pos x="1496" y="0"/>
                </a:cxn>
              </a:cxnLst>
              <a:rect l="0" t="0" r="r" b="b"/>
              <a:pathLst>
                <a:path w="1496" h="16">
                  <a:moveTo>
                    <a:pt x="4" y="0"/>
                  </a:moveTo>
                  <a:lnTo>
                    <a:pt x="4" y="16"/>
                  </a:lnTo>
                  <a:lnTo>
                    <a:pt x="0" y="16"/>
                  </a:lnTo>
                  <a:lnTo>
                    <a:pt x="0" y="0"/>
                  </a:lnTo>
                  <a:lnTo>
                    <a:pt x="4" y="0"/>
                  </a:lnTo>
                  <a:close/>
                  <a:moveTo>
                    <a:pt x="304" y="0"/>
                  </a:moveTo>
                  <a:lnTo>
                    <a:pt x="304" y="16"/>
                  </a:lnTo>
                  <a:lnTo>
                    <a:pt x="300" y="16"/>
                  </a:lnTo>
                  <a:lnTo>
                    <a:pt x="300" y="0"/>
                  </a:lnTo>
                  <a:lnTo>
                    <a:pt x="304" y="0"/>
                  </a:lnTo>
                  <a:close/>
                  <a:moveTo>
                    <a:pt x="600" y="0"/>
                  </a:moveTo>
                  <a:lnTo>
                    <a:pt x="600" y="16"/>
                  </a:lnTo>
                  <a:lnTo>
                    <a:pt x="596" y="16"/>
                  </a:lnTo>
                  <a:lnTo>
                    <a:pt x="596" y="0"/>
                  </a:lnTo>
                  <a:lnTo>
                    <a:pt x="600" y="0"/>
                  </a:lnTo>
                  <a:close/>
                  <a:moveTo>
                    <a:pt x="900" y="0"/>
                  </a:moveTo>
                  <a:lnTo>
                    <a:pt x="900" y="16"/>
                  </a:lnTo>
                  <a:lnTo>
                    <a:pt x="896" y="16"/>
                  </a:lnTo>
                  <a:lnTo>
                    <a:pt x="896" y="0"/>
                  </a:lnTo>
                  <a:lnTo>
                    <a:pt x="900" y="0"/>
                  </a:lnTo>
                  <a:close/>
                  <a:moveTo>
                    <a:pt x="1196" y="0"/>
                  </a:moveTo>
                  <a:lnTo>
                    <a:pt x="1196" y="16"/>
                  </a:lnTo>
                  <a:lnTo>
                    <a:pt x="1192" y="16"/>
                  </a:lnTo>
                  <a:lnTo>
                    <a:pt x="1192" y="0"/>
                  </a:lnTo>
                  <a:lnTo>
                    <a:pt x="1196" y="0"/>
                  </a:lnTo>
                  <a:close/>
                  <a:moveTo>
                    <a:pt x="1496" y="0"/>
                  </a:moveTo>
                  <a:lnTo>
                    <a:pt x="1496" y="16"/>
                  </a:lnTo>
                  <a:lnTo>
                    <a:pt x="1492" y="16"/>
                  </a:lnTo>
                  <a:lnTo>
                    <a:pt x="1492" y="0"/>
                  </a:lnTo>
                  <a:lnTo>
                    <a:pt x="1496" y="0"/>
                  </a:lnTo>
                  <a:close/>
                </a:path>
              </a:pathLst>
            </a:custGeom>
            <a:solidFill>
              <a:schemeClr val="tx1"/>
            </a:solidFill>
            <a:ln w="381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78" name="Freeform 122"/>
            <p:cNvSpPr>
              <a:spLocks/>
            </p:cNvSpPr>
            <p:nvPr/>
          </p:nvSpPr>
          <p:spPr bwMode="auto">
            <a:xfrm>
              <a:off x="3339318" y="2078038"/>
              <a:ext cx="2387600" cy="1606550"/>
            </a:xfrm>
            <a:custGeom>
              <a:avLst/>
              <a:gdLst/>
              <a:ahLst/>
              <a:cxnLst>
                <a:cxn ang="0">
                  <a:pos x="24" y="96"/>
                </a:cxn>
                <a:cxn ang="0">
                  <a:pos x="48" y="224"/>
                </a:cxn>
                <a:cxn ang="0">
                  <a:pos x="68" y="332"/>
                </a:cxn>
                <a:cxn ang="0">
                  <a:pos x="92" y="424"/>
                </a:cxn>
                <a:cxn ang="0">
                  <a:pos x="116" y="508"/>
                </a:cxn>
                <a:cxn ang="0">
                  <a:pos x="160" y="636"/>
                </a:cxn>
                <a:cxn ang="0">
                  <a:pos x="204" y="728"/>
                </a:cxn>
                <a:cxn ang="0">
                  <a:pos x="248" y="800"/>
                </a:cxn>
                <a:cxn ang="0">
                  <a:pos x="292" y="852"/>
                </a:cxn>
                <a:cxn ang="0">
                  <a:pos x="336" y="888"/>
                </a:cxn>
                <a:cxn ang="0">
                  <a:pos x="424" y="940"/>
                </a:cxn>
                <a:cxn ang="0">
                  <a:pos x="512" y="964"/>
                </a:cxn>
                <a:cxn ang="0">
                  <a:pos x="604" y="980"/>
                </a:cxn>
                <a:cxn ang="0">
                  <a:pos x="692" y="988"/>
                </a:cxn>
                <a:cxn ang="0">
                  <a:pos x="780" y="992"/>
                </a:cxn>
                <a:cxn ang="0">
                  <a:pos x="868" y="996"/>
                </a:cxn>
                <a:cxn ang="0">
                  <a:pos x="960" y="996"/>
                </a:cxn>
                <a:cxn ang="0">
                  <a:pos x="1048" y="996"/>
                </a:cxn>
                <a:cxn ang="0">
                  <a:pos x="1140" y="996"/>
                </a:cxn>
                <a:cxn ang="0">
                  <a:pos x="1228" y="1000"/>
                </a:cxn>
                <a:cxn ang="0">
                  <a:pos x="1316" y="1000"/>
                </a:cxn>
                <a:cxn ang="0">
                  <a:pos x="1408" y="1000"/>
                </a:cxn>
                <a:cxn ang="0">
                  <a:pos x="1496" y="1000"/>
                </a:cxn>
                <a:cxn ang="0">
                  <a:pos x="1496" y="1012"/>
                </a:cxn>
                <a:cxn ang="0">
                  <a:pos x="1408" y="1012"/>
                </a:cxn>
                <a:cxn ang="0">
                  <a:pos x="1316" y="1012"/>
                </a:cxn>
                <a:cxn ang="0">
                  <a:pos x="1228" y="1012"/>
                </a:cxn>
                <a:cxn ang="0">
                  <a:pos x="1140" y="1008"/>
                </a:cxn>
                <a:cxn ang="0">
                  <a:pos x="1048" y="1008"/>
                </a:cxn>
                <a:cxn ang="0">
                  <a:pos x="960" y="1008"/>
                </a:cxn>
                <a:cxn ang="0">
                  <a:pos x="868" y="1008"/>
                </a:cxn>
                <a:cxn ang="0">
                  <a:pos x="780" y="1004"/>
                </a:cxn>
                <a:cxn ang="0">
                  <a:pos x="692" y="1000"/>
                </a:cxn>
                <a:cxn ang="0">
                  <a:pos x="600" y="992"/>
                </a:cxn>
                <a:cxn ang="0">
                  <a:pos x="512" y="976"/>
                </a:cxn>
                <a:cxn ang="0">
                  <a:pos x="420" y="948"/>
                </a:cxn>
                <a:cxn ang="0">
                  <a:pos x="328" y="900"/>
                </a:cxn>
                <a:cxn ang="0">
                  <a:pos x="284" y="860"/>
                </a:cxn>
                <a:cxn ang="0">
                  <a:pos x="240" y="804"/>
                </a:cxn>
                <a:cxn ang="0">
                  <a:pos x="192" y="736"/>
                </a:cxn>
                <a:cxn ang="0">
                  <a:pos x="148" y="640"/>
                </a:cxn>
                <a:cxn ang="0">
                  <a:pos x="104" y="508"/>
                </a:cxn>
                <a:cxn ang="0">
                  <a:pos x="80" y="428"/>
                </a:cxn>
                <a:cxn ang="0">
                  <a:pos x="60" y="336"/>
                </a:cxn>
                <a:cxn ang="0">
                  <a:pos x="36" y="228"/>
                </a:cxn>
                <a:cxn ang="0">
                  <a:pos x="12" y="96"/>
                </a:cxn>
                <a:cxn ang="0">
                  <a:pos x="0" y="0"/>
                </a:cxn>
                <a:cxn ang="0">
                  <a:pos x="12" y="4"/>
                </a:cxn>
              </a:cxnLst>
              <a:rect l="0" t="0" r="r" b="b"/>
              <a:pathLst>
                <a:path w="1504" h="1012">
                  <a:moveTo>
                    <a:pt x="12" y="4"/>
                  </a:moveTo>
                  <a:lnTo>
                    <a:pt x="16" y="48"/>
                  </a:lnTo>
                  <a:lnTo>
                    <a:pt x="24" y="96"/>
                  </a:lnTo>
                  <a:lnTo>
                    <a:pt x="32" y="140"/>
                  </a:lnTo>
                  <a:lnTo>
                    <a:pt x="40" y="184"/>
                  </a:lnTo>
                  <a:lnTo>
                    <a:pt x="48" y="224"/>
                  </a:lnTo>
                  <a:lnTo>
                    <a:pt x="56" y="264"/>
                  </a:lnTo>
                  <a:lnTo>
                    <a:pt x="64" y="300"/>
                  </a:lnTo>
                  <a:lnTo>
                    <a:pt x="68" y="332"/>
                  </a:lnTo>
                  <a:lnTo>
                    <a:pt x="76" y="364"/>
                  </a:lnTo>
                  <a:lnTo>
                    <a:pt x="84" y="396"/>
                  </a:lnTo>
                  <a:lnTo>
                    <a:pt x="92" y="424"/>
                  </a:lnTo>
                  <a:lnTo>
                    <a:pt x="100" y="452"/>
                  </a:lnTo>
                  <a:lnTo>
                    <a:pt x="108" y="480"/>
                  </a:lnTo>
                  <a:lnTo>
                    <a:pt x="116" y="508"/>
                  </a:lnTo>
                  <a:lnTo>
                    <a:pt x="128" y="552"/>
                  </a:lnTo>
                  <a:lnTo>
                    <a:pt x="144" y="596"/>
                  </a:lnTo>
                  <a:lnTo>
                    <a:pt x="160" y="636"/>
                  </a:lnTo>
                  <a:lnTo>
                    <a:pt x="176" y="668"/>
                  </a:lnTo>
                  <a:lnTo>
                    <a:pt x="188" y="700"/>
                  </a:lnTo>
                  <a:lnTo>
                    <a:pt x="204" y="728"/>
                  </a:lnTo>
                  <a:lnTo>
                    <a:pt x="220" y="756"/>
                  </a:lnTo>
                  <a:lnTo>
                    <a:pt x="232" y="780"/>
                  </a:lnTo>
                  <a:lnTo>
                    <a:pt x="248" y="800"/>
                  </a:lnTo>
                  <a:lnTo>
                    <a:pt x="264" y="820"/>
                  </a:lnTo>
                  <a:lnTo>
                    <a:pt x="276" y="836"/>
                  </a:lnTo>
                  <a:lnTo>
                    <a:pt x="292" y="852"/>
                  </a:lnTo>
                  <a:lnTo>
                    <a:pt x="308" y="864"/>
                  </a:lnTo>
                  <a:lnTo>
                    <a:pt x="320" y="876"/>
                  </a:lnTo>
                  <a:lnTo>
                    <a:pt x="336" y="888"/>
                  </a:lnTo>
                  <a:lnTo>
                    <a:pt x="364" y="908"/>
                  </a:lnTo>
                  <a:lnTo>
                    <a:pt x="396" y="924"/>
                  </a:lnTo>
                  <a:lnTo>
                    <a:pt x="424" y="940"/>
                  </a:lnTo>
                  <a:lnTo>
                    <a:pt x="456" y="948"/>
                  </a:lnTo>
                  <a:lnTo>
                    <a:pt x="484" y="960"/>
                  </a:lnTo>
                  <a:lnTo>
                    <a:pt x="512" y="964"/>
                  </a:lnTo>
                  <a:lnTo>
                    <a:pt x="544" y="972"/>
                  </a:lnTo>
                  <a:lnTo>
                    <a:pt x="572" y="976"/>
                  </a:lnTo>
                  <a:lnTo>
                    <a:pt x="604" y="980"/>
                  </a:lnTo>
                  <a:lnTo>
                    <a:pt x="632" y="984"/>
                  </a:lnTo>
                  <a:lnTo>
                    <a:pt x="660" y="988"/>
                  </a:lnTo>
                  <a:lnTo>
                    <a:pt x="692" y="988"/>
                  </a:lnTo>
                  <a:lnTo>
                    <a:pt x="720" y="992"/>
                  </a:lnTo>
                  <a:lnTo>
                    <a:pt x="752" y="992"/>
                  </a:lnTo>
                  <a:lnTo>
                    <a:pt x="780" y="992"/>
                  </a:lnTo>
                  <a:lnTo>
                    <a:pt x="812" y="992"/>
                  </a:lnTo>
                  <a:lnTo>
                    <a:pt x="840" y="996"/>
                  </a:lnTo>
                  <a:lnTo>
                    <a:pt x="868" y="996"/>
                  </a:lnTo>
                  <a:lnTo>
                    <a:pt x="900" y="996"/>
                  </a:lnTo>
                  <a:lnTo>
                    <a:pt x="928" y="996"/>
                  </a:lnTo>
                  <a:lnTo>
                    <a:pt x="960" y="996"/>
                  </a:lnTo>
                  <a:lnTo>
                    <a:pt x="988" y="996"/>
                  </a:lnTo>
                  <a:lnTo>
                    <a:pt x="1020" y="996"/>
                  </a:lnTo>
                  <a:lnTo>
                    <a:pt x="1048" y="996"/>
                  </a:lnTo>
                  <a:lnTo>
                    <a:pt x="1080" y="996"/>
                  </a:lnTo>
                  <a:lnTo>
                    <a:pt x="1108" y="996"/>
                  </a:lnTo>
                  <a:lnTo>
                    <a:pt x="1140" y="996"/>
                  </a:lnTo>
                  <a:lnTo>
                    <a:pt x="1168" y="996"/>
                  </a:lnTo>
                  <a:lnTo>
                    <a:pt x="1196" y="996"/>
                  </a:lnTo>
                  <a:lnTo>
                    <a:pt x="1228" y="1000"/>
                  </a:lnTo>
                  <a:lnTo>
                    <a:pt x="1256" y="1000"/>
                  </a:lnTo>
                  <a:lnTo>
                    <a:pt x="1288" y="1000"/>
                  </a:lnTo>
                  <a:lnTo>
                    <a:pt x="1316" y="1000"/>
                  </a:lnTo>
                  <a:lnTo>
                    <a:pt x="1348" y="1000"/>
                  </a:lnTo>
                  <a:lnTo>
                    <a:pt x="1376" y="1000"/>
                  </a:lnTo>
                  <a:lnTo>
                    <a:pt x="1408" y="1000"/>
                  </a:lnTo>
                  <a:lnTo>
                    <a:pt x="1436" y="1000"/>
                  </a:lnTo>
                  <a:lnTo>
                    <a:pt x="1468" y="1000"/>
                  </a:lnTo>
                  <a:lnTo>
                    <a:pt x="1496" y="1000"/>
                  </a:lnTo>
                  <a:lnTo>
                    <a:pt x="1500" y="1000"/>
                  </a:lnTo>
                  <a:lnTo>
                    <a:pt x="1504" y="1004"/>
                  </a:lnTo>
                  <a:lnTo>
                    <a:pt x="1496" y="1012"/>
                  </a:lnTo>
                  <a:lnTo>
                    <a:pt x="1468" y="1012"/>
                  </a:lnTo>
                  <a:lnTo>
                    <a:pt x="1436" y="1012"/>
                  </a:lnTo>
                  <a:lnTo>
                    <a:pt x="1408" y="1012"/>
                  </a:lnTo>
                  <a:lnTo>
                    <a:pt x="1376" y="1012"/>
                  </a:lnTo>
                  <a:lnTo>
                    <a:pt x="1348" y="1012"/>
                  </a:lnTo>
                  <a:lnTo>
                    <a:pt x="1316" y="1012"/>
                  </a:lnTo>
                  <a:lnTo>
                    <a:pt x="1288" y="1012"/>
                  </a:lnTo>
                  <a:lnTo>
                    <a:pt x="1256" y="1012"/>
                  </a:lnTo>
                  <a:lnTo>
                    <a:pt x="1228" y="1012"/>
                  </a:lnTo>
                  <a:lnTo>
                    <a:pt x="1196" y="1008"/>
                  </a:lnTo>
                  <a:lnTo>
                    <a:pt x="1168" y="1008"/>
                  </a:lnTo>
                  <a:lnTo>
                    <a:pt x="1140" y="1008"/>
                  </a:lnTo>
                  <a:lnTo>
                    <a:pt x="1108" y="1008"/>
                  </a:lnTo>
                  <a:lnTo>
                    <a:pt x="1080" y="1008"/>
                  </a:lnTo>
                  <a:lnTo>
                    <a:pt x="1048" y="1008"/>
                  </a:lnTo>
                  <a:lnTo>
                    <a:pt x="1020" y="1008"/>
                  </a:lnTo>
                  <a:lnTo>
                    <a:pt x="988" y="1008"/>
                  </a:lnTo>
                  <a:lnTo>
                    <a:pt x="960" y="1008"/>
                  </a:lnTo>
                  <a:lnTo>
                    <a:pt x="928" y="1008"/>
                  </a:lnTo>
                  <a:lnTo>
                    <a:pt x="900" y="1008"/>
                  </a:lnTo>
                  <a:lnTo>
                    <a:pt x="868" y="1008"/>
                  </a:lnTo>
                  <a:lnTo>
                    <a:pt x="840" y="1008"/>
                  </a:lnTo>
                  <a:lnTo>
                    <a:pt x="808" y="1004"/>
                  </a:lnTo>
                  <a:lnTo>
                    <a:pt x="780" y="1004"/>
                  </a:lnTo>
                  <a:lnTo>
                    <a:pt x="748" y="1004"/>
                  </a:lnTo>
                  <a:lnTo>
                    <a:pt x="720" y="1004"/>
                  </a:lnTo>
                  <a:lnTo>
                    <a:pt x="692" y="1000"/>
                  </a:lnTo>
                  <a:lnTo>
                    <a:pt x="660" y="1000"/>
                  </a:lnTo>
                  <a:lnTo>
                    <a:pt x="632" y="996"/>
                  </a:lnTo>
                  <a:lnTo>
                    <a:pt x="600" y="992"/>
                  </a:lnTo>
                  <a:lnTo>
                    <a:pt x="572" y="988"/>
                  </a:lnTo>
                  <a:lnTo>
                    <a:pt x="540" y="984"/>
                  </a:lnTo>
                  <a:lnTo>
                    <a:pt x="512" y="976"/>
                  </a:lnTo>
                  <a:lnTo>
                    <a:pt x="480" y="968"/>
                  </a:lnTo>
                  <a:lnTo>
                    <a:pt x="448" y="960"/>
                  </a:lnTo>
                  <a:lnTo>
                    <a:pt x="420" y="948"/>
                  </a:lnTo>
                  <a:lnTo>
                    <a:pt x="388" y="936"/>
                  </a:lnTo>
                  <a:lnTo>
                    <a:pt x="360" y="920"/>
                  </a:lnTo>
                  <a:lnTo>
                    <a:pt x="328" y="900"/>
                  </a:lnTo>
                  <a:lnTo>
                    <a:pt x="312" y="888"/>
                  </a:lnTo>
                  <a:lnTo>
                    <a:pt x="300" y="872"/>
                  </a:lnTo>
                  <a:lnTo>
                    <a:pt x="284" y="860"/>
                  </a:lnTo>
                  <a:lnTo>
                    <a:pt x="268" y="844"/>
                  </a:lnTo>
                  <a:lnTo>
                    <a:pt x="252" y="824"/>
                  </a:lnTo>
                  <a:lnTo>
                    <a:pt x="240" y="804"/>
                  </a:lnTo>
                  <a:lnTo>
                    <a:pt x="224" y="784"/>
                  </a:lnTo>
                  <a:lnTo>
                    <a:pt x="208" y="760"/>
                  </a:lnTo>
                  <a:lnTo>
                    <a:pt x="192" y="736"/>
                  </a:lnTo>
                  <a:lnTo>
                    <a:pt x="180" y="704"/>
                  </a:lnTo>
                  <a:lnTo>
                    <a:pt x="164" y="672"/>
                  </a:lnTo>
                  <a:lnTo>
                    <a:pt x="148" y="640"/>
                  </a:lnTo>
                  <a:lnTo>
                    <a:pt x="132" y="600"/>
                  </a:lnTo>
                  <a:lnTo>
                    <a:pt x="120" y="556"/>
                  </a:lnTo>
                  <a:lnTo>
                    <a:pt x="104" y="508"/>
                  </a:lnTo>
                  <a:lnTo>
                    <a:pt x="96" y="484"/>
                  </a:lnTo>
                  <a:lnTo>
                    <a:pt x="88" y="456"/>
                  </a:lnTo>
                  <a:lnTo>
                    <a:pt x="80" y="428"/>
                  </a:lnTo>
                  <a:lnTo>
                    <a:pt x="72" y="400"/>
                  </a:lnTo>
                  <a:lnTo>
                    <a:pt x="64" y="368"/>
                  </a:lnTo>
                  <a:lnTo>
                    <a:pt x="60" y="336"/>
                  </a:lnTo>
                  <a:lnTo>
                    <a:pt x="52" y="300"/>
                  </a:lnTo>
                  <a:lnTo>
                    <a:pt x="44" y="264"/>
                  </a:lnTo>
                  <a:lnTo>
                    <a:pt x="36" y="228"/>
                  </a:lnTo>
                  <a:lnTo>
                    <a:pt x="28" y="188"/>
                  </a:lnTo>
                  <a:lnTo>
                    <a:pt x="20" y="144"/>
                  </a:lnTo>
                  <a:lnTo>
                    <a:pt x="12" y="96"/>
                  </a:lnTo>
                  <a:lnTo>
                    <a:pt x="4" y="52"/>
                  </a:lnTo>
                  <a:lnTo>
                    <a:pt x="0" y="4"/>
                  </a:lnTo>
                  <a:lnTo>
                    <a:pt x="0" y="0"/>
                  </a:lnTo>
                  <a:lnTo>
                    <a:pt x="4" y="0"/>
                  </a:lnTo>
                  <a:lnTo>
                    <a:pt x="8" y="0"/>
                  </a:lnTo>
                  <a:lnTo>
                    <a:pt x="12" y="4"/>
                  </a:lnTo>
                  <a:lnTo>
                    <a:pt x="12" y="4"/>
                  </a:lnTo>
                  <a:close/>
                </a:path>
              </a:pathLst>
            </a:custGeom>
            <a:solidFill>
              <a:srgbClr val="BF01B6"/>
            </a:solidFill>
            <a:ln w="50800">
              <a:solidFill>
                <a:srgbClr val="BF01B6"/>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01179" name="Rectangle 123"/>
            <p:cNvSpPr>
              <a:spLocks noChangeArrowheads="1"/>
            </p:cNvSpPr>
            <p:nvPr/>
          </p:nvSpPr>
          <p:spPr bwMode="auto">
            <a:xfrm>
              <a:off x="2775132" y="3512134"/>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0.00</a:t>
              </a:r>
              <a:endParaRPr lang="hu-HU" sz="1814" dirty="0">
                <a:latin typeface="Arial" pitchFamily="34" charset="0"/>
              </a:endParaRPr>
            </a:p>
          </p:txBody>
        </p:sp>
        <p:sp>
          <p:nvSpPr>
            <p:cNvPr id="301184" name="Rectangle 128"/>
            <p:cNvSpPr>
              <a:spLocks noChangeArrowheads="1"/>
            </p:cNvSpPr>
            <p:nvPr/>
          </p:nvSpPr>
          <p:spPr bwMode="auto">
            <a:xfrm>
              <a:off x="2783277" y="2706813"/>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1.00</a:t>
              </a:r>
              <a:endParaRPr lang="hu-HU" sz="1814" dirty="0">
                <a:latin typeface="Arial" pitchFamily="34" charset="0"/>
              </a:endParaRPr>
            </a:p>
          </p:txBody>
        </p:sp>
        <p:sp>
          <p:nvSpPr>
            <p:cNvPr id="301189" name="Rectangle 133"/>
            <p:cNvSpPr>
              <a:spLocks noChangeArrowheads="1"/>
            </p:cNvSpPr>
            <p:nvPr/>
          </p:nvSpPr>
          <p:spPr bwMode="auto">
            <a:xfrm>
              <a:off x="2798988" y="1936562"/>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2.00</a:t>
              </a:r>
              <a:endParaRPr lang="hu-HU" sz="1814" dirty="0">
                <a:latin typeface="Arial" pitchFamily="34" charset="0"/>
              </a:endParaRPr>
            </a:p>
          </p:txBody>
        </p:sp>
        <p:sp>
          <p:nvSpPr>
            <p:cNvPr id="301190" name="Rectangle 134"/>
            <p:cNvSpPr>
              <a:spLocks noChangeArrowheads="1"/>
            </p:cNvSpPr>
            <p:nvPr/>
          </p:nvSpPr>
          <p:spPr bwMode="auto">
            <a:xfrm>
              <a:off x="3124328" y="3751292"/>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0.00</a:t>
              </a:r>
              <a:endParaRPr lang="hu-HU" sz="1814" dirty="0">
                <a:latin typeface="Arial" pitchFamily="34" charset="0"/>
              </a:endParaRPr>
            </a:p>
          </p:txBody>
        </p:sp>
        <p:sp>
          <p:nvSpPr>
            <p:cNvPr id="301192" name="Rectangle 136"/>
            <p:cNvSpPr>
              <a:spLocks noChangeArrowheads="1"/>
            </p:cNvSpPr>
            <p:nvPr/>
          </p:nvSpPr>
          <p:spPr bwMode="auto">
            <a:xfrm>
              <a:off x="4070478" y="3751292"/>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4.00</a:t>
              </a:r>
              <a:endParaRPr lang="hu-HU" sz="1814" dirty="0">
                <a:latin typeface="Arial" pitchFamily="34" charset="0"/>
              </a:endParaRPr>
            </a:p>
          </p:txBody>
        </p:sp>
        <p:sp>
          <p:nvSpPr>
            <p:cNvPr id="301194" name="Rectangle 138"/>
            <p:cNvSpPr>
              <a:spLocks noChangeArrowheads="1"/>
            </p:cNvSpPr>
            <p:nvPr/>
          </p:nvSpPr>
          <p:spPr bwMode="auto">
            <a:xfrm>
              <a:off x="5016628" y="3751292"/>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8.00</a:t>
              </a:r>
              <a:endParaRPr lang="hu-HU" sz="1814" dirty="0">
                <a:latin typeface="Arial" pitchFamily="34" charset="0"/>
              </a:endParaRPr>
            </a:p>
          </p:txBody>
        </p:sp>
        <p:sp>
          <p:nvSpPr>
            <p:cNvPr id="146" name="Rectangle 138"/>
            <p:cNvSpPr>
              <a:spLocks noChangeArrowheads="1"/>
            </p:cNvSpPr>
            <p:nvPr/>
          </p:nvSpPr>
          <p:spPr bwMode="auto">
            <a:xfrm>
              <a:off x="5654680" y="3755707"/>
              <a:ext cx="475045"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a</a:t>
              </a:r>
              <a:r>
                <a:rPr lang="hu-HU" sz="2177" baseline="-25000" dirty="0" err="1">
                  <a:solidFill>
                    <a:srgbClr val="000000"/>
                  </a:solidFill>
                  <a:latin typeface="Calibri" pitchFamily="34" charset="0"/>
                </a:rPr>
                <a:t>o</a:t>
              </a:r>
              <a:endParaRPr lang="hu-HU" sz="2177" baseline="-25000" dirty="0">
                <a:latin typeface="Arial" pitchFamily="34" charset="0"/>
              </a:endParaRPr>
            </a:p>
          </p:txBody>
        </p:sp>
        <p:sp>
          <p:nvSpPr>
            <p:cNvPr id="151" name="Rectangle 138"/>
            <p:cNvSpPr>
              <a:spLocks noChangeArrowheads="1"/>
            </p:cNvSpPr>
            <p:nvPr/>
          </p:nvSpPr>
          <p:spPr bwMode="auto">
            <a:xfrm>
              <a:off x="2877809" y="1562100"/>
              <a:ext cx="462959"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r</a:t>
              </a:r>
              <a:r>
                <a:rPr lang="hu-HU" sz="2177" dirty="0">
                  <a:solidFill>
                    <a:srgbClr val="000000"/>
                  </a:solidFill>
                  <a:latin typeface="Calibri" pitchFamily="34" charset="0"/>
                </a:rPr>
                <a:t>)</a:t>
              </a:r>
              <a:endParaRPr lang="hu-HU" sz="2177" baseline="-25000" dirty="0">
                <a:latin typeface="Arial" pitchFamily="34" charset="0"/>
              </a:endParaRPr>
            </a:p>
          </p:txBody>
        </p:sp>
      </p:grpSp>
      <p:graphicFrame>
        <p:nvGraphicFramePr>
          <p:cNvPr id="301197" name="Object 141"/>
          <p:cNvGraphicFramePr>
            <a:graphicFrameLocks noChangeAspect="1"/>
          </p:cNvGraphicFramePr>
          <p:nvPr/>
        </p:nvGraphicFramePr>
        <p:xfrm>
          <a:off x="2138533" y="5723999"/>
          <a:ext cx="4016156" cy="1033883"/>
        </p:xfrm>
        <a:graphic>
          <a:graphicData uri="http://schemas.openxmlformats.org/presentationml/2006/ole">
            <mc:AlternateContent xmlns:mc="http://schemas.openxmlformats.org/markup-compatibility/2006">
              <mc:Choice xmlns:v="urn:schemas-microsoft-com:vml" Requires="v">
                <p:oleObj spid="_x0000_s4210" name="Egyenlet" r:id="rId4" imgW="1777680" imgH="457200" progId="Equation.3">
                  <p:embed/>
                </p:oleObj>
              </mc:Choice>
              <mc:Fallback>
                <p:oleObj name="Egyenlet" r:id="rId4" imgW="1777680" imgH="457200" progId="Equation.3">
                  <p:embed/>
                  <p:pic>
                    <p:nvPicPr>
                      <p:cNvPr id="301197" name="Object 14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8533" y="5723999"/>
                        <a:ext cx="4016156" cy="103388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7" name="Szövegdoboz 156"/>
          <p:cNvSpPr txBox="1"/>
          <p:nvPr/>
        </p:nvSpPr>
        <p:spPr>
          <a:xfrm>
            <a:off x="8658602" y="787249"/>
            <a:ext cx="766557" cy="1432508"/>
          </a:xfrm>
          <a:prstGeom prst="rect">
            <a:avLst/>
          </a:prstGeom>
          <a:noFill/>
        </p:spPr>
        <p:txBody>
          <a:bodyPr wrap="none" rtlCol="0">
            <a:spAutoFit/>
          </a:bodyPr>
          <a:lstStyle/>
          <a:p>
            <a:pPr algn="ctr"/>
            <a:r>
              <a:rPr lang="hu-HU" sz="2903" dirty="0">
                <a:latin typeface="Times New Roman" pitchFamily="18" charset="0"/>
                <a:cs typeface="Times New Roman" pitchFamily="18" charset="0"/>
              </a:rPr>
              <a:t>n=1</a:t>
            </a:r>
          </a:p>
          <a:p>
            <a:pPr algn="ctr"/>
            <a:r>
              <a:rPr lang="hu-HU" sz="2903" dirty="0">
                <a:latin typeface="Brush Script MT" pitchFamily="66" charset="0"/>
                <a:cs typeface="Times New Roman" pitchFamily="18" charset="0"/>
              </a:rPr>
              <a:t>l</a:t>
            </a:r>
            <a:r>
              <a:rPr lang="hu-HU" sz="2903" dirty="0">
                <a:latin typeface="Times New Roman" pitchFamily="18" charset="0"/>
                <a:cs typeface="Times New Roman" pitchFamily="18" charset="0"/>
              </a:rPr>
              <a:t>=0</a:t>
            </a:r>
          </a:p>
          <a:p>
            <a:pPr algn="ctr"/>
            <a:r>
              <a:rPr lang="hu-HU" sz="2903" dirty="0">
                <a:latin typeface="Times New Roman" pitchFamily="18" charset="0"/>
                <a:cs typeface="Times New Roman" pitchFamily="18" charset="0"/>
              </a:rPr>
              <a:t>1s</a:t>
            </a:r>
          </a:p>
        </p:txBody>
      </p:sp>
      <p:sp>
        <p:nvSpPr>
          <p:cNvPr id="159" name="Szövegdoboz 158"/>
          <p:cNvSpPr txBox="1"/>
          <p:nvPr/>
        </p:nvSpPr>
        <p:spPr>
          <a:xfrm>
            <a:off x="5657614" y="784932"/>
            <a:ext cx="766557" cy="1432508"/>
          </a:xfrm>
          <a:prstGeom prst="rect">
            <a:avLst/>
          </a:prstGeom>
          <a:noFill/>
        </p:spPr>
        <p:txBody>
          <a:bodyPr wrap="none" rtlCol="0">
            <a:spAutoFit/>
          </a:bodyPr>
          <a:lstStyle/>
          <a:p>
            <a:pPr algn="ctr"/>
            <a:r>
              <a:rPr lang="hu-HU" sz="2903" dirty="0">
                <a:latin typeface="Times New Roman" pitchFamily="18" charset="0"/>
                <a:cs typeface="Times New Roman" pitchFamily="18" charset="0"/>
              </a:rPr>
              <a:t>n=2</a:t>
            </a:r>
          </a:p>
          <a:p>
            <a:pPr algn="ctr"/>
            <a:r>
              <a:rPr lang="hu-HU" sz="2903" dirty="0">
                <a:latin typeface="Brush Script MT" pitchFamily="66" charset="0"/>
                <a:cs typeface="Times New Roman" pitchFamily="18" charset="0"/>
              </a:rPr>
              <a:t>l</a:t>
            </a:r>
            <a:r>
              <a:rPr lang="hu-HU" sz="2903" dirty="0">
                <a:latin typeface="Times New Roman" pitchFamily="18" charset="0"/>
                <a:cs typeface="Times New Roman" pitchFamily="18" charset="0"/>
              </a:rPr>
              <a:t>=0</a:t>
            </a:r>
          </a:p>
          <a:p>
            <a:pPr algn="ctr"/>
            <a:r>
              <a:rPr lang="hu-HU" sz="2903" dirty="0">
                <a:latin typeface="Times New Roman" pitchFamily="18" charset="0"/>
                <a:cs typeface="Times New Roman" pitchFamily="18" charset="0"/>
              </a:rPr>
              <a:t>2s</a:t>
            </a:r>
          </a:p>
        </p:txBody>
      </p:sp>
      <p:sp>
        <p:nvSpPr>
          <p:cNvPr id="160" name="Szövegdoboz 159"/>
          <p:cNvSpPr txBox="1"/>
          <p:nvPr/>
        </p:nvSpPr>
        <p:spPr>
          <a:xfrm>
            <a:off x="3469430" y="783445"/>
            <a:ext cx="766557" cy="1432508"/>
          </a:xfrm>
          <a:prstGeom prst="rect">
            <a:avLst/>
          </a:prstGeom>
          <a:noFill/>
        </p:spPr>
        <p:txBody>
          <a:bodyPr wrap="none" rtlCol="0">
            <a:spAutoFit/>
          </a:bodyPr>
          <a:lstStyle/>
          <a:p>
            <a:pPr algn="ctr"/>
            <a:r>
              <a:rPr lang="hu-HU" sz="2903" dirty="0">
                <a:latin typeface="Times New Roman" pitchFamily="18" charset="0"/>
                <a:cs typeface="Times New Roman" pitchFamily="18" charset="0"/>
              </a:rPr>
              <a:t>n=3</a:t>
            </a:r>
          </a:p>
          <a:p>
            <a:pPr algn="ctr"/>
            <a:r>
              <a:rPr lang="hu-HU" sz="2903" dirty="0">
                <a:latin typeface="Brush Script MT" pitchFamily="66" charset="0"/>
                <a:cs typeface="Times New Roman" pitchFamily="18" charset="0"/>
              </a:rPr>
              <a:t>l</a:t>
            </a:r>
            <a:r>
              <a:rPr lang="hu-HU" sz="2903" dirty="0">
                <a:latin typeface="Times New Roman" pitchFamily="18" charset="0"/>
                <a:cs typeface="Times New Roman" pitchFamily="18" charset="0"/>
              </a:rPr>
              <a:t>=0</a:t>
            </a:r>
          </a:p>
          <a:p>
            <a:pPr algn="ctr"/>
            <a:r>
              <a:rPr lang="hu-HU" sz="2903" dirty="0">
                <a:latin typeface="Times New Roman" pitchFamily="18" charset="0"/>
                <a:cs typeface="Times New Roman" pitchFamily="18" charset="0"/>
              </a:rPr>
              <a:t>3s</a:t>
            </a:r>
          </a:p>
        </p:txBody>
      </p:sp>
      <p:sp>
        <p:nvSpPr>
          <p:cNvPr id="161" name="Szövegdoboz 160"/>
          <p:cNvSpPr txBox="1"/>
          <p:nvPr/>
        </p:nvSpPr>
        <p:spPr>
          <a:xfrm>
            <a:off x="6166347" y="5944500"/>
            <a:ext cx="5035353" cy="539058"/>
          </a:xfrm>
          <a:prstGeom prst="rect">
            <a:avLst/>
          </a:prstGeom>
          <a:noFill/>
        </p:spPr>
        <p:txBody>
          <a:bodyPr wrap="none" rtlCol="0">
            <a:spAutoFit/>
          </a:bodyPr>
          <a:lstStyle/>
          <a:p>
            <a:pPr algn="ctr"/>
            <a:r>
              <a:rPr lang="hu-HU" sz="2903" smtClean="0">
                <a:latin typeface="Times New Roman" pitchFamily="18" charset="0"/>
                <a:cs typeface="Times New Roman" pitchFamily="18" charset="0"/>
              </a:rPr>
              <a:t>since </a:t>
            </a:r>
            <a:r>
              <a:rPr lang="hu-HU" sz="2903" smtClean="0">
                <a:latin typeface="Brush Script MT" pitchFamily="66" charset="0"/>
                <a:cs typeface="Times New Roman" pitchFamily="18" charset="0"/>
              </a:rPr>
              <a:t>l</a:t>
            </a:r>
            <a:r>
              <a:rPr lang="hu-HU" sz="2903" smtClean="0">
                <a:latin typeface="Times New Roman" pitchFamily="18" charset="0"/>
                <a:cs typeface="Times New Roman" pitchFamily="18" charset="0"/>
              </a:rPr>
              <a:t>=0, </a:t>
            </a:r>
            <a:r>
              <a:rPr lang="hu-HU" sz="2903" dirty="0" smtClean="0">
                <a:latin typeface="Times New Roman" pitchFamily="18" charset="0"/>
                <a:cs typeface="Times New Roman" pitchFamily="18" charset="0"/>
              </a:rPr>
              <a:t>the second part is zero</a:t>
            </a:r>
            <a:endParaRPr lang="hu-HU" sz="2903"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9"/>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1000"/>
                                  </p:stCondLst>
                                  <p:childTnLst>
                                    <p:set>
                                      <p:cBhvr>
                                        <p:cTn id="15" dur="1" fill="hold">
                                          <p:stCondLst>
                                            <p:cond delay="0"/>
                                          </p:stCondLst>
                                        </p:cTn>
                                        <p:tgtEl>
                                          <p:spTgt spid="15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0"/>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nodeType="afterEffect">
                                  <p:stCondLst>
                                    <p:cond delay="1000"/>
                                  </p:stCondLst>
                                  <p:childTnLst>
                                    <p:set>
                                      <p:cBhvr>
                                        <p:cTn id="22" dur="1" fill="hold">
                                          <p:stCondLst>
                                            <p:cond delay="0"/>
                                          </p:stCondLst>
                                        </p:cTn>
                                        <p:tgtEl>
                                          <p:spTgt spid="1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1197"/>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grpId="0" nodeType="afterEffect">
                                  <p:stCondLst>
                                    <p:cond delay="1500"/>
                                  </p:stCondLst>
                                  <p:childTnLst>
                                    <p:set>
                                      <p:cBhvr>
                                        <p:cTn id="29" dur="1" fill="hold">
                                          <p:stCondLst>
                                            <p:cond delay="0"/>
                                          </p:stCondLst>
                                        </p:cTn>
                                        <p:tgtEl>
                                          <p:spTgt spid="1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 grpId="0"/>
      <p:bldP spid="159" grpId="0"/>
      <p:bldP spid="160" grpId="0"/>
      <p:bldP spid="16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Szövegdoboz 158"/>
          <p:cNvSpPr txBox="1"/>
          <p:nvPr/>
        </p:nvSpPr>
        <p:spPr>
          <a:xfrm>
            <a:off x="8271934" y="782386"/>
            <a:ext cx="766557" cy="1432508"/>
          </a:xfrm>
          <a:prstGeom prst="rect">
            <a:avLst/>
          </a:prstGeom>
          <a:noFill/>
        </p:spPr>
        <p:txBody>
          <a:bodyPr wrap="none" rtlCol="0">
            <a:spAutoFit/>
          </a:bodyPr>
          <a:lstStyle/>
          <a:p>
            <a:pPr algn="ctr"/>
            <a:r>
              <a:rPr lang="hu-HU" sz="2903" dirty="0">
                <a:latin typeface="Times New Roman" pitchFamily="18" charset="0"/>
                <a:cs typeface="Times New Roman" pitchFamily="18" charset="0"/>
              </a:rPr>
              <a:t>n=2</a:t>
            </a:r>
          </a:p>
          <a:p>
            <a:pPr algn="ctr"/>
            <a:r>
              <a:rPr lang="hu-HU" sz="2903" dirty="0">
                <a:latin typeface="Brush Script MT" pitchFamily="66" charset="0"/>
                <a:cs typeface="Times New Roman" pitchFamily="18" charset="0"/>
              </a:rPr>
              <a:t>l</a:t>
            </a:r>
            <a:r>
              <a:rPr lang="hu-HU" sz="2903" dirty="0">
                <a:latin typeface="Times New Roman" pitchFamily="18" charset="0"/>
                <a:cs typeface="Times New Roman" pitchFamily="18" charset="0"/>
              </a:rPr>
              <a:t>=1</a:t>
            </a:r>
          </a:p>
          <a:p>
            <a:pPr algn="ctr"/>
            <a:r>
              <a:rPr lang="hu-HU" sz="2903" dirty="0">
                <a:latin typeface="Times New Roman" pitchFamily="18" charset="0"/>
                <a:cs typeface="Times New Roman" pitchFamily="18" charset="0"/>
              </a:rPr>
              <a:t>2p</a:t>
            </a:r>
          </a:p>
        </p:txBody>
      </p:sp>
      <p:sp>
        <p:nvSpPr>
          <p:cNvPr id="160" name="Szövegdoboz 159"/>
          <p:cNvSpPr txBox="1"/>
          <p:nvPr/>
        </p:nvSpPr>
        <p:spPr>
          <a:xfrm>
            <a:off x="4423199" y="778911"/>
            <a:ext cx="766557" cy="1432508"/>
          </a:xfrm>
          <a:prstGeom prst="rect">
            <a:avLst/>
          </a:prstGeom>
          <a:noFill/>
        </p:spPr>
        <p:txBody>
          <a:bodyPr wrap="none" rtlCol="0">
            <a:spAutoFit/>
          </a:bodyPr>
          <a:lstStyle/>
          <a:p>
            <a:pPr algn="ctr"/>
            <a:r>
              <a:rPr lang="hu-HU" sz="2903" dirty="0">
                <a:latin typeface="Times New Roman" pitchFamily="18" charset="0"/>
                <a:cs typeface="Times New Roman" pitchFamily="18" charset="0"/>
              </a:rPr>
              <a:t>n=3</a:t>
            </a:r>
          </a:p>
          <a:p>
            <a:pPr algn="ctr"/>
            <a:r>
              <a:rPr lang="hu-HU" sz="2903" dirty="0">
                <a:latin typeface="Brush Script MT" pitchFamily="66" charset="0"/>
                <a:cs typeface="Times New Roman" pitchFamily="18" charset="0"/>
              </a:rPr>
              <a:t>l</a:t>
            </a:r>
            <a:r>
              <a:rPr lang="hu-HU" sz="2903" dirty="0">
                <a:latin typeface="Times New Roman" pitchFamily="18" charset="0"/>
                <a:cs typeface="Times New Roman" pitchFamily="18" charset="0"/>
              </a:rPr>
              <a:t>=1</a:t>
            </a:r>
          </a:p>
          <a:p>
            <a:pPr algn="ctr"/>
            <a:r>
              <a:rPr lang="hu-HU" sz="2903" dirty="0">
                <a:latin typeface="Times New Roman" pitchFamily="18" charset="0"/>
                <a:cs typeface="Times New Roman" pitchFamily="18" charset="0"/>
              </a:rPr>
              <a:t>3p</a:t>
            </a:r>
          </a:p>
        </p:txBody>
      </p:sp>
      <p:grpSp>
        <p:nvGrpSpPr>
          <p:cNvPr id="165" name="Csoportba foglalás 164"/>
          <p:cNvGrpSpPr/>
          <p:nvPr/>
        </p:nvGrpSpPr>
        <p:grpSpPr>
          <a:xfrm>
            <a:off x="2294002" y="599048"/>
            <a:ext cx="7845922" cy="5146457"/>
            <a:chOff x="849313" y="881063"/>
            <a:chExt cx="8648677" cy="5673016"/>
          </a:xfrm>
        </p:grpSpPr>
        <p:sp>
          <p:nvSpPr>
            <p:cNvPr id="311338" name="Freeform 42"/>
            <p:cNvSpPr>
              <a:spLocks/>
            </p:cNvSpPr>
            <p:nvPr/>
          </p:nvSpPr>
          <p:spPr bwMode="auto">
            <a:xfrm>
              <a:off x="1757145" y="919163"/>
              <a:ext cx="6972300" cy="5067300"/>
            </a:xfrm>
            <a:custGeom>
              <a:avLst/>
              <a:gdLst/>
              <a:ahLst/>
              <a:cxnLst>
                <a:cxn ang="0">
                  <a:pos x="36" y="1368"/>
                </a:cxn>
                <a:cxn ang="0">
                  <a:pos x="72" y="624"/>
                </a:cxn>
                <a:cxn ang="0">
                  <a:pos x="132" y="120"/>
                </a:cxn>
                <a:cxn ang="0">
                  <a:pos x="204" y="0"/>
                </a:cxn>
                <a:cxn ang="0">
                  <a:pos x="288" y="156"/>
                </a:cxn>
                <a:cxn ang="0">
                  <a:pos x="444" y="1032"/>
                </a:cxn>
                <a:cxn ang="0">
                  <a:pos x="624" y="2052"/>
                </a:cxn>
                <a:cxn ang="0">
                  <a:pos x="792" y="2736"/>
                </a:cxn>
                <a:cxn ang="0">
                  <a:pos x="972" y="3072"/>
                </a:cxn>
                <a:cxn ang="0">
                  <a:pos x="1128" y="3156"/>
                </a:cxn>
                <a:cxn ang="0">
                  <a:pos x="1296" y="3108"/>
                </a:cxn>
                <a:cxn ang="0">
                  <a:pos x="1464" y="2988"/>
                </a:cxn>
                <a:cxn ang="0">
                  <a:pos x="1644" y="2856"/>
                </a:cxn>
                <a:cxn ang="0">
                  <a:pos x="1824" y="2736"/>
                </a:cxn>
                <a:cxn ang="0">
                  <a:pos x="1992" y="2640"/>
                </a:cxn>
                <a:cxn ang="0">
                  <a:pos x="2172" y="2556"/>
                </a:cxn>
                <a:cxn ang="0">
                  <a:pos x="2352" y="2496"/>
                </a:cxn>
                <a:cxn ang="0">
                  <a:pos x="2532" y="2448"/>
                </a:cxn>
                <a:cxn ang="0">
                  <a:pos x="2700" y="2412"/>
                </a:cxn>
                <a:cxn ang="0">
                  <a:pos x="2880" y="2388"/>
                </a:cxn>
                <a:cxn ang="0">
                  <a:pos x="3060" y="2376"/>
                </a:cxn>
                <a:cxn ang="0">
                  <a:pos x="3228" y="2364"/>
                </a:cxn>
                <a:cxn ang="0">
                  <a:pos x="3408" y="2352"/>
                </a:cxn>
                <a:cxn ang="0">
                  <a:pos x="3576" y="2352"/>
                </a:cxn>
                <a:cxn ang="0">
                  <a:pos x="3756" y="2352"/>
                </a:cxn>
                <a:cxn ang="0">
                  <a:pos x="3936" y="2352"/>
                </a:cxn>
                <a:cxn ang="0">
                  <a:pos x="4104" y="2340"/>
                </a:cxn>
                <a:cxn ang="0">
                  <a:pos x="4284" y="2340"/>
                </a:cxn>
                <a:cxn ang="0">
                  <a:pos x="4344" y="2376"/>
                </a:cxn>
                <a:cxn ang="0">
                  <a:pos x="4176" y="2376"/>
                </a:cxn>
                <a:cxn ang="0">
                  <a:pos x="3996" y="2376"/>
                </a:cxn>
                <a:cxn ang="0">
                  <a:pos x="3816" y="2388"/>
                </a:cxn>
                <a:cxn ang="0">
                  <a:pos x="3648" y="2388"/>
                </a:cxn>
                <a:cxn ang="0">
                  <a:pos x="3468" y="2388"/>
                </a:cxn>
                <a:cxn ang="0">
                  <a:pos x="3300" y="2400"/>
                </a:cxn>
                <a:cxn ang="0">
                  <a:pos x="3120" y="2412"/>
                </a:cxn>
                <a:cxn ang="0">
                  <a:pos x="2952" y="2424"/>
                </a:cxn>
                <a:cxn ang="0">
                  <a:pos x="2772" y="2436"/>
                </a:cxn>
                <a:cxn ang="0">
                  <a:pos x="2604" y="2472"/>
                </a:cxn>
                <a:cxn ang="0">
                  <a:pos x="2424" y="2508"/>
                </a:cxn>
                <a:cxn ang="0">
                  <a:pos x="2256" y="2568"/>
                </a:cxn>
                <a:cxn ang="0">
                  <a:pos x="2076" y="2640"/>
                </a:cxn>
                <a:cxn ang="0">
                  <a:pos x="1908" y="2724"/>
                </a:cxn>
                <a:cxn ang="0">
                  <a:pos x="1728" y="2844"/>
                </a:cxn>
                <a:cxn ang="0">
                  <a:pos x="1560" y="2976"/>
                </a:cxn>
                <a:cxn ang="0">
                  <a:pos x="1380" y="3096"/>
                </a:cxn>
                <a:cxn ang="0">
                  <a:pos x="1200" y="3180"/>
                </a:cxn>
                <a:cxn ang="0">
                  <a:pos x="1008" y="3156"/>
                </a:cxn>
                <a:cxn ang="0">
                  <a:pos x="828" y="2916"/>
                </a:cxn>
                <a:cxn ang="0">
                  <a:pos x="648" y="2364"/>
                </a:cxn>
                <a:cxn ang="0">
                  <a:pos x="480" y="1440"/>
                </a:cxn>
                <a:cxn ang="0">
                  <a:pos x="300" y="372"/>
                </a:cxn>
                <a:cxn ang="0">
                  <a:pos x="204" y="36"/>
                </a:cxn>
                <a:cxn ang="0">
                  <a:pos x="192" y="60"/>
                </a:cxn>
                <a:cxn ang="0">
                  <a:pos x="132" y="444"/>
                </a:cxn>
                <a:cxn ang="0">
                  <a:pos x="84" y="1044"/>
                </a:cxn>
                <a:cxn ang="0">
                  <a:pos x="36" y="2052"/>
                </a:cxn>
              </a:cxnLst>
              <a:rect l="0" t="0" r="r" b="b"/>
              <a:pathLst>
                <a:path w="4392" h="3192">
                  <a:moveTo>
                    <a:pt x="0" y="2364"/>
                  </a:moveTo>
                  <a:lnTo>
                    <a:pt x="0" y="2208"/>
                  </a:lnTo>
                  <a:lnTo>
                    <a:pt x="0" y="2052"/>
                  </a:lnTo>
                  <a:lnTo>
                    <a:pt x="12" y="1896"/>
                  </a:lnTo>
                  <a:lnTo>
                    <a:pt x="12" y="1752"/>
                  </a:lnTo>
                  <a:lnTo>
                    <a:pt x="24" y="1608"/>
                  </a:lnTo>
                  <a:lnTo>
                    <a:pt x="24" y="1488"/>
                  </a:lnTo>
                  <a:lnTo>
                    <a:pt x="36" y="1368"/>
                  </a:lnTo>
                  <a:lnTo>
                    <a:pt x="36" y="1248"/>
                  </a:lnTo>
                  <a:lnTo>
                    <a:pt x="48" y="1140"/>
                  </a:lnTo>
                  <a:lnTo>
                    <a:pt x="48" y="1044"/>
                  </a:lnTo>
                  <a:lnTo>
                    <a:pt x="60" y="948"/>
                  </a:lnTo>
                  <a:lnTo>
                    <a:pt x="60" y="864"/>
                  </a:lnTo>
                  <a:lnTo>
                    <a:pt x="72" y="780"/>
                  </a:lnTo>
                  <a:lnTo>
                    <a:pt x="72" y="696"/>
                  </a:lnTo>
                  <a:lnTo>
                    <a:pt x="72" y="624"/>
                  </a:lnTo>
                  <a:lnTo>
                    <a:pt x="84" y="564"/>
                  </a:lnTo>
                  <a:lnTo>
                    <a:pt x="84" y="492"/>
                  </a:lnTo>
                  <a:lnTo>
                    <a:pt x="96" y="432"/>
                  </a:lnTo>
                  <a:lnTo>
                    <a:pt x="108" y="336"/>
                  </a:lnTo>
                  <a:lnTo>
                    <a:pt x="108" y="288"/>
                  </a:lnTo>
                  <a:lnTo>
                    <a:pt x="120" y="252"/>
                  </a:lnTo>
                  <a:lnTo>
                    <a:pt x="132" y="180"/>
                  </a:lnTo>
                  <a:lnTo>
                    <a:pt x="132" y="120"/>
                  </a:lnTo>
                  <a:lnTo>
                    <a:pt x="144" y="72"/>
                  </a:lnTo>
                  <a:lnTo>
                    <a:pt x="156" y="36"/>
                  </a:lnTo>
                  <a:lnTo>
                    <a:pt x="156" y="36"/>
                  </a:lnTo>
                  <a:lnTo>
                    <a:pt x="168" y="12"/>
                  </a:lnTo>
                  <a:lnTo>
                    <a:pt x="180" y="12"/>
                  </a:lnTo>
                  <a:lnTo>
                    <a:pt x="192" y="0"/>
                  </a:lnTo>
                  <a:lnTo>
                    <a:pt x="204" y="0"/>
                  </a:lnTo>
                  <a:lnTo>
                    <a:pt x="204" y="0"/>
                  </a:lnTo>
                  <a:lnTo>
                    <a:pt x="216" y="0"/>
                  </a:lnTo>
                  <a:lnTo>
                    <a:pt x="228" y="12"/>
                  </a:lnTo>
                  <a:lnTo>
                    <a:pt x="240" y="12"/>
                  </a:lnTo>
                  <a:lnTo>
                    <a:pt x="252" y="24"/>
                  </a:lnTo>
                  <a:lnTo>
                    <a:pt x="264" y="48"/>
                  </a:lnTo>
                  <a:lnTo>
                    <a:pt x="276" y="84"/>
                  </a:lnTo>
                  <a:lnTo>
                    <a:pt x="276" y="120"/>
                  </a:lnTo>
                  <a:lnTo>
                    <a:pt x="288" y="156"/>
                  </a:lnTo>
                  <a:lnTo>
                    <a:pt x="300" y="204"/>
                  </a:lnTo>
                  <a:lnTo>
                    <a:pt x="312" y="252"/>
                  </a:lnTo>
                  <a:lnTo>
                    <a:pt x="336" y="360"/>
                  </a:lnTo>
                  <a:lnTo>
                    <a:pt x="360" y="480"/>
                  </a:lnTo>
                  <a:lnTo>
                    <a:pt x="384" y="612"/>
                  </a:lnTo>
                  <a:lnTo>
                    <a:pt x="408" y="744"/>
                  </a:lnTo>
                  <a:lnTo>
                    <a:pt x="420" y="888"/>
                  </a:lnTo>
                  <a:lnTo>
                    <a:pt x="444" y="1032"/>
                  </a:lnTo>
                  <a:lnTo>
                    <a:pt x="468" y="1164"/>
                  </a:lnTo>
                  <a:lnTo>
                    <a:pt x="492" y="1308"/>
                  </a:lnTo>
                  <a:lnTo>
                    <a:pt x="516" y="1440"/>
                  </a:lnTo>
                  <a:lnTo>
                    <a:pt x="540" y="1572"/>
                  </a:lnTo>
                  <a:lnTo>
                    <a:pt x="552" y="1704"/>
                  </a:lnTo>
                  <a:lnTo>
                    <a:pt x="576" y="1824"/>
                  </a:lnTo>
                  <a:lnTo>
                    <a:pt x="600" y="1944"/>
                  </a:lnTo>
                  <a:lnTo>
                    <a:pt x="624" y="2052"/>
                  </a:lnTo>
                  <a:lnTo>
                    <a:pt x="648" y="2160"/>
                  </a:lnTo>
                  <a:lnTo>
                    <a:pt x="660" y="2256"/>
                  </a:lnTo>
                  <a:lnTo>
                    <a:pt x="684" y="2352"/>
                  </a:lnTo>
                  <a:lnTo>
                    <a:pt x="708" y="2448"/>
                  </a:lnTo>
                  <a:lnTo>
                    <a:pt x="732" y="2532"/>
                  </a:lnTo>
                  <a:lnTo>
                    <a:pt x="756" y="2604"/>
                  </a:lnTo>
                  <a:lnTo>
                    <a:pt x="780" y="2676"/>
                  </a:lnTo>
                  <a:lnTo>
                    <a:pt x="792" y="2736"/>
                  </a:lnTo>
                  <a:lnTo>
                    <a:pt x="816" y="2796"/>
                  </a:lnTo>
                  <a:lnTo>
                    <a:pt x="840" y="2856"/>
                  </a:lnTo>
                  <a:lnTo>
                    <a:pt x="864" y="2904"/>
                  </a:lnTo>
                  <a:lnTo>
                    <a:pt x="888" y="2940"/>
                  </a:lnTo>
                  <a:lnTo>
                    <a:pt x="900" y="2976"/>
                  </a:lnTo>
                  <a:lnTo>
                    <a:pt x="924" y="3012"/>
                  </a:lnTo>
                  <a:lnTo>
                    <a:pt x="948" y="3048"/>
                  </a:lnTo>
                  <a:lnTo>
                    <a:pt x="972" y="3072"/>
                  </a:lnTo>
                  <a:lnTo>
                    <a:pt x="984" y="3084"/>
                  </a:lnTo>
                  <a:lnTo>
                    <a:pt x="1008" y="3108"/>
                  </a:lnTo>
                  <a:lnTo>
                    <a:pt x="1032" y="3120"/>
                  </a:lnTo>
                  <a:lnTo>
                    <a:pt x="1056" y="3132"/>
                  </a:lnTo>
                  <a:lnTo>
                    <a:pt x="1068" y="3144"/>
                  </a:lnTo>
                  <a:lnTo>
                    <a:pt x="1092" y="3144"/>
                  </a:lnTo>
                  <a:lnTo>
                    <a:pt x="1116" y="3144"/>
                  </a:lnTo>
                  <a:lnTo>
                    <a:pt x="1128" y="3156"/>
                  </a:lnTo>
                  <a:lnTo>
                    <a:pt x="1152" y="3144"/>
                  </a:lnTo>
                  <a:lnTo>
                    <a:pt x="1176" y="3144"/>
                  </a:lnTo>
                  <a:lnTo>
                    <a:pt x="1188" y="3144"/>
                  </a:lnTo>
                  <a:lnTo>
                    <a:pt x="1212" y="3132"/>
                  </a:lnTo>
                  <a:lnTo>
                    <a:pt x="1236" y="3132"/>
                  </a:lnTo>
                  <a:lnTo>
                    <a:pt x="1260" y="3120"/>
                  </a:lnTo>
                  <a:lnTo>
                    <a:pt x="1272" y="3108"/>
                  </a:lnTo>
                  <a:lnTo>
                    <a:pt x="1296" y="3108"/>
                  </a:lnTo>
                  <a:lnTo>
                    <a:pt x="1320" y="3096"/>
                  </a:lnTo>
                  <a:lnTo>
                    <a:pt x="1344" y="3084"/>
                  </a:lnTo>
                  <a:lnTo>
                    <a:pt x="1356" y="3060"/>
                  </a:lnTo>
                  <a:lnTo>
                    <a:pt x="1380" y="3048"/>
                  </a:lnTo>
                  <a:lnTo>
                    <a:pt x="1404" y="3036"/>
                  </a:lnTo>
                  <a:lnTo>
                    <a:pt x="1428" y="3024"/>
                  </a:lnTo>
                  <a:lnTo>
                    <a:pt x="1452" y="3000"/>
                  </a:lnTo>
                  <a:lnTo>
                    <a:pt x="1464" y="2988"/>
                  </a:lnTo>
                  <a:lnTo>
                    <a:pt x="1488" y="2976"/>
                  </a:lnTo>
                  <a:lnTo>
                    <a:pt x="1512" y="2952"/>
                  </a:lnTo>
                  <a:lnTo>
                    <a:pt x="1536" y="2940"/>
                  </a:lnTo>
                  <a:lnTo>
                    <a:pt x="1560" y="2928"/>
                  </a:lnTo>
                  <a:lnTo>
                    <a:pt x="1584" y="2904"/>
                  </a:lnTo>
                  <a:lnTo>
                    <a:pt x="1596" y="2892"/>
                  </a:lnTo>
                  <a:lnTo>
                    <a:pt x="1620" y="2880"/>
                  </a:lnTo>
                  <a:lnTo>
                    <a:pt x="1644" y="2856"/>
                  </a:lnTo>
                  <a:lnTo>
                    <a:pt x="1668" y="2844"/>
                  </a:lnTo>
                  <a:lnTo>
                    <a:pt x="1692" y="2832"/>
                  </a:lnTo>
                  <a:lnTo>
                    <a:pt x="1704" y="2808"/>
                  </a:lnTo>
                  <a:lnTo>
                    <a:pt x="1728" y="2796"/>
                  </a:lnTo>
                  <a:lnTo>
                    <a:pt x="1752" y="2784"/>
                  </a:lnTo>
                  <a:lnTo>
                    <a:pt x="1776" y="2772"/>
                  </a:lnTo>
                  <a:lnTo>
                    <a:pt x="1800" y="2748"/>
                  </a:lnTo>
                  <a:lnTo>
                    <a:pt x="1824" y="2736"/>
                  </a:lnTo>
                  <a:lnTo>
                    <a:pt x="1836" y="2724"/>
                  </a:lnTo>
                  <a:lnTo>
                    <a:pt x="1860" y="2712"/>
                  </a:lnTo>
                  <a:lnTo>
                    <a:pt x="1884" y="2700"/>
                  </a:lnTo>
                  <a:lnTo>
                    <a:pt x="1908" y="2688"/>
                  </a:lnTo>
                  <a:lnTo>
                    <a:pt x="1932" y="2676"/>
                  </a:lnTo>
                  <a:lnTo>
                    <a:pt x="1956" y="2664"/>
                  </a:lnTo>
                  <a:lnTo>
                    <a:pt x="1980" y="2652"/>
                  </a:lnTo>
                  <a:lnTo>
                    <a:pt x="1992" y="2640"/>
                  </a:lnTo>
                  <a:lnTo>
                    <a:pt x="2016" y="2628"/>
                  </a:lnTo>
                  <a:lnTo>
                    <a:pt x="2040" y="2616"/>
                  </a:lnTo>
                  <a:lnTo>
                    <a:pt x="2064" y="2604"/>
                  </a:lnTo>
                  <a:lnTo>
                    <a:pt x="2088" y="2592"/>
                  </a:lnTo>
                  <a:lnTo>
                    <a:pt x="2112" y="2580"/>
                  </a:lnTo>
                  <a:lnTo>
                    <a:pt x="2124" y="2568"/>
                  </a:lnTo>
                  <a:lnTo>
                    <a:pt x="2148" y="2568"/>
                  </a:lnTo>
                  <a:lnTo>
                    <a:pt x="2172" y="2556"/>
                  </a:lnTo>
                  <a:lnTo>
                    <a:pt x="2196" y="2544"/>
                  </a:lnTo>
                  <a:lnTo>
                    <a:pt x="2220" y="2532"/>
                  </a:lnTo>
                  <a:lnTo>
                    <a:pt x="2244" y="2532"/>
                  </a:lnTo>
                  <a:lnTo>
                    <a:pt x="2268" y="2520"/>
                  </a:lnTo>
                  <a:lnTo>
                    <a:pt x="2280" y="2508"/>
                  </a:lnTo>
                  <a:lnTo>
                    <a:pt x="2304" y="2508"/>
                  </a:lnTo>
                  <a:lnTo>
                    <a:pt x="2328" y="2496"/>
                  </a:lnTo>
                  <a:lnTo>
                    <a:pt x="2352" y="2496"/>
                  </a:lnTo>
                  <a:lnTo>
                    <a:pt x="2376" y="2484"/>
                  </a:lnTo>
                  <a:lnTo>
                    <a:pt x="2400" y="2484"/>
                  </a:lnTo>
                  <a:lnTo>
                    <a:pt x="2412" y="2472"/>
                  </a:lnTo>
                  <a:lnTo>
                    <a:pt x="2436" y="2472"/>
                  </a:lnTo>
                  <a:lnTo>
                    <a:pt x="2460" y="2460"/>
                  </a:lnTo>
                  <a:lnTo>
                    <a:pt x="2484" y="2460"/>
                  </a:lnTo>
                  <a:lnTo>
                    <a:pt x="2508" y="2448"/>
                  </a:lnTo>
                  <a:lnTo>
                    <a:pt x="2532" y="2448"/>
                  </a:lnTo>
                  <a:lnTo>
                    <a:pt x="2544" y="2436"/>
                  </a:lnTo>
                  <a:lnTo>
                    <a:pt x="2568" y="2436"/>
                  </a:lnTo>
                  <a:lnTo>
                    <a:pt x="2592" y="2436"/>
                  </a:lnTo>
                  <a:lnTo>
                    <a:pt x="2616" y="2424"/>
                  </a:lnTo>
                  <a:lnTo>
                    <a:pt x="2640" y="2424"/>
                  </a:lnTo>
                  <a:lnTo>
                    <a:pt x="2664" y="2424"/>
                  </a:lnTo>
                  <a:lnTo>
                    <a:pt x="2676" y="2412"/>
                  </a:lnTo>
                  <a:lnTo>
                    <a:pt x="2700" y="2412"/>
                  </a:lnTo>
                  <a:lnTo>
                    <a:pt x="2724" y="2412"/>
                  </a:lnTo>
                  <a:lnTo>
                    <a:pt x="2748" y="2412"/>
                  </a:lnTo>
                  <a:lnTo>
                    <a:pt x="2772" y="2400"/>
                  </a:lnTo>
                  <a:lnTo>
                    <a:pt x="2796" y="2400"/>
                  </a:lnTo>
                  <a:lnTo>
                    <a:pt x="2808" y="2400"/>
                  </a:lnTo>
                  <a:lnTo>
                    <a:pt x="2832" y="2400"/>
                  </a:lnTo>
                  <a:lnTo>
                    <a:pt x="2856" y="2388"/>
                  </a:lnTo>
                  <a:lnTo>
                    <a:pt x="2880" y="2388"/>
                  </a:lnTo>
                  <a:lnTo>
                    <a:pt x="2904" y="2388"/>
                  </a:lnTo>
                  <a:lnTo>
                    <a:pt x="2928" y="2388"/>
                  </a:lnTo>
                  <a:lnTo>
                    <a:pt x="2940" y="2388"/>
                  </a:lnTo>
                  <a:lnTo>
                    <a:pt x="2964" y="2388"/>
                  </a:lnTo>
                  <a:lnTo>
                    <a:pt x="2988" y="2376"/>
                  </a:lnTo>
                  <a:lnTo>
                    <a:pt x="3012" y="2376"/>
                  </a:lnTo>
                  <a:lnTo>
                    <a:pt x="3036" y="2376"/>
                  </a:lnTo>
                  <a:lnTo>
                    <a:pt x="3060" y="2376"/>
                  </a:lnTo>
                  <a:lnTo>
                    <a:pt x="3072" y="2376"/>
                  </a:lnTo>
                  <a:lnTo>
                    <a:pt x="3096" y="2376"/>
                  </a:lnTo>
                  <a:lnTo>
                    <a:pt x="3120" y="2376"/>
                  </a:lnTo>
                  <a:lnTo>
                    <a:pt x="3144" y="2364"/>
                  </a:lnTo>
                  <a:lnTo>
                    <a:pt x="3168" y="2364"/>
                  </a:lnTo>
                  <a:lnTo>
                    <a:pt x="3180" y="2364"/>
                  </a:lnTo>
                  <a:lnTo>
                    <a:pt x="3204" y="2364"/>
                  </a:lnTo>
                  <a:lnTo>
                    <a:pt x="3228" y="2364"/>
                  </a:lnTo>
                  <a:lnTo>
                    <a:pt x="3252" y="2364"/>
                  </a:lnTo>
                  <a:lnTo>
                    <a:pt x="3276" y="2364"/>
                  </a:lnTo>
                  <a:lnTo>
                    <a:pt x="3300" y="2364"/>
                  </a:lnTo>
                  <a:lnTo>
                    <a:pt x="3324" y="2364"/>
                  </a:lnTo>
                  <a:lnTo>
                    <a:pt x="3336" y="2364"/>
                  </a:lnTo>
                  <a:lnTo>
                    <a:pt x="3360" y="2364"/>
                  </a:lnTo>
                  <a:lnTo>
                    <a:pt x="3384" y="2352"/>
                  </a:lnTo>
                  <a:lnTo>
                    <a:pt x="3408" y="2352"/>
                  </a:lnTo>
                  <a:lnTo>
                    <a:pt x="3432" y="2352"/>
                  </a:lnTo>
                  <a:lnTo>
                    <a:pt x="3444" y="2352"/>
                  </a:lnTo>
                  <a:lnTo>
                    <a:pt x="3468" y="2352"/>
                  </a:lnTo>
                  <a:lnTo>
                    <a:pt x="3492" y="2352"/>
                  </a:lnTo>
                  <a:lnTo>
                    <a:pt x="3516" y="2352"/>
                  </a:lnTo>
                  <a:lnTo>
                    <a:pt x="3540" y="2352"/>
                  </a:lnTo>
                  <a:lnTo>
                    <a:pt x="3564" y="2352"/>
                  </a:lnTo>
                  <a:lnTo>
                    <a:pt x="3576" y="2352"/>
                  </a:lnTo>
                  <a:lnTo>
                    <a:pt x="3600" y="2352"/>
                  </a:lnTo>
                  <a:lnTo>
                    <a:pt x="3624" y="2352"/>
                  </a:lnTo>
                  <a:lnTo>
                    <a:pt x="3648" y="2352"/>
                  </a:lnTo>
                  <a:lnTo>
                    <a:pt x="3672" y="2352"/>
                  </a:lnTo>
                  <a:lnTo>
                    <a:pt x="3696" y="2352"/>
                  </a:lnTo>
                  <a:lnTo>
                    <a:pt x="3708" y="2352"/>
                  </a:lnTo>
                  <a:lnTo>
                    <a:pt x="3732" y="2352"/>
                  </a:lnTo>
                  <a:lnTo>
                    <a:pt x="3756" y="2352"/>
                  </a:lnTo>
                  <a:lnTo>
                    <a:pt x="3780" y="2352"/>
                  </a:lnTo>
                  <a:lnTo>
                    <a:pt x="3804" y="2352"/>
                  </a:lnTo>
                  <a:lnTo>
                    <a:pt x="3816" y="2352"/>
                  </a:lnTo>
                  <a:lnTo>
                    <a:pt x="3840" y="2352"/>
                  </a:lnTo>
                  <a:lnTo>
                    <a:pt x="3864" y="2352"/>
                  </a:lnTo>
                  <a:lnTo>
                    <a:pt x="3888" y="2352"/>
                  </a:lnTo>
                  <a:lnTo>
                    <a:pt x="3912" y="2352"/>
                  </a:lnTo>
                  <a:lnTo>
                    <a:pt x="3936" y="2352"/>
                  </a:lnTo>
                  <a:lnTo>
                    <a:pt x="3948" y="2352"/>
                  </a:lnTo>
                  <a:lnTo>
                    <a:pt x="3972" y="2340"/>
                  </a:lnTo>
                  <a:lnTo>
                    <a:pt x="3996" y="2340"/>
                  </a:lnTo>
                  <a:lnTo>
                    <a:pt x="4020" y="2340"/>
                  </a:lnTo>
                  <a:lnTo>
                    <a:pt x="4044" y="2340"/>
                  </a:lnTo>
                  <a:lnTo>
                    <a:pt x="4068" y="2340"/>
                  </a:lnTo>
                  <a:lnTo>
                    <a:pt x="4080" y="2340"/>
                  </a:lnTo>
                  <a:lnTo>
                    <a:pt x="4104" y="2340"/>
                  </a:lnTo>
                  <a:lnTo>
                    <a:pt x="4128" y="2340"/>
                  </a:lnTo>
                  <a:lnTo>
                    <a:pt x="4152" y="2340"/>
                  </a:lnTo>
                  <a:lnTo>
                    <a:pt x="4176" y="2340"/>
                  </a:lnTo>
                  <a:lnTo>
                    <a:pt x="4188" y="2340"/>
                  </a:lnTo>
                  <a:lnTo>
                    <a:pt x="4212" y="2340"/>
                  </a:lnTo>
                  <a:lnTo>
                    <a:pt x="4236" y="2340"/>
                  </a:lnTo>
                  <a:lnTo>
                    <a:pt x="4260" y="2340"/>
                  </a:lnTo>
                  <a:lnTo>
                    <a:pt x="4284" y="2340"/>
                  </a:lnTo>
                  <a:lnTo>
                    <a:pt x="4308" y="2340"/>
                  </a:lnTo>
                  <a:lnTo>
                    <a:pt x="4320" y="2340"/>
                  </a:lnTo>
                  <a:lnTo>
                    <a:pt x="4344" y="2340"/>
                  </a:lnTo>
                  <a:lnTo>
                    <a:pt x="4368" y="2340"/>
                  </a:lnTo>
                  <a:lnTo>
                    <a:pt x="4380" y="2352"/>
                  </a:lnTo>
                  <a:lnTo>
                    <a:pt x="4392" y="2364"/>
                  </a:lnTo>
                  <a:lnTo>
                    <a:pt x="4368" y="2376"/>
                  </a:lnTo>
                  <a:lnTo>
                    <a:pt x="4344" y="2376"/>
                  </a:lnTo>
                  <a:lnTo>
                    <a:pt x="4320" y="2376"/>
                  </a:lnTo>
                  <a:lnTo>
                    <a:pt x="4308" y="2376"/>
                  </a:lnTo>
                  <a:lnTo>
                    <a:pt x="4284" y="2376"/>
                  </a:lnTo>
                  <a:lnTo>
                    <a:pt x="4260" y="2376"/>
                  </a:lnTo>
                  <a:lnTo>
                    <a:pt x="4236" y="2376"/>
                  </a:lnTo>
                  <a:lnTo>
                    <a:pt x="4212" y="2376"/>
                  </a:lnTo>
                  <a:lnTo>
                    <a:pt x="4188" y="2376"/>
                  </a:lnTo>
                  <a:lnTo>
                    <a:pt x="4176" y="2376"/>
                  </a:lnTo>
                  <a:lnTo>
                    <a:pt x="4152" y="2376"/>
                  </a:lnTo>
                  <a:lnTo>
                    <a:pt x="4128" y="2376"/>
                  </a:lnTo>
                  <a:lnTo>
                    <a:pt x="4104" y="2376"/>
                  </a:lnTo>
                  <a:lnTo>
                    <a:pt x="4080" y="2376"/>
                  </a:lnTo>
                  <a:lnTo>
                    <a:pt x="4068" y="2376"/>
                  </a:lnTo>
                  <a:lnTo>
                    <a:pt x="4044" y="2376"/>
                  </a:lnTo>
                  <a:lnTo>
                    <a:pt x="4020" y="2376"/>
                  </a:lnTo>
                  <a:lnTo>
                    <a:pt x="3996" y="2376"/>
                  </a:lnTo>
                  <a:lnTo>
                    <a:pt x="3972" y="2376"/>
                  </a:lnTo>
                  <a:lnTo>
                    <a:pt x="3948" y="2388"/>
                  </a:lnTo>
                  <a:lnTo>
                    <a:pt x="3936" y="2388"/>
                  </a:lnTo>
                  <a:lnTo>
                    <a:pt x="3912" y="2388"/>
                  </a:lnTo>
                  <a:lnTo>
                    <a:pt x="3888" y="2388"/>
                  </a:lnTo>
                  <a:lnTo>
                    <a:pt x="3864" y="2388"/>
                  </a:lnTo>
                  <a:lnTo>
                    <a:pt x="3840" y="2388"/>
                  </a:lnTo>
                  <a:lnTo>
                    <a:pt x="3816" y="2388"/>
                  </a:lnTo>
                  <a:lnTo>
                    <a:pt x="3804" y="2388"/>
                  </a:lnTo>
                  <a:lnTo>
                    <a:pt x="3780" y="2388"/>
                  </a:lnTo>
                  <a:lnTo>
                    <a:pt x="3756" y="2388"/>
                  </a:lnTo>
                  <a:lnTo>
                    <a:pt x="3732" y="2388"/>
                  </a:lnTo>
                  <a:lnTo>
                    <a:pt x="3708" y="2388"/>
                  </a:lnTo>
                  <a:lnTo>
                    <a:pt x="3696" y="2388"/>
                  </a:lnTo>
                  <a:lnTo>
                    <a:pt x="3672" y="2388"/>
                  </a:lnTo>
                  <a:lnTo>
                    <a:pt x="3648" y="2388"/>
                  </a:lnTo>
                  <a:lnTo>
                    <a:pt x="3624" y="2388"/>
                  </a:lnTo>
                  <a:lnTo>
                    <a:pt x="3600" y="2388"/>
                  </a:lnTo>
                  <a:lnTo>
                    <a:pt x="3576" y="2388"/>
                  </a:lnTo>
                  <a:lnTo>
                    <a:pt x="3564" y="2388"/>
                  </a:lnTo>
                  <a:lnTo>
                    <a:pt x="3540" y="2388"/>
                  </a:lnTo>
                  <a:lnTo>
                    <a:pt x="3516" y="2388"/>
                  </a:lnTo>
                  <a:lnTo>
                    <a:pt x="3492" y="2388"/>
                  </a:lnTo>
                  <a:lnTo>
                    <a:pt x="3468" y="2388"/>
                  </a:lnTo>
                  <a:lnTo>
                    <a:pt x="3456" y="2388"/>
                  </a:lnTo>
                  <a:lnTo>
                    <a:pt x="3432" y="2388"/>
                  </a:lnTo>
                  <a:lnTo>
                    <a:pt x="3408" y="2388"/>
                  </a:lnTo>
                  <a:lnTo>
                    <a:pt x="3384" y="2388"/>
                  </a:lnTo>
                  <a:lnTo>
                    <a:pt x="3360" y="2400"/>
                  </a:lnTo>
                  <a:lnTo>
                    <a:pt x="3336" y="2400"/>
                  </a:lnTo>
                  <a:lnTo>
                    <a:pt x="3324" y="2400"/>
                  </a:lnTo>
                  <a:lnTo>
                    <a:pt x="3300" y="2400"/>
                  </a:lnTo>
                  <a:lnTo>
                    <a:pt x="3276" y="2400"/>
                  </a:lnTo>
                  <a:lnTo>
                    <a:pt x="3252" y="2400"/>
                  </a:lnTo>
                  <a:lnTo>
                    <a:pt x="3228" y="2400"/>
                  </a:lnTo>
                  <a:lnTo>
                    <a:pt x="3204" y="2400"/>
                  </a:lnTo>
                  <a:lnTo>
                    <a:pt x="3192" y="2400"/>
                  </a:lnTo>
                  <a:lnTo>
                    <a:pt x="3168" y="2400"/>
                  </a:lnTo>
                  <a:lnTo>
                    <a:pt x="3144" y="2400"/>
                  </a:lnTo>
                  <a:lnTo>
                    <a:pt x="3120" y="2412"/>
                  </a:lnTo>
                  <a:lnTo>
                    <a:pt x="3096" y="2412"/>
                  </a:lnTo>
                  <a:lnTo>
                    <a:pt x="3084" y="2412"/>
                  </a:lnTo>
                  <a:lnTo>
                    <a:pt x="3060" y="2412"/>
                  </a:lnTo>
                  <a:lnTo>
                    <a:pt x="3036" y="2412"/>
                  </a:lnTo>
                  <a:lnTo>
                    <a:pt x="3012" y="2412"/>
                  </a:lnTo>
                  <a:lnTo>
                    <a:pt x="2988" y="2412"/>
                  </a:lnTo>
                  <a:lnTo>
                    <a:pt x="2976" y="2412"/>
                  </a:lnTo>
                  <a:lnTo>
                    <a:pt x="2952" y="2424"/>
                  </a:lnTo>
                  <a:lnTo>
                    <a:pt x="2928" y="2424"/>
                  </a:lnTo>
                  <a:lnTo>
                    <a:pt x="2904" y="2424"/>
                  </a:lnTo>
                  <a:lnTo>
                    <a:pt x="2880" y="2424"/>
                  </a:lnTo>
                  <a:lnTo>
                    <a:pt x="2856" y="2424"/>
                  </a:lnTo>
                  <a:lnTo>
                    <a:pt x="2844" y="2436"/>
                  </a:lnTo>
                  <a:lnTo>
                    <a:pt x="2820" y="2436"/>
                  </a:lnTo>
                  <a:lnTo>
                    <a:pt x="2796" y="2436"/>
                  </a:lnTo>
                  <a:lnTo>
                    <a:pt x="2772" y="2436"/>
                  </a:lnTo>
                  <a:lnTo>
                    <a:pt x="2748" y="2448"/>
                  </a:lnTo>
                  <a:lnTo>
                    <a:pt x="2736" y="2448"/>
                  </a:lnTo>
                  <a:lnTo>
                    <a:pt x="2712" y="2448"/>
                  </a:lnTo>
                  <a:lnTo>
                    <a:pt x="2688" y="2448"/>
                  </a:lnTo>
                  <a:lnTo>
                    <a:pt x="2664" y="2460"/>
                  </a:lnTo>
                  <a:lnTo>
                    <a:pt x="2640" y="2460"/>
                  </a:lnTo>
                  <a:lnTo>
                    <a:pt x="2616" y="2460"/>
                  </a:lnTo>
                  <a:lnTo>
                    <a:pt x="2604" y="2472"/>
                  </a:lnTo>
                  <a:lnTo>
                    <a:pt x="2580" y="2472"/>
                  </a:lnTo>
                  <a:lnTo>
                    <a:pt x="2556" y="2472"/>
                  </a:lnTo>
                  <a:lnTo>
                    <a:pt x="2532" y="2484"/>
                  </a:lnTo>
                  <a:lnTo>
                    <a:pt x="2508" y="2484"/>
                  </a:lnTo>
                  <a:lnTo>
                    <a:pt x="2496" y="2496"/>
                  </a:lnTo>
                  <a:lnTo>
                    <a:pt x="2472" y="2496"/>
                  </a:lnTo>
                  <a:lnTo>
                    <a:pt x="2448" y="2508"/>
                  </a:lnTo>
                  <a:lnTo>
                    <a:pt x="2424" y="2508"/>
                  </a:lnTo>
                  <a:lnTo>
                    <a:pt x="2400" y="2520"/>
                  </a:lnTo>
                  <a:lnTo>
                    <a:pt x="2388" y="2520"/>
                  </a:lnTo>
                  <a:lnTo>
                    <a:pt x="2364" y="2532"/>
                  </a:lnTo>
                  <a:lnTo>
                    <a:pt x="2340" y="2532"/>
                  </a:lnTo>
                  <a:lnTo>
                    <a:pt x="2316" y="2544"/>
                  </a:lnTo>
                  <a:lnTo>
                    <a:pt x="2292" y="2544"/>
                  </a:lnTo>
                  <a:lnTo>
                    <a:pt x="2268" y="2556"/>
                  </a:lnTo>
                  <a:lnTo>
                    <a:pt x="2256" y="2568"/>
                  </a:lnTo>
                  <a:lnTo>
                    <a:pt x="2232" y="2568"/>
                  </a:lnTo>
                  <a:lnTo>
                    <a:pt x="2208" y="2580"/>
                  </a:lnTo>
                  <a:lnTo>
                    <a:pt x="2184" y="2592"/>
                  </a:lnTo>
                  <a:lnTo>
                    <a:pt x="2160" y="2592"/>
                  </a:lnTo>
                  <a:lnTo>
                    <a:pt x="2148" y="2604"/>
                  </a:lnTo>
                  <a:lnTo>
                    <a:pt x="2124" y="2616"/>
                  </a:lnTo>
                  <a:lnTo>
                    <a:pt x="2100" y="2628"/>
                  </a:lnTo>
                  <a:lnTo>
                    <a:pt x="2076" y="2640"/>
                  </a:lnTo>
                  <a:lnTo>
                    <a:pt x="2052" y="2640"/>
                  </a:lnTo>
                  <a:lnTo>
                    <a:pt x="2040" y="2652"/>
                  </a:lnTo>
                  <a:lnTo>
                    <a:pt x="2016" y="2664"/>
                  </a:lnTo>
                  <a:lnTo>
                    <a:pt x="1992" y="2676"/>
                  </a:lnTo>
                  <a:lnTo>
                    <a:pt x="1968" y="2688"/>
                  </a:lnTo>
                  <a:lnTo>
                    <a:pt x="1944" y="2700"/>
                  </a:lnTo>
                  <a:lnTo>
                    <a:pt x="1932" y="2712"/>
                  </a:lnTo>
                  <a:lnTo>
                    <a:pt x="1908" y="2724"/>
                  </a:lnTo>
                  <a:lnTo>
                    <a:pt x="1884" y="2736"/>
                  </a:lnTo>
                  <a:lnTo>
                    <a:pt x="1860" y="2760"/>
                  </a:lnTo>
                  <a:lnTo>
                    <a:pt x="1836" y="2772"/>
                  </a:lnTo>
                  <a:lnTo>
                    <a:pt x="1824" y="2784"/>
                  </a:lnTo>
                  <a:lnTo>
                    <a:pt x="1800" y="2796"/>
                  </a:lnTo>
                  <a:lnTo>
                    <a:pt x="1776" y="2808"/>
                  </a:lnTo>
                  <a:lnTo>
                    <a:pt x="1752" y="2832"/>
                  </a:lnTo>
                  <a:lnTo>
                    <a:pt x="1728" y="2844"/>
                  </a:lnTo>
                  <a:lnTo>
                    <a:pt x="1704" y="2856"/>
                  </a:lnTo>
                  <a:lnTo>
                    <a:pt x="1692" y="2868"/>
                  </a:lnTo>
                  <a:lnTo>
                    <a:pt x="1668" y="2892"/>
                  </a:lnTo>
                  <a:lnTo>
                    <a:pt x="1644" y="2904"/>
                  </a:lnTo>
                  <a:lnTo>
                    <a:pt x="1620" y="2916"/>
                  </a:lnTo>
                  <a:lnTo>
                    <a:pt x="1596" y="2940"/>
                  </a:lnTo>
                  <a:lnTo>
                    <a:pt x="1572" y="2952"/>
                  </a:lnTo>
                  <a:lnTo>
                    <a:pt x="1560" y="2976"/>
                  </a:lnTo>
                  <a:lnTo>
                    <a:pt x="1536" y="2988"/>
                  </a:lnTo>
                  <a:lnTo>
                    <a:pt x="1512" y="3000"/>
                  </a:lnTo>
                  <a:lnTo>
                    <a:pt x="1488" y="3024"/>
                  </a:lnTo>
                  <a:lnTo>
                    <a:pt x="1464" y="3036"/>
                  </a:lnTo>
                  <a:lnTo>
                    <a:pt x="1452" y="3048"/>
                  </a:lnTo>
                  <a:lnTo>
                    <a:pt x="1428" y="3060"/>
                  </a:lnTo>
                  <a:lnTo>
                    <a:pt x="1404" y="3084"/>
                  </a:lnTo>
                  <a:lnTo>
                    <a:pt x="1380" y="3096"/>
                  </a:lnTo>
                  <a:lnTo>
                    <a:pt x="1356" y="3108"/>
                  </a:lnTo>
                  <a:lnTo>
                    <a:pt x="1332" y="3120"/>
                  </a:lnTo>
                  <a:lnTo>
                    <a:pt x="1308" y="3132"/>
                  </a:lnTo>
                  <a:lnTo>
                    <a:pt x="1296" y="3144"/>
                  </a:lnTo>
                  <a:lnTo>
                    <a:pt x="1272" y="3156"/>
                  </a:lnTo>
                  <a:lnTo>
                    <a:pt x="1248" y="3168"/>
                  </a:lnTo>
                  <a:lnTo>
                    <a:pt x="1224" y="3168"/>
                  </a:lnTo>
                  <a:lnTo>
                    <a:pt x="1200" y="3180"/>
                  </a:lnTo>
                  <a:lnTo>
                    <a:pt x="1176" y="3180"/>
                  </a:lnTo>
                  <a:lnTo>
                    <a:pt x="1152" y="3180"/>
                  </a:lnTo>
                  <a:lnTo>
                    <a:pt x="1128" y="3192"/>
                  </a:lnTo>
                  <a:lnTo>
                    <a:pt x="1104" y="3180"/>
                  </a:lnTo>
                  <a:lnTo>
                    <a:pt x="1080" y="3180"/>
                  </a:lnTo>
                  <a:lnTo>
                    <a:pt x="1056" y="3168"/>
                  </a:lnTo>
                  <a:lnTo>
                    <a:pt x="1032" y="3168"/>
                  </a:lnTo>
                  <a:lnTo>
                    <a:pt x="1008" y="3156"/>
                  </a:lnTo>
                  <a:lnTo>
                    <a:pt x="984" y="3132"/>
                  </a:lnTo>
                  <a:lnTo>
                    <a:pt x="960" y="3120"/>
                  </a:lnTo>
                  <a:lnTo>
                    <a:pt x="936" y="3096"/>
                  </a:lnTo>
                  <a:lnTo>
                    <a:pt x="912" y="3060"/>
                  </a:lnTo>
                  <a:lnTo>
                    <a:pt x="900" y="3036"/>
                  </a:lnTo>
                  <a:lnTo>
                    <a:pt x="876" y="3000"/>
                  </a:lnTo>
                  <a:lnTo>
                    <a:pt x="852" y="2964"/>
                  </a:lnTo>
                  <a:lnTo>
                    <a:pt x="828" y="2916"/>
                  </a:lnTo>
                  <a:lnTo>
                    <a:pt x="804" y="2868"/>
                  </a:lnTo>
                  <a:lnTo>
                    <a:pt x="780" y="2808"/>
                  </a:lnTo>
                  <a:lnTo>
                    <a:pt x="768" y="2748"/>
                  </a:lnTo>
                  <a:lnTo>
                    <a:pt x="744" y="2688"/>
                  </a:lnTo>
                  <a:lnTo>
                    <a:pt x="720" y="2616"/>
                  </a:lnTo>
                  <a:lnTo>
                    <a:pt x="696" y="2532"/>
                  </a:lnTo>
                  <a:lnTo>
                    <a:pt x="672" y="2448"/>
                  </a:lnTo>
                  <a:lnTo>
                    <a:pt x="648" y="2364"/>
                  </a:lnTo>
                  <a:lnTo>
                    <a:pt x="636" y="2268"/>
                  </a:lnTo>
                  <a:lnTo>
                    <a:pt x="612" y="2172"/>
                  </a:lnTo>
                  <a:lnTo>
                    <a:pt x="588" y="2064"/>
                  </a:lnTo>
                  <a:lnTo>
                    <a:pt x="564" y="1944"/>
                  </a:lnTo>
                  <a:lnTo>
                    <a:pt x="540" y="1836"/>
                  </a:lnTo>
                  <a:lnTo>
                    <a:pt x="516" y="1704"/>
                  </a:lnTo>
                  <a:lnTo>
                    <a:pt x="504" y="1572"/>
                  </a:lnTo>
                  <a:lnTo>
                    <a:pt x="480" y="1440"/>
                  </a:lnTo>
                  <a:lnTo>
                    <a:pt x="456" y="1308"/>
                  </a:lnTo>
                  <a:lnTo>
                    <a:pt x="432" y="1176"/>
                  </a:lnTo>
                  <a:lnTo>
                    <a:pt x="408" y="1032"/>
                  </a:lnTo>
                  <a:lnTo>
                    <a:pt x="384" y="888"/>
                  </a:lnTo>
                  <a:lnTo>
                    <a:pt x="372" y="756"/>
                  </a:lnTo>
                  <a:lnTo>
                    <a:pt x="348" y="624"/>
                  </a:lnTo>
                  <a:lnTo>
                    <a:pt x="324" y="492"/>
                  </a:lnTo>
                  <a:lnTo>
                    <a:pt x="300" y="372"/>
                  </a:lnTo>
                  <a:lnTo>
                    <a:pt x="276" y="264"/>
                  </a:lnTo>
                  <a:lnTo>
                    <a:pt x="264" y="216"/>
                  </a:lnTo>
                  <a:lnTo>
                    <a:pt x="264" y="168"/>
                  </a:lnTo>
                  <a:lnTo>
                    <a:pt x="252" y="132"/>
                  </a:lnTo>
                  <a:lnTo>
                    <a:pt x="240" y="96"/>
                  </a:lnTo>
                  <a:lnTo>
                    <a:pt x="228" y="72"/>
                  </a:lnTo>
                  <a:lnTo>
                    <a:pt x="216" y="48"/>
                  </a:lnTo>
                  <a:lnTo>
                    <a:pt x="204" y="36"/>
                  </a:lnTo>
                  <a:lnTo>
                    <a:pt x="216" y="36"/>
                  </a:lnTo>
                  <a:lnTo>
                    <a:pt x="204" y="24"/>
                  </a:lnTo>
                  <a:lnTo>
                    <a:pt x="216" y="36"/>
                  </a:lnTo>
                  <a:lnTo>
                    <a:pt x="204" y="36"/>
                  </a:lnTo>
                  <a:lnTo>
                    <a:pt x="216" y="24"/>
                  </a:lnTo>
                  <a:lnTo>
                    <a:pt x="204" y="36"/>
                  </a:lnTo>
                  <a:lnTo>
                    <a:pt x="204" y="36"/>
                  </a:lnTo>
                  <a:lnTo>
                    <a:pt x="192" y="60"/>
                  </a:lnTo>
                  <a:lnTo>
                    <a:pt x="192" y="48"/>
                  </a:lnTo>
                  <a:lnTo>
                    <a:pt x="180" y="84"/>
                  </a:lnTo>
                  <a:lnTo>
                    <a:pt x="168" y="120"/>
                  </a:lnTo>
                  <a:lnTo>
                    <a:pt x="168" y="180"/>
                  </a:lnTo>
                  <a:lnTo>
                    <a:pt x="156" y="252"/>
                  </a:lnTo>
                  <a:lnTo>
                    <a:pt x="144" y="288"/>
                  </a:lnTo>
                  <a:lnTo>
                    <a:pt x="144" y="336"/>
                  </a:lnTo>
                  <a:lnTo>
                    <a:pt x="132" y="444"/>
                  </a:lnTo>
                  <a:lnTo>
                    <a:pt x="120" y="492"/>
                  </a:lnTo>
                  <a:lnTo>
                    <a:pt x="120" y="564"/>
                  </a:lnTo>
                  <a:lnTo>
                    <a:pt x="108" y="624"/>
                  </a:lnTo>
                  <a:lnTo>
                    <a:pt x="108" y="696"/>
                  </a:lnTo>
                  <a:lnTo>
                    <a:pt x="96" y="780"/>
                  </a:lnTo>
                  <a:lnTo>
                    <a:pt x="96" y="864"/>
                  </a:lnTo>
                  <a:lnTo>
                    <a:pt x="96" y="948"/>
                  </a:lnTo>
                  <a:lnTo>
                    <a:pt x="84" y="1044"/>
                  </a:lnTo>
                  <a:lnTo>
                    <a:pt x="84" y="1152"/>
                  </a:lnTo>
                  <a:lnTo>
                    <a:pt x="72" y="1248"/>
                  </a:lnTo>
                  <a:lnTo>
                    <a:pt x="72" y="1368"/>
                  </a:lnTo>
                  <a:lnTo>
                    <a:pt x="60" y="1488"/>
                  </a:lnTo>
                  <a:lnTo>
                    <a:pt x="60" y="1608"/>
                  </a:lnTo>
                  <a:lnTo>
                    <a:pt x="48" y="1752"/>
                  </a:lnTo>
                  <a:lnTo>
                    <a:pt x="48" y="1896"/>
                  </a:lnTo>
                  <a:lnTo>
                    <a:pt x="36" y="2052"/>
                  </a:lnTo>
                  <a:lnTo>
                    <a:pt x="36" y="2208"/>
                  </a:lnTo>
                  <a:lnTo>
                    <a:pt x="36" y="2364"/>
                  </a:lnTo>
                  <a:lnTo>
                    <a:pt x="24" y="2376"/>
                  </a:lnTo>
                  <a:lnTo>
                    <a:pt x="12" y="2376"/>
                  </a:lnTo>
                  <a:lnTo>
                    <a:pt x="0" y="2376"/>
                  </a:lnTo>
                  <a:lnTo>
                    <a:pt x="0" y="2364"/>
                  </a:lnTo>
                  <a:lnTo>
                    <a:pt x="0" y="2364"/>
                  </a:lnTo>
                  <a:close/>
                </a:path>
              </a:pathLst>
            </a:custGeom>
            <a:solidFill>
              <a:srgbClr val="FF896D"/>
            </a:solidFill>
            <a:ln w="25400">
              <a:solidFill>
                <a:srgbClr val="FF896D"/>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34" name="Rectangle 38"/>
            <p:cNvSpPr>
              <a:spLocks noChangeArrowheads="1"/>
            </p:cNvSpPr>
            <p:nvPr/>
          </p:nvSpPr>
          <p:spPr bwMode="auto">
            <a:xfrm>
              <a:off x="1744663" y="881063"/>
              <a:ext cx="19050" cy="5124450"/>
            </a:xfrm>
            <a:prstGeom prst="rect">
              <a:avLst/>
            </a:prstGeom>
            <a:solidFill>
              <a:schemeClr val="tx1"/>
            </a:solidFill>
            <a:ln w="254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35" name="Freeform 39"/>
            <p:cNvSpPr>
              <a:spLocks noEditPoints="1"/>
            </p:cNvSpPr>
            <p:nvPr/>
          </p:nvSpPr>
          <p:spPr bwMode="auto">
            <a:xfrm>
              <a:off x="1668463" y="1547813"/>
              <a:ext cx="76200" cy="4476750"/>
            </a:xfrm>
            <a:custGeom>
              <a:avLst/>
              <a:gdLst/>
              <a:ahLst/>
              <a:cxnLst>
                <a:cxn ang="0">
                  <a:pos x="0" y="2808"/>
                </a:cxn>
                <a:cxn ang="0">
                  <a:pos x="48" y="2808"/>
                </a:cxn>
                <a:cxn ang="0">
                  <a:pos x="48" y="2820"/>
                </a:cxn>
                <a:cxn ang="0">
                  <a:pos x="0" y="2820"/>
                </a:cxn>
                <a:cxn ang="0">
                  <a:pos x="0" y="2808"/>
                </a:cxn>
                <a:cxn ang="0">
                  <a:pos x="0" y="2244"/>
                </a:cxn>
                <a:cxn ang="0">
                  <a:pos x="48" y="2244"/>
                </a:cxn>
                <a:cxn ang="0">
                  <a:pos x="48" y="2256"/>
                </a:cxn>
                <a:cxn ang="0">
                  <a:pos x="0" y="2256"/>
                </a:cxn>
                <a:cxn ang="0">
                  <a:pos x="0" y="2244"/>
                </a:cxn>
                <a:cxn ang="0">
                  <a:pos x="0" y="1680"/>
                </a:cxn>
                <a:cxn ang="0">
                  <a:pos x="48" y="1680"/>
                </a:cxn>
                <a:cxn ang="0">
                  <a:pos x="48" y="1692"/>
                </a:cxn>
                <a:cxn ang="0">
                  <a:pos x="0" y="1692"/>
                </a:cxn>
                <a:cxn ang="0">
                  <a:pos x="0" y="1680"/>
                </a:cxn>
                <a:cxn ang="0">
                  <a:pos x="0" y="1128"/>
                </a:cxn>
                <a:cxn ang="0">
                  <a:pos x="48" y="1128"/>
                </a:cxn>
                <a:cxn ang="0">
                  <a:pos x="48" y="1140"/>
                </a:cxn>
                <a:cxn ang="0">
                  <a:pos x="0" y="1140"/>
                </a:cxn>
                <a:cxn ang="0">
                  <a:pos x="0" y="1128"/>
                </a:cxn>
                <a:cxn ang="0">
                  <a:pos x="0" y="564"/>
                </a:cxn>
                <a:cxn ang="0">
                  <a:pos x="48" y="564"/>
                </a:cxn>
                <a:cxn ang="0">
                  <a:pos x="48" y="576"/>
                </a:cxn>
                <a:cxn ang="0">
                  <a:pos x="0" y="576"/>
                </a:cxn>
                <a:cxn ang="0">
                  <a:pos x="0" y="564"/>
                </a:cxn>
                <a:cxn ang="0">
                  <a:pos x="0" y="0"/>
                </a:cxn>
                <a:cxn ang="0">
                  <a:pos x="48" y="0"/>
                </a:cxn>
                <a:cxn ang="0">
                  <a:pos x="48" y="12"/>
                </a:cxn>
                <a:cxn ang="0">
                  <a:pos x="0" y="12"/>
                </a:cxn>
                <a:cxn ang="0">
                  <a:pos x="0" y="0"/>
                </a:cxn>
              </a:cxnLst>
              <a:rect l="0" t="0" r="r" b="b"/>
              <a:pathLst>
                <a:path w="48" h="2820">
                  <a:moveTo>
                    <a:pt x="0" y="2808"/>
                  </a:moveTo>
                  <a:lnTo>
                    <a:pt x="48" y="2808"/>
                  </a:lnTo>
                  <a:lnTo>
                    <a:pt x="48" y="2820"/>
                  </a:lnTo>
                  <a:lnTo>
                    <a:pt x="0" y="2820"/>
                  </a:lnTo>
                  <a:lnTo>
                    <a:pt x="0" y="2808"/>
                  </a:lnTo>
                  <a:close/>
                  <a:moveTo>
                    <a:pt x="0" y="2244"/>
                  </a:moveTo>
                  <a:lnTo>
                    <a:pt x="48" y="2244"/>
                  </a:lnTo>
                  <a:lnTo>
                    <a:pt x="48" y="2256"/>
                  </a:lnTo>
                  <a:lnTo>
                    <a:pt x="0" y="2256"/>
                  </a:lnTo>
                  <a:lnTo>
                    <a:pt x="0" y="2244"/>
                  </a:lnTo>
                  <a:close/>
                  <a:moveTo>
                    <a:pt x="0" y="1680"/>
                  </a:moveTo>
                  <a:lnTo>
                    <a:pt x="48" y="1680"/>
                  </a:lnTo>
                  <a:lnTo>
                    <a:pt x="48" y="1692"/>
                  </a:lnTo>
                  <a:lnTo>
                    <a:pt x="0" y="1692"/>
                  </a:lnTo>
                  <a:lnTo>
                    <a:pt x="0" y="1680"/>
                  </a:lnTo>
                  <a:close/>
                  <a:moveTo>
                    <a:pt x="0" y="1128"/>
                  </a:moveTo>
                  <a:lnTo>
                    <a:pt x="48" y="1128"/>
                  </a:lnTo>
                  <a:lnTo>
                    <a:pt x="48" y="1140"/>
                  </a:lnTo>
                  <a:lnTo>
                    <a:pt x="0" y="1140"/>
                  </a:lnTo>
                  <a:lnTo>
                    <a:pt x="0" y="1128"/>
                  </a:lnTo>
                  <a:close/>
                  <a:moveTo>
                    <a:pt x="0" y="564"/>
                  </a:moveTo>
                  <a:lnTo>
                    <a:pt x="48" y="564"/>
                  </a:lnTo>
                  <a:lnTo>
                    <a:pt x="48" y="576"/>
                  </a:lnTo>
                  <a:lnTo>
                    <a:pt x="0" y="576"/>
                  </a:lnTo>
                  <a:lnTo>
                    <a:pt x="0" y="564"/>
                  </a:lnTo>
                  <a:close/>
                  <a:moveTo>
                    <a:pt x="0" y="0"/>
                  </a:moveTo>
                  <a:lnTo>
                    <a:pt x="48" y="0"/>
                  </a:lnTo>
                  <a:lnTo>
                    <a:pt x="48" y="12"/>
                  </a:lnTo>
                  <a:lnTo>
                    <a:pt x="0" y="12"/>
                  </a:lnTo>
                  <a:lnTo>
                    <a:pt x="0"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36" name="Rectangle 40"/>
            <p:cNvSpPr>
              <a:spLocks noChangeArrowheads="1"/>
            </p:cNvSpPr>
            <p:nvPr/>
          </p:nvSpPr>
          <p:spPr bwMode="auto">
            <a:xfrm>
              <a:off x="1744663" y="5996357"/>
              <a:ext cx="6953250" cy="0"/>
            </a:xfrm>
            <a:prstGeom prst="rect">
              <a:avLst/>
            </a:prstGeom>
            <a:solidFill>
              <a:schemeClr val="tx1"/>
            </a:solidFill>
            <a:ln w="254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37" name="Freeform 41"/>
            <p:cNvSpPr>
              <a:spLocks noEditPoints="1"/>
            </p:cNvSpPr>
            <p:nvPr/>
          </p:nvSpPr>
          <p:spPr bwMode="auto">
            <a:xfrm>
              <a:off x="1744663" y="5996357"/>
              <a:ext cx="6972300" cy="76200"/>
            </a:xfrm>
            <a:custGeom>
              <a:avLst/>
              <a:gdLst/>
              <a:ahLst/>
              <a:cxnLst>
                <a:cxn ang="0">
                  <a:pos x="12" y="0"/>
                </a:cxn>
                <a:cxn ang="0">
                  <a:pos x="12" y="48"/>
                </a:cxn>
                <a:cxn ang="0">
                  <a:pos x="0" y="48"/>
                </a:cxn>
                <a:cxn ang="0">
                  <a:pos x="0" y="0"/>
                </a:cxn>
                <a:cxn ang="0">
                  <a:pos x="12" y="0"/>
                </a:cxn>
                <a:cxn ang="0">
                  <a:pos x="564" y="0"/>
                </a:cxn>
                <a:cxn ang="0">
                  <a:pos x="564" y="48"/>
                </a:cxn>
                <a:cxn ang="0">
                  <a:pos x="552" y="48"/>
                </a:cxn>
                <a:cxn ang="0">
                  <a:pos x="552" y="0"/>
                </a:cxn>
                <a:cxn ang="0">
                  <a:pos x="564" y="0"/>
                </a:cxn>
                <a:cxn ang="0">
                  <a:pos x="1104" y="0"/>
                </a:cxn>
                <a:cxn ang="0">
                  <a:pos x="1104" y="48"/>
                </a:cxn>
                <a:cxn ang="0">
                  <a:pos x="1092" y="48"/>
                </a:cxn>
                <a:cxn ang="0">
                  <a:pos x="1092" y="0"/>
                </a:cxn>
                <a:cxn ang="0">
                  <a:pos x="1104" y="0"/>
                </a:cxn>
                <a:cxn ang="0">
                  <a:pos x="1656" y="0"/>
                </a:cxn>
                <a:cxn ang="0">
                  <a:pos x="1656" y="48"/>
                </a:cxn>
                <a:cxn ang="0">
                  <a:pos x="1644" y="48"/>
                </a:cxn>
                <a:cxn ang="0">
                  <a:pos x="1644" y="0"/>
                </a:cxn>
                <a:cxn ang="0">
                  <a:pos x="1656" y="0"/>
                </a:cxn>
                <a:cxn ang="0">
                  <a:pos x="2208" y="0"/>
                </a:cxn>
                <a:cxn ang="0">
                  <a:pos x="2208" y="48"/>
                </a:cxn>
                <a:cxn ang="0">
                  <a:pos x="2196" y="48"/>
                </a:cxn>
                <a:cxn ang="0">
                  <a:pos x="2196" y="0"/>
                </a:cxn>
                <a:cxn ang="0">
                  <a:pos x="2208" y="0"/>
                </a:cxn>
                <a:cxn ang="0">
                  <a:pos x="2748" y="0"/>
                </a:cxn>
                <a:cxn ang="0">
                  <a:pos x="2748" y="48"/>
                </a:cxn>
                <a:cxn ang="0">
                  <a:pos x="2736" y="48"/>
                </a:cxn>
                <a:cxn ang="0">
                  <a:pos x="2736" y="0"/>
                </a:cxn>
                <a:cxn ang="0">
                  <a:pos x="2748" y="0"/>
                </a:cxn>
                <a:cxn ang="0">
                  <a:pos x="3300" y="0"/>
                </a:cxn>
                <a:cxn ang="0">
                  <a:pos x="3300" y="48"/>
                </a:cxn>
                <a:cxn ang="0">
                  <a:pos x="3288" y="48"/>
                </a:cxn>
                <a:cxn ang="0">
                  <a:pos x="3288" y="0"/>
                </a:cxn>
                <a:cxn ang="0">
                  <a:pos x="3300" y="0"/>
                </a:cxn>
                <a:cxn ang="0">
                  <a:pos x="3840" y="0"/>
                </a:cxn>
                <a:cxn ang="0">
                  <a:pos x="3840" y="48"/>
                </a:cxn>
                <a:cxn ang="0">
                  <a:pos x="3828" y="48"/>
                </a:cxn>
                <a:cxn ang="0">
                  <a:pos x="3828" y="0"/>
                </a:cxn>
                <a:cxn ang="0">
                  <a:pos x="3840" y="0"/>
                </a:cxn>
                <a:cxn ang="0">
                  <a:pos x="4392" y="0"/>
                </a:cxn>
                <a:cxn ang="0">
                  <a:pos x="4392" y="48"/>
                </a:cxn>
                <a:cxn ang="0">
                  <a:pos x="4380" y="48"/>
                </a:cxn>
                <a:cxn ang="0">
                  <a:pos x="4380" y="0"/>
                </a:cxn>
                <a:cxn ang="0">
                  <a:pos x="4392" y="0"/>
                </a:cxn>
              </a:cxnLst>
              <a:rect l="0" t="0" r="r" b="b"/>
              <a:pathLst>
                <a:path w="4392" h="48">
                  <a:moveTo>
                    <a:pt x="12" y="0"/>
                  </a:moveTo>
                  <a:lnTo>
                    <a:pt x="12" y="48"/>
                  </a:lnTo>
                  <a:lnTo>
                    <a:pt x="0" y="48"/>
                  </a:lnTo>
                  <a:lnTo>
                    <a:pt x="0" y="0"/>
                  </a:lnTo>
                  <a:lnTo>
                    <a:pt x="12" y="0"/>
                  </a:lnTo>
                  <a:close/>
                  <a:moveTo>
                    <a:pt x="564" y="0"/>
                  </a:moveTo>
                  <a:lnTo>
                    <a:pt x="564" y="48"/>
                  </a:lnTo>
                  <a:lnTo>
                    <a:pt x="552" y="48"/>
                  </a:lnTo>
                  <a:lnTo>
                    <a:pt x="552" y="0"/>
                  </a:lnTo>
                  <a:lnTo>
                    <a:pt x="564" y="0"/>
                  </a:lnTo>
                  <a:close/>
                  <a:moveTo>
                    <a:pt x="1104" y="0"/>
                  </a:moveTo>
                  <a:lnTo>
                    <a:pt x="1104" y="48"/>
                  </a:lnTo>
                  <a:lnTo>
                    <a:pt x="1092" y="48"/>
                  </a:lnTo>
                  <a:lnTo>
                    <a:pt x="1092" y="0"/>
                  </a:lnTo>
                  <a:lnTo>
                    <a:pt x="1104" y="0"/>
                  </a:lnTo>
                  <a:close/>
                  <a:moveTo>
                    <a:pt x="1656" y="0"/>
                  </a:moveTo>
                  <a:lnTo>
                    <a:pt x="1656" y="48"/>
                  </a:lnTo>
                  <a:lnTo>
                    <a:pt x="1644" y="48"/>
                  </a:lnTo>
                  <a:lnTo>
                    <a:pt x="1644" y="0"/>
                  </a:lnTo>
                  <a:lnTo>
                    <a:pt x="1656" y="0"/>
                  </a:lnTo>
                  <a:close/>
                  <a:moveTo>
                    <a:pt x="2208" y="0"/>
                  </a:moveTo>
                  <a:lnTo>
                    <a:pt x="2208" y="48"/>
                  </a:lnTo>
                  <a:lnTo>
                    <a:pt x="2196" y="48"/>
                  </a:lnTo>
                  <a:lnTo>
                    <a:pt x="2196" y="0"/>
                  </a:lnTo>
                  <a:lnTo>
                    <a:pt x="2208" y="0"/>
                  </a:lnTo>
                  <a:close/>
                  <a:moveTo>
                    <a:pt x="2748" y="0"/>
                  </a:moveTo>
                  <a:lnTo>
                    <a:pt x="2748" y="48"/>
                  </a:lnTo>
                  <a:lnTo>
                    <a:pt x="2736" y="48"/>
                  </a:lnTo>
                  <a:lnTo>
                    <a:pt x="2736" y="0"/>
                  </a:lnTo>
                  <a:lnTo>
                    <a:pt x="2748" y="0"/>
                  </a:lnTo>
                  <a:close/>
                  <a:moveTo>
                    <a:pt x="3300" y="0"/>
                  </a:moveTo>
                  <a:lnTo>
                    <a:pt x="3300" y="48"/>
                  </a:lnTo>
                  <a:lnTo>
                    <a:pt x="3288" y="48"/>
                  </a:lnTo>
                  <a:lnTo>
                    <a:pt x="3288" y="0"/>
                  </a:lnTo>
                  <a:lnTo>
                    <a:pt x="3300" y="0"/>
                  </a:lnTo>
                  <a:close/>
                  <a:moveTo>
                    <a:pt x="3840" y="0"/>
                  </a:moveTo>
                  <a:lnTo>
                    <a:pt x="3840" y="48"/>
                  </a:lnTo>
                  <a:lnTo>
                    <a:pt x="3828" y="48"/>
                  </a:lnTo>
                  <a:lnTo>
                    <a:pt x="3828" y="0"/>
                  </a:lnTo>
                  <a:lnTo>
                    <a:pt x="3840" y="0"/>
                  </a:lnTo>
                  <a:close/>
                  <a:moveTo>
                    <a:pt x="4392" y="0"/>
                  </a:moveTo>
                  <a:lnTo>
                    <a:pt x="4392" y="48"/>
                  </a:lnTo>
                  <a:lnTo>
                    <a:pt x="4380" y="48"/>
                  </a:lnTo>
                  <a:lnTo>
                    <a:pt x="4380" y="0"/>
                  </a:lnTo>
                  <a:lnTo>
                    <a:pt x="4392"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39" name="Rectangle 43"/>
            <p:cNvSpPr>
              <a:spLocks noChangeArrowheads="1"/>
            </p:cNvSpPr>
            <p:nvPr/>
          </p:nvSpPr>
          <p:spPr bwMode="auto">
            <a:xfrm>
              <a:off x="849313" y="5853113"/>
              <a:ext cx="7774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a:solidFill>
                    <a:srgbClr val="000000"/>
                  </a:solidFill>
                  <a:latin typeface="Calibri" pitchFamily="34" charset="0"/>
                </a:rPr>
                <a:t>-</a:t>
              </a:r>
              <a:endParaRPr lang="hu-HU" sz="1633">
                <a:latin typeface="Arial" pitchFamily="34" charset="0"/>
              </a:endParaRPr>
            </a:p>
          </p:txBody>
        </p:sp>
        <p:sp>
          <p:nvSpPr>
            <p:cNvPr id="311340" name="Rectangle 44"/>
            <p:cNvSpPr>
              <a:spLocks noChangeArrowheads="1"/>
            </p:cNvSpPr>
            <p:nvPr/>
          </p:nvSpPr>
          <p:spPr bwMode="auto">
            <a:xfrm>
              <a:off x="925513" y="585311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0.030</a:t>
              </a:r>
              <a:endParaRPr lang="hu-HU" sz="1633" dirty="0">
                <a:latin typeface="Arial" pitchFamily="34" charset="0"/>
              </a:endParaRPr>
            </a:p>
          </p:txBody>
        </p:sp>
        <p:sp>
          <p:nvSpPr>
            <p:cNvPr id="311341" name="Rectangle 45"/>
            <p:cNvSpPr>
              <a:spLocks noChangeArrowheads="1"/>
            </p:cNvSpPr>
            <p:nvPr/>
          </p:nvSpPr>
          <p:spPr bwMode="auto">
            <a:xfrm>
              <a:off x="849313" y="4976813"/>
              <a:ext cx="7774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a:solidFill>
                    <a:srgbClr val="000000"/>
                  </a:solidFill>
                  <a:latin typeface="Calibri" pitchFamily="34" charset="0"/>
                </a:rPr>
                <a:t>-</a:t>
              </a:r>
              <a:endParaRPr lang="hu-HU" sz="1633">
                <a:latin typeface="Arial" pitchFamily="34" charset="0"/>
              </a:endParaRPr>
            </a:p>
          </p:txBody>
        </p:sp>
        <p:sp>
          <p:nvSpPr>
            <p:cNvPr id="311342" name="Rectangle 46"/>
            <p:cNvSpPr>
              <a:spLocks noChangeArrowheads="1"/>
            </p:cNvSpPr>
            <p:nvPr/>
          </p:nvSpPr>
          <p:spPr bwMode="auto">
            <a:xfrm>
              <a:off x="925513" y="497681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0.010</a:t>
              </a:r>
              <a:endParaRPr lang="hu-HU" sz="1633" dirty="0">
                <a:latin typeface="Arial" pitchFamily="34" charset="0"/>
              </a:endParaRPr>
            </a:p>
          </p:txBody>
        </p:sp>
        <p:sp>
          <p:nvSpPr>
            <p:cNvPr id="311343" name="Rectangle 47"/>
            <p:cNvSpPr>
              <a:spLocks noChangeArrowheads="1"/>
            </p:cNvSpPr>
            <p:nvPr/>
          </p:nvSpPr>
          <p:spPr bwMode="auto">
            <a:xfrm>
              <a:off x="925513" y="408146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0.010</a:t>
              </a:r>
              <a:endParaRPr lang="hu-HU" sz="1633" dirty="0">
                <a:latin typeface="Arial" pitchFamily="34" charset="0"/>
              </a:endParaRPr>
            </a:p>
          </p:txBody>
        </p:sp>
        <p:sp>
          <p:nvSpPr>
            <p:cNvPr id="311344" name="Rectangle 48"/>
            <p:cNvSpPr>
              <a:spLocks noChangeArrowheads="1"/>
            </p:cNvSpPr>
            <p:nvPr/>
          </p:nvSpPr>
          <p:spPr bwMode="auto">
            <a:xfrm>
              <a:off x="925513" y="3186112"/>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0.030</a:t>
              </a:r>
              <a:endParaRPr lang="hu-HU" sz="1633" dirty="0">
                <a:latin typeface="Arial" pitchFamily="34" charset="0"/>
              </a:endParaRPr>
            </a:p>
          </p:txBody>
        </p:sp>
        <p:sp>
          <p:nvSpPr>
            <p:cNvPr id="311345" name="Rectangle 49"/>
            <p:cNvSpPr>
              <a:spLocks noChangeArrowheads="1"/>
            </p:cNvSpPr>
            <p:nvPr/>
          </p:nvSpPr>
          <p:spPr bwMode="auto">
            <a:xfrm>
              <a:off x="925513" y="230981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0.050</a:t>
              </a:r>
              <a:endParaRPr lang="hu-HU" sz="1633" dirty="0">
                <a:latin typeface="Arial" pitchFamily="34" charset="0"/>
              </a:endParaRPr>
            </a:p>
          </p:txBody>
        </p:sp>
        <p:sp>
          <p:nvSpPr>
            <p:cNvPr id="311346" name="Rectangle 50"/>
            <p:cNvSpPr>
              <a:spLocks noChangeArrowheads="1"/>
            </p:cNvSpPr>
            <p:nvPr/>
          </p:nvSpPr>
          <p:spPr bwMode="auto">
            <a:xfrm>
              <a:off x="925513" y="141446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0.070</a:t>
              </a:r>
              <a:endParaRPr lang="hu-HU" sz="1633" dirty="0">
                <a:latin typeface="Arial" pitchFamily="34" charset="0"/>
              </a:endParaRPr>
            </a:p>
          </p:txBody>
        </p:sp>
        <p:sp>
          <p:nvSpPr>
            <p:cNvPr id="311347" name="Rectangle 51"/>
            <p:cNvSpPr>
              <a:spLocks noChangeArrowheads="1"/>
            </p:cNvSpPr>
            <p:nvPr/>
          </p:nvSpPr>
          <p:spPr bwMode="auto">
            <a:xfrm>
              <a:off x="1610115" y="6186857"/>
              <a:ext cx="32689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0.0</a:t>
              </a:r>
              <a:endParaRPr lang="hu-HU" sz="1633" dirty="0">
                <a:latin typeface="Arial" pitchFamily="34" charset="0"/>
              </a:endParaRPr>
            </a:p>
          </p:txBody>
        </p:sp>
        <p:sp>
          <p:nvSpPr>
            <p:cNvPr id="311348" name="Rectangle 52"/>
            <p:cNvSpPr>
              <a:spLocks noChangeArrowheads="1"/>
            </p:cNvSpPr>
            <p:nvPr/>
          </p:nvSpPr>
          <p:spPr bwMode="auto">
            <a:xfrm>
              <a:off x="2486416" y="6186857"/>
              <a:ext cx="32689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5.0</a:t>
              </a:r>
              <a:endParaRPr lang="hu-HU" sz="1633" dirty="0">
                <a:latin typeface="Arial" pitchFamily="34" charset="0"/>
              </a:endParaRPr>
            </a:p>
          </p:txBody>
        </p:sp>
        <p:sp>
          <p:nvSpPr>
            <p:cNvPr id="311349" name="Rectangle 53"/>
            <p:cNvSpPr>
              <a:spLocks noChangeArrowheads="1"/>
            </p:cNvSpPr>
            <p:nvPr/>
          </p:nvSpPr>
          <p:spPr bwMode="auto">
            <a:xfrm>
              <a:off x="3268761" y="618685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10.0</a:t>
              </a:r>
              <a:endParaRPr lang="hu-HU" sz="1633" dirty="0">
                <a:latin typeface="Arial" pitchFamily="34" charset="0"/>
              </a:endParaRPr>
            </a:p>
          </p:txBody>
        </p:sp>
        <p:sp>
          <p:nvSpPr>
            <p:cNvPr id="311350" name="Rectangle 54"/>
            <p:cNvSpPr>
              <a:spLocks noChangeArrowheads="1"/>
            </p:cNvSpPr>
            <p:nvPr/>
          </p:nvSpPr>
          <p:spPr bwMode="auto">
            <a:xfrm>
              <a:off x="4145062" y="618685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15.0</a:t>
              </a:r>
              <a:endParaRPr lang="hu-HU" sz="1633" dirty="0">
                <a:latin typeface="Arial" pitchFamily="34" charset="0"/>
              </a:endParaRPr>
            </a:p>
          </p:txBody>
        </p:sp>
        <p:sp>
          <p:nvSpPr>
            <p:cNvPr id="311351" name="Rectangle 55"/>
            <p:cNvSpPr>
              <a:spLocks noChangeArrowheads="1"/>
            </p:cNvSpPr>
            <p:nvPr/>
          </p:nvSpPr>
          <p:spPr bwMode="auto">
            <a:xfrm>
              <a:off x="5021361" y="618685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20.0</a:t>
              </a:r>
              <a:endParaRPr lang="hu-HU" sz="1633" dirty="0">
                <a:latin typeface="Arial" pitchFamily="34" charset="0"/>
              </a:endParaRPr>
            </a:p>
          </p:txBody>
        </p:sp>
        <p:sp>
          <p:nvSpPr>
            <p:cNvPr id="311352" name="Rectangle 56"/>
            <p:cNvSpPr>
              <a:spLocks noChangeArrowheads="1"/>
            </p:cNvSpPr>
            <p:nvPr/>
          </p:nvSpPr>
          <p:spPr bwMode="auto">
            <a:xfrm>
              <a:off x="5878611" y="618685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25.0</a:t>
              </a:r>
              <a:endParaRPr lang="hu-HU" sz="1633" dirty="0">
                <a:latin typeface="Arial" pitchFamily="34" charset="0"/>
              </a:endParaRPr>
            </a:p>
          </p:txBody>
        </p:sp>
        <p:sp>
          <p:nvSpPr>
            <p:cNvPr id="311353" name="Rectangle 57"/>
            <p:cNvSpPr>
              <a:spLocks noChangeArrowheads="1"/>
            </p:cNvSpPr>
            <p:nvPr/>
          </p:nvSpPr>
          <p:spPr bwMode="auto">
            <a:xfrm>
              <a:off x="6754911" y="618685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30.0</a:t>
              </a:r>
              <a:endParaRPr lang="hu-HU" sz="1633" dirty="0">
                <a:latin typeface="Arial" pitchFamily="34" charset="0"/>
              </a:endParaRPr>
            </a:p>
          </p:txBody>
        </p:sp>
        <p:sp>
          <p:nvSpPr>
            <p:cNvPr id="311354" name="Rectangle 58"/>
            <p:cNvSpPr>
              <a:spLocks noChangeArrowheads="1"/>
            </p:cNvSpPr>
            <p:nvPr/>
          </p:nvSpPr>
          <p:spPr bwMode="auto">
            <a:xfrm>
              <a:off x="7612161" y="618685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35.0</a:t>
              </a:r>
              <a:endParaRPr lang="hu-HU" sz="1633" dirty="0">
                <a:latin typeface="Arial" pitchFamily="34" charset="0"/>
              </a:endParaRPr>
            </a:p>
          </p:txBody>
        </p:sp>
        <p:sp>
          <p:nvSpPr>
            <p:cNvPr id="311355" name="Rectangle 59"/>
            <p:cNvSpPr>
              <a:spLocks noChangeArrowheads="1"/>
            </p:cNvSpPr>
            <p:nvPr/>
          </p:nvSpPr>
          <p:spPr bwMode="auto">
            <a:xfrm>
              <a:off x="8488461" y="618685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40.0</a:t>
              </a:r>
              <a:endParaRPr lang="hu-HU" sz="1633" dirty="0">
                <a:latin typeface="Arial" pitchFamily="34" charset="0"/>
              </a:endParaRPr>
            </a:p>
          </p:txBody>
        </p:sp>
        <p:cxnSp>
          <p:nvCxnSpPr>
            <p:cNvPr id="126" name="Egyenes összekötő 125"/>
            <p:cNvCxnSpPr/>
            <p:nvPr/>
          </p:nvCxnSpPr>
          <p:spPr bwMode="auto">
            <a:xfrm>
              <a:off x="1763713" y="4682359"/>
              <a:ext cx="6934200" cy="0"/>
            </a:xfrm>
            <a:prstGeom prst="line">
              <a:avLst/>
            </a:prstGeom>
            <a:solidFill>
              <a:srgbClr val="00B8FF"/>
            </a:solidFill>
            <a:ln w="25400" cap="flat" cmpd="sng" algn="ctr">
              <a:solidFill>
                <a:schemeClr val="tx1"/>
              </a:solidFill>
              <a:prstDash val="dash"/>
              <a:round/>
              <a:headEnd type="none" w="med" len="med"/>
              <a:tailEnd type="none" w="med" len="med"/>
            </a:ln>
            <a:effectLst/>
          </p:spPr>
        </p:cxnSp>
        <p:sp>
          <p:nvSpPr>
            <p:cNvPr id="127" name="Rectangle 50"/>
            <p:cNvSpPr>
              <a:spLocks noChangeArrowheads="1"/>
            </p:cNvSpPr>
            <p:nvPr/>
          </p:nvSpPr>
          <p:spPr bwMode="auto">
            <a:xfrm>
              <a:off x="925513" y="881063"/>
              <a:ext cx="462958"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r</a:t>
              </a:r>
              <a:r>
                <a:rPr lang="hu-HU" sz="2177" dirty="0">
                  <a:solidFill>
                    <a:srgbClr val="000000"/>
                  </a:solidFill>
                  <a:latin typeface="Calibri" pitchFamily="34" charset="0"/>
                </a:rPr>
                <a:t>)</a:t>
              </a:r>
              <a:endParaRPr lang="hu-HU" sz="2177" dirty="0">
                <a:latin typeface="Arial" pitchFamily="34" charset="0"/>
              </a:endParaRPr>
            </a:p>
          </p:txBody>
        </p:sp>
        <p:sp>
          <p:nvSpPr>
            <p:cNvPr id="128" name="Rectangle 50"/>
            <p:cNvSpPr>
              <a:spLocks noChangeArrowheads="1"/>
            </p:cNvSpPr>
            <p:nvPr/>
          </p:nvSpPr>
          <p:spPr bwMode="auto">
            <a:xfrm>
              <a:off x="9022945" y="6184773"/>
              <a:ext cx="475045"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a</a:t>
              </a:r>
              <a:r>
                <a:rPr lang="hu-HU" sz="2177" baseline="-25000" dirty="0" err="1">
                  <a:solidFill>
                    <a:srgbClr val="000000"/>
                  </a:solidFill>
                  <a:latin typeface="Calibri" pitchFamily="34" charset="0"/>
                </a:rPr>
                <a:t>o</a:t>
              </a:r>
              <a:endParaRPr lang="hu-HU" sz="2177" baseline="-25000" dirty="0">
                <a:latin typeface="Arial" pitchFamily="34" charset="0"/>
              </a:endParaRPr>
            </a:p>
          </p:txBody>
        </p:sp>
      </p:grpSp>
      <p:grpSp>
        <p:nvGrpSpPr>
          <p:cNvPr id="164" name="Csoportba foglalás 163"/>
          <p:cNvGrpSpPr/>
          <p:nvPr/>
        </p:nvGrpSpPr>
        <p:grpSpPr>
          <a:xfrm>
            <a:off x="5641872" y="186611"/>
            <a:ext cx="4458847" cy="3029020"/>
            <a:chOff x="3719887" y="867876"/>
            <a:chExt cx="4915054" cy="3338934"/>
          </a:xfrm>
        </p:grpSpPr>
        <p:sp>
          <p:nvSpPr>
            <p:cNvPr id="311366" name="Freeform 70"/>
            <p:cNvSpPr>
              <a:spLocks/>
            </p:cNvSpPr>
            <p:nvPr/>
          </p:nvSpPr>
          <p:spPr bwMode="auto">
            <a:xfrm>
              <a:off x="4398963" y="1524000"/>
              <a:ext cx="3497262" cy="2227263"/>
            </a:xfrm>
            <a:custGeom>
              <a:avLst/>
              <a:gdLst/>
              <a:ahLst/>
              <a:cxnLst>
                <a:cxn ang="0">
                  <a:pos x="18" y="1047"/>
                </a:cxn>
                <a:cxn ang="0">
                  <a:pos x="47" y="716"/>
                </a:cxn>
                <a:cxn ang="0">
                  <a:pos x="77" y="461"/>
                </a:cxn>
                <a:cxn ang="0">
                  <a:pos x="101" y="278"/>
                </a:cxn>
                <a:cxn ang="0">
                  <a:pos x="142" y="112"/>
                </a:cxn>
                <a:cxn ang="0">
                  <a:pos x="184" y="17"/>
                </a:cxn>
                <a:cxn ang="0">
                  <a:pos x="225" y="0"/>
                </a:cxn>
                <a:cxn ang="0">
                  <a:pos x="255" y="6"/>
                </a:cxn>
                <a:cxn ang="0">
                  <a:pos x="344" y="130"/>
                </a:cxn>
                <a:cxn ang="0">
                  <a:pos x="450" y="367"/>
                </a:cxn>
                <a:cxn ang="0">
                  <a:pos x="563" y="615"/>
                </a:cxn>
                <a:cxn ang="0">
                  <a:pos x="669" y="822"/>
                </a:cxn>
                <a:cxn ang="0">
                  <a:pos x="776" y="988"/>
                </a:cxn>
                <a:cxn ang="0">
                  <a:pos x="888" y="1107"/>
                </a:cxn>
                <a:cxn ang="0">
                  <a:pos x="995" y="1195"/>
                </a:cxn>
                <a:cxn ang="0">
                  <a:pos x="1102" y="1255"/>
                </a:cxn>
                <a:cxn ang="0">
                  <a:pos x="1214" y="1296"/>
                </a:cxn>
                <a:cxn ang="0">
                  <a:pos x="1321" y="1326"/>
                </a:cxn>
                <a:cxn ang="0">
                  <a:pos x="1427" y="1343"/>
                </a:cxn>
                <a:cxn ang="0">
                  <a:pos x="1540" y="1361"/>
                </a:cxn>
                <a:cxn ang="0">
                  <a:pos x="1646" y="1367"/>
                </a:cxn>
                <a:cxn ang="0">
                  <a:pos x="1753" y="1373"/>
                </a:cxn>
                <a:cxn ang="0">
                  <a:pos x="1865" y="1373"/>
                </a:cxn>
                <a:cxn ang="0">
                  <a:pos x="1972" y="1379"/>
                </a:cxn>
                <a:cxn ang="0">
                  <a:pos x="2085" y="1379"/>
                </a:cxn>
                <a:cxn ang="0">
                  <a:pos x="2191" y="1379"/>
                </a:cxn>
                <a:cxn ang="0">
                  <a:pos x="2167" y="1397"/>
                </a:cxn>
                <a:cxn ang="0">
                  <a:pos x="2061" y="1397"/>
                </a:cxn>
                <a:cxn ang="0">
                  <a:pos x="1948" y="1397"/>
                </a:cxn>
                <a:cxn ang="0">
                  <a:pos x="1842" y="1391"/>
                </a:cxn>
                <a:cxn ang="0">
                  <a:pos x="1735" y="1391"/>
                </a:cxn>
                <a:cxn ang="0">
                  <a:pos x="1623" y="1385"/>
                </a:cxn>
                <a:cxn ang="0">
                  <a:pos x="1516" y="1373"/>
                </a:cxn>
                <a:cxn ang="0">
                  <a:pos x="1404" y="1361"/>
                </a:cxn>
                <a:cxn ang="0">
                  <a:pos x="1291" y="1338"/>
                </a:cxn>
                <a:cxn ang="0">
                  <a:pos x="1184" y="1308"/>
                </a:cxn>
                <a:cxn ang="0">
                  <a:pos x="1072" y="1261"/>
                </a:cxn>
                <a:cxn ang="0">
                  <a:pos x="965" y="1195"/>
                </a:cxn>
                <a:cxn ang="0">
                  <a:pos x="853" y="1101"/>
                </a:cxn>
                <a:cxn ang="0">
                  <a:pos x="740" y="970"/>
                </a:cxn>
                <a:cxn ang="0">
                  <a:pos x="634" y="793"/>
                </a:cxn>
                <a:cxn ang="0">
                  <a:pos x="521" y="574"/>
                </a:cxn>
                <a:cxn ang="0">
                  <a:pos x="415" y="325"/>
                </a:cxn>
                <a:cxn ang="0">
                  <a:pos x="302" y="94"/>
                </a:cxn>
                <a:cxn ang="0">
                  <a:pos x="243" y="23"/>
                </a:cxn>
                <a:cxn ang="0">
                  <a:pos x="213" y="17"/>
                </a:cxn>
                <a:cxn ang="0">
                  <a:pos x="201" y="29"/>
                </a:cxn>
                <a:cxn ang="0">
                  <a:pos x="148" y="154"/>
                </a:cxn>
                <a:cxn ang="0">
                  <a:pos x="113" y="313"/>
                </a:cxn>
                <a:cxn ang="0">
                  <a:pos x="89" y="509"/>
                </a:cxn>
                <a:cxn ang="0">
                  <a:pos x="59" y="775"/>
                </a:cxn>
                <a:cxn ang="0">
                  <a:pos x="30" y="1130"/>
                </a:cxn>
                <a:cxn ang="0">
                  <a:pos x="6" y="1403"/>
                </a:cxn>
              </a:cxnLst>
              <a:rect l="0" t="0" r="r" b="b"/>
              <a:pathLst>
                <a:path w="2203" h="1403">
                  <a:moveTo>
                    <a:pt x="0" y="1391"/>
                  </a:moveTo>
                  <a:lnTo>
                    <a:pt x="6" y="1302"/>
                  </a:lnTo>
                  <a:lnTo>
                    <a:pt x="6" y="1219"/>
                  </a:lnTo>
                  <a:lnTo>
                    <a:pt x="12" y="1130"/>
                  </a:lnTo>
                  <a:lnTo>
                    <a:pt x="18" y="1047"/>
                  </a:lnTo>
                  <a:lnTo>
                    <a:pt x="24" y="976"/>
                  </a:lnTo>
                  <a:lnTo>
                    <a:pt x="30" y="905"/>
                  </a:lnTo>
                  <a:lnTo>
                    <a:pt x="36" y="840"/>
                  </a:lnTo>
                  <a:lnTo>
                    <a:pt x="41" y="775"/>
                  </a:lnTo>
                  <a:lnTo>
                    <a:pt x="47" y="716"/>
                  </a:lnTo>
                  <a:lnTo>
                    <a:pt x="53" y="657"/>
                  </a:lnTo>
                  <a:lnTo>
                    <a:pt x="59" y="603"/>
                  </a:lnTo>
                  <a:lnTo>
                    <a:pt x="65" y="556"/>
                  </a:lnTo>
                  <a:lnTo>
                    <a:pt x="71" y="509"/>
                  </a:lnTo>
                  <a:lnTo>
                    <a:pt x="77" y="461"/>
                  </a:lnTo>
                  <a:lnTo>
                    <a:pt x="77" y="420"/>
                  </a:lnTo>
                  <a:lnTo>
                    <a:pt x="83" y="378"/>
                  </a:lnTo>
                  <a:lnTo>
                    <a:pt x="89" y="343"/>
                  </a:lnTo>
                  <a:lnTo>
                    <a:pt x="95" y="307"/>
                  </a:lnTo>
                  <a:lnTo>
                    <a:pt x="101" y="278"/>
                  </a:lnTo>
                  <a:lnTo>
                    <a:pt x="107" y="248"/>
                  </a:lnTo>
                  <a:lnTo>
                    <a:pt x="113" y="219"/>
                  </a:lnTo>
                  <a:lnTo>
                    <a:pt x="118" y="195"/>
                  </a:lnTo>
                  <a:lnTo>
                    <a:pt x="130" y="148"/>
                  </a:lnTo>
                  <a:lnTo>
                    <a:pt x="142" y="112"/>
                  </a:lnTo>
                  <a:lnTo>
                    <a:pt x="154" y="77"/>
                  </a:lnTo>
                  <a:lnTo>
                    <a:pt x="160" y="53"/>
                  </a:lnTo>
                  <a:lnTo>
                    <a:pt x="172" y="35"/>
                  </a:lnTo>
                  <a:lnTo>
                    <a:pt x="184" y="17"/>
                  </a:lnTo>
                  <a:lnTo>
                    <a:pt x="184" y="17"/>
                  </a:lnTo>
                  <a:lnTo>
                    <a:pt x="195" y="6"/>
                  </a:lnTo>
                  <a:lnTo>
                    <a:pt x="201" y="6"/>
                  </a:lnTo>
                  <a:lnTo>
                    <a:pt x="213" y="0"/>
                  </a:lnTo>
                  <a:lnTo>
                    <a:pt x="213" y="0"/>
                  </a:lnTo>
                  <a:lnTo>
                    <a:pt x="225" y="0"/>
                  </a:lnTo>
                  <a:lnTo>
                    <a:pt x="225" y="0"/>
                  </a:lnTo>
                  <a:lnTo>
                    <a:pt x="237" y="0"/>
                  </a:lnTo>
                  <a:lnTo>
                    <a:pt x="237" y="0"/>
                  </a:lnTo>
                  <a:lnTo>
                    <a:pt x="249" y="6"/>
                  </a:lnTo>
                  <a:lnTo>
                    <a:pt x="255" y="6"/>
                  </a:lnTo>
                  <a:lnTo>
                    <a:pt x="261" y="11"/>
                  </a:lnTo>
                  <a:lnTo>
                    <a:pt x="272" y="23"/>
                  </a:lnTo>
                  <a:lnTo>
                    <a:pt x="296" y="53"/>
                  </a:lnTo>
                  <a:lnTo>
                    <a:pt x="320" y="88"/>
                  </a:lnTo>
                  <a:lnTo>
                    <a:pt x="344" y="130"/>
                  </a:lnTo>
                  <a:lnTo>
                    <a:pt x="361" y="171"/>
                  </a:lnTo>
                  <a:lnTo>
                    <a:pt x="385" y="219"/>
                  </a:lnTo>
                  <a:lnTo>
                    <a:pt x="409" y="266"/>
                  </a:lnTo>
                  <a:lnTo>
                    <a:pt x="432" y="319"/>
                  </a:lnTo>
                  <a:lnTo>
                    <a:pt x="450" y="367"/>
                  </a:lnTo>
                  <a:lnTo>
                    <a:pt x="474" y="420"/>
                  </a:lnTo>
                  <a:lnTo>
                    <a:pt x="497" y="467"/>
                  </a:lnTo>
                  <a:lnTo>
                    <a:pt x="515" y="521"/>
                  </a:lnTo>
                  <a:lnTo>
                    <a:pt x="539" y="568"/>
                  </a:lnTo>
                  <a:lnTo>
                    <a:pt x="563" y="615"/>
                  </a:lnTo>
                  <a:lnTo>
                    <a:pt x="580" y="663"/>
                  </a:lnTo>
                  <a:lnTo>
                    <a:pt x="604" y="704"/>
                  </a:lnTo>
                  <a:lnTo>
                    <a:pt x="628" y="746"/>
                  </a:lnTo>
                  <a:lnTo>
                    <a:pt x="646" y="787"/>
                  </a:lnTo>
                  <a:lnTo>
                    <a:pt x="669" y="822"/>
                  </a:lnTo>
                  <a:lnTo>
                    <a:pt x="693" y="858"/>
                  </a:lnTo>
                  <a:lnTo>
                    <a:pt x="711" y="894"/>
                  </a:lnTo>
                  <a:lnTo>
                    <a:pt x="734" y="929"/>
                  </a:lnTo>
                  <a:lnTo>
                    <a:pt x="758" y="959"/>
                  </a:lnTo>
                  <a:lnTo>
                    <a:pt x="776" y="988"/>
                  </a:lnTo>
                  <a:lnTo>
                    <a:pt x="800" y="1018"/>
                  </a:lnTo>
                  <a:lnTo>
                    <a:pt x="823" y="1042"/>
                  </a:lnTo>
                  <a:lnTo>
                    <a:pt x="841" y="1065"/>
                  </a:lnTo>
                  <a:lnTo>
                    <a:pt x="865" y="1089"/>
                  </a:lnTo>
                  <a:lnTo>
                    <a:pt x="888" y="1107"/>
                  </a:lnTo>
                  <a:lnTo>
                    <a:pt x="906" y="1130"/>
                  </a:lnTo>
                  <a:lnTo>
                    <a:pt x="930" y="1148"/>
                  </a:lnTo>
                  <a:lnTo>
                    <a:pt x="953" y="1166"/>
                  </a:lnTo>
                  <a:lnTo>
                    <a:pt x="971" y="1184"/>
                  </a:lnTo>
                  <a:lnTo>
                    <a:pt x="995" y="1195"/>
                  </a:lnTo>
                  <a:lnTo>
                    <a:pt x="1019" y="1207"/>
                  </a:lnTo>
                  <a:lnTo>
                    <a:pt x="1036" y="1225"/>
                  </a:lnTo>
                  <a:lnTo>
                    <a:pt x="1060" y="1237"/>
                  </a:lnTo>
                  <a:lnTo>
                    <a:pt x="1084" y="1249"/>
                  </a:lnTo>
                  <a:lnTo>
                    <a:pt x="1102" y="1255"/>
                  </a:lnTo>
                  <a:lnTo>
                    <a:pt x="1125" y="1266"/>
                  </a:lnTo>
                  <a:lnTo>
                    <a:pt x="1149" y="1272"/>
                  </a:lnTo>
                  <a:lnTo>
                    <a:pt x="1167" y="1284"/>
                  </a:lnTo>
                  <a:lnTo>
                    <a:pt x="1190" y="1290"/>
                  </a:lnTo>
                  <a:lnTo>
                    <a:pt x="1214" y="1296"/>
                  </a:lnTo>
                  <a:lnTo>
                    <a:pt x="1232" y="1308"/>
                  </a:lnTo>
                  <a:lnTo>
                    <a:pt x="1255" y="1308"/>
                  </a:lnTo>
                  <a:lnTo>
                    <a:pt x="1279" y="1314"/>
                  </a:lnTo>
                  <a:lnTo>
                    <a:pt x="1297" y="1320"/>
                  </a:lnTo>
                  <a:lnTo>
                    <a:pt x="1321" y="1326"/>
                  </a:lnTo>
                  <a:lnTo>
                    <a:pt x="1338" y="1332"/>
                  </a:lnTo>
                  <a:lnTo>
                    <a:pt x="1362" y="1338"/>
                  </a:lnTo>
                  <a:lnTo>
                    <a:pt x="1386" y="1338"/>
                  </a:lnTo>
                  <a:lnTo>
                    <a:pt x="1404" y="1343"/>
                  </a:lnTo>
                  <a:lnTo>
                    <a:pt x="1427" y="1343"/>
                  </a:lnTo>
                  <a:lnTo>
                    <a:pt x="1451" y="1349"/>
                  </a:lnTo>
                  <a:lnTo>
                    <a:pt x="1475" y="1349"/>
                  </a:lnTo>
                  <a:lnTo>
                    <a:pt x="1492" y="1355"/>
                  </a:lnTo>
                  <a:lnTo>
                    <a:pt x="1516" y="1355"/>
                  </a:lnTo>
                  <a:lnTo>
                    <a:pt x="1540" y="1361"/>
                  </a:lnTo>
                  <a:lnTo>
                    <a:pt x="1558" y="1361"/>
                  </a:lnTo>
                  <a:lnTo>
                    <a:pt x="1581" y="1361"/>
                  </a:lnTo>
                  <a:lnTo>
                    <a:pt x="1605" y="1361"/>
                  </a:lnTo>
                  <a:lnTo>
                    <a:pt x="1623" y="1367"/>
                  </a:lnTo>
                  <a:lnTo>
                    <a:pt x="1646" y="1367"/>
                  </a:lnTo>
                  <a:lnTo>
                    <a:pt x="1670" y="1367"/>
                  </a:lnTo>
                  <a:lnTo>
                    <a:pt x="1688" y="1367"/>
                  </a:lnTo>
                  <a:lnTo>
                    <a:pt x="1711" y="1373"/>
                  </a:lnTo>
                  <a:lnTo>
                    <a:pt x="1735" y="1373"/>
                  </a:lnTo>
                  <a:lnTo>
                    <a:pt x="1753" y="1373"/>
                  </a:lnTo>
                  <a:lnTo>
                    <a:pt x="1777" y="1373"/>
                  </a:lnTo>
                  <a:lnTo>
                    <a:pt x="1800" y="1373"/>
                  </a:lnTo>
                  <a:lnTo>
                    <a:pt x="1818" y="1373"/>
                  </a:lnTo>
                  <a:lnTo>
                    <a:pt x="1842" y="1373"/>
                  </a:lnTo>
                  <a:lnTo>
                    <a:pt x="1865" y="1373"/>
                  </a:lnTo>
                  <a:lnTo>
                    <a:pt x="1883" y="1379"/>
                  </a:lnTo>
                  <a:lnTo>
                    <a:pt x="1907" y="1379"/>
                  </a:lnTo>
                  <a:lnTo>
                    <a:pt x="1931" y="1379"/>
                  </a:lnTo>
                  <a:lnTo>
                    <a:pt x="1954" y="1379"/>
                  </a:lnTo>
                  <a:lnTo>
                    <a:pt x="1972" y="1379"/>
                  </a:lnTo>
                  <a:lnTo>
                    <a:pt x="1996" y="1379"/>
                  </a:lnTo>
                  <a:lnTo>
                    <a:pt x="2019" y="1379"/>
                  </a:lnTo>
                  <a:lnTo>
                    <a:pt x="2037" y="1379"/>
                  </a:lnTo>
                  <a:lnTo>
                    <a:pt x="2061" y="1379"/>
                  </a:lnTo>
                  <a:lnTo>
                    <a:pt x="2085" y="1379"/>
                  </a:lnTo>
                  <a:lnTo>
                    <a:pt x="2102" y="1379"/>
                  </a:lnTo>
                  <a:lnTo>
                    <a:pt x="2126" y="1379"/>
                  </a:lnTo>
                  <a:lnTo>
                    <a:pt x="2150" y="1379"/>
                  </a:lnTo>
                  <a:lnTo>
                    <a:pt x="2167" y="1379"/>
                  </a:lnTo>
                  <a:lnTo>
                    <a:pt x="2191" y="1379"/>
                  </a:lnTo>
                  <a:lnTo>
                    <a:pt x="2197" y="1385"/>
                  </a:lnTo>
                  <a:lnTo>
                    <a:pt x="2203" y="1391"/>
                  </a:lnTo>
                  <a:lnTo>
                    <a:pt x="2197" y="1397"/>
                  </a:lnTo>
                  <a:lnTo>
                    <a:pt x="2191" y="1397"/>
                  </a:lnTo>
                  <a:lnTo>
                    <a:pt x="2167" y="1397"/>
                  </a:lnTo>
                  <a:lnTo>
                    <a:pt x="2150" y="1397"/>
                  </a:lnTo>
                  <a:lnTo>
                    <a:pt x="2126" y="1397"/>
                  </a:lnTo>
                  <a:lnTo>
                    <a:pt x="2102" y="1397"/>
                  </a:lnTo>
                  <a:lnTo>
                    <a:pt x="2085" y="1397"/>
                  </a:lnTo>
                  <a:lnTo>
                    <a:pt x="2061" y="1397"/>
                  </a:lnTo>
                  <a:lnTo>
                    <a:pt x="2037" y="1397"/>
                  </a:lnTo>
                  <a:lnTo>
                    <a:pt x="2019" y="1397"/>
                  </a:lnTo>
                  <a:lnTo>
                    <a:pt x="1996" y="1397"/>
                  </a:lnTo>
                  <a:lnTo>
                    <a:pt x="1972" y="1397"/>
                  </a:lnTo>
                  <a:lnTo>
                    <a:pt x="1948" y="1397"/>
                  </a:lnTo>
                  <a:lnTo>
                    <a:pt x="1931" y="1397"/>
                  </a:lnTo>
                  <a:lnTo>
                    <a:pt x="1907" y="1397"/>
                  </a:lnTo>
                  <a:lnTo>
                    <a:pt x="1883" y="1397"/>
                  </a:lnTo>
                  <a:lnTo>
                    <a:pt x="1865" y="1391"/>
                  </a:lnTo>
                  <a:lnTo>
                    <a:pt x="1842" y="1391"/>
                  </a:lnTo>
                  <a:lnTo>
                    <a:pt x="1818" y="1391"/>
                  </a:lnTo>
                  <a:lnTo>
                    <a:pt x="1800" y="1391"/>
                  </a:lnTo>
                  <a:lnTo>
                    <a:pt x="1777" y="1391"/>
                  </a:lnTo>
                  <a:lnTo>
                    <a:pt x="1753" y="1391"/>
                  </a:lnTo>
                  <a:lnTo>
                    <a:pt x="1735" y="1391"/>
                  </a:lnTo>
                  <a:lnTo>
                    <a:pt x="1711" y="1391"/>
                  </a:lnTo>
                  <a:lnTo>
                    <a:pt x="1688" y="1385"/>
                  </a:lnTo>
                  <a:lnTo>
                    <a:pt x="1664" y="1385"/>
                  </a:lnTo>
                  <a:lnTo>
                    <a:pt x="1646" y="1385"/>
                  </a:lnTo>
                  <a:lnTo>
                    <a:pt x="1623" y="1385"/>
                  </a:lnTo>
                  <a:lnTo>
                    <a:pt x="1599" y="1379"/>
                  </a:lnTo>
                  <a:lnTo>
                    <a:pt x="1581" y="1379"/>
                  </a:lnTo>
                  <a:lnTo>
                    <a:pt x="1558" y="1379"/>
                  </a:lnTo>
                  <a:lnTo>
                    <a:pt x="1534" y="1379"/>
                  </a:lnTo>
                  <a:lnTo>
                    <a:pt x="1516" y="1373"/>
                  </a:lnTo>
                  <a:lnTo>
                    <a:pt x="1492" y="1373"/>
                  </a:lnTo>
                  <a:lnTo>
                    <a:pt x="1469" y="1367"/>
                  </a:lnTo>
                  <a:lnTo>
                    <a:pt x="1445" y="1367"/>
                  </a:lnTo>
                  <a:lnTo>
                    <a:pt x="1427" y="1361"/>
                  </a:lnTo>
                  <a:lnTo>
                    <a:pt x="1404" y="1361"/>
                  </a:lnTo>
                  <a:lnTo>
                    <a:pt x="1380" y="1355"/>
                  </a:lnTo>
                  <a:lnTo>
                    <a:pt x="1362" y="1355"/>
                  </a:lnTo>
                  <a:lnTo>
                    <a:pt x="1338" y="1349"/>
                  </a:lnTo>
                  <a:lnTo>
                    <a:pt x="1315" y="1343"/>
                  </a:lnTo>
                  <a:lnTo>
                    <a:pt x="1291" y="1338"/>
                  </a:lnTo>
                  <a:lnTo>
                    <a:pt x="1273" y="1332"/>
                  </a:lnTo>
                  <a:lnTo>
                    <a:pt x="1250" y="1326"/>
                  </a:lnTo>
                  <a:lnTo>
                    <a:pt x="1226" y="1320"/>
                  </a:lnTo>
                  <a:lnTo>
                    <a:pt x="1208" y="1314"/>
                  </a:lnTo>
                  <a:lnTo>
                    <a:pt x="1184" y="1308"/>
                  </a:lnTo>
                  <a:lnTo>
                    <a:pt x="1161" y="1302"/>
                  </a:lnTo>
                  <a:lnTo>
                    <a:pt x="1137" y="1290"/>
                  </a:lnTo>
                  <a:lnTo>
                    <a:pt x="1119" y="1284"/>
                  </a:lnTo>
                  <a:lnTo>
                    <a:pt x="1096" y="1272"/>
                  </a:lnTo>
                  <a:lnTo>
                    <a:pt x="1072" y="1261"/>
                  </a:lnTo>
                  <a:lnTo>
                    <a:pt x="1048" y="1249"/>
                  </a:lnTo>
                  <a:lnTo>
                    <a:pt x="1030" y="1237"/>
                  </a:lnTo>
                  <a:lnTo>
                    <a:pt x="1007" y="1225"/>
                  </a:lnTo>
                  <a:lnTo>
                    <a:pt x="983" y="1213"/>
                  </a:lnTo>
                  <a:lnTo>
                    <a:pt x="965" y="1195"/>
                  </a:lnTo>
                  <a:lnTo>
                    <a:pt x="942" y="1178"/>
                  </a:lnTo>
                  <a:lnTo>
                    <a:pt x="918" y="1160"/>
                  </a:lnTo>
                  <a:lnTo>
                    <a:pt x="894" y="1142"/>
                  </a:lnTo>
                  <a:lnTo>
                    <a:pt x="876" y="1124"/>
                  </a:lnTo>
                  <a:lnTo>
                    <a:pt x="853" y="1101"/>
                  </a:lnTo>
                  <a:lnTo>
                    <a:pt x="829" y="1077"/>
                  </a:lnTo>
                  <a:lnTo>
                    <a:pt x="805" y="1053"/>
                  </a:lnTo>
                  <a:lnTo>
                    <a:pt x="788" y="1024"/>
                  </a:lnTo>
                  <a:lnTo>
                    <a:pt x="764" y="1000"/>
                  </a:lnTo>
                  <a:lnTo>
                    <a:pt x="740" y="970"/>
                  </a:lnTo>
                  <a:lnTo>
                    <a:pt x="723" y="941"/>
                  </a:lnTo>
                  <a:lnTo>
                    <a:pt x="699" y="905"/>
                  </a:lnTo>
                  <a:lnTo>
                    <a:pt x="675" y="870"/>
                  </a:lnTo>
                  <a:lnTo>
                    <a:pt x="657" y="834"/>
                  </a:lnTo>
                  <a:lnTo>
                    <a:pt x="634" y="793"/>
                  </a:lnTo>
                  <a:lnTo>
                    <a:pt x="610" y="751"/>
                  </a:lnTo>
                  <a:lnTo>
                    <a:pt x="586" y="710"/>
                  </a:lnTo>
                  <a:lnTo>
                    <a:pt x="569" y="669"/>
                  </a:lnTo>
                  <a:lnTo>
                    <a:pt x="545" y="621"/>
                  </a:lnTo>
                  <a:lnTo>
                    <a:pt x="521" y="574"/>
                  </a:lnTo>
                  <a:lnTo>
                    <a:pt x="503" y="526"/>
                  </a:lnTo>
                  <a:lnTo>
                    <a:pt x="480" y="479"/>
                  </a:lnTo>
                  <a:lnTo>
                    <a:pt x="456" y="426"/>
                  </a:lnTo>
                  <a:lnTo>
                    <a:pt x="432" y="378"/>
                  </a:lnTo>
                  <a:lnTo>
                    <a:pt x="415" y="325"/>
                  </a:lnTo>
                  <a:lnTo>
                    <a:pt x="391" y="272"/>
                  </a:lnTo>
                  <a:lnTo>
                    <a:pt x="367" y="225"/>
                  </a:lnTo>
                  <a:lnTo>
                    <a:pt x="349" y="177"/>
                  </a:lnTo>
                  <a:lnTo>
                    <a:pt x="326" y="136"/>
                  </a:lnTo>
                  <a:lnTo>
                    <a:pt x="302" y="94"/>
                  </a:lnTo>
                  <a:lnTo>
                    <a:pt x="284" y="65"/>
                  </a:lnTo>
                  <a:lnTo>
                    <a:pt x="261" y="35"/>
                  </a:lnTo>
                  <a:lnTo>
                    <a:pt x="255" y="29"/>
                  </a:lnTo>
                  <a:lnTo>
                    <a:pt x="243" y="17"/>
                  </a:lnTo>
                  <a:lnTo>
                    <a:pt x="243" y="23"/>
                  </a:lnTo>
                  <a:lnTo>
                    <a:pt x="231" y="17"/>
                  </a:lnTo>
                  <a:lnTo>
                    <a:pt x="237" y="17"/>
                  </a:lnTo>
                  <a:lnTo>
                    <a:pt x="225" y="17"/>
                  </a:lnTo>
                  <a:lnTo>
                    <a:pt x="225" y="17"/>
                  </a:lnTo>
                  <a:lnTo>
                    <a:pt x="213" y="17"/>
                  </a:lnTo>
                  <a:lnTo>
                    <a:pt x="219" y="17"/>
                  </a:lnTo>
                  <a:lnTo>
                    <a:pt x="207" y="23"/>
                  </a:lnTo>
                  <a:lnTo>
                    <a:pt x="207" y="23"/>
                  </a:lnTo>
                  <a:lnTo>
                    <a:pt x="195" y="29"/>
                  </a:lnTo>
                  <a:lnTo>
                    <a:pt x="201" y="29"/>
                  </a:lnTo>
                  <a:lnTo>
                    <a:pt x="190" y="41"/>
                  </a:lnTo>
                  <a:lnTo>
                    <a:pt x="178" y="59"/>
                  </a:lnTo>
                  <a:lnTo>
                    <a:pt x="166" y="88"/>
                  </a:lnTo>
                  <a:lnTo>
                    <a:pt x="160" y="118"/>
                  </a:lnTo>
                  <a:lnTo>
                    <a:pt x="148" y="154"/>
                  </a:lnTo>
                  <a:lnTo>
                    <a:pt x="136" y="201"/>
                  </a:lnTo>
                  <a:lnTo>
                    <a:pt x="130" y="225"/>
                  </a:lnTo>
                  <a:lnTo>
                    <a:pt x="124" y="248"/>
                  </a:lnTo>
                  <a:lnTo>
                    <a:pt x="118" y="284"/>
                  </a:lnTo>
                  <a:lnTo>
                    <a:pt x="113" y="313"/>
                  </a:lnTo>
                  <a:lnTo>
                    <a:pt x="107" y="349"/>
                  </a:lnTo>
                  <a:lnTo>
                    <a:pt x="101" y="384"/>
                  </a:lnTo>
                  <a:lnTo>
                    <a:pt x="95" y="420"/>
                  </a:lnTo>
                  <a:lnTo>
                    <a:pt x="89" y="461"/>
                  </a:lnTo>
                  <a:lnTo>
                    <a:pt x="89" y="509"/>
                  </a:lnTo>
                  <a:lnTo>
                    <a:pt x="83" y="556"/>
                  </a:lnTo>
                  <a:lnTo>
                    <a:pt x="77" y="603"/>
                  </a:lnTo>
                  <a:lnTo>
                    <a:pt x="71" y="657"/>
                  </a:lnTo>
                  <a:lnTo>
                    <a:pt x="65" y="716"/>
                  </a:lnTo>
                  <a:lnTo>
                    <a:pt x="59" y="775"/>
                  </a:lnTo>
                  <a:lnTo>
                    <a:pt x="53" y="840"/>
                  </a:lnTo>
                  <a:lnTo>
                    <a:pt x="47" y="905"/>
                  </a:lnTo>
                  <a:lnTo>
                    <a:pt x="41" y="976"/>
                  </a:lnTo>
                  <a:lnTo>
                    <a:pt x="36" y="1053"/>
                  </a:lnTo>
                  <a:lnTo>
                    <a:pt x="30" y="1130"/>
                  </a:lnTo>
                  <a:lnTo>
                    <a:pt x="24" y="1219"/>
                  </a:lnTo>
                  <a:lnTo>
                    <a:pt x="18" y="1308"/>
                  </a:lnTo>
                  <a:lnTo>
                    <a:pt x="18" y="1391"/>
                  </a:lnTo>
                  <a:lnTo>
                    <a:pt x="12" y="1397"/>
                  </a:lnTo>
                  <a:lnTo>
                    <a:pt x="6" y="1403"/>
                  </a:lnTo>
                  <a:lnTo>
                    <a:pt x="0" y="1397"/>
                  </a:lnTo>
                  <a:lnTo>
                    <a:pt x="0" y="1391"/>
                  </a:lnTo>
                  <a:lnTo>
                    <a:pt x="0" y="1391"/>
                  </a:lnTo>
                  <a:close/>
                </a:path>
              </a:pathLst>
            </a:custGeom>
            <a:solidFill>
              <a:srgbClr val="C00000"/>
            </a:solidFill>
            <a:ln w="50800">
              <a:solidFill>
                <a:srgbClr val="C00000"/>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62" name="Rectangle 66"/>
            <p:cNvSpPr>
              <a:spLocks noChangeArrowheads="1"/>
            </p:cNvSpPr>
            <p:nvPr/>
          </p:nvSpPr>
          <p:spPr bwMode="auto">
            <a:xfrm>
              <a:off x="4408488" y="1382713"/>
              <a:ext cx="9525" cy="2349500"/>
            </a:xfrm>
            <a:prstGeom prst="rect">
              <a:avLst/>
            </a:prstGeom>
            <a:solidFill>
              <a:schemeClr val="tx1"/>
            </a:solidFill>
            <a:ln w="381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63" name="Freeform 67"/>
            <p:cNvSpPr>
              <a:spLocks noEditPoints="1"/>
            </p:cNvSpPr>
            <p:nvPr/>
          </p:nvSpPr>
          <p:spPr bwMode="auto">
            <a:xfrm>
              <a:off x="4348266" y="1382713"/>
              <a:ext cx="38100" cy="2359025"/>
            </a:xfrm>
            <a:custGeom>
              <a:avLst/>
              <a:gdLst/>
              <a:ahLst/>
              <a:cxnLst>
                <a:cxn ang="0">
                  <a:pos x="0" y="1480"/>
                </a:cxn>
                <a:cxn ang="0">
                  <a:pos x="24" y="1480"/>
                </a:cxn>
                <a:cxn ang="0">
                  <a:pos x="24" y="1486"/>
                </a:cxn>
                <a:cxn ang="0">
                  <a:pos x="0" y="1486"/>
                </a:cxn>
                <a:cxn ang="0">
                  <a:pos x="0" y="1480"/>
                </a:cxn>
                <a:cxn ang="0">
                  <a:pos x="0" y="1296"/>
                </a:cxn>
                <a:cxn ang="0">
                  <a:pos x="24" y="1296"/>
                </a:cxn>
                <a:cxn ang="0">
                  <a:pos x="24" y="1302"/>
                </a:cxn>
                <a:cxn ang="0">
                  <a:pos x="0" y="1302"/>
                </a:cxn>
                <a:cxn ang="0">
                  <a:pos x="0" y="1296"/>
                </a:cxn>
                <a:cxn ang="0">
                  <a:pos x="0" y="1113"/>
                </a:cxn>
                <a:cxn ang="0">
                  <a:pos x="24" y="1113"/>
                </a:cxn>
                <a:cxn ang="0">
                  <a:pos x="24" y="1119"/>
                </a:cxn>
                <a:cxn ang="0">
                  <a:pos x="0" y="1119"/>
                </a:cxn>
                <a:cxn ang="0">
                  <a:pos x="0" y="1113"/>
                </a:cxn>
                <a:cxn ang="0">
                  <a:pos x="0" y="923"/>
                </a:cxn>
                <a:cxn ang="0">
                  <a:pos x="24" y="923"/>
                </a:cxn>
                <a:cxn ang="0">
                  <a:pos x="24" y="929"/>
                </a:cxn>
                <a:cxn ang="0">
                  <a:pos x="0" y="929"/>
                </a:cxn>
                <a:cxn ang="0">
                  <a:pos x="0" y="923"/>
                </a:cxn>
                <a:cxn ang="0">
                  <a:pos x="0" y="740"/>
                </a:cxn>
                <a:cxn ang="0">
                  <a:pos x="24" y="740"/>
                </a:cxn>
                <a:cxn ang="0">
                  <a:pos x="24" y="746"/>
                </a:cxn>
                <a:cxn ang="0">
                  <a:pos x="0" y="746"/>
                </a:cxn>
                <a:cxn ang="0">
                  <a:pos x="0" y="740"/>
                </a:cxn>
                <a:cxn ang="0">
                  <a:pos x="0" y="556"/>
                </a:cxn>
                <a:cxn ang="0">
                  <a:pos x="24" y="556"/>
                </a:cxn>
                <a:cxn ang="0">
                  <a:pos x="24" y="562"/>
                </a:cxn>
                <a:cxn ang="0">
                  <a:pos x="0" y="562"/>
                </a:cxn>
                <a:cxn ang="0">
                  <a:pos x="0" y="556"/>
                </a:cxn>
                <a:cxn ang="0">
                  <a:pos x="0" y="373"/>
                </a:cxn>
                <a:cxn ang="0">
                  <a:pos x="24" y="373"/>
                </a:cxn>
                <a:cxn ang="0">
                  <a:pos x="24" y="379"/>
                </a:cxn>
                <a:cxn ang="0">
                  <a:pos x="0" y="379"/>
                </a:cxn>
                <a:cxn ang="0">
                  <a:pos x="0" y="373"/>
                </a:cxn>
                <a:cxn ang="0">
                  <a:pos x="0" y="189"/>
                </a:cxn>
                <a:cxn ang="0">
                  <a:pos x="24" y="189"/>
                </a:cxn>
                <a:cxn ang="0">
                  <a:pos x="24" y="195"/>
                </a:cxn>
                <a:cxn ang="0">
                  <a:pos x="0" y="195"/>
                </a:cxn>
                <a:cxn ang="0">
                  <a:pos x="0" y="189"/>
                </a:cxn>
                <a:cxn ang="0">
                  <a:pos x="0" y="0"/>
                </a:cxn>
                <a:cxn ang="0">
                  <a:pos x="24" y="0"/>
                </a:cxn>
                <a:cxn ang="0">
                  <a:pos x="24" y="6"/>
                </a:cxn>
                <a:cxn ang="0">
                  <a:pos x="0" y="6"/>
                </a:cxn>
                <a:cxn ang="0">
                  <a:pos x="0" y="0"/>
                </a:cxn>
              </a:cxnLst>
              <a:rect l="0" t="0" r="r" b="b"/>
              <a:pathLst>
                <a:path w="24" h="1486">
                  <a:moveTo>
                    <a:pt x="0" y="1480"/>
                  </a:moveTo>
                  <a:lnTo>
                    <a:pt x="24" y="1480"/>
                  </a:lnTo>
                  <a:lnTo>
                    <a:pt x="24" y="1486"/>
                  </a:lnTo>
                  <a:lnTo>
                    <a:pt x="0" y="1486"/>
                  </a:lnTo>
                  <a:lnTo>
                    <a:pt x="0" y="1480"/>
                  </a:lnTo>
                  <a:close/>
                  <a:moveTo>
                    <a:pt x="0" y="1296"/>
                  </a:moveTo>
                  <a:lnTo>
                    <a:pt x="24" y="1296"/>
                  </a:lnTo>
                  <a:lnTo>
                    <a:pt x="24" y="1302"/>
                  </a:lnTo>
                  <a:lnTo>
                    <a:pt x="0" y="1302"/>
                  </a:lnTo>
                  <a:lnTo>
                    <a:pt x="0" y="1296"/>
                  </a:lnTo>
                  <a:close/>
                  <a:moveTo>
                    <a:pt x="0" y="1113"/>
                  </a:moveTo>
                  <a:lnTo>
                    <a:pt x="24" y="1113"/>
                  </a:lnTo>
                  <a:lnTo>
                    <a:pt x="24" y="1119"/>
                  </a:lnTo>
                  <a:lnTo>
                    <a:pt x="0" y="1119"/>
                  </a:lnTo>
                  <a:lnTo>
                    <a:pt x="0" y="1113"/>
                  </a:lnTo>
                  <a:close/>
                  <a:moveTo>
                    <a:pt x="0" y="923"/>
                  </a:moveTo>
                  <a:lnTo>
                    <a:pt x="24" y="923"/>
                  </a:lnTo>
                  <a:lnTo>
                    <a:pt x="24" y="929"/>
                  </a:lnTo>
                  <a:lnTo>
                    <a:pt x="0" y="929"/>
                  </a:lnTo>
                  <a:lnTo>
                    <a:pt x="0" y="923"/>
                  </a:lnTo>
                  <a:close/>
                  <a:moveTo>
                    <a:pt x="0" y="740"/>
                  </a:moveTo>
                  <a:lnTo>
                    <a:pt x="24" y="740"/>
                  </a:lnTo>
                  <a:lnTo>
                    <a:pt x="24" y="746"/>
                  </a:lnTo>
                  <a:lnTo>
                    <a:pt x="0" y="746"/>
                  </a:lnTo>
                  <a:lnTo>
                    <a:pt x="0" y="740"/>
                  </a:lnTo>
                  <a:close/>
                  <a:moveTo>
                    <a:pt x="0" y="556"/>
                  </a:moveTo>
                  <a:lnTo>
                    <a:pt x="24" y="556"/>
                  </a:lnTo>
                  <a:lnTo>
                    <a:pt x="24" y="562"/>
                  </a:lnTo>
                  <a:lnTo>
                    <a:pt x="0" y="562"/>
                  </a:lnTo>
                  <a:lnTo>
                    <a:pt x="0" y="556"/>
                  </a:lnTo>
                  <a:close/>
                  <a:moveTo>
                    <a:pt x="0" y="373"/>
                  </a:moveTo>
                  <a:lnTo>
                    <a:pt x="24" y="373"/>
                  </a:lnTo>
                  <a:lnTo>
                    <a:pt x="24" y="379"/>
                  </a:lnTo>
                  <a:lnTo>
                    <a:pt x="0" y="379"/>
                  </a:lnTo>
                  <a:lnTo>
                    <a:pt x="0" y="373"/>
                  </a:lnTo>
                  <a:close/>
                  <a:moveTo>
                    <a:pt x="0" y="189"/>
                  </a:moveTo>
                  <a:lnTo>
                    <a:pt x="24" y="189"/>
                  </a:lnTo>
                  <a:lnTo>
                    <a:pt x="24" y="195"/>
                  </a:lnTo>
                  <a:lnTo>
                    <a:pt x="0" y="195"/>
                  </a:lnTo>
                  <a:lnTo>
                    <a:pt x="0" y="189"/>
                  </a:lnTo>
                  <a:close/>
                  <a:moveTo>
                    <a:pt x="0" y="0"/>
                  </a:moveTo>
                  <a:lnTo>
                    <a:pt x="24" y="0"/>
                  </a:lnTo>
                  <a:lnTo>
                    <a:pt x="24" y="6"/>
                  </a:lnTo>
                  <a:lnTo>
                    <a:pt x="0" y="6"/>
                  </a:lnTo>
                  <a:lnTo>
                    <a:pt x="0"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64" name="Rectangle 68"/>
            <p:cNvSpPr>
              <a:spLocks noChangeArrowheads="1"/>
            </p:cNvSpPr>
            <p:nvPr/>
          </p:nvSpPr>
          <p:spPr bwMode="auto">
            <a:xfrm>
              <a:off x="4408488" y="3732213"/>
              <a:ext cx="3468687" cy="9525"/>
            </a:xfrm>
            <a:prstGeom prst="rect">
              <a:avLst/>
            </a:prstGeom>
            <a:solidFill>
              <a:schemeClr val="tx1"/>
            </a:solidFill>
            <a:ln w="381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65" name="Freeform 69"/>
            <p:cNvSpPr>
              <a:spLocks noEditPoints="1"/>
            </p:cNvSpPr>
            <p:nvPr/>
          </p:nvSpPr>
          <p:spPr bwMode="auto">
            <a:xfrm>
              <a:off x="4408488" y="3761709"/>
              <a:ext cx="3478212" cy="36513"/>
            </a:xfrm>
            <a:custGeom>
              <a:avLst/>
              <a:gdLst/>
              <a:ahLst/>
              <a:cxnLst>
                <a:cxn ang="0">
                  <a:pos x="6" y="0"/>
                </a:cxn>
                <a:cxn ang="0">
                  <a:pos x="6" y="23"/>
                </a:cxn>
                <a:cxn ang="0">
                  <a:pos x="0" y="23"/>
                </a:cxn>
                <a:cxn ang="0">
                  <a:pos x="0" y="0"/>
                </a:cxn>
                <a:cxn ang="0">
                  <a:pos x="6" y="0"/>
                </a:cxn>
                <a:cxn ang="0">
                  <a:pos x="551" y="0"/>
                </a:cxn>
                <a:cxn ang="0">
                  <a:pos x="551" y="23"/>
                </a:cxn>
                <a:cxn ang="0">
                  <a:pos x="545" y="23"/>
                </a:cxn>
                <a:cxn ang="0">
                  <a:pos x="545" y="0"/>
                </a:cxn>
                <a:cxn ang="0">
                  <a:pos x="551" y="0"/>
                </a:cxn>
                <a:cxn ang="0">
                  <a:pos x="1096" y="0"/>
                </a:cxn>
                <a:cxn ang="0">
                  <a:pos x="1096" y="23"/>
                </a:cxn>
                <a:cxn ang="0">
                  <a:pos x="1090" y="23"/>
                </a:cxn>
                <a:cxn ang="0">
                  <a:pos x="1090" y="0"/>
                </a:cxn>
                <a:cxn ang="0">
                  <a:pos x="1096" y="0"/>
                </a:cxn>
                <a:cxn ang="0">
                  <a:pos x="1646" y="0"/>
                </a:cxn>
                <a:cxn ang="0">
                  <a:pos x="1646" y="23"/>
                </a:cxn>
                <a:cxn ang="0">
                  <a:pos x="1640" y="23"/>
                </a:cxn>
                <a:cxn ang="0">
                  <a:pos x="1640" y="0"/>
                </a:cxn>
                <a:cxn ang="0">
                  <a:pos x="1646" y="0"/>
                </a:cxn>
                <a:cxn ang="0">
                  <a:pos x="2191" y="0"/>
                </a:cxn>
                <a:cxn ang="0">
                  <a:pos x="2191" y="23"/>
                </a:cxn>
                <a:cxn ang="0">
                  <a:pos x="2185" y="23"/>
                </a:cxn>
                <a:cxn ang="0">
                  <a:pos x="2185" y="0"/>
                </a:cxn>
                <a:cxn ang="0">
                  <a:pos x="2191" y="0"/>
                </a:cxn>
              </a:cxnLst>
              <a:rect l="0" t="0" r="r" b="b"/>
              <a:pathLst>
                <a:path w="2191" h="23">
                  <a:moveTo>
                    <a:pt x="6" y="0"/>
                  </a:moveTo>
                  <a:lnTo>
                    <a:pt x="6" y="23"/>
                  </a:lnTo>
                  <a:lnTo>
                    <a:pt x="0" y="23"/>
                  </a:lnTo>
                  <a:lnTo>
                    <a:pt x="0" y="0"/>
                  </a:lnTo>
                  <a:lnTo>
                    <a:pt x="6" y="0"/>
                  </a:lnTo>
                  <a:close/>
                  <a:moveTo>
                    <a:pt x="551" y="0"/>
                  </a:moveTo>
                  <a:lnTo>
                    <a:pt x="551" y="23"/>
                  </a:lnTo>
                  <a:lnTo>
                    <a:pt x="545" y="23"/>
                  </a:lnTo>
                  <a:lnTo>
                    <a:pt x="545" y="0"/>
                  </a:lnTo>
                  <a:lnTo>
                    <a:pt x="551" y="0"/>
                  </a:lnTo>
                  <a:close/>
                  <a:moveTo>
                    <a:pt x="1096" y="0"/>
                  </a:moveTo>
                  <a:lnTo>
                    <a:pt x="1096" y="23"/>
                  </a:lnTo>
                  <a:lnTo>
                    <a:pt x="1090" y="23"/>
                  </a:lnTo>
                  <a:lnTo>
                    <a:pt x="1090" y="0"/>
                  </a:lnTo>
                  <a:lnTo>
                    <a:pt x="1096" y="0"/>
                  </a:lnTo>
                  <a:close/>
                  <a:moveTo>
                    <a:pt x="1646" y="0"/>
                  </a:moveTo>
                  <a:lnTo>
                    <a:pt x="1646" y="23"/>
                  </a:lnTo>
                  <a:lnTo>
                    <a:pt x="1640" y="23"/>
                  </a:lnTo>
                  <a:lnTo>
                    <a:pt x="1640" y="0"/>
                  </a:lnTo>
                  <a:lnTo>
                    <a:pt x="1646" y="0"/>
                  </a:lnTo>
                  <a:close/>
                  <a:moveTo>
                    <a:pt x="2191" y="0"/>
                  </a:moveTo>
                  <a:lnTo>
                    <a:pt x="2191" y="23"/>
                  </a:lnTo>
                  <a:lnTo>
                    <a:pt x="2185" y="23"/>
                  </a:lnTo>
                  <a:lnTo>
                    <a:pt x="2185" y="0"/>
                  </a:lnTo>
                  <a:lnTo>
                    <a:pt x="2191"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1367" name="Rectangle 71"/>
            <p:cNvSpPr>
              <a:spLocks noChangeArrowheads="1"/>
            </p:cNvSpPr>
            <p:nvPr/>
          </p:nvSpPr>
          <p:spPr bwMode="auto">
            <a:xfrm>
              <a:off x="3719887" y="3586708"/>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0.000</a:t>
              </a:r>
              <a:endParaRPr lang="hu-HU" sz="1814" dirty="0">
                <a:latin typeface="Arial" pitchFamily="34" charset="0"/>
              </a:endParaRPr>
            </a:p>
          </p:txBody>
        </p:sp>
        <p:sp>
          <p:nvSpPr>
            <p:cNvPr id="311369" name="Rectangle 73"/>
            <p:cNvSpPr>
              <a:spLocks noChangeArrowheads="1"/>
            </p:cNvSpPr>
            <p:nvPr/>
          </p:nvSpPr>
          <p:spPr bwMode="auto">
            <a:xfrm>
              <a:off x="3719887" y="2994570"/>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0.040</a:t>
              </a:r>
              <a:endParaRPr lang="hu-HU" sz="1814" dirty="0">
                <a:latin typeface="Arial" pitchFamily="34" charset="0"/>
              </a:endParaRPr>
            </a:p>
          </p:txBody>
        </p:sp>
        <p:sp>
          <p:nvSpPr>
            <p:cNvPr id="311371" name="Rectangle 75"/>
            <p:cNvSpPr>
              <a:spLocks noChangeArrowheads="1"/>
            </p:cNvSpPr>
            <p:nvPr/>
          </p:nvSpPr>
          <p:spPr bwMode="auto">
            <a:xfrm>
              <a:off x="3719887" y="2411958"/>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0.080</a:t>
              </a:r>
              <a:endParaRPr lang="hu-HU" sz="1814" dirty="0">
                <a:latin typeface="Arial" pitchFamily="34" charset="0"/>
              </a:endParaRPr>
            </a:p>
          </p:txBody>
        </p:sp>
        <p:sp>
          <p:nvSpPr>
            <p:cNvPr id="311373" name="Rectangle 77"/>
            <p:cNvSpPr>
              <a:spLocks noChangeArrowheads="1"/>
            </p:cNvSpPr>
            <p:nvPr/>
          </p:nvSpPr>
          <p:spPr bwMode="auto">
            <a:xfrm>
              <a:off x="3719887" y="1819820"/>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0.120</a:t>
              </a:r>
              <a:endParaRPr lang="hu-HU" sz="1814" dirty="0">
                <a:latin typeface="Arial" pitchFamily="34" charset="0"/>
              </a:endParaRPr>
            </a:p>
          </p:txBody>
        </p:sp>
        <p:sp>
          <p:nvSpPr>
            <p:cNvPr id="311375" name="Rectangle 79"/>
            <p:cNvSpPr>
              <a:spLocks noChangeArrowheads="1"/>
            </p:cNvSpPr>
            <p:nvPr/>
          </p:nvSpPr>
          <p:spPr bwMode="auto">
            <a:xfrm>
              <a:off x="3719887" y="1237208"/>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0.160</a:t>
              </a:r>
              <a:endParaRPr lang="hu-HU" sz="1814" dirty="0">
                <a:latin typeface="Arial" pitchFamily="34" charset="0"/>
              </a:endParaRPr>
            </a:p>
          </p:txBody>
        </p:sp>
        <p:sp>
          <p:nvSpPr>
            <p:cNvPr id="153" name="Rectangle 51"/>
            <p:cNvSpPr>
              <a:spLocks noChangeArrowheads="1"/>
            </p:cNvSpPr>
            <p:nvPr/>
          </p:nvSpPr>
          <p:spPr bwMode="auto">
            <a:xfrm>
              <a:off x="4227382" y="3832978"/>
              <a:ext cx="32689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0.0</a:t>
              </a:r>
              <a:endParaRPr lang="hu-HU" sz="1633" dirty="0">
                <a:latin typeface="Arial" pitchFamily="34" charset="0"/>
              </a:endParaRPr>
            </a:p>
          </p:txBody>
        </p:sp>
        <p:sp>
          <p:nvSpPr>
            <p:cNvPr id="154" name="Rectangle 52"/>
            <p:cNvSpPr>
              <a:spLocks noChangeArrowheads="1"/>
            </p:cNvSpPr>
            <p:nvPr/>
          </p:nvSpPr>
          <p:spPr bwMode="auto">
            <a:xfrm>
              <a:off x="5103681" y="3832978"/>
              <a:ext cx="32689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5.0</a:t>
              </a:r>
              <a:endParaRPr lang="hu-HU" sz="1633" dirty="0">
                <a:latin typeface="Arial" pitchFamily="34" charset="0"/>
              </a:endParaRPr>
            </a:p>
          </p:txBody>
        </p:sp>
        <p:sp>
          <p:nvSpPr>
            <p:cNvPr id="155" name="Rectangle 53"/>
            <p:cNvSpPr>
              <a:spLocks noChangeArrowheads="1"/>
            </p:cNvSpPr>
            <p:nvPr/>
          </p:nvSpPr>
          <p:spPr bwMode="auto">
            <a:xfrm>
              <a:off x="5886027" y="3832978"/>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10.0</a:t>
              </a:r>
              <a:endParaRPr lang="hu-HU" sz="1633" dirty="0">
                <a:latin typeface="Arial" pitchFamily="34" charset="0"/>
              </a:endParaRPr>
            </a:p>
          </p:txBody>
        </p:sp>
        <p:sp>
          <p:nvSpPr>
            <p:cNvPr id="156" name="Rectangle 54"/>
            <p:cNvSpPr>
              <a:spLocks noChangeArrowheads="1"/>
            </p:cNvSpPr>
            <p:nvPr/>
          </p:nvSpPr>
          <p:spPr bwMode="auto">
            <a:xfrm>
              <a:off x="6762327" y="3832978"/>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15.0</a:t>
              </a:r>
              <a:endParaRPr lang="hu-HU" sz="1633" dirty="0">
                <a:latin typeface="Arial" pitchFamily="34" charset="0"/>
              </a:endParaRPr>
            </a:p>
          </p:txBody>
        </p:sp>
        <p:sp>
          <p:nvSpPr>
            <p:cNvPr id="158" name="Rectangle 55"/>
            <p:cNvSpPr>
              <a:spLocks noChangeArrowheads="1"/>
            </p:cNvSpPr>
            <p:nvPr/>
          </p:nvSpPr>
          <p:spPr bwMode="auto">
            <a:xfrm>
              <a:off x="7638628" y="3832978"/>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20.0</a:t>
              </a:r>
              <a:endParaRPr lang="hu-HU" sz="1633" dirty="0">
                <a:latin typeface="Arial" pitchFamily="34" charset="0"/>
              </a:endParaRPr>
            </a:p>
          </p:txBody>
        </p:sp>
        <p:sp>
          <p:nvSpPr>
            <p:cNvPr id="162" name="Rectangle 50"/>
            <p:cNvSpPr>
              <a:spLocks noChangeArrowheads="1"/>
            </p:cNvSpPr>
            <p:nvPr/>
          </p:nvSpPr>
          <p:spPr bwMode="auto">
            <a:xfrm>
              <a:off x="8159896" y="3837504"/>
              <a:ext cx="475045"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a</a:t>
              </a:r>
              <a:r>
                <a:rPr lang="hu-HU" sz="2177" baseline="-25000" dirty="0" err="1">
                  <a:solidFill>
                    <a:srgbClr val="000000"/>
                  </a:solidFill>
                  <a:latin typeface="Calibri" pitchFamily="34" charset="0"/>
                </a:rPr>
                <a:t>o</a:t>
              </a:r>
              <a:endParaRPr lang="hu-HU" sz="2177" baseline="-25000" dirty="0">
                <a:latin typeface="Arial" pitchFamily="34" charset="0"/>
              </a:endParaRPr>
            </a:p>
          </p:txBody>
        </p:sp>
        <p:sp>
          <p:nvSpPr>
            <p:cNvPr id="163" name="Rectangle 50"/>
            <p:cNvSpPr>
              <a:spLocks noChangeArrowheads="1"/>
            </p:cNvSpPr>
            <p:nvPr/>
          </p:nvSpPr>
          <p:spPr bwMode="auto">
            <a:xfrm>
              <a:off x="3843318" y="867876"/>
              <a:ext cx="462958"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r</a:t>
              </a:r>
              <a:r>
                <a:rPr lang="hu-HU" sz="2177" dirty="0">
                  <a:solidFill>
                    <a:srgbClr val="000000"/>
                  </a:solidFill>
                  <a:latin typeface="Calibri" pitchFamily="34" charset="0"/>
                </a:rPr>
                <a:t>)</a:t>
              </a:r>
              <a:endParaRPr lang="hu-HU" sz="2177" dirty="0">
                <a:latin typeface="Arial" pitchFamily="34" charset="0"/>
              </a:endParaRPr>
            </a:p>
          </p:txBody>
        </p:sp>
      </p:grpSp>
      <p:graphicFrame>
        <p:nvGraphicFramePr>
          <p:cNvPr id="166" name="Object 141"/>
          <p:cNvGraphicFramePr>
            <a:graphicFrameLocks noChangeAspect="1"/>
          </p:cNvGraphicFramePr>
          <p:nvPr/>
        </p:nvGraphicFramePr>
        <p:xfrm>
          <a:off x="2138533" y="5723999"/>
          <a:ext cx="4016156" cy="1033883"/>
        </p:xfrm>
        <a:graphic>
          <a:graphicData uri="http://schemas.openxmlformats.org/presentationml/2006/ole">
            <mc:AlternateContent xmlns:mc="http://schemas.openxmlformats.org/markup-compatibility/2006">
              <mc:Choice xmlns:v="urn:schemas-microsoft-com:vml" Requires="v">
                <p:oleObj spid="_x0000_s5234" name="Egyenlet" r:id="rId4" imgW="1777680" imgH="457200" progId="Equation.3">
                  <p:embed/>
                </p:oleObj>
              </mc:Choice>
              <mc:Fallback>
                <p:oleObj name="Egyenlet" r:id="rId4" imgW="1777680" imgH="457200" progId="Equation.3">
                  <p:embed/>
                  <p:pic>
                    <p:nvPicPr>
                      <p:cNvPr id="166" name="Object 14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8533" y="5723999"/>
                        <a:ext cx="4016156" cy="103388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7" name="Szövegdoboz 166"/>
          <p:cNvSpPr txBox="1"/>
          <p:nvPr/>
        </p:nvSpPr>
        <p:spPr>
          <a:xfrm>
            <a:off x="6180421" y="5968417"/>
            <a:ext cx="5707012" cy="539058"/>
          </a:xfrm>
          <a:prstGeom prst="rect">
            <a:avLst/>
          </a:prstGeom>
          <a:noFill/>
        </p:spPr>
        <p:txBody>
          <a:bodyPr wrap="none" rtlCol="0">
            <a:spAutoFit/>
          </a:bodyPr>
          <a:lstStyle/>
          <a:p>
            <a:pPr algn="ctr"/>
            <a:r>
              <a:rPr lang="hu-HU" sz="2903" smtClean="0">
                <a:latin typeface="Times New Roman" pitchFamily="18" charset="0"/>
                <a:cs typeface="Times New Roman" pitchFamily="18" charset="0"/>
              </a:rPr>
              <a:t>since </a:t>
            </a:r>
            <a:r>
              <a:rPr lang="hu-HU" sz="2903" smtClean="0">
                <a:latin typeface="Brush Script MT" pitchFamily="66" charset="0"/>
                <a:cs typeface="Times New Roman" pitchFamily="18" charset="0"/>
              </a:rPr>
              <a:t>l</a:t>
            </a:r>
            <a:r>
              <a:rPr lang="hu-HU" sz="2903" smtClean="0">
                <a:latin typeface="Times New Roman" pitchFamily="18" charset="0"/>
                <a:cs typeface="Times New Roman" pitchFamily="18" charset="0"/>
              </a:rPr>
              <a:t>=1, </a:t>
            </a:r>
            <a:r>
              <a:rPr lang="hu-HU" sz="2903" dirty="0" smtClean="0">
                <a:latin typeface="Times New Roman" pitchFamily="18" charset="0"/>
                <a:cs typeface="Times New Roman" pitchFamily="18" charset="0"/>
              </a:rPr>
              <a:t>the second part has a value</a:t>
            </a:r>
            <a:endParaRPr lang="hu-HU" sz="2903"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0"/>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1000"/>
                                  </p:stCondLst>
                                  <p:childTnLst>
                                    <p:set>
                                      <p:cBhvr>
                                        <p:cTn id="15" dur="1" fill="hold">
                                          <p:stCondLst>
                                            <p:cond delay="0"/>
                                          </p:stCondLst>
                                        </p:cTn>
                                        <p:tgtEl>
                                          <p:spTgt spid="16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66"/>
                                        </p:tgtEl>
                                        <p:attrNameLst>
                                          <p:attrName>style.visibility</p:attrName>
                                        </p:attrNameLst>
                                      </p:cBhvr>
                                      <p:to>
                                        <p:strVal val="visible"/>
                                      </p:to>
                                    </p:set>
                                  </p:childTnLst>
                                </p:cTn>
                              </p:par>
                            </p:childTnLst>
                          </p:cTn>
                        </p:par>
                        <p:par>
                          <p:cTn id="20" fill="hold">
                            <p:stCondLst>
                              <p:cond delay="0"/>
                            </p:stCondLst>
                            <p:childTnLst>
                              <p:par>
                                <p:cTn id="21" presetID="2" presetClass="entr" presetSubtype="4" fill="hold" grpId="0" nodeType="afterEffect">
                                  <p:stCondLst>
                                    <p:cond delay="1000"/>
                                  </p:stCondLst>
                                  <p:childTnLst>
                                    <p:set>
                                      <p:cBhvr>
                                        <p:cTn id="22" dur="1" fill="hold">
                                          <p:stCondLst>
                                            <p:cond delay="0"/>
                                          </p:stCondLst>
                                        </p:cTn>
                                        <p:tgtEl>
                                          <p:spTgt spid="167"/>
                                        </p:tgtEl>
                                        <p:attrNameLst>
                                          <p:attrName>style.visibility</p:attrName>
                                        </p:attrNameLst>
                                      </p:cBhvr>
                                      <p:to>
                                        <p:strVal val="visible"/>
                                      </p:to>
                                    </p:set>
                                    <p:anim calcmode="lin" valueType="num">
                                      <p:cBhvr additive="base">
                                        <p:cTn id="23" dur="500" fill="hold"/>
                                        <p:tgtEl>
                                          <p:spTgt spid="167"/>
                                        </p:tgtEl>
                                        <p:attrNameLst>
                                          <p:attrName>ppt_x</p:attrName>
                                        </p:attrNameLst>
                                      </p:cBhvr>
                                      <p:tavLst>
                                        <p:tav tm="0">
                                          <p:val>
                                            <p:strVal val="#ppt_x"/>
                                          </p:val>
                                        </p:tav>
                                        <p:tav tm="100000">
                                          <p:val>
                                            <p:strVal val="#ppt_x"/>
                                          </p:val>
                                        </p:tav>
                                      </p:tavLst>
                                    </p:anim>
                                    <p:anim calcmode="lin" valueType="num">
                                      <p:cBhvr additive="base">
                                        <p:cTn id="24" dur="500" fill="hold"/>
                                        <p:tgtEl>
                                          <p:spTgt spid="1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 grpId="0"/>
      <p:bldP spid="160" grpId="0"/>
      <p:bldP spid="16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Szövegdoboz 158"/>
          <p:cNvSpPr txBox="1"/>
          <p:nvPr/>
        </p:nvSpPr>
        <p:spPr>
          <a:xfrm>
            <a:off x="7403203" y="592496"/>
            <a:ext cx="766557" cy="1432508"/>
          </a:xfrm>
          <a:prstGeom prst="rect">
            <a:avLst/>
          </a:prstGeom>
          <a:noFill/>
        </p:spPr>
        <p:txBody>
          <a:bodyPr wrap="none" rtlCol="0">
            <a:spAutoFit/>
          </a:bodyPr>
          <a:lstStyle/>
          <a:p>
            <a:pPr algn="ctr"/>
            <a:r>
              <a:rPr lang="hu-HU" sz="2903" dirty="0">
                <a:latin typeface="Times New Roman" pitchFamily="18" charset="0"/>
                <a:cs typeface="Times New Roman" pitchFamily="18" charset="0"/>
              </a:rPr>
              <a:t>n=3</a:t>
            </a:r>
          </a:p>
          <a:p>
            <a:pPr algn="ctr"/>
            <a:r>
              <a:rPr lang="hu-HU" sz="2903" dirty="0">
                <a:latin typeface="Brush Script MT" pitchFamily="66" charset="0"/>
                <a:cs typeface="Times New Roman" pitchFamily="18" charset="0"/>
              </a:rPr>
              <a:t>l</a:t>
            </a:r>
            <a:r>
              <a:rPr lang="hu-HU" sz="2903" dirty="0">
                <a:latin typeface="Times New Roman" pitchFamily="18" charset="0"/>
                <a:cs typeface="Times New Roman" pitchFamily="18" charset="0"/>
              </a:rPr>
              <a:t>=2</a:t>
            </a:r>
          </a:p>
          <a:p>
            <a:pPr algn="ctr"/>
            <a:r>
              <a:rPr lang="hu-HU" sz="2903" dirty="0">
                <a:latin typeface="Times New Roman" pitchFamily="18" charset="0"/>
                <a:cs typeface="Times New Roman" pitchFamily="18" charset="0"/>
              </a:rPr>
              <a:t>3d</a:t>
            </a:r>
          </a:p>
        </p:txBody>
      </p:sp>
      <p:sp>
        <p:nvSpPr>
          <p:cNvPr id="160" name="Szövegdoboz 159"/>
          <p:cNvSpPr txBox="1"/>
          <p:nvPr/>
        </p:nvSpPr>
        <p:spPr>
          <a:xfrm>
            <a:off x="4044502" y="598299"/>
            <a:ext cx="766557" cy="1432508"/>
          </a:xfrm>
          <a:prstGeom prst="rect">
            <a:avLst/>
          </a:prstGeom>
          <a:noFill/>
        </p:spPr>
        <p:txBody>
          <a:bodyPr wrap="none" rtlCol="0">
            <a:spAutoFit/>
          </a:bodyPr>
          <a:lstStyle/>
          <a:p>
            <a:pPr algn="ctr"/>
            <a:r>
              <a:rPr lang="hu-HU" sz="2903" dirty="0">
                <a:latin typeface="Times New Roman" pitchFamily="18" charset="0"/>
                <a:cs typeface="Times New Roman" pitchFamily="18" charset="0"/>
              </a:rPr>
              <a:t>n=4</a:t>
            </a:r>
          </a:p>
          <a:p>
            <a:pPr algn="ctr"/>
            <a:r>
              <a:rPr lang="hu-HU" sz="2903" dirty="0">
                <a:latin typeface="Brush Script MT" pitchFamily="66" charset="0"/>
                <a:cs typeface="Times New Roman" pitchFamily="18" charset="0"/>
              </a:rPr>
              <a:t>l</a:t>
            </a:r>
            <a:r>
              <a:rPr lang="hu-HU" sz="2903" dirty="0">
                <a:latin typeface="Times New Roman" pitchFamily="18" charset="0"/>
                <a:cs typeface="Times New Roman" pitchFamily="18" charset="0"/>
              </a:rPr>
              <a:t>=2</a:t>
            </a:r>
          </a:p>
          <a:p>
            <a:pPr algn="ctr"/>
            <a:r>
              <a:rPr lang="hu-HU" sz="2903" dirty="0">
                <a:latin typeface="Times New Roman" pitchFamily="18" charset="0"/>
                <a:cs typeface="Times New Roman" pitchFamily="18" charset="0"/>
              </a:rPr>
              <a:t>4d</a:t>
            </a:r>
          </a:p>
        </p:txBody>
      </p:sp>
      <p:grpSp>
        <p:nvGrpSpPr>
          <p:cNvPr id="89" name="Csoportba foglalás 88"/>
          <p:cNvGrpSpPr/>
          <p:nvPr/>
        </p:nvGrpSpPr>
        <p:grpSpPr>
          <a:xfrm>
            <a:off x="2294002" y="128722"/>
            <a:ext cx="7837911" cy="5566312"/>
            <a:chOff x="849313" y="378381"/>
            <a:chExt cx="8639846" cy="6135829"/>
          </a:xfrm>
        </p:grpSpPr>
        <p:sp>
          <p:nvSpPr>
            <p:cNvPr id="312330" name="Rectangle 10"/>
            <p:cNvSpPr>
              <a:spLocks noChangeArrowheads="1"/>
            </p:cNvSpPr>
            <p:nvPr/>
          </p:nvSpPr>
          <p:spPr bwMode="auto">
            <a:xfrm>
              <a:off x="1744663" y="881063"/>
              <a:ext cx="19050" cy="5124450"/>
            </a:xfrm>
            <a:prstGeom prst="rect">
              <a:avLst/>
            </a:prstGeom>
            <a:solidFill>
              <a:schemeClr val="tx1"/>
            </a:solidFill>
            <a:ln w="254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12331" name="Freeform 11"/>
            <p:cNvSpPr>
              <a:spLocks noEditPoints="1"/>
            </p:cNvSpPr>
            <p:nvPr/>
          </p:nvSpPr>
          <p:spPr bwMode="auto">
            <a:xfrm>
              <a:off x="1653511" y="881063"/>
              <a:ext cx="76200" cy="5143500"/>
            </a:xfrm>
            <a:custGeom>
              <a:avLst/>
              <a:gdLst/>
              <a:ahLst/>
              <a:cxnLst>
                <a:cxn ang="0">
                  <a:pos x="0" y="3228"/>
                </a:cxn>
                <a:cxn ang="0">
                  <a:pos x="48" y="3228"/>
                </a:cxn>
                <a:cxn ang="0">
                  <a:pos x="48" y="3240"/>
                </a:cxn>
                <a:cxn ang="0">
                  <a:pos x="0" y="3240"/>
                </a:cxn>
                <a:cxn ang="0">
                  <a:pos x="0" y="3228"/>
                </a:cxn>
                <a:cxn ang="0">
                  <a:pos x="0" y="2904"/>
                </a:cxn>
                <a:cxn ang="0">
                  <a:pos x="48" y="2904"/>
                </a:cxn>
                <a:cxn ang="0">
                  <a:pos x="48" y="2916"/>
                </a:cxn>
                <a:cxn ang="0">
                  <a:pos x="0" y="2916"/>
                </a:cxn>
                <a:cxn ang="0">
                  <a:pos x="0" y="2904"/>
                </a:cxn>
                <a:cxn ang="0">
                  <a:pos x="0" y="2580"/>
                </a:cxn>
                <a:cxn ang="0">
                  <a:pos x="48" y="2580"/>
                </a:cxn>
                <a:cxn ang="0">
                  <a:pos x="48" y="2592"/>
                </a:cxn>
                <a:cxn ang="0">
                  <a:pos x="0" y="2592"/>
                </a:cxn>
                <a:cxn ang="0">
                  <a:pos x="0" y="2580"/>
                </a:cxn>
                <a:cxn ang="0">
                  <a:pos x="0" y="2256"/>
                </a:cxn>
                <a:cxn ang="0">
                  <a:pos x="48" y="2256"/>
                </a:cxn>
                <a:cxn ang="0">
                  <a:pos x="48" y="2268"/>
                </a:cxn>
                <a:cxn ang="0">
                  <a:pos x="0" y="2268"/>
                </a:cxn>
                <a:cxn ang="0">
                  <a:pos x="0" y="2256"/>
                </a:cxn>
                <a:cxn ang="0">
                  <a:pos x="0" y="1932"/>
                </a:cxn>
                <a:cxn ang="0">
                  <a:pos x="48" y="1932"/>
                </a:cxn>
                <a:cxn ang="0">
                  <a:pos x="48" y="1944"/>
                </a:cxn>
                <a:cxn ang="0">
                  <a:pos x="0" y="1944"/>
                </a:cxn>
                <a:cxn ang="0">
                  <a:pos x="0" y="1932"/>
                </a:cxn>
                <a:cxn ang="0">
                  <a:pos x="0" y="1620"/>
                </a:cxn>
                <a:cxn ang="0">
                  <a:pos x="48" y="1620"/>
                </a:cxn>
                <a:cxn ang="0">
                  <a:pos x="48" y="1632"/>
                </a:cxn>
                <a:cxn ang="0">
                  <a:pos x="0" y="1632"/>
                </a:cxn>
                <a:cxn ang="0">
                  <a:pos x="0" y="1620"/>
                </a:cxn>
                <a:cxn ang="0">
                  <a:pos x="0" y="1296"/>
                </a:cxn>
                <a:cxn ang="0">
                  <a:pos x="48" y="1296"/>
                </a:cxn>
                <a:cxn ang="0">
                  <a:pos x="48" y="1308"/>
                </a:cxn>
                <a:cxn ang="0">
                  <a:pos x="0" y="1308"/>
                </a:cxn>
                <a:cxn ang="0">
                  <a:pos x="0" y="1296"/>
                </a:cxn>
                <a:cxn ang="0">
                  <a:pos x="0" y="972"/>
                </a:cxn>
                <a:cxn ang="0">
                  <a:pos x="48" y="972"/>
                </a:cxn>
                <a:cxn ang="0">
                  <a:pos x="48" y="984"/>
                </a:cxn>
                <a:cxn ang="0">
                  <a:pos x="0" y="984"/>
                </a:cxn>
                <a:cxn ang="0">
                  <a:pos x="0" y="972"/>
                </a:cxn>
                <a:cxn ang="0">
                  <a:pos x="0" y="648"/>
                </a:cxn>
                <a:cxn ang="0">
                  <a:pos x="48" y="648"/>
                </a:cxn>
                <a:cxn ang="0">
                  <a:pos x="48" y="660"/>
                </a:cxn>
                <a:cxn ang="0">
                  <a:pos x="0" y="660"/>
                </a:cxn>
                <a:cxn ang="0">
                  <a:pos x="0" y="648"/>
                </a:cxn>
                <a:cxn ang="0">
                  <a:pos x="0" y="324"/>
                </a:cxn>
                <a:cxn ang="0">
                  <a:pos x="48" y="324"/>
                </a:cxn>
                <a:cxn ang="0">
                  <a:pos x="48" y="336"/>
                </a:cxn>
                <a:cxn ang="0">
                  <a:pos x="0" y="336"/>
                </a:cxn>
                <a:cxn ang="0">
                  <a:pos x="0" y="324"/>
                </a:cxn>
                <a:cxn ang="0">
                  <a:pos x="0" y="0"/>
                </a:cxn>
                <a:cxn ang="0">
                  <a:pos x="48" y="0"/>
                </a:cxn>
                <a:cxn ang="0">
                  <a:pos x="48" y="12"/>
                </a:cxn>
                <a:cxn ang="0">
                  <a:pos x="0" y="12"/>
                </a:cxn>
                <a:cxn ang="0">
                  <a:pos x="0" y="0"/>
                </a:cxn>
              </a:cxnLst>
              <a:rect l="0" t="0" r="r" b="b"/>
              <a:pathLst>
                <a:path w="48" h="3240">
                  <a:moveTo>
                    <a:pt x="0" y="3228"/>
                  </a:moveTo>
                  <a:lnTo>
                    <a:pt x="48" y="3228"/>
                  </a:lnTo>
                  <a:lnTo>
                    <a:pt x="48" y="3240"/>
                  </a:lnTo>
                  <a:lnTo>
                    <a:pt x="0" y="3240"/>
                  </a:lnTo>
                  <a:lnTo>
                    <a:pt x="0" y="3228"/>
                  </a:lnTo>
                  <a:close/>
                  <a:moveTo>
                    <a:pt x="0" y="2904"/>
                  </a:moveTo>
                  <a:lnTo>
                    <a:pt x="48" y="2904"/>
                  </a:lnTo>
                  <a:lnTo>
                    <a:pt x="48" y="2916"/>
                  </a:lnTo>
                  <a:lnTo>
                    <a:pt x="0" y="2916"/>
                  </a:lnTo>
                  <a:lnTo>
                    <a:pt x="0" y="2904"/>
                  </a:lnTo>
                  <a:close/>
                  <a:moveTo>
                    <a:pt x="0" y="2580"/>
                  </a:moveTo>
                  <a:lnTo>
                    <a:pt x="48" y="2580"/>
                  </a:lnTo>
                  <a:lnTo>
                    <a:pt x="48" y="2592"/>
                  </a:lnTo>
                  <a:lnTo>
                    <a:pt x="0" y="2592"/>
                  </a:lnTo>
                  <a:lnTo>
                    <a:pt x="0" y="2580"/>
                  </a:lnTo>
                  <a:close/>
                  <a:moveTo>
                    <a:pt x="0" y="2256"/>
                  </a:moveTo>
                  <a:lnTo>
                    <a:pt x="48" y="2256"/>
                  </a:lnTo>
                  <a:lnTo>
                    <a:pt x="48" y="2268"/>
                  </a:lnTo>
                  <a:lnTo>
                    <a:pt x="0" y="2268"/>
                  </a:lnTo>
                  <a:lnTo>
                    <a:pt x="0" y="2256"/>
                  </a:lnTo>
                  <a:close/>
                  <a:moveTo>
                    <a:pt x="0" y="1932"/>
                  </a:moveTo>
                  <a:lnTo>
                    <a:pt x="48" y="1932"/>
                  </a:lnTo>
                  <a:lnTo>
                    <a:pt x="48" y="1944"/>
                  </a:lnTo>
                  <a:lnTo>
                    <a:pt x="0" y="1944"/>
                  </a:lnTo>
                  <a:lnTo>
                    <a:pt x="0" y="1932"/>
                  </a:lnTo>
                  <a:close/>
                  <a:moveTo>
                    <a:pt x="0" y="1620"/>
                  </a:moveTo>
                  <a:lnTo>
                    <a:pt x="48" y="1620"/>
                  </a:lnTo>
                  <a:lnTo>
                    <a:pt x="48" y="1632"/>
                  </a:lnTo>
                  <a:lnTo>
                    <a:pt x="0" y="1632"/>
                  </a:lnTo>
                  <a:lnTo>
                    <a:pt x="0" y="1620"/>
                  </a:lnTo>
                  <a:close/>
                  <a:moveTo>
                    <a:pt x="0" y="1296"/>
                  </a:moveTo>
                  <a:lnTo>
                    <a:pt x="48" y="1296"/>
                  </a:lnTo>
                  <a:lnTo>
                    <a:pt x="48" y="1308"/>
                  </a:lnTo>
                  <a:lnTo>
                    <a:pt x="0" y="1308"/>
                  </a:lnTo>
                  <a:lnTo>
                    <a:pt x="0" y="1296"/>
                  </a:lnTo>
                  <a:close/>
                  <a:moveTo>
                    <a:pt x="0" y="972"/>
                  </a:moveTo>
                  <a:lnTo>
                    <a:pt x="48" y="972"/>
                  </a:lnTo>
                  <a:lnTo>
                    <a:pt x="48" y="984"/>
                  </a:lnTo>
                  <a:lnTo>
                    <a:pt x="0" y="984"/>
                  </a:lnTo>
                  <a:lnTo>
                    <a:pt x="0" y="972"/>
                  </a:lnTo>
                  <a:close/>
                  <a:moveTo>
                    <a:pt x="0" y="648"/>
                  </a:moveTo>
                  <a:lnTo>
                    <a:pt x="48" y="648"/>
                  </a:lnTo>
                  <a:lnTo>
                    <a:pt x="48" y="660"/>
                  </a:lnTo>
                  <a:lnTo>
                    <a:pt x="0" y="660"/>
                  </a:lnTo>
                  <a:lnTo>
                    <a:pt x="0" y="648"/>
                  </a:lnTo>
                  <a:close/>
                  <a:moveTo>
                    <a:pt x="0" y="324"/>
                  </a:moveTo>
                  <a:lnTo>
                    <a:pt x="48" y="324"/>
                  </a:lnTo>
                  <a:lnTo>
                    <a:pt x="48" y="336"/>
                  </a:lnTo>
                  <a:lnTo>
                    <a:pt x="0" y="336"/>
                  </a:lnTo>
                  <a:lnTo>
                    <a:pt x="0" y="324"/>
                  </a:lnTo>
                  <a:close/>
                  <a:moveTo>
                    <a:pt x="0" y="0"/>
                  </a:moveTo>
                  <a:lnTo>
                    <a:pt x="48" y="0"/>
                  </a:lnTo>
                  <a:lnTo>
                    <a:pt x="48" y="12"/>
                  </a:lnTo>
                  <a:lnTo>
                    <a:pt x="0" y="12"/>
                  </a:lnTo>
                  <a:lnTo>
                    <a:pt x="0"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2332" name="Rectangle 12"/>
            <p:cNvSpPr>
              <a:spLocks noChangeArrowheads="1"/>
            </p:cNvSpPr>
            <p:nvPr/>
          </p:nvSpPr>
          <p:spPr bwMode="auto">
            <a:xfrm>
              <a:off x="1744663" y="6014243"/>
              <a:ext cx="6953250" cy="0"/>
            </a:xfrm>
            <a:prstGeom prst="rect">
              <a:avLst/>
            </a:prstGeom>
            <a:solidFill>
              <a:schemeClr val="tx1"/>
            </a:solidFill>
            <a:ln w="381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12333" name="Freeform 13"/>
            <p:cNvSpPr>
              <a:spLocks noEditPoints="1"/>
            </p:cNvSpPr>
            <p:nvPr/>
          </p:nvSpPr>
          <p:spPr bwMode="auto">
            <a:xfrm>
              <a:off x="1744663" y="6025739"/>
              <a:ext cx="6972300" cy="76200"/>
            </a:xfrm>
            <a:custGeom>
              <a:avLst/>
              <a:gdLst/>
              <a:ahLst/>
              <a:cxnLst>
                <a:cxn ang="0">
                  <a:pos x="12" y="0"/>
                </a:cxn>
                <a:cxn ang="0">
                  <a:pos x="12" y="48"/>
                </a:cxn>
                <a:cxn ang="0">
                  <a:pos x="0" y="48"/>
                </a:cxn>
                <a:cxn ang="0">
                  <a:pos x="0" y="0"/>
                </a:cxn>
                <a:cxn ang="0">
                  <a:pos x="12" y="0"/>
                </a:cxn>
                <a:cxn ang="0">
                  <a:pos x="744" y="0"/>
                </a:cxn>
                <a:cxn ang="0">
                  <a:pos x="744" y="48"/>
                </a:cxn>
                <a:cxn ang="0">
                  <a:pos x="732" y="48"/>
                </a:cxn>
                <a:cxn ang="0">
                  <a:pos x="732" y="0"/>
                </a:cxn>
                <a:cxn ang="0">
                  <a:pos x="744" y="0"/>
                </a:cxn>
                <a:cxn ang="0">
                  <a:pos x="1476" y="0"/>
                </a:cxn>
                <a:cxn ang="0">
                  <a:pos x="1476" y="48"/>
                </a:cxn>
                <a:cxn ang="0">
                  <a:pos x="1464" y="48"/>
                </a:cxn>
                <a:cxn ang="0">
                  <a:pos x="1464" y="0"/>
                </a:cxn>
                <a:cxn ang="0">
                  <a:pos x="1476" y="0"/>
                </a:cxn>
                <a:cxn ang="0">
                  <a:pos x="2208" y="0"/>
                </a:cxn>
                <a:cxn ang="0">
                  <a:pos x="2208" y="48"/>
                </a:cxn>
                <a:cxn ang="0">
                  <a:pos x="2196" y="48"/>
                </a:cxn>
                <a:cxn ang="0">
                  <a:pos x="2196" y="0"/>
                </a:cxn>
                <a:cxn ang="0">
                  <a:pos x="2208" y="0"/>
                </a:cxn>
                <a:cxn ang="0">
                  <a:pos x="2928" y="0"/>
                </a:cxn>
                <a:cxn ang="0">
                  <a:pos x="2928" y="48"/>
                </a:cxn>
                <a:cxn ang="0">
                  <a:pos x="2916" y="48"/>
                </a:cxn>
                <a:cxn ang="0">
                  <a:pos x="2916" y="0"/>
                </a:cxn>
                <a:cxn ang="0">
                  <a:pos x="2928" y="0"/>
                </a:cxn>
                <a:cxn ang="0">
                  <a:pos x="3660" y="0"/>
                </a:cxn>
                <a:cxn ang="0">
                  <a:pos x="3660" y="48"/>
                </a:cxn>
                <a:cxn ang="0">
                  <a:pos x="3648" y="48"/>
                </a:cxn>
                <a:cxn ang="0">
                  <a:pos x="3648" y="0"/>
                </a:cxn>
                <a:cxn ang="0">
                  <a:pos x="3660" y="0"/>
                </a:cxn>
                <a:cxn ang="0">
                  <a:pos x="4392" y="0"/>
                </a:cxn>
                <a:cxn ang="0">
                  <a:pos x="4392" y="48"/>
                </a:cxn>
                <a:cxn ang="0">
                  <a:pos x="4380" y="48"/>
                </a:cxn>
                <a:cxn ang="0">
                  <a:pos x="4380" y="0"/>
                </a:cxn>
                <a:cxn ang="0">
                  <a:pos x="4392" y="0"/>
                </a:cxn>
              </a:cxnLst>
              <a:rect l="0" t="0" r="r" b="b"/>
              <a:pathLst>
                <a:path w="4392" h="48">
                  <a:moveTo>
                    <a:pt x="12" y="0"/>
                  </a:moveTo>
                  <a:lnTo>
                    <a:pt x="12" y="48"/>
                  </a:lnTo>
                  <a:lnTo>
                    <a:pt x="0" y="48"/>
                  </a:lnTo>
                  <a:lnTo>
                    <a:pt x="0" y="0"/>
                  </a:lnTo>
                  <a:lnTo>
                    <a:pt x="12" y="0"/>
                  </a:lnTo>
                  <a:close/>
                  <a:moveTo>
                    <a:pt x="744" y="0"/>
                  </a:moveTo>
                  <a:lnTo>
                    <a:pt x="744" y="48"/>
                  </a:lnTo>
                  <a:lnTo>
                    <a:pt x="732" y="48"/>
                  </a:lnTo>
                  <a:lnTo>
                    <a:pt x="732" y="0"/>
                  </a:lnTo>
                  <a:lnTo>
                    <a:pt x="744" y="0"/>
                  </a:lnTo>
                  <a:close/>
                  <a:moveTo>
                    <a:pt x="1476" y="0"/>
                  </a:moveTo>
                  <a:lnTo>
                    <a:pt x="1476" y="48"/>
                  </a:lnTo>
                  <a:lnTo>
                    <a:pt x="1464" y="48"/>
                  </a:lnTo>
                  <a:lnTo>
                    <a:pt x="1464" y="0"/>
                  </a:lnTo>
                  <a:lnTo>
                    <a:pt x="1476" y="0"/>
                  </a:lnTo>
                  <a:close/>
                  <a:moveTo>
                    <a:pt x="2208" y="0"/>
                  </a:moveTo>
                  <a:lnTo>
                    <a:pt x="2208" y="48"/>
                  </a:lnTo>
                  <a:lnTo>
                    <a:pt x="2196" y="48"/>
                  </a:lnTo>
                  <a:lnTo>
                    <a:pt x="2196" y="0"/>
                  </a:lnTo>
                  <a:lnTo>
                    <a:pt x="2208" y="0"/>
                  </a:lnTo>
                  <a:close/>
                  <a:moveTo>
                    <a:pt x="2928" y="0"/>
                  </a:moveTo>
                  <a:lnTo>
                    <a:pt x="2928" y="48"/>
                  </a:lnTo>
                  <a:lnTo>
                    <a:pt x="2916" y="48"/>
                  </a:lnTo>
                  <a:lnTo>
                    <a:pt x="2916" y="0"/>
                  </a:lnTo>
                  <a:lnTo>
                    <a:pt x="2928" y="0"/>
                  </a:lnTo>
                  <a:close/>
                  <a:moveTo>
                    <a:pt x="3660" y="0"/>
                  </a:moveTo>
                  <a:lnTo>
                    <a:pt x="3660" y="48"/>
                  </a:lnTo>
                  <a:lnTo>
                    <a:pt x="3648" y="48"/>
                  </a:lnTo>
                  <a:lnTo>
                    <a:pt x="3648" y="0"/>
                  </a:lnTo>
                  <a:lnTo>
                    <a:pt x="3660" y="0"/>
                  </a:lnTo>
                  <a:close/>
                  <a:moveTo>
                    <a:pt x="4392" y="0"/>
                  </a:moveTo>
                  <a:lnTo>
                    <a:pt x="4392" y="48"/>
                  </a:lnTo>
                  <a:lnTo>
                    <a:pt x="4380" y="48"/>
                  </a:lnTo>
                  <a:lnTo>
                    <a:pt x="4380" y="0"/>
                  </a:lnTo>
                  <a:lnTo>
                    <a:pt x="4392" y="0"/>
                  </a:lnTo>
                  <a:close/>
                </a:path>
              </a:pathLst>
            </a:custGeom>
            <a:solidFill>
              <a:schemeClr val="tx1"/>
            </a:solidFill>
            <a:ln w="254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2334" name="Freeform 14"/>
            <p:cNvSpPr>
              <a:spLocks/>
            </p:cNvSpPr>
            <p:nvPr/>
          </p:nvSpPr>
          <p:spPr bwMode="auto">
            <a:xfrm>
              <a:off x="1725613" y="1452563"/>
              <a:ext cx="6991350" cy="4362450"/>
            </a:xfrm>
            <a:custGeom>
              <a:avLst/>
              <a:gdLst/>
              <a:ahLst/>
              <a:cxnLst>
                <a:cxn ang="0">
                  <a:pos x="48" y="1728"/>
                </a:cxn>
                <a:cxn ang="0">
                  <a:pos x="180" y="648"/>
                </a:cxn>
                <a:cxn ang="0">
                  <a:pos x="336" y="24"/>
                </a:cxn>
                <a:cxn ang="0">
                  <a:pos x="432" y="24"/>
                </a:cxn>
                <a:cxn ang="0">
                  <a:pos x="576" y="408"/>
                </a:cxn>
                <a:cxn ang="0">
                  <a:pos x="720" y="1068"/>
                </a:cxn>
                <a:cxn ang="0">
                  <a:pos x="864" y="1728"/>
                </a:cxn>
                <a:cxn ang="0">
                  <a:pos x="1008" y="2232"/>
                </a:cxn>
                <a:cxn ang="0">
                  <a:pos x="1152" y="2544"/>
                </a:cxn>
                <a:cxn ang="0">
                  <a:pos x="1296" y="2676"/>
                </a:cxn>
                <a:cxn ang="0">
                  <a:pos x="1428" y="2700"/>
                </a:cxn>
                <a:cxn ang="0">
                  <a:pos x="1572" y="2652"/>
                </a:cxn>
                <a:cxn ang="0">
                  <a:pos x="1716" y="2568"/>
                </a:cxn>
                <a:cxn ang="0">
                  <a:pos x="1860" y="2460"/>
                </a:cxn>
                <a:cxn ang="0">
                  <a:pos x="2004" y="2352"/>
                </a:cxn>
                <a:cxn ang="0">
                  <a:pos x="2148" y="2256"/>
                </a:cxn>
                <a:cxn ang="0">
                  <a:pos x="2304" y="2172"/>
                </a:cxn>
                <a:cxn ang="0">
                  <a:pos x="2448" y="2100"/>
                </a:cxn>
                <a:cxn ang="0">
                  <a:pos x="2592" y="2040"/>
                </a:cxn>
                <a:cxn ang="0">
                  <a:pos x="2736" y="2004"/>
                </a:cxn>
                <a:cxn ang="0">
                  <a:pos x="2892" y="1968"/>
                </a:cxn>
                <a:cxn ang="0">
                  <a:pos x="3036" y="1944"/>
                </a:cxn>
                <a:cxn ang="0">
                  <a:pos x="3180" y="1932"/>
                </a:cxn>
                <a:cxn ang="0">
                  <a:pos x="3324" y="1920"/>
                </a:cxn>
                <a:cxn ang="0">
                  <a:pos x="3480" y="1908"/>
                </a:cxn>
                <a:cxn ang="0">
                  <a:pos x="3624" y="1896"/>
                </a:cxn>
                <a:cxn ang="0">
                  <a:pos x="3768" y="1896"/>
                </a:cxn>
                <a:cxn ang="0">
                  <a:pos x="3912" y="1896"/>
                </a:cxn>
                <a:cxn ang="0">
                  <a:pos x="4056" y="1884"/>
                </a:cxn>
                <a:cxn ang="0">
                  <a:pos x="4200" y="1884"/>
                </a:cxn>
                <a:cxn ang="0">
                  <a:pos x="4356" y="1884"/>
                </a:cxn>
                <a:cxn ang="0">
                  <a:pos x="4308" y="1920"/>
                </a:cxn>
                <a:cxn ang="0">
                  <a:pos x="4164" y="1920"/>
                </a:cxn>
                <a:cxn ang="0">
                  <a:pos x="4020" y="1920"/>
                </a:cxn>
                <a:cxn ang="0">
                  <a:pos x="3876" y="1932"/>
                </a:cxn>
                <a:cxn ang="0">
                  <a:pos x="3720" y="1932"/>
                </a:cxn>
                <a:cxn ang="0">
                  <a:pos x="3576" y="1932"/>
                </a:cxn>
                <a:cxn ang="0">
                  <a:pos x="3432" y="1944"/>
                </a:cxn>
                <a:cxn ang="0">
                  <a:pos x="3288" y="1956"/>
                </a:cxn>
                <a:cxn ang="0">
                  <a:pos x="3144" y="1968"/>
                </a:cxn>
                <a:cxn ang="0">
                  <a:pos x="3000" y="1992"/>
                </a:cxn>
                <a:cxn ang="0">
                  <a:pos x="2856" y="2016"/>
                </a:cxn>
                <a:cxn ang="0">
                  <a:pos x="2700" y="2052"/>
                </a:cxn>
                <a:cxn ang="0">
                  <a:pos x="2556" y="2088"/>
                </a:cxn>
                <a:cxn ang="0">
                  <a:pos x="2412" y="2148"/>
                </a:cxn>
                <a:cxn ang="0">
                  <a:pos x="2268" y="2220"/>
                </a:cxn>
                <a:cxn ang="0">
                  <a:pos x="2124" y="2304"/>
                </a:cxn>
                <a:cxn ang="0">
                  <a:pos x="1980" y="2412"/>
                </a:cxn>
                <a:cxn ang="0">
                  <a:pos x="1836" y="2520"/>
                </a:cxn>
                <a:cxn ang="0">
                  <a:pos x="1692" y="2628"/>
                </a:cxn>
                <a:cxn ang="0">
                  <a:pos x="1536" y="2712"/>
                </a:cxn>
                <a:cxn ang="0">
                  <a:pos x="1380" y="2748"/>
                </a:cxn>
                <a:cxn ang="0">
                  <a:pos x="1224" y="2676"/>
                </a:cxn>
                <a:cxn ang="0">
                  <a:pos x="1080" y="2484"/>
                </a:cxn>
                <a:cxn ang="0">
                  <a:pos x="936" y="2112"/>
                </a:cxn>
                <a:cxn ang="0">
                  <a:pos x="780" y="1548"/>
                </a:cxn>
                <a:cxn ang="0">
                  <a:pos x="636" y="876"/>
                </a:cxn>
                <a:cxn ang="0">
                  <a:pos x="492" y="252"/>
                </a:cxn>
                <a:cxn ang="0">
                  <a:pos x="384" y="36"/>
                </a:cxn>
                <a:cxn ang="0">
                  <a:pos x="324" y="132"/>
                </a:cxn>
                <a:cxn ang="0">
                  <a:pos x="180" y="996"/>
                </a:cxn>
                <a:cxn ang="0">
                  <a:pos x="60" y="1848"/>
                </a:cxn>
              </a:cxnLst>
              <a:rect l="0" t="0" r="r" b="b"/>
              <a:pathLst>
                <a:path w="4404" h="2748">
                  <a:moveTo>
                    <a:pt x="0" y="1884"/>
                  </a:moveTo>
                  <a:lnTo>
                    <a:pt x="12" y="1884"/>
                  </a:lnTo>
                  <a:lnTo>
                    <a:pt x="0" y="1884"/>
                  </a:lnTo>
                  <a:lnTo>
                    <a:pt x="12" y="1872"/>
                  </a:lnTo>
                  <a:lnTo>
                    <a:pt x="12" y="1884"/>
                  </a:lnTo>
                  <a:lnTo>
                    <a:pt x="24" y="1860"/>
                  </a:lnTo>
                  <a:lnTo>
                    <a:pt x="24" y="1836"/>
                  </a:lnTo>
                  <a:lnTo>
                    <a:pt x="36" y="1800"/>
                  </a:lnTo>
                  <a:lnTo>
                    <a:pt x="36" y="1764"/>
                  </a:lnTo>
                  <a:lnTo>
                    <a:pt x="48" y="1728"/>
                  </a:lnTo>
                  <a:lnTo>
                    <a:pt x="48" y="1680"/>
                  </a:lnTo>
                  <a:lnTo>
                    <a:pt x="72" y="1572"/>
                  </a:lnTo>
                  <a:lnTo>
                    <a:pt x="84" y="1464"/>
                  </a:lnTo>
                  <a:lnTo>
                    <a:pt x="96" y="1344"/>
                  </a:lnTo>
                  <a:lnTo>
                    <a:pt x="108" y="1224"/>
                  </a:lnTo>
                  <a:lnTo>
                    <a:pt x="132" y="1104"/>
                  </a:lnTo>
                  <a:lnTo>
                    <a:pt x="144" y="984"/>
                  </a:lnTo>
                  <a:lnTo>
                    <a:pt x="156" y="864"/>
                  </a:lnTo>
                  <a:lnTo>
                    <a:pt x="168" y="756"/>
                  </a:lnTo>
                  <a:lnTo>
                    <a:pt x="180" y="648"/>
                  </a:lnTo>
                  <a:lnTo>
                    <a:pt x="204" y="552"/>
                  </a:lnTo>
                  <a:lnTo>
                    <a:pt x="216" y="456"/>
                  </a:lnTo>
                  <a:lnTo>
                    <a:pt x="228" y="372"/>
                  </a:lnTo>
                  <a:lnTo>
                    <a:pt x="240" y="300"/>
                  </a:lnTo>
                  <a:lnTo>
                    <a:pt x="264" y="228"/>
                  </a:lnTo>
                  <a:lnTo>
                    <a:pt x="276" y="168"/>
                  </a:lnTo>
                  <a:lnTo>
                    <a:pt x="288" y="120"/>
                  </a:lnTo>
                  <a:lnTo>
                    <a:pt x="300" y="84"/>
                  </a:lnTo>
                  <a:lnTo>
                    <a:pt x="324" y="48"/>
                  </a:lnTo>
                  <a:lnTo>
                    <a:pt x="336" y="24"/>
                  </a:lnTo>
                  <a:lnTo>
                    <a:pt x="336" y="24"/>
                  </a:lnTo>
                  <a:lnTo>
                    <a:pt x="348" y="12"/>
                  </a:lnTo>
                  <a:lnTo>
                    <a:pt x="360" y="0"/>
                  </a:lnTo>
                  <a:lnTo>
                    <a:pt x="372" y="0"/>
                  </a:lnTo>
                  <a:lnTo>
                    <a:pt x="384" y="0"/>
                  </a:lnTo>
                  <a:lnTo>
                    <a:pt x="396" y="0"/>
                  </a:lnTo>
                  <a:lnTo>
                    <a:pt x="396" y="0"/>
                  </a:lnTo>
                  <a:lnTo>
                    <a:pt x="420" y="12"/>
                  </a:lnTo>
                  <a:lnTo>
                    <a:pt x="420" y="12"/>
                  </a:lnTo>
                  <a:lnTo>
                    <a:pt x="432" y="24"/>
                  </a:lnTo>
                  <a:lnTo>
                    <a:pt x="432" y="24"/>
                  </a:lnTo>
                  <a:lnTo>
                    <a:pt x="456" y="48"/>
                  </a:lnTo>
                  <a:lnTo>
                    <a:pt x="468" y="84"/>
                  </a:lnTo>
                  <a:lnTo>
                    <a:pt x="480" y="108"/>
                  </a:lnTo>
                  <a:lnTo>
                    <a:pt x="492" y="156"/>
                  </a:lnTo>
                  <a:lnTo>
                    <a:pt x="516" y="192"/>
                  </a:lnTo>
                  <a:lnTo>
                    <a:pt x="528" y="240"/>
                  </a:lnTo>
                  <a:lnTo>
                    <a:pt x="540" y="288"/>
                  </a:lnTo>
                  <a:lnTo>
                    <a:pt x="552" y="348"/>
                  </a:lnTo>
                  <a:lnTo>
                    <a:pt x="576" y="408"/>
                  </a:lnTo>
                  <a:lnTo>
                    <a:pt x="588" y="468"/>
                  </a:lnTo>
                  <a:lnTo>
                    <a:pt x="600" y="528"/>
                  </a:lnTo>
                  <a:lnTo>
                    <a:pt x="612" y="588"/>
                  </a:lnTo>
                  <a:lnTo>
                    <a:pt x="624" y="660"/>
                  </a:lnTo>
                  <a:lnTo>
                    <a:pt x="648" y="732"/>
                  </a:lnTo>
                  <a:lnTo>
                    <a:pt x="660" y="792"/>
                  </a:lnTo>
                  <a:lnTo>
                    <a:pt x="672" y="864"/>
                  </a:lnTo>
                  <a:lnTo>
                    <a:pt x="684" y="936"/>
                  </a:lnTo>
                  <a:lnTo>
                    <a:pt x="708" y="1008"/>
                  </a:lnTo>
                  <a:lnTo>
                    <a:pt x="720" y="1068"/>
                  </a:lnTo>
                  <a:lnTo>
                    <a:pt x="732" y="1140"/>
                  </a:lnTo>
                  <a:lnTo>
                    <a:pt x="744" y="1212"/>
                  </a:lnTo>
                  <a:lnTo>
                    <a:pt x="756" y="1284"/>
                  </a:lnTo>
                  <a:lnTo>
                    <a:pt x="780" y="1344"/>
                  </a:lnTo>
                  <a:lnTo>
                    <a:pt x="792" y="1416"/>
                  </a:lnTo>
                  <a:lnTo>
                    <a:pt x="804" y="1476"/>
                  </a:lnTo>
                  <a:lnTo>
                    <a:pt x="816" y="1548"/>
                  </a:lnTo>
                  <a:lnTo>
                    <a:pt x="840" y="1608"/>
                  </a:lnTo>
                  <a:lnTo>
                    <a:pt x="852" y="1668"/>
                  </a:lnTo>
                  <a:lnTo>
                    <a:pt x="864" y="1728"/>
                  </a:lnTo>
                  <a:lnTo>
                    <a:pt x="876" y="1788"/>
                  </a:lnTo>
                  <a:lnTo>
                    <a:pt x="888" y="1848"/>
                  </a:lnTo>
                  <a:lnTo>
                    <a:pt x="912" y="1896"/>
                  </a:lnTo>
                  <a:lnTo>
                    <a:pt x="924" y="1956"/>
                  </a:lnTo>
                  <a:lnTo>
                    <a:pt x="936" y="2004"/>
                  </a:lnTo>
                  <a:lnTo>
                    <a:pt x="948" y="2052"/>
                  </a:lnTo>
                  <a:lnTo>
                    <a:pt x="960" y="2100"/>
                  </a:lnTo>
                  <a:lnTo>
                    <a:pt x="984" y="2148"/>
                  </a:lnTo>
                  <a:lnTo>
                    <a:pt x="996" y="2184"/>
                  </a:lnTo>
                  <a:lnTo>
                    <a:pt x="1008" y="2232"/>
                  </a:lnTo>
                  <a:lnTo>
                    <a:pt x="1020" y="2268"/>
                  </a:lnTo>
                  <a:lnTo>
                    <a:pt x="1032" y="2304"/>
                  </a:lnTo>
                  <a:lnTo>
                    <a:pt x="1056" y="2340"/>
                  </a:lnTo>
                  <a:lnTo>
                    <a:pt x="1068" y="2376"/>
                  </a:lnTo>
                  <a:lnTo>
                    <a:pt x="1080" y="2400"/>
                  </a:lnTo>
                  <a:lnTo>
                    <a:pt x="1092" y="2436"/>
                  </a:lnTo>
                  <a:lnTo>
                    <a:pt x="1116" y="2460"/>
                  </a:lnTo>
                  <a:lnTo>
                    <a:pt x="1128" y="2496"/>
                  </a:lnTo>
                  <a:lnTo>
                    <a:pt x="1140" y="2520"/>
                  </a:lnTo>
                  <a:lnTo>
                    <a:pt x="1152" y="2544"/>
                  </a:lnTo>
                  <a:lnTo>
                    <a:pt x="1164" y="2556"/>
                  </a:lnTo>
                  <a:lnTo>
                    <a:pt x="1176" y="2580"/>
                  </a:lnTo>
                  <a:lnTo>
                    <a:pt x="1200" y="2592"/>
                  </a:lnTo>
                  <a:lnTo>
                    <a:pt x="1212" y="2616"/>
                  </a:lnTo>
                  <a:lnTo>
                    <a:pt x="1224" y="2628"/>
                  </a:lnTo>
                  <a:lnTo>
                    <a:pt x="1236" y="2640"/>
                  </a:lnTo>
                  <a:lnTo>
                    <a:pt x="1248" y="2652"/>
                  </a:lnTo>
                  <a:lnTo>
                    <a:pt x="1260" y="2664"/>
                  </a:lnTo>
                  <a:lnTo>
                    <a:pt x="1284" y="2676"/>
                  </a:lnTo>
                  <a:lnTo>
                    <a:pt x="1296" y="2676"/>
                  </a:lnTo>
                  <a:lnTo>
                    <a:pt x="1308" y="2688"/>
                  </a:lnTo>
                  <a:lnTo>
                    <a:pt x="1320" y="2688"/>
                  </a:lnTo>
                  <a:lnTo>
                    <a:pt x="1332" y="2700"/>
                  </a:lnTo>
                  <a:lnTo>
                    <a:pt x="1344" y="2700"/>
                  </a:lnTo>
                  <a:lnTo>
                    <a:pt x="1356" y="2700"/>
                  </a:lnTo>
                  <a:lnTo>
                    <a:pt x="1380" y="2712"/>
                  </a:lnTo>
                  <a:lnTo>
                    <a:pt x="1392" y="2712"/>
                  </a:lnTo>
                  <a:lnTo>
                    <a:pt x="1404" y="2712"/>
                  </a:lnTo>
                  <a:lnTo>
                    <a:pt x="1416" y="2712"/>
                  </a:lnTo>
                  <a:lnTo>
                    <a:pt x="1428" y="2700"/>
                  </a:lnTo>
                  <a:lnTo>
                    <a:pt x="1440" y="2700"/>
                  </a:lnTo>
                  <a:lnTo>
                    <a:pt x="1452" y="2700"/>
                  </a:lnTo>
                  <a:lnTo>
                    <a:pt x="1464" y="2700"/>
                  </a:lnTo>
                  <a:lnTo>
                    <a:pt x="1488" y="2688"/>
                  </a:lnTo>
                  <a:lnTo>
                    <a:pt x="1500" y="2688"/>
                  </a:lnTo>
                  <a:lnTo>
                    <a:pt x="1512" y="2676"/>
                  </a:lnTo>
                  <a:lnTo>
                    <a:pt x="1524" y="2676"/>
                  </a:lnTo>
                  <a:lnTo>
                    <a:pt x="1536" y="2664"/>
                  </a:lnTo>
                  <a:lnTo>
                    <a:pt x="1548" y="2664"/>
                  </a:lnTo>
                  <a:lnTo>
                    <a:pt x="1572" y="2652"/>
                  </a:lnTo>
                  <a:lnTo>
                    <a:pt x="1584" y="2652"/>
                  </a:lnTo>
                  <a:lnTo>
                    <a:pt x="1596" y="2640"/>
                  </a:lnTo>
                  <a:lnTo>
                    <a:pt x="1608" y="2628"/>
                  </a:lnTo>
                  <a:lnTo>
                    <a:pt x="1620" y="2628"/>
                  </a:lnTo>
                  <a:lnTo>
                    <a:pt x="1644" y="2616"/>
                  </a:lnTo>
                  <a:lnTo>
                    <a:pt x="1656" y="2604"/>
                  </a:lnTo>
                  <a:lnTo>
                    <a:pt x="1668" y="2592"/>
                  </a:lnTo>
                  <a:lnTo>
                    <a:pt x="1680" y="2580"/>
                  </a:lnTo>
                  <a:lnTo>
                    <a:pt x="1692" y="2580"/>
                  </a:lnTo>
                  <a:lnTo>
                    <a:pt x="1716" y="2568"/>
                  </a:lnTo>
                  <a:lnTo>
                    <a:pt x="1728" y="2556"/>
                  </a:lnTo>
                  <a:lnTo>
                    <a:pt x="1740" y="2544"/>
                  </a:lnTo>
                  <a:lnTo>
                    <a:pt x="1752" y="2532"/>
                  </a:lnTo>
                  <a:lnTo>
                    <a:pt x="1764" y="2520"/>
                  </a:lnTo>
                  <a:lnTo>
                    <a:pt x="1788" y="2508"/>
                  </a:lnTo>
                  <a:lnTo>
                    <a:pt x="1800" y="2496"/>
                  </a:lnTo>
                  <a:lnTo>
                    <a:pt x="1812" y="2484"/>
                  </a:lnTo>
                  <a:lnTo>
                    <a:pt x="1824" y="2484"/>
                  </a:lnTo>
                  <a:lnTo>
                    <a:pt x="1848" y="2472"/>
                  </a:lnTo>
                  <a:lnTo>
                    <a:pt x="1860" y="2460"/>
                  </a:lnTo>
                  <a:lnTo>
                    <a:pt x="1872" y="2448"/>
                  </a:lnTo>
                  <a:lnTo>
                    <a:pt x="1884" y="2436"/>
                  </a:lnTo>
                  <a:lnTo>
                    <a:pt x="1896" y="2424"/>
                  </a:lnTo>
                  <a:lnTo>
                    <a:pt x="1920" y="2412"/>
                  </a:lnTo>
                  <a:lnTo>
                    <a:pt x="1932" y="2400"/>
                  </a:lnTo>
                  <a:lnTo>
                    <a:pt x="1944" y="2388"/>
                  </a:lnTo>
                  <a:lnTo>
                    <a:pt x="1956" y="2376"/>
                  </a:lnTo>
                  <a:lnTo>
                    <a:pt x="1980" y="2364"/>
                  </a:lnTo>
                  <a:lnTo>
                    <a:pt x="1992" y="2364"/>
                  </a:lnTo>
                  <a:lnTo>
                    <a:pt x="2004" y="2352"/>
                  </a:lnTo>
                  <a:lnTo>
                    <a:pt x="2016" y="2340"/>
                  </a:lnTo>
                  <a:lnTo>
                    <a:pt x="2028" y="2328"/>
                  </a:lnTo>
                  <a:lnTo>
                    <a:pt x="2052" y="2316"/>
                  </a:lnTo>
                  <a:lnTo>
                    <a:pt x="2064" y="2304"/>
                  </a:lnTo>
                  <a:lnTo>
                    <a:pt x="2076" y="2304"/>
                  </a:lnTo>
                  <a:lnTo>
                    <a:pt x="2088" y="2292"/>
                  </a:lnTo>
                  <a:lnTo>
                    <a:pt x="2112" y="2280"/>
                  </a:lnTo>
                  <a:lnTo>
                    <a:pt x="2124" y="2268"/>
                  </a:lnTo>
                  <a:lnTo>
                    <a:pt x="2136" y="2256"/>
                  </a:lnTo>
                  <a:lnTo>
                    <a:pt x="2148" y="2256"/>
                  </a:lnTo>
                  <a:lnTo>
                    <a:pt x="2160" y="2244"/>
                  </a:lnTo>
                  <a:lnTo>
                    <a:pt x="2184" y="2232"/>
                  </a:lnTo>
                  <a:lnTo>
                    <a:pt x="2196" y="2220"/>
                  </a:lnTo>
                  <a:lnTo>
                    <a:pt x="2208" y="2220"/>
                  </a:lnTo>
                  <a:lnTo>
                    <a:pt x="2220" y="2208"/>
                  </a:lnTo>
                  <a:lnTo>
                    <a:pt x="2244" y="2196"/>
                  </a:lnTo>
                  <a:lnTo>
                    <a:pt x="2256" y="2196"/>
                  </a:lnTo>
                  <a:lnTo>
                    <a:pt x="2268" y="2184"/>
                  </a:lnTo>
                  <a:lnTo>
                    <a:pt x="2280" y="2172"/>
                  </a:lnTo>
                  <a:lnTo>
                    <a:pt x="2304" y="2172"/>
                  </a:lnTo>
                  <a:lnTo>
                    <a:pt x="2316" y="2160"/>
                  </a:lnTo>
                  <a:lnTo>
                    <a:pt x="2328" y="2148"/>
                  </a:lnTo>
                  <a:lnTo>
                    <a:pt x="2340" y="2148"/>
                  </a:lnTo>
                  <a:lnTo>
                    <a:pt x="2352" y="2136"/>
                  </a:lnTo>
                  <a:lnTo>
                    <a:pt x="2376" y="2136"/>
                  </a:lnTo>
                  <a:lnTo>
                    <a:pt x="2388" y="2124"/>
                  </a:lnTo>
                  <a:lnTo>
                    <a:pt x="2400" y="2112"/>
                  </a:lnTo>
                  <a:lnTo>
                    <a:pt x="2412" y="2112"/>
                  </a:lnTo>
                  <a:lnTo>
                    <a:pt x="2436" y="2100"/>
                  </a:lnTo>
                  <a:lnTo>
                    <a:pt x="2448" y="2100"/>
                  </a:lnTo>
                  <a:lnTo>
                    <a:pt x="2460" y="2088"/>
                  </a:lnTo>
                  <a:lnTo>
                    <a:pt x="2472" y="2088"/>
                  </a:lnTo>
                  <a:lnTo>
                    <a:pt x="2496" y="2076"/>
                  </a:lnTo>
                  <a:lnTo>
                    <a:pt x="2508" y="2076"/>
                  </a:lnTo>
                  <a:lnTo>
                    <a:pt x="2520" y="2064"/>
                  </a:lnTo>
                  <a:lnTo>
                    <a:pt x="2532" y="2064"/>
                  </a:lnTo>
                  <a:lnTo>
                    <a:pt x="2544" y="2064"/>
                  </a:lnTo>
                  <a:lnTo>
                    <a:pt x="2568" y="2052"/>
                  </a:lnTo>
                  <a:lnTo>
                    <a:pt x="2580" y="2052"/>
                  </a:lnTo>
                  <a:lnTo>
                    <a:pt x="2592" y="2040"/>
                  </a:lnTo>
                  <a:lnTo>
                    <a:pt x="2604" y="2040"/>
                  </a:lnTo>
                  <a:lnTo>
                    <a:pt x="2616" y="2028"/>
                  </a:lnTo>
                  <a:lnTo>
                    <a:pt x="2640" y="2028"/>
                  </a:lnTo>
                  <a:lnTo>
                    <a:pt x="2652" y="2028"/>
                  </a:lnTo>
                  <a:lnTo>
                    <a:pt x="2664" y="2016"/>
                  </a:lnTo>
                  <a:lnTo>
                    <a:pt x="2676" y="2016"/>
                  </a:lnTo>
                  <a:lnTo>
                    <a:pt x="2700" y="2016"/>
                  </a:lnTo>
                  <a:lnTo>
                    <a:pt x="2712" y="2004"/>
                  </a:lnTo>
                  <a:lnTo>
                    <a:pt x="2724" y="2004"/>
                  </a:lnTo>
                  <a:lnTo>
                    <a:pt x="2736" y="2004"/>
                  </a:lnTo>
                  <a:lnTo>
                    <a:pt x="2760" y="1992"/>
                  </a:lnTo>
                  <a:lnTo>
                    <a:pt x="2772" y="1992"/>
                  </a:lnTo>
                  <a:lnTo>
                    <a:pt x="2784" y="1992"/>
                  </a:lnTo>
                  <a:lnTo>
                    <a:pt x="2796" y="1992"/>
                  </a:lnTo>
                  <a:lnTo>
                    <a:pt x="2820" y="1980"/>
                  </a:lnTo>
                  <a:lnTo>
                    <a:pt x="2832" y="1980"/>
                  </a:lnTo>
                  <a:lnTo>
                    <a:pt x="2844" y="1980"/>
                  </a:lnTo>
                  <a:lnTo>
                    <a:pt x="2856" y="1980"/>
                  </a:lnTo>
                  <a:lnTo>
                    <a:pt x="2868" y="1968"/>
                  </a:lnTo>
                  <a:lnTo>
                    <a:pt x="2892" y="1968"/>
                  </a:lnTo>
                  <a:lnTo>
                    <a:pt x="2904" y="1968"/>
                  </a:lnTo>
                  <a:lnTo>
                    <a:pt x="2916" y="1968"/>
                  </a:lnTo>
                  <a:lnTo>
                    <a:pt x="2928" y="1956"/>
                  </a:lnTo>
                  <a:lnTo>
                    <a:pt x="2952" y="1956"/>
                  </a:lnTo>
                  <a:lnTo>
                    <a:pt x="2964" y="1956"/>
                  </a:lnTo>
                  <a:lnTo>
                    <a:pt x="2976" y="1956"/>
                  </a:lnTo>
                  <a:lnTo>
                    <a:pt x="2988" y="1956"/>
                  </a:lnTo>
                  <a:lnTo>
                    <a:pt x="3000" y="1944"/>
                  </a:lnTo>
                  <a:lnTo>
                    <a:pt x="3024" y="1944"/>
                  </a:lnTo>
                  <a:lnTo>
                    <a:pt x="3036" y="1944"/>
                  </a:lnTo>
                  <a:lnTo>
                    <a:pt x="3048" y="1944"/>
                  </a:lnTo>
                  <a:lnTo>
                    <a:pt x="3060" y="1944"/>
                  </a:lnTo>
                  <a:lnTo>
                    <a:pt x="3084" y="1944"/>
                  </a:lnTo>
                  <a:lnTo>
                    <a:pt x="3096" y="1932"/>
                  </a:lnTo>
                  <a:lnTo>
                    <a:pt x="3108" y="1932"/>
                  </a:lnTo>
                  <a:lnTo>
                    <a:pt x="3120" y="1932"/>
                  </a:lnTo>
                  <a:lnTo>
                    <a:pt x="3132" y="1932"/>
                  </a:lnTo>
                  <a:lnTo>
                    <a:pt x="3156" y="1932"/>
                  </a:lnTo>
                  <a:lnTo>
                    <a:pt x="3168" y="1932"/>
                  </a:lnTo>
                  <a:lnTo>
                    <a:pt x="3180" y="1932"/>
                  </a:lnTo>
                  <a:lnTo>
                    <a:pt x="3192" y="1920"/>
                  </a:lnTo>
                  <a:lnTo>
                    <a:pt x="3216" y="1920"/>
                  </a:lnTo>
                  <a:lnTo>
                    <a:pt x="3228" y="1920"/>
                  </a:lnTo>
                  <a:lnTo>
                    <a:pt x="3240" y="1920"/>
                  </a:lnTo>
                  <a:lnTo>
                    <a:pt x="3252" y="1920"/>
                  </a:lnTo>
                  <a:lnTo>
                    <a:pt x="3264" y="1920"/>
                  </a:lnTo>
                  <a:lnTo>
                    <a:pt x="3288" y="1920"/>
                  </a:lnTo>
                  <a:lnTo>
                    <a:pt x="3300" y="1920"/>
                  </a:lnTo>
                  <a:lnTo>
                    <a:pt x="3312" y="1920"/>
                  </a:lnTo>
                  <a:lnTo>
                    <a:pt x="3324" y="1920"/>
                  </a:lnTo>
                  <a:lnTo>
                    <a:pt x="3348" y="1908"/>
                  </a:lnTo>
                  <a:lnTo>
                    <a:pt x="3360" y="1908"/>
                  </a:lnTo>
                  <a:lnTo>
                    <a:pt x="3372" y="1908"/>
                  </a:lnTo>
                  <a:lnTo>
                    <a:pt x="3384" y="1908"/>
                  </a:lnTo>
                  <a:lnTo>
                    <a:pt x="3396" y="1908"/>
                  </a:lnTo>
                  <a:lnTo>
                    <a:pt x="3420" y="1908"/>
                  </a:lnTo>
                  <a:lnTo>
                    <a:pt x="3432" y="1908"/>
                  </a:lnTo>
                  <a:lnTo>
                    <a:pt x="3444" y="1908"/>
                  </a:lnTo>
                  <a:lnTo>
                    <a:pt x="3456" y="1908"/>
                  </a:lnTo>
                  <a:lnTo>
                    <a:pt x="3480" y="1908"/>
                  </a:lnTo>
                  <a:lnTo>
                    <a:pt x="3492" y="1908"/>
                  </a:lnTo>
                  <a:lnTo>
                    <a:pt x="3504" y="1908"/>
                  </a:lnTo>
                  <a:lnTo>
                    <a:pt x="3516" y="1908"/>
                  </a:lnTo>
                  <a:lnTo>
                    <a:pt x="3528" y="1896"/>
                  </a:lnTo>
                  <a:lnTo>
                    <a:pt x="3552" y="1896"/>
                  </a:lnTo>
                  <a:lnTo>
                    <a:pt x="3564" y="1896"/>
                  </a:lnTo>
                  <a:lnTo>
                    <a:pt x="3576" y="1896"/>
                  </a:lnTo>
                  <a:lnTo>
                    <a:pt x="3588" y="1896"/>
                  </a:lnTo>
                  <a:lnTo>
                    <a:pt x="3600" y="1896"/>
                  </a:lnTo>
                  <a:lnTo>
                    <a:pt x="3624" y="1896"/>
                  </a:lnTo>
                  <a:lnTo>
                    <a:pt x="3636" y="1896"/>
                  </a:lnTo>
                  <a:lnTo>
                    <a:pt x="3648" y="1896"/>
                  </a:lnTo>
                  <a:lnTo>
                    <a:pt x="3660" y="1896"/>
                  </a:lnTo>
                  <a:lnTo>
                    <a:pt x="3684" y="1896"/>
                  </a:lnTo>
                  <a:lnTo>
                    <a:pt x="3696" y="1896"/>
                  </a:lnTo>
                  <a:lnTo>
                    <a:pt x="3708" y="1896"/>
                  </a:lnTo>
                  <a:lnTo>
                    <a:pt x="3720" y="1896"/>
                  </a:lnTo>
                  <a:lnTo>
                    <a:pt x="3732" y="1896"/>
                  </a:lnTo>
                  <a:lnTo>
                    <a:pt x="3756" y="1896"/>
                  </a:lnTo>
                  <a:lnTo>
                    <a:pt x="3768" y="1896"/>
                  </a:lnTo>
                  <a:lnTo>
                    <a:pt x="3780" y="1896"/>
                  </a:lnTo>
                  <a:lnTo>
                    <a:pt x="3792" y="1896"/>
                  </a:lnTo>
                  <a:lnTo>
                    <a:pt x="3816" y="1896"/>
                  </a:lnTo>
                  <a:lnTo>
                    <a:pt x="3828" y="1896"/>
                  </a:lnTo>
                  <a:lnTo>
                    <a:pt x="3840" y="1896"/>
                  </a:lnTo>
                  <a:lnTo>
                    <a:pt x="3852" y="1896"/>
                  </a:lnTo>
                  <a:lnTo>
                    <a:pt x="3864" y="1896"/>
                  </a:lnTo>
                  <a:lnTo>
                    <a:pt x="3888" y="1896"/>
                  </a:lnTo>
                  <a:lnTo>
                    <a:pt x="3900" y="1896"/>
                  </a:lnTo>
                  <a:lnTo>
                    <a:pt x="3912" y="1896"/>
                  </a:lnTo>
                  <a:lnTo>
                    <a:pt x="3924" y="1896"/>
                  </a:lnTo>
                  <a:lnTo>
                    <a:pt x="3948" y="1896"/>
                  </a:lnTo>
                  <a:lnTo>
                    <a:pt x="3960" y="1884"/>
                  </a:lnTo>
                  <a:lnTo>
                    <a:pt x="3972" y="1884"/>
                  </a:lnTo>
                  <a:lnTo>
                    <a:pt x="3984" y="1884"/>
                  </a:lnTo>
                  <a:lnTo>
                    <a:pt x="3996" y="1884"/>
                  </a:lnTo>
                  <a:lnTo>
                    <a:pt x="4020" y="1884"/>
                  </a:lnTo>
                  <a:lnTo>
                    <a:pt x="4032" y="1884"/>
                  </a:lnTo>
                  <a:lnTo>
                    <a:pt x="4044" y="1884"/>
                  </a:lnTo>
                  <a:lnTo>
                    <a:pt x="4056" y="1884"/>
                  </a:lnTo>
                  <a:lnTo>
                    <a:pt x="4068" y="1884"/>
                  </a:lnTo>
                  <a:lnTo>
                    <a:pt x="4092" y="1884"/>
                  </a:lnTo>
                  <a:lnTo>
                    <a:pt x="4104" y="1884"/>
                  </a:lnTo>
                  <a:lnTo>
                    <a:pt x="4116" y="1884"/>
                  </a:lnTo>
                  <a:lnTo>
                    <a:pt x="4128" y="1884"/>
                  </a:lnTo>
                  <a:lnTo>
                    <a:pt x="4152" y="1884"/>
                  </a:lnTo>
                  <a:lnTo>
                    <a:pt x="4164" y="1884"/>
                  </a:lnTo>
                  <a:lnTo>
                    <a:pt x="4176" y="1884"/>
                  </a:lnTo>
                  <a:lnTo>
                    <a:pt x="4188" y="1884"/>
                  </a:lnTo>
                  <a:lnTo>
                    <a:pt x="4200" y="1884"/>
                  </a:lnTo>
                  <a:lnTo>
                    <a:pt x="4224" y="1884"/>
                  </a:lnTo>
                  <a:lnTo>
                    <a:pt x="4236" y="1884"/>
                  </a:lnTo>
                  <a:lnTo>
                    <a:pt x="4248" y="1884"/>
                  </a:lnTo>
                  <a:lnTo>
                    <a:pt x="4260" y="1884"/>
                  </a:lnTo>
                  <a:lnTo>
                    <a:pt x="4272" y="1884"/>
                  </a:lnTo>
                  <a:lnTo>
                    <a:pt x="4296" y="1884"/>
                  </a:lnTo>
                  <a:lnTo>
                    <a:pt x="4308" y="1884"/>
                  </a:lnTo>
                  <a:lnTo>
                    <a:pt x="4320" y="1884"/>
                  </a:lnTo>
                  <a:lnTo>
                    <a:pt x="4332" y="1884"/>
                  </a:lnTo>
                  <a:lnTo>
                    <a:pt x="4356" y="1884"/>
                  </a:lnTo>
                  <a:lnTo>
                    <a:pt x="4368" y="1884"/>
                  </a:lnTo>
                  <a:lnTo>
                    <a:pt x="4380" y="1884"/>
                  </a:lnTo>
                  <a:lnTo>
                    <a:pt x="4392" y="1896"/>
                  </a:lnTo>
                  <a:lnTo>
                    <a:pt x="4404" y="1908"/>
                  </a:lnTo>
                  <a:lnTo>
                    <a:pt x="4380" y="1920"/>
                  </a:lnTo>
                  <a:lnTo>
                    <a:pt x="4368" y="1920"/>
                  </a:lnTo>
                  <a:lnTo>
                    <a:pt x="4356" y="1920"/>
                  </a:lnTo>
                  <a:lnTo>
                    <a:pt x="4332" y="1920"/>
                  </a:lnTo>
                  <a:lnTo>
                    <a:pt x="4320" y="1920"/>
                  </a:lnTo>
                  <a:lnTo>
                    <a:pt x="4308" y="1920"/>
                  </a:lnTo>
                  <a:lnTo>
                    <a:pt x="4296" y="1920"/>
                  </a:lnTo>
                  <a:lnTo>
                    <a:pt x="4284" y="1920"/>
                  </a:lnTo>
                  <a:lnTo>
                    <a:pt x="4260" y="1920"/>
                  </a:lnTo>
                  <a:lnTo>
                    <a:pt x="4248" y="1920"/>
                  </a:lnTo>
                  <a:lnTo>
                    <a:pt x="4236" y="1920"/>
                  </a:lnTo>
                  <a:lnTo>
                    <a:pt x="4224" y="1920"/>
                  </a:lnTo>
                  <a:lnTo>
                    <a:pt x="4200" y="1920"/>
                  </a:lnTo>
                  <a:lnTo>
                    <a:pt x="4188" y="1920"/>
                  </a:lnTo>
                  <a:lnTo>
                    <a:pt x="4176" y="1920"/>
                  </a:lnTo>
                  <a:lnTo>
                    <a:pt x="4164" y="1920"/>
                  </a:lnTo>
                  <a:lnTo>
                    <a:pt x="4152" y="1920"/>
                  </a:lnTo>
                  <a:lnTo>
                    <a:pt x="4128" y="1920"/>
                  </a:lnTo>
                  <a:lnTo>
                    <a:pt x="4116" y="1920"/>
                  </a:lnTo>
                  <a:lnTo>
                    <a:pt x="4104" y="1920"/>
                  </a:lnTo>
                  <a:lnTo>
                    <a:pt x="4092" y="1920"/>
                  </a:lnTo>
                  <a:lnTo>
                    <a:pt x="4068" y="1920"/>
                  </a:lnTo>
                  <a:lnTo>
                    <a:pt x="4056" y="1920"/>
                  </a:lnTo>
                  <a:lnTo>
                    <a:pt x="4044" y="1920"/>
                  </a:lnTo>
                  <a:lnTo>
                    <a:pt x="4032" y="1920"/>
                  </a:lnTo>
                  <a:lnTo>
                    <a:pt x="4020" y="1920"/>
                  </a:lnTo>
                  <a:lnTo>
                    <a:pt x="4008" y="1920"/>
                  </a:lnTo>
                  <a:lnTo>
                    <a:pt x="3984" y="1920"/>
                  </a:lnTo>
                  <a:lnTo>
                    <a:pt x="3972" y="1920"/>
                  </a:lnTo>
                  <a:lnTo>
                    <a:pt x="3960" y="1920"/>
                  </a:lnTo>
                  <a:lnTo>
                    <a:pt x="3948" y="1932"/>
                  </a:lnTo>
                  <a:lnTo>
                    <a:pt x="3924" y="1932"/>
                  </a:lnTo>
                  <a:lnTo>
                    <a:pt x="3912" y="1932"/>
                  </a:lnTo>
                  <a:lnTo>
                    <a:pt x="3900" y="1932"/>
                  </a:lnTo>
                  <a:lnTo>
                    <a:pt x="3888" y="1932"/>
                  </a:lnTo>
                  <a:lnTo>
                    <a:pt x="3876" y="1932"/>
                  </a:lnTo>
                  <a:lnTo>
                    <a:pt x="3852" y="1932"/>
                  </a:lnTo>
                  <a:lnTo>
                    <a:pt x="3840" y="1932"/>
                  </a:lnTo>
                  <a:lnTo>
                    <a:pt x="3828" y="1932"/>
                  </a:lnTo>
                  <a:lnTo>
                    <a:pt x="3816" y="1932"/>
                  </a:lnTo>
                  <a:lnTo>
                    <a:pt x="3792" y="1932"/>
                  </a:lnTo>
                  <a:lnTo>
                    <a:pt x="3780" y="1932"/>
                  </a:lnTo>
                  <a:lnTo>
                    <a:pt x="3768" y="1932"/>
                  </a:lnTo>
                  <a:lnTo>
                    <a:pt x="3756" y="1932"/>
                  </a:lnTo>
                  <a:lnTo>
                    <a:pt x="3732" y="1932"/>
                  </a:lnTo>
                  <a:lnTo>
                    <a:pt x="3720" y="1932"/>
                  </a:lnTo>
                  <a:lnTo>
                    <a:pt x="3708" y="1932"/>
                  </a:lnTo>
                  <a:lnTo>
                    <a:pt x="3696" y="1932"/>
                  </a:lnTo>
                  <a:lnTo>
                    <a:pt x="3684" y="1932"/>
                  </a:lnTo>
                  <a:lnTo>
                    <a:pt x="3660" y="1932"/>
                  </a:lnTo>
                  <a:lnTo>
                    <a:pt x="3648" y="1932"/>
                  </a:lnTo>
                  <a:lnTo>
                    <a:pt x="3636" y="1932"/>
                  </a:lnTo>
                  <a:lnTo>
                    <a:pt x="3624" y="1932"/>
                  </a:lnTo>
                  <a:lnTo>
                    <a:pt x="3612" y="1932"/>
                  </a:lnTo>
                  <a:lnTo>
                    <a:pt x="3588" y="1932"/>
                  </a:lnTo>
                  <a:lnTo>
                    <a:pt x="3576" y="1932"/>
                  </a:lnTo>
                  <a:lnTo>
                    <a:pt x="3564" y="1932"/>
                  </a:lnTo>
                  <a:lnTo>
                    <a:pt x="3552" y="1932"/>
                  </a:lnTo>
                  <a:lnTo>
                    <a:pt x="3540" y="1932"/>
                  </a:lnTo>
                  <a:lnTo>
                    <a:pt x="3516" y="1944"/>
                  </a:lnTo>
                  <a:lnTo>
                    <a:pt x="3504" y="1944"/>
                  </a:lnTo>
                  <a:lnTo>
                    <a:pt x="3492" y="1944"/>
                  </a:lnTo>
                  <a:lnTo>
                    <a:pt x="3480" y="1944"/>
                  </a:lnTo>
                  <a:lnTo>
                    <a:pt x="3456" y="1944"/>
                  </a:lnTo>
                  <a:lnTo>
                    <a:pt x="3444" y="1944"/>
                  </a:lnTo>
                  <a:lnTo>
                    <a:pt x="3432" y="1944"/>
                  </a:lnTo>
                  <a:lnTo>
                    <a:pt x="3420" y="1944"/>
                  </a:lnTo>
                  <a:lnTo>
                    <a:pt x="3408" y="1944"/>
                  </a:lnTo>
                  <a:lnTo>
                    <a:pt x="3384" y="1944"/>
                  </a:lnTo>
                  <a:lnTo>
                    <a:pt x="3372" y="1944"/>
                  </a:lnTo>
                  <a:lnTo>
                    <a:pt x="3360" y="1944"/>
                  </a:lnTo>
                  <a:lnTo>
                    <a:pt x="3348" y="1944"/>
                  </a:lnTo>
                  <a:lnTo>
                    <a:pt x="3336" y="1944"/>
                  </a:lnTo>
                  <a:lnTo>
                    <a:pt x="3312" y="1956"/>
                  </a:lnTo>
                  <a:lnTo>
                    <a:pt x="3300" y="1956"/>
                  </a:lnTo>
                  <a:lnTo>
                    <a:pt x="3288" y="1956"/>
                  </a:lnTo>
                  <a:lnTo>
                    <a:pt x="3276" y="1956"/>
                  </a:lnTo>
                  <a:lnTo>
                    <a:pt x="3264" y="1956"/>
                  </a:lnTo>
                  <a:lnTo>
                    <a:pt x="3240" y="1956"/>
                  </a:lnTo>
                  <a:lnTo>
                    <a:pt x="3228" y="1956"/>
                  </a:lnTo>
                  <a:lnTo>
                    <a:pt x="3216" y="1956"/>
                  </a:lnTo>
                  <a:lnTo>
                    <a:pt x="3204" y="1956"/>
                  </a:lnTo>
                  <a:lnTo>
                    <a:pt x="3180" y="1968"/>
                  </a:lnTo>
                  <a:lnTo>
                    <a:pt x="3168" y="1968"/>
                  </a:lnTo>
                  <a:lnTo>
                    <a:pt x="3156" y="1968"/>
                  </a:lnTo>
                  <a:lnTo>
                    <a:pt x="3144" y="1968"/>
                  </a:lnTo>
                  <a:lnTo>
                    <a:pt x="3132" y="1968"/>
                  </a:lnTo>
                  <a:lnTo>
                    <a:pt x="3108" y="1968"/>
                  </a:lnTo>
                  <a:lnTo>
                    <a:pt x="3096" y="1968"/>
                  </a:lnTo>
                  <a:lnTo>
                    <a:pt x="3084" y="1980"/>
                  </a:lnTo>
                  <a:lnTo>
                    <a:pt x="3072" y="1980"/>
                  </a:lnTo>
                  <a:lnTo>
                    <a:pt x="3060" y="1980"/>
                  </a:lnTo>
                  <a:lnTo>
                    <a:pt x="3036" y="1980"/>
                  </a:lnTo>
                  <a:lnTo>
                    <a:pt x="3024" y="1980"/>
                  </a:lnTo>
                  <a:lnTo>
                    <a:pt x="3012" y="1980"/>
                  </a:lnTo>
                  <a:lnTo>
                    <a:pt x="3000" y="1992"/>
                  </a:lnTo>
                  <a:lnTo>
                    <a:pt x="2976" y="1992"/>
                  </a:lnTo>
                  <a:lnTo>
                    <a:pt x="2964" y="1992"/>
                  </a:lnTo>
                  <a:lnTo>
                    <a:pt x="2952" y="1992"/>
                  </a:lnTo>
                  <a:lnTo>
                    <a:pt x="2940" y="1992"/>
                  </a:lnTo>
                  <a:lnTo>
                    <a:pt x="2928" y="2004"/>
                  </a:lnTo>
                  <a:lnTo>
                    <a:pt x="2904" y="2004"/>
                  </a:lnTo>
                  <a:lnTo>
                    <a:pt x="2892" y="2004"/>
                  </a:lnTo>
                  <a:lnTo>
                    <a:pt x="2880" y="2004"/>
                  </a:lnTo>
                  <a:lnTo>
                    <a:pt x="2868" y="2004"/>
                  </a:lnTo>
                  <a:lnTo>
                    <a:pt x="2856" y="2016"/>
                  </a:lnTo>
                  <a:lnTo>
                    <a:pt x="2832" y="2016"/>
                  </a:lnTo>
                  <a:lnTo>
                    <a:pt x="2820" y="2016"/>
                  </a:lnTo>
                  <a:lnTo>
                    <a:pt x="2808" y="2016"/>
                  </a:lnTo>
                  <a:lnTo>
                    <a:pt x="2796" y="2028"/>
                  </a:lnTo>
                  <a:lnTo>
                    <a:pt x="2784" y="2028"/>
                  </a:lnTo>
                  <a:lnTo>
                    <a:pt x="2760" y="2028"/>
                  </a:lnTo>
                  <a:lnTo>
                    <a:pt x="2748" y="2040"/>
                  </a:lnTo>
                  <a:lnTo>
                    <a:pt x="2736" y="2040"/>
                  </a:lnTo>
                  <a:lnTo>
                    <a:pt x="2724" y="2040"/>
                  </a:lnTo>
                  <a:lnTo>
                    <a:pt x="2700" y="2052"/>
                  </a:lnTo>
                  <a:lnTo>
                    <a:pt x="2688" y="2052"/>
                  </a:lnTo>
                  <a:lnTo>
                    <a:pt x="2676" y="2052"/>
                  </a:lnTo>
                  <a:lnTo>
                    <a:pt x="2664" y="2064"/>
                  </a:lnTo>
                  <a:lnTo>
                    <a:pt x="2652" y="2064"/>
                  </a:lnTo>
                  <a:lnTo>
                    <a:pt x="2640" y="2064"/>
                  </a:lnTo>
                  <a:lnTo>
                    <a:pt x="2616" y="2076"/>
                  </a:lnTo>
                  <a:lnTo>
                    <a:pt x="2604" y="2076"/>
                  </a:lnTo>
                  <a:lnTo>
                    <a:pt x="2592" y="2076"/>
                  </a:lnTo>
                  <a:lnTo>
                    <a:pt x="2580" y="2088"/>
                  </a:lnTo>
                  <a:lnTo>
                    <a:pt x="2556" y="2088"/>
                  </a:lnTo>
                  <a:lnTo>
                    <a:pt x="2544" y="2100"/>
                  </a:lnTo>
                  <a:lnTo>
                    <a:pt x="2532" y="2100"/>
                  </a:lnTo>
                  <a:lnTo>
                    <a:pt x="2520" y="2112"/>
                  </a:lnTo>
                  <a:lnTo>
                    <a:pt x="2508" y="2112"/>
                  </a:lnTo>
                  <a:lnTo>
                    <a:pt x="2484" y="2124"/>
                  </a:lnTo>
                  <a:lnTo>
                    <a:pt x="2472" y="2124"/>
                  </a:lnTo>
                  <a:lnTo>
                    <a:pt x="2460" y="2136"/>
                  </a:lnTo>
                  <a:lnTo>
                    <a:pt x="2448" y="2136"/>
                  </a:lnTo>
                  <a:lnTo>
                    <a:pt x="2436" y="2148"/>
                  </a:lnTo>
                  <a:lnTo>
                    <a:pt x="2412" y="2148"/>
                  </a:lnTo>
                  <a:lnTo>
                    <a:pt x="2400" y="2160"/>
                  </a:lnTo>
                  <a:lnTo>
                    <a:pt x="2388" y="2160"/>
                  </a:lnTo>
                  <a:lnTo>
                    <a:pt x="2376" y="2172"/>
                  </a:lnTo>
                  <a:lnTo>
                    <a:pt x="2364" y="2172"/>
                  </a:lnTo>
                  <a:lnTo>
                    <a:pt x="2340" y="2184"/>
                  </a:lnTo>
                  <a:lnTo>
                    <a:pt x="2328" y="2196"/>
                  </a:lnTo>
                  <a:lnTo>
                    <a:pt x="2316" y="2196"/>
                  </a:lnTo>
                  <a:lnTo>
                    <a:pt x="2304" y="2208"/>
                  </a:lnTo>
                  <a:lnTo>
                    <a:pt x="2280" y="2220"/>
                  </a:lnTo>
                  <a:lnTo>
                    <a:pt x="2268" y="2220"/>
                  </a:lnTo>
                  <a:lnTo>
                    <a:pt x="2256" y="2232"/>
                  </a:lnTo>
                  <a:lnTo>
                    <a:pt x="2244" y="2232"/>
                  </a:lnTo>
                  <a:lnTo>
                    <a:pt x="2232" y="2244"/>
                  </a:lnTo>
                  <a:lnTo>
                    <a:pt x="2208" y="2256"/>
                  </a:lnTo>
                  <a:lnTo>
                    <a:pt x="2196" y="2268"/>
                  </a:lnTo>
                  <a:lnTo>
                    <a:pt x="2184" y="2268"/>
                  </a:lnTo>
                  <a:lnTo>
                    <a:pt x="2172" y="2280"/>
                  </a:lnTo>
                  <a:lnTo>
                    <a:pt x="2160" y="2292"/>
                  </a:lnTo>
                  <a:lnTo>
                    <a:pt x="2136" y="2304"/>
                  </a:lnTo>
                  <a:lnTo>
                    <a:pt x="2124" y="2304"/>
                  </a:lnTo>
                  <a:lnTo>
                    <a:pt x="2112" y="2316"/>
                  </a:lnTo>
                  <a:lnTo>
                    <a:pt x="2100" y="2328"/>
                  </a:lnTo>
                  <a:lnTo>
                    <a:pt x="2088" y="2340"/>
                  </a:lnTo>
                  <a:lnTo>
                    <a:pt x="2064" y="2352"/>
                  </a:lnTo>
                  <a:lnTo>
                    <a:pt x="2052" y="2352"/>
                  </a:lnTo>
                  <a:lnTo>
                    <a:pt x="2040" y="2364"/>
                  </a:lnTo>
                  <a:lnTo>
                    <a:pt x="2028" y="2376"/>
                  </a:lnTo>
                  <a:lnTo>
                    <a:pt x="2016" y="2388"/>
                  </a:lnTo>
                  <a:lnTo>
                    <a:pt x="1992" y="2400"/>
                  </a:lnTo>
                  <a:lnTo>
                    <a:pt x="1980" y="2412"/>
                  </a:lnTo>
                  <a:lnTo>
                    <a:pt x="1968" y="2424"/>
                  </a:lnTo>
                  <a:lnTo>
                    <a:pt x="1956" y="2436"/>
                  </a:lnTo>
                  <a:lnTo>
                    <a:pt x="1932" y="2436"/>
                  </a:lnTo>
                  <a:lnTo>
                    <a:pt x="1920" y="2448"/>
                  </a:lnTo>
                  <a:lnTo>
                    <a:pt x="1908" y="2460"/>
                  </a:lnTo>
                  <a:lnTo>
                    <a:pt x="1896" y="2472"/>
                  </a:lnTo>
                  <a:lnTo>
                    <a:pt x="1884" y="2484"/>
                  </a:lnTo>
                  <a:lnTo>
                    <a:pt x="1860" y="2496"/>
                  </a:lnTo>
                  <a:lnTo>
                    <a:pt x="1848" y="2508"/>
                  </a:lnTo>
                  <a:lnTo>
                    <a:pt x="1836" y="2520"/>
                  </a:lnTo>
                  <a:lnTo>
                    <a:pt x="1824" y="2532"/>
                  </a:lnTo>
                  <a:lnTo>
                    <a:pt x="1812" y="2544"/>
                  </a:lnTo>
                  <a:lnTo>
                    <a:pt x="1788" y="2556"/>
                  </a:lnTo>
                  <a:lnTo>
                    <a:pt x="1776" y="2556"/>
                  </a:lnTo>
                  <a:lnTo>
                    <a:pt x="1764" y="2568"/>
                  </a:lnTo>
                  <a:lnTo>
                    <a:pt x="1752" y="2580"/>
                  </a:lnTo>
                  <a:lnTo>
                    <a:pt x="1728" y="2592"/>
                  </a:lnTo>
                  <a:lnTo>
                    <a:pt x="1716" y="2604"/>
                  </a:lnTo>
                  <a:lnTo>
                    <a:pt x="1704" y="2616"/>
                  </a:lnTo>
                  <a:lnTo>
                    <a:pt x="1692" y="2628"/>
                  </a:lnTo>
                  <a:lnTo>
                    <a:pt x="1680" y="2640"/>
                  </a:lnTo>
                  <a:lnTo>
                    <a:pt x="1656" y="2640"/>
                  </a:lnTo>
                  <a:lnTo>
                    <a:pt x="1644" y="2652"/>
                  </a:lnTo>
                  <a:lnTo>
                    <a:pt x="1632" y="2664"/>
                  </a:lnTo>
                  <a:lnTo>
                    <a:pt x="1620" y="2676"/>
                  </a:lnTo>
                  <a:lnTo>
                    <a:pt x="1596" y="2676"/>
                  </a:lnTo>
                  <a:lnTo>
                    <a:pt x="1584" y="2688"/>
                  </a:lnTo>
                  <a:lnTo>
                    <a:pt x="1572" y="2700"/>
                  </a:lnTo>
                  <a:lnTo>
                    <a:pt x="1560" y="2700"/>
                  </a:lnTo>
                  <a:lnTo>
                    <a:pt x="1536" y="2712"/>
                  </a:lnTo>
                  <a:lnTo>
                    <a:pt x="1524" y="2712"/>
                  </a:lnTo>
                  <a:lnTo>
                    <a:pt x="1512" y="2724"/>
                  </a:lnTo>
                  <a:lnTo>
                    <a:pt x="1488" y="2724"/>
                  </a:lnTo>
                  <a:lnTo>
                    <a:pt x="1476" y="2736"/>
                  </a:lnTo>
                  <a:lnTo>
                    <a:pt x="1464" y="2736"/>
                  </a:lnTo>
                  <a:lnTo>
                    <a:pt x="1452" y="2736"/>
                  </a:lnTo>
                  <a:lnTo>
                    <a:pt x="1428" y="2736"/>
                  </a:lnTo>
                  <a:lnTo>
                    <a:pt x="1416" y="2736"/>
                  </a:lnTo>
                  <a:lnTo>
                    <a:pt x="1404" y="2748"/>
                  </a:lnTo>
                  <a:lnTo>
                    <a:pt x="1380" y="2748"/>
                  </a:lnTo>
                  <a:lnTo>
                    <a:pt x="1368" y="2736"/>
                  </a:lnTo>
                  <a:lnTo>
                    <a:pt x="1356" y="2736"/>
                  </a:lnTo>
                  <a:lnTo>
                    <a:pt x="1332" y="2736"/>
                  </a:lnTo>
                  <a:lnTo>
                    <a:pt x="1320" y="2736"/>
                  </a:lnTo>
                  <a:lnTo>
                    <a:pt x="1308" y="2724"/>
                  </a:lnTo>
                  <a:lnTo>
                    <a:pt x="1296" y="2724"/>
                  </a:lnTo>
                  <a:lnTo>
                    <a:pt x="1272" y="2712"/>
                  </a:lnTo>
                  <a:lnTo>
                    <a:pt x="1260" y="2700"/>
                  </a:lnTo>
                  <a:lnTo>
                    <a:pt x="1248" y="2688"/>
                  </a:lnTo>
                  <a:lnTo>
                    <a:pt x="1224" y="2676"/>
                  </a:lnTo>
                  <a:lnTo>
                    <a:pt x="1212" y="2664"/>
                  </a:lnTo>
                  <a:lnTo>
                    <a:pt x="1200" y="2652"/>
                  </a:lnTo>
                  <a:lnTo>
                    <a:pt x="1188" y="2640"/>
                  </a:lnTo>
                  <a:lnTo>
                    <a:pt x="1164" y="2616"/>
                  </a:lnTo>
                  <a:lnTo>
                    <a:pt x="1152" y="2604"/>
                  </a:lnTo>
                  <a:lnTo>
                    <a:pt x="1140" y="2580"/>
                  </a:lnTo>
                  <a:lnTo>
                    <a:pt x="1128" y="2556"/>
                  </a:lnTo>
                  <a:lnTo>
                    <a:pt x="1104" y="2532"/>
                  </a:lnTo>
                  <a:lnTo>
                    <a:pt x="1092" y="2508"/>
                  </a:lnTo>
                  <a:lnTo>
                    <a:pt x="1080" y="2484"/>
                  </a:lnTo>
                  <a:lnTo>
                    <a:pt x="1068" y="2448"/>
                  </a:lnTo>
                  <a:lnTo>
                    <a:pt x="1044" y="2424"/>
                  </a:lnTo>
                  <a:lnTo>
                    <a:pt x="1032" y="2388"/>
                  </a:lnTo>
                  <a:lnTo>
                    <a:pt x="1020" y="2352"/>
                  </a:lnTo>
                  <a:lnTo>
                    <a:pt x="1008" y="2316"/>
                  </a:lnTo>
                  <a:lnTo>
                    <a:pt x="984" y="2280"/>
                  </a:lnTo>
                  <a:lnTo>
                    <a:pt x="972" y="2244"/>
                  </a:lnTo>
                  <a:lnTo>
                    <a:pt x="960" y="2196"/>
                  </a:lnTo>
                  <a:lnTo>
                    <a:pt x="948" y="2160"/>
                  </a:lnTo>
                  <a:lnTo>
                    <a:pt x="936" y="2112"/>
                  </a:lnTo>
                  <a:lnTo>
                    <a:pt x="912" y="2064"/>
                  </a:lnTo>
                  <a:lnTo>
                    <a:pt x="900" y="2016"/>
                  </a:lnTo>
                  <a:lnTo>
                    <a:pt x="888" y="1956"/>
                  </a:lnTo>
                  <a:lnTo>
                    <a:pt x="876" y="1908"/>
                  </a:lnTo>
                  <a:lnTo>
                    <a:pt x="852" y="1848"/>
                  </a:lnTo>
                  <a:lnTo>
                    <a:pt x="840" y="1800"/>
                  </a:lnTo>
                  <a:lnTo>
                    <a:pt x="828" y="1740"/>
                  </a:lnTo>
                  <a:lnTo>
                    <a:pt x="816" y="1680"/>
                  </a:lnTo>
                  <a:lnTo>
                    <a:pt x="804" y="1620"/>
                  </a:lnTo>
                  <a:lnTo>
                    <a:pt x="780" y="1548"/>
                  </a:lnTo>
                  <a:lnTo>
                    <a:pt x="768" y="1488"/>
                  </a:lnTo>
                  <a:lnTo>
                    <a:pt x="756" y="1416"/>
                  </a:lnTo>
                  <a:lnTo>
                    <a:pt x="744" y="1356"/>
                  </a:lnTo>
                  <a:lnTo>
                    <a:pt x="720" y="1284"/>
                  </a:lnTo>
                  <a:lnTo>
                    <a:pt x="708" y="1224"/>
                  </a:lnTo>
                  <a:lnTo>
                    <a:pt x="696" y="1152"/>
                  </a:lnTo>
                  <a:lnTo>
                    <a:pt x="684" y="1080"/>
                  </a:lnTo>
                  <a:lnTo>
                    <a:pt x="672" y="1008"/>
                  </a:lnTo>
                  <a:lnTo>
                    <a:pt x="648" y="936"/>
                  </a:lnTo>
                  <a:lnTo>
                    <a:pt x="636" y="876"/>
                  </a:lnTo>
                  <a:lnTo>
                    <a:pt x="624" y="804"/>
                  </a:lnTo>
                  <a:lnTo>
                    <a:pt x="612" y="732"/>
                  </a:lnTo>
                  <a:lnTo>
                    <a:pt x="600" y="672"/>
                  </a:lnTo>
                  <a:lnTo>
                    <a:pt x="576" y="600"/>
                  </a:lnTo>
                  <a:lnTo>
                    <a:pt x="564" y="540"/>
                  </a:lnTo>
                  <a:lnTo>
                    <a:pt x="552" y="480"/>
                  </a:lnTo>
                  <a:lnTo>
                    <a:pt x="540" y="420"/>
                  </a:lnTo>
                  <a:lnTo>
                    <a:pt x="516" y="360"/>
                  </a:lnTo>
                  <a:lnTo>
                    <a:pt x="504" y="300"/>
                  </a:lnTo>
                  <a:lnTo>
                    <a:pt x="492" y="252"/>
                  </a:lnTo>
                  <a:lnTo>
                    <a:pt x="480" y="204"/>
                  </a:lnTo>
                  <a:lnTo>
                    <a:pt x="468" y="168"/>
                  </a:lnTo>
                  <a:lnTo>
                    <a:pt x="444" y="132"/>
                  </a:lnTo>
                  <a:lnTo>
                    <a:pt x="432" y="96"/>
                  </a:lnTo>
                  <a:lnTo>
                    <a:pt x="420" y="72"/>
                  </a:lnTo>
                  <a:lnTo>
                    <a:pt x="408" y="48"/>
                  </a:lnTo>
                  <a:lnTo>
                    <a:pt x="408" y="48"/>
                  </a:lnTo>
                  <a:lnTo>
                    <a:pt x="396" y="36"/>
                  </a:lnTo>
                  <a:lnTo>
                    <a:pt x="396" y="36"/>
                  </a:lnTo>
                  <a:lnTo>
                    <a:pt x="384" y="36"/>
                  </a:lnTo>
                  <a:lnTo>
                    <a:pt x="396" y="36"/>
                  </a:lnTo>
                  <a:lnTo>
                    <a:pt x="372" y="36"/>
                  </a:lnTo>
                  <a:lnTo>
                    <a:pt x="384" y="36"/>
                  </a:lnTo>
                  <a:lnTo>
                    <a:pt x="372" y="36"/>
                  </a:lnTo>
                  <a:lnTo>
                    <a:pt x="372" y="36"/>
                  </a:lnTo>
                  <a:lnTo>
                    <a:pt x="360" y="48"/>
                  </a:lnTo>
                  <a:lnTo>
                    <a:pt x="360" y="48"/>
                  </a:lnTo>
                  <a:lnTo>
                    <a:pt x="348" y="60"/>
                  </a:lnTo>
                  <a:lnTo>
                    <a:pt x="336" y="96"/>
                  </a:lnTo>
                  <a:lnTo>
                    <a:pt x="324" y="132"/>
                  </a:lnTo>
                  <a:lnTo>
                    <a:pt x="312" y="180"/>
                  </a:lnTo>
                  <a:lnTo>
                    <a:pt x="288" y="240"/>
                  </a:lnTo>
                  <a:lnTo>
                    <a:pt x="276" y="300"/>
                  </a:lnTo>
                  <a:lnTo>
                    <a:pt x="264" y="384"/>
                  </a:lnTo>
                  <a:lnTo>
                    <a:pt x="252" y="468"/>
                  </a:lnTo>
                  <a:lnTo>
                    <a:pt x="240" y="552"/>
                  </a:lnTo>
                  <a:lnTo>
                    <a:pt x="216" y="660"/>
                  </a:lnTo>
                  <a:lnTo>
                    <a:pt x="204" y="756"/>
                  </a:lnTo>
                  <a:lnTo>
                    <a:pt x="192" y="876"/>
                  </a:lnTo>
                  <a:lnTo>
                    <a:pt x="180" y="996"/>
                  </a:lnTo>
                  <a:lnTo>
                    <a:pt x="168" y="1116"/>
                  </a:lnTo>
                  <a:lnTo>
                    <a:pt x="144" y="1236"/>
                  </a:lnTo>
                  <a:lnTo>
                    <a:pt x="132" y="1356"/>
                  </a:lnTo>
                  <a:lnTo>
                    <a:pt x="120" y="1476"/>
                  </a:lnTo>
                  <a:lnTo>
                    <a:pt x="108" y="1584"/>
                  </a:lnTo>
                  <a:lnTo>
                    <a:pt x="84" y="1680"/>
                  </a:lnTo>
                  <a:lnTo>
                    <a:pt x="84" y="1728"/>
                  </a:lnTo>
                  <a:lnTo>
                    <a:pt x="72" y="1776"/>
                  </a:lnTo>
                  <a:lnTo>
                    <a:pt x="72" y="1812"/>
                  </a:lnTo>
                  <a:lnTo>
                    <a:pt x="60" y="1848"/>
                  </a:lnTo>
                  <a:lnTo>
                    <a:pt x="48" y="1872"/>
                  </a:lnTo>
                  <a:lnTo>
                    <a:pt x="48" y="1896"/>
                  </a:lnTo>
                  <a:lnTo>
                    <a:pt x="48" y="1896"/>
                  </a:lnTo>
                  <a:lnTo>
                    <a:pt x="36" y="1908"/>
                  </a:lnTo>
                  <a:lnTo>
                    <a:pt x="36" y="1908"/>
                  </a:lnTo>
                  <a:lnTo>
                    <a:pt x="24" y="1920"/>
                  </a:lnTo>
                  <a:lnTo>
                    <a:pt x="0" y="1920"/>
                  </a:lnTo>
                  <a:lnTo>
                    <a:pt x="0" y="1884"/>
                  </a:lnTo>
                  <a:lnTo>
                    <a:pt x="0" y="1884"/>
                  </a:lnTo>
                  <a:close/>
                </a:path>
              </a:pathLst>
            </a:custGeom>
            <a:solidFill>
              <a:srgbClr val="00B0F0"/>
            </a:solidFill>
            <a:ln w="25400">
              <a:solidFill>
                <a:srgbClr val="00B0F0"/>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2335" name="Rectangle 15"/>
            <p:cNvSpPr>
              <a:spLocks noChangeArrowheads="1"/>
            </p:cNvSpPr>
            <p:nvPr/>
          </p:nvSpPr>
          <p:spPr bwMode="auto">
            <a:xfrm>
              <a:off x="849313" y="5853113"/>
              <a:ext cx="7774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a:solidFill>
                    <a:srgbClr val="000000"/>
                  </a:solidFill>
                  <a:latin typeface="Calibri" pitchFamily="34" charset="0"/>
                </a:rPr>
                <a:t>-</a:t>
              </a:r>
              <a:endParaRPr lang="hu-HU" sz="1633">
                <a:latin typeface="Arial" pitchFamily="34" charset="0"/>
              </a:endParaRPr>
            </a:p>
          </p:txBody>
        </p:sp>
        <p:sp>
          <p:nvSpPr>
            <p:cNvPr id="312336" name="Rectangle 16"/>
            <p:cNvSpPr>
              <a:spLocks noChangeArrowheads="1"/>
            </p:cNvSpPr>
            <p:nvPr/>
          </p:nvSpPr>
          <p:spPr bwMode="auto">
            <a:xfrm>
              <a:off x="925513" y="585311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0.015</a:t>
              </a:r>
              <a:endParaRPr lang="hu-HU" sz="1633" dirty="0">
                <a:latin typeface="Arial" pitchFamily="34" charset="0"/>
              </a:endParaRPr>
            </a:p>
          </p:txBody>
        </p:sp>
        <p:sp>
          <p:nvSpPr>
            <p:cNvPr id="312337" name="Rectangle 17"/>
            <p:cNvSpPr>
              <a:spLocks noChangeArrowheads="1"/>
            </p:cNvSpPr>
            <p:nvPr/>
          </p:nvSpPr>
          <p:spPr bwMode="auto">
            <a:xfrm>
              <a:off x="849313" y="5338763"/>
              <a:ext cx="7774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a:solidFill>
                    <a:srgbClr val="000000"/>
                  </a:solidFill>
                  <a:latin typeface="Calibri" pitchFamily="34" charset="0"/>
                </a:rPr>
                <a:t>-</a:t>
              </a:r>
              <a:endParaRPr lang="hu-HU" sz="1633">
                <a:latin typeface="Arial" pitchFamily="34" charset="0"/>
              </a:endParaRPr>
            </a:p>
          </p:txBody>
        </p:sp>
        <p:sp>
          <p:nvSpPr>
            <p:cNvPr id="312338" name="Rectangle 18"/>
            <p:cNvSpPr>
              <a:spLocks noChangeArrowheads="1"/>
            </p:cNvSpPr>
            <p:nvPr/>
          </p:nvSpPr>
          <p:spPr bwMode="auto">
            <a:xfrm>
              <a:off x="925513" y="533876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0.010</a:t>
              </a:r>
              <a:endParaRPr lang="hu-HU" sz="1633" dirty="0">
                <a:latin typeface="Arial" pitchFamily="34" charset="0"/>
              </a:endParaRPr>
            </a:p>
          </p:txBody>
        </p:sp>
        <p:sp>
          <p:nvSpPr>
            <p:cNvPr id="312339" name="Rectangle 19"/>
            <p:cNvSpPr>
              <a:spLocks noChangeArrowheads="1"/>
            </p:cNvSpPr>
            <p:nvPr/>
          </p:nvSpPr>
          <p:spPr bwMode="auto">
            <a:xfrm>
              <a:off x="849313" y="4843463"/>
              <a:ext cx="7774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a:solidFill>
                    <a:srgbClr val="000000"/>
                  </a:solidFill>
                  <a:latin typeface="Calibri" pitchFamily="34" charset="0"/>
                </a:rPr>
                <a:t>-</a:t>
              </a:r>
              <a:endParaRPr lang="hu-HU" sz="1633">
                <a:latin typeface="Arial" pitchFamily="34" charset="0"/>
              </a:endParaRPr>
            </a:p>
          </p:txBody>
        </p:sp>
        <p:sp>
          <p:nvSpPr>
            <p:cNvPr id="312340" name="Rectangle 20"/>
            <p:cNvSpPr>
              <a:spLocks noChangeArrowheads="1"/>
            </p:cNvSpPr>
            <p:nvPr/>
          </p:nvSpPr>
          <p:spPr bwMode="auto">
            <a:xfrm>
              <a:off x="925513" y="484346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0.005</a:t>
              </a:r>
              <a:endParaRPr lang="hu-HU" sz="1633" dirty="0">
                <a:latin typeface="Arial" pitchFamily="34" charset="0"/>
              </a:endParaRPr>
            </a:p>
          </p:txBody>
        </p:sp>
        <p:sp>
          <p:nvSpPr>
            <p:cNvPr id="312341" name="Rectangle 21"/>
            <p:cNvSpPr>
              <a:spLocks noChangeArrowheads="1"/>
            </p:cNvSpPr>
            <p:nvPr/>
          </p:nvSpPr>
          <p:spPr bwMode="auto">
            <a:xfrm>
              <a:off x="925513" y="432911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0.000</a:t>
              </a:r>
              <a:endParaRPr lang="hu-HU" sz="1633" dirty="0">
                <a:latin typeface="Arial" pitchFamily="34" charset="0"/>
              </a:endParaRPr>
            </a:p>
          </p:txBody>
        </p:sp>
        <p:sp>
          <p:nvSpPr>
            <p:cNvPr id="312342" name="Rectangle 22"/>
            <p:cNvSpPr>
              <a:spLocks noChangeArrowheads="1"/>
            </p:cNvSpPr>
            <p:nvPr/>
          </p:nvSpPr>
          <p:spPr bwMode="auto">
            <a:xfrm>
              <a:off x="925513" y="381476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0.005</a:t>
              </a:r>
              <a:endParaRPr lang="hu-HU" sz="1633" dirty="0">
                <a:latin typeface="Arial" pitchFamily="34" charset="0"/>
              </a:endParaRPr>
            </a:p>
          </p:txBody>
        </p:sp>
        <p:sp>
          <p:nvSpPr>
            <p:cNvPr id="312343" name="Rectangle 23"/>
            <p:cNvSpPr>
              <a:spLocks noChangeArrowheads="1"/>
            </p:cNvSpPr>
            <p:nvPr/>
          </p:nvSpPr>
          <p:spPr bwMode="auto">
            <a:xfrm>
              <a:off x="925513" y="330041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0.010</a:t>
              </a:r>
              <a:endParaRPr lang="hu-HU" sz="1633" dirty="0">
                <a:latin typeface="Arial" pitchFamily="34" charset="0"/>
              </a:endParaRPr>
            </a:p>
          </p:txBody>
        </p:sp>
        <p:sp>
          <p:nvSpPr>
            <p:cNvPr id="312344" name="Rectangle 24"/>
            <p:cNvSpPr>
              <a:spLocks noChangeArrowheads="1"/>
            </p:cNvSpPr>
            <p:nvPr/>
          </p:nvSpPr>
          <p:spPr bwMode="auto">
            <a:xfrm>
              <a:off x="925513" y="278606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0.015</a:t>
              </a:r>
              <a:endParaRPr lang="hu-HU" sz="1633" dirty="0">
                <a:latin typeface="Arial" pitchFamily="34" charset="0"/>
              </a:endParaRPr>
            </a:p>
          </p:txBody>
        </p:sp>
        <p:sp>
          <p:nvSpPr>
            <p:cNvPr id="312345" name="Rectangle 25"/>
            <p:cNvSpPr>
              <a:spLocks noChangeArrowheads="1"/>
            </p:cNvSpPr>
            <p:nvPr/>
          </p:nvSpPr>
          <p:spPr bwMode="auto">
            <a:xfrm>
              <a:off x="925513" y="227171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0.020</a:t>
              </a:r>
              <a:endParaRPr lang="hu-HU" sz="1633" dirty="0">
                <a:latin typeface="Arial" pitchFamily="34" charset="0"/>
              </a:endParaRPr>
            </a:p>
          </p:txBody>
        </p:sp>
        <p:sp>
          <p:nvSpPr>
            <p:cNvPr id="312346" name="Rectangle 26"/>
            <p:cNvSpPr>
              <a:spLocks noChangeArrowheads="1"/>
            </p:cNvSpPr>
            <p:nvPr/>
          </p:nvSpPr>
          <p:spPr bwMode="auto">
            <a:xfrm>
              <a:off x="925513" y="177641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0.025</a:t>
              </a:r>
              <a:endParaRPr lang="hu-HU" sz="1633" dirty="0">
                <a:latin typeface="Arial" pitchFamily="34" charset="0"/>
              </a:endParaRPr>
            </a:p>
          </p:txBody>
        </p:sp>
        <p:sp>
          <p:nvSpPr>
            <p:cNvPr id="312347" name="Rectangle 27"/>
            <p:cNvSpPr>
              <a:spLocks noChangeArrowheads="1"/>
            </p:cNvSpPr>
            <p:nvPr/>
          </p:nvSpPr>
          <p:spPr bwMode="auto">
            <a:xfrm>
              <a:off x="925513" y="126206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0.030</a:t>
              </a:r>
              <a:endParaRPr lang="hu-HU" sz="1633" dirty="0">
                <a:latin typeface="Arial" pitchFamily="34" charset="0"/>
              </a:endParaRPr>
            </a:p>
          </p:txBody>
        </p:sp>
        <p:sp>
          <p:nvSpPr>
            <p:cNvPr id="312348" name="Rectangle 28"/>
            <p:cNvSpPr>
              <a:spLocks noChangeArrowheads="1"/>
            </p:cNvSpPr>
            <p:nvPr/>
          </p:nvSpPr>
          <p:spPr bwMode="auto">
            <a:xfrm>
              <a:off x="925513" y="747713"/>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0.035</a:t>
              </a:r>
              <a:endParaRPr lang="hu-HU" sz="1633" dirty="0">
                <a:latin typeface="Arial" pitchFamily="34" charset="0"/>
              </a:endParaRPr>
            </a:p>
          </p:txBody>
        </p:sp>
        <p:sp>
          <p:nvSpPr>
            <p:cNvPr id="312349" name="Rectangle 29"/>
            <p:cNvSpPr>
              <a:spLocks noChangeArrowheads="1"/>
            </p:cNvSpPr>
            <p:nvPr/>
          </p:nvSpPr>
          <p:spPr bwMode="auto">
            <a:xfrm>
              <a:off x="1592263" y="6134967"/>
              <a:ext cx="32689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a:t>
              </a:r>
              <a:endParaRPr lang="hu-HU" sz="1633" dirty="0">
                <a:latin typeface="Arial" pitchFamily="34" charset="0"/>
              </a:endParaRPr>
            </a:p>
          </p:txBody>
        </p:sp>
        <p:sp>
          <p:nvSpPr>
            <p:cNvPr id="312350" name="Rectangle 30"/>
            <p:cNvSpPr>
              <a:spLocks noChangeArrowheads="1"/>
            </p:cNvSpPr>
            <p:nvPr/>
          </p:nvSpPr>
          <p:spPr bwMode="auto">
            <a:xfrm>
              <a:off x="2678113" y="613496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10.0</a:t>
              </a:r>
              <a:endParaRPr lang="hu-HU" sz="1633" dirty="0">
                <a:latin typeface="Arial" pitchFamily="34" charset="0"/>
              </a:endParaRPr>
            </a:p>
          </p:txBody>
        </p:sp>
        <p:sp>
          <p:nvSpPr>
            <p:cNvPr id="312351" name="Rectangle 31"/>
            <p:cNvSpPr>
              <a:spLocks noChangeArrowheads="1"/>
            </p:cNvSpPr>
            <p:nvPr/>
          </p:nvSpPr>
          <p:spPr bwMode="auto">
            <a:xfrm>
              <a:off x="3840163" y="613496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20.0</a:t>
              </a:r>
              <a:endParaRPr lang="hu-HU" sz="1633" dirty="0">
                <a:latin typeface="Arial" pitchFamily="34" charset="0"/>
              </a:endParaRPr>
            </a:p>
          </p:txBody>
        </p:sp>
        <p:sp>
          <p:nvSpPr>
            <p:cNvPr id="312352" name="Rectangle 32"/>
            <p:cNvSpPr>
              <a:spLocks noChangeArrowheads="1"/>
            </p:cNvSpPr>
            <p:nvPr/>
          </p:nvSpPr>
          <p:spPr bwMode="auto">
            <a:xfrm>
              <a:off x="5002213" y="613496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30.0</a:t>
              </a:r>
              <a:endParaRPr lang="hu-HU" sz="1633" dirty="0">
                <a:latin typeface="Arial" pitchFamily="34" charset="0"/>
              </a:endParaRPr>
            </a:p>
          </p:txBody>
        </p:sp>
        <p:sp>
          <p:nvSpPr>
            <p:cNvPr id="312353" name="Rectangle 33"/>
            <p:cNvSpPr>
              <a:spLocks noChangeArrowheads="1"/>
            </p:cNvSpPr>
            <p:nvPr/>
          </p:nvSpPr>
          <p:spPr bwMode="auto">
            <a:xfrm>
              <a:off x="6145213" y="613496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40.0</a:t>
              </a:r>
              <a:endParaRPr lang="hu-HU" sz="1633" dirty="0">
                <a:latin typeface="Arial" pitchFamily="34" charset="0"/>
              </a:endParaRPr>
            </a:p>
          </p:txBody>
        </p:sp>
        <p:sp>
          <p:nvSpPr>
            <p:cNvPr id="312354" name="Rectangle 34"/>
            <p:cNvSpPr>
              <a:spLocks noChangeArrowheads="1"/>
            </p:cNvSpPr>
            <p:nvPr/>
          </p:nvSpPr>
          <p:spPr bwMode="auto">
            <a:xfrm>
              <a:off x="7307263" y="613496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50.0</a:t>
              </a:r>
              <a:endParaRPr lang="hu-HU" sz="1633" dirty="0">
                <a:latin typeface="Arial" pitchFamily="34" charset="0"/>
              </a:endParaRPr>
            </a:p>
          </p:txBody>
        </p:sp>
        <p:sp>
          <p:nvSpPr>
            <p:cNvPr id="312355" name="Rectangle 35"/>
            <p:cNvSpPr>
              <a:spLocks noChangeArrowheads="1"/>
            </p:cNvSpPr>
            <p:nvPr/>
          </p:nvSpPr>
          <p:spPr bwMode="auto">
            <a:xfrm>
              <a:off x="8469313" y="6134967"/>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60.0</a:t>
              </a:r>
              <a:endParaRPr lang="hu-HU" sz="1633" dirty="0">
                <a:latin typeface="Arial" pitchFamily="34" charset="0"/>
              </a:endParaRPr>
            </a:p>
          </p:txBody>
        </p:sp>
        <p:cxnSp>
          <p:nvCxnSpPr>
            <p:cNvPr id="84" name="Egyenes összekötő 83"/>
            <p:cNvCxnSpPr/>
            <p:nvPr/>
          </p:nvCxnSpPr>
          <p:spPr bwMode="auto">
            <a:xfrm>
              <a:off x="1763713" y="4471007"/>
              <a:ext cx="6934200" cy="0"/>
            </a:xfrm>
            <a:prstGeom prst="line">
              <a:avLst/>
            </a:prstGeom>
            <a:solidFill>
              <a:srgbClr val="00B8FF"/>
            </a:solidFill>
            <a:ln w="25400" cap="flat" cmpd="sng" algn="ctr">
              <a:solidFill>
                <a:schemeClr val="tx1"/>
              </a:solidFill>
              <a:prstDash val="dash"/>
              <a:round/>
              <a:headEnd type="none" w="med" len="med"/>
              <a:tailEnd type="none" w="med" len="med"/>
            </a:ln>
            <a:effectLst/>
          </p:spPr>
        </p:cxnSp>
        <p:sp>
          <p:nvSpPr>
            <p:cNvPr id="85" name="Rectangle 28"/>
            <p:cNvSpPr>
              <a:spLocks noChangeArrowheads="1"/>
            </p:cNvSpPr>
            <p:nvPr/>
          </p:nvSpPr>
          <p:spPr bwMode="auto">
            <a:xfrm>
              <a:off x="995799" y="378381"/>
              <a:ext cx="462958"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r</a:t>
              </a:r>
              <a:r>
                <a:rPr lang="hu-HU" sz="2177" dirty="0">
                  <a:solidFill>
                    <a:srgbClr val="000000"/>
                  </a:solidFill>
                  <a:latin typeface="Calibri" pitchFamily="34" charset="0"/>
                </a:rPr>
                <a:t>)</a:t>
              </a:r>
              <a:endParaRPr lang="hu-HU" sz="2177" dirty="0">
                <a:latin typeface="Arial" pitchFamily="34" charset="0"/>
              </a:endParaRPr>
            </a:p>
          </p:txBody>
        </p:sp>
        <p:sp>
          <p:nvSpPr>
            <p:cNvPr id="86" name="Rectangle 28"/>
            <p:cNvSpPr>
              <a:spLocks noChangeArrowheads="1"/>
            </p:cNvSpPr>
            <p:nvPr/>
          </p:nvSpPr>
          <p:spPr bwMode="auto">
            <a:xfrm>
              <a:off x="9014114" y="6144904"/>
              <a:ext cx="475045"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a</a:t>
              </a:r>
              <a:r>
                <a:rPr lang="hu-HU" sz="2177" baseline="-25000" dirty="0" err="1">
                  <a:solidFill>
                    <a:srgbClr val="000000"/>
                  </a:solidFill>
                  <a:latin typeface="Calibri" pitchFamily="34" charset="0"/>
                </a:rPr>
                <a:t>o</a:t>
              </a:r>
              <a:endParaRPr lang="hu-HU" sz="2177" baseline="-25000" dirty="0">
                <a:latin typeface="Arial" pitchFamily="34" charset="0"/>
              </a:endParaRPr>
            </a:p>
          </p:txBody>
        </p:sp>
      </p:grpSp>
      <p:grpSp>
        <p:nvGrpSpPr>
          <p:cNvPr id="119" name="Csoportba foglalás 118"/>
          <p:cNvGrpSpPr/>
          <p:nvPr/>
        </p:nvGrpSpPr>
        <p:grpSpPr>
          <a:xfrm>
            <a:off x="4965047" y="115094"/>
            <a:ext cx="5558702" cy="3441055"/>
            <a:chOff x="3998603" y="268763"/>
            <a:chExt cx="6127440" cy="3793126"/>
          </a:xfrm>
        </p:grpSpPr>
        <p:sp>
          <p:nvSpPr>
            <p:cNvPr id="312366" name="Freeform 46"/>
            <p:cNvSpPr>
              <a:spLocks/>
            </p:cNvSpPr>
            <p:nvPr/>
          </p:nvSpPr>
          <p:spPr bwMode="auto">
            <a:xfrm>
              <a:off x="4710113" y="484188"/>
              <a:ext cx="4651375" cy="3106738"/>
            </a:xfrm>
            <a:custGeom>
              <a:avLst/>
              <a:gdLst/>
              <a:ahLst/>
              <a:cxnLst>
                <a:cxn ang="0">
                  <a:pos x="16" y="1925"/>
                </a:cxn>
                <a:cxn ang="0">
                  <a:pos x="71" y="1656"/>
                </a:cxn>
                <a:cxn ang="0">
                  <a:pos x="158" y="1014"/>
                </a:cxn>
                <a:cxn ang="0">
                  <a:pos x="261" y="388"/>
                </a:cxn>
                <a:cxn ang="0">
                  <a:pos x="364" y="64"/>
                </a:cxn>
                <a:cxn ang="0">
                  <a:pos x="428" y="0"/>
                </a:cxn>
                <a:cxn ang="0">
                  <a:pos x="499" y="16"/>
                </a:cxn>
                <a:cxn ang="0">
                  <a:pos x="602" y="175"/>
                </a:cxn>
                <a:cxn ang="0">
                  <a:pos x="705" y="412"/>
                </a:cxn>
                <a:cxn ang="0">
                  <a:pos x="808" y="674"/>
                </a:cxn>
                <a:cxn ang="0">
                  <a:pos x="911" y="927"/>
                </a:cxn>
                <a:cxn ang="0">
                  <a:pos x="1014" y="1149"/>
                </a:cxn>
                <a:cxn ang="0">
                  <a:pos x="1117" y="1331"/>
                </a:cxn>
                <a:cxn ang="0">
                  <a:pos x="1220" y="1481"/>
                </a:cxn>
                <a:cxn ang="0">
                  <a:pos x="1315" y="1600"/>
                </a:cxn>
                <a:cxn ang="0">
                  <a:pos x="1418" y="1687"/>
                </a:cxn>
                <a:cxn ang="0">
                  <a:pos x="1521" y="1759"/>
                </a:cxn>
                <a:cxn ang="0">
                  <a:pos x="1623" y="1806"/>
                </a:cxn>
                <a:cxn ang="0">
                  <a:pos x="1719" y="1838"/>
                </a:cxn>
                <a:cxn ang="0">
                  <a:pos x="1821" y="1870"/>
                </a:cxn>
                <a:cxn ang="0">
                  <a:pos x="1924" y="1885"/>
                </a:cxn>
                <a:cxn ang="0">
                  <a:pos x="2027" y="1901"/>
                </a:cxn>
                <a:cxn ang="0">
                  <a:pos x="2130" y="1909"/>
                </a:cxn>
                <a:cxn ang="0">
                  <a:pos x="2233" y="1917"/>
                </a:cxn>
                <a:cxn ang="0">
                  <a:pos x="2328" y="1917"/>
                </a:cxn>
                <a:cxn ang="0">
                  <a:pos x="2431" y="1925"/>
                </a:cxn>
                <a:cxn ang="0">
                  <a:pos x="2534" y="1925"/>
                </a:cxn>
                <a:cxn ang="0">
                  <a:pos x="2637" y="1925"/>
                </a:cxn>
                <a:cxn ang="0">
                  <a:pos x="2740" y="1925"/>
                </a:cxn>
                <a:cxn ang="0">
                  <a:pos x="2843" y="1925"/>
                </a:cxn>
                <a:cxn ang="0">
                  <a:pos x="2930" y="1941"/>
                </a:cxn>
                <a:cxn ang="0">
                  <a:pos x="2827" y="1949"/>
                </a:cxn>
                <a:cxn ang="0">
                  <a:pos x="2724" y="1949"/>
                </a:cxn>
                <a:cxn ang="0">
                  <a:pos x="2621" y="1949"/>
                </a:cxn>
                <a:cxn ang="0">
                  <a:pos x="2518" y="1949"/>
                </a:cxn>
                <a:cxn ang="0">
                  <a:pos x="2415" y="1949"/>
                </a:cxn>
                <a:cxn ang="0">
                  <a:pos x="2312" y="1941"/>
                </a:cxn>
                <a:cxn ang="0">
                  <a:pos x="2217" y="1941"/>
                </a:cxn>
                <a:cxn ang="0">
                  <a:pos x="2115" y="1933"/>
                </a:cxn>
                <a:cxn ang="0">
                  <a:pos x="2012" y="1917"/>
                </a:cxn>
                <a:cxn ang="0">
                  <a:pos x="1909" y="1909"/>
                </a:cxn>
                <a:cxn ang="0">
                  <a:pos x="1806" y="1885"/>
                </a:cxn>
                <a:cxn ang="0">
                  <a:pos x="1703" y="1862"/>
                </a:cxn>
                <a:cxn ang="0">
                  <a:pos x="1600" y="1822"/>
                </a:cxn>
                <a:cxn ang="0">
                  <a:pos x="1489" y="1767"/>
                </a:cxn>
                <a:cxn ang="0">
                  <a:pos x="1386" y="1695"/>
                </a:cxn>
                <a:cxn ang="0">
                  <a:pos x="1283" y="1600"/>
                </a:cxn>
                <a:cxn ang="0">
                  <a:pos x="1180" y="1481"/>
                </a:cxn>
                <a:cxn ang="0">
                  <a:pos x="1077" y="1323"/>
                </a:cxn>
                <a:cxn ang="0">
                  <a:pos x="974" y="1125"/>
                </a:cxn>
                <a:cxn ang="0">
                  <a:pos x="871" y="903"/>
                </a:cxn>
                <a:cxn ang="0">
                  <a:pos x="768" y="642"/>
                </a:cxn>
                <a:cxn ang="0">
                  <a:pos x="673" y="381"/>
                </a:cxn>
                <a:cxn ang="0">
                  <a:pos x="570" y="159"/>
                </a:cxn>
                <a:cxn ang="0">
                  <a:pos x="467" y="24"/>
                </a:cxn>
                <a:cxn ang="0">
                  <a:pos x="436" y="24"/>
                </a:cxn>
                <a:cxn ang="0">
                  <a:pos x="372" y="103"/>
                </a:cxn>
                <a:cxn ang="0">
                  <a:pos x="269" y="468"/>
                </a:cxn>
                <a:cxn ang="0">
                  <a:pos x="166" y="1125"/>
                </a:cxn>
                <a:cxn ang="0">
                  <a:pos x="79" y="1751"/>
                </a:cxn>
                <a:cxn ang="0">
                  <a:pos x="32" y="1933"/>
                </a:cxn>
                <a:cxn ang="0">
                  <a:pos x="0" y="1949"/>
                </a:cxn>
              </a:cxnLst>
              <a:rect l="0" t="0" r="r" b="b"/>
              <a:pathLst>
                <a:path w="2930" h="1957">
                  <a:moveTo>
                    <a:pt x="0" y="1933"/>
                  </a:moveTo>
                  <a:lnTo>
                    <a:pt x="8" y="1925"/>
                  </a:lnTo>
                  <a:lnTo>
                    <a:pt x="8" y="1925"/>
                  </a:lnTo>
                  <a:lnTo>
                    <a:pt x="8" y="1925"/>
                  </a:lnTo>
                  <a:lnTo>
                    <a:pt x="8" y="1925"/>
                  </a:lnTo>
                  <a:lnTo>
                    <a:pt x="16" y="1917"/>
                  </a:lnTo>
                  <a:lnTo>
                    <a:pt x="16" y="1925"/>
                  </a:lnTo>
                  <a:lnTo>
                    <a:pt x="16" y="1901"/>
                  </a:lnTo>
                  <a:lnTo>
                    <a:pt x="24" y="1885"/>
                  </a:lnTo>
                  <a:lnTo>
                    <a:pt x="32" y="1854"/>
                  </a:lnTo>
                  <a:lnTo>
                    <a:pt x="40" y="1822"/>
                  </a:lnTo>
                  <a:lnTo>
                    <a:pt x="47" y="1782"/>
                  </a:lnTo>
                  <a:lnTo>
                    <a:pt x="55" y="1743"/>
                  </a:lnTo>
                  <a:lnTo>
                    <a:pt x="71" y="1656"/>
                  </a:lnTo>
                  <a:lnTo>
                    <a:pt x="79" y="1608"/>
                  </a:lnTo>
                  <a:lnTo>
                    <a:pt x="87" y="1561"/>
                  </a:lnTo>
                  <a:lnTo>
                    <a:pt x="103" y="1450"/>
                  </a:lnTo>
                  <a:lnTo>
                    <a:pt x="111" y="1347"/>
                  </a:lnTo>
                  <a:lnTo>
                    <a:pt x="127" y="1236"/>
                  </a:lnTo>
                  <a:lnTo>
                    <a:pt x="142" y="1125"/>
                  </a:lnTo>
                  <a:lnTo>
                    <a:pt x="158" y="1014"/>
                  </a:lnTo>
                  <a:lnTo>
                    <a:pt x="174" y="911"/>
                  </a:lnTo>
                  <a:lnTo>
                    <a:pt x="190" y="816"/>
                  </a:lnTo>
                  <a:lnTo>
                    <a:pt x="198" y="713"/>
                  </a:lnTo>
                  <a:lnTo>
                    <a:pt x="214" y="626"/>
                  </a:lnTo>
                  <a:lnTo>
                    <a:pt x="230" y="539"/>
                  </a:lnTo>
                  <a:lnTo>
                    <a:pt x="245" y="460"/>
                  </a:lnTo>
                  <a:lnTo>
                    <a:pt x="261" y="388"/>
                  </a:lnTo>
                  <a:lnTo>
                    <a:pt x="277" y="325"/>
                  </a:lnTo>
                  <a:lnTo>
                    <a:pt x="293" y="270"/>
                  </a:lnTo>
                  <a:lnTo>
                    <a:pt x="301" y="214"/>
                  </a:lnTo>
                  <a:lnTo>
                    <a:pt x="317" y="167"/>
                  </a:lnTo>
                  <a:lnTo>
                    <a:pt x="333" y="127"/>
                  </a:lnTo>
                  <a:lnTo>
                    <a:pt x="348" y="95"/>
                  </a:lnTo>
                  <a:lnTo>
                    <a:pt x="364" y="64"/>
                  </a:lnTo>
                  <a:lnTo>
                    <a:pt x="380" y="40"/>
                  </a:lnTo>
                  <a:lnTo>
                    <a:pt x="396" y="24"/>
                  </a:lnTo>
                  <a:lnTo>
                    <a:pt x="396" y="16"/>
                  </a:lnTo>
                  <a:lnTo>
                    <a:pt x="412" y="8"/>
                  </a:lnTo>
                  <a:lnTo>
                    <a:pt x="412" y="8"/>
                  </a:lnTo>
                  <a:lnTo>
                    <a:pt x="428" y="0"/>
                  </a:lnTo>
                  <a:lnTo>
                    <a:pt x="428" y="0"/>
                  </a:lnTo>
                  <a:lnTo>
                    <a:pt x="443" y="0"/>
                  </a:lnTo>
                  <a:lnTo>
                    <a:pt x="451" y="0"/>
                  </a:lnTo>
                  <a:lnTo>
                    <a:pt x="459" y="0"/>
                  </a:lnTo>
                  <a:lnTo>
                    <a:pt x="467" y="0"/>
                  </a:lnTo>
                  <a:lnTo>
                    <a:pt x="483" y="8"/>
                  </a:lnTo>
                  <a:lnTo>
                    <a:pt x="483" y="8"/>
                  </a:lnTo>
                  <a:lnTo>
                    <a:pt x="499" y="16"/>
                  </a:lnTo>
                  <a:lnTo>
                    <a:pt x="515" y="32"/>
                  </a:lnTo>
                  <a:lnTo>
                    <a:pt x="531" y="48"/>
                  </a:lnTo>
                  <a:lnTo>
                    <a:pt x="546" y="72"/>
                  </a:lnTo>
                  <a:lnTo>
                    <a:pt x="562" y="95"/>
                  </a:lnTo>
                  <a:lnTo>
                    <a:pt x="570" y="119"/>
                  </a:lnTo>
                  <a:lnTo>
                    <a:pt x="586" y="143"/>
                  </a:lnTo>
                  <a:lnTo>
                    <a:pt x="602" y="175"/>
                  </a:lnTo>
                  <a:lnTo>
                    <a:pt x="618" y="206"/>
                  </a:lnTo>
                  <a:lnTo>
                    <a:pt x="633" y="238"/>
                  </a:lnTo>
                  <a:lnTo>
                    <a:pt x="649" y="270"/>
                  </a:lnTo>
                  <a:lnTo>
                    <a:pt x="665" y="301"/>
                  </a:lnTo>
                  <a:lnTo>
                    <a:pt x="673" y="341"/>
                  </a:lnTo>
                  <a:lnTo>
                    <a:pt x="689" y="373"/>
                  </a:lnTo>
                  <a:lnTo>
                    <a:pt x="705" y="412"/>
                  </a:lnTo>
                  <a:lnTo>
                    <a:pt x="721" y="444"/>
                  </a:lnTo>
                  <a:lnTo>
                    <a:pt x="736" y="484"/>
                  </a:lnTo>
                  <a:lnTo>
                    <a:pt x="752" y="523"/>
                  </a:lnTo>
                  <a:lnTo>
                    <a:pt x="768" y="563"/>
                  </a:lnTo>
                  <a:lnTo>
                    <a:pt x="776" y="594"/>
                  </a:lnTo>
                  <a:lnTo>
                    <a:pt x="792" y="634"/>
                  </a:lnTo>
                  <a:lnTo>
                    <a:pt x="808" y="674"/>
                  </a:lnTo>
                  <a:lnTo>
                    <a:pt x="824" y="713"/>
                  </a:lnTo>
                  <a:lnTo>
                    <a:pt x="839" y="745"/>
                  </a:lnTo>
                  <a:lnTo>
                    <a:pt x="855" y="784"/>
                  </a:lnTo>
                  <a:lnTo>
                    <a:pt x="863" y="816"/>
                  </a:lnTo>
                  <a:lnTo>
                    <a:pt x="879" y="856"/>
                  </a:lnTo>
                  <a:lnTo>
                    <a:pt x="895" y="887"/>
                  </a:lnTo>
                  <a:lnTo>
                    <a:pt x="911" y="927"/>
                  </a:lnTo>
                  <a:lnTo>
                    <a:pt x="927" y="959"/>
                  </a:lnTo>
                  <a:lnTo>
                    <a:pt x="942" y="990"/>
                  </a:lnTo>
                  <a:lnTo>
                    <a:pt x="950" y="1022"/>
                  </a:lnTo>
                  <a:lnTo>
                    <a:pt x="966" y="1054"/>
                  </a:lnTo>
                  <a:lnTo>
                    <a:pt x="982" y="1085"/>
                  </a:lnTo>
                  <a:lnTo>
                    <a:pt x="998" y="1117"/>
                  </a:lnTo>
                  <a:lnTo>
                    <a:pt x="1014" y="1149"/>
                  </a:lnTo>
                  <a:lnTo>
                    <a:pt x="1029" y="1180"/>
                  </a:lnTo>
                  <a:lnTo>
                    <a:pt x="1045" y="1204"/>
                  </a:lnTo>
                  <a:lnTo>
                    <a:pt x="1053" y="1236"/>
                  </a:lnTo>
                  <a:lnTo>
                    <a:pt x="1069" y="1260"/>
                  </a:lnTo>
                  <a:lnTo>
                    <a:pt x="1085" y="1283"/>
                  </a:lnTo>
                  <a:lnTo>
                    <a:pt x="1101" y="1307"/>
                  </a:lnTo>
                  <a:lnTo>
                    <a:pt x="1117" y="1331"/>
                  </a:lnTo>
                  <a:lnTo>
                    <a:pt x="1132" y="1355"/>
                  </a:lnTo>
                  <a:lnTo>
                    <a:pt x="1140" y="1378"/>
                  </a:lnTo>
                  <a:lnTo>
                    <a:pt x="1156" y="1402"/>
                  </a:lnTo>
                  <a:lnTo>
                    <a:pt x="1172" y="1426"/>
                  </a:lnTo>
                  <a:lnTo>
                    <a:pt x="1188" y="1442"/>
                  </a:lnTo>
                  <a:lnTo>
                    <a:pt x="1204" y="1466"/>
                  </a:lnTo>
                  <a:lnTo>
                    <a:pt x="1220" y="1481"/>
                  </a:lnTo>
                  <a:lnTo>
                    <a:pt x="1227" y="1505"/>
                  </a:lnTo>
                  <a:lnTo>
                    <a:pt x="1243" y="1521"/>
                  </a:lnTo>
                  <a:lnTo>
                    <a:pt x="1259" y="1537"/>
                  </a:lnTo>
                  <a:lnTo>
                    <a:pt x="1275" y="1553"/>
                  </a:lnTo>
                  <a:lnTo>
                    <a:pt x="1291" y="1569"/>
                  </a:lnTo>
                  <a:lnTo>
                    <a:pt x="1299" y="1584"/>
                  </a:lnTo>
                  <a:lnTo>
                    <a:pt x="1315" y="1600"/>
                  </a:lnTo>
                  <a:lnTo>
                    <a:pt x="1330" y="1616"/>
                  </a:lnTo>
                  <a:lnTo>
                    <a:pt x="1346" y="1632"/>
                  </a:lnTo>
                  <a:lnTo>
                    <a:pt x="1362" y="1640"/>
                  </a:lnTo>
                  <a:lnTo>
                    <a:pt x="1378" y="1656"/>
                  </a:lnTo>
                  <a:lnTo>
                    <a:pt x="1386" y="1664"/>
                  </a:lnTo>
                  <a:lnTo>
                    <a:pt x="1402" y="1679"/>
                  </a:lnTo>
                  <a:lnTo>
                    <a:pt x="1418" y="1687"/>
                  </a:lnTo>
                  <a:lnTo>
                    <a:pt x="1433" y="1703"/>
                  </a:lnTo>
                  <a:lnTo>
                    <a:pt x="1449" y="1711"/>
                  </a:lnTo>
                  <a:lnTo>
                    <a:pt x="1465" y="1719"/>
                  </a:lnTo>
                  <a:lnTo>
                    <a:pt x="1473" y="1727"/>
                  </a:lnTo>
                  <a:lnTo>
                    <a:pt x="1489" y="1735"/>
                  </a:lnTo>
                  <a:lnTo>
                    <a:pt x="1505" y="1751"/>
                  </a:lnTo>
                  <a:lnTo>
                    <a:pt x="1521" y="1759"/>
                  </a:lnTo>
                  <a:lnTo>
                    <a:pt x="1536" y="1767"/>
                  </a:lnTo>
                  <a:lnTo>
                    <a:pt x="1544" y="1774"/>
                  </a:lnTo>
                  <a:lnTo>
                    <a:pt x="1560" y="1782"/>
                  </a:lnTo>
                  <a:lnTo>
                    <a:pt x="1576" y="1782"/>
                  </a:lnTo>
                  <a:lnTo>
                    <a:pt x="1592" y="1790"/>
                  </a:lnTo>
                  <a:lnTo>
                    <a:pt x="1608" y="1798"/>
                  </a:lnTo>
                  <a:lnTo>
                    <a:pt x="1623" y="1806"/>
                  </a:lnTo>
                  <a:lnTo>
                    <a:pt x="1631" y="1814"/>
                  </a:lnTo>
                  <a:lnTo>
                    <a:pt x="1647" y="1814"/>
                  </a:lnTo>
                  <a:lnTo>
                    <a:pt x="1663" y="1822"/>
                  </a:lnTo>
                  <a:lnTo>
                    <a:pt x="1679" y="1830"/>
                  </a:lnTo>
                  <a:lnTo>
                    <a:pt x="1695" y="1830"/>
                  </a:lnTo>
                  <a:lnTo>
                    <a:pt x="1703" y="1838"/>
                  </a:lnTo>
                  <a:lnTo>
                    <a:pt x="1719" y="1838"/>
                  </a:lnTo>
                  <a:lnTo>
                    <a:pt x="1734" y="1846"/>
                  </a:lnTo>
                  <a:lnTo>
                    <a:pt x="1750" y="1846"/>
                  </a:lnTo>
                  <a:lnTo>
                    <a:pt x="1766" y="1854"/>
                  </a:lnTo>
                  <a:lnTo>
                    <a:pt x="1782" y="1854"/>
                  </a:lnTo>
                  <a:lnTo>
                    <a:pt x="1790" y="1862"/>
                  </a:lnTo>
                  <a:lnTo>
                    <a:pt x="1806" y="1862"/>
                  </a:lnTo>
                  <a:lnTo>
                    <a:pt x="1821" y="1870"/>
                  </a:lnTo>
                  <a:lnTo>
                    <a:pt x="1837" y="1870"/>
                  </a:lnTo>
                  <a:lnTo>
                    <a:pt x="1853" y="1870"/>
                  </a:lnTo>
                  <a:lnTo>
                    <a:pt x="1869" y="1877"/>
                  </a:lnTo>
                  <a:lnTo>
                    <a:pt x="1877" y="1877"/>
                  </a:lnTo>
                  <a:lnTo>
                    <a:pt x="1893" y="1877"/>
                  </a:lnTo>
                  <a:lnTo>
                    <a:pt x="1909" y="1885"/>
                  </a:lnTo>
                  <a:lnTo>
                    <a:pt x="1924" y="1885"/>
                  </a:lnTo>
                  <a:lnTo>
                    <a:pt x="1940" y="1885"/>
                  </a:lnTo>
                  <a:lnTo>
                    <a:pt x="1956" y="1893"/>
                  </a:lnTo>
                  <a:lnTo>
                    <a:pt x="1964" y="1893"/>
                  </a:lnTo>
                  <a:lnTo>
                    <a:pt x="1980" y="1893"/>
                  </a:lnTo>
                  <a:lnTo>
                    <a:pt x="1996" y="1893"/>
                  </a:lnTo>
                  <a:lnTo>
                    <a:pt x="2012" y="1901"/>
                  </a:lnTo>
                  <a:lnTo>
                    <a:pt x="2027" y="1901"/>
                  </a:lnTo>
                  <a:lnTo>
                    <a:pt x="2043" y="1901"/>
                  </a:lnTo>
                  <a:lnTo>
                    <a:pt x="2051" y="1901"/>
                  </a:lnTo>
                  <a:lnTo>
                    <a:pt x="2067" y="1901"/>
                  </a:lnTo>
                  <a:lnTo>
                    <a:pt x="2083" y="1901"/>
                  </a:lnTo>
                  <a:lnTo>
                    <a:pt x="2099" y="1909"/>
                  </a:lnTo>
                  <a:lnTo>
                    <a:pt x="2115" y="1909"/>
                  </a:lnTo>
                  <a:lnTo>
                    <a:pt x="2130" y="1909"/>
                  </a:lnTo>
                  <a:lnTo>
                    <a:pt x="2138" y="1909"/>
                  </a:lnTo>
                  <a:lnTo>
                    <a:pt x="2154" y="1909"/>
                  </a:lnTo>
                  <a:lnTo>
                    <a:pt x="2170" y="1909"/>
                  </a:lnTo>
                  <a:lnTo>
                    <a:pt x="2186" y="1909"/>
                  </a:lnTo>
                  <a:lnTo>
                    <a:pt x="2202" y="1917"/>
                  </a:lnTo>
                  <a:lnTo>
                    <a:pt x="2217" y="1917"/>
                  </a:lnTo>
                  <a:lnTo>
                    <a:pt x="2233" y="1917"/>
                  </a:lnTo>
                  <a:lnTo>
                    <a:pt x="2241" y="1917"/>
                  </a:lnTo>
                  <a:lnTo>
                    <a:pt x="2257" y="1917"/>
                  </a:lnTo>
                  <a:lnTo>
                    <a:pt x="2273" y="1917"/>
                  </a:lnTo>
                  <a:lnTo>
                    <a:pt x="2289" y="1917"/>
                  </a:lnTo>
                  <a:lnTo>
                    <a:pt x="2305" y="1917"/>
                  </a:lnTo>
                  <a:lnTo>
                    <a:pt x="2320" y="1917"/>
                  </a:lnTo>
                  <a:lnTo>
                    <a:pt x="2328" y="1917"/>
                  </a:lnTo>
                  <a:lnTo>
                    <a:pt x="2344" y="1917"/>
                  </a:lnTo>
                  <a:lnTo>
                    <a:pt x="2360" y="1917"/>
                  </a:lnTo>
                  <a:lnTo>
                    <a:pt x="2376" y="1917"/>
                  </a:lnTo>
                  <a:lnTo>
                    <a:pt x="2392" y="1925"/>
                  </a:lnTo>
                  <a:lnTo>
                    <a:pt x="2408" y="1925"/>
                  </a:lnTo>
                  <a:lnTo>
                    <a:pt x="2415" y="1925"/>
                  </a:lnTo>
                  <a:lnTo>
                    <a:pt x="2431" y="1925"/>
                  </a:lnTo>
                  <a:lnTo>
                    <a:pt x="2447" y="1925"/>
                  </a:lnTo>
                  <a:lnTo>
                    <a:pt x="2463" y="1925"/>
                  </a:lnTo>
                  <a:lnTo>
                    <a:pt x="2479" y="1925"/>
                  </a:lnTo>
                  <a:lnTo>
                    <a:pt x="2495" y="1925"/>
                  </a:lnTo>
                  <a:lnTo>
                    <a:pt x="2503" y="1925"/>
                  </a:lnTo>
                  <a:lnTo>
                    <a:pt x="2518" y="1925"/>
                  </a:lnTo>
                  <a:lnTo>
                    <a:pt x="2534" y="1925"/>
                  </a:lnTo>
                  <a:lnTo>
                    <a:pt x="2550" y="1925"/>
                  </a:lnTo>
                  <a:lnTo>
                    <a:pt x="2566" y="1925"/>
                  </a:lnTo>
                  <a:lnTo>
                    <a:pt x="2582" y="1925"/>
                  </a:lnTo>
                  <a:lnTo>
                    <a:pt x="2590" y="1925"/>
                  </a:lnTo>
                  <a:lnTo>
                    <a:pt x="2606" y="1925"/>
                  </a:lnTo>
                  <a:lnTo>
                    <a:pt x="2621" y="1925"/>
                  </a:lnTo>
                  <a:lnTo>
                    <a:pt x="2637" y="1925"/>
                  </a:lnTo>
                  <a:lnTo>
                    <a:pt x="2653" y="1925"/>
                  </a:lnTo>
                  <a:lnTo>
                    <a:pt x="2669" y="1925"/>
                  </a:lnTo>
                  <a:lnTo>
                    <a:pt x="2685" y="1925"/>
                  </a:lnTo>
                  <a:lnTo>
                    <a:pt x="2693" y="1925"/>
                  </a:lnTo>
                  <a:lnTo>
                    <a:pt x="2708" y="1925"/>
                  </a:lnTo>
                  <a:lnTo>
                    <a:pt x="2724" y="1925"/>
                  </a:lnTo>
                  <a:lnTo>
                    <a:pt x="2740" y="1925"/>
                  </a:lnTo>
                  <a:lnTo>
                    <a:pt x="2756" y="1925"/>
                  </a:lnTo>
                  <a:lnTo>
                    <a:pt x="2772" y="1925"/>
                  </a:lnTo>
                  <a:lnTo>
                    <a:pt x="2780" y="1925"/>
                  </a:lnTo>
                  <a:lnTo>
                    <a:pt x="2796" y="1925"/>
                  </a:lnTo>
                  <a:lnTo>
                    <a:pt x="2811" y="1925"/>
                  </a:lnTo>
                  <a:lnTo>
                    <a:pt x="2827" y="1925"/>
                  </a:lnTo>
                  <a:lnTo>
                    <a:pt x="2843" y="1925"/>
                  </a:lnTo>
                  <a:lnTo>
                    <a:pt x="2859" y="1925"/>
                  </a:lnTo>
                  <a:lnTo>
                    <a:pt x="2875" y="1925"/>
                  </a:lnTo>
                  <a:lnTo>
                    <a:pt x="2883" y="1925"/>
                  </a:lnTo>
                  <a:lnTo>
                    <a:pt x="2899" y="1925"/>
                  </a:lnTo>
                  <a:lnTo>
                    <a:pt x="2914" y="1925"/>
                  </a:lnTo>
                  <a:lnTo>
                    <a:pt x="2922" y="1933"/>
                  </a:lnTo>
                  <a:lnTo>
                    <a:pt x="2930" y="1941"/>
                  </a:lnTo>
                  <a:lnTo>
                    <a:pt x="2914" y="1949"/>
                  </a:lnTo>
                  <a:lnTo>
                    <a:pt x="2899" y="1949"/>
                  </a:lnTo>
                  <a:lnTo>
                    <a:pt x="2883" y="1949"/>
                  </a:lnTo>
                  <a:lnTo>
                    <a:pt x="2875" y="1949"/>
                  </a:lnTo>
                  <a:lnTo>
                    <a:pt x="2859" y="1949"/>
                  </a:lnTo>
                  <a:lnTo>
                    <a:pt x="2843" y="1949"/>
                  </a:lnTo>
                  <a:lnTo>
                    <a:pt x="2827" y="1949"/>
                  </a:lnTo>
                  <a:lnTo>
                    <a:pt x="2811" y="1949"/>
                  </a:lnTo>
                  <a:lnTo>
                    <a:pt x="2796" y="1949"/>
                  </a:lnTo>
                  <a:lnTo>
                    <a:pt x="2780" y="1949"/>
                  </a:lnTo>
                  <a:lnTo>
                    <a:pt x="2772" y="1949"/>
                  </a:lnTo>
                  <a:lnTo>
                    <a:pt x="2756" y="1949"/>
                  </a:lnTo>
                  <a:lnTo>
                    <a:pt x="2740" y="1949"/>
                  </a:lnTo>
                  <a:lnTo>
                    <a:pt x="2724" y="1949"/>
                  </a:lnTo>
                  <a:lnTo>
                    <a:pt x="2708" y="1949"/>
                  </a:lnTo>
                  <a:lnTo>
                    <a:pt x="2693" y="1949"/>
                  </a:lnTo>
                  <a:lnTo>
                    <a:pt x="2685" y="1949"/>
                  </a:lnTo>
                  <a:lnTo>
                    <a:pt x="2669" y="1949"/>
                  </a:lnTo>
                  <a:lnTo>
                    <a:pt x="2653" y="1949"/>
                  </a:lnTo>
                  <a:lnTo>
                    <a:pt x="2637" y="1949"/>
                  </a:lnTo>
                  <a:lnTo>
                    <a:pt x="2621" y="1949"/>
                  </a:lnTo>
                  <a:lnTo>
                    <a:pt x="2606" y="1949"/>
                  </a:lnTo>
                  <a:lnTo>
                    <a:pt x="2590" y="1949"/>
                  </a:lnTo>
                  <a:lnTo>
                    <a:pt x="2582" y="1949"/>
                  </a:lnTo>
                  <a:lnTo>
                    <a:pt x="2566" y="1949"/>
                  </a:lnTo>
                  <a:lnTo>
                    <a:pt x="2550" y="1949"/>
                  </a:lnTo>
                  <a:lnTo>
                    <a:pt x="2534" y="1949"/>
                  </a:lnTo>
                  <a:lnTo>
                    <a:pt x="2518" y="1949"/>
                  </a:lnTo>
                  <a:lnTo>
                    <a:pt x="2503" y="1949"/>
                  </a:lnTo>
                  <a:lnTo>
                    <a:pt x="2495" y="1949"/>
                  </a:lnTo>
                  <a:lnTo>
                    <a:pt x="2479" y="1949"/>
                  </a:lnTo>
                  <a:lnTo>
                    <a:pt x="2463" y="1949"/>
                  </a:lnTo>
                  <a:lnTo>
                    <a:pt x="2447" y="1949"/>
                  </a:lnTo>
                  <a:lnTo>
                    <a:pt x="2431" y="1949"/>
                  </a:lnTo>
                  <a:lnTo>
                    <a:pt x="2415" y="1949"/>
                  </a:lnTo>
                  <a:lnTo>
                    <a:pt x="2408" y="1949"/>
                  </a:lnTo>
                  <a:lnTo>
                    <a:pt x="2392" y="1949"/>
                  </a:lnTo>
                  <a:lnTo>
                    <a:pt x="2376" y="1941"/>
                  </a:lnTo>
                  <a:lnTo>
                    <a:pt x="2360" y="1941"/>
                  </a:lnTo>
                  <a:lnTo>
                    <a:pt x="2344" y="1941"/>
                  </a:lnTo>
                  <a:lnTo>
                    <a:pt x="2328" y="1941"/>
                  </a:lnTo>
                  <a:lnTo>
                    <a:pt x="2312" y="1941"/>
                  </a:lnTo>
                  <a:lnTo>
                    <a:pt x="2305" y="1941"/>
                  </a:lnTo>
                  <a:lnTo>
                    <a:pt x="2289" y="1941"/>
                  </a:lnTo>
                  <a:lnTo>
                    <a:pt x="2273" y="1941"/>
                  </a:lnTo>
                  <a:lnTo>
                    <a:pt x="2257" y="1941"/>
                  </a:lnTo>
                  <a:lnTo>
                    <a:pt x="2241" y="1941"/>
                  </a:lnTo>
                  <a:lnTo>
                    <a:pt x="2225" y="1941"/>
                  </a:lnTo>
                  <a:lnTo>
                    <a:pt x="2217" y="1941"/>
                  </a:lnTo>
                  <a:lnTo>
                    <a:pt x="2202" y="1941"/>
                  </a:lnTo>
                  <a:lnTo>
                    <a:pt x="2186" y="1933"/>
                  </a:lnTo>
                  <a:lnTo>
                    <a:pt x="2170" y="1933"/>
                  </a:lnTo>
                  <a:lnTo>
                    <a:pt x="2154" y="1933"/>
                  </a:lnTo>
                  <a:lnTo>
                    <a:pt x="2138" y="1933"/>
                  </a:lnTo>
                  <a:lnTo>
                    <a:pt x="2122" y="1933"/>
                  </a:lnTo>
                  <a:lnTo>
                    <a:pt x="2115" y="1933"/>
                  </a:lnTo>
                  <a:lnTo>
                    <a:pt x="2099" y="1933"/>
                  </a:lnTo>
                  <a:lnTo>
                    <a:pt x="2083" y="1925"/>
                  </a:lnTo>
                  <a:lnTo>
                    <a:pt x="2067" y="1925"/>
                  </a:lnTo>
                  <a:lnTo>
                    <a:pt x="2051" y="1925"/>
                  </a:lnTo>
                  <a:lnTo>
                    <a:pt x="2035" y="1925"/>
                  </a:lnTo>
                  <a:lnTo>
                    <a:pt x="2019" y="1925"/>
                  </a:lnTo>
                  <a:lnTo>
                    <a:pt x="2012" y="1917"/>
                  </a:lnTo>
                  <a:lnTo>
                    <a:pt x="1996" y="1917"/>
                  </a:lnTo>
                  <a:lnTo>
                    <a:pt x="1980" y="1917"/>
                  </a:lnTo>
                  <a:lnTo>
                    <a:pt x="1964" y="1917"/>
                  </a:lnTo>
                  <a:lnTo>
                    <a:pt x="1948" y="1917"/>
                  </a:lnTo>
                  <a:lnTo>
                    <a:pt x="1932" y="1909"/>
                  </a:lnTo>
                  <a:lnTo>
                    <a:pt x="1917" y="1909"/>
                  </a:lnTo>
                  <a:lnTo>
                    <a:pt x="1909" y="1909"/>
                  </a:lnTo>
                  <a:lnTo>
                    <a:pt x="1893" y="1901"/>
                  </a:lnTo>
                  <a:lnTo>
                    <a:pt x="1877" y="1901"/>
                  </a:lnTo>
                  <a:lnTo>
                    <a:pt x="1861" y="1901"/>
                  </a:lnTo>
                  <a:lnTo>
                    <a:pt x="1845" y="1893"/>
                  </a:lnTo>
                  <a:lnTo>
                    <a:pt x="1829" y="1893"/>
                  </a:lnTo>
                  <a:lnTo>
                    <a:pt x="1814" y="1893"/>
                  </a:lnTo>
                  <a:lnTo>
                    <a:pt x="1806" y="1885"/>
                  </a:lnTo>
                  <a:lnTo>
                    <a:pt x="1790" y="1885"/>
                  </a:lnTo>
                  <a:lnTo>
                    <a:pt x="1774" y="1877"/>
                  </a:lnTo>
                  <a:lnTo>
                    <a:pt x="1758" y="1877"/>
                  </a:lnTo>
                  <a:lnTo>
                    <a:pt x="1742" y="1870"/>
                  </a:lnTo>
                  <a:lnTo>
                    <a:pt x="1726" y="1870"/>
                  </a:lnTo>
                  <a:lnTo>
                    <a:pt x="1711" y="1862"/>
                  </a:lnTo>
                  <a:lnTo>
                    <a:pt x="1703" y="1862"/>
                  </a:lnTo>
                  <a:lnTo>
                    <a:pt x="1687" y="1854"/>
                  </a:lnTo>
                  <a:lnTo>
                    <a:pt x="1671" y="1846"/>
                  </a:lnTo>
                  <a:lnTo>
                    <a:pt x="1655" y="1846"/>
                  </a:lnTo>
                  <a:lnTo>
                    <a:pt x="1639" y="1838"/>
                  </a:lnTo>
                  <a:lnTo>
                    <a:pt x="1623" y="1830"/>
                  </a:lnTo>
                  <a:lnTo>
                    <a:pt x="1608" y="1830"/>
                  </a:lnTo>
                  <a:lnTo>
                    <a:pt x="1600" y="1822"/>
                  </a:lnTo>
                  <a:lnTo>
                    <a:pt x="1584" y="1814"/>
                  </a:lnTo>
                  <a:lnTo>
                    <a:pt x="1568" y="1806"/>
                  </a:lnTo>
                  <a:lnTo>
                    <a:pt x="1552" y="1798"/>
                  </a:lnTo>
                  <a:lnTo>
                    <a:pt x="1536" y="1790"/>
                  </a:lnTo>
                  <a:lnTo>
                    <a:pt x="1521" y="1782"/>
                  </a:lnTo>
                  <a:lnTo>
                    <a:pt x="1505" y="1774"/>
                  </a:lnTo>
                  <a:lnTo>
                    <a:pt x="1489" y="1767"/>
                  </a:lnTo>
                  <a:lnTo>
                    <a:pt x="1481" y="1759"/>
                  </a:lnTo>
                  <a:lnTo>
                    <a:pt x="1465" y="1751"/>
                  </a:lnTo>
                  <a:lnTo>
                    <a:pt x="1449" y="1743"/>
                  </a:lnTo>
                  <a:lnTo>
                    <a:pt x="1433" y="1727"/>
                  </a:lnTo>
                  <a:lnTo>
                    <a:pt x="1418" y="1719"/>
                  </a:lnTo>
                  <a:lnTo>
                    <a:pt x="1402" y="1711"/>
                  </a:lnTo>
                  <a:lnTo>
                    <a:pt x="1386" y="1695"/>
                  </a:lnTo>
                  <a:lnTo>
                    <a:pt x="1370" y="1687"/>
                  </a:lnTo>
                  <a:lnTo>
                    <a:pt x="1362" y="1672"/>
                  </a:lnTo>
                  <a:lnTo>
                    <a:pt x="1346" y="1656"/>
                  </a:lnTo>
                  <a:lnTo>
                    <a:pt x="1330" y="1648"/>
                  </a:lnTo>
                  <a:lnTo>
                    <a:pt x="1315" y="1632"/>
                  </a:lnTo>
                  <a:lnTo>
                    <a:pt x="1299" y="1616"/>
                  </a:lnTo>
                  <a:lnTo>
                    <a:pt x="1283" y="1600"/>
                  </a:lnTo>
                  <a:lnTo>
                    <a:pt x="1267" y="1584"/>
                  </a:lnTo>
                  <a:lnTo>
                    <a:pt x="1259" y="1569"/>
                  </a:lnTo>
                  <a:lnTo>
                    <a:pt x="1243" y="1553"/>
                  </a:lnTo>
                  <a:lnTo>
                    <a:pt x="1227" y="1537"/>
                  </a:lnTo>
                  <a:lnTo>
                    <a:pt x="1212" y="1513"/>
                  </a:lnTo>
                  <a:lnTo>
                    <a:pt x="1196" y="1497"/>
                  </a:lnTo>
                  <a:lnTo>
                    <a:pt x="1180" y="1481"/>
                  </a:lnTo>
                  <a:lnTo>
                    <a:pt x="1164" y="1458"/>
                  </a:lnTo>
                  <a:lnTo>
                    <a:pt x="1156" y="1434"/>
                  </a:lnTo>
                  <a:lnTo>
                    <a:pt x="1140" y="1418"/>
                  </a:lnTo>
                  <a:lnTo>
                    <a:pt x="1125" y="1394"/>
                  </a:lnTo>
                  <a:lnTo>
                    <a:pt x="1109" y="1371"/>
                  </a:lnTo>
                  <a:lnTo>
                    <a:pt x="1093" y="1347"/>
                  </a:lnTo>
                  <a:lnTo>
                    <a:pt x="1077" y="1323"/>
                  </a:lnTo>
                  <a:lnTo>
                    <a:pt x="1061" y="1299"/>
                  </a:lnTo>
                  <a:lnTo>
                    <a:pt x="1053" y="1268"/>
                  </a:lnTo>
                  <a:lnTo>
                    <a:pt x="1037" y="1244"/>
                  </a:lnTo>
                  <a:lnTo>
                    <a:pt x="1022" y="1220"/>
                  </a:lnTo>
                  <a:lnTo>
                    <a:pt x="1006" y="1188"/>
                  </a:lnTo>
                  <a:lnTo>
                    <a:pt x="990" y="1157"/>
                  </a:lnTo>
                  <a:lnTo>
                    <a:pt x="974" y="1125"/>
                  </a:lnTo>
                  <a:lnTo>
                    <a:pt x="958" y="1101"/>
                  </a:lnTo>
                  <a:lnTo>
                    <a:pt x="950" y="1070"/>
                  </a:lnTo>
                  <a:lnTo>
                    <a:pt x="934" y="1038"/>
                  </a:lnTo>
                  <a:lnTo>
                    <a:pt x="919" y="998"/>
                  </a:lnTo>
                  <a:lnTo>
                    <a:pt x="903" y="967"/>
                  </a:lnTo>
                  <a:lnTo>
                    <a:pt x="887" y="935"/>
                  </a:lnTo>
                  <a:lnTo>
                    <a:pt x="871" y="903"/>
                  </a:lnTo>
                  <a:lnTo>
                    <a:pt x="855" y="864"/>
                  </a:lnTo>
                  <a:lnTo>
                    <a:pt x="847" y="832"/>
                  </a:lnTo>
                  <a:lnTo>
                    <a:pt x="831" y="792"/>
                  </a:lnTo>
                  <a:lnTo>
                    <a:pt x="816" y="753"/>
                  </a:lnTo>
                  <a:lnTo>
                    <a:pt x="800" y="721"/>
                  </a:lnTo>
                  <a:lnTo>
                    <a:pt x="784" y="682"/>
                  </a:lnTo>
                  <a:lnTo>
                    <a:pt x="768" y="642"/>
                  </a:lnTo>
                  <a:lnTo>
                    <a:pt x="760" y="610"/>
                  </a:lnTo>
                  <a:lnTo>
                    <a:pt x="744" y="571"/>
                  </a:lnTo>
                  <a:lnTo>
                    <a:pt x="729" y="531"/>
                  </a:lnTo>
                  <a:lnTo>
                    <a:pt x="713" y="491"/>
                  </a:lnTo>
                  <a:lnTo>
                    <a:pt x="697" y="452"/>
                  </a:lnTo>
                  <a:lnTo>
                    <a:pt x="681" y="420"/>
                  </a:lnTo>
                  <a:lnTo>
                    <a:pt x="673" y="381"/>
                  </a:lnTo>
                  <a:lnTo>
                    <a:pt x="657" y="349"/>
                  </a:lnTo>
                  <a:lnTo>
                    <a:pt x="641" y="309"/>
                  </a:lnTo>
                  <a:lnTo>
                    <a:pt x="626" y="278"/>
                  </a:lnTo>
                  <a:lnTo>
                    <a:pt x="610" y="246"/>
                  </a:lnTo>
                  <a:lnTo>
                    <a:pt x="594" y="214"/>
                  </a:lnTo>
                  <a:lnTo>
                    <a:pt x="586" y="183"/>
                  </a:lnTo>
                  <a:lnTo>
                    <a:pt x="570" y="159"/>
                  </a:lnTo>
                  <a:lnTo>
                    <a:pt x="554" y="127"/>
                  </a:lnTo>
                  <a:lnTo>
                    <a:pt x="538" y="103"/>
                  </a:lnTo>
                  <a:lnTo>
                    <a:pt x="523" y="80"/>
                  </a:lnTo>
                  <a:lnTo>
                    <a:pt x="507" y="64"/>
                  </a:lnTo>
                  <a:lnTo>
                    <a:pt x="499" y="48"/>
                  </a:lnTo>
                  <a:lnTo>
                    <a:pt x="483" y="40"/>
                  </a:lnTo>
                  <a:lnTo>
                    <a:pt x="467" y="24"/>
                  </a:lnTo>
                  <a:lnTo>
                    <a:pt x="475" y="32"/>
                  </a:lnTo>
                  <a:lnTo>
                    <a:pt x="459" y="24"/>
                  </a:lnTo>
                  <a:lnTo>
                    <a:pt x="459" y="24"/>
                  </a:lnTo>
                  <a:lnTo>
                    <a:pt x="443" y="24"/>
                  </a:lnTo>
                  <a:lnTo>
                    <a:pt x="451" y="24"/>
                  </a:lnTo>
                  <a:lnTo>
                    <a:pt x="436" y="24"/>
                  </a:lnTo>
                  <a:lnTo>
                    <a:pt x="436" y="24"/>
                  </a:lnTo>
                  <a:lnTo>
                    <a:pt x="420" y="32"/>
                  </a:lnTo>
                  <a:lnTo>
                    <a:pt x="428" y="24"/>
                  </a:lnTo>
                  <a:lnTo>
                    <a:pt x="412" y="40"/>
                  </a:lnTo>
                  <a:lnTo>
                    <a:pt x="412" y="40"/>
                  </a:lnTo>
                  <a:lnTo>
                    <a:pt x="396" y="56"/>
                  </a:lnTo>
                  <a:lnTo>
                    <a:pt x="388" y="72"/>
                  </a:lnTo>
                  <a:lnTo>
                    <a:pt x="372" y="103"/>
                  </a:lnTo>
                  <a:lnTo>
                    <a:pt x="356" y="135"/>
                  </a:lnTo>
                  <a:lnTo>
                    <a:pt x="340" y="175"/>
                  </a:lnTo>
                  <a:lnTo>
                    <a:pt x="325" y="222"/>
                  </a:lnTo>
                  <a:lnTo>
                    <a:pt x="309" y="270"/>
                  </a:lnTo>
                  <a:lnTo>
                    <a:pt x="301" y="333"/>
                  </a:lnTo>
                  <a:lnTo>
                    <a:pt x="285" y="396"/>
                  </a:lnTo>
                  <a:lnTo>
                    <a:pt x="269" y="468"/>
                  </a:lnTo>
                  <a:lnTo>
                    <a:pt x="253" y="547"/>
                  </a:lnTo>
                  <a:lnTo>
                    <a:pt x="238" y="626"/>
                  </a:lnTo>
                  <a:lnTo>
                    <a:pt x="222" y="721"/>
                  </a:lnTo>
                  <a:lnTo>
                    <a:pt x="214" y="816"/>
                  </a:lnTo>
                  <a:lnTo>
                    <a:pt x="198" y="919"/>
                  </a:lnTo>
                  <a:lnTo>
                    <a:pt x="182" y="1022"/>
                  </a:lnTo>
                  <a:lnTo>
                    <a:pt x="166" y="1125"/>
                  </a:lnTo>
                  <a:lnTo>
                    <a:pt x="150" y="1236"/>
                  </a:lnTo>
                  <a:lnTo>
                    <a:pt x="135" y="1347"/>
                  </a:lnTo>
                  <a:lnTo>
                    <a:pt x="119" y="1458"/>
                  </a:lnTo>
                  <a:lnTo>
                    <a:pt x="111" y="1561"/>
                  </a:lnTo>
                  <a:lnTo>
                    <a:pt x="103" y="1608"/>
                  </a:lnTo>
                  <a:lnTo>
                    <a:pt x="95" y="1656"/>
                  </a:lnTo>
                  <a:lnTo>
                    <a:pt x="79" y="1751"/>
                  </a:lnTo>
                  <a:lnTo>
                    <a:pt x="71" y="1790"/>
                  </a:lnTo>
                  <a:lnTo>
                    <a:pt x="63" y="1830"/>
                  </a:lnTo>
                  <a:lnTo>
                    <a:pt x="55" y="1862"/>
                  </a:lnTo>
                  <a:lnTo>
                    <a:pt x="47" y="1885"/>
                  </a:lnTo>
                  <a:lnTo>
                    <a:pt x="40" y="1917"/>
                  </a:lnTo>
                  <a:lnTo>
                    <a:pt x="32" y="1933"/>
                  </a:lnTo>
                  <a:lnTo>
                    <a:pt x="32" y="1933"/>
                  </a:lnTo>
                  <a:lnTo>
                    <a:pt x="32" y="1941"/>
                  </a:lnTo>
                  <a:lnTo>
                    <a:pt x="32" y="1941"/>
                  </a:lnTo>
                  <a:lnTo>
                    <a:pt x="24" y="1941"/>
                  </a:lnTo>
                  <a:lnTo>
                    <a:pt x="24" y="1949"/>
                  </a:lnTo>
                  <a:lnTo>
                    <a:pt x="16" y="1949"/>
                  </a:lnTo>
                  <a:lnTo>
                    <a:pt x="8" y="1957"/>
                  </a:lnTo>
                  <a:lnTo>
                    <a:pt x="0" y="1949"/>
                  </a:lnTo>
                  <a:lnTo>
                    <a:pt x="0" y="1941"/>
                  </a:lnTo>
                  <a:lnTo>
                    <a:pt x="0" y="1933"/>
                  </a:lnTo>
                  <a:lnTo>
                    <a:pt x="0" y="1933"/>
                  </a:lnTo>
                  <a:close/>
                </a:path>
              </a:pathLst>
            </a:custGeom>
            <a:solidFill>
              <a:srgbClr val="FF896D"/>
            </a:solidFill>
            <a:ln w="50800">
              <a:solidFill>
                <a:srgbClr val="FF896D"/>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87" name="Rectangle 28"/>
            <p:cNvSpPr>
              <a:spLocks noChangeArrowheads="1"/>
            </p:cNvSpPr>
            <p:nvPr/>
          </p:nvSpPr>
          <p:spPr bwMode="auto">
            <a:xfrm>
              <a:off x="3998603" y="268763"/>
              <a:ext cx="462958"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r</a:t>
              </a:r>
              <a:r>
                <a:rPr lang="hu-HU" sz="2177" dirty="0">
                  <a:solidFill>
                    <a:srgbClr val="000000"/>
                  </a:solidFill>
                  <a:latin typeface="Calibri" pitchFamily="34" charset="0"/>
                </a:rPr>
                <a:t>)</a:t>
              </a:r>
              <a:endParaRPr lang="hu-HU" sz="2177" dirty="0">
                <a:latin typeface="Arial" pitchFamily="34" charset="0"/>
              </a:endParaRPr>
            </a:p>
          </p:txBody>
        </p:sp>
        <p:sp>
          <p:nvSpPr>
            <p:cNvPr id="88" name="Rectangle 28"/>
            <p:cNvSpPr>
              <a:spLocks noChangeArrowheads="1"/>
            </p:cNvSpPr>
            <p:nvPr/>
          </p:nvSpPr>
          <p:spPr bwMode="auto">
            <a:xfrm>
              <a:off x="9650998" y="3692583"/>
              <a:ext cx="475045" cy="36930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2177" dirty="0">
                  <a:solidFill>
                    <a:srgbClr val="000000"/>
                  </a:solidFill>
                  <a:latin typeface="Calibri" pitchFamily="34" charset="0"/>
                </a:rPr>
                <a:t>r/</a:t>
              </a:r>
              <a:r>
                <a:rPr lang="hu-HU" sz="2177" dirty="0" err="1">
                  <a:solidFill>
                    <a:srgbClr val="000000"/>
                  </a:solidFill>
                  <a:latin typeface="Calibri" pitchFamily="34" charset="0"/>
                </a:rPr>
                <a:t>a</a:t>
              </a:r>
              <a:r>
                <a:rPr lang="hu-HU" sz="2177" baseline="-25000" dirty="0" err="1">
                  <a:solidFill>
                    <a:srgbClr val="000000"/>
                  </a:solidFill>
                  <a:latin typeface="Calibri" pitchFamily="34" charset="0"/>
                </a:rPr>
                <a:t>o</a:t>
              </a:r>
              <a:endParaRPr lang="hu-HU" sz="2177" baseline="-25000" dirty="0">
                <a:latin typeface="Arial" pitchFamily="34" charset="0"/>
              </a:endParaRPr>
            </a:p>
          </p:txBody>
        </p:sp>
        <p:sp>
          <p:nvSpPr>
            <p:cNvPr id="312362" name="Rectangle 42"/>
            <p:cNvSpPr>
              <a:spLocks noChangeArrowheads="1"/>
            </p:cNvSpPr>
            <p:nvPr/>
          </p:nvSpPr>
          <p:spPr bwMode="auto">
            <a:xfrm>
              <a:off x="4722813" y="422276"/>
              <a:ext cx="12700" cy="3143250"/>
            </a:xfrm>
            <a:prstGeom prst="rect">
              <a:avLst/>
            </a:prstGeom>
            <a:solidFill>
              <a:schemeClr val="tx1"/>
            </a:solidFill>
            <a:ln w="381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12363" name="Freeform 43"/>
            <p:cNvSpPr>
              <a:spLocks noEditPoints="1"/>
            </p:cNvSpPr>
            <p:nvPr/>
          </p:nvSpPr>
          <p:spPr bwMode="auto">
            <a:xfrm>
              <a:off x="4663926" y="422276"/>
              <a:ext cx="50800" cy="3155950"/>
            </a:xfrm>
            <a:custGeom>
              <a:avLst/>
              <a:gdLst/>
              <a:ahLst/>
              <a:cxnLst>
                <a:cxn ang="0">
                  <a:pos x="0" y="1980"/>
                </a:cxn>
                <a:cxn ang="0">
                  <a:pos x="32" y="1980"/>
                </a:cxn>
                <a:cxn ang="0">
                  <a:pos x="32" y="1988"/>
                </a:cxn>
                <a:cxn ang="0">
                  <a:pos x="0" y="1988"/>
                </a:cxn>
                <a:cxn ang="0">
                  <a:pos x="0" y="1980"/>
                </a:cxn>
                <a:cxn ang="0">
                  <a:pos x="0" y="1758"/>
                </a:cxn>
                <a:cxn ang="0">
                  <a:pos x="32" y="1758"/>
                </a:cxn>
                <a:cxn ang="0">
                  <a:pos x="32" y="1766"/>
                </a:cxn>
                <a:cxn ang="0">
                  <a:pos x="0" y="1766"/>
                </a:cxn>
                <a:cxn ang="0">
                  <a:pos x="0" y="1758"/>
                </a:cxn>
                <a:cxn ang="0">
                  <a:pos x="0" y="1544"/>
                </a:cxn>
                <a:cxn ang="0">
                  <a:pos x="32" y="1544"/>
                </a:cxn>
                <a:cxn ang="0">
                  <a:pos x="32" y="1552"/>
                </a:cxn>
                <a:cxn ang="0">
                  <a:pos x="0" y="1552"/>
                </a:cxn>
                <a:cxn ang="0">
                  <a:pos x="0" y="1544"/>
                </a:cxn>
                <a:cxn ang="0">
                  <a:pos x="0" y="1322"/>
                </a:cxn>
                <a:cxn ang="0">
                  <a:pos x="32" y="1322"/>
                </a:cxn>
                <a:cxn ang="0">
                  <a:pos x="32" y="1330"/>
                </a:cxn>
                <a:cxn ang="0">
                  <a:pos x="0" y="1330"/>
                </a:cxn>
                <a:cxn ang="0">
                  <a:pos x="0" y="1322"/>
                </a:cxn>
                <a:cxn ang="0">
                  <a:pos x="0" y="1101"/>
                </a:cxn>
                <a:cxn ang="0">
                  <a:pos x="32" y="1101"/>
                </a:cxn>
                <a:cxn ang="0">
                  <a:pos x="32" y="1109"/>
                </a:cxn>
                <a:cxn ang="0">
                  <a:pos x="0" y="1109"/>
                </a:cxn>
                <a:cxn ang="0">
                  <a:pos x="0" y="1101"/>
                </a:cxn>
                <a:cxn ang="0">
                  <a:pos x="0" y="879"/>
                </a:cxn>
                <a:cxn ang="0">
                  <a:pos x="32" y="879"/>
                </a:cxn>
                <a:cxn ang="0">
                  <a:pos x="32" y="887"/>
                </a:cxn>
                <a:cxn ang="0">
                  <a:pos x="0" y="887"/>
                </a:cxn>
                <a:cxn ang="0">
                  <a:pos x="0" y="879"/>
                </a:cxn>
                <a:cxn ang="0">
                  <a:pos x="0" y="665"/>
                </a:cxn>
                <a:cxn ang="0">
                  <a:pos x="32" y="665"/>
                </a:cxn>
                <a:cxn ang="0">
                  <a:pos x="32" y="673"/>
                </a:cxn>
                <a:cxn ang="0">
                  <a:pos x="0" y="673"/>
                </a:cxn>
                <a:cxn ang="0">
                  <a:pos x="0" y="665"/>
                </a:cxn>
                <a:cxn ang="0">
                  <a:pos x="0" y="443"/>
                </a:cxn>
                <a:cxn ang="0">
                  <a:pos x="32" y="443"/>
                </a:cxn>
                <a:cxn ang="0">
                  <a:pos x="32" y="451"/>
                </a:cxn>
                <a:cxn ang="0">
                  <a:pos x="0" y="451"/>
                </a:cxn>
                <a:cxn ang="0">
                  <a:pos x="0" y="443"/>
                </a:cxn>
                <a:cxn ang="0">
                  <a:pos x="0" y="222"/>
                </a:cxn>
                <a:cxn ang="0">
                  <a:pos x="32" y="222"/>
                </a:cxn>
                <a:cxn ang="0">
                  <a:pos x="32" y="229"/>
                </a:cxn>
                <a:cxn ang="0">
                  <a:pos x="0" y="229"/>
                </a:cxn>
                <a:cxn ang="0">
                  <a:pos x="0" y="222"/>
                </a:cxn>
                <a:cxn ang="0">
                  <a:pos x="0" y="0"/>
                </a:cxn>
                <a:cxn ang="0">
                  <a:pos x="32" y="0"/>
                </a:cxn>
                <a:cxn ang="0">
                  <a:pos x="32" y="8"/>
                </a:cxn>
                <a:cxn ang="0">
                  <a:pos x="0" y="8"/>
                </a:cxn>
                <a:cxn ang="0">
                  <a:pos x="0" y="0"/>
                </a:cxn>
              </a:cxnLst>
              <a:rect l="0" t="0" r="r" b="b"/>
              <a:pathLst>
                <a:path w="32" h="1988">
                  <a:moveTo>
                    <a:pt x="0" y="1980"/>
                  </a:moveTo>
                  <a:lnTo>
                    <a:pt x="32" y="1980"/>
                  </a:lnTo>
                  <a:lnTo>
                    <a:pt x="32" y="1988"/>
                  </a:lnTo>
                  <a:lnTo>
                    <a:pt x="0" y="1988"/>
                  </a:lnTo>
                  <a:lnTo>
                    <a:pt x="0" y="1980"/>
                  </a:lnTo>
                  <a:close/>
                  <a:moveTo>
                    <a:pt x="0" y="1758"/>
                  </a:moveTo>
                  <a:lnTo>
                    <a:pt x="32" y="1758"/>
                  </a:lnTo>
                  <a:lnTo>
                    <a:pt x="32" y="1766"/>
                  </a:lnTo>
                  <a:lnTo>
                    <a:pt x="0" y="1766"/>
                  </a:lnTo>
                  <a:lnTo>
                    <a:pt x="0" y="1758"/>
                  </a:lnTo>
                  <a:close/>
                  <a:moveTo>
                    <a:pt x="0" y="1544"/>
                  </a:moveTo>
                  <a:lnTo>
                    <a:pt x="32" y="1544"/>
                  </a:lnTo>
                  <a:lnTo>
                    <a:pt x="32" y="1552"/>
                  </a:lnTo>
                  <a:lnTo>
                    <a:pt x="0" y="1552"/>
                  </a:lnTo>
                  <a:lnTo>
                    <a:pt x="0" y="1544"/>
                  </a:lnTo>
                  <a:close/>
                  <a:moveTo>
                    <a:pt x="0" y="1322"/>
                  </a:moveTo>
                  <a:lnTo>
                    <a:pt x="32" y="1322"/>
                  </a:lnTo>
                  <a:lnTo>
                    <a:pt x="32" y="1330"/>
                  </a:lnTo>
                  <a:lnTo>
                    <a:pt x="0" y="1330"/>
                  </a:lnTo>
                  <a:lnTo>
                    <a:pt x="0" y="1322"/>
                  </a:lnTo>
                  <a:close/>
                  <a:moveTo>
                    <a:pt x="0" y="1101"/>
                  </a:moveTo>
                  <a:lnTo>
                    <a:pt x="32" y="1101"/>
                  </a:lnTo>
                  <a:lnTo>
                    <a:pt x="32" y="1109"/>
                  </a:lnTo>
                  <a:lnTo>
                    <a:pt x="0" y="1109"/>
                  </a:lnTo>
                  <a:lnTo>
                    <a:pt x="0" y="1101"/>
                  </a:lnTo>
                  <a:close/>
                  <a:moveTo>
                    <a:pt x="0" y="879"/>
                  </a:moveTo>
                  <a:lnTo>
                    <a:pt x="32" y="879"/>
                  </a:lnTo>
                  <a:lnTo>
                    <a:pt x="32" y="887"/>
                  </a:lnTo>
                  <a:lnTo>
                    <a:pt x="0" y="887"/>
                  </a:lnTo>
                  <a:lnTo>
                    <a:pt x="0" y="879"/>
                  </a:lnTo>
                  <a:close/>
                  <a:moveTo>
                    <a:pt x="0" y="665"/>
                  </a:moveTo>
                  <a:lnTo>
                    <a:pt x="32" y="665"/>
                  </a:lnTo>
                  <a:lnTo>
                    <a:pt x="32" y="673"/>
                  </a:lnTo>
                  <a:lnTo>
                    <a:pt x="0" y="673"/>
                  </a:lnTo>
                  <a:lnTo>
                    <a:pt x="0" y="665"/>
                  </a:lnTo>
                  <a:close/>
                  <a:moveTo>
                    <a:pt x="0" y="443"/>
                  </a:moveTo>
                  <a:lnTo>
                    <a:pt x="32" y="443"/>
                  </a:lnTo>
                  <a:lnTo>
                    <a:pt x="32" y="451"/>
                  </a:lnTo>
                  <a:lnTo>
                    <a:pt x="0" y="451"/>
                  </a:lnTo>
                  <a:lnTo>
                    <a:pt x="0" y="443"/>
                  </a:lnTo>
                  <a:close/>
                  <a:moveTo>
                    <a:pt x="0" y="222"/>
                  </a:moveTo>
                  <a:lnTo>
                    <a:pt x="32" y="222"/>
                  </a:lnTo>
                  <a:lnTo>
                    <a:pt x="32" y="229"/>
                  </a:lnTo>
                  <a:lnTo>
                    <a:pt x="0" y="229"/>
                  </a:lnTo>
                  <a:lnTo>
                    <a:pt x="0" y="222"/>
                  </a:lnTo>
                  <a:close/>
                  <a:moveTo>
                    <a:pt x="0" y="0"/>
                  </a:moveTo>
                  <a:lnTo>
                    <a:pt x="32" y="0"/>
                  </a:lnTo>
                  <a:lnTo>
                    <a:pt x="32" y="8"/>
                  </a:lnTo>
                  <a:lnTo>
                    <a:pt x="0" y="8"/>
                  </a:lnTo>
                  <a:lnTo>
                    <a:pt x="0" y="0"/>
                  </a:lnTo>
                  <a:close/>
                </a:path>
              </a:pathLst>
            </a:custGeom>
            <a:solidFill>
              <a:schemeClr val="tx1"/>
            </a:solidFill>
            <a:ln w="381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2364" name="Rectangle 44"/>
            <p:cNvSpPr>
              <a:spLocks noChangeArrowheads="1"/>
            </p:cNvSpPr>
            <p:nvPr/>
          </p:nvSpPr>
          <p:spPr bwMode="auto">
            <a:xfrm>
              <a:off x="4722813" y="3565526"/>
              <a:ext cx="4638675" cy="0"/>
            </a:xfrm>
            <a:prstGeom prst="rect">
              <a:avLst/>
            </a:prstGeom>
            <a:solidFill>
              <a:schemeClr val="tx1"/>
            </a:solidFill>
            <a:ln w="38100">
              <a:solidFill>
                <a:schemeClr val="tx1"/>
              </a:solidFill>
              <a:prstDash val="solid"/>
              <a:miter lim="800000"/>
              <a:headEnd/>
              <a:tailEnd/>
            </a:ln>
          </p:spPr>
          <p:txBody>
            <a:bodyPr vert="horz" wrap="square" lIns="82953" tIns="41476" rIns="82953" bIns="41476" numCol="1" anchor="t" anchorCtr="0" compatLnSpc="1">
              <a:prstTxWarp prst="textNoShape">
                <a:avLst/>
              </a:prstTxWarp>
            </a:bodyPr>
            <a:lstStyle/>
            <a:p>
              <a:endParaRPr lang="hu-HU" sz="1633"/>
            </a:p>
          </p:txBody>
        </p:sp>
        <p:sp>
          <p:nvSpPr>
            <p:cNvPr id="312365" name="Freeform 45"/>
            <p:cNvSpPr>
              <a:spLocks noEditPoints="1"/>
            </p:cNvSpPr>
            <p:nvPr/>
          </p:nvSpPr>
          <p:spPr bwMode="auto">
            <a:xfrm>
              <a:off x="4722813" y="3581428"/>
              <a:ext cx="4651375" cy="49213"/>
            </a:xfrm>
            <a:custGeom>
              <a:avLst/>
              <a:gdLst/>
              <a:ahLst/>
              <a:cxnLst>
                <a:cxn ang="0">
                  <a:pos x="8" y="0"/>
                </a:cxn>
                <a:cxn ang="0">
                  <a:pos x="8" y="31"/>
                </a:cxn>
                <a:cxn ang="0">
                  <a:pos x="0" y="31"/>
                </a:cxn>
                <a:cxn ang="0">
                  <a:pos x="0" y="0"/>
                </a:cxn>
                <a:cxn ang="0">
                  <a:pos x="8" y="0"/>
                </a:cxn>
                <a:cxn ang="0">
                  <a:pos x="372" y="0"/>
                </a:cxn>
                <a:cxn ang="0">
                  <a:pos x="372" y="31"/>
                </a:cxn>
                <a:cxn ang="0">
                  <a:pos x="364" y="31"/>
                </a:cxn>
                <a:cxn ang="0">
                  <a:pos x="364" y="0"/>
                </a:cxn>
                <a:cxn ang="0">
                  <a:pos x="372" y="0"/>
                </a:cxn>
                <a:cxn ang="0">
                  <a:pos x="736" y="0"/>
                </a:cxn>
                <a:cxn ang="0">
                  <a:pos x="736" y="31"/>
                </a:cxn>
                <a:cxn ang="0">
                  <a:pos x="728" y="31"/>
                </a:cxn>
                <a:cxn ang="0">
                  <a:pos x="728" y="0"/>
                </a:cxn>
                <a:cxn ang="0">
                  <a:pos x="736" y="0"/>
                </a:cxn>
                <a:cxn ang="0">
                  <a:pos x="1101" y="0"/>
                </a:cxn>
                <a:cxn ang="0">
                  <a:pos x="1101" y="31"/>
                </a:cxn>
                <a:cxn ang="0">
                  <a:pos x="1093" y="31"/>
                </a:cxn>
                <a:cxn ang="0">
                  <a:pos x="1093" y="0"/>
                </a:cxn>
                <a:cxn ang="0">
                  <a:pos x="1101" y="0"/>
                </a:cxn>
                <a:cxn ang="0">
                  <a:pos x="1465" y="0"/>
                </a:cxn>
                <a:cxn ang="0">
                  <a:pos x="1465" y="31"/>
                </a:cxn>
                <a:cxn ang="0">
                  <a:pos x="1457" y="31"/>
                </a:cxn>
                <a:cxn ang="0">
                  <a:pos x="1457" y="0"/>
                </a:cxn>
                <a:cxn ang="0">
                  <a:pos x="1465" y="0"/>
                </a:cxn>
                <a:cxn ang="0">
                  <a:pos x="1837" y="0"/>
                </a:cxn>
                <a:cxn ang="0">
                  <a:pos x="1837" y="31"/>
                </a:cxn>
                <a:cxn ang="0">
                  <a:pos x="1829" y="31"/>
                </a:cxn>
                <a:cxn ang="0">
                  <a:pos x="1829" y="0"/>
                </a:cxn>
                <a:cxn ang="0">
                  <a:pos x="1837" y="0"/>
                </a:cxn>
                <a:cxn ang="0">
                  <a:pos x="2202" y="0"/>
                </a:cxn>
                <a:cxn ang="0">
                  <a:pos x="2202" y="31"/>
                </a:cxn>
                <a:cxn ang="0">
                  <a:pos x="2194" y="31"/>
                </a:cxn>
                <a:cxn ang="0">
                  <a:pos x="2194" y="0"/>
                </a:cxn>
                <a:cxn ang="0">
                  <a:pos x="2202" y="0"/>
                </a:cxn>
                <a:cxn ang="0">
                  <a:pos x="2566" y="0"/>
                </a:cxn>
                <a:cxn ang="0">
                  <a:pos x="2566" y="31"/>
                </a:cxn>
                <a:cxn ang="0">
                  <a:pos x="2558" y="31"/>
                </a:cxn>
                <a:cxn ang="0">
                  <a:pos x="2558" y="0"/>
                </a:cxn>
                <a:cxn ang="0">
                  <a:pos x="2566" y="0"/>
                </a:cxn>
                <a:cxn ang="0">
                  <a:pos x="2930" y="0"/>
                </a:cxn>
                <a:cxn ang="0">
                  <a:pos x="2930" y="31"/>
                </a:cxn>
                <a:cxn ang="0">
                  <a:pos x="2922" y="31"/>
                </a:cxn>
                <a:cxn ang="0">
                  <a:pos x="2922" y="0"/>
                </a:cxn>
                <a:cxn ang="0">
                  <a:pos x="2930" y="0"/>
                </a:cxn>
              </a:cxnLst>
              <a:rect l="0" t="0" r="r" b="b"/>
              <a:pathLst>
                <a:path w="2930" h="31">
                  <a:moveTo>
                    <a:pt x="8" y="0"/>
                  </a:moveTo>
                  <a:lnTo>
                    <a:pt x="8" y="31"/>
                  </a:lnTo>
                  <a:lnTo>
                    <a:pt x="0" y="31"/>
                  </a:lnTo>
                  <a:lnTo>
                    <a:pt x="0" y="0"/>
                  </a:lnTo>
                  <a:lnTo>
                    <a:pt x="8" y="0"/>
                  </a:lnTo>
                  <a:close/>
                  <a:moveTo>
                    <a:pt x="372" y="0"/>
                  </a:moveTo>
                  <a:lnTo>
                    <a:pt x="372" y="31"/>
                  </a:lnTo>
                  <a:lnTo>
                    <a:pt x="364" y="31"/>
                  </a:lnTo>
                  <a:lnTo>
                    <a:pt x="364" y="0"/>
                  </a:lnTo>
                  <a:lnTo>
                    <a:pt x="372" y="0"/>
                  </a:lnTo>
                  <a:close/>
                  <a:moveTo>
                    <a:pt x="736" y="0"/>
                  </a:moveTo>
                  <a:lnTo>
                    <a:pt x="736" y="31"/>
                  </a:lnTo>
                  <a:lnTo>
                    <a:pt x="728" y="31"/>
                  </a:lnTo>
                  <a:lnTo>
                    <a:pt x="728" y="0"/>
                  </a:lnTo>
                  <a:lnTo>
                    <a:pt x="736" y="0"/>
                  </a:lnTo>
                  <a:close/>
                  <a:moveTo>
                    <a:pt x="1101" y="0"/>
                  </a:moveTo>
                  <a:lnTo>
                    <a:pt x="1101" y="31"/>
                  </a:lnTo>
                  <a:lnTo>
                    <a:pt x="1093" y="31"/>
                  </a:lnTo>
                  <a:lnTo>
                    <a:pt x="1093" y="0"/>
                  </a:lnTo>
                  <a:lnTo>
                    <a:pt x="1101" y="0"/>
                  </a:lnTo>
                  <a:close/>
                  <a:moveTo>
                    <a:pt x="1465" y="0"/>
                  </a:moveTo>
                  <a:lnTo>
                    <a:pt x="1465" y="31"/>
                  </a:lnTo>
                  <a:lnTo>
                    <a:pt x="1457" y="31"/>
                  </a:lnTo>
                  <a:lnTo>
                    <a:pt x="1457" y="0"/>
                  </a:lnTo>
                  <a:lnTo>
                    <a:pt x="1465" y="0"/>
                  </a:lnTo>
                  <a:close/>
                  <a:moveTo>
                    <a:pt x="1837" y="0"/>
                  </a:moveTo>
                  <a:lnTo>
                    <a:pt x="1837" y="31"/>
                  </a:lnTo>
                  <a:lnTo>
                    <a:pt x="1829" y="31"/>
                  </a:lnTo>
                  <a:lnTo>
                    <a:pt x="1829" y="0"/>
                  </a:lnTo>
                  <a:lnTo>
                    <a:pt x="1837" y="0"/>
                  </a:lnTo>
                  <a:close/>
                  <a:moveTo>
                    <a:pt x="2202" y="0"/>
                  </a:moveTo>
                  <a:lnTo>
                    <a:pt x="2202" y="31"/>
                  </a:lnTo>
                  <a:lnTo>
                    <a:pt x="2194" y="31"/>
                  </a:lnTo>
                  <a:lnTo>
                    <a:pt x="2194" y="0"/>
                  </a:lnTo>
                  <a:lnTo>
                    <a:pt x="2202" y="0"/>
                  </a:lnTo>
                  <a:close/>
                  <a:moveTo>
                    <a:pt x="2566" y="0"/>
                  </a:moveTo>
                  <a:lnTo>
                    <a:pt x="2566" y="31"/>
                  </a:lnTo>
                  <a:lnTo>
                    <a:pt x="2558" y="31"/>
                  </a:lnTo>
                  <a:lnTo>
                    <a:pt x="2558" y="0"/>
                  </a:lnTo>
                  <a:lnTo>
                    <a:pt x="2566" y="0"/>
                  </a:lnTo>
                  <a:close/>
                  <a:moveTo>
                    <a:pt x="2930" y="0"/>
                  </a:moveTo>
                  <a:lnTo>
                    <a:pt x="2930" y="31"/>
                  </a:lnTo>
                  <a:lnTo>
                    <a:pt x="2922" y="31"/>
                  </a:lnTo>
                  <a:lnTo>
                    <a:pt x="2922" y="0"/>
                  </a:lnTo>
                  <a:lnTo>
                    <a:pt x="2930" y="0"/>
                  </a:lnTo>
                  <a:close/>
                </a:path>
              </a:pathLst>
            </a:custGeom>
            <a:solidFill>
              <a:schemeClr val="tx1"/>
            </a:solidFill>
            <a:ln w="38100">
              <a:solidFill>
                <a:schemeClr val="tx1"/>
              </a:solidFill>
              <a:prstDash val="solid"/>
              <a:round/>
              <a:headEnd/>
              <a:tailEnd/>
            </a:ln>
          </p:spPr>
          <p:txBody>
            <a:bodyPr vert="horz" wrap="square" lIns="82953" tIns="41476" rIns="82953" bIns="41476" numCol="1" anchor="t" anchorCtr="0" compatLnSpc="1">
              <a:prstTxWarp prst="textNoShape">
                <a:avLst/>
              </a:prstTxWarp>
            </a:bodyPr>
            <a:lstStyle/>
            <a:p>
              <a:endParaRPr lang="hu-HU" sz="1633"/>
            </a:p>
          </p:txBody>
        </p:sp>
        <p:sp>
          <p:nvSpPr>
            <p:cNvPr id="312367" name="Rectangle 47"/>
            <p:cNvSpPr>
              <a:spLocks noChangeArrowheads="1"/>
            </p:cNvSpPr>
            <p:nvPr/>
          </p:nvSpPr>
          <p:spPr bwMode="auto">
            <a:xfrm>
              <a:off x="3998603" y="3428920"/>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0.000</a:t>
              </a:r>
              <a:endParaRPr lang="hu-HU" sz="1814" dirty="0">
                <a:latin typeface="Arial" pitchFamily="34" charset="0"/>
              </a:endParaRPr>
            </a:p>
          </p:txBody>
        </p:sp>
        <p:sp>
          <p:nvSpPr>
            <p:cNvPr id="312369" name="Rectangle 49"/>
            <p:cNvSpPr>
              <a:spLocks noChangeArrowheads="1"/>
            </p:cNvSpPr>
            <p:nvPr/>
          </p:nvSpPr>
          <p:spPr bwMode="auto">
            <a:xfrm>
              <a:off x="3998603" y="2725657"/>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0.010</a:t>
              </a:r>
              <a:endParaRPr lang="hu-HU" sz="1814" dirty="0">
                <a:latin typeface="Arial" pitchFamily="34" charset="0"/>
              </a:endParaRPr>
            </a:p>
          </p:txBody>
        </p:sp>
        <p:sp>
          <p:nvSpPr>
            <p:cNvPr id="312371" name="Rectangle 51"/>
            <p:cNvSpPr>
              <a:spLocks noChangeArrowheads="1"/>
            </p:cNvSpPr>
            <p:nvPr/>
          </p:nvSpPr>
          <p:spPr bwMode="auto">
            <a:xfrm>
              <a:off x="3998603" y="2033507"/>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0.020</a:t>
              </a:r>
              <a:endParaRPr lang="hu-HU" sz="1814" dirty="0">
                <a:latin typeface="Arial" pitchFamily="34" charset="0"/>
              </a:endParaRPr>
            </a:p>
          </p:txBody>
        </p:sp>
        <p:sp>
          <p:nvSpPr>
            <p:cNvPr id="312373" name="Rectangle 53"/>
            <p:cNvSpPr>
              <a:spLocks noChangeArrowheads="1"/>
            </p:cNvSpPr>
            <p:nvPr/>
          </p:nvSpPr>
          <p:spPr bwMode="auto">
            <a:xfrm>
              <a:off x="3998603" y="1330245"/>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0.030</a:t>
              </a:r>
              <a:endParaRPr lang="hu-HU" sz="1814" dirty="0">
                <a:latin typeface="Arial" pitchFamily="34" charset="0"/>
              </a:endParaRPr>
            </a:p>
          </p:txBody>
        </p:sp>
        <p:sp>
          <p:nvSpPr>
            <p:cNvPr id="312375" name="Rectangle 55"/>
            <p:cNvSpPr>
              <a:spLocks noChangeArrowheads="1"/>
            </p:cNvSpPr>
            <p:nvPr/>
          </p:nvSpPr>
          <p:spPr bwMode="auto">
            <a:xfrm>
              <a:off x="3998603" y="638095"/>
              <a:ext cx="588416"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defTabSz="829544" fontAlgn="base">
                <a:spcBef>
                  <a:spcPct val="0"/>
                </a:spcBef>
                <a:spcAft>
                  <a:spcPct val="0"/>
                </a:spcAft>
              </a:pPr>
              <a:r>
                <a:rPr lang="hu-HU" sz="1814" dirty="0" smtClean="0">
                  <a:solidFill>
                    <a:srgbClr val="000000"/>
                  </a:solidFill>
                  <a:latin typeface="Calibri" pitchFamily="34" charset="0"/>
                </a:rPr>
                <a:t>0.040</a:t>
              </a:r>
              <a:endParaRPr lang="hu-HU" sz="1814" dirty="0">
                <a:latin typeface="Arial" pitchFamily="34" charset="0"/>
              </a:endParaRPr>
            </a:p>
          </p:txBody>
        </p:sp>
        <p:sp>
          <p:nvSpPr>
            <p:cNvPr id="312377" name="Rectangle 57"/>
            <p:cNvSpPr>
              <a:spLocks noChangeArrowheads="1"/>
            </p:cNvSpPr>
            <p:nvPr/>
          </p:nvSpPr>
          <p:spPr bwMode="auto">
            <a:xfrm>
              <a:off x="4576773" y="3706840"/>
              <a:ext cx="326898"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0.0</a:t>
              </a:r>
              <a:endParaRPr lang="hu-HU" sz="1814" dirty="0">
                <a:latin typeface="Arial" pitchFamily="34" charset="0"/>
              </a:endParaRPr>
            </a:p>
          </p:txBody>
        </p:sp>
        <p:sp>
          <p:nvSpPr>
            <p:cNvPr id="312379" name="Rectangle 59"/>
            <p:cNvSpPr>
              <a:spLocks noChangeArrowheads="1"/>
            </p:cNvSpPr>
            <p:nvPr/>
          </p:nvSpPr>
          <p:spPr bwMode="auto">
            <a:xfrm>
              <a:off x="5662330" y="370684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10.0</a:t>
              </a:r>
              <a:endParaRPr lang="hu-HU" sz="1814" dirty="0">
                <a:latin typeface="Arial" pitchFamily="34" charset="0"/>
              </a:endParaRPr>
            </a:p>
          </p:txBody>
        </p:sp>
        <p:sp>
          <p:nvSpPr>
            <p:cNvPr id="312381" name="Rectangle 61"/>
            <p:cNvSpPr>
              <a:spLocks noChangeArrowheads="1"/>
            </p:cNvSpPr>
            <p:nvPr/>
          </p:nvSpPr>
          <p:spPr bwMode="auto">
            <a:xfrm>
              <a:off x="6819618" y="370684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20.0</a:t>
              </a:r>
              <a:endParaRPr lang="hu-HU" sz="1814" dirty="0">
                <a:latin typeface="Arial" pitchFamily="34" charset="0"/>
              </a:endParaRPr>
            </a:p>
          </p:txBody>
        </p:sp>
        <p:sp>
          <p:nvSpPr>
            <p:cNvPr id="312383" name="Rectangle 63"/>
            <p:cNvSpPr>
              <a:spLocks noChangeArrowheads="1"/>
            </p:cNvSpPr>
            <p:nvPr/>
          </p:nvSpPr>
          <p:spPr bwMode="auto">
            <a:xfrm>
              <a:off x="7989606" y="370684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30.0</a:t>
              </a:r>
              <a:endParaRPr lang="hu-HU" sz="1814" dirty="0">
                <a:latin typeface="Arial" pitchFamily="34" charset="0"/>
              </a:endParaRPr>
            </a:p>
          </p:txBody>
        </p:sp>
        <p:sp>
          <p:nvSpPr>
            <p:cNvPr id="312385" name="Rectangle 65"/>
            <p:cNvSpPr>
              <a:spLocks noChangeArrowheads="1"/>
            </p:cNvSpPr>
            <p:nvPr/>
          </p:nvSpPr>
          <p:spPr bwMode="auto">
            <a:xfrm>
              <a:off x="9145306" y="3706840"/>
              <a:ext cx="457657" cy="30774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defTabSz="829544" fontAlgn="base">
                <a:spcBef>
                  <a:spcPct val="0"/>
                </a:spcBef>
                <a:spcAft>
                  <a:spcPct val="0"/>
                </a:spcAft>
              </a:pPr>
              <a:r>
                <a:rPr lang="hu-HU" sz="1814" dirty="0" smtClean="0">
                  <a:solidFill>
                    <a:srgbClr val="000000"/>
                  </a:solidFill>
                  <a:latin typeface="Calibri" pitchFamily="34" charset="0"/>
                </a:rPr>
                <a:t>40.0</a:t>
              </a:r>
              <a:endParaRPr lang="hu-HU" sz="1814" dirty="0">
                <a:latin typeface="Arial" pitchFamily="34" charset="0"/>
              </a:endParaRPr>
            </a:p>
          </p:txBody>
        </p:sp>
      </p:grpSp>
      <p:graphicFrame>
        <p:nvGraphicFramePr>
          <p:cNvPr id="120" name="Object 141"/>
          <p:cNvGraphicFramePr>
            <a:graphicFrameLocks noChangeAspect="1"/>
          </p:cNvGraphicFramePr>
          <p:nvPr/>
        </p:nvGraphicFramePr>
        <p:xfrm>
          <a:off x="2138533" y="5723999"/>
          <a:ext cx="4016156" cy="1033883"/>
        </p:xfrm>
        <a:graphic>
          <a:graphicData uri="http://schemas.openxmlformats.org/presentationml/2006/ole">
            <mc:AlternateContent xmlns:mc="http://schemas.openxmlformats.org/markup-compatibility/2006">
              <mc:Choice xmlns:v="urn:schemas-microsoft-com:vml" Requires="v">
                <p:oleObj spid="_x0000_s6258" name="Egyenlet" r:id="rId4" imgW="1777680" imgH="457200" progId="Equation.3">
                  <p:embed/>
                </p:oleObj>
              </mc:Choice>
              <mc:Fallback>
                <p:oleObj name="Egyenlet" r:id="rId4" imgW="1777680" imgH="457200" progId="Equation.3">
                  <p:embed/>
                  <p:pic>
                    <p:nvPicPr>
                      <p:cNvPr id="120" name="Object 14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8533" y="5723999"/>
                        <a:ext cx="4016156" cy="103388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1" name="Szövegdoboz 120"/>
          <p:cNvSpPr txBox="1"/>
          <p:nvPr/>
        </p:nvSpPr>
        <p:spPr>
          <a:xfrm>
            <a:off x="6302104" y="5881328"/>
            <a:ext cx="5604419" cy="539058"/>
          </a:xfrm>
          <a:prstGeom prst="rect">
            <a:avLst/>
          </a:prstGeom>
          <a:noFill/>
        </p:spPr>
        <p:txBody>
          <a:bodyPr wrap="none" rtlCol="0">
            <a:spAutoFit/>
          </a:bodyPr>
          <a:lstStyle/>
          <a:p>
            <a:pPr algn="ctr"/>
            <a:r>
              <a:rPr lang="hu-HU" sz="2903" dirty="0" smtClean="0">
                <a:latin typeface="Times New Roman" pitchFamily="18" charset="0"/>
                <a:cs typeface="Times New Roman" pitchFamily="18" charset="0"/>
              </a:rPr>
              <a:t>since </a:t>
            </a:r>
            <a:r>
              <a:rPr lang="hu-HU" sz="2903" dirty="0" smtClean="0">
                <a:latin typeface="Brush Script MT" pitchFamily="66" charset="0"/>
                <a:cs typeface="Times New Roman" pitchFamily="18" charset="0"/>
              </a:rPr>
              <a:t>l</a:t>
            </a:r>
            <a:r>
              <a:rPr lang="hu-HU" sz="2903" dirty="0" smtClean="0">
                <a:latin typeface="Times New Roman" pitchFamily="18" charset="0"/>
                <a:cs typeface="Times New Roman" pitchFamily="18" charset="0"/>
              </a:rPr>
              <a:t>=2, the second part is not zero</a:t>
            </a:r>
            <a:endParaRPr lang="hu-HU" sz="2903"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0"/>
                                        </p:tgtEl>
                                        <p:attrNameLst>
                                          <p:attrName>style.visibility</p:attrName>
                                        </p:attrNameLst>
                                      </p:cBhvr>
                                      <p:to>
                                        <p:strVal val="visible"/>
                                      </p:to>
                                    </p:set>
                                  </p:childTnLst>
                                </p:cTn>
                              </p:par>
                            </p:childTnLst>
                          </p:cTn>
                        </p:par>
                        <p:par>
                          <p:cTn id="19" fill="hold">
                            <p:stCondLst>
                              <p:cond delay="0"/>
                            </p:stCondLst>
                            <p:childTnLst>
                              <p:par>
                                <p:cTn id="20" presetID="2" presetClass="entr" presetSubtype="4" fill="hold" grpId="0" nodeType="afterEffect">
                                  <p:stCondLst>
                                    <p:cond delay="1000"/>
                                  </p:stCondLst>
                                  <p:childTnLst>
                                    <p:set>
                                      <p:cBhvr>
                                        <p:cTn id="21" dur="1" fill="hold">
                                          <p:stCondLst>
                                            <p:cond delay="0"/>
                                          </p:stCondLst>
                                        </p:cTn>
                                        <p:tgtEl>
                                          <p:spTgt spid="121"/>
                                        </p:tgtEl>
                                        <p:attrNameLst>
                                          <p:attrName>style.visibility</p:attrName>
                                        </p:attrNameLst>
                                      </p:cBhvr>
                                      <p:to>
                                        <p:strVal val="visible"/>
                                      </p:to>
                                    </p:set>
                                    <p:anim calcmode="lin" valueType="num">
                                      <p:cBhvr additive="base">
                                        <p:cTn id="22" dur="500" fill="hold"/>
                                        <p:tgtEl>
                                          <p:spTgt spid="121"/>
                                        </p:tgtEl>
                                        <p:attrNameLst>
                                          <p:attrName>ppt_x</p:attrName>
                                        </p:attrNameLst>
                                      </p:cBhvr>
                                      <p:tavLst>
                                        <p:tav tm="0">
                                          <p:val>
                                            <p:strVal val="#ppt_x"/>
                                          </p:val>
                                        </p:tav>
                                        <p:tav tm="100000">
                                          <p:val>
                                            <p:strVal val="#ppt_x"/>
                                          </p:val>
                                        </p:tav>
                                      </p:tavLst>
                                    </p:anim>
                                    <p:anim calcmode="lin" valueType="num">
                                      <p:cBhvr additive="base">
                                        <p:cTn id="23" dur="500" fill="hold"/>
                                        <p:tgtEl>
                                          <p:spTgt spid="1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 grpId="0"/>
      <p:bldP spid="160" grpId="0"/>
      <p:bldP spid="12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09333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Based on </a:t>
            </a:r>
            <a:r>
              <a:rPr lang="en-US" sz="3200" err="1">
                <a:latin typeface="Times New Roman" panose="02020603050405020304" pitchFamily="18" charset="0"/>
                <a:cs typeface="Times New Roman" panose="02020603050405020304" pitchFamily="18" charset="0"/>
              </a:rPr>
              <a:t>Born's</a:t>
            </a:r>
            <a:r>
              <a:rPr lang="en-US" sz="3200">
                <a:latin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cs typeface="Times New Roman" panose="02020603050405020304" pitchFamily="18" charset="0"/>
              </a:rPr>
              <a:t>interpretation,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square of the </a:t>
            </a:r>
            <a:r>
              <a:rPr lang="en-US" sz="3200">
                <a:latin typeface="Times New Roman" panose="02020603050405020304" pitchFamily="18" charset="0"/>
                <a:cs typeface="Times New Roman" panose="02020603050405020304" pitchFamily="18" charset="0"/>
              </a:rPr>
              <a:t>wave </a:t>
            </a:r>
            <a:r>
              <a:rPr lang="en-US" sz="3200" smtClean="0">
                <a:latin typeface="Times New Roman" panose="02020603050405020304" pitchFamily="18" charset="0"/>
                <a:cs typeface="Times New Roman" panose="02020603050405020304" pitchFamily="18" charset="0"/>
              </a:rPr>
              <a:t>function, </a:t>
            </a:r>
            <a:r>
              <a:rPr lang="en-US" sz="3200" dirty="0">
                <a:latin typeface="Times New Roman" panose="02020603050405020304" pitchFamily="18" charset="0"/>
                <a:cs typeface="Times New Roman" panose="02020603050405020304" pitchFamily="18" charset="0"/>
              </a:rPr>
              <a:t>due to the change of the </a:t>
            </a:r>
            <a:r>
              <a:rPr lang="en-US" sz="3200">
                <a:latin typeface="Times New Roman" panose="02020603050405020304" pitchFamily="18" charset="0"/>
                <a:cs typeface="Times New Roman" panose="02020603050405020304" pitchFamily="18" charset="0"/>
              </a:rPr>
              <a:t>coordinate </a:t>
            </a:r>
            <a:r>
              <a:rPr lang="en-US" sz="3200" smtClean="0">
                <a:latin typeface="Times New Roman" panose="02020603050405020304" pitchFamily="18" charset="0"/>
                <a:cs typeface="Times New Roman" panose="02020603050405020304" pitchFamily="18" charset="0"/>
              </a:rPr>
              <a:t>system, </a:t>
            </a:r>
            <a:r>
              <a:rPr lang="hu-HU" sz="3200" dirty="0" smtClean="0">
                <a:latin typeface="Times New Roman" panose="02020603050405020304" pitchFamily="18" charset="0"/>
                <a:cs typeface="Times New Roman" panose="02020603050405020304" pitchFamily="18" charset="0"/>
              </a:rPr>
              <a:t>is</a:t>
            </a:r>
            <a:br>
              <a:rPr lang="hu-HU" sz="3200" dirty="0" smtClean="0">
                <a:latin typeface="Times New Roman" panose="02020603050405020304" pitchFamily="18" charset="0"/>
                <a:cs typeface="Times New Roman" panose="02020603050405020304" pitchFamily="18" charset="0"/>
              </a:rPr>
            </a:br>
            <a:r>
              <a:rPr lang="hu-HU" sz="3200" dirty="0" smtClean="0">
                <a:latin typeface="Times New Roman" panose="02020603050405020304" pitchFamily="18" charset="0"/>
                <a:cs typeface="Times New Roman" panose="02020603050405020304" pitchFamily="18" charset="0"/>
              </a:rPr>
              <a:t>changed to d</a:t>
            </a:r>
            <a:r>
              <a:rPr lang="el-GR" sz="3200" dirty="0">
                <a:latin typeface="Times New Roman" panose="02020603050405020304" pitchFamily="18" charset="0"/>
                <a:cs typeface="Times New Roman" panose="02020603050405020304" pitchFamily="18" charset="0"/>
              </a:rPr>
              <a:t>τ</a:t>
            </a:r>
            <a:r>
              <a:rPr lang="hu-HU" sz="3200" dirty="0">
                <a:latin typeface="Times New Roman" panose="02020603050405020304" pitchFamily="18" charset="0"/>
                <a:cs typeface="Times New Roman" panose="02020603050405020304" pitchFamily="18" charset="0"/>
              </a:rPr>
              <a:t> = </a:t>
            </a:r>
            <a:r>
              <a:rPr lang="hu-HU" sz="3200" dirty="0" err="1">
                <a:latin typeface="Times New Roman" panose="02020603050405020304" pitchFamily="18" charset="0"/>
                <a:cs typeface="Times New Roman" panose="02020603050405020304" pitchFamily="18" charset="0"/>
              </a:rPr>
              <a:t>dxdydz</a:t>
            </a:r>
            <a:r>
              <a:rPr lang="hu-HU" sz="3200" dirty="0">
                <a:latin typeface="Times New Roman" panose="02020603050405020304" pitchFamily="18" charset="0"/>
                <a:cs typeface="Times New Roman" panose="02020603050405020304" pitchFamily="18" charset="0"/>
              </a:rPr>
              <a:t> = r</a:t>
            </a:r>
            <a:r>
              <a:rPr lang="hu-HU" sz="3200" baseline="30000" dirty="0">
                <a:latin typeface="Times New Roman" panose="02020603050405020304" pitchFamily="18" charset="0"/>
                <a:cs typeface="Times New Roman" panose="02020603050405020304" pitchFamily="18" charset="0"/>
              </a:rPr>
              <a:t>2</a:t>
            </a:r>
            <a:r>
              <a:rPr lang="hu-HU" sz="3200" dirty="0">
                <a:latin typeface="Times New Roman" panose="02020603050405020304" pitchFamily="18" charset="0"/>
                <a:cs typeface="Times New Roman" panose="02020603050405020304" pitchFamily="18" charset="0"/>
              </a:rPr>
              <a:t> sin </a:t>
            </a:r>
            <a:r>
              <a:rPr lang="el-GR" sz="3200" dirty="0">
                <a:latin typeface="Times New Roman" panose="02020603050405020304" pitchFamily="18" charset="0"/>
                <a:cs typeface="Times New Roman" panose="02020603050405020304" pitchFamily="18" charset="0"/>
              </a:rPr>
              <a:t>Θ</a:t>
            </a:r>
            <a:r>
              <a:rPr lang="hu-HU" sz="3200" dirty="0">
                <a:latin typeface="Times New Roman" panose="02020603050405020304" pitchFamily="18" charset="0"/>
                <a:cs typeface="Times New Roman" panose="02020603050405020304" pitchFamily="18" charset="0"/>
              </a:rPr>
              <a:t> </a:t>
            </a:r>
            <a:r>
              <a:rPr lang="hu-HU" sz="3200" dirty="0" err="1">
                <a:latin typeface="Times New Roman" panose="02020603050405020304" pitchFamily="18" charset="0"/>
                <a:cs typeface="Times New Roman" panose="02020603050405020304" pitchFamily="18" charset="0"/>
              </a:rPr>
              <a:t>dr</a:t>
            </a:r>
            <a:r>
              <a:rPr lang="hu-HU" sz="3200" dirty="0">
                <a:latin typeface="Times New Roman" panose="02020603050405020304" pitchFamily="18" charset="0"/>
                <a:cs typeface="Times New Roman" panose="02020603050405020304" pitchFamily="18" charset="0"/>
              </a:rPr>
              <a:t> d</a:t>
            </a:r>
            <a:r>
              <a:rPr lang="el-GR" sz="3200" dirty="0">
                <a:latin typeface="Times New Roman" panose="02020603050405020304" pitchFamily="18" charset="0"/>
                <a:cs typeface="Times New Roman" panose="02020603050405020304" pitchFamily="18" charset="0"/>
              </a:rPr>
              <a:t>Θ</a:t>
            </a:r>
            <a:r>
              <a:rPr lang="hu-HU" sz="3200" dirty="0">
                <a:latin typeface="Times New Roman" panose="02020603050405020304" pitchFamily="18" charset="0"/>
                <a:cs typeface="Times New Roman" panose="02020603050405020304" pitchFamily="18" charset="0"/>
              </a:rPr>
              <a:t> d</a:t>
            </a:r>
            <a:r>
              <a:rPr lang="el-GR" sz="3200" dirty="0" smtClean="0">
                <a:latin typeface="Times New Roman" panose="02020603050405020304" pitchFamily="18" charset="0"/>
                <a:cs typeface="Times New Roman" panose="02020603050405020304" pitchFamily="18" charset="0"/>
              </a:rPr>
              <a:t>φ</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smtClean="0">
                <a:latin typeface="Times New Roman" panose="02020603050405020304" pitchFamily="18" charset="0"/>
                <a:cs typeface="Times New Roman" panose="02020603050405020304" pitchFamily="18" charset="0"/>
              </a:rPr>
              <a:t>Thus</a:t>
            </a:r>
            <a:r>
              <a:rPr lang="hu-HU" sz="3200" smtClean="0">
                <a:latin typeface="Times New Roman" panose="02020603050405020304" pitchFamily="18" charset="0"/>
                <a:cs typeface="Times New Roman" panose="02020603050405020304" pitchFamily="18" charset="0"/>
              </a:rPr>
              <a:t>,</a:t>
            </a:r>
            <a:r>
              <a:rPr lang="en-US" sz="320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distance from the electron to the </a:t>
            </a:r>
            <a:r>
              <a:rPr lang="en-US" sz="3200" dirty="0" smtClean="0">
                <a:latin typeface="Times New Roman" panose="02020603050405020304" pitchFamily="18" charset="0"/>
                <a:cs typeface="Times New Roman" panose="02020603050405020304" pitchFamily="18" charset="0"/>
              </a:rPr>
              <a:t>nucleus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57200" indent="0">
              <a:spcBef>
                <a:spcPts val="5000"/>
              </a:spcBef>
              <a:spcAft>
                <a:spcPts val="1000"/>
              </a:spcAft>
              <a:buNone/>
            </a:pPr>
            <a:r>
              <a:rPr lang="hu-HU" sz="3200" dirty="0" smtClean="0">
                <a:latin typeface="Times New Roman" panose="02020603050405020304" pitchFamily="18" charset="0"/>
                <a:cs typeface="Times New Roman" panose="02020603050405020304" pitchFamily="18" charset="0"/>
              </a:rPr>
              <a:t>It </a:t>
            </a:r>
            <a:r>
              <a:rPr lang="en-US" sz="3200" dirty="0" smtClean="0">
                <a:latin typeface="Times New Roman" panose="02020603050405020304" pitchFamily="18" charset="0"/>
                <a:cs typeface="Times New Roman" panose="02020603050405020304" pitchFamily="18" charset="0"/>
              </a:rPr>
              <a:t>shows </a:t>
            </a:r>
            <a:r>
              <a:rPr lang="en-US" sz="3200" dirty="0">
                <a:latin typeface="Times New Roman" panose="02020603050405020304" pitchFamily="18" charset="0"/>
                <a:cs typeface="Times New Roman" panose="02020603050405020304" pitchFamily="18" charset="0"/>
              </a:rPr>
              <a:t>the probability that </a:t>
            </a:r>
            <a:r>
              <a:rPr lang="en-US" sz="3200" dirty="0" smtClean="0">
                <a:latin typeface="Times New Roman" panose="02020603050405020304" pitchFamily="18" charset="0"/>
                <a:cs typeface="Times New Roman" panose="02020603050405020304" pitchFamily="18" charset="0"/>
              </a:rPr>
              <a:t>the</a:t>
            </a:r>
            <a:r>
              <a:rPr lang="hu-HU" sz="3200" dirty="0" smtClean="0">
                <a:latin typeface="Times New Roman" panose="02020603050405020304" pitchFamily="18" charset="0"/>
                <a:cs typeface="Times New Roman" panose="02020603050405020304" pitchFamily="18" charset="0"/>
              </a:rPr>
              <a:t/>
            </a:r>
            <a:br>
              <a:rPr lang="hu-HU"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electron </a:t>
            </a:r>
            <a:r>
              <a:rPr lang="en-US" sz="3200" dirty="0">
                <a:latin typeface="Times New Roman" panose="02020603050405020304" pitchFamily="18" charset="0"/>
                <a:cs typeface="Times New Roman" panose="02020603050405020304" pitchFamily="18" charset="0"/>
              </a:rPr>
              <a:t>resides in a </a:t>
            </a:r>
            <a:r>
              <a:rPr lang="en-US" sz="3200" dirty="0" smtClean="0">
                <a:latin typeface="Times New Roman" panose="02020603050405020304" pitchFamily="18" charset="0"/>
                <a:cs typeface="Times New Roman" panose="02020603050405020304" pitchFamily="18" charset="0"/>
              </a:rPr>
              <a:t>spherical</a:t>
            </a:r>
            <a:r>
              <a:rPr lang="hu-HU" sz="3200" dirty="0" smtClean="0">
                <a:latin typeface="Times New Roman" panose="02020603050405020304" pitchFamily="18" charset="0"/>
                <a:cs typeface="Times New Roman" panose="02020603050405020304" pitchFamily="18" charset="0"/>
              </a:rPr>
              <a:t/>
            </a:r>
            <a:br>
              <a:rPr lang="hu-HU"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shell </a:t>
            </a:r>
            <a:r>
              <a:rPr lang="en-US" sz="3200" dirty="0">
                <a:latin typeface="Times New Roman" panose="02020603050405020304" pitchFamily="18" charset="0"/>
                <a:cs typeface="Times New Roman" panose="02020603050405020304" pitchFamily="18" charset="0"/>
              </a:rPr>
              <a:t>of radius </a:t>
            </a:r>
            <a:r>
              <a:rPr lang="en-US" sz="3200" i="1" dirty="0">
                <a:latin typeface="Times New Roman" panose="02020603050405020304" pitchFamily="18" charset="0"/>
                <a:cs typeface="Times New Roman" panose="02020603050405020304" pitchFamily="18" charset="0"/>
              </a:rPr>
              <a:t>r</a:t>
            </a:r>
            <a:r>
              <a:rPr lang="en-US" sz="3200" dirty="0">
                <a:latin typeface="Times New Roman" panose="02020603050405020304" pitchFamily="18" charset="0"/>
                <a:cs typeface="Times New Roman" panose="02020603050405020304" pitchFamily="18" charset="0"/>
              </a:rPr>
              <a:t> and </a:t>
            </a:r>
            <a:r>
              <a:rPr lang="en-US" sz="3200" dirty="0" smtClean="0">
                <a:latin typeface="Times New Roman" panose="02020603050405020304" pitchFamily="18" charset="0"/>
                <a:cs typeface="Times New Roman" panose="02020603050405020304" pitchFamily="18" charset="0"/>
              </a:rPr>
              <a:t>thickness</a:t>
            </a:r>
            <a:r>
              <a:rPr lang="hu-HU" sz="3200" dirty="0" smtClean="0">
                <a:latin typeface="Times New Roman" panose="02020603050405020304" pitchFamily="18" charset="0"/>
                <a:cs typeface="Times New Roman" panose="02020603050405020304" pitchFamily="18" charset="0"/>
              </a:rPr>
              <a:t/>
            </a:r>
            <a:br>
              <a:rPr lang="hu-HU" sz="3200" dirty="0" smtClean="0">
                <a:latin typeface="Times New Roman" panose="02020603050405020304" pitchFamily="18" charset="0"/>
                <a:cs typeface="Times New Roman" panose="02020603050405020304" pitchFamily="18" charset="0"/>
              </a:rPr>
            </a:br>
            <a:r>
              <a:rPr lang="en-US" sz="3200" i="1" dirty="0" err="1" smtClean="0">
                <a:latin typeface="Times New Roman" panose="02020603050405020304" pitchFamily="18" charset="0"/>
                <a:cs typeface="Times New Roman" panose="02020603050405020304" pitchFamily="18" charset="0"/>
              </a:rPr>
              <a:t>dr</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around the nucleus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indent="-442800">
              <a:spcBef>
                <a:spcPts val="0"/>
              </a:spcBef>
              <a:spcAft>
                <a:spcPts val="1000"/>
              </a:spcAft>
            </a:pPr>
            <a:r>
              <a:rPr lang="hu-HU" sz="3200" dirty="0" smtClean="0">
                <a:latin typeface="Times New Roman" panose="02020603050405020304" pitchFamily="18" charset="0"/>
                <a:cs typeface="Times New Roman" panose="02020603050405020304" pitchFamily="18" charset="0"/>
              </a:rPr>
              <a:t>Let us see some examples!</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BDD74924-14B9-45DC-AE64-65B462BA71A1}"/>
                  </a:ext>
                </a:extLst>
              </p:cNvPr>
              <p:cNvSpPr txBox="1"/>
              <p:nvPr/>
            </p:nvSpPr>
            <p:spPr>
              <a:xfrm>
                <a:off x="2090960" y="3718560"/>
                <a:ext cx="4142929"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600" b="0" i="1" smtClean="0">
                          <a:latin typeface="Cambria Math" panose="02040503050406030204" pitchFamily="18" charset="0"/>
                        </a:rPr>
                        <m:t>𝑃</m:t>
                      </m:r>
                      <m:d>
                        <m:dPr>
                          <m:ctrlPr>
                            <a:rPr lang="hu-HU" sz="3600" b="0" i="1" smtClean="0">
                              <a:latin typeface="Cambria Math" panose="02040503050406030204" pitchFamily="18" charset="0"/>
                            </a:rPr>
                          </m:ctrlPr>
                        </m:dPr>
                        <m:e>
                          <m:r>
                            <a:rPr lang="hu-HU" sz="3600" b="0" i="1" smtClean="0">
                              <a:latin typeface="Cambria Math" panose="02040503050406030204" pitchFamily="18" charset="0"/>
                            </a:rPr>
                            <m:t>𝑟</m:t>
                          </m:r>
                        </m:e>
                      </m:d>
                      <m:r>
                        <a:rPr lang="hu-HU" sz="3600" b="0" i="1" smtClean="0">
                          <a:latin typeface="Cambria Math" panose="02040503050406030204" pitchFamily="18" charset="0"/>
                        </a:rPr>
                        <m:t>=</m:t>
                      </m:r>
                      <m:sSup>
                        <m:sSupPr>
                          <m:ctrlPr>
                            <a:rPr lang="hu-HU" sz="3600" b="0" i="1" smtClean="0">
                              <a:latin typeface="Cambria Math" panose="02040503050406030204" pitchFamily="18" charset="0"/>
                            </a:rPr>
                          </m:ctrlPr>
                        </m:sSupPr>
                        <m:e>
                          <m:r>
                            <a:rPr lang="hu-HU" sz="3600" b="0" i="1" smtClean="0">
                              <a:latin typeface="Cambria Math" panose="02040503050406030204" pitchFamily="18" charset="0"/>
                            </a:rPr>
                            <m:t>𝑅</m:t>
                          </m:r>
                        </m:e>
                        <m:sup>
                          <m:r>
                            <a:rPr lang="hu-HU" sz="3600" b="0" i="1" smtClean="0">
                              <a:latin typeface="Cambria Math" panose="02040503050406030204" pitchFamily="18" charset="0"/>
                            </a:rPr>
                            <m:t>2</m:t>
                          </m:r>
                        </m:sup>
                      </m:sSup>
                      <m:d>
                        <m:dPr>
                          <m:ctrlPr>
                            <a:rPr lang="hu-HU" sz="3600" b="0" i="1" smtClean="0">
                              <a:latin typeface="Cambria Math" panose="02040503050406030204" pitchFamily="18" charset="0"/>
                            </a:rPr>
                          </m:ctrlPr>
                        </m:dPr>
                        <m:e>
                          <m:r>
                            <a:rPr lang="hu-HU" sz="3600" b="0" i="1" smtClean="0">
                              <a:latin typeface="Cambria Math" panose="02040503050406030204" pitchFamily="18" charset="0"/>
                            </a:rPr>
                            <m:t>𝑟</m:t>
                          </m:r>
                        </m:e>
                      </m:d>
                      <m:r>
                        <a:rPr lang="hu-HU" sz="3600" b="0" i="1" smtClean="0">
                          <a:latin typeface="Cambria Math" panose="02040503050406030204" pitchFamily="18" charset="0"/>
                          <a:ea typeface="Cambria Math" panose="02040503050406030204" pitchFamily="18" charset="0"/>
                        </a:rPr>
                        <m:t>∙</m:t>
                      </m:r>
                      <m:sSup>
                        <m:sSupPr>
                          <m:ctrlPr>
                            <a:rPr lang="hu-HU" sz="3600" b="0" i="1" smtClean="0">
                              <a:latin typeface="Cambria Math" panose="02040503050406030204" pitchFamily="18" charset="0"/>
                              <a:ea typeface="Cambria Math" panose="02040503050406030204" pitchFamily="18" charset="0"/>
                            </a:rPr>
                          </m:ctrlPr>
                        </m:sSupPr>
                        <m:e>
                          <m:r>
                            <a:rPr lang="hu-HU" sz="3600" b="0" i="1" smtClean="0">
                              <a:latin typeface="Cambria Math" panose="02040503050406030204" pitchFamily="18" charset="0"/>
                              <a:ea typeface="Cambria Math" panose="02040503050406030204" pitchFamily="18" charset="0"/>
                            </a:rPr>
                            <m:t>𝑟</m:t>
                          </m:r>
                        </m:e>
                        <m:sup>
                          <m:r>
                            <a:rPr lang="hu-HU" sz="3600" b="0" i="1" smtClean="0">
                              <a:latin typeface="Cambria Math" panose="02040503050406030204" pitchFamily="18" charset="0"/>
                              <a:ea typeface="Cambria Math" panose="02040503050406030204" pitchFamily="18" charset="0"/>
                            </a:rPr>
                            <m:t>2</m:t>
                          </m:r>
                        </m:sup>
                      </m:sSup>
                      <m:r>
                        <a:rPr lang="hu-HU" sz="3600" b="0" i="1" smtClean="0">
                          <a:latin typeface="Cambria Math" panose="02040503050406030204" pitchFamily="18" charset="0"/>
                          <a:ea typeface="Cambria Math" panose="02040503050406030204" pitchFamily="18" charset="0"/>
                        </a:rPr>
                        <m:t>𝑑𝑟</m:t>
                      </m:r>
                      <m:r>
                        <a:rPr lang="hu-HU" sz="3600" b="0" i="1" smtClean="0">
                          <a:latin typeface="Cambria Math" panose="02040503050406030204" pitchFamily="18" charset="0"/>
                        </a:rPr>
                        <m:t> </m:t>
                      </m:r>
                    </m:oMath>
                  </m:oMathPara>
                </a14:m>
                <a:endParaRPr lang="hu-HU" sz="3600" dirty="0"/>
              </a:p>
            </p:txBody>
          </p:sp>
        </mc:Choice>
        <mc:Fallback xmlns="">
          <p:sp>
            <p:nvSpPr>
              <p:cNvPr id="4" name="Szövegdoboz 3">
                <a:extLst>
                  <a:ext uri="{FF2B5EF4-FFF2-40B4-BE49-F238E27FC236}">
                    <a16:creationId xmlns:a16="http://schemas.microsoft.com/office/drawing/2014/main" id="{BDD74924-14B9-45DC-AE64-65B462BA71A1}"/>
                  </a:ext>
                </a:extLst>
              </p:cNvPr>
              <p:cNvSpPr txBox="1">
                <a:spLocks noRot="1" noChangeAspect="1" noMove="1" noResize="1" noEditPoints="1" noAdjustHandles="1" noChangeArrowheads="1" noChangeShapeType="1" noTextEdit="1"/>
              </p:cNvSpPr>
              <p:nvPr/>
            </p:nvSpPr>
            <p:spPr>
              <a:xfrm>
                <a:off x="2090960" y="3718560"/>
                <a:ext cx="4142929" cy="553998"/>
              </a:xfrm>
              <a:prstGeom prst="rect">
                <a:avLst/>
              </a:prstGeom>
              <a:blipFill>
                <a:blip r:embed="rId2"/>
                <a:stretch>
                  <a:fillRect/>
                </a:stretch>
              </a:blipFill>
            </p:spPr>
            <p:txBody>
              <a:bodyPr/>
              <a:lstStyle/>
              <a:p>
                <a:r>
                  <a:rPr lang="hu-HU">
                    <a:noFill/>
                  </a:rPr>
                  <a:t> </a:t>
                </a:r>
              </a:p>
            </p:txBody>
          </p:sp>
        </mc:Fallback>
      </mc:AlternateContent>
      <p:grpSp>
        <p:nvGrpSpPr>
          <p:cNvPr id="5" name="Csoportba foglalás 4">
            <a:extLst>
              <a:ext uri="{FF2B5EF4-FFF2-40B4-BE49-F238E27FC236}">
                <a16:creationId xmlns:a16="http://schemas.microsoft.com/office/drawing/2014/main" id="{16ABEDB9-1CC4-4E2A-BE41-58D04B7EB3FB}"/>
              </a:ext>
            </a:extLst>
          </p:cNvPr>
          <p:cNvGrpSpPr/>
          <p:nvPr/>
        </p:nvGrpSpPr>
        <p:grpSpPr>
          <a:xfrm>
            <a:off x="8033945" y="3667580"/>
            <a:ext cx="3929455" cy="2987675"/>
            <a:chOff x="3671396" y="4130566"/>
            <a:chExt cx="3929455" cy="2987675"/>
          </a:xfrm>
        </p:grpSpPr>
        <p:sp>
          <p:nvSpPr>
            <p:cNvPr id="6" name="Ív 5">
              <a:extLst>
                <a:ext uri="{FF2B5EF4-FFF2-40B4-BE49-F238E27FC236}">
                  <a16:creationId xmlns:a16="http://schemas.microsoft.com/office/drawing/2014/main" id="{DF259635-9903-434C-A8AA-8A68C4CFD0A6}"/>
                </a:ext>
              </a:extLst>
            </p:cNvPr>
            <p:cNvSpPr/>
            <p:nvPr/>
          </p:nvSpPr>
          <p:spPr bwMode="auto">
            <a:xfrm>
              <a:off x="3671396" y="4130566"/>
              <a:ext cx="2987675" cy="2987675"/>
            </a:xfrm>
            <a:prstGeom prst="arc">
              <a:avLst>
                <a:gd name="adj1" fmla="val 3979112"/>
                <a:gd name="adj2" fmla="val 3973561"/>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sp>
          <p:nvSpPr>
            <p:cNvPr id="7" name="Ív 6">
              <a:extLst>
                <a:ext uri="{FF2B5EF4-FFF2-40B4-BE49-F238E27FC236}">
                  <a16:creationId xmlns:a16="http://schemas.microsoft.com/office/drawing/2014/main" id="{264A2CE8-8797-4D4B-AF9D-8E08208E5AAB}"/>
                </a:ext>
              </a:extLst>
            </p:cNvPr>
            <p:cNvSpPr>
              <a:spLocks noChangeAspect="1"/>
            </p:cNvSpPr>
            <p:nvPr/>
          </p:nvSpPr>
          <p:spPr bwMode="auto">
            <a:xfrm>
              <a:off x="3750215" y="4209395"/>
              <a:ext cx="2822538" cy="2822538"/>
            </a:xfrm>
            <a:prstGeom prst="arc">
              <a:avLst>
                <a:gd name="adj1" fmla="val 19824693"/>
                <a:gd name="adj2" fmla="val 19794950"/>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dirty="0">
                <a:ln>
                  <a:noFill/>
                </a:ln>
                <a:effectLst/>
                <a:latin typeface="Arial" charset="0"/>
              </a:endParaRPr>
            </a:p>
          </p:txBody>
        </p:sp>
        <p:cxnSp>
          <p:nvCxnSpPr>
            <p:cNvPr id="8" name="Egyenes összekötő 7">
              <a:extLst>
                <a:ext uri="{FF2B5EF4-FFF2-40B4-BE49-F238E27FC236}">
                  <a16:creationId xmlns:a16="http://schemas.microsoft.com/office/drawing/2014/main" id="{FCB85199-D36B-4C62-8994-D72FC8717DBC}"/>
                </a:ext>
              </a:extLst>
            </p:cNvPr>
            <p:cNvCxnSpPr>
              <a:stCxn id="7" idx="1"/>
            </p:cNvCxnSpPr>
            <p:nvPr/>
          </p:nvCxnSpPr>
          <p:spPr bwMode="auto">
            <a:xfrm flipV="1">
              <a:off x="5161484" y="4895962"/>
              <a:ext cx="1262746" cy="724702"/>
            </a:xfrm>
            <a:prstGeom prst="line">
              <a:avLst/>
            </a:prstGeom>
            <a:solidFill>
              <a:srgbClr val="00B8FF"/>
            </a:solidFill>
            <a:ln w="25400" cap="flat" cmpd="sng" algn="ctr">
              <a:solidFill>
                <a:schemeClr val="tx1"/>
              </a:solidFill>
              <a:prstDash val="solid"/>
              <a:round/>
              <a:headEnd type="none" w="med" len="med"/>
              <a:tailEnd type="stealth" w="med" len="med"/>
            </a:ln>
            <a:effectLst/>
          </p:spPr>
        </p:cxnSp>
        <p:cxnSp>
          <p:nvCxnSpPr>
            <p:cNvPr id="9" name="Egyenes összekötő nyíllal 8">
              <a:extLst>
                <a:ext uri="{FF2B5EF4-FFF2-40B4-BE49-F238E27FC236}">
                  <a16:creationId xmlns:a16="http://schemas.microsoft.com/office/drawing/2014/main" id="{630A3DED-BE53-476E-B7E4-C356A9EF1294}"/>
                </a:ext>
              </a:extLst>
            </p:cNvPr>
            <p:cNvCxnSpPr/>
            <p:nvPr/>
          </p:nvCxnSpPr>
          <p:spPr bwMode="auto">
            <a:xfrm>
              <a:off x="6254496" y="5620664"/>
              <a:ext cx="302491" cy="0"/>
            </a:xfrm>
            <a:prstGeom prst="straightConnector1">
              <a:avLst/>
            </a:prstGeom>
            <a:solidFill>
              <a:srgbClr val="00B8FF"/>
            </a:solidFill>
            <a:ln w="25400" cap="flat" cmpd="sng" algn="ctr">
              <a:solidFill>
                <a:schemeClr val="tx1"/>
              </a:solidFill>
              <a:prstDash val="solid"/>
              <a:round/>
              <a:headEnd type="none" w="med" len="med"/>
              <a:tailEnd type="stealth"/>
            </a:ln>
            <a:effectLst/>
          </p:spPr>
        </p:cxnSp>
        <p:cxnSp>
          <p:nvCxnSpPr>
            <p:cNvPr id="10" name="Egyenes összekötő nyíllal 9">
              <a:extLst>
                <a:ext uri="{FF2B5EF4-FFF2-40B4-BE49-F238E27FC236}">
                  <a16:creationId xmlns:a16="http://schemas.microsoft.com/office/drawing/2014/main" id="{33D42E3D-9927-4B30-BD19-01E895022909}"/>
                </a:ext>
              </a:extLst>
            </p:cNvPr>
            <p:cNvCxnSpPr/>
            <p:nvPr/>
          </p:nvCxnSpPr>
          <p:spPr bwMode="auto">
            <a:xfrm>
              <a:off x="6659071" y="5620664"/>
              <a:ext cx="302491" cy="0"/>
            </a:xfrm>
            <a:prstGeom prst="straightConnector1">
              <a:avLst/>
            </a:prstGeom>
            <a:solidFill>
              <a:srgbClr val="00B8FF"/>
            </a:solidFill>
            <a:ln w="25400" cap="flat" cmpd="sng" algn="ctr">
              <a:solidFill>
                <a:schemeClr val="tx1"/>
              </a:solidFill>
              <a:prstDash val="solid"/>
              <a:round/>
              <a:headEnd type="stealth" w="med" len="med"/>
              <a:tailEnd type="none"/>
            </a:ln>
            <a:effectLst/>
          </p:spPr>
        </p:cxnSp>
        <p:sp>
          <p:nvSpPr>
            <p:cNvPr id="11" name="Szövegdoboz 10">
              <a:extLst>
                <a:ext uri="{FF2B5EF4-FFF2-40B4-BE49-F238E27FC236}">
                  <a16:creationId xmlns:a16="http://schemas.microsoft.com/office/drawing/2014/main" id="{88DC265E-B028-4C4A-AE49-53E93AA1E74F}"/>
                </a:ext>
              </a:extLst>
            </p:cNvPr>
            <p:cNvSpPr txBox="1"/>
            <p:nvPr/>
          </p:nvSpPr>
          <p:spPr>
            <a:xfrm>
              <a:off x="5523917" y="4784140"/>
              <a:ext cx="320922" cy="555217"/>
            </a:xfrm>
            <a:prstGeom prst="rect">
              <a:avLst/>
            </a:prstGeom>
            <a:noFill/>
          </p:spPr>
          <p:txBody>
            <a:bodyPr wrap="none" rtlCol="0">
              <a:spAutoFit/>
            </a:bodyPr>
            <a:lstStyle/>
            <a:p>
              <a:r>
                <a:rPr lang="hu-HU" sz="3200" dirty="0">
                  <a:latin typeface="Times New Roman" pitchFamily="18" charset="0"/>
                  <a:cs typeface="Times New Roman" pitchFamily="18" charset="0"/>
                </a:rPr>
                <a:t>r</a:t>
              </a:r>
            </a:p>
          </p:txBody>
        </p:sp>
        <p:sp>
          <p:nvSpPr>
            <p:cNvPr id="12" name="Szövegdoboz 11">
              <a:extLst>
                <a:ext uri="{FF2B5EF4-FFF2-40B4-BE49-F238E27FC236}">
                  <a16:creationId xmlns:a16="http://schemas.microsoft.com/office/drawing/2014/main" id="{5F0AE388-5ED4-4052-9F13-BBC648BEEA5E}"/>
                </a:ext>
              </a:extLst>
            </p:cNvPr>
            <p:cNvSpPr txBox="1"/>
            <p:nvPr/>
          </p:nvSpPr>
          <p:spPr>
            <a:xfrm>
              <a:off x="7074745" y="5339357"/>
              <a:ext cx="526106" cy="555217"/>
            </a:xfrm>
            <a:prstGeom prst="rect">
              <a:avLst/>
            </a:prstGeom>
            <a:noFill/>
          </p:spPr>
          <p:txBody>
            <a:bodyPr wrap="none" rtlCol="0">
              <a:spAutoFit/>
            </a:bodyPr>
            <a:lstStyle/>
            <a:p>
              <a:r>
                <a:rPr lang="hu-HU" sz="3200" dirty="0" err="1">
                  <a:latin typeface="Times New Roman" pitchFamily="18" charset="0"/>
                  <a:cs typeface="Times New Roman" pitchFamily="18" charset="0"/>
                </a:rPr>
                <a:t>dr</a:t>
              </a:r>
              <a:endParaRPr lang="hu-HU" sz="3200" dirty="0">
                <a:latin typeface="Times New Roman" pitchFamily="18" charset="0"/>
                <a:cs typeface="Times New Roman" pitchFamily="18" charset="0"/>
              </a:endParaRPr>
            </a:p>
          </p:txBody>
        </p:sp>
      </p:grpSp>
      <p:sp>
        <p:nvSpPr>
          <p:cNvPr id="14"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a:latin typeface="Times New Roman" panose="02020603050405020304" pitchFamily="18" charset="0"/>
                <a:cs typeface="Times New Roman" panose="02020603050405020304" pitchFamily="18" charset="0"/>
              </a:rPr>
              <a:t>Description</a:t>
            </a:r>
            <a:r>
              <a:rPr lang="hu-HU" dirty="0">
                <a:latin typeface="Times New Roman" panose="02020603050405020304" pitchFamily="18" charset="0"/>
                <a:cs typeface="Times New Roman" panose="02020603050405020304" pitchFamily="18" charset="0"/>
              </a:rPr>
              <a:t> of t</a:t>
            </a:r>
            <a:r>
              <a:rPr lang="en-US" dirty="0">
                <a:latin typeface="Times New Roman" panose="02020603050405020304" pitchFamily="18" charset="0"/>
                <a:cs typeface="Times New Roman" panose="02020603050405020304" pitchFamily="18" charset="0"/>
              </a:rPr>
              <a:t>he electron structure</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9951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50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1" presetClass="entr" presetSubtype="0" fill="hold" nodeType="afterEffect">
                                  <p:stCondLst>
                                    <p:cond delay="100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zövegdoboz 5">
            <a:extLst>
              <a:ext uri="{FF2B5EF4-FFF2-40B4-BE49-F238E27FC236}">
                <a16:creationId xmlns:a16="http://schemas.microsoft.com/office/drawing/2014/main" id="{FDA9DD17-36B6-4785-8F32-965ABD78C261}"/>
              </a:ext>
            </a:extLst>
          </p:cNvPr>
          <p:cNvSpPr txBox="1"/>
          <p:nvPr/>
        </p:nvSpPr>
        <p:spPr>
          <a:xfrm>
            <a:off x="6960092" y="505630"/>
            <a:ext cx="4572001" cy="1200329"/>
          </a:xfrm>
          <a:prstGeom prst="rect">
            <a:avLst/>
          </a:prstGeom>
          <a:noFill/>
        </p:spPr>
        <p:txBody>
          <a:bodyPr wrap="square" rtlCol="0">
            <a:spAutoFit/>
          </a:bodyPr>
          <a:lstStyle/>
          <a:p>
            <a:pPr algn="ctr"/>
            <a:r>
              <a:rPr lang="hu-HU" sz="3600" dirty="0" smtClean="0">
                <a:latin typeface="Times New Roman" panose="02020603050405020304" pitchFamily="18" charset="0"/>
                <a:cs typeface="Times New Roman" panose="02020603050405020304" pitchFamily="18" charset="0"/>
              </a:rPr>
              <a:t>States with different </a:t>
            </a:r>
            <a:r>
              <a:rPr lang="hu-HU" sz="3600" i="1" dirty="0" smtClean="0">
                <a:latin typeface="Times New Roman" panose="02020603050405020304" pitchFamily="18" charset="0"/>
                <a:cs typeface="Times New Roman" panose="02020603050405020304" pitchFamily="18" charset="0"/>
              </a:rPr>
              <a:t>n</a:t>
            </a:r>
            <a:r>
              <a:rPr lang="hu-HU" sz="3600" dirty="0" smtClean="0">
                <a:latin typeface="Times New Roman" panose="02020603050405020304" pitchFamily="18" charset="0"/>
                <a:cs typeface="Times New Roman" panose="02020603050405020304" pitchFamily="18" charset="0"/>
              </a:rPr>
              <a:t> and the same </a:t>
            </a:r>
            <a:r>
              <a:rPr lang="hu-HU" sz="3600" i="1" dirty="0" smtClean="0">
                <a:latin typeface="Times New Roman" panose="02020603050405020304" pitchFamily="18" charset="0"/>
                <a:cs typeface="Times New Roman" panose="02020603050405020304" pitchFamily="18" charset="0"/>
              </a:rPr>
              <a:t>l</a:t>
            </a:r>
            <a:r>
              <a:rPr lang="hu-HU" sz="3600" dirty="0" smtClean="0">
                <a:latin typeface="Times New Roman" panose="02020603050405020304" pitchFamily="18" charset="0"/>
                <a:cs typeface="Times New Roman" panose="02020603050405020304" pitchFamily="18" charset="0"/>
              </a:rPr>
              <a:t>.</a:t>
            </a:r>
            <a:endParaRPr lang="hu-HU" sz="3600" dirty="0">
              <a:latin typeface="Times New Roman" panose="02020603050405020304" pitchFamily="18" charset="0"/>
              <a:cs typeface="Times New Roman" panose="02020603050405020304" pitchFamily="18" charset="0"/>
            </a:endParaRPr>
          </a:p>
        </p:txBody>
      </p:sp>
      <p:sp>
        <p:nvSpPr>
          <p:cNvPr id="9" name="Szövegdoboz 8">
            <a:extLst>
              <a:ext uri="{FF2B5EF4-FFF2-40B4-BE49-F238E27FC236}">
                <a16:creationId xmlns:a16="http://schemas.microsoft.com/office/drawing/2014/main" id="{4F138CBD-1230-425F-A0AB-55DA07A24AEB}"/>
              </a:ext>
            </a:extLst>
          </p:cNvPr>
          <p:cNvSpPr txBox="1"/>
          <p:nvPr/>
        </p:nvSpPr>
        <p:spPr>
          <a:xfrm>
            <a:off x="141070" y="4928926"/>
            <a:ext cx="5377485" cy="1200329"/>
          </a:xfrm>
          <a:prstGeom prst="rect">
            <a:avLst/>
          </a:prstGeom>
          <a:noFill/>
        </p:spPr>
        <p:txBody>
          <a:bodyPr wrap="square" rtlCol="0">
            <a:spAutoFit/>
          </a:bodyPr>
          <a:lstStyle/>
          <a:p>
            <a:pPr algn="ctr"/>
            <a:r>
              <a:rPr lang="hu-HU" sz="3600" dirty="0" smtClean="0">
                <a:latin typeface="Times New Roman" panose="02020603050405020304" pitchFamily="18" charset="0"/>
                <a:cs typeface="Times New Roman" panose="02020603050405020304" pitchFamily="18" charset="0"/>
              </a:rPr>
              <a:t>States with the </a:t>
            </a:r>
            <a:r>
              <a:rPr lang="hu-HU" sz="3600" smtClean="0">
                <a:latin typeface="Times New Roman" panose="02020603050405020304" pitchFamily="18" charset="0"/>
                <a:cs typeface="Times New Roman" panose="02020603050405020304" pitchFamily="18" charset="0"/>
              </a:rPr>
              <a:t>same </a:t>
            </a:r>
            <a:r>
              <a:rPr lang="hu-HU" sz="3600" i="1" smtClean="0">
                <a:latin typeface="Times New Roman" panose="02020603050405020304" pitchFamily="18" charset="0"/>
                <a:cs typeface="Times New Roman" panose="02020603050405020304" pitchFamily="18" charset="0"/>
              </a:rPr>
              <a:t>n</a:t>
            </a:r>
            <a:r>
              <a:rPr lang="hu-HU" sz="3600" smtClean="0">
                <a:latin typeface="Times New Roman" panose="02020603050405020304" pitchFamily="18" charset="0"/>
                <a:cs typeface="Times New Roman" panose="02020603050405020304" pitchFamily="18" charset="0"/>
              </a:rPr>
              <a:t>, </a:t>
            </a:r>
            <a:r>
              <a:rPr lang="hu-HU" sz="3600" dirty="0" smtClean="0">
                <a:latin typeface="Times New Roman" panose="02020603050405020304" pitchFamily="18" charset="0"/>
                <a:cs typeface="Times New Roman" panose="02020603050405020304" pitchFamily="18" charset="0"/>
              </a:rPr>
              <a:t>but different </a:t>
            </a:r>
            <a:r>
              <a:rPr lang="hu-HU" sz="3600" i="1" dirty="0" smtClean="0">
                <a:latin typeface="Times New Roman" panose="02020603050405020304" pitchFamily="18" charset="0"/>
                <a:cs typeface="Times New Roman" panose="02020603050405020304" pitchFamily="18" charset="0"/>
              </a:rPr>
              <a:t>l</a:t>
            </a:r>
            <a:r>
              <a:rPr lang="hu-HU" sz="3600" dirty="0" smtClean="0">
                <a:latin typeface="Times New Roman" panose="02020603050405020304" pitchFamily="18" charset="0"/>
                <a:cs typeface="Times New Roman" panose="02020603050405020304" pitchFamily="18" charset="0"/>
              </a:rPr>
              <a:t>.</a:t>
            </a:r>
            <a:endParaRPr lang="hu-HU" sz="3600" dirty="0">
              <a:latin typeface="Times New Roman" panose="02020603050405020304" pitchFamily="18" charset="0"/>
              <a:cs typeface="Times New Roman" panose="02020603050405020304" pitchFamily="18" charset="0"/>
            </a:endParaRPr>
          </a:p>
        </p:txBody>
      </p:sp>
      <p:grpSp>
        <p:nvGrpSpPr>
          <p:cNvPr id="10" name="Csoportba foglalás 9">
            <a:extLst>
              <a:ext uri="{FF2B5EF4-FFF2-40B4-BE49-F238E27FC236}">
                <a16:creationId xmlns:a16="http://schemas.microsoft.com/office/drawing/2014/main" id="{AAC2597C-FE98-4D41-B0A8-6CCED423460E}"/>
              </a:ext>
            </a:extLst>
          </p:cNvPr>
          <p:cNvGrpSpPr/>
          <p:nvPr/>
        </p:nvGrpSpPr>
        <p:grpSpPr>
          <a:xfrm>
            <a:off x="141070" y="102466"/>
            <a:ext cx="6422781" cy="4344485"/>
            <a:chOff x="369671" y="119884"/>
            <a:chExt cx="6422781" cy="4344485"/>
          </a:xfrm>
        </p:grpSpPr>
        <p:pic>
          <p:nvPicPr>
            <p:cNvPr id="322566" name="Picture 6"/>
            <p:cNvPicPr>
              <a:picLocks noChangeAspect="1" noChangeArrowheads="1"/>
            </p:cNvPicPr>
            <p:nvPr/>
          </p:nvPicPr>
          <p:blipFill>
            <a:blip r:embed="rId3" cstate="print"/>
            <a:srcRect/>
            <a:stretch>
              <a:fillRect/>
            </a:stretch>
          </p:blipFill>
          <p:spPr bwMode="auto">
            <a:xfrm>
              <a:off x="369671" y="144369"/>
              <a:ext cx="6422781" cy="4320000"/>
            </a:xfrm>
            <a:prstGeom prst="rect">
              <a:avLst/>
            </a:prstGeom>
            <a:noFill/>
            <a:ln w="9525">
              <a:noFill/>
              <a:miter lim="800000"/>
              <a:headEnd/>
              <a:tailEnd/>
            </a:ln>
            <a:effectLst/>
          </p:spPr>
        </p:pic>
        <p:sp>
          <p:nvSpPr>
            <p:cNvPr id="7" name="Szövegdoboz 6">
              <a:extLst>
                <a:ext uri="{FF2B5EF4-FFF2-40B4-BE49-F238E27FC236}">
                  <a16:creationId xmlns:a16="http://schemas.microsoft.com/office/drawing/2014/main" id="{BAE4F9CF-784A-442F-A90C-5D46C17EAE39}"/>
                </a:ext>
              </a:extLst>
            </p:cNvPr>
            <p:cNvSpPr txBox="1"/>
            <p:nvPr/>
          </p:nvSpPr>
          <p:spPr>
            <a:xfrm>
              <a:off x="378372" y="119884"/>
              <a:ext cx="821059" cy="369332"/>
            </a:xfrm>
            <a:prstGeom prst="rect">
              <a:avLst/>
            </a:prstGeom>
            <a:noFill/>
          </p:spPr>
          <p:txBody>
            <a:bodyPr wrap="none" rtlCol="0">
              <a:spAutoFit/>
            </a:bodyPr>
            <a:lstStyle/>
            <a:p>
              <a:r>
                <a:rPr lang="hu-HU" dirty="0"/>
                <a:t>R</a:t>
              </a:r>
              <a:r>
                <a:rPr lang="hu-HU" baseline="30000" dirty="0"/>
                <a:t>2</a:t>
              </a:r>
              <a:r>
                <a:rPr lang="hu-HU" dirty="0"/>
                <a:t>(r) r</a:t>
              </a:r>
              <a:r>
                <a:rPr lang="hu-HU" baseline="30000" dirty="0"/>
                <a:t>2</a:t>
              </a:r>
            </a:p>
          </p:txBody>
        </p:sp>
        <p:sp>
          <p:nvSpPr>
            <p:cNvPr id="12" name="Szövegdoboz 11">
              <a:extLst>
                <a:ext uri="{FF2B5EF4-FFF2-40B4-BE49-F238E27FC236}">
                  <a16:creationId xmlns:a16="http://schemas.microsoft.com/office/drawing/2014/main" id="{293EBCB8-A6E7-4F8D-91D4-425CDA67FF37}"/>
                </a:ext>
              </a:extLst>
            </p:cNvPr>
            <p:cNvSpPr txBox="1"/>
            <p:nvPr/>
          </p:nvSpPr>
          <p:spPr>
            <a:xfrm>
              <a:off x="6448097" y="3698656"/>
              <a:ext cx="264816" cy="369332"/>
            </a:xfrm>
            <a:prstGeom prst="rect">
              <a:avLst/>
            </a:prstGeom>
            <a:noFill/>
          </p:spPr>
          <p:txBody>
            <a:bodyPr wrap="none" rtlCol="0">
              <a:spAutoFit/>
            </a:bodyPr>
            <a:lstStyle/>
            <a:p>
              <a:r>
                <a:rPr lang="hu-HU" dirty="0"/>
                <a:t>r</a:t>
              </a:r>
              <a:endParaRPr lang="hu-HU" baseline="30000" dirty="0"/>
            </a:p>
          </p:txBody>
        </p:sp>
      </p:grpSp>
      <p:grpSp>
        <p:nvGrpSpPr>
          <p:cNvPr id="8" name="Csoportba foglalás 7">
            <a:extLst>
              <a:ext uri="{FF2B5EF4-FFF2-40B4-BE49-F238E27FC236}">
                <a16:creationId xmlns:a16="http://schemas.microsoft.com/office/drawing/2014/main" id="{596CCA78-37A1-4E47-897C-6848F48B4A72}"/>
              </a:ext>
            </a:extLst>
          </p:cNvPr>
          <p:cNvGrpSpPr/>
          <p:nvPr/>
        </p:nvGrpSpPr>
        <p:grpSpPr>
          <a:xfrm>
            <a:off x="5598162" y="2382028"/>
            <a:ext cx="6456678" cy="4338033"/>
            <a:chOff x="5596233" y="2276081"/>
            <a:chExt cx="6456678" cy="4338033"/>
          </a:xfrm>
        </p:grpSpPr>
        <p:pic>
          <p:nvPicPr>
            <p:cNvPr id="322562" name="Picture 2"/>
            <p:cNvPicPr>
              <a:picLocks noChangeAspect="1" noChangeArrowheads="1"/>
            </p:cNvPicPr>
            <p:nvPr/>
          </p:nvPicPr>
          <p:blipFill>
            <a:blip r:embed="rId4" cstate="print"/>
            <a:srcRect/>
            <a:stretch>
              <a:fillRect/>
            </a:stretch>
          </p:blipFill>
          <p:spPr bwMode="auto">
            <a:xfrm>
              <a:off x="5630130" y="2294114"/>
              <a:ext cx="6422781" cy="4320000"/>
            </a:xfrm>
            <a:prstGeom prst="rect">
              <a:avLst/>
            </a:prstGeom>
            <a:noFill/>
            <a:ln w="9525">
              <a:noFill/>
              <a:miter lim="800000"/>
              <a:headEnd/>
              <a:tailEnd/>
            </a:ln>
            <a:effectLst/>
          </p:spPr>
        </p:pic>
        <p:sp>
          <p:nvSpPr>
            <p:cNvPr id="11" name="Szövegdoboz 10">
              <a:extLst>
                <a:ext uri="{FF2B5EF4-FFF2-40B4-BE49-F238E27FC236}">
                  <a16:creationId xmlns:a16="http://schemas.microsoft.com/office/drawing/2014/main" id="{0E013A72-B8BE-42F4-8E29-69ABCCC901AF}"/>
                </a:ext>
              </a:extLst>
            </p:cNvPr>
            <p:cNvSpPr txBox="1"/>
            <p:nvPr/>
          </p:nvSpPr>
          <p:spPr>
            <a:xfrm>
              <a:off x="5596233" y="2276081"/>
              <a:ext cx="821059" cy="369332"/>
            </a:xfrm>
            <a:prstGeom prst="rect">
              <a:avLst/>
            </a:prstGeom>
            <a:noFill/>
          </p:spPr>
          <p:txBody>
            <a:bodyPr wrap="none" rtlCol="0">
              <a:spAutoFit/>
            </a:bodyPr>
            <a:lstStyle/>
            <a:p>
              <a:r>
                <a:rPr lang="hu-HU" dirty="0"/>
                <a:t>R</a:t>
              </a:r>
              <a:r>
                <a:rPr lang="hu-HU" baseline="30000" dirty="0"/>
                <a:t>2</a:t>
              </a:r>
              <a:r>
                <a:rPr lang="hu-HU" dirty="0"/>
                <a:t>(r) r</a:t>
              </a:r>
              <a:r>
                <a:rPr lang="hu-HU" baseline="30000" dirty="0"/>
                <a:t>2</a:t>
              </a:r>
            </a:p>
          </p:txBody>
        </p:sp>
        <p:sp>
          <p:nvSpPr>
            <p:cNvPr id="13" name="Szövegdoboz 12">
              <a:extLst>
                <a:ext uri="{FF2B5EF4-FFF2-40B4-BE49-F238E27FC236}">
                  <a16:creationId xmlns:a16="http://schemas.microsoft.com/office/drawing/2014/main" id="{0BC7358B-61DD-4B04-973A-966C1C1D9600}"/>
                </a:ext>
              </a:extLst>
            </p:cNvPr>
            <p:cNvSpPr txBox="1"/>
            <p:nvPr/>
          </p:nvSpPr>
          <p:spPr>
            <a:xfrm>
              <a:off x="11674591" y="5878052"/>
              <a:ext cx="264816" cy="369332"/>
            </a:xfrm>
            <a:prstGeom prst="rect">
              <a:avLst/>
            </a:prstGeom>
            <a:noFill/>
          </p:spPr>
          <p:txBody>
            <a:bodyPr wrap="none" rtlCol="0">
              <a:spAutoFit/>
            </a:bodyPr>
            <a:lstStyle/>
            <a:p>
              <a:r>
                <a:rPr lang="hu-HU" dirty="0"/>
                <a:t>r</a:t>
              </a:r>
              <a:endParaRPr lang="hu-HU" baseline="30000" dirty="0"/>
            </a:p>
          </p:txBody>
        </p:sp>
      </p:grpSp>
      <p:sp>
        <p:nvSpPr>
          <p:cNvPr id="16" name="Szövegdoboz 15">
            <a:extLst>
              <a:ext uri="{FF2B5EF4-FFF2-40B4-BE49-F238E27FC236}">
                <a16:creationId xmlns:a16="http://schemas.microsoft.com/office/drawing/2014/main" id="{5570D486-3625-496D-ABBF-23C63EF8C51C}"/>
              </a:ext>
            </a:extLst>
          </p:cNvPr>
          <p:cNvSpPr txBox="1"/>
          <p:nvPr/>
        </p:nvSpPr>
        <p:spPr>
          <a:xfrm>
            <a:off x="1107899" y="1618593"/>
            <a:ext cx="5371983" cy="523220"/>
          </a:xfrm>
          <a:prstGeom prst="rect">
            <a:avLst/>
          </a:prstGeom>
          <a:no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Maxima indicate the radius of shell!</a:t>
            </a:r>
            <a:endParaRPr lang="hu-HU"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1000"/>
                                  </p:stCondLst>
                                  <p:childTnLst>
                                    <p:set>
                                      <p:cBhvr>
                                        <p:cTn id="9" dur="1" fill="hold">
                                          <p:stCondLst>
                                            <p:cond delay="0"/>
                                          </p:stCondLst>
                                        </p:cTn>
                                        <p:tgtEl>
                                          <p:spTgt spid="9"/>
                                        </p:tgtEl>
                                        <p:attrNameLst>
                                          <p:attrName>style.visibility</p:attrName>
                                        </p:attrNameLst>
                                      </p:cBhvr>
                                      <p:to>
                                        <p:strVal val="visible"/>
                                      </p:to>
                                    </p:set>
                                    <p:anim calcmode="lin" valueType="num">
                                      <p:cBhvr additive="base">
                                        <p:cTn id="10" dur="500" fill="hold"/>
                                        <p:tgtEl>
                                          <p:spTgt spid="9"/>
                                        </p:tgtEl>
                                        <p:attrNameLst>
                                          <p:attrName>ppt_x</p:attrName>
                                        </p:attrNameLst>
                                      </p:cBhvr>
                                      <p:tavLst>
                                        <p:tav tm="0">
                                          <p:val>
                                            <p:strVal val="#ppt_x"/>
                                          </p:val>
                                        </p:tav>
                                        <p:tav tm="100000">
                                          <p:val>
                                            <p:strVal val="#ppt_x"/>
                                          </p:val>
                                        </p:tav>
                                      </p:tavLst>
                                    </p:anim>
                                    <p:anim calcmode="lin" valueType="num">
                                      <p:cBhvr additive="base">
                                        <p:cTn id="1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259080" y="1379853"/>
            <a:ext cx="11643360" cy="5306696"/>
          </a:xfrm>
        </p:spPr>
        <p:txBody>
          <a:bodyPr>
            <a:normAutofit/>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Using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Schrödinger equation, the possible values of the energy states of hydrogen-like atoms are determined by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principal quantum number, and the </a:t>
            </a:r>
            <a:r>
              <a:rPr lang="en-US" sz="3200" dirty="0" smtClean="0">
                <a:latin typeface="Times New Roman" panose="02020603050405020304" pitchFamily="18" charset="0"/>
                <a:cs typeface="Times New Roman" panose="02020603050405020304" pitchFamily="18" charset="0"/>
              </a:rPr>
              <a:t>charge </a:t>
            </a:r>
            <a:r>
              <a:rPr lang="hu-HU" sz="3200" dirty="0" smtClean="0">
                <a:latin typeface="Times New Roman" panose="02020603050405020304" pitchFamily="18" charset="0"/>
                <a:cs typeface="Times New Roman" panose="02020603050405020304" pitchFamily="18" charset="0"/>
              </a:rPr>
              <a:t> of </a:t>
            </a:r>
            <a:r>
              <a:rPr lang="en-US" sz="3200" dirty="0" smtClean="0">
                <a:latin typeface="Times New Roman" panose="02020603050405020304" pitchFamily="18" charset="0"/>
                <a:cs typeface="Times New Roman" panose="02020603050405020304" pitchFamily="18" charset="0"/>
              </a:rPr>
              <a:t>nucleus </a:t>
            </a:r>
            <a:r>
              <a:rPr lang="hu-HU" sz="3200" dirty="0" smtClean="0">
                <a:latin typeface="Times New Roman" panose="02020603050405020304" pitchFamily="18" charset="0"/>
                <a:cs typeface="Times New Roman" panose="02020603050405020304" pitchFamily="18" charset="0"/>
              </a:rPr>
              <a:t>(atomic</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number </a:t>
            </a:r>
            <a:r>
              <a:rPr lang="en-US" sz="3200" dirty="0" smtClean="0">
                <a:latin typeface="Times New Roman" panose="02020603050405020304" pitchFamily="18" charset="0"/>
                <a:cs typeface="Times New Roman" panose="02020603050405020304" pitchFamily="18" charset="0"/>
              </a:rPr>
              <a:t>Z</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221163"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a:t>
            </a:r>
            <a:r>
              <a:rPr lang="en-US" sz="3200" i="1" dirty="0">
                <a:latin typeface="Times New Roman" panose="02020603050405020304" pitchFamily="18" charset="0"/>
                <a:cs typeface="Times New Roman" panose="02020603050405020304" pitchFamily="18" charset="0"/>
              </a:rPr>
              <a:t>C</a:t>
            </a:r>
            <a:r>
              <a:rPr lang="en-US" sz="3200" dirty="0">
                <a:latin typeface="Times New Roman" panose="02020603050405020304" pitchFamily="18" charset="0"/>
                <a:cs typeface="Times New Roman" panose="02020603050405020304" pitchFamily="18" charset="0"/>
              </a:rPr>
              <a:t> constant </a:t>
            </a:r>
            <a:r>
              <a:rPr lang="hu-HU" sz="3200" dirty="0" smtClean="0">
                <a:latin typeface="Times New Roman" panose="02020603050405020304" pitchFamily="18" charset="0"/>
                <a:cs typeface="Times New Roman" panose="02020603050405020304" pitchFamily="18" charset="0"/>
              </a:rPr>
              <a:t>involves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data about the electron, mass, charge, and other universal constants</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energy is equal to the work done by the </a:t>
            </a:r>
            <a:r>
              <a:rPr lang="en-US" sz="3200" dirty="0" smtClean="0">
                <a:latin typeface="Times New Roman" panose="02020603050405020304" pitchFamily="18" charset="0"/>
                <a:cs typeface="Times New Roman" panose="02020603050405020304" pitchFamily="18" charset="0"/>
              </a:rPr>
              <a:t>nucleus</a:t>
            </a:r>
            <a:r>
              <a:rPr lang="hu-HU" sz="3200" dirty="0" smtClean="0">
                <a:latin typeface="Times New Roman" panose="02020603050405020304" pitchFamily="18" charset="0"/>
                <a:cs typeface="Times New Roman" panose="02020603050405020304" pitchFamily="18" charset="0"/>
              </a:rPr>
              <a:t> charge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on the electron </a:t>
            </a:r>
            <a:r>
              <a:rPr lang="hu-HU" sz="3200" dirty="0" smtClean="0">
                <a:latin typeface="Times New Roman" panose="02020603050405020304" pitchFamily="18" charset="0"/>
                <a:cs typeface="Times New Roman" panose="02020603050405020304" pitchFamily="18" charset="0"/>
              </a:rPr>
              <a:t>upon its arrival</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at the radius of the atomic orbital from </a:t>
            </a:r>
            <a:r>
              <a:rPr lang="en-US" sz="3200" dirty="0" smtClean="0">
                <a:latin typeface="Times New Roman" panose="02020603050405020304" pitchFamily="18" charset="0"/>
                <a:cs typeface="Times New Roman" panose="02020603050405020304" pitchFamily="18" charset="0"/>
              </a:rPr>
              <a:t>infinite</a:t>
            </a:r>
            <a:r>
              <a:rPr lang="hu-HU" sz="3200" dirty="0" smtClean="0">
                <a:latin typeface="Times New Roman" panose="02020603050405020304" pitchFamily="18" charset="0"/>
                <a:cs typeface="Times New Roman" panose="02020603050405020304" pitchFamily="18" charset="0"/>
              </a:rPr>
              <a:t> distance.</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correctness of the result is confirmed by the </a:t>
            </a:r>
            <a:r>
              <a:rPr lang="hu-HU" sz="3200" dirty="0" smtClean="0">
                <a:latin typeface="Times New Roman" panose="02020603050405020304" pitchFamily="18" charset="0"/>
                <a:cs typeface="Times New Roman" panose="02020603050405020304" pitchFamily="18" charset="0"/>
              </a:rPr>
              <a:t>emission</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spectrum</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the hydrogen atom</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50B55E4F-5763-4FE8-A3B2-92EDFB87EBE9}"/>
                  </a:ext>
                </a:extLst>
              </p:cNvPr>
              <p:cNvSpPr txBox="1"/>
              <p:nvPr/>
            </p:nvSpPr>
            <p:spPr>
              <a:xfrm>
                <a:off x="535305" y="2990504"/>
                <a:ext cx="3436133" cy="11452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600" i="1" smtClean="0">
                              <a:latin typeface="Cambria Math" panose="02040503050406030204" pitchFamily="18" charset="0"/>
                            </a:rPr>
                          </m:ctrlPr>
                        </m:sSubPr>
                        <m:e>
                          <m:r>
                            <a:rPr lang="hu-HU" sz="3600" b="0" i="1" smtClean="0">
                              <a:latin typeface="Cambria Math" panose="02040503050406030204" pitchFamily="18" charset="0"/>
                            </a:rPr>
                            <m:t>𝐸</m:t>
                          </m:r>
                        </m:e>
                        <m:sub>
                          <m:r>
                            <a:rPr lang="hu-HU" sz="3600" b="0" i="1" smtClean="0">
                              <a:latin typeface="Cambria Math" panose="02040503050406030204" pitchFamily="18" charset="0"/>
                            </a:rPr>
                            <m:t>𝑍</m:t>
                          </m:r>
                        </m:sub>
                      </m:sSub>
                      <m:d>
                        <m:dPr>
                          <m:ctrlPr>
                            <a:rPr lang="hu-HU" sz="3600" i="1" smtClean="0">
                              <a:latin typeface="Cambria Math" panose="02040503050406030204" pitchFamily="18" charset="0"/>
                            </a:rPr>
                          </m:ctrlPr>
                        </m:dPr>
                        <m:e>
                          <m:r>
                            <a:rPr lang="hu-HU" sz="3600" b="0" i="1" smtClean="0">
                              <a:latin typeface="Cambria Math" panose="02040503050406030204" pitchFamily="18" charset="0"/>
                            </a:rPr>
                            <m:t>𝑛</m:t>
                          </m:r>
                        </m:e>
                      </m:d>
                      <m:r>
                        <a:rPr lang="hu-HU" sz="3600" b="0" i="1" smtClean="0">
                          <a:latin typeface="Cambria Math" panose="02040503050406030204" pitchFamily="18" charset="0"/>
                        </a:rPr>
                        <m:t>=−</m:t>
                      </m:r>
                      <m:r>
                        <a:rPr lang="hu-HU" sz="3600" b="0" i="1" smtClean="0">
                          <a:latin typeface="Cambria Math" panose="02040503050406030204" pitchFamily="18" charset="0"/>
                        </a:rPr>
                        <m:t>𝐶</m:t>
                      </m:r>
                      <m:r>
                        <a:rPr lang="hu-HU" sz="3600" b="0" i="1" smtClean="0">
                          <a:latin typeface="Cambria Math" panose="02040503050406030204" pitchFamily="18" charset="0"/>
                          <a:ea typeface="Cambria Math" panose="02040503050406030204" pitchFamily="18" charset="0"/>
                        </a:rPr>
                        <m:t>∙</m:t>
                      </m:r>
                      <m:f>
                        <m:fPr>
                          <m:ctrlPr>
                            <a:rPr lang="hu-HU" sz="3600" b="0" i="1" smtClean="0">
                              <a:latin typeface="Cambria Math" panose="02040503050406030204" pitchFamily="18" charset="0"/>
                            </a:rPr>
                          </m:ctrlPr>
                        </m:fPr>
                        <m:num>
                          <m:sSup>
                            <m:sSupPr>
                              <m:ctrlPr>
                                <a:rPr lang="hu-HU" sz="3600" b="0" i="1" smtClean="0">
                                  <a:latin typeface="Cambria Math" panose="02040503050406030204" pitchFamily="18" charset="0"/>
                                </a:rPr>
                              </m:ctrlPr>
                            </m:sSupPr>
                            <m:e>
                              <m:r>
                                <a:rPr lang="hu-HU" sz="3600" b="0" i="1" smtClean="0">
                                  <a:latin typeface="Cambria Math" panose="02040503050406030204" pitchFamily="18" charset="0"/>
                                  <a:ea typeface="Cambria Math" panose="02040503050406030204" pitchFamily="18" charset="0"/>
                                </a:rPr>
                                <m:t>𝑍</m:t>
                              </m:r>
                            </m:e>
                            <m:sup>
                              <m:r>
                                <a:rPr lang="hu-HU" sz="3600" b="0" i="1" smtClean="0">
                                  <a:latin typeface="Cambria Math" panose="02040503050406030204" pitchFamily="18" charset="0"/>
                                </a:rPr>
                                <m:t>2</m:t>
                              </m:r>
                            </m:sup>
                          </m:sSup>
                        </m:num>
                        <m:den>
                          <m:sSup>
                            <m:sSupPr>
                              <m:ctrlPr>
                                <a:rPr lang="hu-HU" sz="3600" b="0" i="1" smtClean="0">
                                  <a:latin typeface="Cambria Math" panose="02040503050406030204" pitchFamily="18" charset="0"/>
                                </a:rPr>
                              </m:ctrlPr>
                            </m:sSupPr>
                            <m:e>
                              <m:r>
                                <a:rPr lang="hu-HU" sz="3600" b="0" i="1" smtClean="0">
                                  <a:latin typeface="Cambria Math" panose="02040503050406030204" pitchFamily="18" charset="0"/>
                                </a:rPr>
                                <m:t>𝑛</m:t>
                              </m:r>
                            </m:e>
                            <m:sup>
                              <m:r>
                                <a:rPr lang="hu-HU" sz="3600" b="0" i="1" smtClean="0">
                                  <a:latin typeface="Cambria Math" panose="02040503050406030204" pitchFamily="18" charset="0"/>
                                </a:rPr>
                                <m:t>2</m:t>
                              </m:r>
                            </m:sup>
                          </m:sSup>
                        </m:den>
                      </m:f>
                    </m:oMath>
                  </m:oMathPara>
                </a14:m>
                <a:endParaRPr lang="hu-HU" sz="3600" dirty="0"/>
              </a:p>
            </p:txBody>
          </p:sp>
        </mc:Choice>
        <mc:Fallback xmlns="">
          <p:sp>
            <p:nvSpPr>
              <p:cNvPr id="4" name="Szövegdoboz 3">
                <a:extLst>
                  <a:ext uri="{FF2B5EF4-FFF2-40B4-BE49-F238E27FC236}">
                    <a16:creationId xmlns:a16="http://schemas.microsoft.com/office/drawing/2014/main" id="{50B55E4F-5763-4FE8-A3B2-92EDFB87EBE9}"/>
                  </a:ext>
                </a:extLst>
              </p:cNvPr>
              <p:cNvSpPr txBox="1">
                <a:spLocks noRot="1" noChangeAspect="1" noMove="1" noResize="1" noEditPoints="1" noAdjustHandles="1" noChangeArrowheads="1" noChangeShapeType="1" noTextEdit="1"/>
              </p:cNvSpPr>
              <p:nvPr/>
            </p:nvSpPr>
            <p:spPr>
              <a:xfrm>
                <a:off x="535305" y="2990504"/>
                <a:ext cx="3436133" cy="1145250"/>
              </a:xfrm>
              <a:prstGeom prst="rect">
                <a:avLst/>
              </a:prstGeom>
              <a:blipFill>
                <a:blip r:embed="rId2"/>
                <a:stretch>
                  <a:fillRect/>
                </a:stretch>
              </a:blipFill>
            </p:spPr>
            <p:txBody>
              <a:bodyPr/>
              <a:lstStyle/>
              <a:p>
                <a:r>
                  <a:rPr lang="en-US">
                    <a:noFill/>
                  </a:rPr>
                  <a:t> </a:t>
                </a:r>
              </a:p>
            </p:txBody>
          </p:sp>
        </mc:Fallback>
      </mc:AlternateContent>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a:latin typeface="Times New Roman" panose="02020603050405020304" pitchFamily="18" charset="0"/>
                <a:cs typeface="Times New Roman" panose="02020603050405020304" pitchFamily="18" charset="0"/>
              </a:rPr>
              <a:t>Description</a:t>
            </a:r>
            <a:r>
              <a:rPr lang="hu-HU" dirty="0">
                <a:latin typeface="Times New Roman" panose="02020603050405020304" pitchFamily="18" charset="0"/>
                <a:cs typeface="Times New Roman" panose="02020603050405020304" pitchFamily="18" charset="0"/>
              </a:rPr>
              <a:t> of t</a:t>
            </a:r>
            <a:r>
              <a:rPr lang="en-US" dirty="0">
                <a:latin typeface="Times New Roman" panose="02020603050405020304" pitchFamily="18" charset="0"/>
                <a:cs typeface="Times New Roman" panose="02020603050405020304" pitchFamily="18" charset="0"/>
              </a:rPr>
              <a:t>he electron structure</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9302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electron </a:t>
            </a:r>
            <a:r>
              <a:rPr lang="en-US" dirty="0">
                <a:latin typeface="Times New Roman" panose="02020603050405020304" pitchFamily="18" charset="0"/>
                <a:cs typeface="Times New Roman" panose="02020603050405020304" pitchFamily="18" charset="0"/>
              </a:rPr>
              <a:t>structure of the atom</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032375"/>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name </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atom</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comes from the Greek word "indivisible" </a:t>
            </a:r>
            <a:r>
              <a:rPr lang="en-US" sz="3200" dirty="0" smtClean="0">
                <a:latin typeface="Times New Roman" panose="02020603050405020304" pitchFamily="18" charset="0"/>
                <a:cs typeface="Times New Roman" panose="02020603050405020304" pitchFamily="18" charset="0"/>
              </a:rPr>
              <a:t>and, </a:t>
            </a:r>
            <a:r>
              <a:rPr lang="en-US" sz="3200" dirty="0">
                <a:latin typeface="Times New Roman" panose="02020603050405020304" pitchFamily="18" charset="0"/>
                <a:cs typeface="Times New Roman" panose="02020603050405020304" pitchFamily="18" charset="0"/>
              </a:rPr>
              <a:t>as </a:t>
            </a:r>
            <a:r>
              <a:rPr lang="en-US" sz="3200" dirty="0" smtClean="0">
                <a:latin typeface="Times New Roman" panose="02020603050405020304" pitchFamily="18" charset="0"/>
                <a:cs typeface="Times New Roman" panose="02020603050405020304" pitchFamily="18" charset="0"/>
              </a:rPr>
              <a:t>stated </a:t>
            </a:r>
            <a:r>
              <a:rPr lang="en-US" sz="3200" dirty="0">
                <a:latin typeface="Times New Roman" panose="02020603050405020304" pitchFamily="18" charset="0"/>
                <a:cs typeface="Times New Roman" panose="02020603050405020304" pitchFamily="18" charset="0"/>
              </a:rPr>
              <a:t>at the beginning of the </a:t>
            </a:r>
            <a:r>
              <a:rPr lang="en-US" sz="3200" dirty="0" smtClean="0">
                <a:latin typeface="Times New Roman" panose="02020603050405020304" pitchFamily="18" charset="0"/>
                <a:cs typeface="Times New Roman" panose="02020603050405020304" pitchFamily="18" charset="0"/>
              </a:rPr>
              <a:t>course, </a:t>
            </a:r>
            <a:r>
              <a:rPr lang="en-US" sz="3200" dirty="0">
                <a:latin typeface="Times New Roman" panose="02020603050405020304" pitchFamily="18" charset="0"/>
                <a:cs typeface="Times New Roman" panose="02020603050405020304" pitchFamily="18" charset="0"/>
              </a:rPr>
              <a:t>it is the smallest unit that carries chemical properties and cannot be further broken down by chemical methods</a:t>
            </a:r>
            <a:r>
              <a:rPr lang="en-US"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err="1" smtClean="0">
                <a:latin typeface="Times New Roman" panose="02020603050405020304" pitchFamily="18" charset="0"/>
                <a:cs typeface="Times New Roman" panose="02020603050405020304" pitchFamily="18" charset="0"/>
              </a:rPr>
              <a:t>Earlier</a:t>
            </a:r>
            <a:r>
              <a:rPr lang="en-US" sz="3200" dirty="0" smtClean="0">
                <a:latin typeface="Times New Roman" panose="02020603050405020304" pitchFamily="18" charset="0"/>
                <a:cs typeface="Times New Roman" panose="02020603050405020304" pitchFamily="18" charset="0"/>
              </a:rPr>
              <a:t>, however, the </a:t>
            </a:r>
            <a:r>
              <a:rPr lang="en-US" sz="3200" dirty="0">
                <a:latin typeface="Times New Roman" panose="02020603050405020304" pitchFamily="18" charset="0"/>
                <a:cs typeface="Times New Roman" panose="02020603050405020304" pitchFamily="18" charset="0"/>
              </a:rPr>
              <a:t>fact that the atom is made up of three </a:t>
            </a:r>
            <a:r>
              <a:rPr lang="hu-HU" sz="3200" dirty="0" err="1" smtClean="0">
                <a:latin typeface="Times New Roman" panose="02020603050405020304" pitchFamily="18" charset="0"/>
                <a:cs typeface="Times New Roman" panose="02020603050405020304" pitchFamily="18" charset="0"/>
              </a:rPr>
              <a:t>subatomic</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constituents</a:t>
            </a:r>
            <a:r>
              <a:rPr lang="hu-HU" sz="3200" dirty="0" smtClean="0">
                <a:latin typeface="Times New Roman" panose="02020603050405020304" pitchFamily="18" charset="0"/>
                <a:cs typeface="Times New Roman" panose="02020603050405020304" pitchFamily="18" charset="0"/>
              </a:rPr>
              <a:t> was discussed.</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 </a:t>
            </a:r>
            <a:r>
              <a:rPr lang="en-US" sz="3200" dirty="0">
                <a:latin typeface="Times New Roman" panose="02020603050405020304" pitchFamily="18" charset="0"/>
                <a:cs typeface="Times New Roman" panose="02020603050405020304" pitchFamily="18" charset="0"/>
              </a:rPr>
              <a:t>proton and the </a:t>
            </a:r>
            <a:r>
              <a:rPr lang="en-US" sz="3200" dirty="0" smtClean="0">
                <a:latin typeface="Times New Roman" panose="02020603050405020304" pitchFamily="18" charset="0"/>
                <a:cs typeface="Times New Roman" panose="02020603050405020304" pitchFamily="18" charset="0"/>
              </a:rPr>
              <a:t>neutron </a:t>
            </a:r>
            <a:r>
              <a:rPr lang="en-US" sz="3200" dirty="0">
                <a:latin typeface="Times New Roman" panose="02020603050405020304" pitchFamily="18" charset="0"/>
                <a:cs typeface="Times New Roman" panose="02020603050405020304" pitchFamily="18" charset="0"/>
              </a:rPr>
              <a:t>make up the </a:t>
            </a:r>
            <a:r>
              <a:rPr lang="en-US" sz="3200" dirty="0" smtClean="0">
                <a:latin typeface="Times New Roman" panose="02020603050405020304" pitchFamily="18" charset="0"/>
                <a:cs typeface="Times New Roman" panose="02020603050405020304" pitchFamily="18" charset="0"/>
              </a:rPr>
              <a:t>nucleus, </a:t>
            </a:r>
            <a:r>
              <a:rPr lang="en-US" sz="3200" dirty="0">
                <a:latin typeface="Times New Roman" panose="02020603050405020304" pitchFamily="18" charset="0"/>
                <a:cs typeface="Times New Roman" panose="02020603050405020304" pitchFamily="18" charset="0"/>
              </a:rPr>
              <a:t>while the same number of electrons as the number of protons is found in the electron cloud surrounding the nucleus</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err="1" smtClean="0">
                <a:latin typeface="Times New Roman" panose="02020603050405020304" pitchFamily="18" charset="0"/>
                <a:cs typeface="Times New Roman" panose="02020603050405020304" pitchFamily="18" charset="0"/>
              </a:rPr>
              <a:t>Th</a:t>
            </a:r>
            <a:r>
              <a:rPr lang="hu-HU" sz="3200" dirty="0" smtClean="0">
                <a:latin typeface="Times New Roman" panose="02020603050405020304" pitchFamily="18" charset="0"/>
                <a:cs typeface="Times New Roman" panose="02020603050405020304" pitchFamily="18" charset="0"/>
              </a:rPr>
              <a:t>is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presentation is about the structure of this electron cloud and its connection to chemical properties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6499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Line 2"/>
          <p:cNvSpPr>
            <a:spLocks noChangeShapeType="1"/>
          </p:cNvSpPr>
          <p:nvPr/>
        </p:nvSpPr>
        <p:spPr bwMode="auto">
          <a:xfrm>
            <a:off x="1402080" y="2190750"/>
            <a:ext cx="6629400" cy="0"/>
          </a:xfrm>
          <a:prstGeom prst="line">
            <a:avLst/>
          </a:prstGeom>
          <a:noFill/>
          <a:ln w="38100">
            <a:solidFill>
              <a:schemeClr val="tx1"/>
            </a:solidFill>
            <a:round/>
            <a:headEnd/>
            <a:tailEnd/>
          </a:ln>
          <a:effectLst/>
        </p:spPr>
        <p:txBody>
          <a:bodyPr/>
          <a:lstStyle/>
          <a:p>
            <a:endParaRPr lang="hu-HU"/>
          </a:p>
        </p:txBody>
      </p:sp>
      <p:sp>
        <p:nvSpPr>
          <p:cNvPr id="19459" name="Rectangle 3"/>
          <p:cNvSpPr>
            <a:spLocks noGrp="1" noChangeArrowheads="1"/>
          </p:cNvSpPr>
          <p:nvPr>
            <p:ph type="title"/>
          </p:nvPr>
        </p:nvSpPr>
        <p:spPr>
          <a:xfrm>
            <a:off x="2209800" y="121920"/>
            <a:ext cx="7772400" cy="1143000"/>
          </a:xfrm>
        </p:spPr>
        <p:txBody>
          <a:bodyPr>
            <a:normAutofit/>
          </a:bodyPr>
          <a:lstStyle/>
          <a:p>
            <a:pPr algn="ctr"/>
            <a:r>
              <a:rPr lang="hu-HU" dirty="0" smtClean="0">
                <a:latin typeface="Times New Roman" panose="02020603050405020304" pitchFamily="18" charset="0"/>
                <a:cs typeface="Times New Roman" panose="02020603050405020304" pitchFamily="18" charset="0"/>
              </a:rPr>
              <a:t>Spectral lines of hydrogen atom</a:t>
            </a:r>
            <a:endParaRPr lang="hu-HU" dirty="0">
              <a:latin typeface="Times New Roman" panose="02020603050405020304" pitchFamily="18" charset="0"/>
              <a:cs typeface="Times New Roman" panose="02020603050405020304" pitchFamily="18" charset="0"/>
            </a:endParaRPr>
          </a:p>
        </p:txBody>
      </p:sp>
      <p:sp>
        <p:nvSpPr>
          <p:cNvPr id="19460" name="Line 4"/>
          <p:cNvSpPr>
            <a:spLocks noChangeShapeType="1"/>
          </p:cNvSpPr>
          <p:nvPr/>
        </p:nvSpPr>
        <p:spPr bwMode="auto">
          <a:xfrm>
            <a:off x="1402080" y="1905000"/>
            <a:ext cx="6629400" cy="0"/>
          </a:xfrm>
          <a:prstGeom prst="line">
            <a:avLst/>
          </a:prstGeom>
          <a:noFill/>
          <a:ln w="38100">
            <a:solidFill>
              <a:schemeClr val="tx1"/>
            </a:solidFill>
            <a:round/>
            <a:headEnd/>
            <a:tailEnd/>
          </a:ln>
          <a:effectLst/>
        </p:spPr>
        <p:txBody>
          <a:bodyPr/>
          <a:lstStyle/>
          <a:p>
            <a:endParaRPr lang="hu-HU"/>
          </a:p>
        </p:txBody>
      </p:sp>
      <p:sp>
        <p:nvSpPr>
          <p:cNvPr id="19461" name="Line 5"/>
          <p:cNvSpPr>
            <a:spLocks noChangeShapeType="1"/>
          </p:cNvSpPr>
          <p:nvPr/>
        </p:nvSpPr>
        <p:spPr bwMode="auto">
          <a:xfrm>
            <a:off x="1402080" y="2413000"/>
            <a:ext cx="6629400" cy="0"/>
          </a:xfrm>
          <a:prstGeom prst="line">
            <a:avLst/>
          </a:prstGeom>
          <a:noFill/>
          <a:ln w="38100">
            <a:solidFill>
              <a:schemeClr val="tx1"/>
            </a:solidFill>
            <a:round/>
            <a:headEnd/>
            <a:tailEnd/>
          </a:ln>
          <a:effectLst/>
        </p:spPr>
        <p:txBody>
          <a:bodyPr/>
          <a:lstStyle/>
          <a:p>
            <a:endParaRPr lang="hu-HU"/>
          </a:p>
        </p:txBody>
      </p:sp>
      <p:sp>
        <p:nvSpPr>
          <p:cNvPr id="19462" name="Line 6"/>
          <p:cNvSpPr>
            <a:spLocks noChangeShapeType="1"/>
          </p:cNvSpPr>
          <p:nvPr/>
        </p:nvSpPr>
        <p:spPr bwMode="auto">
          <a:xfrm>
            <a:off x="1402080" y="6477000"/>
            <a:ext cx="6629400" cy="0"/>
          </a:xfrm>
          <a:prstGeom prst="line">
            <a:avLst/>
          </a:prstGeom>
          <a:noFill/>
          <a:ln w="38100">
            <a:solidFill>
              <a:schemeClr val="tx1"/>
            </a:solidFill>
            <a:round/>
            <a:headEnd/>
            <a:tailEnd/>
          </a:ln>
          <a:effectLst/>
        </p:spPr>
        <p:txBody>
          <a:bodyPr/>
          <a:lstStyle/>
          <a:p>
            <a:endParaRPr lang="hu-HU"/>
          </a:p>
        </p:txBody>
      </p:sp>
      <p:sp>
        <p:nvSpPr>
          <p:cNvPr id="19463" name="Line 7"/>
          <p:cNvSpPr>
            <a:spLocks noChangeShapeType="1"/>
          </p:cNvSpPr>
          <p:nvPr/>
        </p:nvSpPr>
        <p:spPr bwMode="auto">
          <a:xfrm flipV="1">
            <a:off x="1173480" y="1219200"/>
            <a:ext cx="0" cy="5410200"/>
          </a:xfrm>
          <a:prstGeom prst="line">
            <a:avLst/>
          </a:prstGeom>
          <a:noFill/>
          <a:ln w="28575">
            <a:solidFill>
              <a:schemeClr val="tx1"/>
            </a:solidFill>
            <a:round/>
            <a:headEnd/>
            <a:tailEnd type="triangle" w="med" len="med"/>
          </a:ln>
          <a:effectLst/>
        </p:spPr>
        <p:txBody>
          <a:bodyPr/>
          <a:lstStyle/>
          <a:p>
            <a:endParaRPr lang="hu-HU"/>
          </a:p>
        </p:txBody>
      </p:sp>
      <p:sp>
        <p:nvSpPr>
          <p:cNvPr id="19464" name="Line 8"/>
          <p:cNvSpPr>
            <a:spLocks noChangeShapeType="1"/>
          </p:cNvSpPr>
          <p:nvPr/>
        </p:nvSpPr>
        <p:spPr bwMode="auto">
          <a:xfrm>
            <a:off x="1097280" y="6477000"/>
            <a:ext cx="152400" cy="0"/>
          </a:xfrm>
          <a:prstGeom prst="line">
            <a:avLst/>
          </a:prstGeom>
          <a:noFill/>
          <a:ln w="28575">
            <a:solidFill>
              <a:schemeClr val="tx1"/>
            </a:solidFill>
            <a:round/>
            <a:headEnd/>
            <a:tailEnd/>
          </a:ln>
          <a:effectLst/>
        </p:spPr>
        <p:txBody>
          <a:bodyPr/>
          <a:lstStyle/>
          <a:p>
            <a:endParaRPr lang="hu-HU"/>
          </a:p>
        </p:txBody>
      </p:sp>
      <p:sp>
        <p:nvSpPr>
          <p:cNvPr id="19465" name="Line 9"/>
          <p:cNvSpPr>
            <a:spLocks noChangeShapeType="1"/>
          </p:cNvSpPr>
          <p:nvPr/>
        </p:nvSpPr>
        <p:spPr bwMode="auto">
          <a:xfrm>
            <a:off x="1097280" y="1905000"/>
            <a:ext cx="152400" cy="0"/>
          </a:xfrm>
          <a:prstGeom prst="line">
            <a:avLst/>
          </a:prstGeom>
          <a:noFill/>
          <a:ln w="28575">
            <a:solidFill>
              <a:schemeClr val="tx1"/>
            </a:solidFill>
            <a:round/>
            <a:headEnd/>
            <a:tailEnd/>
          </a:ln>
          <a:effectLst/>
        </p:spPr>
        <p:txBody>
          <a:bodyPr/>
          <a:lstStyle/>
          <a:p>
            <a:endParaRPr lang="hu-HU"/>
          </a:p>
        </p:txBody>
      </p:sp>
      <p:sp>
        <p:nvSpPr>
          <p:cNvPr id="19466" name="Text Box 10"/>
          <p:cNvSpPr txBox="1">
            <a:spLocks noChangeArrowheads="1"/>
          </p:cNvSpPr>
          <p:nvPr/>
        </p:nvSpPr>
        <p:spPr bwMode="auto">
          <a:xfrm>
            <a:off x="684530" y="1706563"/>
            <a:ext cx="314510" cy="400110"/>
          </a:xfrm>
          <a:prstGeom prst="rect">
            <a:avLst/>
          </a:prstGeom>
          <a:noFill/>
          <a:ln w="9525">
            <a:noFill/>
            <a:miter lim="800000"/>
            <a:headEnd/>
            <a:tailEnd/>
          </a:ln>
          <a:effectLst/>
        </p:spPr>
        <p:txBody>
          <a:bodyPr wrap="none">
            <a:spAutoFit/>
          </a:bodyPr>
          <a:lstStyle/>
          <a:p>
            <a:r>
              <a:rPr lang="hu-HU" sz="2000" b="1"/>
              <a:t>0</a:t>
            </a:r>
            <a:endParaRPr lang="hu-HU" b="1" baseline="-25000"/>
          </a:p>
        </p:txBody>
      </p:sp>
      <p:sp>
        <p:nvSpPr>
          <p:cNvPr id="19467" name="Text Box 11"/>
          <p:cNvSpPr txBox="1">
            <a:spLocks noChangeArrowheads="1"/>
          </p:cNvSpPr>
          <p:nvPr/>
        </p:nvSpPr>
        <p:spPr bwMode="auto">
          <a:xfrm>
            <a:off x="8036244" y="1689101"/>
            <a:ext cx="604837" cy="366713"/>
          </a:xfrm>
          <a:prstGeom prst="rect">
            <a:avLst/>
          </a:prstGeom>
          <a:noFill/>
          <a:ln w="9525">
            <a:noFill/>
            <a:miter lim="800000"/>
            <a:headEnd/>
            <a:tailEnd/>
          </a:ln>
          <a:effectLst/>
        </p:spPr>
        <p:txBody>
          <a:bodyPr>
            <a:spAutoFit/>
          </a:bodyPr>
          <a:lstStyle/>
          <a:p>
            <a:r>
              <a:rPr lang="hu-HU" b="1"/>
              <a:t>n=</a:t>
            </a:r>
            <a:r>
              <a:rPr lang="hu-HU" b="1">
                <a:sym typeface="Symbol" pitchFamily="18" charset="2"/>
              </a:rPr>
              <a:t></a:t>
            </a:r>
            <a:endParaRPr lang="hu-HU" b="1" baseline="-25000"/>
          </a:p>
        </p:txBody>
      </p:sp>
      <p:sp>
        <p:nvSpPr>
          <p:cNvPr id="19468" name="Text Box 12"/>
          <p:cNvSpPr txBox="1">
            <a:spLocks noChangeArrowheads="1"/>
          </p:cNvSpPr>
          <p:nvPr/>
        </p:nvSpPr>
        <p:spPr bwMode="auto">
          <a:xfrm>
            <a:off x="8024814" y="6336640"/>
            <a:ext cx="555625" cy="366713"/>
          </a:xfrm>
          <a:prstGeom prst="rect">
            <a:avLst/>
          </a:prstGeom>
          <a:noFill/>
          <a:ln w="9525">
            <a:noFill/>
            <a:miter lim="800000"/>
            <a:headEnd/>
            <a:tailEnd/>
          </a:ln>
          <a:effectLst/>
        </p:spPr>
        <p:txBody>
          <a:bodyPr wrap="none">
            <a:spAutoFit/>
          </a:bodyPr>
          <a:lstStyle/>
          <a:p>
            <a:r>
              <a:rPr lang="hu-HU" b="1" dirty="0"/>
              <a:t>n=</a:t>
            </a:r>
            <a:r>
              <a:rPr lang="hu-HU" b="1" dirty="0">
                <a:sym typeface="Symbol" pitchFamily="18" charset="2"/>
              </a:rPr>
              <a:t>1</a:t>
            </a:r>
            <a:endParaRPr lang="hu-HU" b="1" baseline="-25000" dirty="0"/>
          </a:p>
        </p:txBody>
      </p:sp>
      <p:sp>
        <p:nvSpPr>
          <p:cNvPr id="19469" name="Text Box 13"/>
          <p:cNvSpPr txBox="1">
            <a:spLocks noChangeArrowheads="1"/>
          </p:cNvSpPr>
          <p:nvPr/>
        </p:nvSpPr>
        <p:spPr bwMode="auto">
          <a:xfrm>
            <a:off x="544830" y="6238876"/>
            <a:ext cx="395288" cy="396875"/>
          </a:xfrm>
          <a:prstGeom prst="rect">
            <a:avLst/>
          </a:prstGeom>
          <a:noFill/>
          <a:ln w="9525">
            <a:noFill/>
            <a:miter lim="800000"/>
            <a:headEnd/>
            <a:tailEnd/>
          </a:ln>
          <a:effectLst/>
        </p:spPr>
        <p:txBody>
          <a:bodyPr wrap="none">
            <a:spAutoFit/>
          </a:bodyPr>
          <a:lstStyle/>
          <a:p>
            <a:r>
              <a:rPr lang="hu-HU" sz="2000" b="1"/>
              <a:t>-1</a:t>
            </a:r>
            <a:endParaRPr lang="hu-HU" b="1" baseline="-25000"/>
          </a:p>
        </p:txBody>
      </p:sp>
      <p:sp>
        <p:nvSpPr>
          <p:cNvPr id="19470" name="Line 14"/>
          <p:cNvSpPr>
            <a:spLocks noChangeShapeType="1"/>
          </p:cNvSpPr>
          <p:nvPr/>
        </p:nvSpPr>
        <p:spPr bwMode="auto">
          <a:xfrm>
            <a:off x="1402080" y="3048000"/>
            <a:ext cx="6629400" cy="0"/>
          </a:xfrm>
          <a:prstGeom prst="line">
            <a:avLst/>
          </a:prstGeom>
          <a:noFill/>
          <a:ln w="38100">
            <a:solidFill>
              <a:schemeClr val="tx1"/>
            </a:solidFill>
            <a:round/>
            <a:headEnd/>
            <a:tailEnd/>
          </a:ln>
          <a:effectLst/>
        </p:spPr>
        <p:txBody>
          <a:bodyPr/>
          <a:lstStyle/>
          <a:p>
            <a:endParaRPr lang="hu-HU"/>
          </a:p>
        </p:txBody>
      </p:sp>
      <p:sp>
        <p:nvSpPr>
          <p:cNvPr id="19471" name="Text Box 15"/>
          <p:cNvSpPr txBox="1">
            <a:spLocks noChangeArrowheads="1"/>
          </p:cNvSpPr>
          <p:nvPr/>
        </p:nvSpPr>
        <p:spPr bwMode="auto">
          <a:xfrm>
            <a:off x="8056881" y="2854326"/>
            <a:ext cx="555625" cy="366713"/>
          </a:xfrm>
          <a:prstGeom prst="rect">
            <a:avLst/>
          </a:prstGeom>
          <a:noFill/>
          <a:ln w="9525">
            <a:noFill/>
            <a:miter lim="800000"/>
            <a:headEnd/>
            <a:tailEnd/>
          </a:ln>
          <a:effectLst/>
        </p:spPr>
        <p:txBody>
          <a:bodyPr wrap="none">
            <a:spAutoFit/>
          </a:bodyPr>
          <a:lstStyle/>
          <a:p>
            <a:r>
              <a:rPr lang="hu-HU" b="1"/>
              <a:t>n=</a:t>
            </a:r>
            <a:r>
              <a:rPr lang="hu-HU" b="1">
                <a:sym typeface="Symbol" pitchFamily="18" charset="2"/>
              </a:rPr>
              <a:t>2</a:t>
            </a:r>
            <a:endParaRPr lang="hu-HU" b="1" baseline="-25000"/>
          </a:p>
        </p:txBody>
      </p:sp>
      <p:sp>
        <p:nvSpPr>
          <p:cNvPr id="19472" name="Line 16"/>
          <p:cNvSpPr>
            <a:spLocks noChangeShapeType="1"/>
          </p:cNvSpPr>
          <p:nvPr/>
        </p:nvSpPr>
        <p:spPr bwMode="auto">
          <a:xfrm>
            <a:off x="1097280" y="3046413"/>
            <a:ext cx="152400" cy="0"/>
          </a:xfrm>
          <a:prstGeom prst="line">
            <a:avLst/>
          </a:prstGeom>
          <a:noFill/>
          <a:ln w="28575">
            <a:solidFill>
              <a:schemeClr val="tx1"/>
            </a:solidFill>
            <a:round/>
            <a:headEnd/>
            <a:tailEnd/>
          </a:ln>
          <a:effectLst/>
        </p:spPr>
        <p:txBody>
          <a:bodyPr/>
          <a:lstStyle/>
          <a:p>
            <a:endParaRPr lang="hu-HU"/>
          </a:p>
        </p:txBody>
      </p:sp>
      <p:sp>
        <p:nvSpPr>
          <p:cNvPr id="19473" name="Text Box 17"/>
          <p:cNvSpPr txBox="1">
            <a:spLocks noChangeArrowheads="1"/>
          </p:cNvSpPr>
          <p:nvPr/>
        </p:nvSpPr>
        <p:spPr bwMode="auto">
          <a:xfrm>
            <a:off x="284480" y="2847976"/>
            <a:ext cx="721672" cy="400110"/>
          </a:xfrm>
          <a:prstGeom prst="rect">
            <a:avLst/>
          </a:prstGeom>
          <a:noFill/>
          <a:ln w="9525">
            <a:noFill/>
            <a:miter lim="800000"/>
            <a:headEnd/>
            <a:tailEnd/>
          </a:ln>
          <a:effectLst/>
        </p:spPr>
        <p:txBody>
          <a:bodyPr wrap="none">
            <a:spAutoFit/>
          </a:bodyPr>
          <a:lstStyle/>
          <a:p>
            <a:r>
              <a:rPr lang="hu-HU" sz="2000" b="1" dirty="0"/>
              <a:t>-</a:t>
            </a:r>
            <a:r>
              <a:rPr lang="hu-HU" sz="2000" b="1" dirty="0" smtClean="0"/>
              <a:t>0.25</a:t>
            </a:r>
            <a:endParaRPr lang="hu-HU" b="1" baseline="-25000" dirty="0"/>
          </a:p>
        </p:txBody>
      </p:sp>
      <p:sp>
        <p:nvSpPr>
          <p:cNvPr id="19474" name="Text Box 18"/>
          <p:cNvSpPr txBox="1">
            <a:spLocks noChangeArrowheads="1"/>
          </p:cNvSpPr>
          <p:nvPr/>
        </p:nvSpPr>
        <p:spPr bwMode="auto">
          <a:xfrm>
            <a:off x="8009256" y="2300288"/>
            <a:ext cx="555625" cy="366712"/>
          </a:xfrm>
          <a:prstGeom prst="rect">
            <a:avLst/>
          </a:prstGeom>
          <a:noFill/>
          <a:ln w="9525">
            <a:noFill/>
            <a:miter lim="800000"/>
            <a:headEnd/>
            <a:tailEnd/>
          </a:ln>
          <a:effectLst/>
        </p:spPr>
        <p:txBody>
          <a:bodyPr wrap="none">
            <a:spAutoFit/>
          </a:bodyPr>
          <a:lstStyle/>
          <a:p>
            <a:r>
              <a:rPr lang="hu-HU" b="1"/>
              <a:t>n=</a:t>
            </a:r>
            <a:r>
              <a:rPr lang="hu-HU" b="1">
                <a:sym typeface="Symbol" pitchFamily="18" charset="2"/>
              </a:rPr>
              <a:t>3</a:t>
            </a:r>
            <a:endParaRPr lang="hu-HU" b="1" baseline="-25000"/>
          </a:p>
        </p:txBody>
      </p:sp>
      <p:sp>
        <p:nvSpPr>
          <p:cNvPr id="19475" name="Text Box 19"/>
          <p:cNvSpPr txBox="1">
            <a:spLocks noChangeArrowheads="1"/>
          </p:cNvSpPr>
          <p:nvPr/>
        </p:nvSpPr>
        <p:spPr bwMode="auto">
          <a:xfrm>
            <a:off x="8571231" y="2260601"/>
            <a:ext cx="555625" cy="366713"/>
          </a:xfrm>
          <a:prstGeom prst="rect">
            <a:avLst/>
          </a:prstGeom>
          <a:noFill/>
          <a:ln w="9525">
            <a:noFill/>
            <a:miter lim="800000"/>
            <a:headEnd/>
            <a:tailEnd/>
          </a:ln>
          <a:effectLst/>
        </p:spPr>
        <p:txBody>
          <a:bodyPr wrap="none">
            <a:spAutoFit/>
          </a:bodyPr>
          <a:lstStyle/>
          <a:p>
            <a:r>
              <a:rPr lang="hu-HU" b="1"/>
              <a:t>n=</a:t>
            </a:r>
            <a:r>
              <a:rPr lang="hu-HU" b="1">
                <a:sym typeface="Symbol" pitchFamily="18" charset="2"/>
              </a:rPr>
              <a:t>4</a:t>
            </a:r>
            <a:endParaRPr lang="hu-HU" b="1" baseline="-25000"/>
          </a:p>
        </p:txBody>
      </p:sp>
      <p:sp>
        <p:nvSpPr>
          <p:cNvPr id="19476" name="Text Box 20"/>
          <p:cNvSpPr txBox="1">
            <a:spLocks noChangeArrowheads="1"/>
          </p:cNvSpPr>
          <p:nvPr/>
        </p:nvSpPr>
        <p:spPr bwMode="auto">
          <a:xfrm>
            <a:off x="8564881" y="2032001"/>
            <a:ext cx="555625" cy="366713"/>
          </a:xfrm>
          <a:prstGeom prst="rect">
            <a:avLst/>
          </a:prstGeom>
          <a:noFill/>
          <a:ln w="9525">
            <a:noFill/>
            <a:miter lim="800000"/>
            <a:headEnd/>
            <a:tailEnd/>
          </a:ln>
          <a:effectLst/>
        </p:spPr>
        <p:txBody>
          <a:bodyPr wrap="none">
            <a:spAutoFit/>
          </a:bodyPr>
          <a:lstStyle/>
          <a:p>
            <a:r>
              <a:rPr lang="hu-HU" b="1"/>
              <a:t>n=</a:t>
            </a:r>
            <a:r>
              <a:rPr lang="hu-HU" b="1">
                <a:sym typeface="Symbol" pitchFamily="18" charset="2"/>
              </a:rPr>
              <a:t>5</a:t>
            </a:r>
            <a:endParaRPr lang="hu-HU" b="1" baseline="-25000"/>
          </a:p>
        </p:txBody>
      </p:sp>
      <p:sp>
        <p:nvSpPr>
          <p:cNvPr id="19477" name="Text Box 21"/>
          <p:cNvSpPr txBox="1">
            <a:spLocks noChangeArrowheads="1"/>
          </p:cNvSpPr>
          <p:nvPr/>
        </p:nvSpPr>
        <p:spPr bwMode="auto">
          <a:xfrm>
            <a:off x="8555356" y="1784351"/>
            <a:ext cx="555625" cy="366713"/>
          </a:xfrm>
          <a:prstGeom prst="rect">
            <a:avLst/>
          </a:prstGeom>
          <a:noFill/>
          <a:ln w="9525">
            <a:noFill/>
            <a:miter lim="800000"/>
            <a:headEnd/>
            <a:tailEnd/>
          </a:ln>
          <a:effectLst/>
        </p:spPr>
        <p:txBody>
          <a:bodyPr>
            <a:spAutoFit/>
          </a:bodyPr>
          <a:lstStyle/>
          <a:p>
            <a:r>
              <a:rPr lang="hu-HU" b="1"/>
              <a:t>n=</a:t>
            </a:r>
            <a:r>
              <a:rPr lang="hu-HU" b="1">
                <a:sym typeface="Symbol" pitchFamily="18" charset="2"/>
              </a:rPr>
              <a:t>6</a:t>
            </a:r>
            <a:endParaRPr lang="hu-HU" b="1" baseline="-25000"/>
          </a:p>
        </p:txBody>
      </p:sp>
      <p:sp>
        <p:nvSpPr>
          <p:cNvPr id="19478" name="Line 22"/>
          <p:cNvSpPr>
            <a:spLocks noChangeShapeType="1"/>
          </p:cNvSpPr>
          <p:nvPr/>
        </p:nvSpPr>
        <p:spPr bwMode="auto">
          <a:xfrm flipH="1" flipV="1">
            <a:off x="8025130" y="2209800"/>
            <a:ext cx="615950" cy="228600"/>
          </a:xfrm>
          <a:prstGeom prst="line">
            <a:avLst/>
          </a:prstGeom>
          <a:noFill/>
          <a:ln w="9525">
            <a:solidFill>
              <a:schemeClr val="tx1"/>
            </a:solidFill>
            <a:prstDash val="dash"/>
            <a:round/>
            <a:headEnd/>
            <a:tailEnd type="triangle" w="med" len="med"/>
          </a:ln>
          <a:effectLst/>
        </p:spPr>
        <p:txBody>
          <a:bodyPr/>
          <a:lstStyle/>
          <a:p>
            <a:endParaRPr lang="hu-HU"/>
          </a:p>
        </p:txBody>
      </p:sp>
      <p:sp>
        <p:nvSpPr>
          <p:cNvPr id="19479" name="Line 23"/>
          <p:cNvSpPr>
            <a:spLocks noChangeShapeType="1"/>
          </p:cNvSpPr>
          <p:nvPr/>
        </p:nvSpPr>
        <p:spPr bwMode="auto">
          <a:xfrm flipH="1">
            <a:off x="8025130" y="1993900"/>
            <a:ext cx="552450" cy="25400"/>
          </a:xfrm>
          <a:prstGeom prst="line">
            <a:avLst/>
          </a:prstGeom>
          <a:noFill/>
          <a:ln w="9525">
            <a:solidFill>
              <a:schemeClr val="tx1"/>
            </a:solidFill>
            <a:prstDash val="dash"/>
            <a:round/>
            <a:headEnd/>
            <a:tailEnd type="triangle" w="med" len="med"/>
          </a:ln>
          <a:effectLst/>
        </p:spPr>
        <p:txBody>
          <a:bodyPr/>
          <a:lstStyle/>
          <a:p>
            <a:endParaRPr lang="hu-HU"/>
          </a:p>
        </p:txBody>
      </p:sp>
      <p:sp>
        <p:nvSpPr>
          <p:cNvPr id="19480" name="Line 24"/>
          <p:cNvSpPr>
            <a:spLocks noChangeShapeType="1"/>
          </p:cNvSpPr>
          <p:nvPr/>
        </p:nvSpPr>
        <p:spPr bwMode="auto">
          <a:xfrm>
            <a:off x="1402080" y="2089150"/>
            <a:ext cx="6629400" cy="0"/>
          </a:xfrm>
          <a:prstGeom prst="line">
            <a:avLst/>
          </a:prstGeom>
          <a:noFill/>
          <a:ln w="38100">
            <a:solidFill>
              <a:schemeClr val="tx1"/>
            </a:solidFill>
            <a:round/>
            <a:headEnd/>
            <a:tailEnd/>
          </a:ln>
          <a:effectLst/>
        </p:spPr>
        <p:txBody>
          <a:bodyPr/>
          <a:lstStyle/>
          <a:p>
            <a:endParaRPr lang="hu-HU"/>
          </a:p>
        </p:txBody>
      </p:sp>
      <p:sp>
        <p:nvSpPr>
          <p:cNvPr id="19481" name="Line 25"/>
          <p:cNvSpPr>
            <a:spLocks noChangeShapeType="1"/>
          </p:cNvSpPr>
          <p:nvPr/>
        </p:nvSpPr>
        <p:spPr bwMode="auto">
          <a:xfrm flipH="1" flipV="1">
            <a:off x="8012430" y="2089150"/>
            <a:ext cx="596900" cy="152400"/>
          </a:xfrm>
          <a:prstGeom prst="line">
            <a:avLst/>
          </a:prstGeom>
          <a:noFill/>
          <a:ln w="9525">
            <a:solidFill>
              <a:schemeClr val="tx1"/>
            </a:solidFill>
            <a:prstDash val="dash"/>
            <a:round/>
            <a:headEnd/>
            <a:tailEnd type="triangle" w="med" len="med"/>
          </a:ln>
          <a:effectLst/>
        </p:spPr>
        <p:txBody>
          <a:bodyPr/>
          <a:lstStyle/>
          <a:p>
            <a:endParaRPr lang="hu-HU"/>
          </a:p>
        </p:txBody>
      </p:sp>
      <p:sp>
        <p:nvSpPr>
          <p:cNvPr id="19482" name="Line 26"/>
          <p:cNvSpPr>
            <a:spLocks noChangeShapeType="1"/>
          </p:cNvSpPr>
          <p:nvPr/>
        </p:nvSpPr>
        <p:spPr bwMode="auto">
          <a:xfrm>
            <a:off x="1402080" y="2032000"/>
            <a:ext cx="6629400" cy="0"/>
          </a:xfrm>
          <a:prstGeom prst="line">
            <a:avLst/>
          </a:prstGeom>
          <a:noFill/>
          <a:ln w="38100">
            <a:solidFill>
              <a:schemeClr val="tx1"/>
            </a:solidFill>
            <a:round/>
            <a:headEnd/>
            <a:tailEnd/>
          </a:ln>
          <a:effectLst/>
        </p:spPr>
        <p:txBody>
          <a:bodyPr/>
          <a:lstStyle/>
          <a:p>
            <a:endParaRPr lang="hu-HU"/>
          </a:p>
        </p:txBody>
      </p:sp>
      <p:sp>
        <p:nvSpPr>
          <p:cNvPr id="19483" name="Line 27"/>
          <p:cNvSpPr>
            <a:spLocks noChangeShapeType="1"/>
          </p:cNvSpPr>
          <p:nvPr/>
        </p:nvSpPr>
        <p:spPr bwMode="auto">
          <a:xfrm>
            <a:off x="1097280" y="2413000"/>
            <a:ext cx="152400" cy="0"/>
          </a:xfrm>
          <a:prstGeom prst="line">
            <a:avLst/>
          </a:prstGeom>
          <a:noFill/>
          <a:ln w="28575">
            <a:solidFill>
              <a:schemeClr val="tx1"/>
            </a:solidFill>
            <a:round/>
            <a:headEnd/>
            <a:tailEnd/>
          </a:ln>
          <a:effectLst/>
        </p:spPr>
        <p:txBody>
          <a:bodyPr/>
          <a:lstStyle/>
          <a:p>
            <a:endParaRPr lang="hu-HU"/>
          </a:p>
        </p:txBody>
      </p:sp>
      <p:sp>
        <p:nvSpPr>
          <p:cNvPr id="19484" name="Line 28"/>
          <p:cNvSpPr>
            <a:spLocks noChangeShapeType="1"/>
          </p:cNvSpPr>
          <p:nvPr/>
        </p:nvSpPr>
        <p:spPr bwMode="auto">
          <a:xfrm>
            <a:off x="1097280" y="2190750"/>
            <a:ext cx="152400" cy="0"/>
          </a:xfrm>
          <a:prstGeom prst="line">
            <a:avLst/>
          </a:prstGeom>
          <a:noFill/>
          <a:ln w="28575">
            <a:solidFill>
              <a:schemeClr val="tx1"/>
            </a:solidFill>
            <a:round/>
            <a:headEnd/>
            <a:tailEnd/>
          </a:ln>
          <a:effectLst/>
        </p:spPr>
        <p:txBody>
          <a:bodyPr/>
          <a:lstStyle/>
          <a:p>
            <a:endParaRPr lang="hu-HU"/>
          </a:p>
        </p:txBody>
      </p:sp>
      <p:sp>
        <p:nvSpPr>
          <p:cNvPr id="19485" name="Line 29"/>
          <p:cNvSpPr>
            <a:spLocks noChangeShapeType="1"/>
          </p:cNvSpPr>
          <p:nvPr/>
        </p:nvSpPr>
        <p:spPr bwMode="auto">
          <a:xfrm>
            <a:off x="1097280" y="2082800"/>
            <a:ext cx="152400" cy="0"/>
          </a:xfrm>
          <a:prstGeom prst="line">
            <a:avLst/>
          </a:prstGeom>
          <a:noFill/>
          <a:ln w="28575">
            <a:solidFill>
              <a:schemeClr val="tx1"/>
            </a:solidFill>
            <a:round/>
            <a:headEnd/>
            <a:tailEnd/>
          </a:ln>
          <a:effectLst/>
        </p:spPr>
        <p:txBody>
          <a:bodyPr/>
          <a:lstStyle/>
          <a:p>
            <a:endParaRPr lang="hu-HU"/>
          </a:p>
        </p:txBody>
      </p:sp>
      <p:sp>
        <p:nvSpPr>
          <p:cNvPr id="19486" name="Line 30"/>
          <p:cNvSpPr>
            <a:spLocks noChangeShapeType="1"/>
          </p:cNvSpPr>
          <p:nvPr/>
        </p:nvSpPr>
        <p:spPr bwMode="auto">
          <a:xfrm>
            <a:off x="1097280" y="2025650"/>
            <a:ext cx="152400" cy="0"/>
          </a:xfrm>
          <a:prstGeom prst="line">
            <a:avLst/>
          </a:prstGeom>
          <a:noFill/>
          <a:ln w="28575">
            <a:solidFill>
              <a:schemeClr val="tx1"/>
            </a:solidFill>
            <a:round/>
            <a:headEnd/>
            <a:tailEnd/>
          </a:ln>
          <a:effectLst/>
        </p:spPr>
        <p:txBody>
          <a:bodyPr/>
          <a:lstStyle/>
          <a:p>
            <a:endParaRPr lang="hu-HU"/>
          </a:p>
        </p:txBody>
      </p:sp>
      <p:sp>
        <p:nvSpPr>
          <p:cNvPr id="19487" name="Text Box 31"/>
          <p:cNvSpPr txBox="1">
            <a:spLocks noChangeArrowheads="1"/>
          </p:cNvSpPr>
          <p:nvPr/>
        </p:nvSpPr>
        <p:spPr bwMode="auto">
          <a:xfrm>
            <a:off x="284480" y="2209801"/>
            <a:ext cx="721672" cy="400110"/>
          </a:xfrm>
          <a:prstGeom prst="rect">
            <a:avLst/>
          </a:prstGeom>
          <a:noFill/>
          <a:ln w="9525">
            <a:noFill/>
            <a:miter lim="800000"/>
            <a:headEnd/>
            <a:tailEnd/>
          </a:ln>
          <a:effectLst/>
        </p:spPr>
        <p:txBody>
          <a:bodyPr wrap="none">
            <a:spAutoFit/>
          </a:bodyPr>
          <a:lstStyle/>
          <a:p>
            <a:r>
              <a:rPr lang="hu-HU" sz="2000" b="1" dirty="0"/>
              <a:t>-</a:t>
            </a:r>
            <a:r>
              <a:rPr lang="hu-HU" sz="2000" b="1" dirty="0" smtClean="0"/>
              <a:t>0.11</a:t>
            </a:r>
            <a:endParaRPr lang="hu-HU" b="1" baseline="-25000" dirty="0"/>
          </a:p>
        </p:txBody>
      </p:sp>
      <p:sp>
        <p:nvSpPr>
          <p:cNvPr id="19488" name="Text Box 32"/>
          <p:cNvSpPr txBox="1">
            <a:spLocks noChangeArrowheads="1"/>
          </p:cNvSpPr>
          <p:nvPr/>
        </p:nvSpPr>
        <p:spPr bwMode="auto">
          <a:xfrm>
            <a:off x="284480" y="1984376"/>
            <a:ext cx="721672" cy="400110"/>
          </a:xfrm>
          <a:prstGeom prst="rect">
            <a:avLst/>
          </a:prstGeom>
          <a:noFill/>
          <a:ln w="9525">
            <a:noFill/>
            <a:miter lim="800000"/>
            <a:headEnd/>
            <a:tailEnd/>
          </a:ln>
          <a:effectLst/>
        </p:spPr>
        <p:txBody>
          <a:bodyPr wrap="none">
            <a:spAutoFit/>
          </a:bodyPr>
          <a:lstStyle/>
          <a:p>
            <a:r>
              <a:rPr lang="hu-HU" sz="2000" b="1" dirty="0"/>
              <a:t>-</a:t>
            </a:r>
            <a:r>
              <a:rPr lang="hu-HU" sz="2000" b="1" dirty="0" smtClean="0"/>
              <a:t>0.63</a:t>
            </a:r>
            <a:endParaRPr lang="hu-HU" b="1" baseline="-25000" dirty="0"/>
          </a:p>
        </p:txBody>
      </p:sp>
      <p:sp>
        <p:nvSpPr>
          <p:cNvPr id="94" name="Szövegdoboz 93"/>
          <p:cNvSpPr txBox="1"/>
          <p:nvPr/>
        </p:nvSpPr>
        <p:spPr>
          <a:xfrm>
            <a:off x="243987" y="809450"/>
            <a:ext cx="914802" cy="369332"/>
          </a:xfrm>
          <a:prstGeom prst="rect">
            <a:avLst/>
          </a:prstGeom>
          <a:noFill/>
        </p:spPr>
        <p:txBody>
          <a:bodyPr wrap="none" rtlCol="0">
            <a:spAutoFit/>
          </a:bodyPr>
          <a:lstStyle/>
          <a:p>
            <a:r>
              <a:rPr lang="hu-HU" b="1" dirty="0"/>
              <a:t>R</a:t>
            </a:r>
            <a:r>
              <a:rPr lang="hu-HU" b="1" baseline="-25000" dirty="0"/>
              <a:t>H</a:t>
            </a:r>
            <a:r>
              <a:rPr lang="hu-HU" b="1" dirty="0"/>
              <a:t>/cm</a:t>
            </a:r>
            <a:r>
              <a:rPr lang="hu-HU" b="1" baseline="30000" dirty="0"/>
              <a:t>-1</a:t>
            </a:r>
            <a:endParaRPr lang="hu-HU" b="1" i="1" baseline="30000" dirty="0"/>
          </a:p>
        </p:txBody>
      </p:sp>
      <p:sp>
        <p:nvSpPr>
          <p:cNvPr id="339970"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u-HU"/>
          </a:p>
        </p:txBody>
      </p:sp>
      <p:sp>
        <p:nvSpPr>
          <p:cNvPr id="19547" name="Line 91"/>
          <p:cNvSpPr>
            <a:spLocks noChangeShapeType="1"/>
          </p:cNvSpPr>
          <p:nvPr/>
        </p:nvSpPr>
        <p:spPr bwMode="auto">
          <a:xfrm rot="5400000" flipV="1">
            <a:off x="5326380" y="3298779"/>
            <a:ext cx="0" cy="5410200"/>
          </a:xfrm>
          <a:prstGeom prst="line">
            <a:avLst/>
          </a:prstGeom>
          <a:noFill/>
          <a:ln w="28575">
            <a:solidFill>
              <a:schemeClr val="tx1"/>
            </a:solidFill>
            <a:round/>
            <a:headEnd/>
            <a:tailEnd type="triangle" w="med" len="med"/>
          </a:ln>
          <a:effectLst/>
        </p:spPr>
        <p:txBody>
          <a:bodyPr/>
          <a:lstStyle/>
          <a:p>
            <a:endParaRPr lang="hu-HU"/>
          </a:p>
        </p:txBody>
      </p:sp>
      <p:sp>
        <p:nvSpPr>
          <p:cNvPr id="19544" name="Line 88"/>
          <p:cNvSpPr>
            <a:spLocks noChangeShapeType="1"/>
          </p:cNvSpPr>
          <p:nvPr/>
        </p:nvSpPr>
        <p:spPr bwMode="auto">
          <a:xfrm rot="5400000">
            <a:off x="2697480" y="6003879"/>
            <a:ext cx="152400" cy="0"/>
          </a:xfrm>
          <a:prstGeom prst="line">
            <a:avLst/>
          </a:prstGeom>
          <a:noFill/>
          <a:ln w="28575">
            <a:solidFill>
              <a:schemeClr val="tx1"/>
            </a:solidFill>
            <a:round/>
            <a:headEnd/>
            <a:tailEnd/>
          </a:ln>
          <a:effectLst/>
        </p:spPr>
        <p:txBody>
          <a:bodyPr/>
          <a:lstStyle/>
          <a:p>
            <a:endParaRPr lang="hu-HU"/>
          </a:p>
        </p:txBody>
      </p:sp>
      <p:sp>
        <p:nvSpPr>
          <p:cNvPr id="19548" name="Text Box 92"/>
          <p:cNvSpPr txBox="1">
            <a:spLocks noChangeArrowheads="1"/>
          </p:cNvSpPr>
          <p:nvPr/>
        </p:nvSpPr>
        <p:spPr bwMode="auto">
          <a:xfrm>
            <a:off x="2627630" y="5603829"/>
            <a:ext cx="301686" cy="369332"/>
          </a:xfrm>
          <a:prstGeom prst="rect">
            <a:avLst/>
          </a:prstGeom>
          <a:noFill/>
          <a:ln w="9525">
            <a:noFill/>
            <a:miter lim="800000"/>
            <a:headEnd/>
            <a:tailEnd/>
          </a:ln>
          <a:effectLst/>
        </p:spPr>
        <p:txBody>
          <a:bodyPr wrap="none">
            <a:spAutoFit/>
          </a:bodyPr>
          <a:lstStyle/>
          <a:p>
            <a:r>
              <a:rPr lang="hu-HU" b="1" dirty="0"/>
              <a:t>0</a:t>
            </a:r>
            <a:endParaRPr lang="hu-HU" b="1" baseline="-25000" dirty="0"/>
          </a:p>
        </p:txBody>
      </p:sp>
      <p:graphicFrame>
        <p:nvGraphicFramePr>
          <p:cNvPr id="101" name="Objektum 100"/>
          <p:cNvGraphicFramePr>
            <a:graphicFrameLocks noChangeAspect="1"/>
          </p:cNvGraphicFramePr>
          <p:nvPr>
            <p:extLst>
              <p:ext uri="{D42A27DB-BD31-4B8C-83A1-F6EECF244321}">
                <p14:modId xmlns:p14="http://schemas.microsoft.com/office/powerpoint/2010/main" val="666607183"/>
              </p:ext>
            </p:extLst>
          </p:nvPr>
        </p:nvGraphicFramePr>
        <p:xfrm>
          <a:off x="7530190" y="6002292"/>
          <a:ext cx="1161345" cy="464538"/>
        </p:xfrm>
        <a:graphic>
          <a:graphicData uri="http://schemas.openxmlformats.org/presentationml/2006/ole">
            <mc:AlternateContent xmlns:mc="http://schemas.openxmlformats.org/markup-compatibility/2006">
              <mc:Choice xmlns:v="urn:schemas-microsoft-com:vml" Requires="v">
                <p:oleObj spid="_x0000_s7394" name="Equation" r:id="rId4" imgW="507780" imgH="203112" progId="Equation.3">
                  <p:embed/>
                </p:oleObj>
              </mc:Choice>
              <mc:Fallback>
                <p:oleObj name="Equation" r:id="rId4" imgW="507780" imgH="203112" progId="Equation.3">
                  <p:embed/>
                  <p:pic>
                    <p:nvPicPr>
                      <p:cNvPr id="101" name="Objektum 1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30190" y="6002292"/>
                        <a:ext cx="1161345" cy="464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9" name="Line 88"/>
          <p:cNvSpPr>
            <a:spLocks noChangeShapeType="1"/>
          </p:cNvSpPr>
          <p:nvPr/>
        </p:nvSpPr>
        <p:spPr bwMode="auto">
          <a:xfrm rot="5400000">
            <a:off x="7278757" y="6010657"/>
            <a:ext cx="152400" cy="0"/>
          </a:xfrm>
          <a:prstGeom prst="line">
            <a:avLst/>
          </a:prstGeom>
          <a:noFill/>
          <a:ln w="28575">
            <a:solidFill>
              <a:schemeClr val="tx1"/>
            </a:solidFill>
            <a:round/>
            <a:headEnd/>
            <a:tailEnd/>
          </a:ln>
          <a:effectLst/>
        </p:spPr>
        <p:txBody>
          <a:bodyPr/>
          <a:lstStyle/>
          <a:p>
            <a:endParaRPr lang="hu-HU"/>
          </a:p>
        </p:txBody>
      </p:sp>
      <p:grpSp>
        <p:nvGrpSpPr>
          <p:cNvPr id="2" name="Csoportba foglalás 1"/>
          <p:cNvGrpSpPr/>
          <p:nvPr/>
        </p:nvGrpSpPr>
        <p:grpSpPr>
          <a:xfrm>
            <a:off x="1467020" y="1920416"/>
            <a:ext cx="866025" cy="4567848"/>
            <a:chOff x="1360339" y="1920416"/>
            <a:chExt cx="866025" cy="4567848"/>
          </a:xfrm>
        </p:grpSpPr>
        <p:sp>
          <p:nvSpPr>
            <p:cNvPr id="19490" name="Line 34"/>
            <p:cNvSpPr>
              <a:spLocks noChangeShapeType="1"/>
            </p:cNvSpPr>
            <p:nvPr/>
          </p:nvSpPr>
          <p:spPr bwMode="auto">
            <a:xfrm>
              <a:off x="1360339" y="3048000"/>
              <a:ext cx="0" cy="3429000"/>
            </a:xfrm>
            <a:prstGeom prst="line">
              <a:avLst/>
            </a:prstGeom>
            <a:noFill/>
            <a:ln w="57150">
              <a:solidFill>
                <a:srgbClr val="FF0000"/>
              </a:solidFill>
              <a:round/>
              <a:headEnd/>
              <a:tailEnd type="stealth" w="med" len="med"/>
            </a:ln>
            <a:effectLst/>
          </p:spPr>
          <p:txBody>
            <a:bodyPr/>
            <a:lstStyle/>
            <a:p>
              <a:endParaRPr lang="hu-HU"/>
            </a:p>
          </p:txBody>
        </p:sp>
        <p:sp>
          <p:nvSpPr>
            <p:cNvPr id="19491" name="Line 35"/>
            <p:cNvSpPr>
              <a:spLocks noChangeShapeType="1"/>
            </p:cNvSpPr>
            <p:nvPr/>
          </p:nvSpPr>
          <p:spPr bwMode="auto">
            <a:xfrm>
              <a:off x="1512739" y="2419350"/>
              <a:ext cx="0" cy="4057650"/>
            </a:xfrm>
            <a:prstGeom prst="line">
              <a:avLst/>
            </a:prstGeom>
            <a:noFill/>
            <a:ln w="57150">
              <a:solidFill>
                <a:srgbClr val="FF0000"/>
              </a:solidFill>
              <a:round/>
              <a:headEnd/>
              <a:tailEnd type="stealth" w="med" len="med"/>
            </a:ln>
            <a:effectLst/>
          </p:spPr>
          <p:txBody>
            <a:bodyPr/>
            <a:lstStyle/>
            <a:p>
              <a:endParaRPr lang="hu-HU"/>
            </a:p>
          </p:txBody>
        </p:sp>
        <p:sp>
          <p:nvSpPr>
            <p:cNvPr id="19492" name="Line 36"/>
            <p:cNvSpPr>
              <a:spLocks noChangeShapeType="1"/>
            </p:cNvSpPr>
            <p:nvPr/>
          </p:nvSpPr>
          <p:spPr bwMode="auto">
            <a:xfrm>
              <a:off x="1665139" y="2209800"/>
              <a:ext cx="0" cy="4267200"/>
            </a:xfrm>
            <a:prstGeom prst="line">
              <a:avLst/>
            </a:prstGeom>
            <a:noFill/>
            <a:ln w="57150">
              <a:solidFill>
                <a:srgbClr val="FF0000"/>
              </a:solidFill>
              <a:round/>
              <a:headEnd/>
              <a:tailEnd type="stealth" w="med" len="med"/>
            </a:ln>
            <a:effectLst/>
          </p:spPr>
          <p:txBody>
            <a:bodyPr/>
            <a:lstStyle/>
            <a:p>
              <a:endParaRPr lang="hu-HU"/>
            </a:p>
          </p:txBody>
        </p:sp>
        <p:sp>
          <p:nvSpPr>
            <p:cNvPr id="19493" name="Line 37"/>
            <p:cNvSpPr>
              <a:spLocks noChangeShapeType="1"/>
            </p:cNvSpPr>
            <p:nvPr/>
          </p:nvSpPr>
          <p:spPr bwMode="auto">
            <a:xfrm>
              <a:off x="1817539" y="2082800"/>
              <a:ext cx="0" cy="4394200"/>
            </a:xfrm>
            <a:prstGeom prst="line">
              <a:avLst/>
            </a:prstGeom>
            <a:noFill/>
            <a:ln w="57150">
              <a:solidFill>
                <a:srgbClr val="FF0000"/>
              </a:solidFill>
              <a:round/>
              <a:headEnd/>
              <a:tailEnd type="stealth" w="med" len="med"/>
            </a:ln>
            <a:effectLst/>
          </p:spPr>
          <p:txBody>
            <a:bodyPr/>
            <a:lstStyle/>
            <a:p>
              <a:endParaRPr lang="hu-HU"/>
            </a:p>
          </p:txBody>
        </p:sp>
        <p:sp>
          <p:nvSpPr>
            <p:cNvPr id="19494" name="Line 38"/>
            <p:cNvSpPr>
              <a:spLocks noChangeShapeType="1"/>
            </p:cNvSpPr>
            <p:nvPr/>
          </p:nvSpPr>
          <p:spPr bwMode="auto">
            <a:xfrm>
              <a:off x="1969939" y="2038350"/>
              <a:ext cx="0" cy="4438650"/>
            </a:xfrm>
            <a:prstGeom prst="line">
              <a:avLst/>
            </a:prstGeom>
            <a:noFill/>
            <a:ln w="57150">
              <a:solidFill>
                <a:srgbClr val="FF0000"/>
              </a:solidFill>
              <a:round/>
              <a:headEnd/>
              <a:tailEnd type="stealth" w="med" len="med"/>
            </a:ln>
            <a:effectLst/>
          </p:spPr>
          <p:txBody>
            <a:bodyPr/>
            <a:lstStyle/>
            <a:p>
              <a:endParaRPr lang="hu-HU"/>
            </a:p>
          </p:txBody>
        </p:sp>
        <p:sp>
          <p:nvSpPr>
            <p:cNvPr id="133" name="Line 38"/>
            <p:cNvSpPr>
              <a:spLocks noChangeShapeType="1"/>
            </p:cNvSpPr>
            <p:nvPr/>
          </p:nvSpPr>
          <p:spPr bwMode="auto">
            <a:xfrm>
              <a:off x="2225701" y="1920416"/>
              <a:ext cx="663" cy="4567848"/>
            </a:xfrm>
            <a:prstGeom prst="line">
              <a:avLst/>
            </a:prstGeom>
            <a:noFill/>
            <a:ln w="57150">
              <a:solidFill>
                <a:srgbClr val="FF0000"/>
              </a:solidFill>
              <a:round/>
              <a:headEnd/>
              <a:tailEnd type="stealth" w="med" len="med"/>
            </a:ln>
            <a:effectLst/>
          </p:spPr>
          <p:txBody>
            <a:bodyPr/>
            <a:lstStyle/>
            <a:p>
              <a:endParaRPr lang="hu-HU"/>
            </a:p>
          </p:txBody>
        </p:sp>
      </p:grpSp>
      <p:grpSp>
        <p:nvGrpSpPr>
          <p:cNvPr id="3" name="Csoportba foglalás 2"/>
          <p:cNvGrpSpPr/>
          <p:nvPr/>
        </p:nvGrpSpPr>
        <p:grpSpPr>
          <a:xfrm>
            <a:off x="6202680" y="5202742"/>
            <a:ext cx="2060602" cy="805946"/>
            <a:chOff x="6096000" y="4784679"/>
            <a:chExt cx="2060602" cy="1224009"/>
          </a:xfrm>
        </p:grpSpPr>
        <p:sp>
          <p:nvSpPr>
            <p:cNvPr id="19495" name="Text Box 39"/>
            <p:cNvSpPr txBox="1">
              <a:spLocks noChangeArrowheads="1"/>
            </p:cNvSpPr>
            <p:nvPr/>
          </p:nvSpPr>
          <p:spPr bwMode="auto">
            <a:xfrm>
              <a:off x="7349714" y="5172918"/>
              <a:ext cx="806888" cy="560913"/>
            </a:xfrm>
            <a:prstGeom prst="rect">
              <a:avLst/>
            </a:prstGeom>
            <a:noFill/>
            <a:ln w="9525">
              <a:noFill/>
              <a:miter lim="800000"/>
              <a:headEnd/>
              <a:tailEnd/>
            </a:ln>
            <a:effectLst/>
          </p:spPr>
          <p:txBody>
            <a:bodyPr wrap="none">
              <a:spAutoFit/>
            </a:bodyPr>
            <a:lstStyle/>
            <a:p>
              <a:r>
                <a:rPr lang="hu-HU" b="1" dirty="0" err="1"/>
                <a:t>Lyman</a:t>
              </a:r>
              <a:endParaRPr lang="hu-HU" b="1" dirty="0"/>
            </a:p>
          </p:txBody>
        </p:sp>
        <p:sp>
          <p:nvSpPr>
            <p:cNvPr id="19518" name="Line 62"/>
            <p:cNvSpPr>
              <a:spLocks noChangeShapeType="1"/>
            </p:cNvSpPr>
            <p:nvPr/>
          </p:nvSpPr>
          <p:spPr bwMode="auto">
            <a:xfrm flipV="1">
              <a:off x="7146952" y="4784679"/>
              <a:ext cx="0" cy="1219200"/>
            </a:xfrm>
            <a:prstGeom prst="line">
              <a:avLst/>
            </a:prstGeom>
            <a:noFill/>
            <a:ln w="28575">
              <a:solidFill>
                <a:srgbClr val="33CC33"/>
              </a:solidFill>
              <a:round/>
              <a:headEnd/>
              <a:tailEnd/>
            </a:ln>
            <a:effectLst/>
          </p:spPr>
          <p:txBody>
            <a:bodyPr/>
            <a:lstStyle/>
            <a:p>
              <a:endParaRPr lang="hu-HU"/>
            </a:p>
          </p:txBody>
        </p:sp>
        <p:sp>
          <p:nvSpPr>
            <p:cNvPr id="19523" name="Line 67"/>
            <p:cNvSpPr>
              <a:spLocks noChangeShapeType="1"/>
            </p:cNvSpPr>
            <p:nvPr/>
          </p:nvSpPr>
          <p:spPr bwMode="auto">
            <a:xfrm flipV="1">
              <a:off x="7080250" y="4784679"/>
              <a:ext cx="0" cy="1219200"/>
            </a:xfrm>
            <a:prstGeom prst="line">
              <a:avLst/>
            </a:prstGeom>
            <a:noFill/>
            <a:ln w="28575">
              <a:solidFill>
                <a:srgbClr val="33CC33"/>
              </a:solidFill>
              <a:round/>
              <a:headEnd/>
              <a:tailEnd/>
            </a:ln>
            <a:effectLst/>
          </p:spPr>
          <p:txBody>
            <a:bodyPr/>
            <a:lstStyle/>
            <a:p>
              <a:endParaRPr lang="hu-HU"/>
            </a:p>
          </p:txBody>
        </p:sp>
        <p:sp>
          <p:nvSpPr>
            <p:cNvPr id="19528" name="Line 72"/>
            <p:cNvSpPr>
              <a:spLocks noChangeShapeType="1"/>
            </p:cNvSpPr>
            <p:nvPr/>
          </p:nvSpPr>
          <p:spPr bwMode="auto">
            <a:xfrm flipV="1">
              <a:off x="6940550" y="4784679"/>
              <a:ext cx="0" cy="1219200"/>
            </a:xfrm>
            <a:prstGeom prst="line">
              <a:avLst/>
            </a:prstGeom>
            <a:noFill/>
            <a:ln w="28575">
              <a:solidFill>
                <a:srgbClr val="33CC33"/>
              </a:solidFill>
              <a:round/>
              <a:headEnd/>
              <a:tailEnd/>
            </a:ln>
            <a:effectLst/>
          </p:spPr>
          <p:txBody>
            <a:bodyPr/>
            <a:lstStyle/>
            <a:p>
              <a:endParaRPr lang="hu-HU"/>
            </a:p>
          </p:txBody>
        </p:sp>
        <p:sp>
          <p:nvSpPr>
            <p:cNvPr id="19533" name="Line 77"/>
            <p:cNvSpPr>
              <a:spLocks noChangeShapeType="1"/>
            </p:cNvSpPr>
            <p:nvPr/>
          </p:nvSpPr>
          <p:spPr bwMode="auto">
            <a:xfrm flipV="1">
              <a:off x="6743700" y="4784679"/>
              <a:ext cx="0" cy="1219200"/>
            </a:xfrm>
            <a:prstGeom prst="line">
              <a:avLst/>
            </a:prstGeom>
            <a:noFill/>
            <a:ln w="28575">
              <a:solidFill>
                <a:srgbClr val="33CC33"/>
              </a:solidFill>
              <a:round/>
              <a:headEnd/>
              <a:tailEnd/>
            </a:ln>
            <a:effectLst/>
          </p:spPr>
          <p:txBody>
            <a:bodyPr/>
            <a:lstStyle/>
            <a:p>
              <a:endParaRPr lang="hu-HU"/>
            </a:p>
          </p:txBody>
        </p:sp>
        <p:sp>
          <p:nvSpPr>
            <p:cNvPr id="19538" name="Line 82"/>
            <p:cNvSpPr>
              <a:spLocks noChangeShapeType="1"/>
            </p:cNvSpPr>
            <p:nvPr/>
          </p:nvSpPr>
          <p:spPr bwMode="auto">
            <a:xfrm flipV="1">
              <a:off x="6096000" y="4784679"/>
              <a:ext cx="0" cy="1219200"/>
            </a:xfrm>
            <a:prstGeom prst="line">
              <a:avLst/>
            </a:prstGeom>
            <a:noFill/>
            <a:ln w="28575">
              <a:solidFill>
                <a:srgbClr val="33CC33"/>
              </a:solidFill>
              <a:round/>
              <a:headEnd/>
              <a:tailEnd/>
            </a:ln>
            <a:effectLst/>
          </p:spPr>
          <p:txBody>
            <a:bodyPr/>
            <a:lstStyle/>
            <a:p>
              <a:endParaRPr lang="hu-HU"/>
            </a:p>
          </p:txBody>
        </p:sp>
        <p:sp>
          <p:nvSpPr>
            <p:cNvPr id="135" name="Line 62"/>
            <p:cNvSpPr>
              <a:spLocks noChangeShapeType="1"/>
            </p:cNvSpPr>
            <p:nvPr/>
          </p:nvSpPr>
          <p:spPr bwMode="auto">
            <a:xfrm flipV="1">
              <a:off x="7251646" y="4786010"/>
              <a:ext cx="0" cy="1219200"/>
            </a:xfrm>
            <a:prstGeom prst="line">
              <a:avLst/>
            </a:prstGeom>
            <a:noFill/>
            <a:ln w="28575">
              <a:solidFill>
                <a:srgbClr val="33CC33"/>
              </a:solidFill>
              <a:round/>
              <a:headEnd/>
              <a:tailEnd/>
            </a:ln>
            <a:effectLst/>
          </p:spPr>
          <p:txBody>
            <a:bodyPr/>
            <a:lstStyle/>
            <a:p>
              <a:endParaRPr lang="hu-HU"/>
            </a:p>
          </p:txBody>
        </p:sp>
        <p:sp>
          <p:nvSpPr>
            <p:cNvPr id="136" name="Line 62"/>
            <p:cNvSpPr>
              <a:spLocks noChangeShapeType="1"/>
            </p:cNvSpPr>
            <p:nvPr/>
          </p:nvSpPr>
          <p:spPr bwMode="auto">
            <a:xfrm flipV="1">
              <a:off x="7203936" y="4789488"/>
              <a:ext cx="0" cy="1219200"/>
            </a:xfrm>
            <a:prstGeom prst="line">
              <a:avLst/>
            </a:prstGeom>
            <a:noFill/>
            <a:ln w="28575">
              <a:solidFill>
                <a:srgbClr val="33CC33"/>
              </a:solidFill>
              <a:round/>
              <a:headEnd/>
              <a:tailEnd/>
            </a:ln>
            <a:effectLst/>
          </p:spPr>
          <p:txBody>
            <a:bodyPr/>
            <a:lstStyle/>
            <a:p>
              <a:endParaRPr lang="hu-HU"/>
            </a:p>
          </p:txBody>
        </p:sp>
      </p:grpSp>
      <p:grpSp>
        <p:nvGrpSpPr>
          <p:cNvPr id="142" name="Csoportba foglalás 141"/>
          <p:cNvGrpSpPr/>
          <p:nvPr/>
        </p:nvGrpSpPr>
        <p:grpSpPr>
          <a:xfrm>
            <a:off x="3442946" y="5207001"/>
            <a:ext cx="1368136" cy="801687"/>
            <a:chOff x="3336266" y="4774945"/>
            <a:chExt cx="1368136" cy="1233743"/>
          </a:xfrm>
        </p:grpSpPr>
        <p:sp>
          <p:nvSpPr>
            <p:cNvPr id="19501" name="Text Box 45"/>
            <p:cNvSpPr txBox="1">
              <a:spLocks noChangeArrowheads="1"/>
            </p:cNvSpPr>
            <p:nvPr/>
          </p:nvSpPr>
          <p:spPr bwMode="auto">
            <a:xfrm>
              <a:off x="3835253" y="5138653"/>
              <a:ext cx="869149" cy="568377"/>
            </a:xfrm>
            <a:prstGeom prst="rect">
              <a:avLst/>
            </a:prstGeom>
            <a:noFill/>
            <a:ln w="9525">
              <a:noFill/>
              <a:miter lim="800000"/>
              <a:headEnd/>
              <a:tailEnd/>
            </a:ln>
            <a:effectLst/>
          </p:spPr>
          <p:txBody>
            <a:bodyPr wrap="none">
              <a:spAutoFit/>
            </a:bodyPr>
            <a:lstStyle/>
            <a:p>
              <a:r>
                <a:rPr lang="hu-HU" b="1" dirty="0" err="1"/>
                <a:t>Balmer</a:t>
              </a:r>
              <a:endParaRPr lang="hu-HU" b="1" dirty="0"/>
            </a:p>
          </p:txBody>
        </p:sp>
        <p:sp>
          <p:nvSpPr>
            <p:cNvPr id="105" name="Line 82"/>
            <p:cNvSpPr>
              <a:spLocks noChangeShapeType="1"/>
            </p:cNvSpPr>
            <p:nvPr/>
          </p:nvSpPr>
          <p:spPr bwMode="auto">
            <a:xfrm flipV="1">
              <a:off x="3336266" y="4774945"/>
              <a:ext cx="0" cy="1219200"/>
            </a:xfrm>
            <a:prstGeom prst="line">
              <a:avLst/>
            </a:prstGeom>
            <a:noFill/>
            <a:ln w="28575">
              <a:solidFill>
                <a:srgbClr val="33CC33"/>
              </a:solidFill>
              <a:round/>
              <a:headEnd/>
              <a:tailEnd/>
            </a:ln>
            <a:effectLst/>
          </p:spPr>
          <p:txBody>
            <a:bodyPr/>
            <a:lstStyle/>
            <a:p>
              <a:endParaRPr lang="hu-HU"/>
            </a:p>
          </p:txBody>
        </p:sp>
        <p:sp>
          <p:nvSpPr>
            <p:cNvPr id="107" name="Line 82"/>
            <p:cNvSpPr>
              <a:spLocks noChangeShapeType="1"/>
            </p:cNvSpPr>
            <p:nvPr/>
          </p:nvSpPr>
          <p:spPr bwMode="auto">
            <a:xfrm flipV="1">
              <a:off x="3545870" y="4776621"/>
              <a:ext cx="0" cy="1219200"/>
            </a:xfrm>
            <a:prstGeom prst="line">
              <a:avLst/>
            </a:prstGeom>
            <a:noFill/>
            <a:ln w="28575">
              <a:solidFill>
                <a:srgbClr val="33CC33"/>
              </a:solidFill>
              <a:round/>
              <a:headEnd/>
              <a:tailEnd/>
            </a:ln>
            <a:effectLst/>
          </p:spPr>
          <p:txBody>
            <a:bodyPr/>
            <a:lstStyle/>
            <a:p>
              <a:endParaRPr lang="hu-HU"/>
            </a:p>
          </p:txBody>
        </p:sp>
        <p:sp>
          <p:nvSpPr>
            <p:cNvPr id="110" name="Line 82"/>
            <p:cNvSpPr>
              <a:spLocks noChangeShapeType="1"/>
            </p:cNvSpPr>
            <p:nvPr/>
          </p:nvSpPr>
          <p:spPr bwMode="auto">
            <a:xfrm flipV="1">
              <a:off x="3666520" y="4776621"/>
              <a:ext cx="0" cy="1219200"/>
            </a:xfrm>
            <a:prstGeom prst="line">
              <a:avLst/>
            </a:prstGeom>
            <a:noFill/>
            <a:ln w="28575">
              <a:solidFill>
                <a:srgbClr val="33CC33"/>
              </a:solidFill>
              <a:round/>
              <a:headEnd/>
              <a:tailEnd/>
            </a:ln>
            <a:effectLst/>
          </p:spPr>
          <p:txBody>
            <a:bodyPr/>
            <a:lstStyle/>
            <a:p>
              <a:endParaRPr lang="hu-HU"/>
            </a:p>
          </p:txBody>
        </p:sp>
        <p:sp>
          <p:nvSpPr>
            <p:cNvPr id="111" name="Line 82"/>
            <p:cNvSpPr>
              <a:spLocks noChangeShapeType="1"/>
            </p:cNvSpPr>
            <p:nvPr/>
          </p:nvSpPr>
          <p:spPr bwMode="auto">
            <a:xfrm flipV="1">
              <a:off x="3742720" y="4776621"/>
              <a:ext cx="0" cy="1219200"/>
            </a:xfrm>
            <a:prstGeom prst="line">
              <a:avLst/>
            </a:prstGeom>
            <a:noFill/>
            <a:ln w="28575">
              <a:solidFill>
                <a:srgbClr val="33CC33"/>
              </a:solidFill>
              <a:round/>
              <a:headEnd/>
              <a:tailEnd/>
            </a:ln>
            <a:effectLst/>
          </p:spPr>
          <p:txBody>
            <a:bodyPr/>
            <a:lstStyle/>
            <a:p>
              <a:endParaRPr lang="hu-HU"/>
            </a:p>
          </p:txBody>
        </p:sp>
        <p:sp>
          <p:nvSpPr>
            <p:cNvPr id="137" name="Line 62"/>
            <p:cNvSpPr>
              <a:spLocks noChangeShapeType="1"/>
            </p:cNvSpPr>
            <p:nvPr/>
          </p:nvSpPr>
          <p:spPr bwMode="auto">
            <a:xfrm flipV="1">
              <a:off x="3800782" y="4789488"/>
              <a:ext cx="0" cy="1219200"/>
            </a:xfrm>
            <a:prstGeom prst="line">
              <a:avLst/>
            </a:prstGeom>
            <a:noFill/>
            <a:ln w="28575">
              <a:solidFill>
                <a:srgbClr val="33CC33"/>
              </a:solidFill>
              <a:round/>
              <a:headEnd/>
              <a:tailEnd/>
            </a:ln>
            <a:effectLst/>
          </p:spPr>
          <p:txBody>
            <a:bodyPr/>
            <a:lstStyle/>
            <a:p>
              <a:endParaRPr lang="hu-HU"/>
            </a:p>
          </p:txBody>
        </p:sp>
      </p:grpSp>
      <p:grpSp>
        <p:nvGrpSpPr>
          <p:cNvPr id="149" name="Csoportba foglalás 148"/>
          <p:cNvGrpSpPr/>
          <p:nvPr/>
        </p:nvGrpSpPr>
        <p:grpSpPr>
          <a:xfrm>
            <a:off x="3078480" y="1909316"/>
            <a:ext cx="733508" cy="1138684"/>
            <a:chOff x="2971800" y="1909316"/>
            <a:chExt cx="733508" cy="1138684"/>
          </a:xfrm>
        </p:grpSpPr>
        <p:sp>
          <p:nvSpPr>
            <p:cNvPr id="19497" name="Line 41"/>
            <p:cNvSpPr>
              <a:spLocks noChangeShapeType="1"/>
            </p:cNvSpPr>
            <p:nvPr/>
          </p:nvSpPr>
          <p:spPr bwMode="auto">
            <a:xfrm>
              <a:off x="2971800" y="2406650"/>
              <a:ext cx="0" cy="641350"/>
            </a:xfrm>
            <a:prstGeom prst="line">
              <a:avLst/>
            </a:prstGeom>
            <a:noFill/>
            <a:ln w="57150">
              <a:solidFill>
                <a:srgbClr val="FF0000"/>
              </a:solidFill>
              <a:round/>
              <a:headEnd/>
              <a:tailEnd type="stealth" w="med" len="med"/>
            </a:ln>
            <a:effectLst/>
          </p:spPr>
          <p:txBody>
            <a:bodyPr/>
            <a:lstStyle/>
            <a:p>
              <a:endParaRPr lang="hu-HU"/>
            </a:p>
          </p:txBody>
        </p:sp>
        <p:sp>
          <p:nvSpPr>
            <p:cNvPr id="19498" name="Line 42"/>
            <p:cNvSpPr>
              <a:spLocks noChangeShapeType="1"/>
            </p:cNvSpPr>
            <p:nvPr/>
          </p:nvSpPr>
          <p:spPr bwMode="auto">
            <a:xfrm>
              <a:off x="3124200" y="2209800"/>
              <a:ext cx="0" cy="838200"/>
            </a:xfrm>
            <a:prstGeom prst="line">
              <a:avLst/>
            </a:prstGeom>
            <a:noFill/>
            <a:ln w="57150">
              <a:solidFill>
                <a:srgbClr val="FF0000"/>
              </a:solidFill>
              <a:round/>
              <a:headEnd/>
              <a:tailEnd type="stealth" w="med" len="med"/>
            </a:ln>
            <a:effectLst/>
          </p:spPr>
          <p:txBody>
            <a:bodyPr/>
            <a:lstStyle/>
            <a:p>
              <a:endParaRPr lang="hu-HU" dirty="0"/>
            </a:p>
          </p:txBody>
        </p:sp>
        <p:sp>
          <p:nvSpPr>
            <p:cNvPr id="19499" name="Line 43"/>
            <p:cNvSpPr>
              <a:spLocks noChangeShapeType="1"/>
            </p:cNvSpPr>
            <p:nvPr/>
          </p:nvSpPr>
          <p:spPr bwMode="auto">
            <a:xfrm>
              <a:off x="3276600" y="2089150"/>
              <a:ext cx="0" cy="958850"/>
            </a:xfrm>
            <a:prstGeom prst="line">
              <a:avLst/>
            </a:prstGeom>
            <a:noFill/>
            <a:ln w="57150">
              <a:solidFill>
                <a:srgbClr val="FF0000"/>
              </a:solidFill>
              <a:round/>
              <a:headEnd/>
              <a:tailEnd type="stealth" w="med" len="med"/>
            </a:ln>
            <a:effectLst/>
          </p:spPr>
          <p:txBody>
            <a:bodyPr/>
            <a:lstStyle/>
            <a:p>
              <a:endParaRPr lang="hu-HU"/>
            </a:p>
          </p:txBody>
        </p:sp>
        <p:sp>
          <p:nvSpPr>
            <p:cNvPr id="19500" name="Line 44"/>
            <p:cNvSpPr>
              <a:spLocks noChangeShapeType="1"/>
            </p:cNvSpPr>
            <p:nvPr/>
          </p:nvSpPr>
          <p:spPr bwMode="auto">
            <a:xfrm>
              <a:off x="3429000" y="2019300"/>
              <a:ext cx="0" cy="1022350"/>
            </a:xfrm>
            <a:prstGeom prst="line">
              <a:avLst/>
            </a:prstGeom>
            <a:noFill/>
            <a:ln w="57150">
              <a:solidFill>
                <a:srgbClr val="FF0000"/>
              </a:solidFill>
              <a:round/>
              <a:headEnd/>
              <a:tailEnd type="stealth" w="med" len="med"/>
            </a:ln>
            <a:effectLst/>
          </p:spPr>
          <p:txBody>
            <a:bodyPr/>
            <a:lstStyle/>
            <a:p>
              <a:endParaRPr lang="hu-HU"/>
            </a:p>
          </p:txBody>
        </p:sp>
        <p:sp>
          <p:nvSpPr>
            <p:cNvPr id="140" name="Line 44"/>
            <p:cNvSpPr>
              <a:spLocks noChangeShapeType="1"/>
            </p:cNvSpPr>
            <p:nvPr/>
          </p:nvSpPr>
          <p:spPr bwMode="auto">
            <a:xfrm flipH="1">
              <a:off x="3705308" y="1909316"/>
              <a:ext cx="0" cy="1136033"/>
            </a:xfrm>
            <a:prstGeom prst="line">
              <a:avLst/>
            </a:prstGeom>
            <a:noFill/>
            <a:ln w="57150">
              <a:solidFill>
                <a:srgbClr val="FF0000"/>
              </a:solidFill>
              <a:round/>
              <a:headEnd/>
              <a:tailEnd type="stealth" w="med" len="med"/>
            </a:ln>
            <a:effectLst/>
          </p:spPr>
          <p:txBody>
            <a:bodyPr/>
            <a:lstStyle/>
            <a:p>
              <a:endParaRPr lang="hu-HU"/>
            </a:p>
          </p:txBody>
        </p:sp>
      </p:grpSp>
      <p:grpSp>
        <p:nvGrpSpPr>
          <p:cNvPr id="150" name="Csoportba foglalás 149"/>
          <p:cNvGrpSpPr/>
          <p:nvPr/>
        </p:nvGrpSpPr>
        <p:grpSpPr>
          <a:xfrm>
            <a:off x="4450081" y="1917258"/>
            <a:ext cx="584421" cy="507890"/>
            <a:chOff x="4343400" y="1917258"/>
            <a:chExt cx="584421" cy="507890"/>
          </a:xfrm>
        </p:grpSpPr>
        <p:sp>
          <p:nvSpPr>
            <p:cNvPr id="19503" name="Line 47"/>
            <p:cNvSpPr>
              <a:spLocks noChangeShapeType="1"/>
            </p:cNvSpPr>
            <p:nvPr/>
          </p:nvSpPr>
          <p:spPr bwMode="auto">
            <a:xfrm>
              <a:off x="4343400" y="2209800"/>
              <a:ext cx="0" cy="203200"/>
            </a:xfrm>
            <a:prstGeom prst="line">
              <a:avLst/>
            </a:prstGeom>
            <a:noFill/>
            <a:ln w="57150">
              <a:solidFill>
                <a:srgbClr val="FF0000"/>
              </a:solidFill>
              <a:round/>
              <a:headEnd/>
              <a:tailEnd type="stealth" w="sm" len="sm"/>
            </a:ln>
            <a:effectLst/>
          </p:spPr>
          <p:txBody>
            <a:bodyPr/>
            <a:lstStyle/>
            <a:p>
              <a:endParaRPr lang="hu-HU"/>
            </a:p>
          </p:txBody>
        </p:sp>
        <p:sp>
          <p:nvSpPr>
            <p:cNvPr id="19504" name="Line 48"/>
            <p:cNvSpPr>
              <a:spLocks noChangeShapeType="1"/>
            </p:cNvSpPr>
            <p:nvPr/>
          </p:nvSpPr>
          <p:spPr bwMode="auto">
            <a:xfrm>
              <a:off x="4495800" y="2089150"/>
              <a:ext cx="0" cy="323850"/>
            </a:xfrm>
            <a:prstGeom prst="line">
              <a:avLst/>
            </a:prstGeom>
            <a:noFill/>
            <a:ln w="57150">
              <a:solidFill>
                <a:srgbClr val="FF0000"/>
              </a:solidFill>
              <a:round/>
              <a:headEnd/>
              <a:tailEnd type="stealth" w="sm" len="sm"/>
            </a:ln>
            <a:effectLst/>
          </p:spPr>
          <p:txBody>
            <a:bodyPr/>
            <a:lstStyle/>
            <a:p>
              <a:endParaRPr lang="hu-HU"/>
            </a:p>
          </p:txBody>
        </p:sp>
        <p:sp>
          <p:nvSpPr>
            <p:cNvPr id="19505" name="Line 49"/>
            <p:cNvSpPr>
              <a:spLocks noChangeShapeType="1"/>
            </p:cNvSpPr>
            <p:nvPr/>
          </p:nvSpPr>
          <p:spPr bwMode="auto">
            <a:xfrm>
              <a:off x="4648200" y="2019300"/>
              <a:ext cx="0" cy="393700"/>
            </a:xfrm>
            <a:prstGeom prst="line">
              <a:avLst/>
            </a:prstGeom>
            <a:noFill/>
            <a:ln w="57150">
              <a:solidFill>
                <a:srgbClr val="FF0000"/>
              </a:solidFill>
              <a:round/>
              <a:headEnd/>
              <a:tailEnd type="stealth" w="sm" len="sm"/>
            </a:ln>
            <a:effectLst/>
          </p:spPr>
          <p:txBody>
            <a:bodyPr/>
            <a:lstStyle/>
            <a:p>
              <a:endParaRPr lang="hu-HU"/>
            </a:p>
          </p:txBody>
        </p:sp>
        <p:sp>
          <p:nvSpPr>
            <p:cNvPr id="144" name="Line 49"/>
            <p:cNvSpPr>
              <a:spLocks noChangeShapeType="1"/>
            </p:cNvSpPr>
            <p:nvPr/>
          </p:nvSpPr>
          <p:spPr bwMode="auto">
            <a:xfrm>
              <a:off x="4927821" y="1917258"/>
              <a:ext cx="0" cy="507890"/>
            </a:xfrm>
            <a:prstGeom prst="line">
              <a:avLst/>
            </a:prstGeom>
            <a:noFill/>
            <a:ln w="57150">
              <a:solidFill>
                <a:srgbClr val="FF0000"/>
              </a:solidFill>
              <a:round/>
              <a:headEnd/>
              <a:tailEnd type="stealth" w="sm" len="sm"/>
            </a:ln>
            <a:effectLst/>
          </p:spPr>
          <p:txBody>
            <a:bodyPr/>
            <a:lstStyle/>
            <a:p>
              <a:endParaRPr lang="hu-HU"/>
            </a:p>
          </p:txBody>
        </p:sp>
      </p:grpSp>
      <p:grpSp>
        <p:nvGrpSpPr>
          <p:cNvPr id="148" name="Csoportba foglalás 147"/>
          <p:cNvGrpSpPr/>
          <p:nvPr/>
        </p:nvGrpSpPr>
        <p:grpSpPr>
          <a:xfrm>
            <a:off x="2409515" y="4762500"/>
            <a:ext cx="967252" cy="1241123"/>
            <a:chOff x="2302835" y="4112170"/>
            <a:chExt cx="967252" cy="1891453"/>
          </a:xfrm>
        </p:grpSpPr>
        <p:sp>
          <p:nvSpPr>
            <p:cNvPr id="19506" name="Text Box 50"/>
            <p:cNvSpPr txBox="1">
              <a:spLocks noChangeArrowheads="1"/>
            </p:cNvSpPr>
            <p:nvPr/>
          </p:nvSpPr>
          <p:spPr bwMode="auto">
            <a:xfrm>
              <a:off x="2302835" y="4112170"/>
              <a:ext cx="967252" cy="562856"/>
            </a:xfrm>
            <a:prstGeom prst="rect">
              <a:avLst/>
            </a:prstGeom>
            <a:noFill/>
            <a:ln w="9525">
              <a:noFill/>
              <a:miter lim="800000"/>
              <a:headEnd/>
              <a:tailEnd/>
            </a:ln>
            <a:effectLst/>
          </p:spPr>
          <p:txBody>
            <a:bodyPr wrap="none">
              <a:spAutoFit/>
            </a:bodyPr>
            <a:lstStyle/>
            <a:p>
              <a:r>
                <a:rPr lang="hu-HU" b="1" dirty="0" err="1"/>
                <a:t>Paschen</a:t>
              </a:r>
              <a:endParaRPr lang="hu-HU" b="1" dirty="0"/>
            </a:p>
          </p:txBody>
        </p:sp>
        <p:sp>
          <p:nvSpPr>
            <p:cNvPr id="115" name="Line 82"/>
            <p:cNvSpPr>
              <a:spLocks noChangeShapeType="1"/>
            </p:cNvSpPr>
            <p:nvPr/>
          </p:nvSpPr>
          <p:spPr bwMode="auto">
            <a:xfrm flipV="1">
              <a:off x="2872716" y="4783092"/>
              <a:ext cx="0" cy="1219200"/>
            </a:xfrm>
            <a:prstGeom prst="line">
              <a:avLst/>
            </a:prstGeom>
            <a:noFill/>
            <a:ln w="28575">
              <a:solidFill>
                <a:srgbClr val="33CC33"/>
              </a:solidFill>
              <a:round/>
              <a:headEnd/>
              <a:tailEnd/>
            </a:ln>
            <a:effectLst/>
          </p:spPr>
          <p:txBody>
            <a:bodyPr/>
            <a:lstStyle/>
            <a:p>
              <a:endParaRPr lang="hu-HU"/>
            </a:p>
          </p:txBody>
        </p:sp>
        <p:sp>
          <p:nvSpPr>
            <p:cNvPr id="116" name="Line 82"/>
            <p:cNvSpPr>
              <a:spLocks noChangeShapeType="1"/>
            </p:cNvSpPr>
            <p:nvPr/>
          </p:nvSpPr>
          <p:spPr bwMode="auto">
            <a:xfrm flipV="1">
              <a:off x="2999716" y="4783092"/>
              <a:ext cx="0" cy="1219200"/>
            </a:xfrm>
            <a:prstGeom prst="line">
              <a:avLst/>
            </a:prstGeom>
            <a:noFill/>
            <a:ln w="28575">
              <a:solidFill>
                <a:srgbClr val="33CC33"/>
              </a:solidFill>
              <a:round/>
              <a:headEnd/>
              <a:tailEnd/>
            </a:ln>
            <a:effectLst/>
          </p:spPr>
          <p:txBody>
            <a:bodyPr/>
            <a:lstStyle/>
            <a:p>
              <a:endParaRPr lang="hu-HU"/>
            </a:p>
          </p:txBody>
        </p:sp>
        <p:sp>
          <p:nvSpPr>
            <p:cNvPr id="117" name="Line 82"/>
            <p:cNvSpPr>
              <a:spLocks noChangeShapeType="1"/>
            </p:cNvSpPr>
            <p:nvPr/>
          </p:nvSpPr>
          <p:spPr bwMode="auto">
            <a:xfrm flipV="1">
              <a:off x="3137923" y="4783092"/>
              <a:ext cx="0" cy="1219200"/>
            </a:xfrm>
            <a:prstGeom prst="line">
              <a:avLst/>
            </a:prstGeom>
            <a:noFill/>
            <a:ln w="28575">
              <a:solidFill>
                <a:srgbClr val="33CC33"/>
              </a:solidFill>
              <a:round/>
              <a:headEnd/>
              <a:tailEnd/>
            </a:ln>
            <a:effectLst/>
          </p:spPr>
          <p:txBody>
            <a:bodyPr/>
            <a:lstStyle/>
            <a:p>
              <a:endParaRPr lang="hu-HU"/>
            </a:p>
          </p:txBody>
        </p:sp>
        <p:sp>
          <p:nvSpPr>
            <p:cNvPr id="146" name="Line 82"/>
            <p:cNvSpPr>
              <a:spLocks noChangeShapeType="1"/>
            </p:cNvSpPr>
            <p:nvPr/>
          </p:nvSpPr>
          <p:spPr bwMode="auto">
            <a:xfrm flipV="1">
              <a:off x="3186960" y="4784423"/>
              <a:ext cx="0" cy="1219200"/>
            </a:xfrm>
            <a:prstGeom prst="line">
              <a:avLst/>
            </a:prstGeom>
            <a:noFill/>
            <a:ln w="28575">
              <a:solidFill>
                <a:srgbClr val="33CC33"/>
              </a:solidFill>
              <a:round/>
              <a:headEnd/>
              <a:tailEnd/>
            </a:ln>
            <a:effectLst/>
          </p:spPr>
          <p:txBody>
            <a:bodyPr/>
            <a:lstStyle/>
            <a:p>
              <a:endParaRPr lang="hu-HU"/>
            </a:p>
          </p:txBody>
        </p:sp>
        <p:sp>
          <p:nvSpPr>
            <p:cNvPr id="147" name="Line 82"/>
            <p:cNvSpPr>
              <a:spLocks noChangeShapeType="1"/>
            </p:cNvSpPr>
            <p:nvPr/>
          </p:nvSpPr>
          <p:spPr bwMode="auto">
            <a:xfrm flipV="1">
              <a:off x="3082266" y="4783092"/>
              <a:ext cx="0" cy="1219200"/>
            </a:xfrm>
            <a:prstGeom prst="line">
              <a:avLst/>
            </a:prstGeom>
            <a:noFill/>
            <a:ln w="28575">
              <a:solidFill>
                <a:srgbClr val="33CC33"/>
              </a:solidFill>
              <a:round/>
              <a:headEnd/>
              <a:tailEnd/>
            </a:ln>
            <a:effectLst/>
          </p:spPr>
          <p:txBody>
            <a:bodyPr/>
            <a:lstStyle/>
            <a:p>
              <a:endParaRPr lang="hu-HU"/>
            </a:p>
          </p:txBody>
        </p:sp>
      </p:grpSp>
      <p:graphicFrame>
        <p:nvGraphicFramePr>
          <p:cNvPr id="4" name="Objektum 3"/>
          <p:cNvGraphicFramePr>
            <a:graphicFrameLocks noChangeAspect="1"/>
          </p:cNvGraphicFramePr>
          <p:nvPr>
            <p:extLst>
              <p:ext uri="{D42A27DB-BD31-4B8C-83A1-F6EECF244321}">
                <p14:modId xmlns:p14="http://schemas.microsoft.com/office/powerpoint/2010/main" val="2795592171"/>
              </p:ext>
            </p:extLst>
          </p:nvPr>
        </p:nvGraphicFramePr>
        <p:xfrm>
          <a:off x="2669413" y="3244850"/>
          <a:ext cx="5541547" cy="1359174"/>
        </p:xfrm>
        <a:graphic>
          <a:graphicData uri="http://schemas.openxmlformats.org/presentationml/2006/ole">
            <mc:AlternateContent xmlns:mc="http://schemas.openxmlformats.org/markup-compatibility/2006">
              <mc:Choice xmlns:v="urn:schemas-microsoft-com:vml" Requires="v">
                <p:oleObj spid="_x0000_s7395" name="Equation" r:id="rId6" imgW="2692080" imgH="660240" progId="Equation.3">
                  <p:embed/>
                </p:oleObj>
              </mc:Choice>
              <mc:Fallback>
                <p:oleObj name="Equation" r:id="rId6" imgW="2692080" imgH="660240" progId="Equation.3">
                  <p:embed/>
                  <p:pic>
                    <p:nvPicPr>
                      <p:cNvPr id="4" name="Objektum 3"/>
                      <p:cNvPicPr>
                        <a:picLocks noChangeAspect="1" noChangeArrowheads="1"/>
                      </p:cNvPicPr>
                      <p:nvPr/>
                    </p:nvPicPr>
                    <p:blipFill>
                      <a:blip r:embed="rId7"/>
                      <a:srcRect/>
                      <a:stretch>
                        <a:fillRect/>
                      </a:stretch>
                    </p:blipFill>
                    <p:spPr bwMode="auto">
                      <a:xfrm>
                        <a:off x="2669413" y="3244850"/>
                        <a:ext cx="5541547" cy="135917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62219774"/>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500"/>
                                  </p:stCondLst>
                                  <p:childTnLst>
                                    <p:set>
                                      <p:cBhvr>
                                        <p:cTn id="9" dur="1" fill="hold">
                                          <p:stCondLst>
                                            <p:cond delay="0"/>
                                          </p:stCondLst>
                                        </p:cTn>
                                        <p:tgtEl>
                                          <p:spTgt spid="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49"/>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500"/>
                                  </p:stCondLst>
                                  <p:childTnLst>
                                    <p:set>
                                      <p:cBhvr>
                                        <p:cTn id="16" dur="1" fill="hold">
                                          <p:stCondLst>
                                            <p:cond delay="0"/>
                                          </p:stCondLst>
                                        </p:cTn>
                                        <p:tgtEl>
                                          <p:spTgt spid="1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0"/>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500"/>
                                  </p:stCondLst>
                                  <p:childTnLst>
                                    <p:set>
                                      <p:cBhvr>
                                        <p:cTn id="23" dur="1" fill="hold">
                                          <p:stCondLst>
                                            <p:cond delay="0"/>
                                          </p:stCondLst>
                                        </p:cTn>
                                        <p:tgtEl>
                                          <p:spTgt spid="14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032375"/>
          </a:xfrm>
        </p:spPr>
        <p:txBody>
          <a:bodyPr>
            <a:normAutofit fontScale="92500"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However, the description of the electronic structure of multi-electron atoms </a:t>
            </a:r>
            <a:r>
              <a:rPr lang="hu-HU" sz="3200" dirty="0" smtClean="0">
                <a:latin typeface="Times New Roman" panose="02020603050405020304" pitchFamily="18" charset="0"/>
                <a:cs typeface="Times New Roman" panose="02020603050405020304" pitchFamily="18" charset="0"/>
              </a:rPr>
              <a:t>is a more difficult story</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Hamiltonian operator would be so complicated that finding suitable </a:t>
            </a:r>
            <a:r>
              <a:rPr lang="en-US" sz="3200" dirty="0" err="1">
                <a:latin typeface="Times New Roman" panose="02020603050405020304" pitchFamily="18" charset="0"/>
                <a:cs typeface="Times New Roman" panose="02020603050405020304" pitchFamily="18" charset="0"/>
              </a:rPr>
              <a:t>eigenfunctions</a:t>
            </a:r>
            <a:r>
              <a:rPr lang="en-US" sz="3200" dirty="0">
                <a:latin typeface="Times New Roman" panose="02020603050405020304" pitchFamily="18" charset="0"/>
                <a:cs typeface="Times New Roman" panose="02020603050405020304" pitchFamily="18" charset="0"/>
              </a:rPr>
              <a:t> describing the state of the electrons has so far been unsuccessful</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 </a:t>
            </a:r>
            <a:r>
              <a:rPr lang="en-US" sz="3200" dirty="0">
                <a:latin typeface="Times New Roman" panose="02020603050405020304" pitchFamily="18" charset="0"/>
                <a:cs typeface="Times New Roman" panose="02020603050405020304" pitchFamily="18" charset="0"/>
              </a:rPr>
              <a:t>so-called atomic orbital </a:t>
            </a:r>
            <a:r>
              <a:rPr lang="en-US" sz="3200" dirty="0" smtClean="0">
                <a:latin typeface="Times New Roman" panose="02020603050405020304" pitchFamily="18" charset="0"/>
                <a:cs typeface="Times New Roman" panose="02020603050405020304" pitchFamily="18" charset="0"/>
              </a:rPr>
              <a:t>approximation</a:t>
            </a:r>
            <a:r>
              <a:rPr lang="hu-HU" sz="3200" dirty="0" smtClean="0">
                <a:latin typeface="Times New Roman" panose="02020603050405020304" pitchFamily="18" charset="0"/>
                <a:cs typeface="Times New Roman" panose="02020603050405020304" pitchFamily="18" charset="0"/>
              </a:rPr>
              <a:t> was used to describe the structure of multiple electron atoms, whose</a:t>
            </a:r>
            <a:r>
              <a:rPr lang="en-US" sz="3200" dirty="0" smtClean="0">
                <a:latin typeface="Times New Roman" panose="02020603050405020304" pitchFamily="18" charset="0"/>
                <a:cs typeface="Times New Roman" panose="02020603050405020304" pitchFamily="18" charset="0"/>
              </a:rPr>
              <a:t> energy is </a:t>
            </a:r>
            <a:r>
              <a:rPr lang="en-US" sz="3200" dirty="0">
                <a:latin typeface="Times New Roman" panose="02020603050405020304" pitchFamily="18" charset="0"/>
                <a:cs typeface="Times New Roman" panose="02020603050405020304" pitchFamily="18" charset="0"/>
              </a:rPr>
              <a:t>the sum of the energies of the individual electrons. Based on the recipes of the "quantum cookbook", this means that the entire wave function can be given as the product of the wave functions of the individual electrons</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What about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wave functions </a:t>
            </a:r>
            <a:r>
              <a:rPr lang="hu-HU" sz="3200" dirty="0" smtClean="0">
                <a:latin typeface="Times New Roman" panose="02020603050405020304" pitchFamily="18" charset="0"/>
                <a:cs typeface="Times New Roman" panose="02020603050405020304" pitchFamily="18" charset="0"/>
              </a:rPr>
              <a:t>for</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state of each electron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390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52487" y="1343656"/>
            <a:ext cx="10515600" cy="520001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An obvious solution was the </a:t>
            </a:r>
            <a:r>
              <a:rPr lang="hu-HU" sz="3200" dirty="0" smtClean="0">
                <a:latin typeface="Times New Roman" panose="02020603050405020304" pitchFamily="18" charset="0"/>
                <a:cs typeface="Times New Roman" panose="02020603050405020304" pitchFamily="18" charset="0"/>
              </a:rPr>
              <a:t>use of </a:t>
            </a:r>
            <a:r>
              <a:rPr lang="en-US" sz="3200" dirty="0" smtClean="0">
                <a:latin typeface="Times New Roman" panose="02020603050405020304" pitchFamily="18" charset="0"/>
                <a:cs typeface="Times New Roman" panose="02020603050405020304" pitchFamily="18" charset="0"/>
              </a:rPr>
              <a:t>wave </a:t>
            </a:r>
            <a:r>
              <a:rPr lang="en-US" sz="3200" dirty="0">
                <a:latin typeface="Times New Roman" panose="02020603050405020304" pitchFamily="18" charset="0"/>
                <a:cs typeface="Times New Roman" panose="02020603050405020304" pitchFamily="18" charset="0"/>
              </a:rPr>
              <a:t>functions obtained </a:t>
            </a:r>
            <a:r>
              <a:rPr lang="hu-HU" sz="3200" dirty="0" smtClean="0">
                <a:latin typeface="Times New Roman" panose="02020603050405020304" pitchFamily="18" charset="0"/>
                <a:cs typeface="Times New Roman" panose="02020603050405020304" pitchFamily="18" charset="0"/>
              </a:rPr>
              <a:t>for</a:t>
            </a:r>
            <a:r>
              <a:rPr lang="en-US" sz="3200" dirty="0" smtClean="0">
                <a:latin typeface="Times New Roman" panose="02020603050405020304" pitchFamily="18" charset="0"/>
                <a:cs typeface="Times New Roman" panose="02020603050405020304" pitchFamily="18" charset="0"/>
              </a:rPr>
              <a:t> hydrogen-like atoms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However, </a:t>
            </a:r>
            <a:r>
              <a:rPr lang="hu-HU" sz="3200" dirty="0" smtClean="0">
                <a:latin typeface="Times New Roman" panose="02020603050405020304" pitchFamily="18" charset="0"/>
                <a:cs typeface="Times New Roman" panose="02020603050405020304" pitchFamily="18" charset="0"/>
              </a:rPr>
              <a:t>their exact use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led to incorrect orbital energies, because </a:t>
            </a:r>
            <a:r>
              <a:rPr lang="en-US" sz="3200" dirty="0" smtClean="0">
                <a:latin typeface="Times New Roman" panose="02020603050405020304" pitchFamily="18" charset="0"/>
                <a:cs typeface="Times New Roman" panose="02020603050405020304" pitchFamily="18" charset="0"/>
              </a:rPr>
              <a:t>when </a:t>
            </a:r>
            <a:r>
              <a:rPr lang="en-US" sz="3200" dirty="0">
                <a:latin typeface="Times New Roman" panose="02020603050405020304" pitchFamily="18" charset="0"/>
                <a:cs typeface="Times New Roman" panose="02020603050405020304" pitchFamily="18" charset="0"/>
              </a:rPr>
              <a:t>examining a given electron, it is affected not only by the electrostatic force field of the nucleus, but also by the other electrons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Since the </a:t>
            </a:r>
            <a:r>
              <a:rPr lang="hu-HU" sz="3200" dirty="0" err="1" smtClean="0">
                <a:latin typeface="Times New Roman" panose="02020603050405020304" pitchFamily="18" charset="0"/>
                <a:cs typeface="Times New Roman" panose="02020603050405020304" pitchFamily="18" charset="0"/>
              </a:rPr>
              <a:t>atomic</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spectrum </a:t>
            </a:r>
            <a:r>
              <a:rPr lang="en-US" sz="3200" dirty="0">
                <a:latin typeface="Times New Roman" panose="02020603050405020304" pitchFamily="18" charset="0"/>
                <a:cs typeface="Times New Roman" panose="02020603050405020304" pitchFamily="18" charset="0"/>
              </a:rPr>
              <a:t>of every atom </a:t>
            </a:r>
            <a:r>
              <a:rPr lang="hu-HU" sz="3200" dirty="0" err="1" smtClean="0">
                <a:latin typeface="Times New Roman" panose="02020603050405020304" pitchFamily="18" charset="0"/>
                <a:cs typeface="Times New Roman" panose="02020603050405020304" pitchFamily="18" charset="0"/>
              </a:rPr>
              <a:t>consists</a:t>
            </a:r>
            <a:r>
              <a:rPr lang="hu-HU" sz="3200" dirty="0" smtClean="0">
                <a:latin typeface="Times New Roman" panose="02020603050405020304" pitchFamily="18" charset="0"/>
                <a:cs typeface="Times New Roman" panose="02020603050405020304" pitchFamily="18" charset="0"/>
              </a:rPr>
              <a:t> of lines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i.e</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each</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electron is in a definite energy state, to which a definite electrostatic force field can be </a:t>
            </a:r>
            <a:r>
              <a:rPr lang="en-US" sz="3200" dirty="0" smtClean="0">
                <a:latin typeface="Times New Roman" panose="02020603050405020304" pitchFamily="18" charset="0"/>
                <a:cs typeface="Times New Roman" panose="02020603050405020304" pitchFamily="18" charset="0"/>
              </a:rPr>
              <a:t>assigned</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a:t>
            </a:r>
            <a:r>
              <a:rPr lang="en-US" sz="3200" dirty="0" err="1" smtClean="0">
                <a:latin typeface="Times New Roman" panose="02020603050405020304" pitchFamily="18" charset="0"/>
                <a:cs typeface="Times New Roman" panose="02020603050405020304" pitchFamily="18" charset="0"/>
              </a:rPr>
              <a:t>herefore</a:t>
            </a:r>
            <a:r>
              <a:rPr lang="en-US" sz="3200" dirty="0">
                <a:latin typeface="Times New Roman" panose="02020603050405020304" pitchFamily="18" charset="0"/>
                <a:cs typeface="Times New Roman" panose="02020603050405020304" pitchFamily="18" charset="0"/>
              </a:rPr>
              <a:t>, instead </a:t>
            </a:r>
            <a:r>
              <a:rPr lang="hu-HU" sz="3200" dirty="0" smtClean="0">
                <a:latin typeface="Times New Roman" panose="02020603050405020304" pitchFamily="18" charset="0"/>
                <a:cs typeface="Times New Roman" panose="02020603050405020304" pitchFamily="18" charset="0"/>
              </a:rPr>
              <a:t>including </a:t>
            </a:r>
            <a:r>
              <a:rPr lang="en-US" sz="3200" dirty="0" smtClean="0">
                <a:latin typeface="Times New Roman" panose="02020603050405020304" pitchFamily="18" charset="0"/>
                <a:cs typeface="Times New Roman" panose="02020603050405020304" pitchFamily="18" charset="0"/>
              </a:rPr>
              <a:t>the </a:t>
            </a:r>
            <a:r>
              <a:rPr lang="en-US" sz="3200" dirty="0" err="1" smtClean="0">
                <a:latin typeface="Times New Roman" panose="02020603050405020304" pitchFamily="18" charset="0"/>
                <a:cs typeface="Times New Roman" panose="02020603050405020304" pitchFamily="18" charset="0"/>
              </a:rPr>
              <a:t>nucle</a:t>
            </a:r>
            <a:r>
              <a:rPr lang="hu-HU" sz="3200" dirty="0" smtClean="0">
                <a:latin typeface="Times New Roman" panose="02020603050405020304" pitchFamily="18" charset="0"/>
                <a:cs typeface="Times New Roman" panose="02020603050405020304" pitchFamily="18" charset="0"/>
              </a:rPr>
              <a:t>us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charge </a:t>
            </a:r>
            <a:r>
              <a:rPr lang="en-US" sz="3200" dirty="0" smtClean="0">
                <a:latin typeface="Times New Roman" panose="02020603050405020304" pitchFamily="18" charset="0"/>
                <a:cs typeface="Times New Roman" panose="02020603050405020304" pitchFamily="18" charset="0"/>
              </a:rPr>
              <a:t>in </a:t>
            </a:r>
            <a:r>
              <a:rPr lang="en-US" sz="3200" dirty="0">
                <a:latin typeface="Times New Roman" panose="02020603050405020304" pitchFamily="18" charset="0"/>
                <a:cs typeface="Times New Roman" panose="02020603050405020304" pitchFamily="18" charset="0"/>
              </a:rPr>
              <a:t>the functions, </a:t>
            </a:r>
            <a:r>
              <a:rPr lang="hu-HU" sz="3200" dirty="0" smtClean="0">
                <a:latin typeface="Times New Roman" panose="02020603050405020304" pitchFamily="18" charset="0"/>
                <a:cs typeface="Times New Roman" panose="02020603050405020304" pitchFamily="18" charset="0"/>
              </a:rPr>
              <a:t>one</a:t>
            </a:r>
            <a:r>
              <a:rPr lang="en-US" sz="3200" dirty="0" smtClean="0">
                <a:latin typeface="Times New Roman" panose="02020603050405020304" pitchFamily="18" charset="0"/>
                <a:cs typeface="Times New Roman" panose="02020603050405020304" pitchFamily="18" charset="0"/>
              </a:rPr>
              <a:t> get</a:t>
            </a:r>
            <a:r>
              <a:rPr lang="hu-HU" sz="3200" dirty="0" smtClean="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correct results by </a:t>
            </a:r>
            <a:r>
              <a:rPr lang="hu-HU" sz="3200" dirty="0" smtClean="0">
                <a:latin typeface="Times New Roman" panose="02020603050405020304" pitchFamily="18" charset="0"/>
                <a:cs typeface="Times New Roman" panose="02020603050405020304" pitchFamily="18" charset="0"/>
              </a:rPr>
              <a:t>using a smaller charge.</a:t>
            </a:r>
            <a:endParaRPr lang="hu-HU" sz="3200"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5543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566544"/>
            <a:ext cx="10515600" cy="520001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This </a:t>
            </a:r>
            <a:r>
              <a:rPr lang="en-US" sz="3200" dirty="0" smtClean="0">
                <a:latin typeface="Times New Roman" panose="02020603050405020304" pitchFamily="18" charset="0"/>
                <a:cs typeface="Times New Roman" panose="02020603050405020304" pitchFamily="18" charset="0"/>
              </a:rPr>
              <a:t>charge </a:t>
            </a:r>
            <a:r>
              <a:rPr lang="en-US" sz="3200" dirty="0">
                <a:latin typeface="Times New Roman" panose="02020603050405020304" pitchFamily="18" charset="0"/>
                <a:cs typeface="Times New Roman" panose="02020603050405020304" pitchFamily="18" charset="0"/>
              </a:rPr>
              <a:t>is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effective </a:t>
            </a:r>
            <a:r>
              <a:rPr lang="en-US" sz="3200" dirty="0" err="1" smtClean="0">
                <a:latin typeface="Times New Roman" panose="02020603050405020304" pitchFamily="18" charset="0"/>
                <a:cs typeface="Times New Roman" panose="02020603050405020304" pitchFamily="18" charset="0"/>
              </a:rPr>
              <a:t>nucle</a:t>
            </a:r>
            <a:r>
              <a:rPr lang="hu-HU" sz="3200" dirty="0" smtClean="0">
                <a:latin typeface="Times New Roman" panose="02020603050405020304" pitchFamily="18" charset="0"/>
                <a:cs typeface="Times New Roman" panose="02020603050405020304" pitchFamily="18" charset="0"/>
              </a:rPr>
              <a:t>us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charge. Its value is smaller than the </a:t>
            </a:r>
            <a:r>
              <a:rPr lang="hu-HU" sz="3200" dirty="0" smtClean="0">
                <a:latin typeface="Times New Roman" panose="02020603050405020304" pitchFamily="18" charset="0"/>
                <a:cs typeface="Times New Roman" panose="02020603050405020304" pitchFamily="18" charset="0"/>
              </a:rPr>
              <a:t>real</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charge of the nucleus, but greater than the charge obtained by subtracting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charge of </a:t>
            </a:r>
            <a:r>
              <a:rPr lang="hu-HU" sz="3200" dirty="0" smtClean="0">
                <a:latin typeface="Times New Roman" panose="02020603050405020304" pitchFamily="18" charset="0"/>
                <a:cs typeface="Times New Roman" panose="02020603050405020304" pitchFamily="18" charset="0"/>
              </a:rPr>
              <a:t>the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electrons </a:t>
            </a:r>
            <a:r>
              <a:rPr lang="hu-HU" sz="3200" dirty="0" smtClean="0">
                <a:latin typeface="Times New Roman" panose="02020603050405020304" pitchFamily="18" charset="0"/>
                <a:cs typeface="Times New Roman" panose="02020603050405020304" pitchFamily="18" charset="0"/>
              </a:rPr>
              <a:t>of</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lower energy than the selected </a:t>
            </a:r>
            <a:r>
              <a:rPr lang="en-US" sz="3200" dirty="0" smtClean="0">
                <a:latin typeface="Times New Roman" panose="02020603050405020304" pitchFamily="18" charset="0"/>
                <a:cs typeface="Times New Roman" panose="02020603050405020304" pitchFamily="18" charset="0"/>
              </a:rPr>
              <a:t>one, </a:t>
            </a:r>
            <a:r>
              <a:rPr lang="en-US" sz="3200" dirty="0">
                <a:latin typeface="Times New Roman" panose="02020603050405020304" pitchFamily="18" charset="0"/>
                <a:cs typeface="Times New Roman" panose="02020603050405020304" pitchFamily="18" charset="0"/>
              </a:rPr>
              <a:t>i.e</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closer to the </a:t>
            </a:r>
            <a:r>
              <a:rPr lang="en-US" sz="3200" dirty="0" smtClean="0">
                <a:latin typeface="Times New Roman" panose="02020603050405020304" pitchFamily="18" charset="0"/>
                <a:cs typeface="Times New Roman" panose="02020603050405020304" pitchFamily="18" charset="0"/>
              </a:rPr>
              <a:t>nucleus</a:t>
            </a:r>
            <a:r>
              <a:rPr lang="hu-HU"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from the </a:t>
            </a:r>
            <a:r>
              <a:rPr lang="en-US" sz="3200" dirty="0" err="1" smtClean="0">
                <a:latin typeface="Times New Roman" panose="02020603050405020304" pitchFamily="18" charset="0"/>
                <a:cs typeface="Times New Roman" panose="02020603050405020304" pitchFamily="18" charset="0"/>
              </a:rPr>
              <a:t>nucle</a:t>
            </a:r>
            <a:r>
              <a:rPr lang="hu-HU" sz="3200" dirty="0" err="1" smtClean="0">
                <a:latin typeface="Times New Roman" panose="02020603050405020304" pitchFamily="18" charset="0"/>
                <a:cs typeface="Times New Roman" panose="02020603050405020304" pitchFamily="18" charset="0"/>
              </a:rPr>
              <a:t>us</a:t>
            </a:r>
            <a:r>
              <a:rPr lang="en-US" sz="3200" dirty="0" smtClean="0">
                <a:latin typeface="Times New Roman" panose="02020603050405020304" pitchFamily="18" charset="0"/>
                <a:cs typeface="Times New Roman" panose="02020603050405020304" pitchFamily="18" charset="0"/>
              </a:rPr>
              <a:t> charge</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a:p>
            <a:pPr marL="441325" indent="0">
              <a:spcBef>
                <a:spcPts val="6000"/>
              </a:spcBef>
              <a:spcAft>
                <a:spcPts val="1000"/>
              </a:spcAft>
              <a:buNone/>
            </a:pPr>
            <a:r>
              <a:rPr lang="hu-HU" sz="3200" dirty="0" smtClean="0">
                <a:latin typeface="Times New Roman" panose="02020603050405020304" pitchFamily="18" charset="0"/>
                <a:cs typeface="Times New Roman" panose="02020603050405020304" pitchFamily="18" charset="0"/>
              </a:rPr>
              <a:t>where </a:t>
            </a:r>
            <a:r>
              <a:rPr lang="hu-HU" sz="3200" i="1" dirty="0">
                <a:latin typeface="Times New Roman" panose="02020603050405020304" pitchFamily="18" charset="0"/>
                <a:cs typeface="Times New Roman" panose="02020603050405020304" pitchFamily="18" charset="0"/>
              </a:rPr>
              <a:t>k</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number of lower energy electrons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57200" indent="-457200" defTabSz="715963">
              <a:spcBef>
                <a:spcPts val="0"/>
              </a:spcBef>
              <a:spcAft>
                <a:spcPts val="1000"/>
              </a:spcAft>
            </a:pPr>
            <a:r>
              <a:rPr lang="en-US" sz="3200" dirty="0">
                <a:latin typeface="Times New Roman" panose="02020603050405020304" pitchFamily="18" charset="0"/>
                <a:cs typeface="Times New Roman" panose="02020603050405020304" pitchFamily="18" charset="0"/>
              </a:rPr>
              <a:t>The </a:t>
            </a:r>
            <a:r>
              <a:rPr lang="hu-HU" sz="3200" dirty="0" smtClean="0">
                <a:latin typeface="Times New Roman" panose="02020603050405020304" pitchFamily="18" charset="0"/>
                <a:cs typeface="Times New Roman" panose="02020603050405020304" pitchFamily="18" charset="0"/>
              </a:rPr>
              <a:t>previously</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presented </a:t>
            </a:r>
            <a:r>
              <a:rPr lang="en-US" sz="3200" dirty="0" smtClean="0">
                <a:latin typeface="Times New Roman" panose="02020603050405020304" pitchFamily="18" charset="0"/>
                <a:cs typeface="Times New Roman" panose="02020603050405020304" pitchFamily="18" charset="0"/>
              </a:rPr>
              <a:t>radial </a:t>
            </a:r>
            <a:r>
              <a:rPr lang="en-US" sz="3200" dirty="0">
                <a:latin typeface="Times New Roman" panose="02020603050405020304" pitchFamily="18" charset="0"/>
                <a:cs typeface="Times New Roman" panose="02020603050405020304" pitchFamily="18" charset="0"/>
              </a:rPr>
              <a:t>distribution functions can be used to explain the </a:t>
            </a:r>
            <a:r>
              <a:rPr lang="en-US" sz="3200" dirty="0" err="1" smtClean="0">
                <a:latin typeface="Times New Roman" panose="02020603050405020304" pitchFamily="18" charset="0"/>
                <a:cs typeface="Times New Roman" panose="02020603050405020304" pitchFamily="18" charset="0"/>
              </a:rPr>
              <a:t>phenomen</a:t>
            </a:r>
            <a:r>
              <a:rPr lang="hu-HU" sz="3200" dirty="0" smtClean="0">
                <a:latin typeface="Times New Roman" panose="02020603050405020304" pitchFamily="18" charset="0"/>
                <a:cs typeface="Times New Roman" panose="02020603050405020304" pitchFamily="18" charset="0"/>
              </a:rPr>
              <a:t>a</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penetration and shading</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2D9E3CF3-B5A4-4E3B-B550-2CB963BD867D}"/>
                  </a:ext>
                </a:extLst>
              </p:cNvPr>
              <p:cNvSpPr txBox="1"/>
              <p:nvPr/>
            </p:nvSpPr>
            <p:spPr>
              <a:xfrm>
                <a:off x="2240267" y="3969066"/>
                <a:ext cx="7733399" cy="598369"/>
              </a:xfrm>
              <a:prstGeom prst="rect">
                <a:avLst/>
              </a:prstGeom>
              <a:noFill/>
            </p:spPr>
            <p:txBody>
              <a:bodyPr wrap="none" lIns="0" tIns="0" rIns="0" bIns="0" rtlCol="0">
                <a:spAutoFit/>
              </a:bodyPr>
              <a:lstStyle/>
              <a:p>
                <a:pPr/>
                <a14:m>
                  <m:oMathPara xmlns:m="http://schemas.openxmlformats.org/officeDocument/2006/math">
                    <m:oMathParaPr>
                      <m:jc m:val="center"/>
                    </m:oMathParaPr>
                    <m:oMath xmlns:m="http://schemas.openxmlformats.org/officeDocument/2006/math">
                      <m:sSub>
                        <m:sSubPr>
                          <m:ctrlPr>
                            <a:rPr lang="hu-HU" sz="3600" i="1" smtClean="0">
                              <a:latin typeface="Cambria Math" panose="02040503050406030204" pitchFamily="18" charset="0"/>
                            </a:rPr>
                          </m:ctrlPr>
                        </m:sSubPr>
                        <m:e>
                          <m:r>
                            <a:rPr lang="hu-HU" sz="3600" b="0" i="1" smtClean="0">
                              <a:latin typeface="Cambria Math" panose="02040503050406030204" pitchFamily="18" charset="0"/>
                            </a:rPr>
                            <m:t>𝑍</m:t>
                          </m:r>
                        </m:e>
                        <m:sub>
                          <m:r>
                            <a:rPr lang="hu-HU" sz="3600" b="0" i="1" smtClean="0">
                              <a:latin typeface="Cambria Math" panose="02040503050406030204" pitchFamily="18" charset="0"/>
                            </a:rPr>
                            <m:t>𝑛𝑢𝑐𝑙𝑒𝑢𝑠</m:t>
                          </m:r>
                        </m:sub>
                      </m:sSub>
                      <m:r>
                        <a:rPr lang="hu-HU" sz="3600" b="0" i="1" smtClean="0">
                          <a:latin typeface="Cambria Math" panose="02040503050406030204" pitchFamily="18" charset="0"/>
                        </a:rPr>
                        <m:t>&gt;</m:t>
                      </m:r>
                      <m:sSub>
                        <m:sSubPr>
                          <m:ctrlPr>
                            <a:rPr lang="hu-HU" sz="3600" b="0" i="1" smtClean="0">
                              <a:latin typeface="Cambria Math" panose="02040503050406030204" pitchFamily="18" charset="0"/>
                            </a:rPr>
                          </m:ctrlPr>
                        </m:sSubPr>
                        <m:e>
                          <m:r>
                            <a:rPr lang="hu-HU" sz="3600" b="0" i="1" smtClean="0">
                              <a:latin typeface="Cambria Math" panose="02040503050406030204" pitchFamily="18" charset="0"/>
                            </a:rPr>
                            <m:t>𝑍</m:t>
                          </m:r>
                        </m:e>
                        <m:sub>
                          <m:r>
                            <a:rPr lang="hu-HU" sz="3600" b="0" i="1" smtClean="0">
                              <a:latin typeface="Cambria Math" panose="02040503050406030204" pitchFamily="18" charset="0"/>
                            </a:rPr>
                            <m:t>𝑒𝑓𝑓𝑒𝑐𝑡𝑖𝑣𝑒</m:t>
                          </m:r>
                        </m:sub>
                      </m:sSub>
                      <m:r>
                        <a:rPr lang="hu-HU" sz="3600" b="0" i="1" smtClean="0">
                          <a:latin typeface="Cambria Math" panose="02040503050406030204" pitchFamily="18" charset="0"/>
                        </a:rPr>
                        <m:t>&gt;</m:t>
                      </m:r>
                      <m:sSub>
                        <m:sSubPr>
                          <m:ctrlPr>
                            <a:rPr lang="hu-HU" sz="3600" b="0" i="1" smtClean="0">
                              <a:latin typeface="Cambria Math" panose="02040503050406030204" pitchFamily="18" charset="0"/>
                            </a:rPr>
                          </m:ctrlPr>
                        </m:sSubPr>
                        <m:e>
                          <m:r>
                            <a:rPr lang="hu-HU" sz="3600" b="0" i="1" smtClean="0">
                              <a:latin typeface="Cambria Math" panose="02040503050406030204" pitchFamily="18" charset="0"/>
                            </a:rPr>
                            <m:t>𝑍</m:t>
                          </m:r>
                        </m:e>
                        <m:sub>
                          <m:r>
                            <a:rPr lang="hu-HU" sz="3600" b="0" i="1" smtClean="0">
                              <a:latin typeface="Cambria Math" panose="02040503050406030204" pitchFamily="18" charset="0"/>
                            </a:rPr>
                            <m:t>𝑛𝑢𝑐𝑙𝑒𝑢𝑠</m:t>
                          </m:r>
                        </m:sub>
                      </m:sSub>
                      <m:r>
                        <a:rPr lang="hu-HU" sz="3600" b="0" i="1" smtClean="0">
                          <a:latin typeface="Cambria Math" panose="02040503050406030204" pitchFamily="18" charset="0"/>
                        </a:rPr>
                        <m:t>−</m:t>
                      </m:r>
                      <m:r>
                        <a:rPr lang="hu-HU" sz="3600" b="0" i="1" smtClean="0">
                          <a:latin typeface="Cambria Math" panose="02040503050406030204" pitchFamily="18" charset="0"/>
                        </a:rPr>
                        <m:t>𝑘</m:t>
                      </m:r>
                      <m:r>
                        <a:rPr lang="hu-HU" sz="3600" b="0" i="1" smtClean="0">
                          <a:latin typeface="Cambria Math" panose="02040503050406030204" pitchFamily="18" charset="0"/>
                          <a:ea typeface="Cambria Math" panose="02040503050406030204" pitchFamily="18" charset="0"/>
                        </a:rPr>
                        <m:t>∙</m:t>
                      </m:r>
                      <m:r>
                        <a:rPr lang="hu-HU" sz="3600" b="0" i="1" smtClean="0">
                          <a:latin typeface="Cambria Math" panose="02040503050406030204" pitchFamily="18" charset="0"/>
                          <a:ea typeface="Cambria Math" panose="02040503050406030204" pitchFamily="18" charset="0"/>
                        </a:rPr>
                        <m:t>𝑒</m:t>
                      </m:r>
                    </m:oMath>
                  </m:oMathPara>
                </a14:m>
                <a:endParaRPr lang="hu-HU" sz="3600" dirty="0"/>
              </a:p>
            </p:txBody>
          </p:sp>
        </mc:Choice>
        <mc:Fallback xmlns="">
          <p:sp>
            <p:nvSpPr>
              <p:cNvPr id="4" name="Szövegdoboz 3">
                <a:extLst>
                  <a:ext uri="{FF2B5EF4-FFF2-40B4-BE49-F238E27FC236}">
                    <a16:creationId xmlns:a16="http://schemas.microsoft.com/office/drawing/2014/main" id="{2D9E3CF3-B5A4-4E3B-B550-2CB963BD867D}"/>
                  </a:ext>
                </a:extLst>
              </p:cNvPr>
              <p:cNvSpPr txBox="1">
                <a:spLocks noRot="1" noChangeAspect="1" noMove="1" noResize="1" noEditPoints="1" noAdjustHandles="1" noChangeArrowheads="1" noChangeShapeType="1" noTextEdit="1"/>
              </p:cNvSpPr>
              <p:nvPr/>
            </p:nvSpPr>
            <p:spPr>
              <a:xfrm>
                <a:off x="2240267" y="3969066"/>
                <a:ext cx="7733399" cy="598369"/>
              </a:xfrm>
              <a:prstGeom prst="rect">
                <a:avLst/>
              </a:prstGeom>
              <a:blipFill>
                <a:blip r:embed="rId2"/>
                <a:stretch>
                  <a:fillRect/>
                </a:stretch>
              </a:blipFill>
            </p:spPr>
            <p:txBody>
              <a:bodyPr/>
              <a:lstStyle/>
              <a:p>
                <a:r>
                  <a:rPr lang="en-US">
                    <a:noFill/>
                  </a:rPr>
                  <a:t> </a:t>
                </a:r>
              </a:p>
            </p:txBody>
          </p:sp>
        </mc:Fallback>
      </mc:AlternateContent>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59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nodeType="afterEffect">
                                  <p:stCondLst>
                                    <p:cond delay="1000"/>
                                  </p:stCondLst>
                                  <p:childTnLst>
                                    <p:set>
                                      <p:cBhvr>
                                        <p:cTn id="9" dur="1" fill="hold">
                                          <p:stCondLst>
                                            <p:cond delay="0"/>
                                          </p:stCondLst>
                                        </p:cTn>
                                        <p:tgtEl>
                                          <p:spTgt spid="3">
                                            <p:txEl>
                                              <p:pRg st="1" end="1"/>
                                            </p:txEl>
                                          </p:spTgt>
                                        </p:tgtEl>
                                        <p:attrNameLst>
                                          <p:attrName>style.visibility</p:attrName>
                                        </p:attrNameLst>
                                      </p:cBhvr>
                                      <p:to>
                                        <p:strVal val="visible"/>
                                      </p:to>
                                    </p:set>
                                    <p:anim calcmode="lin" valueType="num">
                                      <p:cBhvr additive="base">
                                        <p:cTn id="1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6598920" y="1523049"/>
            <a:ext cx="5425440" cy="5045392"/>
          </a:xfrm>
        </p:spPr>
        <p:txBody>
          <a:bodyPr anchor="ctr" anchorCtr="0">
            <a:normAutofit/>
          </a:bodyPr>
          <a:lstStyle/>
          <a:p>
            <a:pPr marL="441325" indent="-441325">
              <a:spcBef>
                <a:spcPts val="0"/>
              </a:spcBef>
              <a:spcAft>
                <a:spcPts val="1000"/>
              </a:spcAft>
            </a:pPr>
            <a:r>
              <a:rPr lang="hu-HU" sz="2400" dirty="0" smtClean="0">
                <a:latin typeface="Times New Roman" panose="02020603050405020304" pitchFamily="18" charset="0"/>
                <a:cs typeface="Times New Roman" panose="02020603050405020304" pitchFamily="18" charset="0"/>
              </a:rPr>
              <a:t>P</a:t>
            </a:r>
            <a:r>
              <a:rPr lang="en-US" sz="2400" dirty="0" err="1" smtClean="0">
                <a:latin typeface="Times New Roman" panose="02020603050405020304" pitchFamily="18" charset="0"/>
                <a:cs typeface="Times New Roman" panose="02020603050405020304" pitchFamily="18" charset="0"/>
              </a:rPr>
              <a:t>enetration</a:t>
            </a:r>
            <a:r>
              <a:rPr lang="en-US" sz="2400" dirty="0" smtClean="0">
                <a:latin typeface="Times New Roman" panose="02020603050405020304" pitchFamily="18" charset="0"/>
                <a:cs typeface="Times New Roman" panose="02020603050405020304" pitchFamily="18" charset="0"/>
              </a:rPr>
              <a:t> mean</a:t>
            </a:r>
            <a:r>
              <a:rPr lang="hu-HU" sz="2400" dirty="0" smtClean="0">
                <a:latin typeface="Times New Roman" panose="02020603050405020304" pitchFamily="18" charset="0"/>
                <a:cs typeface="Times New Roman" panose="02020603050405020304" pitchFamily="18" charset="0"/>
              </a:rPr>
              <a:t>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that electrons with a higher principal quantum number are able to get closer to the nucleus than electrons with a lower </a:t>
            </a:r>
            <a:r>
              <a:rPr lang="hu-HU" sz="2400" dirty="0" smtClean="0">
                <a:latin typeface="Times New Roman" panose="02020603050405020304" pitchFamily="18" charset="0"/>
                <a:cs typeface="Times New Roman" panose="02020603050405020304" pitchFamily="18" charset="0"/>
              </a:rPr>
              <a:t>one</a:t>
            </a:r>
            <a:r>
              <a:rPr lang="en-US" sz="2400" dirty="0" smtClean="0">
                <a:latin typeface="Times New Roman" panose="02020603050405020304" pitchFamily="18" charset="0"/>
                <a:cs typeface="Times New Roman" panose="02020603050405020304" pitchFamily="18" charset="0"/>
              </a:rPr>
              <a:t>.</a:t>
            </a:r>
            <a:r>
              <a:rPr lang="hu-HU" sz="2400" dirty="0" smtClean="0">
                <a:latin typeface="Times New Roman" panose="02020603050405020304" pitchFamily="18" charset="0"/>
                <a:cs typeface="Times New Roman" panose="02020603050405020304" pitchFamily="18" charset="0"/>
              </a:rPr>
              <a:t> B</a:t>
            </a:r>
            <a:r>
              <a:rPr lang="en-US" sz="2400" dirty="0" err="1" smtClean="0">
                <a:latin typeface="Times New Roman" panose="02020603050405020304" pitchFamily="18" charset="0"/>
                <a:cs typeface="Times New Roman" panose="02020603050405020304" pitchFamily="18" charset="0"/>
              </a:rPr>
              <a:t>ecause</a:t>
            </a:r>
            <a:r>
              <a:rPr lang="hu-HU" sz="2400"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according to the maxima on their radial distribution functions, they are able to stay within their orbital radius with a certain probability, so the attraction acting on them is greater </a:t>
            </a:r>
            <a:r>
              <a:rPr lang="en-US" sz="2400" dirty="0" smtClean="0">
                <a:latin typeface="Times New Roman" panose="02020603050405020304" pitchFamily="18" charset="0"/>
                <a:cs typeface="Times New Roman" panose="02020603050405020304" pitchFamily="18" charset="0"/>
              </a:rPr>
              <a:t>than</a:t>
            </a:r>
            <a:r>
              <a:rPr lang="hu-HU" sz="2400" dirty="0">
                <a:latin typeface="Times New Roman" panose="02020603050405020304" pitchFamily="18" charset="0"/>
                <a:cs typeface="Times New Roman" panose="02020603050405020304" pitchFamily="18" charset="0"/>
              </a:rPr>
              <a:t/>
            </a:r>
            <a:br>
              <a:rPr lang="hu-HU" sz="2400" dirty="0">
                <a:latin typeface="Times New Roman" panose="02020603050405020304" pitchFamily="18" charset="0"/>
                <a:cs typeface="Times New Roman" panose="02020603050405020304" pitchFamily="18" charset="0"/>
              </a:rPr>
            </a:br>
            <a:r>
              <a:rPr lang="hu-HU" sz="2400" i="1" dirty="0" smtClean="0">
                <a:latin typeface="Times New Roman" panose="02020603050405020304" pitchFamily="18" charset="0"/>
                <a:cs typeface="Times New Roman" panose="02020603050405020304" pitchFamily="18" charset="0"/>
              </a:rPr>
              <a:t>Z</a:t>
            </a:r>
            <a:r>
              <a:rPr lang="hu-HU" sz="2400" i="1" baseline="-25000" dirty="0" smtClean="0">
                <a:latin typeface="Times New Roman" panose="02020603050405020304" pitchFamily="18" charset="0"/>
                <a:cs typeface="Times New Roman" panose="02020603050405020304" pitchFamily="18" charset="0"/>
              </a:rPr>
              <a:t>nucleus</a:t>
            </a:r>
            <a:r>
              <a:rPr lang="hu-HU" sz="2400" i="1" dirty="0" smtClean="0">
                <a:latin typeface="Times New Roman" panose="02020603050405020304" pitchFamily="18" charset="0"/>
                <a:cs typeface="Times New Roman" panose="02020603050405020304" pitchFamily="18" charset="0"/>
              </a:rPr>
              <a:t>-k</a:t>
            </a:r>
            <a:r>
              <a:rPr lang="hu-HU" sz="2400" i="1" dirty="0">
                <a:latin typeface="Times New Roman" panose="02020603050405020304" pitchFamily="18" charset="0"/>
                <a:cs typeface="Times New Roman" panose="02020603050405020304" pitchFamily="18" charset="0"/>
              </a:rPr>
              <a:t>∙e</a:t>
            </a:r>
          </a:p>
          <a:p>
            <a:pPr marL="441325" indent="-441325">
              <a:spcBef>
                <a:spcPts val="0"/>
              </a:spcBef>
              <a:spcAft>
                <a:spcPts val="1000"/>
              </a:spcAft>
            </a:pPr>
            <a:r>
              <a:rPr lang="en-US" sz="2400" dirty="0">
                <a:latin typeface="Times New Roman" panose="02020603050405020304" pitchFamily="18" charset="0"/>
                <a:cs typeface="Times New Roman" panose="02020603050405020304" pitchFamily="18" charset="0"/>
              </a:rPr>
              <a:t>It also explains why even the lowest energy 1s electron </a:t>
            </a:r>
            <a:r>
              <a:rPr lang="hu-HU" sz="2400" dirty="0" smtClean="0">
                <a:latin typeface="Times New Roman" panose="02020603050405020304" pitchFamily="18" charset="0"/>
                <a:cs typeface="Times New Roman" panose="02020603050405020304" pitchFamily="18" charset="0"/>
              </a:rPr>
              <a:t>is not attracted by</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full charge of the </a:t>
            </a:r>
            <a:r>
              <a:rPr lang="en-US" sz="2400" dirty="0" smtClean="0">
                <a:latin typeface="Times New Roman" panose="02020603050405020304" pitchFamily="18" charset="0"/>
                <a:cs typeface="Times New Roman" panose="02020603050405020304" pitchFamily="18" charset="0"/>
              </a:rPr>
              <a:t>nucleus</a:t>
            </a:r>
            <a:r>
              <a:rPr lang="hu-HU" sz="2400" dirty="0" smtClean="0">
                <a:latin typeface="Times New Roman" panose="02020603050405020304" pitchFamily="18" charset="0"/>
                <a:cs typeface="Times New Roman" panose="02020603050405020304" pitchFamily="18" charset="0"/>
              </a:rPr>
              <a:t>, only by the effective one.</a:t>
            </a:r>
            <a:endParaRPr lang="hu-HU" sz="2400" dirty="0">
              <a:latin typeface="Times New Roman" panose="02020603050405020304" pitchFamily="18" charset="0"/>
              <a:cs typeface="Times New Roman" panose="02020603050405020304" pitchFamily="18" charset="0"/>
            </a:endParaRPr>
          </a:p>
        </p:txBody>
      </p:sp>
      <p:grpSp>
        <p:nvGrpSpPr>
          <p:cNvPr id="4" name="Csoportba foglalás 3">
            <a:extLst>
              <a:ext uri="{FF2B5EF4-FFF2-40B4-BE49-F238E27FC236}">
                <a16:creationId xmlns:a16="http://schemas.microsoft.com/office/drawing/2014/main" id="{CD3031AB-A9AC-48E8-A87A-146DDF7AD088}"/>
              </a:ext>
            </a:extLst>
          </p:cNvPr>
          <p:cNvGrpSpPr/>
          <p:nvPr/>
        </p:nvGrpSpPr>
        <p:grpSpPr>
          <a:xfrm>
            <a:off x="270941" y="1965911"/>
            <a:ext cx="6422781" cy="4344485"/>
            <a:chOff x="369671" y="119884"/>
            <a:chExt cx="6422781" cy="4344485"/>
          </a:xfrm>
        </p:grpSpPr>
        <p:pic>
          <p:nvPicPr>
            <p:cNvPr id="5" name="Picture 6">
              <a:extLst>
                <a:ext uri="{FF2B5EF4-FFF2-40B4-BE49-F238E27FC236}">
                  <a16:creationId xmlns:a16="http://schemas.microsoft.com/office/drawing/2014/main" id="{B6D1CE06-526D-4F1D-AFF9-E8F4EA332992}"/>
                </a:ext>
              </a:extLst>
            </p:cNvPr>
            <p:cNvPicPr>
              <a:picLocks noChangeAspect="1" noChangeArrowheads="1"/>
            </p:cNvPicPr>
            <p:nvPr/>
          </p:nvPicPr>
          <p:blipFill>
            <a:blip r:embed="rId2" cstate="print"/>
            <a:srcRect/>
            <a:stretch>
              <a:fillRect/>
            </a:stretch>
          </p:blipFill>
          <p:spPr bwMode="auto">
            <a:xfrm>
              <a:off x="369671" y="144369"/>
              <a:ext cx="6422781" cy="4320000"/>
            </a:xfrm>
            <a:prstGeom prst="rect">
              <a:avLst/>
            </a:prstGeom>
            <a:noFill/>
            <a:ln w="9525">
              <a:noFill/>
              <a:miter lim="800000"/>
              <a:headEnd/>
              <a:tailEnd/>
            </a:ln>
            <a:effectLst/>
          </p:spPr>
        </p:pic>
        <p:sp>
          <p:nvSpPr>
            <p:cNvPr id="6" name="Szövegdoboz 5">
              <a:extLst>
                <a:ext uri="{FF2B5EF4-FFF2-40B4-BE49-F238E27FC236}">
                  <a16:creationId xmlns:a16="http://schemas.microsoft.com/office/drawing/2014/main" id="{46AD9323-2D1E-43B1-8ECA-E18A81764581}"/>
                </a:ext>
              </a:extLst>
            </p:cNvPr>
            <p:cNvSpPr txBox="1"/>
            <p:nvPr/>
          </p:nvSpPr>
          <p:spPr>
            <a:xfrm>
              <a:off x="378372" y="119884"/>
              <a:ext cx="821059" cy="369332"/>
            </a:xfrm>
            <a:prstGeom prst="rect">
              <a:avLst/>
            </a:prstGeom>
            <a:noFill/>
          </p:spPr>
          <p:txBody>
            <a:bodyPr wrap="none" rtlCol="0">
              <a:spAutoFit/>
            </a:bodyPr>
            <a:lstStyle/>
            <a:p>
              <a:r>
                <a:rPr lang="hu-HU" dirty="0"/>
                <a:t>R</a:t>
              </a:r>
              <a:r>
                <a:rPr lang="hu-HU" baseline="30000" dirty="0"/>
                <a:t>2</a:t>
              </a:r>
              <a:r>
                <a:rPr lang="hu-HU" dirty="0"/>
                <a:t>(r) r</a:t>
              </a:r>
              <a:r>
                <a:rPr lang="hu-HU" baseline="30000" dirty="0"/>
                <a:t>2</a:t>
              </a:r>
            </a:p>
          </p:txBody>
        </p:sp>
        <p:sp>
          <p:nvSpPr>
            <p:cNvPr id="7" name="Szövegdoboz 6">
              <a:extLst>
                <a:ext uri="{FF2B5EF4-FFF2-40B4-BE49-F238E27FC236}">
                  <a16:creationId xmlns:a16="http://schemas.microsoft.com/office/drawing/2014/main" id="{AD01E0B4-C171-43FE-8A6D-0B5619E7B9F3}"/>
                </a:ext>
              </a:extLst>
            </p:cNvPr>
            <p:cNvSpPr txBox="1"/>
            <p:nvPr/>
          </p:nvSpPr>
          <p:spPr>
            <a:xfrm>
              <a:off x="6448097" y="3698656"/>
              <a:ext cx="264816" cy="369332"/>
            </a:xfrm>
            <a:prstGeom prst="rect">
              <a:avLst/>
            </a:prstGeom>
            <a:noFill/>
          </p:spPr>
          <p:txBody>
            <a:bodyPr wrap="none" rtlCol="0">
              <a:spAutoFit/>
            </a:bodyPr>
            <a:lstStyle/>
            <a:p>
              <a:r>
                <a:rPr lang="hu-HU" dirty="0"/>
                <a:t>r</a:t>
              </a:r>
              <a:endParaRPr lang="hu-HU" baseline="30000" dirty="0"/>
            </a:p>
          </p:txBody>
        </p:sp>
      </p:grpSp>
      <mc:AlternateContent xmlns:mc="http://schemas.openxmlformats.org/markup-compatibility/2006" xmlns:a14="http://schemas.microsoft.com/office/drawing/2010/main">
        <mc:Choice Requires="a14">
          <p:sp>
            <p:nvSpPr>
              <p:cNvPr id="8" name="Szövegdoboz 7">
                <a:extLst>
                  <a:ext uri="{FF2B5EF4-FFF2-40B4-BE49-F238E27FC236}">
                    <a16:creationId xmlns:a16="http://schemas.microsoft.com/office/drawing/2014/main" id="{B3880136-EFF4-40B7-96EA-B010CFD11EB2}"/>
                  </a:ext>
                </a:extLst>
              </p:cNvPr>
              <p:cNvSpPr txBox="1"/>
              <p:nvPr/>
            </p:nvSpPr>
            <p:spPr>
              <a:xfrm>
                <a:off x="1653870" y="2560019"/>
                <a:ext cx="3077124" cy="1152367"/>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hu-HU" sz="3600" b="0" i="1" smtClean="0">
                              <a:latin typeface="Cambria Math" panose="02040503050406030204" pitchFamily="18" charset="0"/>
                            </a:rPr>
                          </m:ctrlPr>
                        </m:sSubPr>
                        <m:e>
                          <m:r>
                            <a:rPr lang="hu-HU" sz="3600" b="0" i="1" smtClean="0">
                              <a:latin typeface="Cambria Math" panose="02040503050406030204" pitchFamily="18" charset="0"/>
                            </a:rPr>
                            <m:t>𝑍</m:t>
                          </m:r>
                        </m:e>
                        <m:sub>
                          <m:r>
                            <a:rPr lang="hu-HU" sz="3600" b="0" i="1" smtClean="0">
                              <a:latin typeface="Cambria Math" panose="02040503050406030204" pitchFamily="18" charset="0"/>
                            </a:rPr>
                            <m:t>𝑒𝑓𝑓𝑒𝑐𝑡𝑖𝑣𝑒</m:t>
                          </m:r>
                        </m:sub>
                      </m:sSub>
                      <m:r>
                        <a:rPr lang="hu-HU" sz="3600" b="0" i="1" smtClean="0">
                          <a:latin typeface="Cambria Math" panose="02040503050406030204" pitchFamily="18" charset="0"/>
                        </a:rPr>
                        <m:t>&gt;</m:t>
                      </m:r>
                    </m:oMath>
                    <m:oMath xmlns:m="http://schemas.openxmlformats.org/officeDocument/2006/math">
                      <m:sSub>
                        <m:sSubPr>
                          <m:ctrlPr>
                            <a:rPr lang="hu-HU" sz="3600" b="0" i="1" smtClean="0">
                              <a:latin typeface="Cambria Math" panose="02040503050406030204" pitchFamily="18" charset="0"/>
                            </a:rPr>
                          </m:ctrlPr>
                        </m:sSubPr>
                        <m:e>
                          <m:r>
                            <a:rPr lang="hu-HU" sz="3600" b="0" i="1" smtClean="0">
                              <a:latin typeface="Cambria Math" panose="02040503050406030204" pitchFamily="18" charset="0"/>
                            </a:rPr>
                            <m:t>𝑍</m:t>
                          </m:r>
                        </m:e>
                        <m:sub>
                          <m:r>
                            <a:rPr lang="hu-HU" sz="3600" b="0" i="1" smtClean="0">
                              <a:latin typeface="Cambria Math" panose="02040503050406030204" pitchFamily="18" charset="0"/>
                            </a:rPr>
                            <m:t>𝑛𝑢𝑐𝑙𝑒𝑢𝑠</m:t>
                          </m:r>
                        </m:sub>
                      </m:sSub>
                      <m:r>
                        <a:rPr lang="hu-HU" sz="3600" b="0" i="1" smtClean="0">
                          <a:latin typeface="Cambria Math" panose="02040503050406030204" pitchFamily="18" charset="0"/>
                        </a:rPr>
                        <m:t>−</m:t>
                      </m:r>
                      <m:r>
                        <a:rPr lang="hu-HU" sz="3600" b="0" i="1" smtClean="0">
                          <a:latin typeface="Cambria Math" panose="02040503050406030204" pitchFamily="18" charset="0"/>
                        </a:rPr>
                        <m:t>𝑘</m:t>
                      </m:r>
                      <m:r>
                        <a:rPr lang="hu-HU" sz="3600" b="0" i="1" smtClean="0">
                          <a:latin typeface="Cambria Math" panose="02040503050406030204" pitchFamily="18" charset="0"/>
                          <a:ea typeface="Cambria Math" panose="02040503050406030204" pitchFamily="18" charset="0"/>
                        </a:rPr>
                        <m:t>∙</m:t>
                      </m:r>
                      <m:r>
                        <a:rPr lang="hu-HU" sz="3600" b="0" i="1" smtClean="0">
                          <a:latin typeface="Cambria Math" panose="02040503050406030204" pitchFamily="18" charset="0"/>
                          <a:ea typeface="Cambria Math" panose="02040503050406030204" pitchFamily="18" charset="0"/>
                        </a:rPr>
                        <m:t>𝑒</m:t>
                      </m:r>
                    </m:oMath>
                  </m:oMathPara>
                </a14:m>
                <a:endParaRPr lang="hu-HU" sz="3600" dirty="0"/>
              </a:p>
            </p:txBody>
          </p:sp>
        </mc:Choice>
        <mc:Fallback xmlns="">
          <p:sp>
            <p:nvSpPr>
              <p:cNvPr id="8" name="Szövegdoboz 7">
                <a:extLst>
                  <a:ext uri="{FF2B5EF4-FFF2-40B4-BE49-F238E27FC236}">
                    <a16:creationId xmlns:a16="http://schemas.microsoft.com/office/drawing/2014/main" id="{B3880136-EFF4-40B7-96EA-B010CFD11EB2}"/>
                  </a:ext>
                </a:extLst>
              </p:cNvPr>
              <p:cNvSpPr txBox="1">
                <a:spLocks noRot="1" noChangeAspect="1" noMove="1" noResize="1" noEditPoints="1" noAdjustHandles="1" noChangeArrowheads="1" noChangeShapeType="1" noTextEdit="1"/>
              </p:cNvSpPr>
              <p:nvPr/>
            </p:nvSpPr>
            <p:spPr>
              <a:xfrm>
                <a:off x="1653870" y="2560019"/>
                <a:ext cx="3077124" cy="1152367"/>
              </a:xfrm>
              <a:prstGeom prst="rect">
                <a:avLst/>
              </a:prstGeom>
              <a:blipFill>
                <a:blip r:embed="rId3"/>
                <a:stretch>
                  <a:fillRect/>
                </a:stretch>
              </a:blipFill>
            </p:spPr>
            <p:txBody>
              <a:bodyPr/>
              <a:lstStyle/>
              <a:p>
                <a:r>
                  <a:rPr lang="en-US">
                    <a:noFill/>
                  </a:rPr>
                  <a:t> </a:t>
                </a:r>
              </a:p>
            </p:txBody>
          </p:sp>
        </mc:Fallback>
      </mc:AlternateContent>
      <p:cxnSp>
        <p:nvCxnSpPr>
          <p:cNvPr id="10" name="Egyenes összekötő nyíllal 9">
            <a:extLst>
              <a:ext uri="{FF2B5EF4-FFF2-40B4-BE49-F238E27FC236}">
                <a16:creationId xmlns:a16="http://schemas.microsoft.com/office/drawing/2014/main" id="{5B84B1E8-020E-4B47-BC90-607E64D587AC}"/>
              </a:ext>
            </a:extLst>
          </p:cNvPr>
          <p:cNvCxnSpPr/>
          <p:nvPr/>
        </p:nvCxnSpPr>
        <p:spPr>
          <a:xfrm>
            <a:off x="1653870" y="4263472"/>
            <a:ext cx="0" cy="123444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11" name="Egyenes összekötő nyíllal 10">
            <a:extLst>
              <a:ext uri="{FF2B5EF4-FFF2-40B4-BE49-F238E27FC236}">
                <a16:creationId xmlns:a16="http://schemas.microsoft.com/office/drawing/2014/main" id="{15D808ED-0205-43E7-AD9A-A835AEB063E0}"/>
              </a:ext>
            </a:extLst>
          </p:cNvPr>
          <p:cNvCxnSpPr/>
          <p:nvPr/>
        </p:nvCxnSpPr>
        <p:spPr>
          <a:xfrm>
            <a:off x="1044270" y="4232992"/>
            <a:ext cx="0" cy="123444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2" name="Szövegdoboz 11">
                <a:extLst>
                  <a:ext uri="{FF2B5EF4-FFF2-40B4-BE49-F238E27FC236}">
                    <a16:creationId xmlns:a16="http://schemas.microsoft.com/office/drawing/2014/main" id="{B8A4826A-0BDD-4B23-B446-41CD85CFEDD1}"/>
                  </a:ext>
                </a:extLst>
              </p:cNvPr>
              <p:cNvSpPr txBox="1"/>
              <p:nvPr/>
            </p:nvSpPr>
            <p:spPr>
              <a:xfrm>
                <a:off x="2427200" y="4232992"/>
                <a:ext cx="4157741" cy="59836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600" i="1" smtClean="0">
                              <a:latin typeface="Cambria Math" panose="02040503050406030204" pitchFamily="18" charset="0"/>
                            </a:rPr>
                          </m:ctrlPr>
                        </m:sSubPr>
                        <m:e>
                          <m:r>
                            <a:rPr lang="hu-HU" sz="3600" b="0" i="1" smtClean="0">
                              <a:latin typeface="Cambria Math" panose="02040503050406030204" pitchFamily="18" charset="0"/>
                            </a:rPr>
                            <m:t>𝑍</m:t>
                          </m:r>
                        </m:e>
                        <m:sub>
                          <m:r>
                            <a:rPr lang="hu-HU" sz="3600" b="0" i="1" smtClean="0">
                              <a:latin typeface="Cambria Math" panose="02040503050406030204" pitchFamily="18" charset="0"/>
                            </a:rPr>
                            <m:t>𝑛𝑢𝑐𝑙𝑒𝑢𝑠</m:t>
                          </m:r>
                        </m:sub>
                      </m:sSub>
                      <m:r>
                        <a:rPr lang="hu-HU" sz="3600" b="0" i="1" smtClean="0">
                          <a:latin typeface="Cambria Math" panose="02040503050406030204" pitchFamily="18" charset="0"/>
                        </a:rPr>
                        <m:t>&gt;</m:t>
                      </m:r>
                      <m:sSub>
                        <m:sSubPr>
                          <m:ctrlPr>
                            <a:rPr lang="hu-HU" sz="3600" b="0" i="1" smtClean="0">
                              <a:latin typeface="Cambria Math" panose="02040503050406030204" pitchFamily="18" charset="0"/>
                            </a:rPr>
                          </m:ctrlPr>
                        </m:sSubPr>
                        <m:e>
                          <m:r>
                            <a:rPr lang="hu-HU" sz="3600" b="0" i="1" smtClean="0">
                              <a:latin typeface="Cambria Math" panose="02040503050406030204" pitchFamily="18" charset="0"/>
                            </a:rPr>
                            <m:t>𝑍</m:t>
                          </m:r>
                        </m:e>
                        <m:sub>
                          <m:r>
                            <a:rPr lang="hu-HU" sz="3600" b="0" i="1" smtClean="0">
                              <a:latin typeface="Cambria Math" panose="02040503050406030204" pitchFamily="18" charset="0"/>
                            </a:rPr>
                            <m:t>𝑒𝑓𝑓𝑒𝑐𝑡𝑖𝑣𝑒</m:t>
                          </m:r>
                        </m:sub>
                      </m:sSub>
                    </m:oMath>
                  </m:oMathPara>
                </a14:m>
                <a:endParaRPr lang="hu-HU" sz="3600" dirty="0"/>
              </a:p>
            </p:txBody>
          </p:sp>
        </mc:Choice>
        <mc:Fallback xmlns="">
          <p:sp>
            <p:nvSpPr>
              <p:cNvPr id="12" name="Szövegdoboz 11">
                <a:extLst>
                  <a:ext uri="{FF2B5EF4-FFF2-40B4-BE49-F238E27FC236}">
                    <a16:creationId xmlns:a16="http://schemas.microsoft.com/office/drawing/2014/main" id="{B8A4826A-0BDD-4B23-B446-41CD85CFEDD1}"/>
                  </a:ext>
                </a:extLst>
              </p:cNvPr>
              <p:cNvSpPr txBox="1">
                <a:spLocks noRot="1" noChangeAspect="1" noMove="1" noResize="1" noEditPoints="1" noAdjustHandles="1" noChangeArrowheads="1" noChangeShapeType="1" noTextEdit="1"/>
              </p:cNvSpPr>
              <p:nvPr/>
            </p:nvSpPr>
            <p:spPr>
              <a:xfrm>
                <a:off x="2427200" y="4232992"/>
                <a:ext cx="4157741" cy="598369"/>
              </a:xfrm>
              <a:prstGeom prst="rect">
                <a:avLst/>
              </a:prstGeom>
              <a:blipFill>
                <a:blip r:embed="rId4"/>
                <a:stretch>
                  <a:fillRect/>
                </a:stretch>
              </a:blipFill>
            </p:spPr>
            <p:txBody>
              <a:bodyPr/>
              <a:lstStyle/>
              <a:p>
                <a:r>
                  <a:rPr lang="en-US">
                    <a:noFill/>
                  </a:rPr>
                  <a:t> </a:t>
                </a:r>
              </a:p>
            </p:txBody>
          </p:sp>
        </mc:Fallback>
      </mc:AlternateContent>
      <p:sp>
        <p:nvSpPr>
          <p:cNvPr id="13"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8577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6598920" y="1569720"/>
            <a:ext cx="5410200" cy="4770120"/>
          </a:xfrm>
        </p:spPr>
        <p:txBody>
          <a:bodyPr>
            <a:normAutofit lnSpcReduction="10000"/>
          </a:bodyPr>
          <a:lstStyle/>
          <a:p>
            <a:pPr marL="0" indent="0">
              <a:spcBef>
                <a:spcPts val="0"/>
              </a:spcBef>
              <a:spcAft>
                <a:spcPts val="1000"/>
              </a:spcAft>
              <a:buNone/>
            </a:pPr>
            <a:r>
              <a:rPr lang="hu-HU" sz="3200" dirty="0" smtClean="0">
                <a:latin typeface="Times New Roman" panose="02020603050405020304" pitchFamily="18" charset="0"/>
                <a:cs typeface="Times New Roman" panose="02020603050405020304" pitchFamily="18" charset="0"/>
              </a:rPr>
              <a:t>Additional consequences:</a:t>
            </a: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 </a:t>
            </a:r>
            <a:r>
              <a:rPr lang="en-US" sz="3200" dirty="0">
                <a:latin typeface="Times New Roman" panose="02020603050405020304" pitchFamily="18" charset="0"/>
                <a:cs typeface="Times New Roman" panose="02020603050405020304" pitchFamily="18" charset="0"/>
              </a:rPr>
              <a:t>energies of electrons in </a:t>
            </a:r>
            <a:r>
              <a:rPr lang="hu-HU" sz="3200" dirty="0" smtClean="0">
                <a:latin typeface="Times New Roman" panose="02020603050405020304" pitchFamily="18" charset="0"/>
                <a:cs typeface="Times New Roman" panose="02020603050405020304" pitchFamily="18" charset="0"/>
              </a:rPr>
              <a:t>shells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with the same </a:t>
            </a:r>
            <a:r>
              <a:rPr lang="hu-HU" sz="3200" dirty="0" err="1" smtClean="0">
                <a:latin typeface="Times New Roman" panose="02020603050405020304" pitchFamily="18" charset="0"/>
                <a:cs typeface="Times New Roman" panose="02020603050405020304" pitchFamily="18" charset="0"/>
              </a:rPr>
              <a:t>principal</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quantum </a:t>
            </a:r>
            <a:r>
              <a:rPr lang="en-US" sz="3200" dirty="0">
                <a:latin typeface="Times New Roman" panose="02020603050405020304" pitchFamily="18" charset="0"/>
                <a:cs typeface="Times New Roman" panose="02020603050405020304" pitchFamily="18" charset="0"/>
              </a:rPr>
              <a:t>number</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but different secondary quantum numbers are no longer equal, </a:t>
            </a:r>
            <a:r>
              <a:rPr lang="en-US" sz="3200" dirty="0" smtClean="0">
                <a:latin typeface="Times New Roman" panose="02020603050405020304" pitchFamily="18" charset="0"/>
                <a:cs typeface="Times New Roman" panose="02020603050405020304" pitchFamily="18" charset="0"/>
              </a:rPr>
              <a:t>but</a:t>
            </a:r>
            <a:r>
              <a:rPr lang="hu-HU" sz="3200" dirty="0" smtClean="0">
                <a:latin typeface="Times New Roman" panose="02020603050405020304" pitchFamily="18" charset="0"/>
                <a:cs typeface="Times New Roman" panose="02020603050405020304" pitchFamily="18" charset="0"/>
              </a:rPr>
              <a:t> follow the order of </a:t>
            </a:r>
            <a:r>
              <a:rPr lang="hu-HU" sz="3200" i="1" dirty="0">
                <a:latin typeface="Times New Roman" panose="02020603050405020304" pitchFamily="18" charset="0"/>
                <a:cs typeface="Times New Roman" panose="02020603050405020304" pitchFamily="18" charset="0"/>
              </a:rPr>
              <a:t>s &lt; p &lt; d &lt; </a:t>
            </a:r>
            <a:r>
              <a:rPr lang="hu-HU" sz="3200" i="1" dirty="0" smtClean="0">
                <a:latin typeface="Times New Roman" panose="02020603050405020304" pitchFamily="18" charset="0"/>
                <a:cs typeface="Times New Roman" panose="02020603050405020304" pitchFamily="18" charset="0"/>
              </a:rPr>
              <a:t>f</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heir </a:t>
            </a:r>
            <a:r>
              <a:rPr lang="en-US" sz="3200" dirty="0">
                <a:latin typeface="Times New Roman" panose="02020603050405020304" pitchFamily="18" charset="0"/>
                <a:cs typeface="Times New Roman" panose="02020603050405020304" pitchFamily="18" charset="0"/>
              </a:rPr>
              <a:t>shading ability increases in the opposite direction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grpSp>
        <p:nvGrpSpPr>
          <p:cNvPr id="4" name="Csoportba foglalás 3">
            <a:extLst>
              <a:ext uri="{FF2B5EF4-FFF2-40B4-BE49-F238E27FC236}">
                <a16:creationId xmlns:a16="http://schemas.microsoft.com/office/drawing/2014/main" id="{93774120-3BDD-4D31-8453-AEC7E84C5D0E}"/>
              </a:ext>
            </a:extLst>
          </p:cNvPr>
          <p:cNvGrpSpPr/>
          <p:nvPr/>
        </p:nvGrpSpPr>
        <p:grpSpPr>
          <a:xfrm>
            <a:off x="187962" y="1787668"/>
            <a:ext cx="6456678" cy="4338033"/>
            <a:chOff x="5596233" y="2276081"/>
            <a:chExt cx="6456678" cy="4338033"/>
          </a:xfrm>
        </p:grpSpPr>
        <p:pic>
          <p:nvPicPr>
            <p:cNvPr id="5" name="Picture 2">
              <a:extLst>
                <a:ext uri="{FF2B5EF4-FFF2-40B4-BE49-F238E27FC236}">
                  <a16:creationId xmlns:a16="http://schemas.microsoft.com/office/drawing/2014/main" id="{94E082C6-8CDA-4D2D-BCA8-A9AA7D0308C3}"/>
                </a:ext>
              </a:extLst>
            </p:cNvPr>
            <p:cNvPicPr>
              <a:picLocks noChangeAspect="1" noChangeArrowheads="1"/>
            </p:cNvPicPr>
            <p:nvPr/>
          </p:nvPicPr>
          <p:blipFill>
            <a:blip r:embed="rId2" cstate="print"/>
            <a:srcRect/>
            <a:stretch>
              <a:fillRect/>
            </a:stretch>
          </p:blipFill>
          <p:spPr bwMode="auto">
            <a:xfrm>
              <a:off x="5630130" y="2294114"/>
              <a:ext cx="6422781" cy="4320000"/>
            </a:xfrm>
            <a:prstGeom prst="rect">
              <a:avLst/>
            </a:prstGeom>
            <a:noFill/>
            <a:ln w="9525">
              <a:noFill/>
              <a:miter lim="800000"/>
              <a:headEnd/>
              <a:tailEnd/>
            </a:ln>
            <a:effectLst/>
          </p:spPr>
        </p:pic>
        <p:sp>
          <p:nvSpPr>
            <p:cNvPr id="6" name="Szövegdoboz 5">
              <a:extLst>
                <a:ext uri="{FF2B5EF4-FFF2-40B4-BE49-F238E27FC236}">
                  <a16:creationId xmlns:a16="http://schemas.microsoft.com/office/drawing/2014/main" id="{93FBA402-5845-42C2-A641-17B34FD206F4}"/>
                </a:ext>
              </a:extLst>
            </p:cNvPr>
            <p:cNvSpPr txBox="1"/>
            <p:nvPr/>
          </p:nvSpPr>
          <p:spPr>
            <a:xfrm>
              <a:off x="5596233" y="2276081"/>
              <a:ext cx="821059" cy="369332"/>
            </a:xfrm>
            <a:prstGeom prst="rect">
              <a:avLst/>
            </a:prstGeom>
            <a:noFill/>
          </p:spPr>
          <p:txBody>
            <a:bodyPr wrap="none" rtlCol="0">
              <a:spAutoFit/>
            </a:bodyPr>
            <a:lstStyle/>
            <a:p>
              <a:r>
                <a:rPr lang="hu-HU" dirty="0"/>
                <a:t>R</a:t>
              </a:r>
              <a:r>
                <a:rPr lang="hu-HU" baseline="30000" dirty="0"/>
                <a:t>2</a:t>
              </a:r>
              <a:r>
                <a:rPr lang="hu-HU" dirty="0"/>
                <a:t>(r) r</a:t>
              </a:r>
              <a:r>
                <a:rPr lang="hu-HU" baseline="30000" dirty="0"/>
                <a:t>2</a:t>
              </a:r>
            </a:p>
          </p:txBody>
        </p:sp>
        <p:sp>
          <p:nvSpPr>
            <p:cNvPr id="7" name="Szövegdoboz 6">
              <a:extLst>
                <a:ext uri="{FF2B5EF4-FFF2-40B4-BE49-F238E27FC236}">
                  <a16:creationId xmlns:a16="http://schemas.microsoft.com/office/drawing/2014/main" id="{E1181A1C-E73F-4543-BCAD-A55A378150AC}"/>
                </a:ext>
              </a:extLst>
            </p:cNvPr>
            <p:cNvSpPr txBox="1"/>
            <p:nvPr/>
          </p:nvSpPr>
          <p:spPr>
            <a:xfrm>
              <a:off x="11674591" y="5878052"/>
              <a:ext cx="264816" cy="369332"/>
            </a:xfrm>
            <a:prstGeom prst="rect">
              <a:avLst/>
            </a:prstGeom>
            <a:noFill/>
          </p:spPr>
          <p:txBody>
            <a:bodyPr wrap="none" rtlCol="0">
              <a:spAutoFit/>
            </a:bodyPr>
            <a:lstStyle/>
            <a:p>
              <a:r>
                <a:rPr lang="hu-HU" dirty="0"/>
                <a:t>r</a:t>
              </a:r>
              <a:endParaRPr lang="hu-HU" baseline="30000" dirty="0"/>
            </a:p>
          </p:txBody>
        </p:sp>
      </p:grpSp>
      <p:cxnSp>
        <p:nvCxnSpPr>
          <p:cNvPr id="8" name="Egyenes összekötő nyíllal 7">
            <a:extLst>
              <a:ext uri="{FF2B5EF4-FFF2-40B4-BE49-F238E27FC236}">
                <a16:creationId xmlns:a16="http://schemas.microsoft.com/office/drawing/2014/main" id="{1A2C8E52-4F1B-4F5B-9A2B-5DB1827819CE}"/>
              </a:ext>
            </a:extLst>
          </p:cNvPr>
          <p:cNvCxnSpPr/>
          <p:nvPr/>
        </p:nvCxnSpPr>
        <p:spPr>
          <a:xfrm>
            <a:off x="1341120" y="2905125"/>
            <a:ext cx="0" cy="123444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9" name="Egyenes összekötő nyíllal 8">
            <a:extLst>
              <a:ext uri="{FF2B5EF4-FFF2-40B4-BE49-F238E27FC236}">
                <a16:creationId xmlns:a16="http://schemas.microsoft.com/office/drawing/2014/main" id="{35B6BD39-11A1-4849-B152-5B7B3840D7ED}"/>
              </a:ext>
            </a:extLst>
          </p:cNvPr>
          <p:cNvCxnSpPr/>
          <p:nvPr/>
        </p:nvCxnSpPr>
        <p:spPr>
          <a:xfrm>
            <a:off x="960120" y="3834765"/>
            <a:ext cx="0" cy="123444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919D7522-7055-4C69-B9C1-39B9FE643516}"/>
                  </a:ext>
                </a:extLst>
              </p:cNvPr>
              <p:cNvSpPr txBox="1"/>
              <p:nvPr/>
            </p:nvSpPr>
            <p:spPr>
              <a:xfrm>
                <a:off x="3611880" y="3779520"/>
                <a:ext cx="2987613" cy="4653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800" i="1" smtClean="0">
                              <a:latin typeface="Cambria Math" panose="02040503050406030204" pitchFamily="18" charset="0"/>
                            </a:rPr>
                          </m:ctrlPr>
                        </m:sSubPr>
                        <m:e>
                          <m:r>
                            <a:rPr lang="hu-HU" sz="2800" b="0" i="1" smtClean="0">
                              <a:latin typeface="Cambria Math" panose="02040503050406030204" pitchFamily="18" charset="0"/>
                            </a:rPr>
                            <m:t>𝐸</m:t>
                          </m:r>
                        </m:e>
                        <m:sub>
                          <m:r>
                            <a:rPr lang="hu-HU" sz="2800" b="0" i="1" smtClean="0">
                              <a:latin typeface="Cambria Math" panose="02040503050406030204" pitchFamily="18" charset="0"/>
                            </a:rPr>
                            <m:t>𝑠</m:t>
                          </m:r>
                        </m:sub>
                      </m:sSub>
                      <m:r>
                        <a:rPr lang="hu-HU" sz="2800" b="0" i="1" smtClean="0">
                          <a:latin typeface="Cambria Math" panose="02040503050406030204" pitchFamily="18" charset="0"/>
                        </a:rPr>
                        <m:t>&lt;</m:t>
                      </m:r>
                      <m:sSub>
                        <m:sSubPr>
                          <m:ctrlPr>
                            <a:rPr lang="hu-HU" sz="2800" b="0" i="1" smtClean="0">
                              <a:latin typeface="Cambria Math" panose="02040503050406030204" pitchFamily="18" charset="0"/>
                            </a:rPr>
                          </m:ctrlPr>
                        </m:sSubPr>
                        <m:e>
                          <m:r>
                            <a:rPr lang="hu-HU" sz="2800" b="0" i="1" smtClean="0">
                              <a:latin typeface="Cambria Math" panose="02040503050406030204" pitchFamily="18" charset="0"/>
                            </a:rPr>
                            <m:t>𝐸</m:t>
                          </m:r>
                        </m:e>
                        <m:sub>
                          <m:r>
                            <a:rPr lang="hu-HU" sz="2800" b="0" i="1" smtClean="0">
                              <a:latin typeface="Cambria Math" panose="02040503050406030204" pitchFamily="18" charset="0"/>
                            </a:rPr>
                            <m:t>𝑝</m:t>
                          </m:r>
                        </m:sub>
                      </m:sSub>
                      <m:r>
                        <a:rPr lang="hu-HU" sz="2800" b="0" i="1" smtClean="0">
                          <a:latin typeface="Cambria Math" panose="02040503050406030204" pitchFamily="18" charset="0"/>
                        </a:rPr>
                        <m:t>&lt;</m:t>
                      </m:r>
                      <m:sSub>
                        <m:sSubPr>
                          <m:ctrlPr>
                            <a:rPr lang="hu-HU" sz="2800" i="1">
                              <a:latin typeface="Cambria Math" panose="02040503050406030204" pitchFamily="18" charset="0"/>
                            </a:rPr>
                          </m:ctrlPr>
                        </m:sSubPr>
                        <m:e>
                          <m:r>
                            <a:rPr lang="hu-HU" sz="2800" i="1">
                              <a:latin typeface="Cambria Math" panose="02040503050406030204" pitchFamily="18" charset="0"/>
                            </a:rPr>
                            <m:t>𝐸</m:t>
                          </m:r>
                        </m:e>
                        <m:sub>
                          <m:r>
                            <a:rPr lang="hu-HU" sz="2800" b="0" i="1" smtClean="0">
                              <a:latin typeface="Cambria Math" panose="02040503050406030204" pitchFamily="18" charset="0"/>
                            </a:rPr>
                            <m:t>𝑑</m:t>
                          </m:r>
                        </m:sub>
                      </m:sSub>
                      <m:r>
                        <a:rPr lang="hu-HU" sz="2800" i="1">
                          <a:latin typeface="Cambria Math" panose="02040503050406030204" pitchFamily="18" charset="0"/>
                        </a:rPr>
                        <m:t>&lt;</m:t>
                      </m:r>
                      <m:sSub>
                        <m:sSubPr>
                          <m:ctrlPr>
                            <a:rPr lang="hu-HU" sz="2800" i="1">
                              <a:latin typeface="Cambria Math" panose="02040503050406030204" pitchFamily="18" charset="0"/>
                            </a:rPr>
                          </m:ctrlPr>
                        </m:sSubPr>
                        <m:e>
                          <m:r>
                            <a:rPr lang="hu-HU" sz="2800" i="1">
                              <a:latin typeface="Cambria Math" panose="02040503050406030204" pitchFamily="18" charset="0"/>
                            </a:rPr>
                            <m:t>𝐸</m:t>
                          </m:r>
                        </m:e>
                        <m:sub>
                          <m:r>
                            <a:rPr lang="hu-HU" sz="2800" b="0" i="1" smtClean="0">
                              <a:latin typeface="Cambria Math" panose="02040503050406030204" pitchFamily="18" charset="0"/>
                            </a:rPr>
                            <m:t>𝑓</m:t>
                          </m:r>
                        </m:sub>
                      </m:sSub>
                    </m:oMath>
                  </m:oMathPara>
                </a14:m>
                <a:endParaRPr lang="hu-HU" sz="2800" dirty="0"/>
              </a:p>
            </p:txBody>
          </p:sp>
        </mc:Choice>
        <mc:Fallback xmlns="">
          <p:sp>
            <p:nvSpPr>
              <p:cNvPr id="11" name="Szövegdoboz 10">
                <a:extLst>
                  <a:ext uri="{FF2B5EF4-FFF2-40B4-BE49-F238E27FC236}">
                    <a16:creationId xmlns:a16="http://schemas.microsoft.com/office/drawing/2014/main" id="{919D7522-7055-4C69-B9C1-39B9FE643516}"/>
                  </a:ext>
                </a:extLst>
              </p:cNvPr>
              <p:cNvSpPr txBox="1">
                <a:spLocks noRot="1" noChangeAspect="1" noMove="1" noResize="1" noEditPoints="1" noAdjustHandles="1" noChangeArrowheads="1" noChangeShapeType="1" noTextEdit="1"/>
              </p:cNvSpPr>
              <p:nvPr/>
            </p:nvSpPr>
            <p:spPr>
              <a:xfrm>
                <a:off x="3611880" y="3779520"/>
                <a:ext cx="2987613" cy="465384"/>
              </a:xfrm>
              <a:prstGeom prst="rect">
                <a:avLst/>
              </a:prstGeom>
              <a:blipFill>
                <a:blip r:embed="rId3"/>
                <a:stretch>
                  <a:fillRect/>
                </a:stretch>
              </a:blipFill>
            </p:spPr>
            <p:txBody>
              <a:bodyPr/>
              <a:lstStyle/>
              <a:p>
                <a:r>
                  <a:rPr lang="hu-HU">
                    <a:noFill/>
                  </a:rPr>
                  <a:t> </a:t>
                </a:r>
              </a:p>
            </p:txBody>
          </p:sp>
        </mc:Fallback>
      </mc:AlternateContent>
      <p:sp>
        <p:nvSpPr>
          <p:cNvPr id="1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2816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365885"/>
            <a:ext cx="10515600" cy="4247515"/>
          </a:xfrm>
        </p:spPr>
        <p:txBody>
          <a:bodyPr>
            <a:normAutofit fontScale="92500"/>
          </a:bodyPr>
          <a:lstStyle/>
          <a:p>
            <a:pPr marL="441325" indent="-441325">
              <a:spcBef>
                <a:spcPts val="0"/>
              </a:spcBef>
              <a:spcAft>
                <a:spcPts val="1000"/>
              </a:spcAft>
            </a:pPr>
            <a:r>
              <a:rPr lang="en-GB" sz="3200" dirty="0" smtClean="0">
                <a:latin typeface="Times New Roman" panose="02020603050405020304" pitchFamily="18" charset="0"/>
                <a:cs typeface="Times New Roman" panose="02020603050405020304" pitchFamily="18" charset="0"/>
              </a:rPr>
              <a:t>The model thus perfectly describes the structure of multi-electron atoms and is also suitable for explaining their chemical properties and the built-up logic of the periodic table.</a:t>
            </a:r>
          </a:p>
          <a:p>
            <a:pPr marL="441325" indent="-441325">
              <a:spcBef>
                <a:spcPts val="0"/>
              </a:spcBef>
              <a:spcAft>
                <a:spcPts val="1000"/>
              </a:spcAft>
            </a:pPr>
            <a:r>
              <a:rPr lang="en-GB" sz="3200" dirty="0" smtClean="0">
                <a:latin typeface="Times New Roman" panose="02020603050405020304" pitchFamily="18" charset="0"/>
                <a:cs typeface="Times New Roman" panose="02020603050405020304" pitchFamily="18" charset="0"/>
              </a:rPr>
              <a:t>What is the electronic structure of multi-electron atoms in the stationary ground state (state of lowest energy)?</a:t>
            </a:r>
          </a:p>
          <a:p>
            <a:pPr marL="441325" indent="-441325">
              <a:spcBef>
                <a:spcPts val="0"/>
              </a:spcBef>
              <a:spcAft>
                <a:spcPts val="1000"/>
              </a:spcAft>
            </a:pPr>
            <a:r>
              <a:rPr lang="en-GB" sz="3200" dirty="0" smtClean="0">
                <a:latin typeface="Times New Roman" panose="02020603050405020304" pitchFamily="18" charset="0"/>
                <a:cs typeface="Times New Roman" panose="02020603050405020304" pitchFamily="18" charset="0"/>
              </a:rPr>
              <a:t>This can be specified with the so-called electron configuration.</a:t>
            </a:r>
          </a:p>
          <a:p>
            <a:pPr marL="441325" indent="-441325">
              <a:spcBef>
                <a:spcPts val="0"/>
              </a:spcBef>
              <a:spcAft>
                <a:spcPts val="1000"/>
              </a:spcAft>
            </a:pPr>
            <a:r>
              <a:rPr lang="en-GB" sz="3200" dirty="0" smtClean="0">
                <a:latin typeface="Times New Roman" panose="02020603050405020304" pitchFamily="18" charset="0"/>
                <a:cs typeface="Times New Roman" panose="02020603050405020304" pitchFamily="18" charset="0"/>
              </a:rPr>
              <a:t>The electron configuration lists the atomic orbitals with increasing energy level and indicates the number of electrons in the orbital in the superscripts.</a:t>
            </a:r>
            <a:endParaRPr lang="en-GB" sz="3200" dirty="0">
              <a:latin typeface="Times New Roman" panose="02020603050405020304" pitchFamily="18" charset="0"/>
              <a:cs typeface="Times New Roman" panose="02020603050405020304" pitchFamily="18" charset="0"/>
            </a:endParaRPr>
          </a:p>
        </p:txBody>
      </p:sp>
      <p:graphicFrame>
        <p:nvGraphicFramePr>
          <p:cNvPr id="4" name="Objektum 3">
            <a:extLst>
              <a:ext uri="{FF2B5EF4-FFF2-40B4-BE49-F238E27FC236}">
                <a16:creationId xmlns:a16="http://schemas.microsoft.com/office/drawing/2014/main" id="{6D1710C4-11BA-4284-A9E5-ED875C51CA37}"/>
              </a:ext>
            </a:extLst>
          </p:cNvPr>
          <p:cNvGraphicFramePr>
            <a:graphicFrameLocks noChangeAspect="1"/>
          </p:cNvGraphicFramePr>
          <p:nvPr>
            <p:extLst>
              <p:ext uri="{D42A27DB-BD31-4B8C-83A1-F6EECF244321}">
                <p14:modId xmlns:p14="http://schemas.microsoft.com/office/powerpoint/2010/main" val="1917042973"/>
              </p:ext>
            </p:extLst>
          </p:nvPr>
        </p:nvGraphicFramePr>
        <p:xfrm>
          <a:off x="1325287" y="5603343"/>
          <a:ext cx="9540970" cy="845332"/>
        </p:xfrm>
        <a:graphic>
          <a:graphicData uri="http://schemas.openxmlformats.org/presentationml/2006/ole">
            <mc:AlternateContent xmlns:mc="http://schemas.openxmlformats.org/markup-compatibility/2006">
              <mc:Choice xmlns:v="urn:schemas-microsoft-com:vml" Requires="v">
                <p:oleObj spid="_x0000_s8306" name="Egyenlet" r:id="rId3" imgW="2577960" imgH="228600" progId="Equation.3">
                  <p:embed/>
                </p:oleObj>
              </mc:Choice>
              <mc:Fallback>
                <p:oleObj name="Egyenlet" r:id="rId3" imgW="2577960" imgH="228600" progId="Equation.3">
                  <p:embed/>
                  <p:pic>
                    <p:nvPicPr>
                      <p:cNvPr id="4" name="Objektum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5287" y="5603343"/>
                        <a:ext cx="9540970" cy="8453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1389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1" presetClass="entr" presetSubtype="0" fill="hold" nodeType="afterEffect">
                                  <p:stCondLst>
                                    <p:cond delay="1000"/>
                                  </p:stCondLst>
                                  <p:childTnLst>
                                    <p:set>
                                      <p:cBhvr>
                                        <p:cTn id="23"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505585"/>
            <a:ext cx="11521440" cy="4940935"/>
          </a:xfrm>
        </p:spPr>
        <p:txBody>
          <a:bodyPr>
            <a:normAutofit fontScale="92500" lnSpcReduction="10000"/>
          </a:bodyPr>
          <a:lstStyle/>
          <a:p>
            <a:pPr marL="3946525" indent="-441325">
              <a:spcBef>
                <a:spcPts val="0"/>
              </a:spcBef>
              <a:spcAft>
                <a:spcPts val="6000"/>
              </a:spcAft>
            </a:pPr>
            <a:r>
              <a:rPr lang="hu-HU" sz="3200" dirty="0" smtClean="0">
                <a:latin typeface="Times New Roman" panose="02020603050405020304" pitchFamily="18" charset="0"/>
                <a:cs typeface="Times New Roman" panose="02020603050405020304" pitchFamily="18" charset="0"/>
              </a:rPr>
              <a:t>It was</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earlier stated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that the maximum value of the angular momentum</a:t>
            </a:r>
            <a:r>
              <a:rPr lang="hu-HU"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quantum number</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determines the possible values of the magnetic </a:t>
            </a:r>
            <a:r>
              <a:rPr lang="en-US" sz="3200" dirty="0" smtClean="0">
                <a:latin typeface="Times New Roman" panose="02020603050405020304" pitchFamily="18" charset="0"/>
                <a:cs typeface="Times New Roman" panose="02020603050405020304" pitchFamily="18" charset="0"/>
              </a:rPr>
              <a:t>quantum </a:t>
            </a:r>
            <a:r>
              <a:rPr lang="en-US" sz="3200" dirty="0">
                <a:latin typeface="Times New Roman" panose="02020603050405020304" pitchFamily="18" charset="0"/>
                <a:cs typeface="Times New Roman" panose="02020603050405020304" pitchFamily="18" charset="0"/>
              </a:rPr>
              <a:t>number </a:t>
            </a:r>
            <a:r>
              <a:rPr lang="hu-HU" sz="3200" dirty="0" smtClean="0">
                <a:latin typeface="Times New Roman" panose="02020603050405020304" pitchFamily="18" charset="0"/>
                <a:cs typeface="Times New Roman" panose="02020603050405020304" pitchFamily="18" charset="0"/>
              </a:rPr>
              <a:t>as:</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6000"/>
              </a:spcAft>
            </a:pPr>
            <a:r>
              <a:rPr lang="en-US" sz="3200" dirty="0">
                <a:latin typeface="Times New Roman" panose="02020603050405020304" pitchFamily="18" charset="0"/>
                <a:cs typeface="Times New Roman" panose="02020603050405020304" pitchFamily="18" charset="0"/>
              </a:rPr>
              <a:t>The calculations for hydrogen-like atoms, however, also stated that the possible values of the angular momentum</a:t>
            </a:r>
            <a:r>
              <a:rPr lang="hu-HU"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quantum </a:t>
            </a:r>
            <a:r>
              <a:rPr lang="en-US" sz="3200" dirty="0" smtClean="0">
                <a:latin typeface="Times New Roman" panose="02020603050405020304" pitchFamily="18" charset="0"/>
                <a:cs typeface="Times New Roman" panose="02020603050405020304" pitchFamily="18" charset="0"/>
              </a:rPr>
              <a:t>n</a:t>
            </a:r>
            <a:r>
              <a:rPr lang="hu-HU" sz="3200" dirty="0" smtClean="0">
                <a:latin typeface="Times New Roman" panose="02020603050405020304" pitchFamily="18" charset="0"/>
                <a:cs typeface="Times New Roman" panose="02020603050405020304" pitchFamily="18" charset="0"/>
              </a:rPr>
              <a:t>umber </a:t>
            </a:r>
            <a:r>
              <a:rPr lang="en-US" sz="3200" dirty="0" smtClean="0">
                <a:latin typeface="Times New Roman" panose="02020603050405020304" pitchFamily="18" charset="0"/>
                <a:cs typeface="Times New Roman" panose="02020603050405020304" pitchFamily="18" charset="0"/>
              </a:rPr>
              <a:t>are </a:t>
            </a:r>
            <a:r>
              <a:rPr lang="en-US" sz="3200" dirty="0">
                <a:latin typeface="Times New Roman" panose="02020603050405020304" pitchFamily="18" charset="0"/>
                <a:cs typeface="Times New Roman" panose="02020603050405020304" pitchFamily="18" charset="0"/>
              </a:rPr>
              <a:t>determined by the value of the principal quantum </a:t>
            </a:r>
            <a:r>
              <a:rPr lang="en-US" sz="3200" dirty="0" smtClean="0">
                <a:latin typeface="Times New Roman" panose="02020603050405020304" pitchFamily="18" charset="0"/>
                <a:cs typeface="Times New Roman" panose="02020603050405020304" pitchFamily="18" charset="0"/>
              </a:rPr>
              <a:t>number</a:t>
            </a:r>
            <a:r>
              <a:rPr lang="hu-HU" sz="3200" dirty="0" smtClean="0">
                <a:latin typeface="Times New Roman" panose="02020603050405020304" pitchFamily="18" charset="0"/>
                <a:cs typeface="Times New Roman" panose="02020603050405020304" pitchFamily="18" charset="0"/>
              </a:rPr>
              <a:t> as:</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In addition,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possible values of the principal quantum number are the natural </a:t>
            </a:r>
            <a:r>
              <a:rPr lang="en-US" sz="3200" dirty="0" smtClean="0">
                <a:latin typeface="Times New Roman" panose="02020603050405020304" pitchFamily="18" charset="0"/>
                <a:cs typeface="Times New Roman" panose="02020603050405020304" pitchFamily="18" charset="0"/>
              </a:rPr>
              <a:t>numbers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9E55BD0D-2B14-4D5E-8BBB-848DD8E0A457}"/>
                  </a:ext>
                </a:extLst>
              </p:cNvPr>
              <p:cNvSpPr txBox="1"/>
              <p:nvPr/>
            </p:nvSpPr>
            <p:spPr>
              <a:xfrm>
                <a:off x="350520" y="2034770"/>
                <a:ext cx="3713261" cy="73795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4400" i="1" smtClean="0">
                              <a:latin typeface="Cambria Math" panose="02040503050406030204" pitchFamily="18" charset="0"/>
                            </a:rPr>
                          </m:ctrlPr>
                        </m:sSubPr>
                        <m:e>
                          <m:r>
                            <a:rPr lang="hu-HU" sz="4400" i="1" smtClean="0">
                              <a:latin typeface="Cambria Math" panose="02040503050406030204" pitchFamily="18" charset="0"/>
                              <a:ea typeface="Cambria Math" panose="02040503050406030204" pitchFamily="18" charset="0"/>
                            </a:rPr>
                            <m:t>𝜓</m:t>
                          </m:r>
                        </m:e>
                        <m:sub>
                          <m:r>
                            <a:rPr lang="hu-HU" sz="4400" b="0" i="1" smtClean="0">
                              <a:latin typeface="Cambria Math" panose="02040503050406030204" pitchFamily="18" charset="0"/>
                            </a:rPr>
                            <m:t>𝑛</m:t>
                          </m:r>
                          <m:r>
                            <a:rPr lang="hu-HU" sz="4400" b="0" i="1" smtClean="0">
                              <a:latin typeface="Cambria Math" panose="02040503050406030204" pitchFamily="18" charset="0"/>
                            </a:rPr>
                            <m:t>,ℓ,</m:t>
                          </m:r>
                          <m:sSub>
                            <m:sSubPr>
                              <m:ctrlPr>
                                <a:rPr lang="hu-HU" sz="4400" b="0" i="1" smtClean="0">
                                  <a:latin typeface="Cambria Math" panose="02040503050406030204" pitchFamily="18" charset="0"/>
                                  <a:ea typeface="Cambria Math" panose="02040503050406030204" pitchFamily="18" charset="0"/>
                                </a:rPr>
                              </m:ctrlPr>
                            </m:sSubPr>
                            <m:e>
                              <m:r>
                                <a:rPr lang="hu-HU" sz="4400" b="0" i="1" smtClean="0">
                                  <a:latin typeface="Cambria Math" panose="02040503050406030204" pitchFamily="18" charset="0"/>
                                  <a:ea typeface="Cambria Math" panose="02040503050406030204" pitchFamily="18" charset="0"/>
                                </a:rPr>
                                <m:t>𝑚</m:t>
                              </m:r>
                            </m:e>
                            <m:sub>
                              <m:r>
                                <a:rPr lang="hu-HU" sz="4400" b="0" i="1" smtClean="0">
                                  <a:latin typeface="Cambria Math" panose="02040503050406030204" pitchFamily="18" charset="0"/>
                                  <a:ea typeface="Cambria Math" panose="02040503050406030204" pitchFamily="18" charset="0"/>
                                </a:rPr>
                                <m:t>ℓ</m:t>
                              </m:r>
                            </m:sub>
                          </m:sSub>
                        </m:sub>
                      </m:sSub>
                      <m:d>
                        <m:dPr>
                          <m:ctrlPr>
                            <a:rPr lang="hu-HU" sz="4400" i="1" smtClean="0">
                              <a:latin typeface="Cambria Math" panose="02040503050406030204" pitchFamily="18" charset="0"/>
                            </a:rPr>
                          </m:ctrlPr>
                        </m:dPr>
                        <m:e>
                          <m:r>
                            <a:rPr lang="hu-HU" sz="4400" b="0" i="1" smtClean="0">
                              <a:latin typeface="Cambria Math" panose="02040503050406030204" pitchFamily="18" charset="0"/>
                            </a:rPr>
                            <m:t>𝑟</m:t>
                          </m:r>
                          <m:r>
                            <a:rPr lang="hu-HU" sz="4400" b="0" i="1" smtClean="0">
                              <a:latin typeface="Cambria Math" panose="02040503050406030204" pitchFamily="18" charset="0"/>
                            </a:rPr>
                            <m:t>,</m:t>
                          </m:r>
                          <m:r>
                            <m:rPr>
                              <m:sty m:val="p"/>
                            </m:rPr>
                            <a:rPr lang="el-GR" sz="4400" b="0" i="1" smtClean="0">
                              <a:latin typeface="Cambria Math" panose="02040503050406030204" pitchFamily="18" charset="0"/>
                              <a:ea typeface="Cambria Math" panose="02040503050406030204" pitchFamily="18" charset="0"/>
                            </a:rPr>
                            <m:t>Θ</m:t>
                          </m:r>
                          <m:r>
                            <a:rPr lang="hu-HU" sz="4400" b="0" i="1" smtClean="0">
                              <a:latin typeface="Cambria Math" panose="02040503050406030204" pitchFamily="18" charset="0"/>
                              <a:ea typeface="Cambria Math" panose="02040503050406030204" pitchFamily="18" charset="0"/>
                            </a:rPr>
                            <m:t>,</m:t>
                          </m:r>
                          <m:r>
                            <a:rPr lang="el-GR" sz="4400" b="0" i="1" smtClean="0">
                              <a:latin typeface="Cambria Math" panose="02040503050406030204" pitchFamily="18" charset="0"/>
                              <a:ea typeface="Cambria Math" panose="02040503050406030204" pitchFamily="18" charset="0"/>
                            </a:rPr>
                            <m:t>𝜑</m:t>
                          </m:r>
                        </m:e>
                      </m:d>
                    </m:oMath>
                  </m:oMathPara>
                </a14:m>
                <a:endParaRPr lang="hu-HU" sz="4400" dirty="0"/>
              </a:p>
            </p:txBody>
          </p:sp>
        </mc:Choice>
        <mc:Fallback xmlns="">
          <p:sp>
            <p:nvSpPr>
              <p:cNvPr id="5" name="Szövegdoboz 4">
                <a:extLst>
                  <a:ext uri="{FF2B5EF4-FFF2-40B4-BE49-F238E27FC236}">
                    <a16:creationId xmlns:a16="http://schemas.microsoft.com/office/drawing/2014/main" id="{9E55BD0D-2B14-4D5E-8BBB-848DD8E0A457}"/>
                  </a:ext>
                </a:extLst>
              </p:cNvPr>
              <p:cNvSpPr txBox="1">
                <a:spLocks noRot="1" noChangeAspect="1" noMove="1" noResize="1" noEditPoints="1" noAdjustHandles="1" noChangeArrowheads="1" noChangeShapeType="1" noTextEdit="1"/>
              </p:cNvSpPr>
              <p:nvPr/>
            </p:nvSpPr>
            <p:spPr>
              <a:xfrm>
                <a:off x="350520" y="2034770"/>
                <a:ext cx="3713261" cy="737959"/>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B7E49DA6-C163-411A-9C66-C77D5092A864}"/>
                  </a:ext>
                </a:extLst>
              </p:cNvPr>
              <p:cNvSpPr txBox="1"/>
              <p:nvPr/>
            </p:nvSpPr>
            <p:spPr>
              <a:xfrm>
                <a:off x="6134158" y="3034562"/>
                <a:ext cx="4839466"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600" i="1" smtClean="0">
                              <a:latin typeface="Cambria Math" panose="02040503050406030204" pitchFamily="18" charset="0"/>
                            </a:rPr>
                          </m:ctrlPr>
                        </m:sSubPr>
                        <m:e>
                          <m:r>
                            <a:rPr lang="hu-HU" sz="3600" b="0" i="1" smtClean="0">
                              <a:latin typeface="Cambria Math" panose="02040503050406030204" pitchFamily="18" charset="0"/>
                            </a:rPr>
                            <m:t>𝑚</m:t>
                          </m:r>
                        </m:e>
                        <m:sub>
                          <m:r>
                            <a:rPr lang="hu-HU" sz="3600" b="0" i="1" smtClean="0">
                              <a:latin typeface="Cambria Math" panose="02040503050406030204" pitchFamily="18" charset="0"/>
                              <a:ea typeface="Cambria Math" panose="02040503050406030204" pitchFamily="18" charset="0"/>
                            </a:rPr>
                            <m:t>ℓ </m:t>
                          </m:r>
                        </m:sub>
                      </m:sSub>
                      <m:r>
                        <a:rPr lang="hu-HU" sz="3600" b="0" i="1" smtClean="0">
                          <a:latin typeface="Cambria Math" panose="02040503050406030204" pitchFamily="18" charset="0"/>
                        </a:rPr>
                        <m:t>=</m:t>
                      </m:r>
                      <m:r>
                        <a:rPr lang="hu-HU" sz="3600" b="0" i="1" smtClean="0">
                          <a:latin typeface="Cambria Math" panose="02040503050406030204" pitchFamily="18" charset="0"/>
                          <a:ea typeface="Cambria Math" panose="02040503050406030204" pitchFamily="18" charset="0"/>
                        </a:rPr>
                        <m:t>±ℓ;</m:t>
                      </m:r>
                      <m:r>
                        <a:rPr lang="hu-HU" sz="3600" i="1">
                          <a:latin typeface="Cambria Math" panose="02040503050406030204" pitchFamily="18" charset="0"/>
                          <a:ea typeface="Cambria Math" panose="02040503050406030204" pitchFamily="18" charset="0"/>
                        </a:rPr>
                        <m:t>±</m:t>
                      </m:r>
                      <m:d>
                        <m:dPr>
                          <m:ctrlPr>
                            <a:rPr lang="hu-HU" sz="3600" i="1" smtClean="0">
                              <a:latin typeface="Cambria Math" panose="02040503050406030204" pitchFamily="18" charset="0"/>
                              <a:ea typeface="Cambria Math" panose="02040503050406030204" pitchFamily="18" charset="0"/>
                            </a:rPr>
                          </m:ctrlPr>
                        </m:dPr>
                        <m:e>
                          <m:r>
                            <a:rPr lang="hu-HU" sz="3600" i="1">
                              <a:latin typeface="Cambria Math" panose="02040503050406030204" pitchFamily="18" charset="0"/>
                              <a:ea typeface="Cambria Math" panose="02040503050406030204" pitchFamily="18" charset="0"/>
                            </a:rPr>
                            <m:t>ℓ</m:t>
                          </m:r>
                          <m:r>
                            <a:rPr lang="hu-HU" sz="3600" b="0" i="1" smtClean="0">
                              <a:latin typeface="Cambria Math" panose="02040503050406030204" pitchFamily="18" charset="0"/>
                              <a:ea typeface="Cambria Math" panose="02040503050406030204" pitchFamily="18" charset="0"/>
                            </a:rPr>
                            <m:t>−1</m:t>
                          </m:r>
                        </m:e>
                      </m:d>
                      <m:r>
                        <a:rPr lang="hu-HU" sz="3600" b="0" i="1" smtClean="0">
                          <a:latin typeface="Cambria Math" panose="02040503050406030204" pitchFamily="18" charset="0"/>
                          <a:ea typeface="Cambria Math" panose="02040503050406030204" pitchFamily="18" charset="0"/>
                        </a:rPr>
                        <m:t>;⋯0</m:t>
                      </m:r>
                    </m:oMath>
                  </m:oMathPara>
                </a14:m>
                <a:endParaRPr lang="hu-HU" sz="3600" dirty="0"/>
              </a:p>
            </p:txBody>
          </p:sp>
        </mc:Choice>
        <mc:Fallback xmlns="">
          <p:sp>
            <p:nvSpPr>
              <p:cNvPr id="6" name="Szövegdoboz 5">
                <a:extLst>
                  <a:ext uri="{FF2B5EF4-FFF2-40B4-BE49-F238E27FC236}">
                    <a16:creationId xmlns:a16="http://schemas.microsoft.com/office/drawing/2014/main" id="{B7E49DA6-C163-411A-9C66-C77D5092A864}"/>
                  </a:ext>
                </a:extLst>
              </p:cNvPr>
              <p:cNvSpPr txBox="1">
                <a:spLocks noRot="1" noChangeAspect="1" noMove="1" noResize="1" noEditPoints="1" noAdjustHandles="1" noChangeArrowheads="1" noChangeShapeType="1" noTextEdit="1"/>
              </p:cNvSpPr>
              <p:nvPr/>
            </p:nvSpPr>
            <p:spPr>
              <a:xfrm>
                <a:off x="6134158" y="3034562"/>
                <a:ext cx="4839466" cy="55399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E8A404A6-80BA-4A1B-94B8-C8B3F247E005}"/>
                  </a:ext>
                </a:extLst>
              </p:cNvPr>
              <p:cNvSpPr txBox="1"/>
              <p:nvPr/>
            </p:nvSpPr>
            <p:spPr>
              <a:xfrm>
                <a:off x="6134158" y="4938170"/>
                <a:ext cx="3784626"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600" i="1" smtClean="0">
                          <a:latin typeface="Cambria Math" panose="02040503050406030204" pitchFamily="18" charset="0"/>
                          <a:ea typeface="Cambria Math" panose="02040503050406030204" pitchFamily="18" charset="0"/>
                        </a:rPr>
                        <m:t>ℓ</m:t>
                      </m:r>
                      <m:r>
                        <a:rPr lang="hu-HU" sz="3600" b="0" i="1" smtClean="0">
                          <a:latin typeface="Cambria Math" panose="02040503050406030204" pitchFamily="18" charset="0"/>
                        </a:rPr>
                        <m:t>=0</m:t>
                      </m:r>
                      <m:r>
                        <a:rPr lang="hu-HU" sz="3600" b="0" i="1" smtClean="0">
                          <a:latin typeface="Cambria Math" panose="02040503050406030204" pitchFamily="18" charset="0"/>
                          <a:ea typeface="Cambria Math" panose="02040503050406030204" pitchFamily="18" charset="0"/>
                        </a:rPr>
                        <m:t>;1;⋯</m:t>
                      </m:r>
                      <m:d>
                        <m:dPr>
                          <m:ctrlPr>
                            <a:rPr lang="hu-HU" sz="3600" b="0" i="1" smtClean="0">
                              <a:latin typeface="Cambria Math" panose="02040503050406030204" pitchFamily="18" charset="0"/>
                              <a:ea typeface="Cambria Math" panose="02040503050406030204" pitchFamily="18" charset="0"/>
                            </a:rPr>
                          </m:ctrlPr>
                        </m:dPr>
                        <m:e>
                          <m:r>
                            <a:rPr lang="hu-HU" sz="3600" b="0" i="1" smtClean="0">
                              <a:latin typeface="Cambria Math" panose="02040503050406030204" pitchFamily="18" charset="0"/>
                              <a:ea typeface="Cambria Math" panose="02040503050406030204" pitchFamily="18" charset="0"/>
                            </a:rPr>
                            <m:t>𝑛</m:t>
                          </m:r>
                          <m:r>
                            <a:rPr lang="hu-HU" sz="3600" b="0" i="1" smtClean="0">
                              <a:latin typeface="Cambria Math" panose="02040503050406030204" pitchFamily="18" charset="0"/>
                              <a:ea typeface="Cambria Math" panose="02040503050406030204" pitchFamily="18" charset="0"/>
                            </a:rPr>
                            <m:t>−1</m:t>
                          </m:r>
                        </m:e>
                      </m:d>
                    </m:oMath>
                  </m:oMathPara>
                </a14:m>
                <a:endParaRPr lang="hu-HU" sz="3600" dirty="0"/>
              </a:p>
            </p:txBody>
          </p:sp>
        </mc:Choice>
        <mc:Fallback xmlns="">
          <p:sp>
            <p:nvSpPr>
              <p:cNvPr id="7" name="Szövegdoboz 6">
                <a:extLst>
                  <a:ext uri="{FF2B5EF4-FFF2-40B4-BE49-F238E27FC236}">
                    <a16:creationId xmlns:a16="http://schemas.microsoft.com/office/drawing/2014/main" id="{E8A404A6-80BA-4A1B-94B8-C8B3F247E005}"/>
                  </a:ext>
                </a:extLst>
              </p:cNvPr>
              <p:cNvSpPr txBox="1">
                <a:spLocks noRot="1" noChangeAspect="1" noMove="1" noResize="1" noEditPoints="1" noAdjustHandles="1" noChangeArrowheads="1" noChangeShapeType="1" noTextEdit="1"/>
              </p:cNvSpPr>
              <p:nvPr/>
            </p:nvSpPr>
            <p:spPr>
              <a:xfrm>
                <a:off x="6134158" y="4938170"/>
                <a:ext cx="3784626" cy="553998"/>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Szövegdoboz 7">
                <a:extLst>
                  <a:ext uri="{FF2B5EF4-FFF2-40B4-BE49-F238E27FC236}">
                    <a16:creationId xmlns:a16="http://schemas.microsoft.com/office/drawing/2014/main" id="{93661DB5-F20D-46AD-82A7-F894F011DD89}"/>
                  </a:ext>
                </a:extLst>
              </p:cNvPr>
              <p:cNvSpPr txBox="1"/>
              <p:nvPr/>
            </p:nvSpPr>
            <p:spPr>
              <a:xfrm>
                <a:off x="6134158" y="6092699"/>
                <a:ext cx="3071482"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600" b="0" i="1" smtClean="0">
                          <a:latin typeface="Cambria Math" panose="02040503050406030204" pitchFamily="18" charset="0"/>
                          <a:ea typeface="Cambria Math" panose="02040503050406030204" pitchFamily="18" charset="0"/>
                        </a:rPr>
                        <m:t>𝑛</m:t>
                      </m:r>
                      <m:r>
                        <a:rPr lang="hu-HU" sz="3600" b="0" i="1" smtClean="0">
                          <a:latin typeface="Cambria Math" panose="02040503050406030204" pitchFamily="18" charset="0"/>
                        </a:rPr>
                        <m:t>=</m:t>
                      </m:r>
                      <m:r>
                        <a:rPr lang="hu-HU" sz="3600" b="0" i="1" smtClean="0">
                          <a:latin typeface="Cambria Math" panose="02040503050406030204" pitchFamily="18" charset="0"/>
                          <a:ea typeface="Cambria Math" panose="02040503050406030204" pitchFamily="18" charset="0"/>
                        </a:rPr>
                        <m:t>1;2;3;</m:t>
                      </m:r>
                      <m:r>
                        <m:rPr>
                          <m:sty m:val="p"/>
                        </m:rPr>
                        <a:rPr lang="hu-HU" sz="3600" b="0" i="0" smtClean="0">
                          <a:latin typeface="Cambria Math" panose="02040503050406030204" pitchFamily="18" charset="0"/>
                          <a:ea typeface="Cambria Math" panose="02040503050406030204" pitchFamily="18" charset="0"/>
                        </a:rPr>
                        <m:t>etc</m:t>
                      </m:r>
                      <m:r>
                        <a:rPr lang="hu-HU" sz="3600" b="0" i="0" smtClean="0">
                          <a:latin typeface="Cambria Math" panose="02040503050406030204" pitchFamily="18" charset="0"/>
                          <a:ea typeface="Cambria Math" panose="02040503050406030204" pitchFamily="18" charset="0"/>
                        </a:rPr>
                        <m:t>.</m:t>
                      </m:r>
                    </m:oMath>
                  </m:oMathPara>
                </a14:m>
                <a:endParaRPr lang="hu-HU" sz="3600" dirty="0"/>
              </a:p>
            </p:txBody>
          </p:sp>
        </mc:Choice>
        <mc:Fallback xmlns="">
          <p:sp>
            <p:nvSpPr>
              <p:cNvPr id="8" name="Szövegdoboz 7">
                <a:extLst>
                  <a:ext uri="{FF2B5EF4-FFF2-40B4-BE49-F238E27FC236}">
                    <a16:creationId xmlns:a16="http://schemas.microsoft.com/office/drawing/2014/main" id="{93661DB5-F20D-46AD-82A7-F894F011DD89}"/>
                  </a:ext>
                </a:extLst>
              </p:cNvPr>
              <p:cNvSpPr txBox="1">
                <a:spLocks noRot="1" noChangeAspect="1" noMove="1" noResize="1" noEditPoints="1" noAdjustHandles="1" noChangeArrowheads="1" noChangeShapeType="1" noTextEdit="1"/>
              </p:cNvSpPr>
              <p:nvPr/>
            </p:nvSpPr>
            <p:spPr>
              <a:xfrm>
                <a:off x="6134158" y="6092699"/>
                <a:ext cx="3071482" cy="553998"/>
              </a:xfrm>
              <a:prstGeom prst="rect">
                <a:avLst/>
              </a:prstGeom>
              <a:blipFill>
                <a:blip r:embed="rId5"/>
                <a:stretch>
                  <a:fillRect/>
                </a:stretch>
              </a:blipFill>
            </p:spPr>
            <p:txBody>
              <a:bodyPr/>
              <a:lstStyle/>
              <a:p>
                <a:r>
                  <a:rPr lang="en-US">
                    <a:noFill/>
                  </a:rPr>
                  <a:t> </a:t>
                </a:r>
              </a:p>
            </p:txBody>
          </p:sp>
        </mc:Fallback>
      </mc:AlternateContent>
      <p:sp>
        <p:nvSpPr>
          <p:cNvPr id="9"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9685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1" presetClass="entr" presetSubtype="0" fill="hold" grpId="0" nodeType="afterEffect">
                                  <p:stCondLst>
                                    <p:cond delay="100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2" fill="hold">
                            <p:stCondLst>
                              <p:cond delay="500"/>
                            </p:stCondLst>
                            <p:childTnLst>
                              <p:par>
                                <p:cTn id="23" presetID="1" presetClass="entr" presetSubtype="0" fill="hold" grpId="0" nodeType="afterEffect">
                                  <p:stCondLst>
                                    <p:cond delay="50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848485"/>
            <a:ext cx="10515600" cy="433641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Quantum numbers therefore form a hierarchical </a:t>
            </a:r>
            <a:r>
              <a:rPr lang="en-US" sz="3200" dirty="0" smtClean="0">
                <a:latin typeface="Times New Roman" panose="02020603050405020304" pitchFamily="18" charset="0"/>
                <a:cs typeface="Times New Roman" panose="02020603050405020304" pitchFamily="18" charset="0"/>
              </a:rPr>
              <a:t>system</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hu-HU" sz="2800" dirty="0" smtClean="0">
                <a:latin typeface="Times New Roman" panose="02020603050405020304" pitchFamily="18" charset="0"/>
                <a:cs typeface="Times New Roman" panose="02020603050405020304" pitchFamily="18" charset="0"/>
              </a:rPr>
              <a:t>T</a:t>
            </a:r>
            <a:r>
              <a:rPr lang="en-US" sz="2800" dirty="0" smtClean="0">
                <a:latin typeface="Times New Roman" panose="02020603050405020304" pitchFamily="18" charset="0"/>
                <a:cs typeface="Times New Roman" panose="02020603050405020304" pitchFamily="18" charset="0"/>
              </a:rPr>
              <a:t>he </a:t>
            </a:r>
            <a:r>
              <a:rPr lang="en-US" sz="2800" dirty="0">
                <a:latin typeface="Times New Roman" panose="02020603050405020304" pitchFamily="18" charset="0"/>
                <a:cs typeface="Times New Roman" panose="02020603050405020304" pitchFamily="18" charset="0"/>
              </a:rPr>
              <a:t>principal quantum number </a:t>
            </a:r>
            <a:r>
              <a:rPr lang="en-US" sz="2800" i="1" dirty="0">
                <a:latin typeface="Times New Roman" panose="02020603050405020304" pitchFamily="18" charset="0"/>
                <a:cs typeface="Times New Roman" panose="02020603050405020304" pitchFamily="18" charset="0"/>
              </a:rPr>
              <a:t>n</a:t>
            </a:r>
            <a:r>
              <a:rPr lang="en-US" sz="2800" dirty="0">
                <a:latin typeface="Times New Roman" panose="02020603050405020304" pitchFamily="18" charset="0"/>
                <a:cs typeface="Times New Roman" panose="02020603050405020304" pitchFamily="18" charset="0"/>
              </a:rPr>
              <a:t> basically determines the energy of the electron, the average value of the electron's distance from the nucleus. </a:t>
            </a:r>
            <a:r>
              <a:rPr lang="hu-HU" sz="2800" dirty="0" smtClean="0">
                <a:latin typeface="Times New Roman" panose="02020603050405020304" pitchFamily="18" charset="0"/>
                <a:cs typeface="Times New Roman" panose="02020603050405020304" pitchFamily="18" charset="0"/>
              </a:rPr>
              <a:t>O</a:t>
            </a:r>
            <a:r>
              <a:rPr lang="en-US" sz="2800" dirty="0" err="1" smtClean="0">
                <a:latin typeface="Times New Roman" panose="02020603050405020304" pitchFamily="18" charset="0"/>
                <a:cs typeface="Times New Roman" panose="02020603050405020304" pitchFamily="18" charset="0"/>
              </a:rPr>
              <a:t>rbits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with the same principal quantum number form the electron shells. </a:t>
            </a:r>
            <a:r>
              <a:rPr lang="hu-HU" sz="2800" dirty="0" smtClean="0">
                <a:latin typeface="Times New Roman" panose="02020603050405020304" pitchFamily="18" charset="0"/>
                <a:cs typeface="Times New Roman" panose="02020603050405020304" pitchFamily="18" charset="0"/>
              </a:rPr>
              <a:t>Accordingly,</a:t>
            </a:r>
            <a:r>
              <a:rPr lang="en-US" sz="2800" dirty="0" smtClean="0">
                <a:latin typeface="Times New Roman" panose="02020603050405020304" pitchFamily="18" charset="0"/>
                <a:cs typeface="Times New Roman" panose="02020603050405020304" pitchFamily="18" charset="0"/>
              </a:rPr>
              <a:t> n=1</a:t>
            </a:r>
            <a:r>
              <a:rPr lang="hu-HU" sz="2800" dirty="0" smtClean="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K-shell</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n=2</a:t>
            </a:r>
            <a:r>
              <a:rPr lang="hu-HU" sz="2800" dirty="0" smtClean="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L-shell</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etc.</a:t>
            </a:r>
            <a:endParaRPr lang="hu-HU" sz="28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hu-HU" sz="2800" dirty="0" smtClean="0">
                <a:latin typeface="Times New Roman" panose="02020603050405020304" pitchFamily="18" charset="0"/>
                <a:cs typeface="Times New Roman" panose="02020603050405020304" pitchFamily="18" charset="0"/>
              </a:rPr>
              <a:t>T</a:t>
            </a:r>
            <a:r>
              <a:rPr lang="en-US" sz="2800" dirty="0" smtClean="0">
                <a:latin typeface="Times New Roman" panose="02020603050405020304" pitchFamily="18" charset="0"/>
                <a:cs typeface="Times New Roman" panose="02020603050405020304" pitchFamily="18" charset="0"/>
              </a:rPr>
              <a:t>he </a:t>
            </a:r>
            <a:r>
              <a:rPr lang="hu-HU" sz="2800" dirty="0" smtClean="0">
                <a:latin typeface="Times New Roman" panose="02020603050405020304" pitchFamily="18" charset="0"/>
                <a:cs typeface="Times New Roman" panose="02020603050405020304" pitchFamily="18" charset="0"/>
              </a:rPr>
              <a:t>angular momentum</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quantum number ℓ also affects the energy of the electron and gives the length of the momentum vector of the spherical rotation. </a:t>
            </a:r>
            <a:r>
              <a:rPr lang="hu-HU" sz="2800" dirty="0" smtClean="0">
                <a:latin typeface="Times New Roman" panose="02020603050405020304" pitchFamily="18" charset="0"/>
                <a:cs typeface="Times New Roman" panose="02020603050405020304" pitchFamily="18" charset="0"/>
              </a:rPr>
              <a:t>Orbitals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with the same </a:t>
            </a:r>
            <a:r>
              <a:rPr lang="hu-HU" sz="2800" i="1" dirty="0" smtClean="0">
                <a:latin typeface="Times New Roman" panose="02020603050405020304" pitchFamily="18" charset="0"/>
                <a:cs typeface="Times New Roman" panose="02020603050405020304" pitchFamily="18" charset="0"/>
              </a:rPr>
              <a:t>n</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and </a:t>
            </a:r>
            <a:r>
              <a:rPr lang="en-US" sz="2800" dirty="0" smtClean="0">
                <a:latin typeface="Times New Roman" panose="02020603050405020304" pitchFamily="18" charset="0"/>
                <a:cs typeface="Times New Roman" panose="02020603050405020304" pitchFamily="18" charset="0"/>
              </a:rPr>
              <a:t>ℓ </a:t>
            </a:r>
            <a:r>
              <a:rPr lang="en-US" sz="2800" dirty="0">
                <a:latin typeface="Times New Roman" panose="02020603050405020304" pitchFamily="18" charset="0"/>
                <a:cs typeface="Times New Roman" panose="02020603050405020304" pitchFamily="18" charset="0"/>
              </a:rPr>
              <a:t>form </a:t>
            </a:r>
            <a:r>
              <a:rPr lang="en-US" sz="2800" dirty="0" smtClean="0">
                <a:latin typeface="Times New Roman" panose="02020603050405020304" pitchFamily="18" charset="0"/>
                <a:cs typeface="Times New Roman" panose="02020603050405020304" pitchFamily="18" charset="0"/>
              </a:rPr>
              <a:t>the subshells. </a:t>
            </a:r>
            <a:r>
              <a:rPr lang="en-US" sz="2800" dirty="0">
                <a:latin typeface="Times New Roman" panose="02020603050405020304" pitchFamily="18" charset="0"/>
                <a:cs typeface="Times New Roman" panose="02020603050405020304" pitchFamily="18" charset="0"/>
              </a:rPr>
              <a:t>Orbitals belonging to the same subshell have the same </a:t>
            </a:r>
            <a:r>
              <a:rPr lang="en-US" sz="2800" dirty="0" smtClean="0">
                <a:latin typeface="Times New Roman" panose="02020603050405020304" pitchFamily="18" charset="0"/>
                <a:cs typeface="Times New Roman" panose="02020603050405020304" pitchFamily="18" charset="0"/>
              </a:rPr>
              <a:t>energy, </a:t>
            </a:r>
            <a:r>
              <a:rPr lang="en-US" sz="2800" dirty="0">
                <a:latin typeface="Times New Roman" panose="02020603050405020304" pitchFamily="18" charset="0"/>
                <a:cs typeface="Times New Roman" panose="02020603050405020304" pitchFamily="18" charset="0"/>
              </a:rPr>
              <a:t>also known as </a:t>
            </a:r>
            <a:r>
              <a:rPr lang="en-US" sz="2800" dirty="0" smtClean="0">
                <a:latin typeface="Times New Roman" panose="02020603050405020304" pitchFamily="18" charset="0"/>
                <a:cs typeface="Times New Roman" panose="02020603050405020304" pitchFamily="18" charset="0"/>
              </a:rPr>
              <a:t>degenerate</a:t>
            </a:r>
            <a:r>
              <a:rPr lang="hu-HU" sz="2800" dirty="0" smtClean="0">
                <a:latin typeface="Times New Roman" panose="02020603050405020304" pitchFamily="18" charset="0"/>
                <a:cs typeface="Times New Roman" panose="02020603050405020304" pitchFamily="18" charset="0"/>
              </a:rPr>
              <a:t>d</a:t>
            </a:r>
            <a:r>
              <a:rPr lang="en-US" sz="2800" dirty="0" smtClean="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orbitals.</a:t>
            </a:r>
            <a:endParaRPr lang="hu-HU" sz="2800"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2529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200015"/>
          </a:xfrm>
        </p:spPr>
        <p:txBody>
          <a:bodyPr>
            <a:normAutofit/>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Then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possible trajectories </a:t>
            </a:r>
            <a:r>
              <a:rPr lang="hu-HU" sz="3200" dirty="0" smtClean="0">
                <a:latin typeface="Times New Roman" panose="02020603050405020304" pitchFamily="18" charset="0"/>
                <a:cs typeface="Times New Roman" panose="02020603050405020304" pitchFamily="18" charset="0"/>
              </a:rPr>
              <a:t>by</a:t>
            </a:r>
            <a:r>
              <a:rPr lang="en-US" sz="3200" dirty="0" smtClean="0">
                <a:latin typeface="Times New Roman" panose="02020603050405020304" pitchFamily="18" charset="0"/>
                <a:cs typeface="Times New Roman" panose="02020603050405020304" pitchFamily="18" charset="0"/>
              </a:rPr>
              <a:t> shells</a:t>
            </a:r>
            <a:r>
              <a:rPr lang="hu-HU" sz="3200" dirty="0" smtClean="0">
                <a:latin typeface="Times New Roman" panose="02020603050405020304" pitchFamily="18" charset="0"/>
                <a:cs typeface="Times New Roman" panose="02020603050405020304" pitchFamily="18" charset="0"/>
              </a:rPr>
              <a:t> and</a:t>
            </a:r>
            <a:r>
              <a:rPr lang="en-US" sz="3200" dirty="0" smtClean="0">
                <a:latin typeface="Times New Roman" panose="02020603050405020304" pitchFamily="18" charset="0"/>
                <a:cs typeface="Times New Roman" panose="02020603050405020304" pitchFamily="18" charset="0"/>
              </a:rPr>
              <a:t> subshells</a:t>
            </a:r>
            <a:r>
              <a:rPr lang="hu-HU" sz="3200" dirty="0" smtClean="0">
                <a:latin typeface="Times New Roman" panose="02020603050405020304" pitchFamily="18" charset="0"/>
                <a:cs typeface="Times New Roman" panose="02020603050405020304" pitchFamily="18" charset="0"/>
              </a:rPr>
              <a:t> are:</a:t>
            </a:r>
            <a:endParaRPr lang="hu-HU" sz="3200" dirty="0">
              <a:latin typeface="Times New Roman" panose="02020603050405020304" pitchFamily="18" charset="0"/>
              <a:cs typeface="Times New Roman" panose="02020603050405020304" pitchFamily="18" charset="0"/>
            </a:endParaRPr>
          </a:p>
          <a:p>
            <a:pPr marL="441325" indent="-441325">
              <a:spcBef>
                <a:spcPts val="30000"/>
              </a:spcBef>
              <a:spcAft>
                <a:spcPts val="1000"/>
              </a:spcAft>
            </a:pP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heir </a:t>
            </a:r>
            <a:r>
              <a:rPr lang="en-US" sz="3200" dirty="0">
                <a:latin typeface="Times New Roman" panose="02020603050405020304" pitchFamily="18" charset="0"/>
                <a:cs typeface="Times New Roman" panose="02020603050405020304" pitchFamily="18" charset="0"/>
              </a:rPr>
              <a:t>energy </a:t>
            </a:r>
            <a:r>
              <a:rPr lang="hu-HU" sz="3200" dirty="0" smtClean="0">
                <a:latin typeface="Times New Roman" panose="02020603050405020304" pitchFamily="18" charset="0"/>
                <a:cs typeface="Times New Roman" panose="02020603050405020304" pitchFamily="18" charset="0"/>
              </a:rPr>
              <a:t>level</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is determined by the </a:t>
            </a:r>
            <a:r>
              <a:rPr lang="en-US" sz="3200" dirty="0" err="1" smtClean="0">
                <a:latin typeface="Times New Roman" panose="02020603050405020304" pitchFamily="18" charset="0"/>
                <a:cs typeface="Times New Roman" panose="02020603050405020304" pitchFamily="18" charset="0"/>
              </a:rPr>
              <a:t>nucle</a:t>
            </a:r>
            <a:r>
              <a:rPr lang="hu-HU" sz="3200" dirty="0" smtClean="0">
                <a:latin typeface="Times New Roman" panose="02020603050405020304" pitchFamily="18" charset="0"/>
                <a:cs typeface="Times New Roman" panose="02020603050405020304" pitchFamily="18" charset="0"/>
              </a:rPr>
              <a:t>us</a:t>
            </a:r>
            <a:r>
              <a:rPr lang="en-US" sz="3200" dirty="0" smtClean="0">
                <a:latin typeface="Times New Roman" panose="02020603050405020304" pitchFamily="18" charset="0"/>
                <a:cs typeface="Times New Roman" panose="02020603050405020304" pitchFamily="18" charset="0"/>
              </a:rPr>
              <a:t> charge</a:t>
            </a:r>
            <a:r>
              <a:rPr lang="hu-HU" sz="3200" dirty="0">
                <a:latin typeface="Times New Roman" panose="02020603050405020304" pitchFamily="18" charset="0"/>
                <a:cs typeface="Times New Roman" panose="02020603050405020304" pitchFamily="18" charset="0"/>
              </a:rPr>
              <a:t>.</a:t>
            </a:r>
          </a:p>
        </p:txBody>
      </p:sp>
      <p:pic>
        <p:nvPicPr>
          <p:cNvPr id="7" name="Kép 6">
            <a:extLst>
              <a:ext uri="{FF2B5EF4-FFF2-40B4-BE49-F238E27FC236}">
                <a16:creationId xmlns:a16="http://schemas.microsoft.com/office/drawing/2014/main" id="{215AA94C-3D9F-4109-8A3D-0FD87C0F45F7}"/>
              </a:ext>
            </a:extLst>
          </p:cNvPr>
          <p:cNvPicPr>
            <a:picLocks noChangeAspect="1"/>
          </p:cNvPicPr>
          <p:nvPr/>
        </p:nvPicPr>
        <p:blipFill>
          <a:blip r:embed="rId2"/>
          <a:stretch>
            <a:fillRect/>
          </a:stretch>
        </p:blipFill>
        <p:spPr>
          <a:xfrm>
            <a:off x="137160" y="2360428"/>
            <a:ext cx="11880000" cy="3426377"/>
          </a:xfrm>
          <a:prstGeom prst="rect">
            <a:avLst/>
          </a:prstGeom>
        </p:spPr>
      </p:pic>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8918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smtClean="0">
                <a:latin typeface="Times New Roman" panose="02020603050405020304" pitchFamily="18" charset="0"/>
                <a:cs typeface="Times New Roman" panose="02020603050405020304" pitchFamily="18" charset="0"/>
              </a:rPr>
              <a:t>Classification</a:t>
            </a:r>
            <a:r>
              <a:rPr lang="hu-HU" dirty="0" smtClean="0">
                <a:latin typeface="Times New Roman" panose="02020603050405020304" pitchFamily="18" charset="0"/>
                <a:cs typeface="Times New Roman" panose="02020603050405020304" pitchFamily="18" charset="0"/>
              </a:rPr>
              <a:t> of </a:t>
            </a:r>
            <a:r>
              <a:rPr lang="hu-HU" dirty="0">
                <a:latin typeface="Times New Roman" panose="02020603050405020304" pitchFamily="18" charset="0"/>
                <a:cs typeface="Times New Roman" panose="02020603050405020304" pitchFamily="18" charset="0"/>
              </a:rPr>
              <a:t>the elements</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5"/>
            <a:ext cx="10515600" cy="4666616"/>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concept of an element is closely related to the concept of an </a:t>
            </a:r>
            <a:r>
              <a:rPr lang="en-US" sz="3200" dirty="0" smtClean="0">
                <a:latin typeface="Times New Roman" panose="02020603050405020304" pitchFamily="18" charset="0"/>
                <a:cs typeface="Times New Roman" panose="02020603050405020304" pitchFamily="18" charset="0"/>
              </a:rPr>
              <a:t>atom, </a:t>
            </a:r>
            <a:r>
              <a:rPr lang="en-US" sz="3200" dirty="0">
                <a:latin typeface="Times New Roman" panose="02020603050405020304" pitchFamily="18" charset="0"/>
                <a:cs typeface="Times New Roman" panose="02020603050405020304" pitchFamily="18" charset="0"/>
              </a:rPr>
              <a:t>since </a:t>
            </a:r>
            <a:r>
              <a:rPr lang="hu-HU" sz="3200" dirty="0" smtClean="0">
                <a:latin typeface="Times New Roman" panose="02020603050405020304" pitchFamily="18" charset="0"/>
                <a:cs typeface="Times New Roman" panose="02020603050405020304" pitchFamily="18" charset="0"/>
              </a:rPr>
              <a:t>one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call a set of substances consisting of atoms with the same atomic number an element</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From this </a:t>
            </a:r>
            <a:r>
              <a:rPr lang="en-US" sz="3200" dirty="0" smtClean="0">
                <a:latin typeface="Times New Roman" panose="02020603050405020304" pitchFamily="18" charset="0"/>
                <a:cs typeface="Times New Roman" panose="02020603050405020304" pitchFamily="18" charset="0"/>
              </a:rPr>
              <a:t>definition, </a:t>
            </a:r>
            <a:r>
              <a:rPr lang="en-US" sz="3200" dirty="0">
                <a:latin typeface="Times New Roman" panose="02020603050405020304" pitchFamily="18" charset="0"/>
                <a:cs typeface="Times New Roman" panose="02020603050405020304" pitchFamily="18" charset="0"/>
              </a:rPr>
              <a:t>it </a:t>
            </a:r>
            <a:r>
              <a:rPr lang="hu-HU" sz="3200" dirty="0" err="1" smtClean="0">
                <a:latin typeface="Times New Roman" panose="02020603050405020304" pitchFamily="18" charset="0"/>
                <a:cs typeface="Times New Roman" panose="02020603050405020304" pitchFamily="18" charset="0"/>
              </a:rPr>
              <a:t>can</a:t>
            </a:r>
            <a:r>
              <a:rPr lang="hu-HU" sz="3200" dirty="0" smtClean="0">
                <a:latin typeface="Times New Roman" panose="02020603050405020304" pitchFamily="18" charset="0"/>
                <a:cs typeface="Times New Roman" panose="02020603050405020304" pitchFamily="18" charset="0"/>
              </a:rPr>
              <a:t> be </a:t>
            </a:r>
            <a:r>
              <a:rPr lang="hu-HU" sz="3200" dirty="0" err="1" smtClean="0">
                <a:latin typeface="Times New Roman" panose="02020603050405020304" pitchFamily="18" charset="0"/>
                <a:cs typeface="Times New Roman" panose="02020603050405020304" pitchFamily="18" charset="0"/>
              </a:rPr>
              <a:t>concluded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that the chemical properties must be determined by the </a:t>
            </a:r>
            <a:r>
              <a:rPr lang="en-US" sz="3200" dirty="0" smtClean="0">
                <a:latin typeface="Times New Roman" panose="02020603050405020304" pitchFamily="18" charset="0"/>
                <a:cs typeface="Times New Roman" panose="02020603050405020304" pitchFamily="18" charset="0"/>
              </a:rPr>
              <a:t>number </a:t>
            </a:r>
            <a:r>
              <a:rPr lang="en-US" sz="3200" dirty="0">
                <a:latin typeface="Times New Roman" panose="02020603050405020304" pitchFamily="18" charset="0"/>
                <a:cs typeface="Times New Roman" panose="02020603050405020304" pitchFamily="18" charset="0"/>
              </a:rPr>
              <a:t>of protons in the </a:t>
            </a:r>
            <a:r>
              <a:rPr lang="en-US" sz="3200" dirty="0" smtClean="0">
                <a:latin typeface="Times New Roman" panose="02020603050405020304" pitchFamily="18" charset="0"/>
                <a:cs typeface="Times New Roman" panose="02020603050405020304" pitchFamily="18" charset="0"/>
              </a:rPr>
              <a:t>nucleus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From a very early </a:t>
            </a:r>
            <a:r>
              <a:rPr lang="en-US" sz="3200" dirty="0" smtClean="0">
                <a:latin typeface="Times New Roman" panose="02020603050405020304" pitchFamily="18" charset="0"/>
                <a:cs typeface="Times New Roman" panose="02020603050405020304" pitchFamily="18" charset="0"/>
              </a:rPr>
              <a:t>age, </a:t>
            </a:r>
            <a:r>
              <a:rPr lang="en-US" sz="3200" dirty="0">
                <a:latin typeface="Times New Roman" panose="02020603050405020304" pitchFamily="18" charset="0"/>
                <a:cs typeface="Times New Roman" panose="02020603050405020304" pitchFamily="18" charset="0"/>
              </a:rPr>
              <a:t>those working in chemistry wanted to understand why the chemical properties of individual elements are so similar in one </a:t>
            </a:r>
            <a:r>
              <a:rPr lang="en-US" sz="3200" dirty="0" smtClean="0">
                <a:latin typeface="Times New Roman" panose="02020603050405020304" pitchFamily="18" charset="0"/>
                <a:cs typeface="Times New Roman" panose="02020603050405020304" pitchFamily="18" charset="0"/>
              </a:rPr>
              <a:t>case, </a:t>
            </a:r>
            <a:r>
              <a:rPr lang="en-US" sz="3200" dirty="0">
                <a:latin typeface="Times New Roman" panose="02020603050405020304" pitchFamily="18" charset="0"/>
                <a:cs typeface="Times New Roman" panose="02020603050405020304" pitchFamily="18" charset="0"/>
              </a:rPr>
              <a:t>and why they are so different in the </a:t>
            </a:r>
            <a:r>
              <a:rPr lang="en-US" sz="3200" dirty="0" smtClean="0">
                <a:latin typeface="Times New Roman" panose="02020603050405020304" pitchFamily="18" charset="0"/>
                <a:cs typeface="Times New Roman" panose="02020603050405020304" pitchFamily="18" charset="0"/>
              </a:rPr>
              <a:t>other</a:t>
            </a:r>
            <a:r>
              <a:rPr lang="hu-HU" sz="3200" dirty="0" smtClean="0">
                <a:latin typeface="Times New Roman" panose="02020603050405020304" pitchFamily="18" charset="0"/>
                <a:cs typeface="Times New Roman" panose="02020603050405020304" pitchFamily="18" charset="0"/>
              </a:rPr>
              <a:t> case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This resulted in the development of the periodic table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535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Kép 66">
            <a:extLst>
              <a:ext uri="{FF2B5EF4-FFF2-40B4-BE49-F238E27FC236}">
                <a16:creationId xmlns:a16="http://schemas.microsoft.com/office/drawing/2014/main" id="{E32B5333-F709-4BA2-A434-E1D53944879F}"/>
              </a:ext>
            </a:extLst>
          </p:cNvPr>
          <p:cNvPicPr>
            <a:picLocks noChangeAspect="1"/>
          </p:cNvPicPr>
          <p:nvPr/>
        </p:nvPicPr>
        <p:blipFill>
          <a:blip r:embed="rId2"/>
          <a:stretch>
            <a:fillRect/>
          </a:stretch>
        </p:blipFill>
        <p:spPr>
          <a:xfrm>
            <a:off x="119453" y="1770871"/>
            <a:ext cx="8703380" cy="5040000"/>
          </a:xfrm>
          <a:prstGeom prst="rect">
            <a:avLst/>
          </a:prstGeom>
        </p:spPr>
      </p:pic>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869680" y="1775460"/>
            <a:ext cx="3200400" cy="4968240"/>
          </a:xfrm>
        </p:spPr>
        <p:txBody>
          <a:bodyPr anchor="ctr" anchorCtr="0">
            <a:normAutofit/>
          </a:bodyPr>
          <a:lstStyle/>
          <a:p>
            <a:pPr marL="177800" indent="-177800">
              <a:spcBef>
                <a:spcPts val="0"/>
              </a:spcBef>
              <a:spcAft>
                <a:spcPts val="1000"/>
              </a:spcAft>
            </a:pPr>
            <a:r>
              <a:rPr lang="en-US" dirty="0">
                <a:latin typeface="Times New Roman" panose="02020603050405020304" pitchFamily="18" charset="0"/>
                <a:cs typeface="Times New Roman" panose="02020603050405020304" pitchFamily="18" charset="0"/>
              </a:rPr>
              <a:t>The order of </a:t>
            </a:r>
            <a:r>
              <a:rPr lang="hu-HU" dirty="0" smtClean="0">
                <a:latin typeface="Times New Roman" panose="02020603050405020304" pitchFamily="18" charset="0"/>
                <a:cs typeface="Times New Roman" panose="02020603050405020304" pitchFamily="18" charset="0"/>
              </a:rPr>
              <a:t>filling the shells</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is by</a:t>
            </a:r>
            <a:r>
              <a:rPr lang="en-US" dirty="0" smtClean="0">
                <a:latin typeface="Times New Roman" panose="02020603050405020304" pitchFamily="18" charset="0"/>
                <a:cs typeface="Times New Roman" panose="02020603050405020304" pitchFamily="18" charset="0"/>
              </a:rPr>
              <a:t> </a:t>
            </a:r>
            <a:r>
              <a:rPr lang="hu-HU" i="1" dirty="0" smtClean="0">
                <a:latin typeface="Times New Roman" panose="02020603050405020304" pitchFamily="18" charset="0"/>
                <a:cs typeface="Times New Roman" panose="02020603050405020304" pitchFamily="18" charset="0"/>
              </a:rPr>
              <a:t>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a:t>
            </a:r>
            <a:r>
              <a:rPr lang="en-US" dirty="0" smtClean="0">
                <a:latin typeface="Times New Roman" panose="02020603050405020304" pitchFamily="18" charset="0"/>
                <a:cs typeface="Times New Roman" panose="02020603050405020304" pitchFamily="18" charset="0"/>
              </a:rPr>
              <a:t>ℓ</a:t>
            </a:r>
            <a:r>
              <a:rPr lang="hu-HU" dirty="0" smtClean="0">
                <a:latin typeface="Times New Roman" panose="02020603050405020304" pitchFamily="18" charset="0"/>
                <a:cs typeface="Times New Roman" panose="02020603050405020304" pitchFamily="18" charset="0"/>
              </a:rPr>
              <a:t> using their sum: </a:t>
            </a:r>
            <a:r>
              <a:rPr lang="en-US" i="1" dirty="0" smtClean="0">
                <a:latin typeface="Times New Roman" panose="02020603050405020304" pitchFamily="18" charset="0"/>
                <a:cs typeface="Times New Roman" panose="02020603050405020304" pitchFamily="18" charset="0"/>
              </a:rPr>
              <a:t>n</a:t>
            </a:r>
            <a:r>
              <a:rPr lang="en-US" dirty="0" smtClean="0">
                <a:latin typeface="Times New Roman" panose="02020603050405020304" pitchFamily="18" charset="0"/>
                <a:cs typeface="Times New Roman" panose="02020603050405020304" pitchFamily="18" charset="0"/>
              </a:rPr>
              <a:t>+ℓ</a:t>
            </a:r>
            <a:r>
              <a:rPr lang="en-US" dirty="0">
                <a:latin typeface="Times New Roman" panose="02020603050405020304" pitchFamily="18" charset="0"/>
                <a:cs typeface="Times New Roman" panose="02020603050405020304" pitchFamily="18" charset="0"/>
              </a:rPr>
              <a:t>. If </a:t>
            </a:r>
            <a:r>
              <a:rPr lang="en-US" dirty="0" err="1" smtClean="0">
                <a:latin typeface="Times New Roman" panose="02020603050405020304" pitchFamily="18" charset="0"/>
                <a:cs typeface="Times New Roman" panose="02020603050405020304" pitchFamily="18" charset="0"/>
              </a:rPr>
              <a:t>th</a:t>
            </a:r>
            <a:r>
              <a:rPr lang="hu-HU" dirty="0" smtClean="0">
                <a:latin typeface="Times New Roman" panose="02020603050405020304" pitchFamily="18" charset="0"/>
                <a:cs typeface="Times New Roman" panose="02020603050405020304" pitchFamily="18" charset="0"/>
              </a:rPr>
              <a:t>is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sum is </a:t>
            </a:r>
            <a:r>
              <a:rPr lang="hu-HU" dirty="0" smtClean="0">
                <a:latin typeface="Times New Roman" panose="02020603050405020304" pitchFamily="18" charset="0"/>
                <a:cs typeface="Times New Roman" panose="02020603050405020304" pitchFamily="18" charset="0"/>
              </a:rPr>
              <a:t>equal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then the principal quantum number </a:t>
            </a:r>
            <a:r>
              <a:rPr lang="en-US" i="1" dirty="0">
                <a:latin typeface="Times New Roman" panose="02020603050405020304" pitchFamily="18" charset="0"/>
                <a:cs typeface="Times New Roman" panose="02020603050405020304" pitchFamily="18" charset="0"/>
              </a:rPr>
              <a:t>n</a:t>
            </a:r>
            <a:r>
              <a:rPr lang="en-US" dirty="0">
                <a:latin typeface="Times New Roman" panose="02020603050405020304" pitchFamily="18" charset="0"/>
                <a:cs typeface="Times New Roman" panose="02020603050405020304" pitchFamily="18" charset="0"/>
              </a:rPr>
              <a:t> always decides, 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a:t>
            </a:r>
            <a:r>
              <a:rPr lang="hu-HU" dirty="0" smtClean="0">
                <a:latin typeface="Times New Roman" panose="02020603050405020304" pitchFamily="18" charset="0"/>
                <a:cs typeface="Times New Roman" panose="02020603050405020304" pitchFamily="18" charset="0"/>
              </a:rPr>
              <a:t>shell with the </a:t>
            </a:r>
            <a:r>
              <a:rPr lang="en-US" dirty="0" smtClean="0">
                <a:latin typeface="Times New Roman" panose="02020603050405020304" pitchFamily="18" charset="0"/>
                <a:cs typeface="Times New Roman" panose="02020603050405020304" pitchFamily="18" charset="0"/>
              </a:rPr>
              <a:t>smaller </a:t>
            </a:r>
            <a:r>
              <a:rPr lang="en-US" dirty="0">
                <a:latin typeface="Times New Roman" panose="02020603050405020304" pitchFamily="18" charset="0"/>
                <a:cs typeface="Times New Roman" panose="02020603050405020304" pitchFamily="18" charset="0"/>
              </a:rPr>
              <a:t>principal quantum number is filled </a:t>
            </a:r>
            <a:r>
              <a:rPr lang="en-US" dirty="0" smtClean="0">
                <a:latin typeface="Times New Roman" panose="02020603050405020304" pitchFamily="18" charset="0"/>
                <a:cs typeface="Times New Roman" panose="02020603050405020304" pitchFamily="18" charset="0"/>
              </a:rPr>
              <a:t>first</a:t>
            </a:r>
            <a:r>
              <a:rPr lang="hu-HU" dirty="0">
                <a:latin typeface="Times New Roman" panose="02020603050405020304" pitchFamily="18" charset="0"/>
                <a:cs typeface="Times New Roman" panose="02020603050405020304" pitchFamily="18" charset="0"/>
              </a:rPr>
              <a:t>.</a:t>
            </a:r>
          </a:p>
        </p:txBody>
      </p:sp>
      <p:cxnSp>
        <p:nvCxnSpPr>
          <p:cNvPr id="7" name="Egyenes összekötő nyíllal 6">
            <a:extLst>
              <a:ext uri="{FF2B5EF4-FFF2-40B4-BE49-F238E27FC236}">
                <a16:creationId xmlns:a16="http://schemas.microsoft.com/office/drawing/2014/main" id="{9F93E2A5-84CE-4B78-A452-DF7150D6A514}"/>
              </a:ext>
            </a:extLst>
          </p:cNvPr>
          <p:cNvCxnSpPr/>
          <p:nvPr/>
        </p:nvCxnSpPr>
        <p:spPr>
          <a:xfrm>
            <a:off x="3794760" y="2849880"/>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8" name="Egyenes összekötő nyíllal 7">
            <a:extLst>
              <a:ext uri="{FF2B5EF4-FFF2-40B4-BE49-F238E27FC236}">
                <a16:creationId xmlns:a16="http://schemas.microsoft.com/office/drawing/2014/main" id="{3BEB1A74-2DE6-4BE4-B1B3-6AC7768A0EC4}"/>
              </a:ext>
            </a:extLst>
          </p:cNvPr>
          <p:cNvCxnSpPr>
            <a:cxnSpLocks/>
          </p:cNvCxnSpPr>
          <p:nvPr/>
        </p:nvCxnSpPr>
        <p:spPr>
          <a:xfrm rot="5400000">
            <a:off x="4125300" y="3202194"/>
            <a:ext cx="0" cy="36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9" name="Egyenes összekötő nyíllal 8">
            <a:extLst>
              <a:ext uri="{FF2B5EF4-FFF2-40B4-BE49-F238E27FC236}">
                <a16:creationId xmlns:a16="http://schemas.microsoft.com/office/drawing/2014/main" id="{4B39E4FF-C32F-4C3B-B611-393280EEA1D1}"/>
              </a:ext>
            </a:extLst>
          </p:cNvPr>
          <p:cNvCxnSpPr>
            <a:cxnSpLocks/>
          </p:cNvCxnSpPr>
          <p:nvPr/>
        </p:nvCxnSpPr>
        <p:spPr>
          <a:xfrm rot="2700000">
            <a:off x="4117703" y="3494020"/>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0" name="Egyenes összekötő nyíllal 9">
            <a:extLst>
              <a:ext uri="{FF2B5EF4-FFF2-40B4-BE49-F238E27FC236}">
                <a16:creationId xmlns:a16="http://schemas.microsoft.com/office/drawing/2014/main" id="{0FBD4012-1D3E-41F8-8698-7D7AD0388D90}"/>
              </a:ext>
            </a:extLst>
          </p:cNvPr>
          <p:cNvCxnSpPr>
            <a:cxnSpLocks/>
          </p:cNvCxnSpPr>
          <p:nvPr/>
        </p:nvCxnSpPr>
        <p:spPr>
          <a:xfrm rot="5400000">
            <a:off x="4108380" y="3805260"/>
            <a:ext cx="0" cy="36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1" name="Egyenes összekötő nyíllal 10">
            <a:extLst>
              <a:ext uri="{FF2B5EF4-FFF2-40B4-BE49-F238E27FC236}">
                <a16:creationId xmlns:a16="http://schemas.microsoft.com/office/drawing/2014/main" id="{6E511AAF-18C5-4B96-A588-42F2F9E682AD}"/>
              </a:ext>
            </a:extLst>
          </p:cNvPr>
          <p:cNvCxnSpPr>
            <a:cxnSpLocks/>
          </p:cNvCxnSpPr>
          <p:nvPr/>
        </p:nvCxnSpPr>
        <p:spPr>
          <a:xfrm rot="2700000">
            <a:off x="4106816" y="4125391"/>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3" name="Egyenes összekötő nyíllal 12">
            <a:extLst>
              <a:ext uri="{FF2B5EF4-FFF2-40B4-BE49-F238E27FC236}">
                <a16:creationId xmlns:a16="http://schemas.microsoft.com/office/drawing/2014/main" id="{BEC355CC-77E2-423D-8C37-CE6B21789FD2}"/>
              </a:ext>
            </a:extLst>
          </p:cNvPr>
          <p:cNvCxnSpPr>
            <a:cxnSpLocks/>
          </p:cNvCxnSpPr>
          <p:nvPr/>
        </p:nvCxnSpPr>
        <p:spPr>
          <a:xfrm flipV="1">
            <a:off x="3954507" y="3936274"/>
            <a:ext cx="983253" cy="66267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8" name="Egyenes összekötő nyíllal 17">
            <a:extLst>
              <a:ext uri="{FF2B5EF4-FFF2-40B4-BE49-F238E27FC236}">
                <a16:creationId xmlns:a16="http://schemas.microsoft.com/office/drawing/2014/main" id="{52716C36-D14C-4EF1-9F31-2E5CEA6FCF8E}"/>
              </a:ext>
            </a:extLst>
          </p:cNvPr>
          <p:cNvCxnSpPr>
            <a:cxnSpLocks/>
          </p:cNvCxnSpPr>
          <p:nvPr/>
        </p:nvCxnSpPr>
        <p:spPr>
          <a:xfrm rot="2700000">
            <a:off x="4783906" y="4124021"/>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9" name="Egyenes összekötő nyíllal 18">
            <a:extLst>
              <a:ext uri="{FF2B5EF4-FFF2-40B4-BE49-F238E27FC236}">
                <a16:creationId xmlns:a16="http://schemas.microsoft.com/office/drawing/2014/main" id="{593A7E65-C4C7-4656-8356-32BF74242F75}"/>
              </a:ext>
            </a:extLst>
          </p:cNvPr>
          <p:cNvCxnSpPr>
            <a:cxnSpLocks/>
          </p:cNvCxnSpPr>
          <p:nvPr/>
        </p:nvCxnSpPr>
        <p:spPr>
          <a:xfrm rot="2700000">
            <a:off x="4114444" y="4745878"/>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1" name="Egyenes összekötő nyíllal 20">
            <a:extLst>
              <a:ext uri="{FF2B5EF4-FFF2-40B4-BE49-F238E27FC236}">
                <a16:creationId xmlns:a16="http://schemas.microsoft.com/office/drawing/2014/main" id="{788BE4A0-6B27-4CBF-AC5E-5FB6E5A80187}"/>
              </a:ext>
            </a:extLst>
          </p:cNvPr>
          <p:cNvCxnSpPr>
            <a:cxnSpLocks/>
          </p:cNvCxnSpPr>
          <p:nvPr/>
        </p:nvCxnSpPr>
        <p:spPr>
          <a:xfrm rot="2700000">
            <a:off x="4759958" y="4737978"/>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2" name="Egyenes összekötő nyíllal 21">
            <a:extLst>
              <a:ext uri="{FF2B5EF4-FFF2-40B4-BE49-F238E27FC236}">
                <a16:creationId xmlns:a16="http://schemas.microsoft.com/office/drawing/2014/main" id="{25BECC68-D9A1-40F8-BD35-496D836DB4D4}"/>
              </a:ext>
            </a:extLst>
          </p:cNvPr>
          <p:cNvCxnSpPr>
            <a:cxnSpLocks/>
          </p:cNvCxnSpPr>
          <p:nvPr/>
        </p:nvCxnSpPr>
        <p:spPr>
          <a:xfrm rot="2700000">
            <a:off x="4107913" y="5378057"/>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3" name="Egyenes összekötő nyíllal 22">
            <a:extLst>
              <a:ext uri="{FF2B5EF4-FFF2-40B4-BE49-F238E27FC236}">
                <a16:creationId xmlns:a16="http://schemas.microsoft.com/office/drawing/2014/main" id="{E67C0A0E-AEC9-4E6A-A5AF-612CA3C43895}"/>
              </a:ext>
            </a:extLst>
          </p:cNvPr>
          <p:cNvCxnSpPr>
            <a:cxnSpLocks/>
          </p:cNvCxnSpPr>
          <p:nvPr/>
        </p:nvCxnSpPr>
        <p:spPr>
          <a:xfrm rot="2700000">
            <a:off x="5474058" y="4746687"/>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4" name="Egyenes összekötő nyíllal 23">
            <a:extLst>
              <a:ext uri="{FF2B5EF4-FFF2-40B4-BE49-F238E27FC236}">
                <a16:creationId xmlns:a16="http://schemas.microsoft.com/office/drawing/2014/main" id="{0F291154-3E95-4451-ABF9-11C9E7EE198D}"/>
              </a:ext>
            </a:extLst>
          </p:cNvPr>
          <p:cNvCxnSpPr>
            <a:cxnSpLocks/>
          </p:cNvCxnSpPr>
          <p:nvPr/>
        </p:nvCxnSpPr>
        <p:spPr>
          <a:xfrm rot="2700000">
            <a:off x="4781729" y="5367174"/>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5" name="Egyenes összekötő nyíllal 24">
            <a:extLst>
              <a:ext uri="{FF2B5EF4-FFF2-40B4-BE49-F238E27FC236}">
                <a16:creationId xmlns:a16="http://schemas.microsoft.com/office/drawing/2014/main" id="{0BA1A0F3-C371-4050-93F4-A7C573757942}"/>
              </a:ext>
            </a:extLst>
          </p:cNvPr>
          <p:cNvCxnSpPr>
            <a:cxnSpLocks/>
          </p:cNvCxnSpPr>
          <p:nvPr/>
        </p:nvCxnSpPr>
        <p:spPr>
          <a:xfrm rot="2700000">
            <a:off x="4107913" y="6005074"/>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6" name="Egyenes összekötő nyíllal 25">
            <a:extLst>
              <a:ext uri="{FF2B5EF4-FFF2-40B4-BE49-F238E27FC236}">
                <a16:creationId xmlns:a16="http://schemas.microsoft.com/office/drawing/2014/main" id="{A174960B-5019-4DD3-96F6-9F6DE6F9CB7B}"/>
              </a:ext>
            </a:extLst>
          </p:cNvPr>
          <p:cNvCxnSpPr>
            <a:cxnSpLocks/>
          </p:cNvCxnSpPr>
          <p:nvPr/>
        </p:nvCxnSpPr>
        <p:spPr>
          <a:xfrm flipV="1">
            <a:off x="3971925" y="4590234"/>
            <a:ext cx="1636395" cy="1325881"/>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31" name="Egyenes összekötő nyíllal 30">
            <a:extLst>
              <a:ext uri="{FF2B5EF4-FFF2-40B4-BE49-F238E27FC236}">
                <a16:creationId xmlns:a16="http://schemas.microsoft.com/office/drawing/2014/main" id="{EE4C1C38-51EC-41F6-858B-8EDA42351820}"/>
              </a:ext>
            </a:extLst>
          </p:cNvPr>
          <p:cNvCxnSpPr>
            <a:cxnSpLocks/>
          </p:cNvCxnSpPr>
          <p:nvPr/>
        </p:nvCxnSpPr>
        <p:spPr>
          <a:xfrm flipV="1">
            <a:off x="3971925" y="4572816"/>
            <a:ext cx="983253" cy="66267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48" name="Egyenes összekötő nyíllal 47">
            <a:extLst>
              <a:ext uri="{FF2B5EF4-FFF2-40B4-BE49-F238E27FC236}">
                <a16:creationId xmlns:a16="http://schemas.microsoft.com/office/drawing/2014/main" id="{835068D2-54E8-4542-B5E4-D3744C5E3A72}"/>
              </a:ext>
            </a:extLst>
          </p:cNvPr>
          <p:cNvCxnSpPr>
            <a:cxnSpLocks/>
          </p:cNvCxnSpPr>
          <p:nvPr/>
        </p:nvCxnSpPr>
        <p:spPr>
          <a:xfrm flipV="1">
            <a:off x="3971925" y="5142684"/>
            <a:ext cx="1636395" cy="1325881"/>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grpSp>
        <p:nvGrpSpPr>
          <p:cNvPr id="65" name="Csoportba foglalás 64">
            <a:extLst>
              <a:ext uri="{FF2B5EF4-FFF2-40B4-BE49-F238E27FC236}">
                <a16:creationId xmlns:a16="http://schemas.microsoft.com/office/drawing/2014/main" id="{C988F9A7-78D5-4E4A-BC4F-45312CD9930C}"/>
              </a:ext>
            </a:extLst>
          </p:cNvPr>
          <p:cNvGrpSpPr/>
          <p:nvPr/>
        </p:nvGrpSpPr>
        <p:grpSpPr>
          <a:xfrm>
            <a:off x="6461760" y="2849880"/>
            <a:ext cx="1859298" cy="3618685"/>
            <a:chOff x="3947160" y="3002280"/>
            <a:chExt cx="1859298" cy="3618685"/>
          </a:xfrm>
        </p:grpSpPr>
        <p:cxnSp>
          <p:nvCxnSpPr>
            <p:cNvPr id="49" name="Egyenes összekötő nyíllal 48">
              <a:extLst>
                <a:ext uri="{FF2B5EF4-FFF2-40B4-BE49-F238E27FC236}">
                  <a16:creationId xmlns:a16="http://schemas.microsoft.com/office/drawing/2014/main" id="{F521A8A4-0A4E-4A3C-AD57-4D1430757334}"/>
                </a:ext>
              </a:extLst>
            </p:cNvPr>
            <p:cNvCxnSpPr/>
            <p:nvPr/>
          </p:nvCxnSpPr>
          <p:spPr>
            <a:xfrm>
              <a:off x="3947160" y="3002280"/>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50" name="Egyenes összekötő nyíllal 49">
              <a:extLst>
                <a:ext uri="{FF2B5EF4-FFF2-40B4-BE49-F238E27FC236}">
                  <a16:creationId xmlns:a16="http://schemas.microsoft.com/office/drawing/2014/main" id="{58AAF261-119E-42C0-B831-BFA6B5B39C6E}"/>
                </a:ext>
              </a:extLst>
            </p:cNvPr>
            <p:cNvCxnSpPr>
              <a:cxnSpLocks/>
            </p:cNvCxnSpPr>
            <p:nvPr/>
          </p:nvCxnSpPr>
          <p:spPr>
            <a:xfrm rot="5400000">
              <a:off x="4277700" y="3354594"/>
              <a:ext cx="0" cy="36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51" name="Egyenes összekötő nyíllal 50">
              <a:extLst>
                <a:ext uri="{FF2B5EF4-FFF2-40B4-BE49-F238E27FC236}">
                  <a16:creationId xmlns:a16="http://schemas.microsoft.com/office/drawing/2014/main" id="{4F1C1FAB-3BED-4C4A-8079-5985979D9D28}"/>
                </a:ext>
              </a:extLst>
            </p:cNvPr>
            <p:cNvCxnSpPr>
              <a:cxnSpLocks/>
            </p:cNvCxnSpPr>
            <p:nvPr/>
          </p:nvCxnSpPr>
          <p:spPr>
            <a:xfrm rot="2700000">
              <a:off x="4270103" y="3646420"/>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52" name="Egyenes összekötő nyíllal 51">
              <a:extLst>
                <a:ext uri="{FF2B5EF4-FFF2-40B4-BE49-F238E27FC236}">
                  <a16:creationId xmlns:a16="http://schemas.microsoft.com/office/drawing/2014/main" id="{B0E8F35F-C426-4ACF-86F9-2314A0E5F18F}"/>
                </a:ext>
              </a:extLst>
            </p:cNvPr>
            <p:cNvCxnSpPr>
              <a:cxnSpLocks/>
            </p:cNvCxnSpPr>
            <p:nvPr/>
          </p:nvCxnSpPr>
          <p:spPr>
            <a:xfrm rot="5400000">
              <a:off x="4260780" y="3957660"/>
              <a:ext cx="0" cy="36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53" name="Egyenes összekötő nyíllal 52">
              <a:extLst>
                <a:ext uri="{FF2B5EF4-FFF2-40B4-BE49-F238E27FC236}">
                  <a16:creationId xmlns:a16="http://schemas.microsoft.com/office/drawing/2014/main" id="{FB3A3119-DDD3-42F1-AC41-3AA34A9B57F3}"/>
                </a:ext>
              </a:extLst>
            </p:cNvPr>
            <p:cNvCxnSpPr>
              <a:cxnSpLocks/>
            </p:cNvCxnSpPr>
            <p:nvPr/>
          </p:nvCxnSpPr>
          <p:spPr>
            <a:xfrm rot="2700000">
              <a:off x="4259216" y="4277791"/>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54" name="Egyenes összekötő nyíllal 53">
              <a:extLst>
                <a:ext uri="{FF2B5EF4-FFF2-40B4-BE49-F238E27FC236}">
                  <a16:creationId xmlns:a16="http://schemas.microsoft.com/office/drawing/2014/main" id="{C8DBBEFA-C45A-4376-99F7-C0125263A27E}"/>
                </a:ext>
              </a:extLst>
            </p:cNvPr>
            <p:cNvCxnSpPr>
              <a:cxnSpLocks/>
            </p:cNvCxnSpPr>
            <p:nvPr/>
          </p:nvCxnSpPr>
          <p:spPr>
            <a:xfrm flipV="1">
              <a:off x="4106907" y="4088674"/>
              <a:ext cx="983253" cy="66267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55" name="Egyenes összekötő nyíllal 54">
              <a:extLst>
                <a:ext uri="{FF2B5EF4-FFF2-40B4-BE49-F238E27FC236}">
                  <a16:creationId xmlns:a16="http://schemas.microsoft.com/office/drawing/2014/main" id="{54480C25-0637-43D3-A3EC-A3349BA54F71}"/>
                </a:ext>
              </a:extLst>
            </p:cNvPr>
            <p:cNvCxnSpPr>
              <a:cxnSpLocks/>
            </p:cNvCxnSpPr>
            <p:nvPr/>
          </p:nvCxnSpPr>
          <p:spPr>
            <a:xfrm rot="2700000">
              <a:off x="4936306" y="4276421"/>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56" name="Egyenes összekötő nyíllal 55">
              <a:extLst>
                <a:ext uri="{FF2B5EF4-FFF2-40B4-BE49-F238E27FC236}">
                  <a16:creationId xmlns:a16="http://schemas.microsoft.com/office/drawing/2014/main" id="{6E1FA262-B3EA-485C-B760-A226520F4A0F}"/>
                </a:ext>
              </a:extLst>
            </p:cNvPr>
            <p:cNvCxnSpPr>
              <a:cxnSpLocks/>
            </p:cNvCxnSpPr>
            <p:nvPr/>
          </p:nvCxnSpPr>
          <p:spPr>
            <a:xfrm rot="2700000">
              <a:off x="4266844" y="4898278"/>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57" name="Egyenes összekötő nyíllal 56">
              <a:extLst>
                <a:ext uri="{FF2B5EF4-FFF2-40B4-BE49-F238E27FC236}">
                  <a16:creationId xmlns:a16="http://schemas.microsoft.com/office/drawing/2014/main" id="{0AEB59D5-B653-432F-90E8-36A24953EAFA}"/>
                </a:ext>
              </a:extLst>
            </p:cNvPr>
            <p:cNvCxnSpPr>
              <a:cxnSpLocks/>
            </p:cNvCxnSpPr>
            <p:nvPr/>
          </p:nvCxnSpPr>
          <p:spPr>
            <a:xfrm rot="2700000">
              <a:off x="4912358" y="4890378"/>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58" name="Egyenes összekötő nyíllal 57">
              <a:extLst>
                <a:ext uri="{FF2B5EF4-FFF2-40B4-BE49-F238E27FC236}">
                  <a16:creationId xmlns:a16="http://schemas.microsoft.com/office/drawing/2014/main" id="{A973C667-DEC9-44B4-BF05-E25C92C10DDC}"/>
                </a:ext>
              </a:extLst>
            </p:cNvPr>
            <p:cNvCxnSpPr>
              <a:cxnSpLocks/>
            </p:cNvCxnSpPr>
            <p:nvPr/>
          </p:nvCxnSpPr>
          <p:spPr>
            <a:xfrm rot="2700000">
              <a:off x="4260313" y="5530457"/>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59" name="Egyenes összekötő nyíllal 58">
              <a:extLst>
                <a:ext uri="{FF2B5EF4-FFF2-40B4-BE49-F238E27FC236}">
                  <a16:creationId xmlns:a16="http://schemas.microsoft.com/office/drawing/2014/main" id="{48CC7D62-A3CE-4E6E-A254-ECB9ABA53E0E}"/>
                </a:ext>
              </a:extLst>
            </p:cNvPr>
            <p:cNvCxnSpPr>
              <a:cxnSpLocks/>
            </p:cNvCxnSpPr>
            <p:nvPr/>
          </p:nvCxnSpPr>
          <p:spPr>
            <a:xfrm rot="2700000">
              <a:off x="5626458" y="4899087"/>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60" name="Egyenes összekötő nyíllal 59">
              <a:extLst>
                <a:ext uri="{FF2B5EF4-FFF2-40B4-BE49-F238E27FC236}">
                  <a16:creationId xmlns:a16="http://schemas.microsoft.com/office/drawing/2014/main" id="{8A6CA92F-516D-483C-B913-215D68CA0D44}"/>
                </a:ext>
              </a:extLst>
            </p:cNvPr>
            <p:cNvCxnSpPr>
              <a:cxnSpLocks/>
            </p:cNvCxnSpPr>
            <p:nvPr/>
          </p:nvCxnSpPr>
          <p:spPr>
            <a:xfrm rot="2700000">
              <a:off x="4934129" y="5519574"/>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61" name="Egyenes összekötő nyíllal 60">
              <a:extLst>
                <a:ext uri="{FF2B5EF4-FFF2-40B4-BE49-F238E27FC236}">
                  <a16:creationId xmlns:a16="http://schemas.microsoft.com/office/drawing/2014/main" id="{3E0327D6-3991-41FA-986E-8F1CDA0735D5}"/>
                </a:ext>
              </a:extLst>
            </p:cNvPr>
            <p:cNvCxnSpPr>
              <a:cxnSpLocks/>
            </p:cNvCxnSpPr>
            <p:nvPr/>
          </p:nvCxnSpPr>
          <p:spPr>
            <a:xfrm rot="2700000">
              <a:off x="4260313" y="6157474"/>
              <a:ext cx="0" cy="3600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62" name="Egyenes összekötő nyíllal 61">
              <a:extLst>
                <a:ext uri="{FF2B5EF4-FFF2-40B4-BE49-F238E27FC236}">
                  <a16:creationId xmlns:a16="http://schemas.microsoft.com/office/drawing/2014/main" id="{96213730-14EC-4ADD-9776-D024C2DBE2D8}"/>
                </a:ext>
              </a:extLst>
            </p:cNvPr>
            <p:cNvCxnSpPr>
              <a:cxnSpLocks/>
            </p:cNvCxnSpPr>
            <p:nvPr/>
          </p:nvCxnSpPr>
          <p:spPr>
            <a:xfrm flipV="1">
              <a:off x="4124325" y="4742634"/>
              <a:ext cx="1636395" cy="1325881"/>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63" name="Egyenes összekötő nyíllal 62">
              <a:extLst>
                <a:ext uri="{FF2B5EF4-FFF2-40B4-BE49-F238E27FC236}">
                  <a16:creationId xmlns:a16="http://schemas.microsoft.com/office/drawing/2014/main" id="{1AF09D0F-3093-43C5-9917-E5FBA1E72AFC}"/>
                </a:ext>
              </a:extLst>
            </p:cNvPr>
            <p:cNvCxnSpPr>
              <a:cxnSpLocks/>
            </p:cNvCxnSpPr>
            <p:nvPr/>
          </p:nvCxnSpPr>
          <p:spPr>
            <a:xfrm flipV="1">
              <a:off x="4124325" y="4725216"/>
              <a:ext cx="983253" cy="66267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64" name="Egyenes összekötő nyíllal 63">
              <a:extLst>
                <a:ext uri="{FF2B5EF4-FFF2-40B4-BE49-F238E27FC236}">
                  <a16:creationId xmlns:a16="http://schemas.microsoft.com/office/drawing/2014/main" id="{C3640537-4F99-44CB-8861-A44843073620}"/>
                </a:ext>
              </a:extLst>
            </p:cNvPr>
            <p:cNvCxnSpPr>
              <a:cxnSpLocks/>
            </p:cNvCxnSpPr>
            <p:nvPr/>
          </p:nvCxnSpPr>
          <p:spPr>
            <a:xfrm flipV="1">
              <a:off x="4124325" y="5295084"/>
              <a:ext cx="1636395" cy="1325881"/>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grpSp>
      <p:sp>
        <p:nvSpPr>
          <p:cNvPr id="39"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
        <p:nvSpPr>
          <p:cNvPr id="5" name="TextBox 4"/>
          <p:cNvSpPr txBox="1"/>
          <p:nvPr/>
        </p:nvSpPr>
        <p:spPr>
          <a:xfrm>
            <a:off x="6684280" y="1783110"/>
            <a:ext cx="1529586" cy="584775"/>
          </a:xfrm>
          <a:prstGeom prst="rect">
            <a:avLst/>
          </a:prstGeom>
          <a:solidFill>
            <a:schemeClr val="bg1"/>
          </a:solidFill>
        </p:spPr>
        <p:txBody>
          <a:bodyPr wrap="none" rtlCol="0">
            <a:spAutoFit/>
          </a:bodyPr>
          <a:lstStyle/>
          <a:p>
            <a:r>
              <a:rPr lang="hu-HU" sz="3200" dirty="0" smtClean="0">
                <a:latin typeface="Times New Roman" panose="02020603050405020304" pitchFamily="18" charset="0"/>
                <a:cs typeface="Times New Roman" panose="02020603050405020304" pitchFamily="18" charset="0"/>
              </a:rPr>
              <a:t>notation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79662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61950" y="1657985"/>
            <a:ext cx="11525250" cy="5022216"/>
          </a:xfrm>
        </p:spPr>
        <p:txBody>
          <a:bodyPr>
            <a:normAutofit/>
          </a:bodyPr>
          <a:lstStyle/>
          <a:p>
            <a:pPr marL="441325" indent="-441325">
              <a:spcBef>
                <a:spcPts val="0"/>
              </a:spcBef>
              <a:spcAft>
                <a:spcPts val="1000"/>
              </a:spcAft>
            </a:pPr>
            <a:r>
              <a:rPr lang="en-US" sz="3000" dirty="0">
                <a:latin typeface="Times New Roman" panose="02020603050405020304" pitchFamily="18" charset="0"/>
                <a:cs typeface="Times New Roman" panose="02020603050405020304" pitchFamily="18" charset="0"/>
              </a:rPr>
              <a:t>So, with the help of 56 </a:t>
            </a:r>
            <a:r>
              <a:rPr lang="en-US" sz="3000" dirty="0" smtClean="0">
                <a:latin typeface="Times New Roman" panose="02020603050405020304" pitchFamily="18" charset="0"/>
                <a:cs typeface="Times New Roman" panose="02020603050405020304" pitchFamily="18" charset="0"/>
              </a:rPr>
              <a:t>orbit</a:t>
            </a:r>
            <a:r>
              <a:rPr lang="hu-HU" sz="3000" dirty="0" smtClean="0">
                <a:latin typeface="Times New Roman" panose="02020603050405020304" pitchFamily="18" charset="0"/>
                <a:cs typeface="Times New Roman" panose="02020603050405020304" pitchFamily="18" charset="0"/>
              </a:rPr>
              <a:t>al</a:t>
            </a:r>
            <a:r>
              <a:rPr lang="en-US" sz="3000" dirty="0" smtClean="0">
                <a:latin typeface="Times New Roman" panose="02020603050405020304" pitchFamily="18" charset="0"/>
                <a:cs typeface="Times New Roman" panose="02020603050405020304" pitchFamily="18" charset="0"/>
              </a:rPr>
              <a:t>s </a:t>
            </a:r>
            <a:r>
              <a:rPr lang="en-US" sz="3000" dirty="0">
                <a:latin typeface="Times New Roman" panose="02020603050405020304" pitchFamily="18" charset="0"/>
                <a:cs typeface="Times New Roman" panose="02020603050405020304" pitchFamily="18" charset="0"/>
              </a:rPr>
              <a:t>organized into 7 shells and 17 subshells, the electronic structure of </a:t>
            </a:r>
            <a:r>
              <a:rPr lang="hu-HU" sz="3000" dirty="0" smtClean="0">
                <a:latin typeface="Times New Roman" panose="02020603050405020304" pitchFamily="18" charset="0"/>
                <a:cs typeface="Times New Roman" panose="02020603050405020304" pitchFamily="18" charset="0"/>
              </a:rPr>
              <a:t>all</a:t>
            </a:r>
            <a:r>
              <a:rPr lang="en-US" sz="3000" dirty="0" smtClean="0">
                <a:latin typeface="Times New Roman" panose="02020603050405020304" pitchFamily="18" charset="0"/>
                <a:cs typeface="Times New Roman" panose="02020603050405020304" pitchFamily="18" charset="0"/>
              </a:rPr>
              <a:t> atom</a:t>
            </a:r>
            <a:r>
              <a:rPr lang="hu-HU" sz="3000" dirty="0" smtClean="0">
                <a:latin typeface="Times New Roman" panose="02020603050405020304" pitchFamily="18" charset="0"/>
                <a:cs typeface="Times New Roman" panose="02020603050405020304" pitchFamily="18" charset="0"/>
              </a:rPr>
              <a:t>s</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found in the periodic table can be described! </a:t>
            </a:r>
            <a:r>
              <a:rPr lang="en-US" sz="3000" dirty="0" smtClean="0">
                <a:latin typeface="Times New Roman" panose="02020603050405020304" pitchFamily="18" charset="0"/>
                <a:cs typeface="Times New Roman" panose="02020603050405020304" pitchFamily="18" charset="0"/>
              </a:rPr>
              <a:t>...</a:t>
            </a:r>
            <a:r>
              <a:rPr lang="hu-HU" sz="3000" dirty="0" smtClean="0">
                <a:latin typeface="Times New Roman" panose="02020603050405020304" pitchFamily="18" charset="0"/>
                <a:cs typeface="Times New Roman" panose="02020603050405020304" pitchFamily="18" charset="0"/>
              </a:rPr>
              <a:t>b</a:t>
            </a:r>
            <a:r>
              <a:rPr lang="en-US" sz="3000" dirty="0" err="1" smtClean="0">
                <a:latin typeface="Times New Roman" panose="02020603050405020304" pitchFamily="18" charset="0"/>
                <a:cs typeface="Times New Roman" panose="02020603050405020304" pitchFamily="18" charset="0"/>
              </a:rPr>
              <a:t>ut</a:t>
            </a:r>
            <a:r>
              <a:rPr lang="hu-HU" sz="3000" dirty="0" smtClean="0">
                <a:latin typeface="Times New Roman" panose="02020603050405020304" pitchFamily="18" charset="0"/>
                <a:cs typeface="Times New Roman" panose="02020603050405020304" pitchFamily="18" charset="0"/>
              </a:rPr>
              <a:t> they are more </a:t>
            </a:r>
            <a:r>
              <a:rPr lang="hu-HU" sz="3000" dirty="0" err="1" smtClean="0">
                <a:latin typeface="Times New Roman" panose="02020603050405020304" pitchFamily="18" charset="0"/>
                <a:cs typeface="Times New Roman" panose="02020603050405020304" pitchFamily="18" charset="0"/>
              </a:rPr>
              <a:t>than</a:t>
            </a:r>
            <a:r>
              <a:rPr lang="en-US" sz="3000" dirty="0" smtClean="0">
                <a:latin typeface="Times New Roman" panose="02020603050405020304" pitchFamily="18" charset="0"/>
                <a:cs typeface="Times New Roman" panose="02020603050405020304" pitchFamily="18" charset="0"/>
              </a:rPr>
              <a:t> 100</a:t>
            </a:r>
            <a:r>
              <a:rPr lang="hu-HU" sz="3000" dirty="0" smtClean="0">
                <a:latin typeface="Times New Roman" panose="02020603050405020304" pitchFamily="18" charset="0"/>
                <a:cs typeface="Times New Roman" panose="02020603050405020304" pitchFamily="18" charset="0"/>
              </a:rPr>
              <a:t>...</a:t>
            </a:r>
            <a:endParaRPr lang="hu-HU" sz="30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000" dirty="0" smtClean="0">
                <a:latin typeface="Times New Roman" panose="02020603050405020304" pitchFamily="18" charset="0"/>
                <a:cs typeface="Times New Roman" panose="02020603050405020304" pitchFamily="18" charset="0"/>
              </a:rPr>
              <a:t>S</a:t>
            </a:r>
            <a:r>
              <a:rPr lang="en-US" sz="3000" dirty="0" smtClean="0">
                <a:latin typeface="Times New Roman" panose="02020603050405020304" pitchFamily="18" charset="0"/>
                <a:cs typeface="Times New Roman" panose="02020603050405020304" pitchFamily="18" charset="0"/>
              </a:rPr>
              <a:t>o</a:t>
            </a:r>
            <a:r>
              <a:rPr lang="hu-HU" sz="3000" dirty="0" smtClean="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not only one electron can be located in an atomic orbital</a:t>
            </a:r>
            <a:r>
              <a:rPr lang="hu-HU" sz="3000" dirty="0" smtClean="0">
                <a:latin typeface="Times New Roman" panose="02020603050405020304" pitchFamily="18" charset="0"/>
                <a:cs typeface="Times New Roman" panose="02020603050405020304" pitchFamily="18" charset="0"/>
              </a:rPr>
              <a:t>?</a:t>
            </a:r>
            <a:endParaRPr lang="hu-HU" sz="3000" dirty="0">
              <a:latin typeface="Times New Roman" panose="02020603050405020304" pitchFamily="18" charset="0"/>
              <a:cs typeface="Times New Roman" panose="02020603050405020304" pitchFamily="18" charset="0"/>
            </a:endParaRPr>
          </a:p>
          <a:p>
            <a:pPr marL="441325" indent="-441325">
              <a:spcBef>
                <a:spcPts val="0"/>
              </a:spcBef>
            </a:pPr>
            <a:r>
              <a:rPr lang="en-US" sz="3000" dirty="0">
                <a:latin typeface="Times New Roman" panose="02020603050405020304" pitchFamily="18" charset="0"/>
                <a:cs typeface="Times New Roman" panose="02020603050405020304" pitchFamily="18" charset="0"/>
              </a:rPr>
              <a:t>The Stern-</a:t>
            </a:r>
            <a:r>
              <a:rPr lang="en-US" sz="3000" dirty="0" err="1">
                <a:latin typeface="Times New Roman" panose="02020603050405020304" pitchFamily="18" charset="0"/>
                <a:cs typeface="Times New Roman" panose="02020603050405020304" pitchFamily="18" charset="0"/>
              </a:rPr>
              <a:t>Gerlach</a:t>
            </a:r>
            <a:r>
              <a:rPr lang="en-US" sz="3000" dirty="0">
                <a:latin typeface="Times New Roman" panose="02020603050405020304" pitchFamily="18" charset="0"/>
                <a:cs typeface="Times New Roman" panose="02020603050405020304" pitchFamily="18" charset="0"/>
              </a:rPr>
              <a:t> experiment: Ag atoms were deflected in a </a:t>
            </a:r>
            <a:r>
              <a:rPr lang="en-US" sz="3000" dirty="0" smtClean="0">
                <a:latin typeface="Times New Roman" panose="02020603050405020304" pitchFamily="18" charset="0"/>
                <a:cs typeface="Times New Roman" panose="02020603050405020304" pitchFamily="18" charset="0"/>
              </a:rPr>
              <a:t>magnetic</a:t>
            </a:r>
            <a:endParaRPr lang="hu-HU" sz="3000" dirty="0" smtClean="0">
              <a:latin typeface="Times New Roman" panose="02020603050405020304" pitchFamily="18" charset="0"/>
              <a:cs typeface="Times New Roman" panose="02020603050405020304" pitchFamily="18" charset="0"/>
            </a:endParaRPr>
          </a:p>
          <a:p>
            <a:pPr marL="5715000" indent="0">
              <a:spcBef>
                <a:spcPts val="0"/>
              </a:spcBef>
              <a:buNone/>
            </a:pP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field in such a way </a:t>
            </a:r>
            <a:r>
              <a:rPr lang="en-US" sz="3000" dirty="0" smtClean="0">
                <a:latin typeface="Times New Roman" panose="02020603050405020304" pitchFamily="18" charset="0"/>
                <a:cs typeface="Times New Roman" panose="02020603050405020304" pitchFamily="18" charset="0"/>
              </a:rPr>
              <a:t>that </a:t>
            </a:r>
            <a:r>
              <a:rPr lang="en-US" sz="3000" dirty="0">
                <a:latin typeface="Times New Roman" panose="02020603050405020304" pitchFamily="18" charset="0"/>
                <a:cs typeface="Times New Roman" panose="02020603050405020304" pitchFamily="18" charset="0"/>
              </a:rPr>
              <a:t>as if the quantum number describing their spin is </a:t>
            </a:r>
            <a:r>
              <a:rPr lang="en-US" sz="3000" dirty="0" smtClean="0">
                <a:latin typeface="Times New Roman" panose="02020603050405020304" pitchFamily="18" charset="0"/>
                <a:cs typeface="Times New Roman" panose="02020603050405020304" pitchFamily="18" charset="0"/>
              </a:rPr>
              <a:t>½</a:t>
            </a:r>
            <a:r>
              <a:rPr lang="hu-HU" sz="3000" dirty="0" smtClean="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This cannot come from the </a:t>
            </a:r>
            <a:r>
              <a:rPr lang="hu-HU" sz="3000" dirty="0" smtClean="0">
                <a:latin typeface="Times New Roman" panose="02020603050405020304" pitchFamily="18" charset="0"/>
                <a:cs typeface="Times New Roman" panose="02020603050405020304" pitchFamily="18" charset="0"/>
              </a:rPr>
              <a:t>spherical rotation</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of the </a:t>
            </a:r>
            <a:r>
              <a:rPr lang="en-US" sz="3000" dirty="0" smtClean="0">
                <a:latin typeface="Times New Roman" panose="02020603050405020304" pitchFamily="18" charset="0"/>
                <a:cs typeface="Times New Roman" panose="02020603050405020304" pitchFamily="18" charset="0"/>
              </a:rPr>
              <a:t>electron, so </a:t>
            </a:r>
            <a:r>
              <a:rPr lang="en-US" sz="3000" dirty="0">
                <a:latin typeface="Times New Roman" panose="02020603050405020304" pitchFamily="18" charset="0"/>
                <a:cs typeface="Times New Roman" panose="02020603050405020304" pitchFamily="18" charset="0"/>
              </a:rPr>
              <a:t>the electron has its own momentum, which </a:t>
            </a:r>
            <a:r>
              <a:rPr lang="hu-HU" sz="3000" dirty="0" smtClean="0">
                <a:latin typeface="Times New Roman" panose="02020603050405020304" pitchFamily="18" charset="0"/>
                <a:cs typeface="Times New Roman" panose="02020603050405020304" pitchFamily="18" charset="0"/>
              </a:rPr>
              <a:t>is the</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spin</a:t>
            </a:r>
            <a:r>
              <a:rPr lang="hu-HU" sz="3000" dirty="0" smtClean="0">
                <a:latin typeface="Times New Roman" panose="02020603050405020304" pitchFamily="18" charset="0"/>
                <a:cs typeface="Times New Roman" panose="02020603050405020304" pitchFamily="18" charset="0"/>
              </a:rPr>
              <a:t>!</a:t>
            </a:r>
            <a:endParaRPr lang="hu-HU" sz="3000" dirty="0">
              <a:latin typeface="Times New Roman" panose="02020603050405020304" pitchFamily="18" charset="0"/>
              <a:cs typeface="Times New Roman" panose="02020603050405020304" pitchFamily="18" charset="0"/>
            </a:endParaRPr>
          </a:p>
        </p:txBody>
      </p:sp>
      <p:grpSp>
        <p:nvGrpSpPr>
          <p:cNvPr id="6" name="Csoportba foglalás 5">
            <a:extLst>
              <a:ext uri="{FF2B5EF4-FFF2-40B4-BE49-F238E27FC236}">
                <a16:creationId xmlns:a16="http://schemas.microsoft.com/office/drawing/2014/main" id="{C55CF859-21E1-4E8F-B641-A625B019AA0D}"/>
              </a:ext>
            </a:extLst>
          </p:cNvPr>
          <p:cNvGrpSpPr/>
          <p:nvPr/>
        </p:nvGrpSpPr>
        <p:grpSpPr>
          <a:xfrm>
            <a:off x="274638" y="5216999"/>
            <a:ext cx="5611812" cy="342426"/>
            <a:chOff x="427038" y="5959949"/>
            <a:chExt cx="5611812" cy="342426"/>
          </a:xfrm>
        </p:grpSpPr>
        <p:cxnSp>
          <p:nvCxnSpPr>
            <p:cNvPr id="7" name="Egyenes összekötő 6">
              <a:extLst>
                <a:ext uri="{FF2B5EF4-FFF2-40B4-BE49-F238E27FC236}">
                  <a16:creationId xmlns:a16="http://schemas.microsoft.com/office/drawing/2014/main" id="{531AA3C3-E900-4F56-9AAF-53DB6FB2407F}"/>
                </a:ext>
              </a:extLst>
            </p:cNvPr>
            <p:cNvCxnSpPr/>
            <p:nvPr/>
          </p:nvCxnSpPr>
          <p:spPr bwMode="auto">
            <a:xfrm>
              <a:off x="427038" y="6130925"/>
              <a:ext cx="963612" cy="0"/>
            </a:xfrm>
            <a:prstGeom prst="line">
              <a:avLst/>
            </a:prstGeom>
            <a:solidFill>
              <a:srgbClr val="00B8FF"/>
            </a:solidFill>
            <a:ln w="50800" cap="flat" cmpd="sng" algn="ctr">
              <a:solidFill>
                <a:srgbClr val="FF0000"/>
              </a:solidFill>
              <a:prstDash val="solid"/>
              <a:round/>
              <a:headEnd type="none" w="med" len="med"/>
              <a:tailEnd type="none" w="med" len="med"/>
            </a:ln>
            <a:effectLst/>
          </p:spPr>
        </p:cxnSp>
        <p:sp>
          <p:nvSpPr>
            <p:cNvPr id="8" name="Szabadkézi sokszög 6">
              <a:extLst>
                <a:ext uri="{FF2B5EF4-FFF2-40B4-BE49-F238E27FC236}">
                  <a16:creationId xmlns:a16="http://schemas.microsoft.com/office/drawing/2014/main" id="{979A9393-04E2-4DD8-B6EE-670FCFD1FB0B}"/>
                </a:ext>
              </a:extLst>
            </p:cNvPr>
            <p:cNvSpPr/>
            <p:nvPr/>
          </p:nvSpPr>
          <p:spPr bwMode="auto">
            <a:xfrm>
              <a:off x="1390650" y="6130925"/>
              <a:ext cx="4648200" cy="171450"/>
            </a:xfrm>
            <a:custGeom>
              <a:avLst/>
              <a:gdLst>
                <a:gd name="connsiteX0" fmla="*/ 0 w 4648200"/>
                <a:gd name="connsiteY0" fmla="*/ 0 h 171450"/>
                <a:gd name="connsiteX1" fmla="*/ 4648200 w 4648200"/>
                <a:gd name="connsiteY1" fmla="*/ 171450 h 171450"/>
                <a:gd name="connsiteX2" fmla="*/ 4648200 w 4648200"/>
                <a:gd name="connsiteY2" fmla="*/ 171450 h 171450"/>
              </a:gdLst>
              <a:ahLst/>
              <a:cxnLst>
                <a:cxn ang="0">
                  <a:pos x="connsiteX0" y="connsiteY0"/>
                </a:cxn>
                <a:cxn ang="0">
                  <a:pos x="connsiteX1" y="connsiteY1"/>
                </a:cxn>
                <a:cxn ang="0">
                  <a:pos x="connsiteX2" y="connsiteY2"/>
                </a:cxn>
              </a:cxnLst>
              <a:rect l="l" t="t" r="r" b="b"/>
              <a:pathLst>
                <a:path w="4648200" h="171450">
                  <a:moveTo>
                    <a:pt x="0" y="0"/>
                  </a:moveTo>
                  <a:lnTo>
                    <a:pt x="4648200" y="171450"/>
                  </a:lnTo>
                  <a:lnTo>
                    <a:pt x="4648200" y="171450"/>
                  </a:lnTo>
                </a:path>
              </a:pathLst>
            </a:custGeom>
            <a:solidFill>
              <a:srgbClr val="00B8FF"/>
            </a:solidFill>
            <a:ln w="508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sp>
          <p:nvSpPr>
            <p:cNvPr id="9" name="Szabadkézi sokszög 7">
              <a:extLst>
                <a:ext uri="{FF2B5EF4-FFF2-40B4-BE49-F238E27FC236}">
                  <a16:creationId xmlns:a16="http://schemas.microsoft.com/office/drawing/2014/main" id="{EFCB9C14-25B2-4692-B53A-22CD65F7F5B9}"/>
                </a:ext>
              </a:extLst>
            </p:cNvPr>
            <p:cNvSpPr/>
            <p:nvPr/>
          </p:nvSpPr>
          <p:spPr bwMode="auto">
            <a:xfrm flipV="1">
              <a:off x="1390650" y="5959949"/>
              <a:ext cx="4648200" cy="171450"/>
            </a:xfrm>
            <a:custGeom>
              <a:avLst/>
              <a:gdLst>
                <a:gd name="connsiteX0" fmla="*/ 0 w 4648200"/>
                <a:gd name="connsiteY0" fmla="*/ 0 h 171450"/>
                <a:gd name="connsiteX1" fmla="*/ 4648200 w 4648200"/>
                <a:gd name="connsiteY1" fmla="*/ 171450 h 171450"/>
                <a:gd name="connsiteX2" fmla="*/ 4648200 w 4648200"/>
                <a:gd name="connsiteY2" fmla="*/ 171450 h 171450"/>
              </a:gdLst>
              <a:ahLst/>
              <a:cxnLst>
                <a:cxn ang="0">
                  <a:pos x="connsiteX0" y="connsiteY0"/>
                </a:cxn>
                <a:cxn ang="0">
                  <a:pos x="connsiteX1" y="connsiteY1"/>
                </a:cxn>
                <a:cxn ang="0">
                  <a:pos x="connsiteX2" y="connsiteY2"/>
                </a:cxn>
              </a:cxnLst>
              <a:rect l="l" t="t" r="r" b="b"/>
              <a:pathLst>
                <a:path w="4648200" h="171450">
                  <a:moveTo>
                    <a:pt x="0" y="0"/>
                  </a:moveTo>
                  <a:lnTo>
                    <a:pt x="4648200" y="171450"/>
                  </a:lnTo>
                  <a:lnTo>
                    <a:pt x="4648200" y="171450"/>
                  </a:lnTo>
                </a:path>
              </a:pathLst>
            </a:custGeom>
            <a:solidFill>
              <a:srgbClr val="00B8FF"/>
            </a:solidFill>
            <a:ln w="508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grpSp>
      <p:grpSp>
        <p:nvGrpSpPr>
          <p:cNvPr id="11" name="Csoportba foglalás 10">
            <a:extLst>
              <a:ext uri="{FF2B5EF4-FFF2-40B4-BE49-F238E27FC236}">
                <a16:creationId xmlns:a16="http://schemas.microsoft.com/office/drawing/2014/main" id="{EA23FACD-FE64-4714-9CF5-6D86D2016B4A}"/>
              </a:ext>
            </a:extLst>
          </p:cNvPr>
          <p:cNvGrpSpPr/>
          <p:nvPr/>
        </p:nvGrpSpPr>
        <p:grpSpPr>
          <a:xfrm>
            <a:off x="914400" y="4206354"/>
            <a:ext cx="5035232" cy="2381534"/>
            <a:chOff x="914400" y="4206354"/>
            <a:chExt cx="5035232" cy="2381534"/>
          </a:xfrm>
        </p:grpSpPr>
        <p:sp>
          <p:nvSpPr>
            <p:cNvPr id="4" name="Téglalap 3">
              <a:extLst>
                <a:ext uri="{FF2B5EF4-FFF2-40B4-BE49-F238E27FC236}">
                  <a16:creationId xmlns:a16="http://schemas.microsoft.com/office/drawing/2014/main" id="{64C20FED-7821-42CB-8374-4680E08E75F6}"/>
                </a:ext>
              </a:extLst>
            </p:cNvPr>
            <p:cNvSpPr/>
            <p:nvPr/>
          </p:nvSpPr>
          <p:spPr bwMode="auto">
            <a:xfrm>
              <a:off x="914400" y="4305300"/>
              <a:ext cx="3295650" cy="838200"/>
            </a:xfrm>
            <a:prstGeom prst="rect">
              <a:avLst/>
            </a:prstGeom>
            <a:solidFill>
              <a:srgbClr val="FF896D"/>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sp>
          <p:nvSpPr>
            <p:cNvPr id="5" name="Téglalap 4">
              <a:extLst>
                <a:ext uri="{FF2B5EF4-FFF2-40B4-BE49-F238E27FC236}">
                  <a16:creationId xmlns:a16="http://schemas.microsoft.com/office/drawing/2014/main" id="{76CA8057-3B5D-4683-94FA-70770DAC051F}"/>
                </a:ext>
              </a:extLst>
            </p:cNvPr>
            <p:cNvSpPr/>
            <p:nvPr/>
          </p:nvSpPr>
          <p:spPr bwMode="auto">
            <a:xfrm>
              <a:off x="914400" y="5635625"/>
              <a:ext cx="3295650" cy="838200"/>
            </a:xfrm>
            <a:prstGeom prst="rect">
              <a:avLst/>
            </a:prstGeom>
            <a:solidFill>
              <a:srgbClr val="FF896D"/>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sp>
          <p:nvSpPr>
            <p:cNvPr id="10" name="Téglalap 9">
              <a:extLst>
                <a:ext uri="{FF2B5EF4-FFF2-40B4-BE49-F238E27FC236}">
                  <a16:creationId xmlns:a16="http://schemas.microsoft.com/office/drawing/2014/main" id="{B3FD808D-4309-4B7C-AA2A-C75329AD271F}"/>
                </a:ext>
              </a:extLst>
            </p:cNvPr>
            <p:cNvSpPr/>
            <p:nvPr/>
          </p:nvSpPr>
          <p:spPr bwMode="auto">
            <a:xfrm>
              <a:off x="5903913" y="4206354"/>
              <a:ext cx="45719" cy="2381534"/>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grpSp>
      <p:sp>
        <p:nvSpPr>
          <p:cNvPr id="13"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0735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285750" y="1657984"/>
            <a:ext cx="11601450" cy="5028566"/>
          </a:xfrm>
        </p:spPr>
        <p:txBody>
          <a:bodyPr>
            <a:normAutofit fontScale="92500" lnSpcReduction="2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quantum number describing the electron's own spin is called the </a:t>
            </a:r>
            <a:r>
              <a:rPr lang="en-US" sz="3200" b="1" dirty="0">
                <a:latin typeface="Times New Roman" panose="02020603050405020304" pitchFamily="18" charset="0"/>
                <a:cs typeface="Times New Roman" panose="02020603050405020304" pitchFamily="18" charset="0"/>
              </a:rPr>
              <a:t>spin quantum </a:t>
            </a:r>
            <a:r>
              <a:rPr lang="en-US" sz="3200" b="1" dirty="0" smtClean="0">
                <a:latin typeface="Times New Roman" panose="02020603050405020304" pitchFamily="18" charset="0"/>
                <a:cs typeface="Times New Roman" panose="02020603050405020304" pitchFamily="18" charset="0"/>
              </a:rPr>
              <a:t>number</a:t>
            </a:r>
            <a:r>
              <a:rPr lang="hu-HU" sz="3200" b="1"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a:t>
            </a:r>
            <a:r>
              <a:rPr lang="hu-HU" sz="3200" dirty="0" err="1" smtClean="0">
                <a:latin typeface="Times New Roman" panose="02020603050405020304" pitchFamily="18" charset="0"/>
                <a:cs typeface="Times New Roman" panose="02020603050405020304" pitchFamily="18" charset="0"/>
              </a:rPr>
              <a:t>m</a:t>
            </a:r>
            <a:r>
              <a:rPr lang="hu-HU" sz="3200" baseline="-25000" dirty="0" err="1" smtClean="0">
                <a:latin typeface="Times New Roman" panose="02020603050405020304" pitchFamily="18" charset="0"/>
                <a:cs typeface="Times New Roman" panose="02020603050405020304" pitchFamily="18" charset="0"/>
              </a:rPr>
              <a:t>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length of the momentum vector can be calculated similarly to the spherical rotation </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9000"/>
              </a:spcBef>
              <a:spcAft>
                <a:spcPts val="1000"/>
              </a:spcAft>
            </a:pPr>
            <a:r>
              <a:rPr lang="en-US" sz="3200" dirty="0">
                <a:latin typeface="Times New Roman" panose="02020603050405020304" pitchFamily="18" charset="0"/>
                <a:cs typeface="Times New Roman" panose="02020603050405020304" pitchFamily="18" charset="0"/>
              </a:rPr>
              <a:t>It also behaves in a magnetic field similarly to the orbital spin, its spatial projection can be ±½ℏ, and the value ±½ can be taken by the magnetic spin quantum number, </a:t>
            </a:r>
            <a:r>
              <a:rPr lang="en-US" sz="3200" dirty="0" smtClean="0">
                <a:latin typeface="Times New Roman" panose="02020603050405020304" pitchFamily="18" charset="0"/>
                <a:cs typeface="Times New Roman" panose="02020603050405020304" pitchFamily="18" charset="0"/>
              </a:rPr>
              <a:t>which </a:t>
            </a:r>
            <a:r>
              <a:rPr lang="en-US" sz="3200" dirty="0">
                <a:latin typeface="Times New Roman" panose="02020603050405020304" pitchFamily="18" charset="0"/>
                <a:cs typeface="Times New Roman" panose="02020603050405020304" pitchFamily="18" charset="0"/>
              </a:rPr>
              <a:t>explains the </a:t>
            </a:r>
            <a:r>
              <a:rPr lang="hu-HU" sz="3200" dirty="0" smtClean="0">
                <a:latin typeface="Times New Roman" panose="02020603050405020304" pitchFamily="18" charset="0"/>
                <a:cs typeface="Times New Roman" panose="02020603050405020304" pitchFamily="18" charset="0"/>
              </a:rPr>
              <a:t>results of the </a:t>
            </a:r>
            <a:r>
              <a:rPr lang="en-US" sz="3200" dirty="0" smtClean="0">
                <a:latin typeface="Times New Roman" panose="02020603050405020304" pitchFamily="18" charset="0"/>
                <a:cs typeface="Times New Roman" panose="02020603050405020304" pitchFamily="18" charset="0"/>
              </a:rPr>
              <a:t>Stern-</a:t>
            </a:r>
            <a:r>
              <a:rPr lang="en-US" sz="3200" dirty="0" err="1" smtClean="0">
                <a:latin typeface="Times New Roman" panose="02020603050405020304" pitchFamily="18" charset="0"/>
                <a:cs typeface="Times New Roman" panose="02020603050405020304" pitchFamily="18" charset="0"/>
              </a:rPr>
              <a:t>Gerlach</a:t>
            </a:r>
            <a:r>
              <a:rPr lang="en-US" sz="3200" dirty="0" smtClean="0">
                <a:latin typeface="Times New Roman" panose="02020603050405020304" pitchFamily="18" charset="0"/>
                <a:cs typeface="Times New Roman" panose="02020603050405020304" pitchFamily="18" charset="0"/>
              </a:rPr>
              <a:t> experiment</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So far, </a:t>
            </a:r>
            <a:r>
              <a:rPr lang="en-US" sz="3200" dirty="0" smtClean="0">
                <a:latin typeface="Times New Roman" panose="02020603050405020304" pitchFamily="18" charset="0"/>
                <a:cs typeface="Times New Roman" panose="02020603050405020304" pitchFamily="18" charset="0"/>
              </a:rPr>
              <a:t>we have not taken this </a:t>
            </a:r>
            <a:r>
              <a:rPr lang="en-US" sz="3200" dirty="0">
                <a:latin typeface="Times New Roman" panose="02020603050405020304" pitchFamily="18" charset="0"/>
                <a:cs typeface="Times New Roman" panose="02020603050405020304" pitchFamily="18" charset="0"/>
              </a:rPr>
              <a:t>property into account in the description of the </a:t>
            </a:r>
            <a:r>
              <a:rPr lang="en-US" sz="3200" dirty="0" smtClean="0">
                <a:latin typeface="Times New Roman" panose="02020603050405020304" pitchFamily="18" charset="0"/>
                <a:cs typeface="Times New Roman" panose="02020603050405020304" pitchFamily="18" charset="0"/>
              </a:rPr>
              <a:t>state </a:t>
            </a:r>
            <a:r>
              <a:rPr lang="en-US" sz="3200" dirty="0">
                <a:latin typeface="Times New Roman" panose="02020603050405020304" pitchFamily="18" charset="0"/>
                <a:cs typeface="Times New Roman" panose="02020603050405020304" pitchFamily="18" charset="0"/>
              </a:rPr>
              <a:t>of the </a:t>
            </a:r>
            <a:r>
              <a:rPr lang="en-US" sz="3200" dirty="0" smtClean="0">
                <a:latin typeface="Times New Roman" panose="02020603050405020304" pitchFamily="18" charset="0"/>
                <a:cs typeface="Times New Roman" panose="02020603050405020304" pitchFamily="18" charset="0"/>
              </a:rPr>
              <a:t>electron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47B031CE-80AE-453C-85D5-D3C03C71D999}"/>
                  </a:ext>
                </a:extLst>
              </p:cNvPr>
              <p:cNvSpPr txBox="1"/>
              <p:nvPr/>
            </p:nvSpPr>
            <p:spPr>
              <a:xfrm>
                <a:off x="2457450" y="2968818"/>
                <a:ext cx="7295395" cy="116185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hu-HU" sz="3600" i="1" smtClean="0">
                              <a:latin typeface="Cambria Math" panose="02040503050406030204" pitchFamily="18" charset="0"/>
                            </a:rPr>
                          </m:ctrlPr>
                        </m:dPr>
                        <m:e>
                          <m:acc>
                            <m:accPr>
                              <m:chr m:val="⃗"/>
                              <m:ctrlPr>
                                <a:rPr lang="hu-HU" sz="3600" i="1" smtClean="0">
                                  <a:latin typeface="Cambria Math" panose="02040503050406030204" pitchFamily="18" charset="0"/>
                                </a:rPr>
                              </m:ctrlPr>
                            </m:accPr>
                            <m:e>
                              <m:r>
                                <a:rPr lang="hu-HU" sz="3600" b="0" i="1" smtClean="0">
                                  <a:latin typeface="Cambria Math" panose="02040503050406030204" pitchFamily="18" charset="0"/>
                                </a:rPr>
                                <m:t>𝑠</m:t>
                              </m:r>
                            </m:e>
                          </m:acc>
                        </m:e>
                      </m:d>
                      <m:r>
                        <a:rPr lang="hu-HU" sz="3600" b="0" i="1" smtClean="0">
                          <a:latin typeface="Cambria Math" panose="02040503050406030204" pitchFamily="18" charset="0"/>
                        </a:rPr>
                        <m:t>=</m:t>
                      </m:r>
                      <m:rad>
                        <m:radPr>
                          <m:degHide m:val="on"/>
                          <m:ctrlPr>
                            <a:rPr lang="hu-HU" sz="3600" b="0" i="1" smtClean="0">
                              <a:latin typeface="Cambria Math" panose="02040503050406030204" pitchFamily="18" charset="0"/>
                            </a:rPr>
                          </m:ctrlPr>
                        </m:radPr>
                        <m:deg/>
                        <m:e>
                          <m:r>
                            <a:rPr lang="hu-HU" sz="3600" b="0" i="1" smtClean="0">
                              <a:latin typeface="Cambria Math" panose="02040503050406030204" pitchFamily="18" charset="0"/>
                            </a:rPr>
                            <m:t>𝑠</m:t>
                          </m:r>
                          <m:r>
                            <a:rPr lang="hu-HU" sz="3600" b="0" i="1" smtClean="0">
                              <a:latin typeface="Cambria Math" panose="02040503050406030204" pitchFamily="18" charset="0"/>
                              <a:ea typeface="Cambria Math" panose="02040503050406030204" pitchFamily="18" charset="0"/>
                            </a:rPr>
                            <m:t>∙</m:t>
                          </m:r>
                          <m:d>
                            <m:dPr>
                              <m:ctrlPr>
                                <a:rPr lang="hu-HU" sz="3600" b="0" i="1" smtClean="0">
                                  <a:latin typeface="Cambria Math" panose="02040503050406030204" pitchFamily="18" charset="0"/>
                                  <a:ea typeface="Cambria Math" panose="02040503050406030204" pitchFamily="18" charset="0"/>
                                </a:rPr>
                              </m:ctrlPr>
                            </m:dPr>
                            <m:e>
                              <m:r>
                                <a:rPr lang="hu-HU" sz="3600" b="0" i="1" smtClean="0">
                                  <a:latin typeface="Cambria Math" panose="02040503050406030204" pitchFamily="18" charset="0"/>
                                  <a:ea typeface="Cambria Math" panose="02040503050406030204" pitchFamily="18" charset="0"/>
                                </a:rPr>
                                <m:t>𝑠</m:t>
                              </m:r>
                              <m:r>
                                <a:rPr lang="hu-HU" sz="3600" b="0" i="1" smtClean="0">
                                  <a:latin typeface="Cambria Math" panose="02040503050406030204" pitchFamily="18" charset="0"/>
                                  <a:ea typeface="Cambria Math" panose="02040503050406030204" pitchFamily="18" charset="0"/>
                                </a:rPr>
                                <m:t>+1</m:t>
                              </m:r>
                            </m:e>
                          </m:d>
                        </m:e>
                      </m:rad>
                      <m:r>
                        <a:rPr lang="hu-HU" sz="3600" b="0" i="1" smtClean="0">
                          <a:latin typeface="Cambria Math" panose="02040503050406030204" pitchFamily="18" charset="0"/>
                          <a:ea typeface="Cambria Math" panose="02040503050406030204" pitchFamily="18" charset="0"/>
                        </a:rPr>
                        <m:t>ℏ=</m:t>
                      </m:r>
                      <m:f>
                        <m:fPr>
                          <m:ctrlPr>
                            <a:rPr lang="hu-HU" sz="3600" b="0" i="1" smtClean="0">
                              <a:latin typeface="Cambria Math" panose="02040503050406030204" pitchFamily="18" charset="0"/>
                              <a:ea typeface="Cambria Math" panose="02040503050406030204" pitchFamily="18" charset="0"/>
                            </a:rPr>
                          </m:ctrlPr>
                        </m:fPr>
                        <m:num>
                          <m:rad>
                            <m:radPr>
                              <m:degHide m:val="on"/>
                              <m:ctrlPr>
                                <a:rPr lang="hu-HU" sz="3600" b="0" i="1" smtClean="0">
                                  <a:latin typeface="Cambria Math" panose="02040503050406030204" pitchFamily="18" charset="0"/>
                                  <a:ea typeface="Cambria Math" panose="02040503050406030204" pitchFamily="18" charset="0"/>
                                </a:rPr>
                              </m:ctrlPr>
                            </m:radPr>
                            <m:deg/>
                            <m:e>
                              <m:r>
                                <a:rPr lang="hu-HU" sz="3600" b="0" i="1" smtClean="0">
                                  <a:latin typeface="Cambria Math" panose="02040503050406030204" pitchFamily="18" charset="0"/>
                                  <a:ea typeface="Cambria Math" panose="02040503050406030204" pitchFamily="18" charset="0"/>
                                </a:rPr>
                                <m:t>3</m:t>
                              </m:r>
                            </m:e>
                          </m:rad>
                        </m:num>
                        <m:den>
                          <m:r>
                            <a:rPr lang="hu-HU" sz="3600" b="0" i="1" smtClean="0">
                              <a:latin typeface="Cambria Math" panose="02040503050406030204" pitchFamily="18" charset="0"/>
                              <a:ea typeface="Cambria Math" panose="02040503050406030204" pitchFamily="18" charset="0"/>
                            </a:rPr>
                            <m:t>2</m:t>
                          </m:r>
                        </m:den>
                      </m:f>
                      <m:r>
                        <a:rPr lang="hu-HU" sz="3600" b="0" i="1" smtClean="0">
                          <a:latin typeface="Cambria Math" panose="02040503050406030204" pitchFamily="18" charset="0"/>
                          <a:ea typeface="Cambria Math" panose="02040503050406030204" pitchFamily="18" charset="0"/>
                        </a:rPr>
                        <m:t>ℏ=0,866ℏ</m:t>
                      </m:r>
                    </m:oMath>
                  </m:oMathPara>
                </a14:m>
                <a:endParaRPr lang="hu-HU" sz="3600" dirty="0"/>
              </a:p>
            </p:txBody>
          </p:sp>
        </mc:Choice>
        <mc:Fallback xmlns="">
          <p:sp>
            <p:nvSpPr>
              <p:cNvPr id="4" name="Szövegdoboz 3">
                <a:extLst>
                  <a:ext uri="{FF2B5EF4-FFF2-40B4-BE49-F238E27FC236}">
                    <a16:creationId xmlns:a16="http://schemas.microsoft.com/office/drawing/2014/main" id="{47B031CE-80AE-453C-85D5-D3C03C71D999}"/>
                  </a:ext>
                </a:extLst>
              </p:cNvPr>
              <p:cNvSpPr txBox="1">
                <a:spLocks noRot="1" noChangeAspect="1" noMove="1" noResize="1" noEditPoints="1" noAdjustHandles="1" noChangeArrowheads="1" noChangeShapeType="1" noTextEdit="1"/>
              </p:cNvSpPr>
              <p:nvPr/>
            </p:nvSpPr>
            <p:spPr>
              <a:xfrm>
                <a:off x="2457450" y="2968818"/>
                <a:ext cx="7295395" cy="1161857"/>
              </a:xfrm>
              <a:prstGeom prst="rect">
                <a:avLst/>
              </a:prstGeom>
              <a:blipFill>
                <a:blip r:embed="rId2"/>
                <a:stretch>
                  <a:fillRect/>
                </a:stretch>
              </a:blipFill>
            </p:spPr>
            <p:txBody>
              <a:bodyPr/>
              <a:lstStyle/>
              <a:p>
                <a:r>
                  <a:rPr lang="en-US">
                    <a:noFill/>
                  </a:rPr>
                  <a:t> </a:t>
                </a:r>
              </a:p>
            </p:txBody>
          </p:sp>
        </mc:Fallback>
      </mc:AlternateContent>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8700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950084"/>
            <a:ext cx="10515600" cy="3866516"/>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Taking into account the state of the electron's spin, </a:t>
            </a:r>
            <a:r>
              <a:rPr lang="hu-HU" sz="3200" dirty="0" smtClean="0">
                <a:latin typeface="Times New Roman" panose="02020603050405020304" pitchFamily="18" charset="0"/>
                <a:cs typeface="Times New Roman" panose="02020603050405020304" pitchFamily="18" charset="0"/>
              </a:rPr>
              <a:t>one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can </a:t>
            </a:r>
            <a:r>
              <a:rPr lang="hu-HU" sz="3200" dirty="0" smtClean="0">
                <a:latin typeface="Times New Roman" panose="02020603050405020304" pitchFamily="18" charset="0"/>
                <a:cs typeface="Times New Roman" panose="02020603050405020304" pitchFamily="18" charset="0"/>
              </a:rPr>
              <a:t>summarize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four quantum numbers that determine the state of an electron in </a:t>
            </a:r>
            <a:r>
              <a:rPr lang="en-US" sz="3200" dirty="0" smtClean="0">
                <a:latin typeface="Times New Roman" panose="02020603050405020304" pitchFamily="18" charset="0"/>
                <a:cs typeface="Times New Roman" panose="02020603050405020304" pitchFamily="18" charset="0"/>
              </a:rPr>
              <a:t>atoms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hu-HU" sz="2800" dirty="0" smtClean="0">
                <a:latin typeface="Times New Roman" panose="02020603050405020304" pitchFamily="18" charset="0"/>
                <a:cs typeface="Times New Roman" panose="02020603050405020304" pitchFamily="18" charset="0"/>
              </a:rPr>
              <a:t>t</a:t>
            </a:r>
            <a:r>
              <a:rPr lang="en-US" sz="2800" dirty="0" err="1" smtClean="0">
                <a:latin typeface="Times New Roman" panose="02020603050405020304" pitchFamily="18" charset="0"/>
                <a:cs typeface="Times New Roman" panose="02020603050405020304" pitchFamily="18" charset="0"/>
              </a:rPr>
              <a:t>hree</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quantum numbers characterizing wave </a:t>
            </a:r>
            <a:r>
              <a:rPr lang="en-US" sz="2800" dirty="0" smtClean="0">
                <a:latin typeface="Times New Roman" panose="02020603050405020304" pitchFamily="18" charset="0"/>
                <a:cs typeface="Times New Roman" panose="02020603050405020304" pitchFamily="18" charset="0"/>
              </a:rPr>
              <a:t>functions</a:t>
            </a:r>
            <a:r>
              <a:rPr lang="hu-HU" sz="2800" i="1" dirty="0" smtClean="0">
                <a:latin typeface="Times New Roman" panose="02020603050405020304" pitchFamily="18" charset="0"/>
                <a:cs typeface="Times New Roman" panose="02020603050405020304" pitchFamily="18" charset="0"/>
              </a:rPr>
              <a:t>: n, ℓ, </a:t>
            </a:r>
            <a:r>
              <a:rPr lang="hu-HU" sz="2800" dirty="0">
                <a:latin typeface="Times New Roman" panose="02020603050405020304" pitchFamily="18" charset="0"/>
                <a:cs typeface="Times New Roman" panose="02020603050405020304" pitchFamily="18" charset="0"/>
              </a:rPr>
              <a:t>és </a:t>
            </a:r>
            <a:r>
              <a:rPr lang="hu-HU" sz="2800" i="1" dirty="0">
                <a:latin typeface="Times New Roman" panose="02020603050405020304" pitchFamily="18" charset="0"/>
                <a:cs typeface="Times New Roman" panose="02020603050405020304" pitchFamily="18" charset="0"/>
              </a:rPr>
              <a:t>m</a:t>
            </a:r>
            <a:r>
              <a:rPr lang="hu-HU" sz="2800" i="1" baseline="-25000" dirty="0">
                <a:latin typeface="Times New Roman" panose="02020603050405020304" pitchFamily="18" charset="0"/>
                <a:cs typeface="Times New Roman" panose="02020603050405020304" pitchFamily="18" charset="0"/>
              </a:rPr>
              <a:t>ℓ</a:t>
            </a:r>
            <a:r>
              <a:rPr lang="hu-HU" sz="2800" i="1" dirty="0">
                <a:latin typeface="Times New Roman" panose="02020603050405020304" pitchFamily="18" charset="0"/>
                <a:cs typeface="Times New Roman" panose="02020603050405020304" pitchFamily="18" charset="0"/>
              </a:rPr>
              <a:t> </a:t>
            </a:r>
          </a:p>
          <a:p>
            <a:pPr lvl="1" indent="-442800">
              <a:spcBef>
                <a:spcPts val="0"/>
              </a:spcBef>
              <a:spcAft>
                <a:spcPts val="1000"/>
              </a:spcAft>
              <a:buFont typeface="Courier New" panose="02070309020205020404" pitchFamily="49" charset="0"/>
              <a:buChar char="o"/>
            </a:pP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quantum number </a:t>
            </a:r>
            <a:r>
              <a:rPr lang="en-US" sz="2800" i="1" dirty="0" err="1">
                <a:latin typeface="Times New Roman" panose="02020603050405020304" pitchFamily="18" charset="0"/>
                <a:cs typeface="Times New Roman" panose="02020603050405020304" pitchFamily="18" charset="0"/>
              </a:rPr>
              <a:t>m</a:t>
            </a:r>
            <a:r>
              <a:rPr lang="en-US" sz="2800" i="1" baseline="-25000" dirty="0" err="1">
                <a:latin typeface="Times New Roman" panose="02020603050405020304" pitchFamily="18" charset="0"/>
                <a:cs typeface="Times New Roman" panose="02020603050405020304" pitchFamily="18" charset="0"/>
              </a:rPr>
              <a:t>s</a:t>
            </a:r>
            <a:r>
              <a:rPr lang="en-US" sz="2800" dirty="0">
                <a:latin typeface="Times New Roman" panose="02020603050405020304" pitchFamily="18" charset="0"/>
                <a:cs typeface="Times New Roman" panose="02020603050405020304" pitchFamily="18" charset="0"/>
              </a:rPr>
              <a:t> describing the state of its spin, which means two states, indicated by </a:t>
            </a:r>
            <a:r>
              <a:rPr lang="en-US" sz="2800" i="1"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and </a:t>
            </a:r>
            <a:r>
              <a:rPr lang="en-US" sz="2800" i="1" dirty="0" smtClean="0">
                <a:latin typeface="Times New Roman" panose="02020603050405020304" pitchFamily="18" charset="0"/>
                <a:cs typeface="Times New Roman" panose="02020603050405020304" pitchFamily="18" charset="0"/>
              </a:rPr>
              <a:t>β</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for each </a:t>
            </a:r>
            <a:r>
              <a:rPr lang="en-US" sz="2800" dirty="0" smtClean="0">
                <a:latin typeface="Times New Roman" panose="02020603050405020304" pitchFamily="18" charset="0"/>
                <a:cs typeface="Times New Roman" panose="02020603050405020304" pitchFamily="18" charset="0"/>
              </a:rPr>
              <a:t>orbit</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marL="442913" indent="-442913">
              <a:spcBef>
                <a:spcPts val="0"/>
              </a:spcBef>
              <a:spcAft>
                <a:spcPts val="1000"/>
              </a:spcAft>
            </a:pPr>
            <a:r>
              <a:rPr lang="hu-HU" sz="3200" dirty="0" smtClean="0">
                <a:latin typeface="Times New Roman" panose="02020603050405020304" pitchFamily="18" charset="0"/>
                <a:cs typeface="Times New Roman" panose="02020603050405020304" pitchFamily="18" charset="0"/>
              </a:rPr>
              <a:t>Thereafter</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let us</a:t>
            </a:r>
            <a:r>
              <a:rPr lang="en-US" sz="3200" dirty="0">
                <a:latin typeface="Times New Roman" panose="02020603050405020304" pitchFamily="18" charset="0"/>
                <a:cs typeface="Times New Roman" panose="02020603050405020304" pitchFamily="18" charset="0"/>
              </a:rPr>
              <a:t> start to determine the basic state configuration of an atom, to fill the atomic orbitals with </a:t>
            </a:r>
            <a:r>
              <a:rPr lang="en-US" sz="3200" dirty="0" smtClean="0">
                <a:latin typeface="Times New Roman" panose="02020603050405020304" pitchFamily="18" charset="0"/>
                <a:cs typeface="Times New Roman" panose="02020603050405020304" pitchFamily="18" charset="0"/>
              </a:rPr>
              <a:t>electrons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structure of multi-electron 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7179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Egyenes összekötő nyíllal 3">
            <a:extLst>
              <a:ext uri="{FF2B5EF4-FFF2-40B4-BE49-F238E27FC236}">
                <a16:creationId xmlns:a16="http://schemas.microsoft.com/office/drawing/2014/main" id="{F5A685B4-FBDA-4F92-AA4C-BFD964454F27}"/>
              </a:ext>
            </a:extLst>
          </p:cNvPr>
          <p:cNvCxnSpPr/>
          <p:nvPr/>
        </p:nvCxnSpPr>
        <p:spPr bwMode="auto">
          <a:xfrm flipV="1">
            <a:off x="1148385" y="536725"/>
            <a:ext cx="0" cy="1440000"/>
          </a:xfrm>
          <a:prstGeom prst="straightConnector1">
            <a:avLst/>
          </a:prstGeom>
          <a:solidFill>
            <a:srgbClr val="00B8FF"/>
          </a:solidFill>
          <a:ln w="25400" cap="flat" cmpd="sng" algn="ctr">
            <a:solidFill>
              <a:schemeClr val="tx1"/>
            </a:solidFill>
            <a:prstDash val="solid"/>
            <a:round/>
            <a:headEnd type="none" w="med" len="med"/>
            <a:tailEnd type="stealth"/>
          </a:ln>
          <a:effectLst/>
        </p:spPr>
      </p:cxnSp>
      <p:sp>
        <p:nvSpPr>
          <p:cNvPr id="5" name="Szövegdoboz 4">
            <a:extLst>
              <a:ext uri="{FF2B5EF4-FFF2-40B4-BE49-F238E27FC236}">
                <a16:creationId xmlns:a16="http://schemas.microsoft.com/office/drawing/2014/main" id="{D4B2B25F-7868-4E50-BAD2-EF2177159A09}"/>
              </a:ext>
            </a:extLst>
          </p:cNvPr>
          <p:cNvSpPr txBox="1"/>
          <p:nvPr/>
        </p:nvSpPr>
        <p:spPr>
          <a:xfrm>
            <a:off x="47298" y="536725"/>
            <a:ext cx="1050288" cy="352725"/>
          </a:xfrm>
          <a:prstGeom prst="rect">
            <a:avLst/>
          </a:prstGeom>
          <a:noFill/>
        </p:spPr>
        <p:txBody>
          <a:bodyPr wrap="none" rtlCol="0">
            <a:spAutoFit/>
          </a:bodyPr>
          <a:lstStyle/>
          <a:p>
            <a:r>
              <a:rPr lang="hu-HU" smtClean="0">
                <a:latin typeface="Times New Roman" pitchFamily="18" charset="0"/>
                <a:cs typeface="Times New Roman" pitchFamily="18" charset="0"/>
              </a:rPr>
              <a:t>E(n,l</a:t>
            </a:r>
            <a:r>
              <a:rPr lang="hu-HU" dirty="0">
                <a:latin typeface="Times New Roman" pitchFamily="18" charset="0"/>
                <a:cs typeface="Times New Roman" pitchFamily="18" charset="0"/>
              </a:rPr>
              <a:t>)/eV</a:t>
            </a:r>
          </a:p>
        </p:txBody>
      </p:sp>
      <p:cxnSp>
        <p:nvCxnSpPr>
          <p:cNvPr id="6" name="Egyenes összekötő nyíllal 5">
            <a:extLst>
              <a:ext uri="{FF2B5EF4-FFF2-40B4-BE49-F238E27FC236}">
                <a16:creationId xmlns:a16="http://schemas.microsoft.com/office/drawing/2014/main" id="{233FA337-D856-4B0A-846E-E6C5D7A51C9E}"/>
              </a:ext>
            </a:extLst>
          </p:cNvPr>
          <p:cNvCxnSpPr/>
          <p:nvPr/>
        </p:nvCxnSpPr>
        <p:spPr bwMode="auto">
          <a:xfrm flipV="1">
            <a:off x="1147249" y="5582717"/>
            <a:ext cx="0" cy="769999"/>
          </a:xfrm>
          <a:prstGeom prst="straightConnector1">
            <a:avLst/>
          </a:prstGeom>
          <a:solidFill>
            <a:srgbClr val="00B8FF"/>
          </a:solidFill>
          <a:ln w="25400" cap="flat" cmpd="sng" algn="ctr">
            <a:solidFill>
              <a:schemeClr val="tx1"/>
            </a:solidFill>
            <a:prstDash val="solid"/>
            <a:round/>
            <a:headEnd type="none" w="med" len="med"/>
            <a:tailEnd type="none"/>
          </a:ln>
          <a:effectLst/>
        </p:spPr>
      </p:cxnSp>
      <p:sp>
        <p:nvSpPr>
          <p:cNvPr id="7" name="Szövegdoboz 6">
            <a:extLst>
              <a:ext uri="{FF2B5EF4-FFF2-40B4-BE49-F238E27FC236}">
                <a16:creationId xmlns:a16="http://schemas.microsoft.com/office/drawing/2014/main" id="{E8C4F6C3-0143-4241-8637-43D8BC4A2A57}"/>
              </a:ext>
            </a:extLst>
          </p:cNvPr>
          <p:cNvSpPr txBox="1"/>
          <p:nvPr/>
        </p:nvSpPr>
        <p:spPr>
          <a:xfrm>
            <a:off x="2247488" y="5665346"/>
            <a:ext cx="550151" cy="555217"/>
          </a:xfrm>
          <a:prstGeom prst="rect">
            <a:avLst/>
          </a:prstGeom>
          <a:noFill/>
        </p:spPr>
        <p:txBody>
          <a:bodyPr wrap="none" rtlCol="0">
            <a:spAutoFit/>
          </a:bodyPr>
          <a:lstStyle/>
          <a:p>
            <a:r>
              <a:rPr lang="hu-HU" sz="3200" dirty="0">
                <a:latin typeface="Times New Roman" pitchFamily="18" charset="0"/>
                <a:cs typeface="Times New Roman" pitchFamily="18" charset="0"/>
              </a:rPr>
              <a:t>1s</a:t>
            </a:r>
          </a:p>
        </p:txBody>
      </p:sp>
      <p:sp>
        <p:nvSpPr>
          <p:cNvPr id="8" name="Szövegdoboz 7">
            <a:extLst>
              <a:ext uri="{FF2B5EF4-FFF2-40B4-BE49-F238E27FC236}">
                <a16:creationId xmlns:a16="http://schemas.microsoft.com/office/drawing/2014/main" id="{A7BCC424-5F0D-4CBE-8DAB-9917E7B58227}"/>
              </a:ext>
            </a:extLst>
          </p:cNvPr>
          <p:cNvSpPr txBox="1"/>
          <p:nvPr/>
        </p:nvSpPr>
        <p:spPr>
          <a:xfrm>
            <a:off x="2263641" y="4581525"/>
            <a:ext cx="550151" cy="555217"/>
          </a:xfrm>
          <a:prstGeom prst="rect">
            <a:avLst/>
          </a:prstGeom>
          <a:noFill/>
        </p:spPr>
        <p:txBody>
          <a:bodyPr wrap="none" rtlCol="0">
            <a:spAutoFit/>
          </a:bodyPr>
          <a:lstStyle/>
          <a:p>
            <a:r>
              <a:rPr lang="hu-HU" sz="3200" dirty="0">
                <a:latin typeface="Times New Roman" pitchFamily="18" charset="0"/>
                <a:cs typeface="Times New Roman" pitchFamily="18" charset="0"/>
              </a:rPr>
              <a:t>2s</a:t>
            </a:r>
          </a:p>
        </p:txBody>
      </p:sp>
      <p:sp>
        <p:nvSpPr>
          <p:cNvPr id="9" name="Szövegdoboz 8">
            <a:extLst>
              <a:ext uri="{FF2B5EF4-FFF2-40B4-BE49-F238E27FC236}">
                <a16:creationId xmlns:a16="http://schemas.microsoft.com/office/drawing/2014/main" id="{E8D2FD6C-9C23-4C6D-A7D4-B14AB5A1BBBD}"/>
              </a:ext>
            </a:extLst>
          </p:cNvPr>
          <p:cNvSpPr txBox="1"/>
          <p:nvPr/>
        </p:nvSpPr>
        <p:spPr>
          <a:xfrm>
            <a:off x="2298369" y="3125104"/>
            <a:ext cx="550151" cy="555217"/>
          </a:xfrm>
          <a:prstGeom prst="rect">
            <a:avLst/>
          </a:prstGeom>
          <a:noFill/>
        </p:spPr>
        <p:txBody>
          <a:bodyPr wrap="none" rtlCol="0">
            <a:spAutoFit/>
          </a:bodyPr>
          <a:lstStyle/>
          <a:p>
            <a:r>
              <a:rPr lang="hu-HU" sz="3200" dirty="0">
                <a:latin typeface="Times New Roman" pitchFamily="18" charset="0"/>
                <a:cs typeface="Times New Roman" pitchFamily="18" charset="0"/>
              </a:rPr>
              <a:t>3s</a:t>
            </a:r>
          </a:p>
        </p:txBody>
      </p:sp>
      <p:sp>
        <p:nvSpPr>
          <p:cNvPr id="10" name="Szövegdoboz 9">
            <a:extLst>
              <a:ext uri="{FF2B5EF4-FFF2-40B4-BE49-F238E27FC236}">
                <a16:creationId xmlns:a16="http://schemas.microsoft.com/office/drawing/2014/main" id="{50BC3E2C-70F9-4D86-8927-3971FAA7BF92}"/>
              </a:ext>
            </a:extLst>
          </p:cNvPr>
          <p:cNvSpPr txBox="1"/>
          <p:nvPr/>
        </p:nvSpPr>
        <p:spPr>
          <a:xfrm>
            <a:off x="2202574" y="1371004"/>
            <a:ext cx="550151" cy="555217"/>
          </a:xfrm>
          <a:prstGeom prst="rect">
            <a:avLst/>
          </a:prstGeom>
          <a:noFill/>
        </p:spPr>
        <p:txBody>
          <a:bodyPr wrap="none" rtlCol="0">
            <a:spAutoFit/>
          </a:bodyPr>
          <a:lstStyle/>
          <a:p>
            <a:r>
              <a:rPr lang="hu-HU" sz="3200" dirty="0">
                <a:latin typeface="Times New Roman" pitchFamily="18" charset="0"/>
                <a:cs typeface="Times New Roman" pitchFamily="18" charset="0"/>
              </a:rPr>
              <a:t>4s</a:t>
            </a:r>
          </a:p>
        </p:txBody>
      </p:sp>
      <p:sp>
        <p:nvSpPr>
          <p:cNvPr id="11" name="Szövegdoboz 10">
            <a:extLst>
              <a:ext uri="{FF2B5EF4-FFF2-40B4-BE49-F238E27FC236}">
                <a16:creationId xmlns:a16="http://schemas.microsoft.com/office/drawing/2014/main" id="{3F6FF7FE-6976-46C7-96A1-61C2B9E547EC}"/>
              </a:ext>
            </a:extLst>
          </p:cNvPr>
          <p:cNvSpPr txBox="1"/>
          <p:nvPr/>
        </p:nvSpPr>
        <p:spPr>
          <a:xfrm>
            <a:off x="4579307" y="3873027"/>
            <a:ext cx="595035" cy="555217"/>
          </a:xfrm>
          <a:prstGeom prst="rect">
            <a:avLst/>
          </a:prstGeom>
          <a:noFill/>
        </p:spPr>
        <p:txBody>
          <a:bodyPr wrap="none" rtlCol="0">
            <a:spAutoFit/>
          </a:bodyPr>
          <a:lstStyle/>
          <a:p>
            <a:r>
              <a:rPr lang="hu-HU" sz="3200" dirty="0">
                <a:latin typeface="Times New Roman" pitchFamily="18" charset="0"/>
                <a:cs typeface="Times New Roman" pitchFamily="18" charset="0"/>
              </a:rPr>
              <a:t>2p</a:t>
            </a:r>
          </a:p>
        </p:txBody>
      </p:sp>
      <p:sp>
        <p:nvSpPr>
          <p:cNvPr id="12" name="Szövegdoboz 11">
            <a:extLst>
              <a:ext uri="{FF2B5EF4-FFF2-40B4-BE49-F238E27FC236}">
                <a16:creationId xmlns:a16="http://schemas.microsoft.com/office/drawing/2014/main" id="{8617A688-D756-4567-8C61-8212AE3D21B1}"/>
              </a:ext>
            </a:extLst>
          </p:cNvPr>
          <p:cNvSpPr txBox="1"/>
          <p:nvPr/>
        </p:nvSpPr>
        <p:spPr>
          <a:xfrm>
            <a:off x="4527056" y="2692802"/>
            <a:ext cx="595035" cy="555217"/>
          </a:xfrm>
          <a:prstGeom prst="rect">
            <a:avLst/>
          </a:prstGeom>
          <a:noFill/>
        </p:spPr>
        <p:txBody>
          <a:bodyPr wrap="none" rtlCol="0">
            <a:spAutoFit/>
          </a:bodyPr>
          <a:lstStyle/>
          <a:p>
            <a:r>
              <a:rPr lang="hu-HU" sz="3200" dirty="0">
                <a:latin typeface="Times New Roman" pitchFamily="18" charset="0"/>
                <a:cs typeface="Times New Roman" pitchFamily="18" charset="0"/>
              </a:rPr>
              <a:t>3p</a:t>
            </a:r>
          </a:p>
        </p:txBody>
      </p:sp>
      <p:sp>
        <p:nvSpPr>
          <p:cNvPr id="13" name="Szövegdoboz 12">
            <a:extLst>
              <a:ext uri="{FF2B5EF4-FFF2-40B4-BE49-F238E27FC236}">
                <a16:creationId xmlns:a16="http://schemas.microsoft.com/office/drawing/2014/main" id="{23327D92-80FB-4B2E-A0AE-9F5F0C8BF2AE}"/>
              </a:ext>
            </a:extLst>
          </p:cNvPr>
          <p:cNvSpPr txBox="1"/>
          <p:nvPr/>
        </p:nvSpPr>
        <p:spPr>
          <a:xfrm>
            <a:off x="4534415" y="475289"/>
            <a:ext cx="595035" cy="555217"/>
          </a:xfrm>
          <a:prstGeom prst="rect">
            <a:avLst/>
          </a:prstGeom>
          <a:noFill/>
        </p:spPr>
        <p:txBody>
          <a:bodyPr wrap="none" rtlCol="0">
            <a:spAutoFit/>
          </a:bodyPr>
          <a:lstStyle/>
          <a:p>
            <a:r>
              <a:rPr lang="hu-HU" sz="3200" dirty="0">
                <a:latin typeface="Times New Roman" pitchFamily="18" charset="0"/>
                <a:cs typeface="Times New Roman" pitchFamily="18" charset="0"/>
              </a:rPr>
              <a:t>4p</a:t>
            </a:r>
          </a:p>
        </p:txBody>
      </p:sp>
      <p:sp>
        <p:nvSpPr>
          <p:cNvPr id="14" name="Szövegdoboz 13">
            <a:extLst>
              <a:ext uri="{FF2B5EF4-FFF2-40B4-BE49-F238E27FC236}">
                <a16:creationId xmlns:a16="http://schemas.microsoft.com/office/drawing/2014/main" id="{6A62861F-A334-4D6A-8BBF-E4A799895D6F}"/>
              </a:ext>
            </a:extLst>
          </p:cNvPr>
          <p:cNvSpPr txBox="1"/>
          <p:nvPr/>
        </p:nvSpPr>
        <p:spPr>
          <a:xfrm>
            <a:off x="8208164" y="1793140"/>
            <a:ext cx="595035" cy="555217"/>
          </a:xfrm>
          <a:prstGeom prst="rect">
            <a:avLst/>
          </a:prstGeom>
          <a:noFill/>
        </p:spPr>
        <p:txBody>
          <a:bodyPr wrap="none" rtlCol="0">
            <a:spAutoFit/>
          </a:bodyPr>
          <a:lstStyle/>
          <a:p>
            <a:r>
              <a:rPr lang="hu-HU" sz="3200" dirty="0">
                <a:latin typeface="Times New Roman" pitchFamily="18" charset="0"/>
                <a:cs typeface="Times New Roman" pitchFamily="18" charset="0"/>
              </a:rPr>
              <a:t>3d</a:t>
            </a:r>
          </a:p>
        </p:txBody>
      </p:sp>
      <p:cxnSp>
        <p:nvCxnSpPr>
          <p:cNvPr id="15" name="Egyenes összekötő 14">
            <a:extLst>
              <a:ext uri="{FF2B5EF4-FFF2-40B4-BE49-F238E27FC236}">
                <a16:creationId xmlns:a16="http://schemas.microsoft.com/office/drawing/2014/main" id="{97E399FB-81F8-45EA-856C-4373231AD517}"/>
              </a:ext>
            </a:extLst>
          </p:cNvPr>
          <p:cNvCxnSpPr/>
          <p:nvPr/>
        </p:nvCxnSpPr>
        <p:spPr bwMode="auto">
          <a:xfrm>
            <a:off x="1611474" y="5982652"/>
            <a:ext cx="540000" cy="0"/>
          </a:xfrm>
          <a:prstGeom prst="line">
            <a:avLst/>
          </a:prstGeom>
          <a:solidFill>
            <a:srgbClr val="00B8FF"/>
          </a:solidFill>
          <a:ln w="25400" cap="flat" cmpd="sng" algn="ctr">
            <a:solidFill>
              <a:srgbClr val="BF01B6"/>
            </a:solidFill>
            <a:prstDash val="solid"/>
            <a:round/>
            <a:headEnd type="none" w="med" len="med"/>
            <a:tailEnd type="none" w="med" len="med"/>
          </a:ln>
          <a:effectLst/>
        </p:spPr>
      </p:cxnSp>
      <p:cxnSp>
        <p:nvCxnSpPr>
          <p:cNvPr id="16" name="Egyenes összekötő 15">
            <a:extLst>
              <a:ext uri="{FF2B5EF4-FFF2-40B4-BE49-F238E27FC236}">
                <a16:creationId xmlns:a16="http://schemas.microsoft.com/office/drawing/2014/main" id="{0BD316CB-3D10-4632-8952-34DBE98D169D}"/>
              </a:ext>
            </a:extLst>
          </p:cNvPr>
          <p:cNvCxnSpPr/>
          <p:nvPr/>
        </p:nvCxnSpPr>
        <p:spPr bwMode="auto">
          <a:xfrm>
            <a:off x="1611474" y="4959543"/>
            <a:ext cx="540000" cy="0"/>
          </a:xfrm>
          <a:prstGeom prst="line">
            <a:avLst/>
          </a:prstGeom>
          <a:solidFill>
            <a:srgbClr val="00B8FF"/>
          </a:solidFill>
          <a:ln w="25400" cap="flat" cmpd="sng" algn="ctr">
            <a:solidFill>
              <a:srgbClr val="C00000"/>
            </a:solidFill>
            <a:prstDash val="solid"/>
            <a:round/>
            <a:headEnd type="none" w="med" len="med"/>
            <a:tailEnd type="none" w="med" len="med"/>
          </a:ln>
          <a:effectLst/>
        </p:spPr>
      </p:cxnSp>
      <p:cxnSp>
        <p:nvCxnSpPr>
          <p:cNvPr id="17" name="Egyenes összekötő 16">
            <a:extLst>
              <a:ext uri="{FF2B5EF4-FFF2-40B4-BE49-F238E27FC236}">
                <a16:creationId xmlns:a16="http://schemas.microsoft.com/office/drawing/2014/main" id="{3683DBDE-0C67-4C0F-B4AD-7DFB49640082}"/>
              </a:ext>
            </a:extLst>
          </p:cNvPr>
          <p:cNvCxnSpPr/>
          <p:nvPr/>
        </p:nvCxnSpPr>
        <p:spPr bwMode="auto">
          <a:xfrm>
            <a:off x="2496019" y="4226068"/>
            <a:ext cx="540000" cy="0"/>
          </a:xfrm>
          <a:prstGeom prst="line">
            <a:avLst/>
          </a:prstGeom>
          <a:solidFill>
            <a:srgbClr val="00B8FF"/>
          </a:solidFill>
          <a:ln w="25400" cap="flat" cmpd="sng" algn="ctr">
            <a:solidFill>
              <a:srgbClr val="C00000"/>
            </a:solidFill>
            <a:prstDash val="solid"/>
            <a:round/>
            <a:headEnd type="none" w="med" len="med"/>
            <a:tailEnd type="none" w="med" len="med"/>
          </a:ln>
          <a:effectLst/>
        </p:spPr>
      </p:cxnSp>
      <p:cxnSp>
        <p:nvCxnSpPr>
          <p:cNvPr id="18" name="Egyenes összekötő 17">
            <a:extLst>
              <a:ext uri="{FF2B5EF4-FFF2-40B4-BE49-F238E27FC236}">
                <a16:creationId xmlns:a16="http://schemas.microsoft.com/office/drawing/2014/main" id="{6306E62D-94A6-47F6-86C4-61EB6F515EF8}"/>
              </a:ext>
            </a:extLst>
          </p:cNvPr>
          <p:cNvCxnSpPr/>
          <p:nvPr/>
        </p:nvCxnSpPr>
        <p:spPr bwMode="auto">
          <a:xfrm>
            <a:off x="1586447" y="3408131"/>
            <a:ext cx="540000" cy="0"/>
          </a:xfrm>
          <a:prstGeom prst="line">
            <a:avLst/>
          </a:prstGeom>
          <a:solidFill>
            <a:srgbClr val="00B8FF"/>
          </a:solidFill>
          <a:ln w="25400" cap="flat" cmpd="sng" algn="ctr">
            <a:solidFill>
              <a:srgbClr val="FF896D"/>
            </a:solidFill>
            <a:prstDash val="solid"/>
            <a:round/>
            <a:headEnd type="none" w="med" len="med"/>
            <a:tailEnd type="none" w="med" len="med"/>
          </a:ln>
          <a:effectLst/>
        </p:spPr>
      </p:cxnSp>
      <p:cxnSp>
        <p:nvCxnSpPr>
          <p:cNvPr id="19" name="Egyenes összekötő 18">
            <a:extLst>
              <a:ext uri="{FF2B5EF4-FFF2-40B4-BE49-F238E27FC236}">
                <a16:creationId xmlns:a16="http://schemas.microsoft.com/office/drawing/2014/main" id="{B59F8387-05EA-4A4C-83DF-8F0336768DDE}"/>
              </a:ext>
            </a:extLst>
          </p:cNvPr>
          <p:cNvCxnSpPr/>
          <p:nvPr/>
        </p:nvCxnSpPr>
        <p:spPr bwMode="auto">
          <a:xfrm>
            <a:off x="2497258" y="2961443"/>
            <a:ext cx="540000" cy="0"/>
          </a:xfrm>
          <a:prstGeom prst="line">
            <a:avLst/>
          </a:prstGeom>
          <a:solidFill>
            <a:srgbClr val="00B8FF"/>
          </a:solidFill>
          <a:ln w="25400" cap="flat" cmpd="sng" algn="ctr">
            <a:solidFill>
              <a:srgbClr val="FF896D"/>
            </a:solidFill>
            <a:prstDash val="solid"/>
            <a:round/>
            <a:headEnd type="none" w="med" len="med"/>
            <a:tailEnd type="none" w="med" len="med"/>
          </a:ln>
          <a:effectLst/>
        </p:spPr>
      </p:cxnSp>
      <p:cxnSp>
        <p:nvCxnSpPr>
          <p:cNvPr id="20" name="Egyenes összekötő 19">
            <a:extLst>
              <a:ext uri="{FF2B5EF4-FFF2-40B4-BE49-F238E27FC236}">
                <a16:creationId xmlns:a16="http://schemas.microsoft.com/office/drawing/2014/main" id="{4ED6F164-B59E-4E03-AEE2-42C2D98E3B6C}"/>
              </a:ext>
            </a:extLst>
          </p:cNvPr>
          <p:cNvCxnSpPr/>
          <p:nvPr/>
        </p:nvCxnSpPr>
        <p:spPr bwMode="auto">
          <a:xfrm>
            <a:off x="5464687" y="2157386"/>
            <a:ext cx="540000" cy="0"/>
          </a:xfrm>
          <a:prstGeom prst="line">
            <a:avLst/>
          </a:prstGeom>
          <a:solidFill>
            <a:srgbClr val="00B8FF"/>
          </a:solidFill>
          <a:ln w="25400" cap="flat" cmpd="sng" algn="ctr">
            <a:solidFill>
              <a:srgbClr val="FF896D"/>
            </a:solidFill>
            <a:prstDash val="solid"/>
            <a:round/>
            <a:headEnd type="none" w="med" len="med"/>
            <a:tailEnd type="none" w="med" len="med"/>
          </a:ln>
          <a:effectLst/>
        </p:spPr>
      </p:cxnSp>
      <p:cxnSp>
        <p:nvCxnSpPr>
          <p:cNvPr id="21" name="Egyenes összekötő 20">
            <a:extLst>
              <a:ext uri="{FF2B5EF4-FFF2-40B4-BE49-F238E27FC236}">
                <a16:creationId xmlns:a16="http://schemas.microsoft.com/office/drawing/2014/main" id="{B8141AAD-61A4-48C0-AE56-EDBC989CB6A5}"/>
              </a:ext>
            </a:extLst>
          </p:cNvPr>
          <p:cNvCxnSpPr/>
          <p:nvPr/>
        </p:nvCxnSpPr>
        <p:spPr bwMode="auto">
          <a:xfrm>
            <a:off x="1611474" y="1660926"/>
            <a:ext cx="540000" cy="0"/>
          </a:xfrm>
          <a:prstGeom prst="line">
            <a:avLst/>
          </a:prstGeom>
          <a:solidFill>
            <a:srgbClr val="00B8FF"/>
          </a:solidFill>
          <a:ln w="25400" cap="flat" cmpd="sng" algn="ctr">
            <a:solidFill>
              <a:srgbClr val="00B0F0"/>
            </a:solidFill>
            <a:prstDash val="solid"/>
            <a:round/>
            <a:headEnd type="none" w="med" len="med"/>
            <a:tailEnd type="none" w="med" len="med"/>
          </a:ln>
          <a:effectLst/>
        </p:spPr>
      </p:cxnSp>
      <p:cxnSp>
        <p:nvCxnSpPr>
          <p:cNvPr id="22" name="Egyenes összekötő 21">
            <a:extLst>
              <a:ext uri="{FF2B5EF4-FFF2-40B4-BE49-F238E27FC236}">
                <a16:creationId xmlns:a16="http://schemas.microsoft.com/office/drawing/2014/main" id="{548D073A-C5F0-47A0-9112-1045C4012AE8}"/>
              </a:ext>
            </a:extLst>
          </p:cNvPr>
          <p:cNvCxnSpPr/>
          <p:nvPr/>
        </p:nvCxnSpPr>
        <p:spPr bwMode="auto">
          <a:xfrm>
            <a:off x="2495550" y="833467"/>
            <a:ext cx="540000" cy="0"/>
          </a:xfrm>
          <a:prstGeom prst="line">
            <a:avLst/>
          </a:prstGeom>
          <a:solidFill>
            <a:srgbClr val="00B8FF"/>
          </a:solidFill>
          <a:ln w="25400" cap="flat" cmpd="sng" algn="ctr">
            <a:solidFill>
              <a:srgbClr val="00B0F0"/>
            </a:solidFill>
            <a:prstDash val="solid"/>
            <a:round/>
            <a:headEnd type="none" w="med" len="med"/>
            <a:tailEnd type="none" w="med" len="med"/>
          </a:ln>
          <a:effectLst/>
        </p:spPr>
      </p:cxnSp>
      <p:cxnSp>
        <p:nvCxnSpPr>
          <p:cNvPr id="24" name="Egyenes összekötő nyíllal 23">
            <a:extLst>
              <a:ext uri="{FF2B5EF4-FFF2-40B4-BE49-F238E27FC236}">
                <a16:creationId xmlns:a16="http://schemas.microsoft.com/office/drawing/2014/main" id="{808BBCCC-BFB5-4C8F-B7B3-0B9D776C60BD}"/>
              </a:ext>
            </a:extLst>
          </p:cNvPr>
          <p:cNvCxnSpPr/>
          <p:nvPr/>
        </p:nvCxnSpPr>
        <p:spPr bwMode="auto">
          <a:xfrm flipH="1" flipV="1">
            <a:off x="1149304" y="4020166"/>
            <a:ext cx="0" cy="1116324"/>
          </a:xfrm>
          <a:prstGeom prst="straightConnector1">
            <a:avLst/>
          </a:prstGeom>
          <a:solidFill>
            <a:srgbClr val="00B8FF"/>
          </a:solidFill>
          <a:ln w="25400" cap="flat" cmpd="sng" algn="ctr">
            <a:solidFill>
              <a:schemeClr val="tx1"/>
            </a:solidFill>
            <a:prstDash val="solid"/>
            <a:round/>
            <a:headEnd type="none" w="med" len="med"/>
            <a:tailEnd type="none"/>
          </a:ln>
          <a:effectLst/>
        </p:spPr>
      </p:cxnSp>
      <p:cxnSp>
        <p:nvCxnSpPr>
          <p:cNvPr id="27" name="Egyenes összekötő nyíllal 26">
            <a:extLst>
              <a:ext uri="{FF2B5EF4-FFF2-40B4-BE49-F238E27FC236}">
                <a16:creationId xmlns:a16="http://schemas.microsoft.com/office/drawing/2014/main" id="{EC7CDEAA-DEFA-45EF-B547-18F9F8ECC9D6}"/>
              </a:ext>
            </a:extLst>
          </p:cNvPr>
          <p:cNvCxnSpPr/>
          <p:nvPr/>
        </p:nvCxnSpPr>
        <p:spPr bwMode="auto">
          <a:xfrm flipH="1" flipV="1">
            <a:off x="1147249" y="2432176"/>
            <a:ext cx="0" cy="1169053"/>
          </a:xfrm>
          <a:prstGeom prst="straightConnector1">
            <a:avLst/>
          </a:prstGeom>
          <a:solidFill>
            <a:srgbClr val="00B8FF"/>
          </a:solidFill>
          <a:ln w="25400" cap="flat" cmpd="sng" algn="ctr">
            <a:solidFill>
              <a:schemeClr val="tx1"/>
            </a:solidFill>
            <a:prstDash val="solid"/>
            <a:round/>
            <a:headEnd type="none" w="med" len="med"/>
            <a:tailEnd type="none"/>
          </a:ln>
          <a:effectLst/>
        </p:spPr>
      </p:cxnSp>
      <p:sp>
        <p:nvSpPr>
          <p:cNvPr id="37" name="Szövegdoboz 36">
            <a:extLst>
              <a:ext uri="{FF2B5EF4-FFF2-40B4-BE49-F238E27FC236}">
                <a16:creationId xmlns:a16="http://schemas.microsoft.com/office/drawing/2014/main" id="{6692CF35-2434-462E-85DD-7B2A2375BCF0}"/>
              </a:ext>
            </a:extLst>
          </p:cNvPr>
          <p:cNvSpPr txBox="1"/>
          <p:nvPr/>
        </p:nvSpPr>
        <p:spPr>
          <a:xfrm>
            <a:off x="8725198" y="270938"/>
            <a:ext cx="3155031" cy="1015663"/>
          </a:xfrm>
          <a:prstGeom prst="rect">
            <a:avLst/>
          </a:prstGeom>
          <a:noFill/>
        </p:spPr>
        <p:txBody>
          <a:bodyPr wrap="none" rtlCol="0">
            <a:spAutoFit/>
          </a:bodyPr>
          <a:lstStyle/>
          <a:p>
            <a:r>
              <a:rPr lang="hu-HU" sz="6000" dirty="0" err="1">
                <a:latin typeface="Times New Roman" pitchFamily="18" charset="0"/>
                <a:cs typeface="Times New Roman" pitchFamily="18" charset="0"/>
              </a:rPr>
              <a:t>Br</a:t>
            </a:r>
            <a:r>
              <a:rPr lang="hu-HU" sz="6000" dirty="0">
                <a:latin typeface="Times New Roman" pitchFamily="18" charset="0"/>
                <a:cs typeface="Times New Roman" pitchFamily="18" charset="0"/>
              </a:rPr>
              <a:t> - 35 e</a:t>
            </a:r>
            <a:r>
              <a:rPr lang="hu-HU" sz="6000" baseline="30000" dirty="0">
                <a:latin typeface="Times New Roman" pitchFamily="18" charset="0"/>
                <a:cs typeface="Times New Roman" pitchFamily="18" charset="0"/>
              </a:rPr>
              <a:t>-</a:t>
            </a:r>
          </a:p>
        </p:txBody>
      </p:sp>
      <p:graphicFrame>
        <p:nvGraphicFramePr>
          <p:cNvPr id="38" name="Objektum 37">
            <a:extLst>
              <a:ext uri="{FF2B5EF4-FFF2-40B4-BE49-F238E27FC236}">
                <a16:creationId xmlns:a16="http://schemas.microsoft.com/office/drawing/2014/main" id="{097C87E8-2EED-4E1C-9445-EF1745DC1CD4}"/>
              </a:ext>
            </a:extLst>
          </p:cNvPr>
          <p:cNvGraphicFramePr>
            <a:graphicFrameLocks noChangeAspect="1"/>
          </p:cNvGraphicFramePr>
          <p:nvPr>
            <p:extLst>
              <p:ext uri="{D42A27DB-BD31-4B8C-83A1-F6EECF244321}">
                <p14:modId xmlns:p14="http://schemas.microsoft.com/office/powerpoint/2010/main" val="1131030341"/>
              </p:ext>
            </p:extLst>
          </p:nvPr>
        </p:nvGraphicFramePr>
        <p:xfrm>
          <a:off x="1080866" y="2014631"/>
          <a:ext cx="149888" cy="374720"/>
        </p:xfrm>
        <a:graphic>
          <a:graphicData uri="http://schemas.openxmlformats.org/presentationml/2006/ole">
            <mc:AlternateContent xmlns:mc="http://schemas.openxmlformats.org/markup-compatibility/2006">
              <mc:Choice xmlns:v="urn:schemas-microsoft-com:vml" Requires="v">
                <p:oleObj spid="_x0000_s9557" name="Egyenlet" r:id="rId3" imgW="75960" imgH="190440" progId="Equation.3">
                  <p:embed/>
                </p:oleObj>
              </mc:Choice>
              <mc:Fallback>
                <p:oleObj name="Egyenlet" r:id="rId3" imgW="75960" imgH="190440" progId="Equation.3">
                  <p:embed/>
                  <p:pic>
                    <p:nvPicPr>
                      <p:cNvPr id="44" name="Objektum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0866" y="2014631"/>
                        <a:ext cx="149888" cy="3747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Object 2">
            <a:extLst>
              <a:ext uri="{FF2B5EF4-FFF2-40B4-BE49-F238E27FC236}">
                <a16:creationId xmlns:a16="http://schemas.microsoft.com/office/drawing/2014/main" id="{E28DF3D7-3A29-4C1A-97A4-2F337C5C3B9C}"/>
              </a:ext>
            </a:extLst>
          </p:cNvPr>
          <p:cNvGraphicFramePr>
            <a:graphicFrameLocks noChangeAspect="1"/>
          </p:cNvGraphicFramePr>
          <p:nvPr>
            <p:extLst>
              <p:ext uri="{D42A27DB-BD31-4B8C-83A1-F6EECF244321}">
                <p14:modId xmlns:p14="http://schemas.microsoft.com/office/powerpoint/2010/main" val="3477562582"/>
              </p:ext>
            </p:extLst>
          </p:nvPr>
        </p:nvGraphicFramePr>
        <p:xfrm>
          <a:off x="1076970" y="3631567"/>
          <a:ext cx="149225" cy="374650"/>
        </p:xfrm>
        <a:graphic>
          <a:graphicData uri="http://schemas.openxmlformats.org/presentationml/2006/ole">
            <mc:AlternateContent xmlns:mc="http://schemas.openxmlformats.org/markup-compatibility/2006">
              <mc:Choice xmlns:v="urn:schemas-microsoft-com:vml" Requires="v">
                <p:oleObj spid="_x0000_s9558" name="Egyenlet" r:id="rId5" imgW="75960" imgH="190440" progId="Equation.3">
                  <p:embed/>
                </p:oleObj>
              </mc:Choice>
              <mc:Fallback>
                <p:oleObj name="Egyenlet" r:id="rId5" imgW="75960" imgH="190440" progId="Equation.3">
                  <p:embed/>
                  <p:pic>
                    <p:nvPicPr>
                      <p:cNvPr id="362498"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6970" y="3631567"/>
                        <a:ext cx="1492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3">
            <a:extLst>
              <a:ext uri="{FF2B5EF4-FFF2-40B4-BE49-F238E27FC236}">
                <a16:creationId xmlns:a16="http://schemas.microsoft.com/office/drawing/2014/main" id="{2D1C669C-B02E-459A-9730-854E6044E741}"/>
              </a:ext>
            </a:extLst>
          </p:cNvPr>
          <p:cNvGraphicFramePr>
            <a:graphicFrameLocks noChangeAspect="1"/>
          </p:cNvGraphicFramePr>
          <p:nvPr>
            <p:extLst>
              <p:ext uri="{D42A27DB-BD31-4B8C-83A1-F6EECF244321}">
                <p14:modId xmlns:p14="http://schemas.microsoft.com/office/powerpoint/2010/main" val="2179230483"/>
              </p:ext>
            </p:extLst>
          </p:nvPr>
        </p:nvGraphicFramePr>
        <p:xfrm>
          <a:off x="1076970" y="5175496"/>
          <a:ext cx="149225" cy="374650"/>
        </p:xfrm>
        <a:graphic>
          <a:graphicData uri="http://schemas.openxmlformats.org/presentationml/2006/ole">
            <mc:AlternateContent xmlns:mc="http://schemas.openxmlformats.org/markup-compatibility/2006">
              <mc:Choice xmlns:v="urn:schemas-microsoft-com:vml" Requires="v">
                <p:oleObj spid="_x0000_s9559" name="Egyenlet" r:id="rId6" imgW="75960" imgH="190440" progId="Equation.3">
                  <p:embed/>
                </p:oleObj>
              </mc:Choice>
              <mc:Fallback>
                <p:oleObj name="Egyenlet" r:id="rId6" imgW="75960" imgH="190440" progId="Equation.3">
                  <p:embed/>
                  <p:pic>
                    <p:nvPicPr>
                      <p:cNvPr id="362499"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6970" y="5175496"/>
                        <a:ext cx="1492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8" name="Egyenes összekötő 77">
            <a:extLst>
              <a:ext uri="{FF2B5EF4-FFF2-40B4-BE49-F238E27FC236}">
                <a16:creationId xmlns:a16="http://schemas.microsoft.com/office/drawing/2014/main" id="{49CC76CF-0576-4098-B41A-03940826FF82}"/>
              </a:ext>
            </a:extLst>
          </p:cNvPr>
          <p:cNvCxnSpPr/>
          <p:nvPr/>
        </p:nvCxnSpPr>
        <p:spPr bwMode="auto">
          <a:xfrm>
            <a:off x="3834966" y="4226066"/>
            <a:ext cx="540000" cy="0"/>
          </a:xfrm>
          <a:prstGeom prst="line">
            <a:avLst/>
          </a:prstGeom>
          <a:solidFill>
            <a:srgbClr val="00B8FF"/>
          </a:solidFill>
          <a:ln w="25400" cap="flat" cmpd="sng" algn="ctr">
            <a:solidFill>
              <a:srgbClr val="C00000"/>
            </a:solidFill>
            <a:prstDash val="solid"/>
            <a:round/>
            <a:headEnd type="none" w="med" len="med"/>
            <a:tailEnd type="none" w="med" len="med"/>
          </a:ln>
          <a:effectLst/>
        </p:spPr>
      </p:cxnSp>
      <p:cxnSp>
        <p:nvCxnSpPr>
          <p:cNvPr id="79" name="Egyenes összekötő 78">
            <a:extLst>
              <a:ext uri="{FF2B5EF4-FFF2-40B4-BE49-F238E27FC236}">
                <a16:creationId xmlns:a16="http://schemas.microsoft.com/office/drawing/2014/main" id="{E3CF4D51-6CC8-45C8-AB35-4B55CBCCBDDE}"/>
              </a:ext>
            </a:extLst>
          </p:cNvPr>
          <p:cNvCxnSpPr/>
          <p:nvPr/>
        </p:nvCxnSpPr>
        <p:spPr bwMode="auto">
          <a:xfrm>
            <a:off x="3177467" y="4221713"/>
            <a:ext cx="540000" cy="0"/>
          </a:xfrm>
          <a:prstGeom prst="line">
            <a:avLst/>
          </a:prstGeom>
          <a:solidFill>
            <a:srgbClr val="00B8FF"/>
          </a:solidFill>
          <a:ln w="25400" cap="flat" cmpd="sng" algn="ctr">
            <a:solidFill>
              <a:srgbClr val="C00000"/>
            </a:solidFill>
            <a:prstDash val="solid"/>
            <a:round/>
            <a:headEnd type="none" w="med" len="med"/>
            <a:tailEnd type="none" w="med" len="med"/>
          </a:ln>
          <a:effectLst/>
        </p:spPr>
      </p:cxnSp>
      <p:cxnSp>
        <p:nvCxnSpPr>
          <p:cNvPr id="80" name="Egyenes összekötő 79">
            <a:extLst>
              <a:ext uri="{FF2B5EF4-FFF2-40B4-BE49-F238E27FC236}">
                <a16:creationId xmlns:a16="http://schemas.microsoft.com/office/drawing/2014/main" id="{DFBB5B55-A0F1-46CA-9F68-A963A9192A21}"/>
              </a:ext>
            </a:extLst>
          </p:cNvPr>
          <p:cNvCxnSpPr/>
          <p:nvPr/>
        </p:nvCxnSpPr>
        <p:spPr bwMode="auto">
          <a:xfrm>
            <a:off x="3172172" y="2962364"/>
            <a:ext cx="540000" cy="0"/>
          </a:xfrm>
          <a:prstGeom prst="line">
            <a:avLst/>
          </a:prstGeom>
          <a:solidFill>
            <a:srgbClr val="00B8FF"/>
          </a:solidFill>
          <a:ln w="25400" cap="flat" cmpd="sng" algn="ctr">
            <a:solidFill>
              <a:srgbClr val="FF896D"/>
            </a:solidFill>
            <a:prstDash val="solid"/>
            <a:round/>
            <a:headEnd type="none" w="med" len="med"/>
            <a:tailEnd type="none" w="med" len="med"/>
          </a:ln>
          <a:effectLst/>
        </p:spPr>
      </p:cxnSp>
      <p:cxnSp>
        <p:nvCxnSpPr>
          <p:cNvPr id="81" name="Egyenes összekötő 80">
            <a:extLst>
              <a:ext uri="{FF2B5EF4-FFF2-40B4-BE49-F238E27FC236}">
                <a16:creationId xmlns:a16="http://schemas.microsoft.com/office/drawing/2014/main" id="{07538056-43F2-4DB8-94C9-3C9E531B6A2F}"/>
              </a:ext>
            </a:extLst>
          </p:cNvPr>
          <p:cNvCxnSpPr/>
          <p:nvPr/>
        </p:nvCxnSpPr>
        <p:spPr bwMode="auto">
          <a:xfrm>
            <a:off x="3829671" y="2962893"/>
            <a:ext cx="540000" cy="0"/>
          </a:xfrm>
          <a:prstGeom prst="line">
            <a:avLst/>
          </a:prstGeom>
          <a:solidFill>
            <a:srgbClr val="00B8FF"/>
          </a:solidFill>
          <a:ln w="25400" cap="flat" cmpd="sng" algn="ctr">
            <a:solidFill>
              <a:srgbClr val="FF896D"/>
            </a:solidFill>
            <a:prstDash val="solid"/>
            <a:round/>
            <a:headEnd type="none" w="med" len="med"/>
            <a:tailEnd type="none" w="med" len="med"/>
          </a:ln>
          <a:effectLst/>
        </p:spPr>
      </p:cxnSp>
      <p:cxnSp>
        <p:nvCxnSpPr>
          <p:cNvPr id="82" name="Egyenes összekötő 81">
            <a:extLst>
              <a:ext uri="{FF2B5EF4-FFF2-40B4-BE49-F238E27FC236}">
                <a16:creationId xmlns:a16="http://schemas.microsoft.com/office/drawing/2014/main" id="{1B32E220-F0E9-41E3-B7A1-DF661D863C60}"/>
              </a:ext>
            </a:extLst>
          </p:cNvPr>
          <p:cNvCxnSpPr/>
          <p:nvPr/>
        </p:nvCxnSpPr>
        <p:spPr bwMode="auto">
          <a:xfrm>
            <a:off x="3179170" y="837821"/>
            <a:ext cx="540000" cy="0"/>
          </a:xfrm>
          <a:prstGeom prst="line">
            <a:avLst/>
          </a:prstGeom>
          <a:solidFill>
            <a:srgbClr val="00B8FF"/>
          </a:solidFill>
          <a:ln w="25400" cap="flat" cmpd="sng" algn="ctr">
            <a:solidFill>
              <a:srgbClr val="00B0F0"/>
            </a:solidFill>
            <a:prstDash val="solid"/>
            <a:round/>
            <a:headEnd type="none" w="med" len="med"/>
            <a:tailEnd type="none" w="med" len="med"/>
          </a:ln>
          <a:effectLst/>
        </p:spPr>
      </p:cxnSp>
      <p:cxnSp>
        <p:nvCxnSpPr>
          <p:cNvPr id="83" name="Egyenes összekötő 82">
            <a:extLst>
              <a:ext uri="{FF2B5EF4-FFF2-40B4-BE49-F238E27FC236}">
                <a16:creationId xmlns:a16="http://schemas.microsoft.com/office/drawing/2014/main" id="{AB424C4B-0F60-4B0B-9E09-89D2000A0607}"/>
              </a:ext>
            </a:extLst>
          </p:cNvPr>
          <p:cNvCxnSpPr/>
          <p:nvPr/>
        </p:nvCxnSpPr>
        <p:spPr bwMode="auto">
          <a:xfrm>
            <a:off x="3841018" y="837820"/>
            <a:ext cx="540000" cy="0"/>
          </a:xfrm>
          <a:prstGeom prst="line">
            <a:avLst/>
          </a:prstGeom>
          <a:solidFill>
            <a:srgbClr val="00B8FF"/>
          </a:solidFill>
          <a:ln w="25400" cap="flat" cmpd="sng" algn="ctr">
            <a:solidFill>
              <a:srgbClr val="00B0F0"/>
            </a:solidFill>
            <a:prstDash val="solid"/>
            <a:round/>
            <a:headEnd type="none" w="med" len="med"/>
            <a:tailEnd type="none" w="med" len="med"/>
          </a:ln>
          <a:effectLst/>
        </p:spPr>
      </p:cxnSp>
      <p:cxnSp>
        <p:nvCxnSpPr>
          <p:cNvPr id="84" name="Egyenes összekötő 83">
            <a:extLst>
              <a:ext uri="{FF2B5EF4-FFF2-40B4-BE49-F238E27FC236}">
                <a16:creationId xmlns:a16="http://schemas.microsoft.com/office/drawing/2014/main" id="{FFD563F1-917A-4947-8B02-2D163C7E1A14}"/>
              </a:ext>
            </a:extLst>
          </p:cNvPr>
          <p:cNvCxnSpPr/>
          <p:nvPr/>
        </p:nvCxnSpPr>
        <p:spPr bwMode="auto">
          <a:xfrm>
            <a:off x="6174433" y="2157901"/>
            <a:ext cx="540000" cy="0"/>
          </a:xfrm>
          <a:prstGeom prst="line">
            <a:avLst/>
          </a:prstGeom>
          <a:solidFill>
            <a:srgbClr val="00B8FF"/>
          </a:solidFill>
          <a:ln w="25400" cap="flat" cmpd="sng" algn="ctr">
            <a:solidFill>
              <a:srgbClr val="FF896D"/>
            </a:solidFill>
            <a:prstDash val="solid"/>
            <a:round/>
            <a:headEnd type="none" w="med" len="med"/>
            <a:tailEnd type="none" w="med" len="med"/>
          </a:ln>
          <a:effectLst/>
        </p:spPr>
      </p:cxnSp>
      <p:cxnSp>
        <p:nvCxnSpPr>
          <p:cNvPr id="85" name="Egyenes összekötő 84">
            <a:extLst>
              <a:ext uri="{FF2B5EF4-FFF2-40B4-BE49-F238E27FC236}">
                <a16:creationId xmlns:a16="http://schemas.microsoft.com/office/drawing/2014/main" id="{533797F7-BAA4-4496-AFAF-9A8719961229}"/>
              </a:ext>
            </a:extLst>
          </p:cNvPr>
          <p:cNvCxnSpPr/>
          <p:nvPr/>
        </p:nvCxnSpPr>
        <p:spPr bwMode="auto">
          <a:xfrm>
            <a:off x="4785421" y="2159110"/>
            <a:ext cx="540000" cy="0"/>
          </a:xfrm>
          <a:prstGeom prst="line">
            <a:avLst/>
          </a:prstGeom>
          <a:solidFill>
            <a:srgbClr val="00B8FF"/>
          </a:solidFill>
          <a:ln w="25400" cap="flat" cmpd="sng" algn="ctr">
            <a:solidFill>
              <a:srgbClr val="FF896D"/>
            </a:solidFill>
            <a:prstDash val="solid"/>
            <a:round/>
            <a:headEnd type="none" w="med" len="med"/>
            <a:tailEnd type="none" w="med" len="med"/>
          </a:ln>
          <a:effectLst/>
        </p:spPr>
      </p:cxnSp>
      <p:cxnSp>
        <p:nvCxnSpPr>
          <p:cNvPr id="86" name="Egyenes összekötő 85">
            <a:extLst>
              <a:ext uri="{FF2B5EF4-FFF2-40B4-BE49-F238E27FC236}">
                <a16:creationId xmlns:a16="http://schemas.microsoft.com/office/drawing/2014/main" id="{1F5903B7-C048-49A5-A971-78005E0A5ECE}"/>
              </a:ext>
            </a:extLst>
          </p:cNvPr>
          <p:cNvCxnSpPr/>
          <p:nvPr/>
        </p:nvCxnSpPr>
        <p:spPr bwMode="auto">
          <a:xfrm>
            <a:off x="6844996" y="2157095"/>
            <a:ext cx="540000" cy="0"/>
          </a:xfrm>
          <a:prstGeom prst="line">
            <a:avLst/>
          </a:prstGeom>
          <a:solidFill>
            <a:srgbClr val="00B8FF"/>
          </a:solidFill>
          <a:ln w="25400" cap="flat" cmpd="sng" algn="ctr">
            <a:solidFill>
              <a:srgbClr val="FF896D"/>
            </a:solidFill>
            <a:prstDash val="solid"/>
            <a:round/>
            <a:headEnd type="none" w="med" len="med"/>
            <a:tailEnd type="none" w="med" len="med"/>
          </a:ln>
          <a:effectLst/>
        </p:spPr>
      </p:cxnSp>
      <p:cxnSp>
        <p:nvCxnSpPr>
          <p:cNvPr id="87" name="Egyenes összekötő 86">
            <a:extLst>
              <a:ext uri="{FF2B5EF4-FFF2-40B4-BE49-F238E27FC236}">
                <a16:creationId xmlns:a16="http://schemas.microsoft.com/office/drawing/2014/main" id="{2DF2F97F-BBCE-4FD6-BB87-A819D0807FA9}"/>
              </a:ext>
            </a:extLst>
          </p:cNvPr>
          <p:cNvCxnSpPr/>
          <p:nvPr/>
        </p:nvCxnSpPr>
        <p:spPr bwMode="auto">
          <a:xfrm>
            <a:off x="7528624" y="2157095"/>
            <a:ext cx="540000" cy="0"/>
          </a:xfrm>
          <a:prstGeom prst="line">
            <a:avLst/>
          </a:prstGeom>
          <a:solidFill>
            <a:srgbClr val="00B8FF"/>
          </a:solidFill>
          <a:ln w="25400" cap="flat" cmpd="sng" algn="ctr">
            <a:solidFill>
              <a:srgbClr val="FF896D"/>
            </a:solidFill>
            <a:prstDash val="solid"/>
            <a:round/>
            <a:headEnd type="none" w="med" len="med"/>
            <a:tailEnd type="none" w="med" len="med"/>
          </a:ln>
          <a:effectLst/>
        </p:spPr>
      </p:cxnSp>
      <p:sp>
        <p:nvSpPr>
          <p:cNvPr id="88" name="Szövegdoboz 87">
            <a:extLst>
              <a:ext uri="{FF2B5EF4-FFF2-40B4-BE49-F238E27FC236}">
                <a16:creationId xmlns:a16="http://schemas.microsoft.com/office/drawing/2014/main" id="{DA5B1F3C-56CE-4C4B-84BD-C097A2EE7292}"/>
              </a:ext>
            </a:extLst>
          </p:cNvPr>
          <p:cNvSpPr txBox="1"/>
          <p:nvPr/>
        </p:nvSpPr>
        <p:spPr>
          <a:xfrm>
            <a:off x="9465130" y="2174541"/>
            <a:ext cx="2159566" cy="646331"/>
          </a:xfrm>
          <a:prstGeom prst="rect">
            <a:avLst/>
          </a:prstGeom>
          <a:noFill/>
        </p:spPr>
        <p:txBody>
          <a:bodyPr wrap="none" rtlCol="0">
            <a:spAutoFit/>
          </a:bodyPr>
          <a:lstStyle/>
          <a:p>
            <a:r>
              <a:rPr lang="hu-HU" sz="3600" dirty="0" smtClean="0">
                <a:latin typeface="Times New Roman" panose="02020603050405020304" pitchFamily="18" charset="0"/>
                <a:cs typeface="Times New Roman" panose="02020603050405020304" pitchFamily="18" charset="0"/>
              </a:rPr>
              <a:t>Principles:</a:t>
            </a:r>
            <a:endParaRPr lang="hu-HU" sz="3600" dirty="0">
              <a:latin typeface="Times New Roman" panose="02020603050405020304" pitchFamily="18" charset="0"/>
              <a:cs typeface="Times New Roman" panose="02020603050405020304" pitchFamily="18" charset="0"/>
            </a:endParaRPr>
          </a:p>
        </p:txBody>
      </p:sp>
      <p:sp>
        <p:nvSpPr>
          <p:cNvPr id="89" name="Szövegdoboz 88">
            <a:extLst>
              <a:ext uri="{FF2B5EF4-FFF2-40B4-BE49-F238E27FC236}">
                <a16:creationId xmlns:a16="http://schemas.microsoft.com/office/drawing/2014/main" id="{9DB4CC6D-260B-4A3C-91C3-8729EACF499B}"/>
              </a:ext>
            </a:extLst>
          </p:cNvPr>
          <p:cNvSpPr txBox="1"/>
          <p:nvPr/>
        </p:nvSpPr>
        <p:spPr>
          <a:xfrm>
            <a:off x="3340100" y="5682417"/>
            <a:ext cx="8750300" cy="892552"/>
          </a:xfrm>
          <a:prstGeom prst="rect">
            <a:avLst/>
          </a:prstGeom>
          <a:noFill/>
        </p:spPr>
        <p:txBody>
          <a:bodyPr wrap="square" rtlCol="0">
            <a:spAutoFit/>
          </a:bodyPr>
          <a:lstStyle/>
          <a:p>
            <a:r>
              <a:rPr lang="en-US" sz="2600" b="1" dirty="0" err="1">
                <a:latin typeface="Times New Roman" panose="02020603050405020304" pitchFamily="18" charset="0"/>
                <a:cs typeface="Times New Roman" panose="02020603050405020304" pitchFamily="18" charset="0"/>
              </a:rPr>
              <a:t>Aufbau</a:t>
            </a:r>
            <a:r>
              <a:rPr lang="en-US" sz="2600" b="1" dirty="0">
                <a:latin typeface="Times New Roman" panose="02020603050405020304" pitchFamily="18" charset="0"/>
                <a:cs typeface="Times New Roman" panose="02020603050405020304" pitchFamily="18" charset="0"/>
              </a:rPr>
              <a:t> </a:t>
            </a:r>
            <a:r>
              <a:rPr lang="en-US" sz="2600" b="1" dirty="0" smtClean="0">
                <a:latin typeface="Times New Roman" panose="02020603050405020304" pitchFamily="18" charset="0"/>
                <a:cs typeface="Times New Roman" panose="02020603050405020304" pitchFamily="18" charset="0"/>
              </a:rPr>
              <a:t>principle</a:t>
            </a:r>
            <a:r>
              <a:rPr lang="hu-HU" sz="2600" dirty="0" smtClean="0">
                <a:latin typeface="Times New Roman" panose="02020603050405020304" pitchFamily="18" charset="0"/>
                <a:cs typeface="Times New Roman" panose="02020603050405020304" pitchFamily="18" charset="0"/>
              </a:rPr>
              <a:t>:</a:t>
            </a:r>
            <a:r>
              <a:rPr lang="hu-HU" sz="2600" dirty="0">
                <a:latin typeface="Times New Roman" panose="02020603050405020304" pitchFamily="18" charset="0"/>
                <a:cs typeface="Times New Roman" panose="02020603050405020304" pitchFamily="18" charset="0"/>
              </a:rPr>
              <a:t> </a:t>
            </a:r>
            <a:r>
              <a:rPr lang="hu-HU" sz="2600" dirty="0" smtClean="0">
                <a:latin typeface="Times New Roman" panose="02020603050405020304" pitchFamily="18" charset="0"/>
                <a:cs typeface="Times New Roman" panose="02020603050405020304" pitchFamily="18" charset="0"/>
              </a:rPr>
              <a:t>t</a:t>
            </a:r>
            <a:r>
              <a:rPr lang="en-US" sz="2600" dirty="0" smtClean="0">
                <a:latin typeface="Times New Roman" panose="02020603050405020304" pitchFamily="18" charset="0"/>
                <a:cs typeface="Times New Roman" panose="02020603050405020304" pitchFamily="18" charset="0"/>
              </a:rPr>
              <a:t>he </a:t>
            </a:r>
            <a:r>
              <a:rPr lang="en-US" sz="2600" dirty="0">
                <a:latin typeface="Times New Roman" panose="02020603050405020304" pitchFamily="18" charset="0"/>
                <a:cs typeface="Times New Roman" panose="02020603050405020304" pitchFamily="18" charset="0"/>
              </a:rPr>
              <a:t>next electron must be placed in the lowest energy </a:t>
            </a:r>
            <a:r>
              <a:rPr lang="en-US" sz="2600" dirty="0" smtClean="0">
                <a:latin typeface="Times New Roman" panose="02020603050405020304" pitchFamily="18" charset="0"/>
                <a:cs typeface="Times New Roman" panose="02020603050405020304" pitchFamily="18" charset="0"/>
              </a:rPr>
              <a:t>orbit</a:t>
            </a:r>
            <a:r>
              <a:rPr lang="hu-HU" sz="2600" dirty="0" smtClean="0">
                <a:latin typeface="Times New Roman" panose="02020603050405020304" pitchFamily="18" charset="0"/>
                <a:cs typeface="Times New Roman" panose="02020603050405020304" pitchFamily="18" charset="0"/>
              </a:rPr>
              <a:t>al</a:t>
            </a: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that is not yet </a:t>
            </a:r>
            <a:r>
              <a:rPr lang="en-US" sz="2600" dirty="0" smtClean="0">
                <a:latin typeface="Times New Roman" panose="02020603050405020304" pitchFamily="18" charset="0"/>
                <a:cs typeface="Times New Roman" panose="02020603050405020304" pitchFamily="18" charset="0"/>
              </a:rPr>
              <a:t>filled</a:t>
            </a:r>
            <a:r>
              <a:rPr lang="hu-HU" sz="2600" dirty="0">
                <a:latin typeface="Times New Roman" panose="02020603050405020304" pitchFamily="18" charset="0"/>
                <a:cs typeface="Times New Roman" panose="02020603050405020304" pitchFamily="18" charset="0"/>
              </a:rPr>
              <a:t>.</a:t>
            </a:r>
          </a:p>
        </p:txBody>
      </p:sp>
      <p:sp>
        <p:nvSpPr>
          <p:cNvPr id="90" name="Szövegdoboz 89">
            <a:extLst>
              <a:ext uri="{FF2B5EF4-FFF2-40B4-BE49-F238E27FC236}">
                <a16:creationId xmlns:a16="http://schemas.microsoft.com/office/drawing/2014/main" id="{86E4569C-2E18-471F-8C05-69FA24D130A6}"/>
              </a:ext>
            </a:extLst>
          </p:cNvPr>
          <p:cNvSpPr txBox="1"/>
          <p:nvPr/>
        </p:nvSpPr>
        <p:spPr>
          <a:xfrm>
            <a:off x="3343345" y="4704517"/>
            <a:ext cx="8436126" cy="892552"/>
          </a:xfrm>
          <a:prstGeom prst="rect">
            <a:avLst/>
          </a:prstGeom>
          <a:noFill/>
        </p:spPr>
        <p:txBody>
          <a:bodyPr wrap="square" rtlCol="0">
            <a:spAutoFit/>
          </a:bodyPr>
          <a:lstStyle/>
          <a:p>
            <a:r>
              <a:rPr lang="en-US" sz="2600" b="1" dirty="0">
                <a:latin typeface="Times New Roman" panose="02020603050405020304" pitchFamily="18" charset="0"/>
                <a:cs typeface="Times New Roman" panose="02020603050405020304" pitchFamily="18" charset="0"/>
              </a:rPr>
              <a:t>Pauli's exclusion </a:t>
            </a:r>
            <a:r>
              <a:rPr lang="en-US" sz="2600" b="1" dirty="0" smtClean="0">
                <a:latin typeface="Times New Roman" panose="02020603050405020304" pitchFamily="18" charset="0"/>
                <a:cs typeface="Times New Roman" panose="02020603050405020304" pitchFamily="18" charset="0"/>
              </a:rPr>
              <a:t>principle</a:t>
            </a:r>
            <a:r>
              <a:rPr lang="hu-HU" sz="2600" dirty="0" smtClean="0">
                <a:latin typeface="Times New Roman" panose="02020603050405020304" pitchFamily="18" charset="0"/>
                <a:cs typeface="Times New Roman" panose="02020603050405020304" pitchFamily="18" charset="0"/>
              </a:rPr>
              <a:t>:</a:t>
            </a:r>
            <a:r>
              <a:rPr lang="en-US" sz="2600" dirty="0" smtClean="0">
                <a:latin typeface="Times New Roman" panose="02020603050405020304" pitchFamily="18" charset="0"/>
                <a:cs typeface="Times New Roman" panose="02020603050405020304" pitchFamily="18" charset="0"/>
              </a:rPr>
              <a:t> there </a:t>
            </a:r>
            <a:r>
              <a:rPr lang="en-US" sz="2600" dirty="0">
                <a:latin typeface="Times New Roman" panose="02020603050405020304" pitchFamily="18" charset="0"/>
                <a:cs typeface="Times New Roman" panose="02020603050405020304" pitchFamily="18" charset="0"/>
              </a:rPr>
              <a:t>can be </a:t>
            </a:r>
            <a:r>
              <a:rPr lang="hu-HU" sz="2600" dirty="0" smtClean="0">
                <a:latin typeface="Times New Roman" panose="02020603050405020304" pitchFamily="18" charset="0"/>
                <a:cs typeface="Times New Roman" panose="02020603050405020304" pitchFamily="18" charset="0"/>
              </a:rPr>
              <a:t>only </a:t>
            </a:r>
            <a:r>
              <a:rPr lang="en-US" sz="2600" dirty="0" smtClean="0">
                <a:latin typeface="Times New Roman" panose="02020603050405020304" pitchFamily="18" charset="0"/>
                <a:cs typeface="Times New Roman" panose="02020603050405020304" pitchFamily="18" charset="0"/>
              </a:rPr>
              <a:t>two </a:t>
            </a:r>
            <a:r>
              <a:rPr lang="en-US" sz="2600" dirty="0">
                <a:latin typeface="Times New Roman" panose="02020603050405020304" pitchFamily="18" charset="0"/>
                <a:cs typeface="Times New Roman" panose="02020603050405020304" pitchFamily="18" charset="0"/>
              </a:rPr>
              <a:t>electrons in an atomic orbital with </a:t>
            </a:r>
            <a:r>
              <a:rPr lang="en-US" sz="2600" dirty="0" smtClean="0">
                <a:latin typeface="Times New Roman" panose="02020603050405020304" pitchFamily="18" charset="0"/>
                <a:cs typeface="Times New Roman" panose="02020603050405020304" pitchFamily="18" charset="0"/>
              </a:rPr>
              <a:t>opposite spins</a:t>
            </a:r>
            <a:r>
              <a:rPr lang="hu-HU" sz="2600" dirty="0" smtClean="0">
                <a:latin typeface="Times New Roman" panose="02020603050405020304" pitchFamily="18" charset="0"/>
                <a:cs typeface="Times New Roman" panose="02020603050405020304" pitchFamily="18" charset="0"/>
              </a:rPr>
              <a:t>.</a:t>
            </a:r>
            <a:endParaRPr lang="hu-HU" sz="2600" dirty="0">
              <a:latin typeface="Times New Roman" panose="02020603050405020304" pitchFamily="18" charset="0"/>
              <a:cs typeface="Times New Roman" panose="02020603050405020304" pitchFamily="18" charset="0"/>
            </a:endParaRPr>
          </a:p>
        </p:txBody>
      </p:sp>
      <p:sp>
        <p:nvSpPr>
          <p:cNvPr id="91" name="Szövegdoboz 90">
            <a:extLst>
              <a:ext uri="{FF2B5EF4-FFF2-40B4-BE49-F238E27FC236}">
                <a16:creationId xmlns:a16="http://schemas.microsoft.com/office/drawing/2014/main" id="{94D6A56A-D8A9-4CD2-8473-3A1F5961B032}"/>
              </a:ext>
            </a:extLst>
          </p:cNvPr>
          <p:cNvSpPr txBox="1"/>
          <p:nvPr/>
        </p:nvSpPr>
        <p:spPr>
          <a:xfrm>
            <a:off x="5258543" y="3287087"/>
            <a:ext cx="6841532" cy="1292662"/>
          </a:xfrm>
          <a:prstGeom prst="rect">
            <a:avLst/>
          </a:prstGeom>
          <a:noFill/>
        </p:spPr>
        <p:txBody>
          <a:bodyPr wrap="square" rtlCol="0">
            <a:spAutoFit/>
          </a:bodyPr>
          <a:lstStyle/>
          <a:p>
            <a:r>
              <a:rPr lang="en-US" sz="2600" b="1" dirty="0">
                <a:latin typeface="Times New Roman" panose="02020603050405020304" pitchFamily="18" charset="0"/>
                <a:cs typeface="Times New Roman" panose="02020603050405020304" pitchFamily="18" charset="0"/>
              </a:rPr>
              <a:t>Hund's </a:t>
            </a:r>
            <a:r>
              <a:rPr lang="hu-HU" sz="2600" b="1" dirty="0" smtClean="0">
                <a:latin typeface="Times New Roman" panose="02020603050405020304" pitchFamily="18" charset="0"/>
                <a:cs typeface="Times New Roman" panose="02020603050405020304" pitchFamily="18" charset="0"/>
              </a:rPr>
              <a:t>rule</a:t>
            </a:r>
            <a:r>
              <a:rPr lang="en-US" sz="2600" b="1" dirty="0" smtClean="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of maximum </a:t>
            </a:r>
            <a:r>
              <a:rPr lang="en-US" sz="2600" b="1" dirty="0" smtClean="0">
                <a:latin typeface="Times New Roman" panose="02020603050405020304" pitchFamily="18" charset="0"/>
                <a:cs typeface="Times New Roman" panose="02020603050405020304" pitchFamily="18" charset="0"/>
              </a:rPr>
              <a:t>multiplicity</a:t>
            </a:r>
            <a:r>
              <a:rPr lang="hu-HU" sz="2600" dirty="0" smtClean="0">
                <a:latin typeface="Times New Roman" panose="02020603050405020304" pitchFamily="18" charset="0"/>
                <a:cs typeface="Times New Roman" panose="02020603050405020304" pitchFamily="18" charset="0"/>
              </a:rPr>
              <a:t>:</a:t>
            </a:r>
            <a:r>
              <a:rPr lang="hu-HU" sz="2600" dirty="0">
                <a:latin typeface="Times New Roman" panose="02020603050405020304" pitchFamily="18" charset="0"/>
                <a:cs typeface="Times New Roman" panose="02020603050405020304" pitchFamily="18" charset="0"/>
              </a:rPr>
              <a:t> </a:t>
            </a:r>
            <a:r>
              <a:rPr lang="en-US" sz="2600" dirty="0" smtClean="0">
                <a:latin typeface="Times New Roman" panose="02020603050405020304" pitchFamily="18" charset="0"/>
                <a:cs typeface="Times New Roman" panose="02020603050405020304" pitchFamily="18" charset="0"/>
              </a:rPr>
              <a:t>electrons </a:t>
            </a:r>
            <a:r>
              <a:rPr lang="en-US" sz="2600" dirty="0">
                <a:latin typeface="Times New Roman" panose="02020603050405020304" pitchFamily="18" charset="0"/>
                <a:cs typeface="Times New Roman" panose="02020603050405020304" pitchFamily="18" charset="0"/>
              </a:rPr>
              <a:t>must be placed in atomic </a:t>
            </a:r>
            <a:r>
              <a:rPr lang="hu-HU" sz="2600" dirty="0" smtClean="0">
                <a:latin typeface="Times New Roman" panose="02020603050405020304" pitchFamily="18" charset="0"/>
                <a:cs typeface="Times New Roman" panose="02020603050405020304" pitchFamily="18" charset="0"/>
              </a:rPr>
              <a:t>shell</a:t>
            </a: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of the same </a:t>
            </a:r>
            <a:r>
              <a:rPr lang="en-US" sz="2600" dirty="0" smtClean="0">
                <a:latin typeface="Times New Roman" panose="02020603050405020304" pitchFamily="18" charset="0"/>
                <a:cs typeface="Times New Roman" panose="02020603050405020304" pitchFamily="18" charset="0"/>
              </a:rPr>
              <a:t>energy</a:t>
            </a:r>
            <a:r>
              <a:rPr lang="hu-HU"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with the greatest value of spin </a:t>
            </a:r>
            <a:r>
              <a:rPr lang="en-US" sz="2600" dirty="0" smtClean="0">
                <a:latin typeface="Times New Roman" panose="02020603050405020304" pitchFamily="18" charset="0"/>
                <a:cs typeface="Times New Roman" panose="02020603050405020304" pitchFamily="18" charset="0"/>
              </a:rPr>
              <a:t>multiplicity</a:t>
            </a:r>
            <a:r>
              <a:rPr lang="hu-HU" sz="2600" dirty="0">
                <a:latin typeface="Times New Roman" panose="02020603050405020304" pitchFamily="18" charset="0"/>
                <a:cs typeface="Times New Roman" panose="02020603050405020304" pitchFamily="18" charset="0"/>
              </a:rPr>
              <a:t>.</a:t>
            </a:r>
          </a:p>
        </p:txBody>
      </p:sp>
      <p:cxnSp>
        <p:nvCxnSpPr>
          <p:cNvPr id="94" name="Egyenes összekötő nyíllal 93">
            <a:extLst>
              <a:ext uri="{FF2B5EF4-FFF2-40B4-BE49-F238E27FC236}">
                <a16:creationId xmlns:a16="http://schemas.microsoft.com/office/drawing/2014/main" id="{8A8423DD-7EA0-45DE-BF95-79A2425B6475}"/>
              </a:ext>
            </a:extLst>
          </p:cNvPr>
          <p:cNvCxnSpPr/>
          <p:nvPr/>
        </p:nvCxnSpPr>
        <p:spPr>
          <a:xfrm>
            <a:off x="4004898" y="385268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95" name="Egyenes összekötő nyíllal 94">
            <a:extLst>
              <a:ext uri="{FF2B5EF4-FFF2-40B4-BE49-F238E27FC236}">
                <a16:creationId xmlns:a16="http://schemas.microsoft.com/office/drawing/2014/main" id="{B4540E0E-D99A-4ADF-930A-E1BDD3DD34C8}"/>
              </a:ext>
            </a:extLst>
          </p:cNvPr>
          <p:cNvCxnSpPr/>
          <p:nvPr/>
        </p:nvCxnSpPr>
        <p:spPr>
          <a:xfrm>
            <a:off x="3356451" y="386239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96" name="Egyenes összekötő nyíllal 95">
            <a:extLst>
              <a:ext uri="{FF2B5EF4-FFF2-40B4-BE49-F238E27FC236}">
                <a16:creationId xmlns:a16="http://schemas.microsoft.com/office/drawing/2014/main" id="{F4CC97EE-5C2E-4CA3-B2C9-77E1D0227D9A}"/>
              </a:ext>
            </a:extLst>
          </p:cNvPr>
          <p:cNvCxnSpPr/>
          <p:nvPr/>
        </p:nvCxnSpPr>
        <p:spPr>
          <a:xfrm>
            <a:off x="2671398" y="386239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grpSp>
        <p:nvGrpSpPr>
          <p:cNvPr id="131" name="Csoportba foglalás 130">
            <a:extLst>
              <a:ext uri="{FF2B5EF4-FFF2-40B4-BE49-F238E27FC236}">
                <a16:creationId xmlns:a16="http://schemas.microsoft.com/office/drawing/2014/main" id="{3ECE5C18-03A0-4D76-8EC0-9706745C5C2D}"/>
              </a:ext>
            </a:extLst>
          </p:cNvPr>
          <p:cNvGrpSpPr/>
          <p:nvPr/>
        </p:nvGrpSpPr>
        <p:grpSpPr>
          <a:xfrm>
            <a:off x="2671307" y="2565246"/>
            <a:ext cx="1334621" cy="722614"/>
            <a:chOff x="2671307" y="2565246"/>
            <a:chExt cx="1334621" cy="722614"/>
          </a:xfrm>
        </p:grpSpPr>
        <p:cxnSp>
          <p:nvCxnSpPr>
            <p:cNvPr id="98" name="Egyenes összekötő nyíllal 97">
              <a:extLst>
                <a:ext uri="{FF2B5EF4-FFF2-40B4-BE49-F238E27FC236}">
                  <a16:creationId xmlns:a16="http://schemas.microsoft.com/office/drawing/2014/main" id="{E4316B23-C0F2-428D-B2AA-B3F6F79CB6EE}"/>
                </a:ext>
              </a:extLst>
            </p:cNvPr>
            <p:cNvCxnSpPr/>
            <p:nvPr/>
          </p:nvCxnSpPr>
          <p:spPr>
            <a:xfrm>
              <a:off x="2671307" y="256524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99" name="Egyenes összekötő nyíllal 98">
              <a:extLst>
                <a:ext uri="{FF2B5EF4-FFF2-40B4-BE49-F238E27FC236}">
                  <a16:creationId xmlns:a16="http://schemas.microsoft.com/office/drawing/2014/main" id="{1B18AE80-C55E-4F7A-83FB-58A656F4175D}"/>
                </a:ext>
              </a:extLst>
            </p:cNvPr>
            <p:cNvCxnSpPr/>
            <p:nvPr/>
          </p:nvCxnSpPr>
          <p:spPr>
            <a:xfrm>
              <a:off x="3360842" y="2567860"/>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0" name="Egyenes összekötő nyíllal 99">
              <a:extLst>
                <a:ext uri="{FF2B5EF4-FFF2-40B4-BE49-F238E27FC236}">
                  <a16:creationId xmlns:a16="http://schemas.microsoft.com/office/drawing/2014/main" id="{FC567BD5-77B8-4002-96B0-27CA03E70BBC}"/>
                </a:ext>
              </a:extLst>
            </p:cNvPr>
            <p:cNvCxnSpPr/>
            <p:nvPr/>
          </p:nvCxnSpPr>
          <p:spPr>
            <a:xfrm>
              <a:off x="4005928" y="2567114"/>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grpSp>
      <p:cxnSp>
        <p:nvCxnSpPr>
          <p:cNvPr id="97" name="Egyenes összekötő nyíllal 96">
            <a:extLst>
              <a:ext uri="{FF2B5EF4-FFF2-40B4-BE49-F238E27FC236}">
                <a16:creationId xmlns:a16="http://schemas.microsoft.com/office/drawing/2014/main" id="{1D61A07C-4B23-4935-9F17-E6C050520769}"/>
              </a:ext>
            </a:extLst>
          </p:cNvPr>
          <p:cNvCxnSpPr/>
          <p:nvPr/>
        </p:nvCxnSpPr>
        <p:spPr>
          <a:xfrm>
            <a:off x="4974490" y="1762493"/>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1" name="Egyenes összekötő nyíllal 100">
            <a:extLst>
              <a:ext uri="{FF2B5EF4-FFF2-40B4-BE49-F238E27FC236}">
                <a16:creationId xmlns:a16="http://schemas.microsoft.com/office/drawing/2014/main" id="{3142CDE2-E790-48B5-99D8-819BB0569BF7}"/>
              </a:ext>
            </a:extLst>
          </p:cNvPr>
          <p:cNvCxnSpPr/>
          <p:nvPr/>
        </p:nvCxnSpPr>
        <p:spPr>
          <a:xfrm>
            <a:off x="6354308" y="1756703"/>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2" name="Egyenes összekötő nyíllal 101">
            <a:extLst>
              <a:ext uri="{FF2B5EF4-FFF2-40B4-BE49-F238E27FC236}">
                <a16:creationId xmlns:a16="http://schemas.microsoft.com/office/drawing/2014/main" id="{4F40FD10-C9A4-486D-AE70-E30864DBEDE1}"/>
              </a:ext>
            </a:extLst>
          </p:cNvPr>
          <p:cNvCxnSpPr/>
          <p:nvPr/>
        </p:nvCxnSpPr>
        <p:spPr>
          <a:xfrm>
            <a:off x="5645349" y="175899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5" name="Egyenes összekötő nyíllal 104">
            <a:extLst>
              <a:ext uri="{FF2B5EF4-FFF2-40B4-BE49-F238E27FC236}">
                <a16:creationId xmlns:a16="http://schemas.microsoft.com/office/drawing/2014/main" id="{3013E27B-F279-4EB3-8F94-4ADCD8A538A7}"/>
              </a:ext>
            </a:extLst>
          </p:cNvPr>
          <p:cNvCxnSpPr/>
          <p:nvPr/>
        </p:nvCxnSpPr>
        <p:spPr>
          <a:xfrm>
            <a:off x="7717742" y="175899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6" name="Egyenes összekötő nyíllal 105">
            <a:extLst>
              <a:ext uri="{FF2B5EF4-FFF2-40B4-BE49-F238E27FC236}">
                <a16:creationId xmlns:a16="http://schemas.microsoft.com/office/drawing/2014/main" id="{C2D86A25-0631-4EB1-A3E8-898AB753A45C}"/>
              </a:ext>
            </a:extLst>
          </p:cNvPr>
          <p:cNvCxnSpPr/>
          <p:nvPr/>
        </p:nvCxnSpPr>
        <p:spPr>
          <a:xfrm>
            <a:off x="7020512" y="175899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7" name="Egyenes összekötő nyíllal 106">
            <a:extLst>
              <a:ext uri="{FF2B5EF4-FFF2-40B4-BE49-F238E27FC236}">
                <a16:creationId xmlns:a16="http://schemas.microsoft.com/office/drawing/2014/main" id="{636C284A-9253-4A31-BC7A-5144C993F017}"/>
              </a:ext>
            </a:extLst>
          </p:cNvPr>
          <p:cNvCxnSpPr/>
          <p:nvPr/>
        </p:nvCxnSpPr>
        <p:spPr>
          <a:xfrm>
            <a:off x="1774806" y="4550049"/>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8" name="Egyenes összekötő nyíllal 107">
            <a:extLst>
              <a:ext uri="{FF2B5EF4-FFF2-40B4-BE49-F238E27FC236}">
                <a16:creationId xmlns:a16="http://schemas.microsoft.com/office/drawing/2014/main" id="{3160CA31-092F-48BE-9C37-49826C6C51C6}"/>
              </a:ext>
            </a:extLst>
          </p:cNvPr>
          <p:cNvCxnSpPr/>
          <p:nvPr/>
        </p:nvCxnSpPr>
        <p:spPr>
          <a:xfrm>
            <a:off x="1775527" y="5590783"/>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grpSp>
        <p:nvGrpSpPr>
          <p:cNvPr id="135" name="Csoportba foglalás 134">
            <a:extLst>
              <a:ext uri="{FF2B5EF4-FFF2-40B4-BE49-F238E27FC236}">
                <a16:creationId xmlns:a16="http://schemas.microsoft.com/office/drawing/2014/main" id="{898CB145-E9B5-461C-A05C-EB99B623AC13}"/>
              </a:ext>
            </a:extLst>
          </p:cNvPr>
          <p:cNvGrpSpPr/>
          <p:nvPr/>
        </p:nvGrpSpPr>
        <p:grpSpPr>
          <a:xfrm>
            <a:off x="2679656" y="441955"/>
            <a:ext cx="1330956" cy="725304"/>
            <a:chOff x="2679656" y="441955"/>
            <a:chExt cx="1330956" cy="725304"/>
          </a:xfrm>
        </p:grpSpPr>
        <p:cxnSp>
          <p:nvCxnSpPr>
            <p:cNvPr id="103" name="Egyenes összekötő nyíllal 102">
              <a:extLst>
                <a:ext uri="{FF2B5EF4-FFF2-40B4-BE49-F238E27FC236}">
                  <a16:creationId xmlns:a16="http://schemas.microsoft.com/office/drawing/2014/main" id="{B36CC165-305E-4E84-9AF1-DC023FFC79F0}"/>
                </a:ext>
              </a:extLst>
            </p:cNvPr>
            <p:cNvCxnSpPr/>
            <p:nvPr/>
          </p:nvCxnSpPr>
          <p:spPr>
            <a:xfrm>
              <a:off x="4010612" y="44195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9" name="Egyenes összekötő nyíllal 108">
              <a:extLst>
                <a:ext uri="{FF2B5EF4-FFF2-40B4-BE49-F238E27FC236}">
                  <a16:creationId xmlns:a16="http://schemas.microsoft.com/office/drawing/2014/main" id="{31AB6A56-B8FF-4E2F-84EF-3BD6D048BECD}"/>
                </a:ext>
              </a:extLst>
            </p:cNvPr>
            <p:cNvCxnSpPr/>
            <p:nvPr/>
          </p:nvCxnSpPr>
          <p:spPr>
            <a:xfrm>
              <a:off x="3365456" y="447259"/>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10" name="Egyenes összekötő nyíllal 109">
              <a:extLst>
                <a:ext uri="{FF2B5EF4-FFF2-40B4-BE49-F238E27FC236}">
                  <a16:creationId xmlns:a16="http://schemas.microsoft.com/office/drawing/2014/main" id="{7DBFE3FC-E852-43BD-A15A-7A2C8BB023FF}"/>
                </a:ext>
              </a:extLst>
            </p:cNvPr>
            <p:cNvCxnSpPr/>
            <p:nvPr/>
          </p:nvCxnSpPr>
          <p:spPr>
            <a:xfrm>
              <a:off x="2679656" y="445989"/>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grpSp>
      <p:grpSp>
        <p:nvGrpSpPr>
          <p:cNvPr id="136" name="Csoportba foglalás 135">
            <a:extLst>
              <a:ext uri="{FF2B5EF4-FFF2-40B4-BE49-F238E27FC236}">
                <a16:creationId xmlns:a16="http://schemas.microsoft.com/office/drawing/2014/main" id="{A83B92F9-A918-43AE-B729-874CE7B88C69}"/>
              </a:ext>
            </a:extLst>
          </p:cNvPr>
          <p:cNvGrpSpPr/>
          <p:nvPr/>
        </p:nvGrpSpPr>
        <p:grpSpPr>
          <a:xfrm>
            <a:off x="2862536" y="442179"/>
            <a:ext cx="687070" cy="723810"/>
            <a:chOff x="2862536" y="442179"/>
            <a:chExt cx="687070" cy="723810"/>
          </a:xfrm>
        </p:grpSpPr>
        <p:cxnSp>
          <p:nvCxnSpPr>
            <p:cNvPr id="111" name="Egyenes összekötő nyíllal 110">
              <a:extLst>
                <a:ext uri="{FF2B5EF4-FFF2-40B4-BE49-F238E27FC236}">
                  <a16:creationId xmlns:a16="http://schemas.microsoft.com/office/drawing/2014/main" id="{372EC7E1-9E6F-4B23-AEBE-4BE5816FF018}"/>
                </a:ext>
              </a:extLst>
            </p:cNvPr>
            <p:cNvCxnSpPr/>
            <p:nvPr/>
          </p:nvCxnSpPr>
          <p:spPr>
            <a:xfrm>
              <a:off x="2862536" y="44598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12" name="Egyenes összekötő nyíllal 111">
              <a:extLst>
                <a:ext uri="{FF2B5EF4-FFF2-40B4-BE49-F238E27FC236}">
                  <a16:creationId xmlns:a16="http://schemas.microsoft.com/office/drawing/2014/main" id="{CB10805C-0F10-4000-BC12-36DC41719069}"/>
                </a:ext>
              </a:extLst>
            </p:cNvPr>
            <p:cNvCxnSpPr/>
            <p:nvPr/>
          </p:nvCxnSpPr>
          <p:spPr>
            <a:xfrm>
              <a:off x="3549606" y="44217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grpSp>
      <p:grpSp>
        <p:nvGrpSpPr>
          <p:cNvPr id="134" name="Csoportba foglalás 133">
            <a:extLst>
              <a:ext uri="{FF2B5EF4-FFF2-40B4-BE49-F238E27FC236}">
                <a16:creationId xmlns:a16="http://schemas.microsoft.com/office/drawing/2014/main" id="{C0709616-4772-490E-883F-28A6A87FC282}"/>
              </a:ext>
            </a:extLst>
          </p:cNvPr>
          <p:cNvGrpSpPr/>
          <p:nvPr/>
        </p:nvGrpSpPr>
        <p:grpSpPr>
          <a:xfrm>
            <a:off x="1774825" y="1267114"/>
            <a:ext cx="258401" cy="747235"/>
            <a:chOff x="1774825" y="1267114"/>
            <a:chExt cx="258401" cy="747235"/>
          </a:xfrm>
        </p:grpSpPr>
        <p:cxnSp>
          <p:nvCxnSpPr>
            <p:cNvPr id="93" name="Egyenes összekötő nyíllal 92">
              <a:extLst>
                <a:ext uri="{FF2B5EF4-FFF2-40B4-BE49-F238E27FC236}">
                  <a16:creationId xmlns:a16="http://schemas.microsoft.com/office/drawing/2014/main" id="{28FC47C0-1457-4C07-BEED-8F42E897F808}"/>
                </a:ext>
              </a:extLst>
            </p:cNvPr>
            <p:cNvCxnSpPr/>
            <p:nvPr/>
          </p:nvCxnSpPr>
          <p:spPr>
            <a:xfrm>
              <a:off x="1774825" y="1267114"/>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13" name="Egyenes összekötő nyíllal 112">
              <a:extLst>
                <a:ext uri="{FF2B5EF4-FFF2-40B4-BE49-F238E27FC236}">
                  <a16:creationId xmlns:a16="http://schemas.microsoft.com/office/drawing/2014/main" id="{E51E7AEF-89AC-4DE1-8205-ED1C3F013A7C}"/>
                </a:ext>
              </a:extLst>
            </p:cNvPr>
            <p:cNvCxnSpPr/>
            <p:nvPr/>
          </p:nvCxnSpPr>
          <p:spPr>
            <a:xfrm>
              <a:off x="2033226" y="129434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grpSp>
      <p:cxnSp>
        <p:nvCxnSpPr>
          <p:cNvPr id="114" name="Egyenes összekötő nyíllal 113">
            <a:extLst>
              <a:ext uri="{FF2B5EF4-FFF2-40B4-BE49-F238E27FC236}">
                <a16:creationId xmlns:a16="http://schemas.microsoft.com/office/drawing/2014/main" id="{361191E0-70FC-4620-91F8-EDBE490C360D}"/>
              </a:ext>
            </a:extLst>
          </p:cNvPr>
          <p:cNvCxnSpPr/>
          <p:nvPr/>
        </p:nvCxnSpPr>
        <p:spPr>
          <a:xfrm>
            <a:off x="2857456" y="256688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grpSp>
        <p:nvGrpSpPr>
          <p:cNvPr id="130" name="Csoportba foglalás 129">
            <a:extLst>
              <a:ext uri="{FF2B5EF4-FFF2-40B4-BE49-F238E27FC236}">
                <a16:creationId xmlns:a16="http://schemas.microsoft.com/office/drawing/2014/main" id="{77184EA7-4075-439F-A6B7-2F538078007A}"/>
              </a:ext>
            </a:extLst>
          </p:cNvPr>
          <p:cNvGrpSpPr/>
          <p:nvPr/>
        </p:nvGrpSpPr>
        <p:grpSpPr>
          <a:xfrm>
            <a:off x="3549606" y="2555875"/>
            <a:ext cx="638810" cy="728474"/>
            <a:chOff x="3549606" y="2555875"/>
            <a:chExt cx="638810" cy="728474"/>
          </a:xfrm>
        </p:grpSpPr>
        <p:cxnSp>
          <p:nvCxnSpPr>
            <p:cNvPr id="115" name="Egyenes összekötő nyíllal 114">
              <a:extLst>
                <a:ext uri="{FF2B5EF4-FFF2-40B4-BE49-F238E27FC236}">
                  <a16:creationId xmlns:a16="http://schemas.microsoft.com/office/drawing/2014/main" id="{BB5DA6B3-54D0-4839-952C-B451E48AFE27}"/>
                </a:ext>
              </a:extLst>
            </p:cNvPr>
            <p:cNvCxnSpPr/>
            <p:nvPr/>
          </p:nvCxnSpPr>
          <p:spPr>
            <a:xfrm>
              <a:off x="3549606" y="256434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16" name="Egyenes összekötő nyíllal 115">
              <a:extLst>
                <a:ext uri="{FF2B5EF4-FFF2-40B4-BE49-F238E27FC236}">
                  <a16:creationId xmlns:a16="http://schemas.microsoft.com/office/drawing/2014/main" id="{DFA41C55-5C83-4D5B-B374-FCE6EBA15694}"/>
                </a:ext>
              </a:extLst>
            </p:cNvPr>
            <p:cNvCxnSpPr/>
            <p:nvPr/>
          </p:nvCxnSpPr>
          <p:spPr>
            <a:xfrm>
              <a:off x="4188416" y="2555875"/>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grpSp>
      <p:cxnSp>
        <p:nvCxnSpPr>
          <p:cNvPr id="121" name="Egyenes összekötő nyíllal 120">
            <a:extLst>
              <a:ext uri="{FF2B5EF4-FFF2-40B4-BE49-F238E27FC236}">
                <a16:creationId xmlns:a16="http://schemas.microsoft.com/office/drawing/2014/main" id="{8C4EC81D-E8F2-4DD0-8DFA-9C93403D83C4}"/>
              </a:ext>
            </a:extLst>
          </p:cNvPr>
          <p:cNvCxnSpPr/>
          <p:nvPr/>
        </p:nvCxnSpPr>
        <p:spPr>
          <a:xfrm>
            <a:off x="1992586" y="558821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2" name="Egyenes összekötő nyíllal 121">
            <a:extLst>
              <a:ext uri="{FF2B5EF4-FFF2-40B4-BE49-F238E27FC236}">
                <a16:creationId xmlns:a16="http://schemas.microsoft.com/office/drawing/2014/main" id="{7CF53324-CB07-4079-9171-8B4A983F8D6D}"/>
              </a:ext>
            </a:extLst>
          </p:cNvPr>
          <p:cNvCxnSpPr/>
          <p:nvPr/>
        </p:nvCxnSpPr>
        <p:spPr>
          <a:xfrm>
            <a:off x="1992586" y="454681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grpSp>
        <p:nvGrpSpPr>
          <p:cNvPr id="128" name="Csoportba foglalás 127">
            <a:extLst>
              <a:ext uri="{FF2B5EF4-FFF2-40B4-BE49-F238E27FC236}">
                <a16:creationId xmlns:a16="http://schemas.microsoft.com/office/drawing/2014/main" id="{470A0D8F-0EE2-4D7F-9D38-C2F50AD42106}"/>
              </a:ext>
            </a:extLst>
          </p:cNvPr>
          <p:cNvGrpSpPr/>
          <p:nvPr/>
        </p:nvGrpSpPr>
        <p:grpSpPr>
          <a:xfrm>
            <a:off x="1774825" y="3027899"/>
            <a:ext cx="221571" cy="723512"/>
            <a:chOff x="1774825" y="3027899"/>
            <a:chExt cx="221571" cy="723512"/>
          </a:xfrm>
        </p:grpSpPr>
        <p:cxnSp>
          <p:nvCxnSpPr>
            <p:cNvPr id="104" name="Egyenes összekötő nyíllal 103">
              <a:extLst>
                <a:ext uri="{FF2B5EF4-FFF2-40B4-BE49-F238E27FC236}">
                  <a16:creationId xmlns:a16="http://schemas.microsoft.com/office/drawing/2014/main" id="{E7C00BE0-D108-4877-9DFC-FCA30A525F16}"/>
                </a:ext>
              </a:extLst>
            </p:cNvPr>
            <p:cNvCxnSpPr/>
            <p:nvPr/>
          </p:nvCxnSpPr>
          <p:spPr>
            <a:xfrm>
              <a:off x="1774825" y="3031411"/>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23" name="Egyenes összekötő nyíllal 122">
              <a:extLst>
                <a:ext uri="{FF2B5EF4-FFF2-40B4-BE49-F238E27FC236}">
                  <a16:creationId xmlns:a16="http://schemas.microsoft.com/office/drawing/2014/main" id="{F74141D6-A73D-4047-B1A9-DEF4ACB72E1B}"/>
                </a:ext>
              </a:extLst>
            </p:cNvPr>
            <p:cNvCxnSpPr/>
            <p:nvPr/>
          </p:nvCxnSpPr>
          <p:spPr>
            <a:xfrm>
              <a:off x="1996396" y="302789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grpSp>
      <p:cxnSp>
        <p:nvCxnSpPr>
          <p:cNvPr id="117" name="Egyenes összekötő nyíllal 116">
            <a:extLst>
              <a:ext uri="{FF2B5EF4-FFF2-40B4-BE49-F238E27FC236}">
                <a16:creationId xmlns:a16="http://schemas.microsoft.com/office/drawing/2014/main" id="{CEBD4C7B-5D85-4874-9DCE-CC76C45AD7AF}"/>
              </a:ext>
            </a:extLst>
          </p:cNvPr>
          <p:cNvCxnSpPr/>
          <p:nvPr/>
        </p:nvCxnSpPr>
        <p:spPr>
          <a:xfrm>
            <a:off x="5159966" y="1758995"/>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18" name="Egyenes összekötő nyíllal 117">
            <a:extLst>
              <a:ext uri="{FF2B5EF4-FFF2-40B4-BE49-F238E27FC236}">
                <a16:creationId xmlns:a16="http://schemas.microsoft.com/office/drawing/2014/main" id="{91D1D027-B247-436E-A86F-CF9B612BD79E}"/>
              </a:ext>
            </a:extLst>
          </p:cNvPr>
          <p:cNvCxnSpPr/>
          <p:nvPr/>
        </p:nvCxnSpPr>
        <p:spPr>
          <a:xfrm>
            <a:off x="6554426" y="1758995"/>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19" name="Egyenes összekötő nyíllal 118">
            <a:extLst>
              <a:ext uri="{FF2B5EF4-FFF2-40B4-BE49-F238E27FC236}">
                <a16:creationId xmlns:a16="http://schemas.microsoft.com/office/drawing/2014/main" id="{17DE4ED1-9C3E-4197-AA71-4A4FDE8F9239}"/>
              </a:ext>
            </a:extLst>
          </p:cNvPr>
          <p:cNvCxnSpPr/>
          <p:nvPr/>
        </p:nvCxnSpPr>
        <p:spPr>
          <a:xfrm>
            <a:off x="5863546" y="1758995"/>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0" name="Egyenes összekötő nyíllal 119">
            <a:extLst>
              <a:ext uri="{FF2B5EF4-FFF2-40B4-BE49-F238E27FC236}">
                <a16:creationId xmlns:a16="http://schemas.microsoft.com/office/drawing/2014/main" id="{9017D76C-A8DB-4C23-B695-8007C15772EB}"/>
              </a:ext>
            </a:extLst>
          </p:cNvPr>
          <p:cNvCxnSpPr/>
          <p:nvPr/>
        </p:nvCxnSpPr>
        <p:spPr>
          <a:xfrm>
            <a:off x="7224986" y="1758995"/>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4" name="Egyenes összekötő nyíllal 123">
            <a:extLst>
              <a:ext uri="{FF2B5EF4-FFF2-40B4-BE49-F238E27FC236}">
                <a16:creationId xmlns:a16="http://schemas.microsoft.com/office/drawing/2014/main" id="{65F41889-9F8C-4707-B31E-161B0484CA06}"/>
              </a:ext>
            </a:extLst>
          </p:cNvPr>
          <p:cNvCxnSpPr/>
          <p:nvPr/>
        </p:nvCxnSpPr>
        <p:spPr>
          <a:xfrm>
            <a:off x="7920946" y="1757264"/>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5" name="Egyenes összekötő nyíllal 124">
            <a:extLst>
              <a:ext uri="{FF2B5EF4-FFF2-40B4-BE49-F238E27FC236}">
                <a16:creationId xmlns:a16="http://schemas.microsoft.com/office/drawing/2014/main" id="{43AEFE0F-4AD9-4C58-9F36-EAE576001F41}"/>
              </a:ext>
            </a:extLst>
          </p:cNvPr>
          <p:cNvCxnSpPr/>
          <p:nvPr/>
        </p:nvCxnSpPr>
        <p:spPr>
          <a:xfrm>
            <a:off x="4194766" y="386355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6" name="Egyenes összekötő nyíllal 125">
            <a:extLst>
              <a:ext uri="{FF2B5EF4-FFF2-40B4-BE49-F238E27FC236}">
                <a16:creationId xmlns:a16="http://schemas.microsoft.com/office/drawing/2014/main" id="{418F8A34-43FF-45F2-81EA-163D5EF16CE5}"/>
              </a:ext>
            </a:extLst>
          </p:cNvPr>
          <p:cNvCxnSpPr/>
          <p:nvPr/>
        </p:nvCxnSpPr>
        <p:spPr>
          <a:xfrm>
            <a:off x="3541986" y="385847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7" name="Egyenes összekötő nyíllal 126">
            <a:extLst>
              <a:ext uri="{FF2B5EF4-FFF2-40B4-BE49-F238E27FC236}">
                <a16:creationId xmlns:a16="http://schemas.microsoft.com/office/drawing/2014/main" id="{779543AC-43B2-4C06-8C02-E60B34B3A637}"/>
              </a:ext>
            </a:extLst>
          </p:cNvPr>
          <p:cNvCxnSpPr/>
          <p:nvPr/>
        </p:nvCxnSpPr>
        <p:spPr>
          <a:xfrm>
            <a:off x="2856186" y="385974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2" name="Egyenes összekötő 91">
            <a:extLst>
              <a:ext uri="{FF2B5EF4-FFF2-40B4-BE49-F238E27FC236}">
                <a16:creationId xmlns:a16="http://schemas.microsoft.com/office/drawing/2014/main" id="{47E977AE-4C64-4AE4-98CC-14261DD48E19}"/>
              </a:ext>
            </a:extLst>
          </p:cNvPr>
          <p:cNvCxnSpPr/>
          <p:nvPr/>
        </p:nvCxnSpPr>
        <p:spPr bwMode="auto">
          <a:xfrm>
            <a:off x="1063322" y="5980198"/>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2" name="Szövegdoboz 1">
            <a:extLst>
              <a:ext uri="{FF2B5EF4-FFF2-40B4-BE49-F238E27FC236}">
                <a16:creationId xmlns:a16="http://schemas.microsoft.com/office/drawing/2014/main" id="{C3D616B0-334D-4D05-9B14-EDD787E9C52D}"/>
              </a:ext>
            </a:extLst>
          </p:cNvPr>
          <p:cNvSpPr txBox="1"/>
          <p:nvPr/>
        </p:nvSpPr>
        <p:spPr>
          <a:xfrm>
            <a:off x="140109" y="5781368"/>
            <a:ext cx="910827"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-13335</a:t>
            </a:r>
          </a:p>
        </p:txBody>
      </p:sp>
      <p:cxnSp>
        <p:nvCxnSpPr>
          <p:cNvPr id="132" name="Egyenes összekötő 131">
            <a:extLst>
              <a:ext uri="{FF2B5EF4-FFF2-40B4-BE49-F238E27FC236}">
                <a16:creationId xmlns:a16="http://schemas.microsoft.com/office/drawing/2014/main" id="{5388B628-7FA9-425E-821F-FA87824BB673}"/>
              </a:ext>
            </a:extLst>
          </p:cNvPr>
          <p:cNvCxnSpPr/>
          <p:nvPr/>
        </p:nvCxnSpPr>
        <p:spPr bwMode="auto">
          <a:xfrm>
            <a:off x="1060867" y="4289053"/>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133" name="Szövegdoboz 132">
            <a:extLst>
              <a:ext uri="{FF2B5EF4-FFF2-40B4-BE49-F238E27FC236}">
                <a16:creationId xmlns:a16="http://schemas.microsoft.com/office/drawing/2014/main" id="{400D04B4-1B51-4E57-8783-1F933B037E16}"/>
              </a:ext>
            </a:extLst>
          </p:cNvPr>
          <p:cNvSpPr txBox="1"/>
          <p:nvPr/>
        </p:nvSpPr>
        <p:spPr>
          <a:xfrm>
            <a:off x="270386" y="4090223"/>
            <a:ext cx="782587"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-1600</a:t>
            </a:r>
          </a:p>
        </p:txBody>
      </p:sp>
      <p:cxnSp>
        <p:nvCxnSpPr>
          <p:cNvPr id="137" name="Egyenes összekötő 136">
            <a:extLst>
              <a:ext uri="{FF2B5EF4-FFF2-40B4-BE49-F238E27FC236}">
                <a16:creationId xmlns:a16="http://schemas.microsoft.com/office/drawing/2014/main" id="{4D747142-5486-4058-857B-F969AC5F3877}"/>
              </a:ext>
            </a:extLst>
          </p:cNvPr>
          <p:cNvCxnSpPr/>
          <p:nvPr/>
        </p:nvCxnSpPr>
        <p:spPr bwMode="auto">
          <a:xfrm>
            <a:off x="1060865" y="2792092"/>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138" name="Szövegdoboz 137">
            <a:extLst>
              <a:ext uri="{FF2B5EF4-FFF2-40B4-BE49-F238E27FC236}">
                <a16:creationId xmlns:a16="http://schemas.microsoft.com/office/drawing/2014/main" id="{32908BFB-B638-423C-B95E-C32D2DADEA54}"/>
              </a:ext>
            </a:extLst>
          </p:cNvPr>
          <p:cNvSpPr txBox="1"/>
          <p:nvPr/>
        </p:nvSpPr>
        <p:spPr>
          <a:xfrm>
            <a:off x="403122" y="2593262"/>
            <a:ext cx="654346"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-200</a:t>
            </a:r>
          </a:p>
        </p:txBody>
      </p:sp>
      <p:cxnSp>
        <p:nvCxnSpPr>
          <p:cNvPr id="139" name="Egyenes összekötő 138">
            <a:extLst>
              <a:ext uri="{FF2B5EF4-FFF2-40B4-BE49-F238E27FC236}">
                <a16:creationId xmlns:a16="http://schemas.microsoft.com/office/drawing/2014/main" id="{E6846430-409A-4002-BFA5-1A5A944295B8}"/>
              </a:ext>
            </a:extLst>
          </p:cNvPr>
          <p:cNvCxnSpPr/>
          <p:nvPr/>
        </p:nvCxnSpPr>
        <p:spPr bwMode="auto">
          <a:xfrm>
            <a:off x="1065785" y="1218932"/>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140" name="Szövegdoboz 139">
            <a:extLst>
              <a:ext uri="{FF2B5EF4-FFF2-40B4-BE49-F238E27FC236}">
                <a16:creationId xmlns:a16="http://schemas.microsoft.com/office/drawing/2014/main" id="{0D2F4625-A16E-444D-A3F4-76932E620D1C}"/>
              </a:ext>
            </a:extLst>
          </p:cNvPr>
          <p:cNvSpPr txBox="1"/>
          <p:nvPr/>
        </p:nvSpPr>
        <p:spPr>
          <a:xfrm>
            <a:off x="526026" y="1020102"/>
            <a:ext cx="526106"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-20</a:t>
            </a:r>
          </a:p>
        </p:txBody>
      </p:sp>
      <p:cxnSp>
        <p:nvCxnSpPr>
          <p:cNvPr id="142" name="Egyenes összekötő nyíllal 141">
            <a:extLst>
              <a:ext uri="{FF2B5EF4-FFF2-40B4-BE49-F238E27FC236}">
                <a16:creationId xmlns:a16="http://schemas.microsoft.com/office/drawing/2014/main" id="{3D89F610-9199-425E-AD50-022CDC40B9A7}"/>
              </a:ext>
            </a:extLst>
          </p:cNvPr>
          <p:cNvCxnSpPr>
            <a:cxnSpLocks/>
          </p:cNvCxnSpPr>
          <p:nvPr/>
        </p:nvCxnSpPr>
        <p:spPr bwMode="auto">
          <a:xfrm flipV="1">
            <a:off x="4561009" y="1814626"/>
            <a:ext cx="0" cy="682084"/>
          </a:xfrm>
          <a:prstGeom prst="straightConnector1">
            <a:avLst/>
          </a:prstGeom>
          <a:solidFill>
            <a:srgbClr val="00B8FF"/>
          </a:solidFill>
          <a:ln w="25400" cap="flat" cmpd="sng" algn="ctr">
            <a:solidFill>
              <a:schemeClr val="tx1"/>
            </a:solidFill>
            <a:prstDash val="solid"/>
            <a:round/>
            <a:headEnd type="none" w="med" len="med"/>
            <a:tailEnd type="none"/>
          </a:ln>
          <a:effectLst/>
        </p:spPr>
      </p:cxnSp>
      <p:cxnSp>
        <p:nvCxnSpPr>
          <p:cNvPr id="143" name="Egyenes összekötő 142">
            <a:extLst>
              <a:ext uri="{FF2B5EF4-FFF2-40B4-BE49-F238E27FC236}">
                <a16:creationId xmlns:a16="http://schemas.microsoft.com/office/drawing/2014/main" id="{1103A068-02E7-4034-BEEA-0B668D537AB7}"/>
              </a:ext>
            </a:extLst>
          </p:cNvPr>
          <p:cNvCxnSpPr/>
          <p:nvPr/>
        </p:nvCxnSpPr>
        <p:spPr bwMode="auto">
          <a:xfrm>
            <a:off x="4474625" y="2174541"/>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144" name="Szövegdoboz 143">
            <a:extLst>
              <a:ext uri="{FF2B5EF4-FFF2-40B4-BE49-F238E27FC236}">
                <a16:creationId xmlns:a16="http://schemas.microsoft.com/office/drawing/2014/main" id="{3B238D2C-EA47-42C5-A1FE-3D43276F9D59}"/>
              </a:ext>
            </a:extLst>
          </p:cNvPr>
          <p:cNvSpPr txBox="1"/>
          <p:nvPr/>
        </p:nvSpPr>
        <p:spPr>
          <a:xfrm>
            <a:off x="3769176" y="1975711"/>
            <a:ext cx="718466" cy="400110"/>
          </a:xfrm>
          <a:prstGeom prst="rect">
            <a:avLst/>
          </a:prstGeom>
          <a:noFill/>
        </p:spPr>
        <p:txBody>
          <a:bodyPr wrap="none" rtlCol="0">
            <a:spAutoFit/>
          </a:bodyPr>
          <a:lstStyle/>
          <a:p>
            <a:r>
              <a:rPr lang="hu-HU" sz="2000">
                <a:latin typeface="Times New Roman" panose="02020603050405020304" pitchFamily="18" charset="0"/>
                <a:cs typeface="Times New Roman" panose="02020603050405020304" pitchFamily="18" charset="0"/>
              </a:rPr>
              <a:t>-</a:t>
            </a:r>
            <a:r>
              <a:rPr lang="hu-HU" sz="2000" smtClean="0">
                <a:latin typeface="Times New Roman" panose="02020603050405020304" pitchFamily="18" charset="0"/>
                <a:cs typeface="Times New Roman" panose="02020603050405020304" pitchFamily="18" charset="0"/>
              </a:rPr>
              <a:t>87,6</a:t>
            </a:r>
            <a:endParaRPr lang="hu-H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7274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9"/>
                                        </p:tgtEl>
                                        <p:attrNameLst>
                                          <p:attrName>style.visibility</p:attrName>
                                        </p:attrNameLst>
                                      </p:cBhvr>
                                      <p:to>
                                        <p:strVal val="visible"/>
                                      </p:to>
                                    </p:set>
                                    <p:anim calcmode="lin" valueType="num">
                                      <p:cBhvr additive="base">
                                        <p:cTn id="7" dur="500" fill="hold"/>
                                        <p:tgtEl>
                                          <p:spTgt spid="89"/>
                                        </p:tgtEl>
                                        <p:attrNameLst>
                                          <p:attrName>ppt_x</p:attrName>
                                        </p:attrNameLst>
                                      </p:cBhvr>
                                      <p:tavLst>
                                        <p:tav tm="0">
                                          <p:val>
                                            <p:strVal val="1+#ppt_w/2"/>
                                          </p:val>
                                        </p:tav>
                                        <p:tav tm="100000">
                                          <p:val>
                                            <p:strVal val="#ppt_x"/>
                                          </p:val>
                                        </p:tav>
                                      </p:tavLst>
                                    </p:anim>
                                    <p:anim calcmode="lin" valueType="num">
                                      <p:cBhvr additive="base">
                                        <p:cTn id="8" dur="500" fill="hold"/>
                                        <p:tgtEl>
                                          <p:spTgt spid="8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90"/>
                                        </p:tgtEl>
                                        <p:attrNameLst>
                                          <p:attrName>style.visibility</p:attrName>
                                        </p:attrNameLst>
                                      </p:cBhvr>
                                      <p:to>
                                        <p:strVal val="visible"/>
                                      </p:to>
                                    </p:set>
                                    <p:anim calcmode="lin" valueType="num">
                                      <p:cBhvr additive="base">
                                        <p:cTn id="17" dur="500" fill="hold"/>
                                        <p:tgtEl>
                                          <p:spTgt spid="90"/>
                                        </p:tgtEl>
                                        <p:attrNameLst>
                                          <p:attrName>ppt_x</p:attrName>
                                        </p:attrNameLst>
                                      </p:cBhvr>
                                      <p:tavLst>
                                        <p:tav tm="0">
                                          <p:val>
                                            <p:strVal val="1+#ppt_w/2"/>
                                          </p:val>
                                        </p:tav>
                                        <p:tav tm="100000">
                                          <p:val>
                                            <p:strVal val="#ppt_x"/>
                                          </p:val>
                                        </p:tav>
                                      </p:tavLst>
                                    </p:anim>
                                    <p:anim calcmode="lin" valueType="num">
                                      <p:cBhvr additive="base">
                                        <p:cTn id="18" dur="500" fill="hold"/>
                                        <p:tgtEl>
                                          <p:spTgt spid="90"/>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grpId="0" nodeType="clickEffect">
                                  <p:stCondLst>
                                    <p:cond delay="0"/>
                                  </p:stCondLst>
                                  <p:childTnLst>
                                    <p:set>
                                      <p:cBhvr>
                                        <p:cTn id="38" dur="1" fill="hold">
                                          <p:stCondLst>
                                            <p:cond delay="0"/>
                                          </p:stCondLst>
                                        </p:cTn>
                                        <p:tgtEl>
                                          <p:spTgt spid="91"/>
                                        </p:tgtEl>
                                        <p:attrNameLst>
                                          <p:attrName>style.visibility</p:attrName>
                                        </p:attrNameLst>
                                      </p:cBhvr>
                                      <p:to>
                                        <p:strVal val="visible"/>
                                      </p:to>
                                    </p:set>
                                    <p:anim calcmode="lin" valueType="num">
                                      <p:cBhvr additive="base">
                                        <p:cTn id="39" dur="500" fill="hold"/>
                                        <p:tgtEl>
                                          <p:spTgt spid="91"/>
                                        </p:tgtEl>
                                        <p:attrNameLst>
                                          <p:attrName>ppt_x</p:attrName>
                                        </p:attrNameLst>
                                      </p:cBhvr>
                                      <p:tavLst>
                                        <p:tav tm="0">
                                          <p:val>
                                            <p:strVal val="1+#ppt_w/2"/>
                                          </p:val>
                                        </p:tav>
                                        <p:tav tm="100000">
                                          <p:val>
                                            <p:strVal val="#ppt_x"/>
                                          </p:val>
                                        </p:tav>
                                      </p:tavLst>
                                    </p:anim>
                                    <p:anim calcmode="lin" valueType="num">
                                      <p:cBhvr additive="base">
                                        <p:cTn id="40" dur="500" fill="hold"/>
                                        <p:tgtEl>
                                          <p:spTgt spid="91"/>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95"/>
                                        </p:tgtEl>
                                        <p:attrNameLst>
                                          <p:attrName>style.visibility</p:attrName>
                                        </p:attrNameLst>
                                      </p:cBhvr>
                                      <p:to>
                                        <p:strVal val="visible"/>
                                      </p:to>
                                    </p:set>
                                  </p:childTnLst>
                                </p:cTn>
                              </p:par>
                            </p:childTnLst>
                          </p:cTn>
                        </p:par>
                        <p:par>
                          <p:cTn id="45" fill="hold">
                            <p:stCondLst>
                              <p:cond delay="0"/>
                            </p:stCondLst>
                            <p:childTnLst>
                              <p:par>
                                <p:cTn id="46" presetID="1" presetClass="entr" presetSubtype="0" fill="hold" nodeType="afterEffect">
                                  <p:stCondLst>
                                    <p:cond delay="1000"/>
                                  </p:stCondLst>
                                  <p:childTnLst>
                                    <p:set>
                                      <p:cBhvr>
                                        <p:cTn id="47" dur="1" fill="hold">
                                          <p:stCondLst>
                                            <p:cond delay="0"/>
                                          </p:stCondLst>
                                        </p:cTn>
                                        <p:tgtEl>
                                          <p:spTgt spid="94"/>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127"/>
                                        </p:tgtEl>
                                        <p:attrNameLst>
                                          <p:attrName>style.visibility</p:attrName>
                                        </p:attrNameLst>
                                      </p:cBhvr>
                                      <p:to>
                                        <p:strVal val="visible"/>
                                      </p:to>
                                    </p:set>
                                  </p:childTnLst>
                                </p:cTn>
                              </p:par>
                            </p:childTnLst>
                          </p:cTn>
                        </p:par>
                        <p:par>
                          <p:cTn id="52" fill="hold">
                            <p:stCondLst>
                              <p:cond delay="0"/>
                            </p:stCondLst>
                            <p:childTnLst>
                              <p:par>
                                <p:cTn id="53" presetID="1" presetClass="entr" presetSubtype="0" fill="hold" nodeType="afterEffect">
                                  <p:stCondLst>
                                    <p:cond delay="1000"/>
                                  </p:stCondLst>
                                  <p:childTnLst>
                                    <p:set>
                                      <p:cBhvr>
                                        <p:cTn id="54" dur="1" fill="hold">
                                          <p:stCondLst>
                                            <p:cond delay="0"/>
                                          </p:stCondLst>
                                        </p:cTn>
                                        <p:tgtEl>
                                          <p:spTgt spid="126"/>
                                        </p:tgtEl>
                                        <p:attrNameLst>
                                          <p:attrName>style.visibility</p:attrName>
                                        </p:attrNameLst>
                                      </p:cBhvr>
                                      <p:to>
                                        <p:strVal val="visible"/>
                                      </p:to>
                                    </p:set>
                                  </p:childTnLst>
                                </p:cTn>
                              </p:par>
                            </p:childTnLst>
                          </p:cTn>
                        </p:par>
                        <p:par>
                          <p:cTn id="55" fill="hold">
                            <p:stCondLst>
                              <p:cond delay="1000"/>
                            </p:stCondLst>
                            <p:childTnLst>
                              <p:par>
                                <p:cTn id="56" presetID="1" presetClass="entr" presetSubtype="0" fill="hold" nodeType="afterEffect">
                                  <p:stCondLst>
                                    <p:cond delay="1000"/>
                                  </p:stCondLst>
                                  <p:childTnLst>
                                    <p:set>
                                      <p:cBhvr>
                                        <p:cTn id="57" dur="1" fill="hold">
                                          <p:stCondLst>
                                            <p:cond delay="0"/>
                                          </p:stCondLst>
                                        </p:cTn>
                                        <p:tgtEl>
                                          <p:spTgt spid="125"/>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128"/>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114"/>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nodeType="clickEffect">
                                  <p:stCondLst>
                                    <p:cond delay="0"/>
                                  </p:stCondLst>
                                  <p:childTnLst>
                                    <p:set>
                                      <p:cBhvr>
                                        <p:cTn id="69" dur="1" fill="hold">
                                          <p:stCondLst>
                                            <p:cond delay="0"/>
                                          </p:stCondLst>
                                        </p:cTn>
                                        <p:tgtEl>
                                          <p:spTgt spid="130"/>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nodeType="clickEffect">
                                  <p:stCondLst>
                                    <p:cond delay="0"/>
                                  </p:stCondLst>
                                  <p:childTnLst>
                                    <p:set>
                                      <p:cBhvr>
                                        <p:cTn id="73" dur="1" fill="hold">
                                          <p:stCondLst>
                                            <p:cond delay="0"/>
                                          </p:stCondLst>
                                        </p:cTn>
                                        <p:tgtEl>
                                          <p:spTgt spid="131"/>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nodeType="clickEffect">
                                  <p:stCondLst>
                                    <p:cond delay="0"/>
                                  </p:stCondLst>
                                  <p:childTnLst>
                                    <p:set>
                                      <p:cBhvr>
                                        <p:cTn id="77" dur="1" fill="hold">
                                          <p:stCondLst>
                                            <p:cond delay="0"/>
                                          </p:stCondLst>
                                        </p:cTn>
                                        <p:tgtEl>
                                          <p:spTgt spid="97"/>
                                        </p:tgtEl>
                                        <p:attrNameLst>
                                          <p:attrName>style.visibility</p:attrName>
                                        </p:attrNameLst>
                                      </p:cBhvr>
                                      <p:to>
                                        <p:strVal val="visible"/>
                                      </p:to>
                                    </p:set>
                                  </p:childTnLst>
                                </p:cTn>
                              </p:par>
                            </p:childTnLst>
                          </p:cTn>
                        </p:par>
                        <p:par>
                          <p:cTn id="78" fill="hold">
                            <p:stCondLst>
                              <p:cond delay="0"/>
                            </p:stCondLst>
                            <p:childTnLst>
                              <p:par>
                                <p:cTn id="79" presetID="1" presetClass="entr" presetSubtype="0" fill="hold" nodeType="afterEffect">
                                  <p:stCondLst>
                                    <p:cond delay="1000"/>
                                  </p:stCondLst>
                                  <p:childTnLst>
                                    <p:set>
                                      <p:cBhvr>
                                        <p:cTn id="80" dur="1" fill="hold">
                                          <p:stCondLst>
                                            <p:cond delay="0"/>
                                          </p:stCondLst>
                                        </p:cTn>
                                        <p:tgtEl>
                                          <p:spTgt spid="101"/>
                                        </p:tgtEl>
                                        <p:attrNameLst>
                                          <p:attrName>style.visibility</p:attrName>
                                        </p:attrNameLst>
                                      </p:cBhvr>
                                      <p:to>
                                        <p:strVal val="visible"/>
                                      </p:to>
                                    </p:set>
                                  </p:childTnLst>
                                </p:cTn>
                              </p:par>
                            </p:childTnLst>
                          </p:cTn>
                        </p:par>
                        <p:par>
                          <p:cTn id="81" fill="hold">
                            <p:stCondLst>
                              <p:cond delay="1000"/>
                            </p:stCondLst>
                            <p:childTnLst>
                              <p:par>
                                <p:cTn id="82" presetID="1" presetClass="entr" presetSubtype="0" fill="hold" nodeType="afterEffect">
                                  <p:stCondLst>
                                    <p:cond delay="1000"/>
                                  </p:stCondLst>
                                  <p:childTnLst>
                                    <p:set>
                                      <p:cBhvr>
                                        <p:cTn id="83" dur="1" fill="hold">
                                          <p:stCondLst>
                                            <p:cond delay="0"/>
                                          </p:stCondLst>
                                        </p:cTn>
                                        <p:tgtEl>
                                          <p:spTgt spid="105"/>
                                        </p:tgtEl>
                                        <p:attrNameLst>
                                          <p:attrName>style.visibility</p:attrName>
                                        </p:attrNameLst>
                                      </p:cBhvr>
                                      <p:to>
                                        <p:strVal val="visible"/>
                                      </p:to>
                                    </p:set>
                                  </p:childTnLst>
                                </p:cTn>
                              </p:par>
                            </p:childTnLst>
                          </p:cTn>
                        </p:par>
                        <p:par>
                          <p:cTn id="84" fill="hold">
                            <p:stCondLst>
                              <p:cond delay="2000"/>
                            </p:stCondLst>
                            <p:childTnLst>
                              <p:par>
                                <p:cTn id="85" presetID="1" presetClass="entr" presetSubtype="0" fill="hold" nodeType="afterEffect">
                                  <p:stCondLst>
                                    <p:cond delay="1000"/>
                                  </p:stCondLst>
                                  <p:childTnLst>
                                    <p:set>
                                      <p:cBhvr>
                                        <p:cTn id="86" dur="1" fill="hold">
                                          <p:stCondLst>
                                            <p:cond delay="0"/>
                                          </p:stCondLst>
                                        </p:cTn>
                                        <p:tgtEl>
                                          <p:spTgt spid="106"/>
                                        </p:tgtEl>
                                        <p:attrNameLst>
                                          <p:attrName>style.visibility</p:attrName>
                                        </p:attrNameLst>
                                      </p:cBhvr>
                                      <p:to>
                                        <p:strVal val="visible"/>
                                      </p:to>
                                    </p:set>
                                  </p:childTnLst>
                                </p:cTn>
                              </p:par>
                            </p:childTnLst>
                          </p:cTn>
                        </p:par>
                        <p:par>
                          <p:cTn id="87" fill="hold">
                            <p:stCondLst>
                              <p:cond delay="3000"/>
                            </p:stCondLst>
                            <p:childTnLst>
                              <p:par>
                                <p:cTn id="88" presetID="1" presetClass="entr" presetSubtype="0" fill="hold" nodeType="afterEffect">
                                  <p:stCondLst>
                                    <p:cond delay="1000"/>
                                  </p:stCondLst>
                                  <p:childTnLst>
                                    <p:set>
                                      <p:cBhvr>
                                        <p:cTn id="89" dur="1" fill="hold">
                                          <p:stCondLst>
                                            <p:cond delay="0"/>
                                          </p:stCondLst>
                                        </p:cTn>
                                        <p:tgtEl>
                                          <p:spTgt spid="102"/>
                                        </p:tgtEl>
                                        <p:attrNameLst>
                                          <p:attrName>style.visibility</p:attrName>
                                        </p:attrNameLst>
                                      </p:cBhvr>
                                      <p:to>
                                        <p:strVal val="visible"/>
                                      </p:to>
                                    </p:set>
                                  </p:childTnLst>
                                </p:cTn>
                              </p:par>
                            </p:childTnLst>
                          </p:cTn>
                        </p:par>
                        <p:par>
                          <p:cTn id="90" fill="hold">
                            <p:stCondLst>
                              <p:cond delay="4000"/>
                            </p:stCondLst>
                            <p:childTnLst>
                              <p:par>
                                <p:cTn id="91" presetID="1" presetClass="entr" presetSubtype="0" fill="hold" nodeType="afterEffect">
                                  <p:stCondLst>
                                    <p:cond delay="1000"/>
                                  </p:stCondLst>
                                  <p:childTnLst>
                                    <p:set>
                                      <p:cBhvr>
                                        <p:cTn id="92" dur="1" fill="hold">
                                          <p:stCondLst>
                                            <p:cond delay="0"/>
                                          </p:stCondLst>
                                        </p:cTn>
                                        <p:tgtEl>
                                          <p:spTgt spid="119"/>
                                        </p:tgtEl>
                                        <p:attrNameLst>
                                          <p:attrName>style.visibility</p:attrName>
                                        </p:attrNameLst>
                                      </p:cBhvr>
                                      <p:to>
                                        <p:strVal val="visible"/>
                                      </p:to>
                                    </p:set>
                                  </p:childTnLst>
                                </p:cTn>
                              </p:par>
                            </p:childTnLst>
                          </p:cTn>
                        </p:par>
                        <p:par>
                          <p:cTn id="93" fill="hold">
                            <p:stCondLst>
                              <p:cond delay="5000"/>
                            </p:stCondLst>
                            <p:childTnLst>
                              <p:par>
                                <p:cTn id="94" presetID="1" presetClass="entr" presetSubtype="0" fill="hold" nodeType="afterEffect">
                                  <p:stCondLst>
                                    <p:cond delay="1000"/>
                                  </p:stCondLst>
                                  <p:childTnLst>
                                    <p:set>
                                      <p:cBhvr>
                                        <p:cTn id="95" dur="1" fill="hold">
                                          <p:stCondLst>
                                            <p:cond delay="0"/>
                                          </p:stCondLst>
                                        </p:cTn>
                                        <p:tgtEl>
                                          <p:spTgt spid="118"/>
                                        </p:tgtEl>
                                        <p:attrNameLst>
                                          <p:attrName>style.visibility</p:attrName>
                                        </p:attrNameLst>
                                      </p:cBhvr>
                                      <p:to>
                                        <p:strVal val="visible"/>
                                      </p:to>
                                    </p:set>
                                  </p:childTnLst>
                                </p:cTn>
                              </p:par>
                            </p:childTnLst>
                          </p:cTn>
                        </p:par>
                        <p:par>
                          <p:cTn id="96" fill="hold">
                            <p:stCondLst>
                              <p:cond delay="6000"/>
                            </p:stCondLst>
                            <p:childTnLst>
                              <p:par>
                                <p:cTn id="97" presetID="1" presetClass="entr" presetSubtype="0" fill="hold" nodeType="afterEffect">
                                  <p:stCondLst>
                                    <p:cond delay="1000"/>
                                  </p:stCondLst>
                                  <p:childTnLst>
                                    <p:set>
                                      <p:cBhvr>
                                        <p:cTn id="98" dur="1" fill="hold">
                                          <p:stCondLst>
                                            <p:cond delay="0"/>
                                          </p:stCondLst>
                                        </p:cTn>
                                        <p:tgtEl>
                                          <p:spTgt spid="117"/>
                                        </p:tgtEl>
                                        <p:attrNameLst>
                                          <p:attrName>style.visibility</p:attrName>
                                        </p:attrNameLst>
                                      </p:cBhvr>
                                      <p:to>
                                        <p:strVal val="visible"/>
                                      </p:to>
                                    </p:set>
                                  </p:childTnLst>
                                </p:cTn>
                              </p:par>
                            </p:childTnLst>
                          </p:cTn>
                        </p:par>
                        <p:par>
                          <p:cTn id="99" fill="hold">
                            <p:stCondLst>
                              <p:cond delay="7000"/>
                            </p:stCondLst>
                            <p:childTnLst>
                              <p:par>
                                <p:cTn id="100" presetID="1" presetClass="entr" presetSubtype="0" fill="hold" nodeType="afterEffect">
                                  <p:stCondLst>
                                    <p:cond delay="1000"/>
                                  </p:stCondLst>
                                  <p:childTnLst>
                                    <p:set>
                                      <p:cBhvr>
                                        <p:cTn id="101" dur="1" fill="hold">
                                          <p:stCondLst>
                                            <p:cond delay="0"/>
                                          </p:stCondLst>
                                        </p:cTn>
                                        <p:tgtEl>
                                          <p:spTgt spid="124"/>
                                        </p:tgtEl>
                                        <p:attrNameLst>
                                          <p:attrName>style.visibility</p:attrName>
                                        </p:attrNameLst>
                                      </p:cBhvr>
                                      <p:to>
                                        <p:strVal val="visible"/>
                                      </p:to>
                                    </p:set>
                                  </p:childTnLst>
                                </p:cTn>
                              </p:par>
                            </p:childTnLst>
                          </p:cTn>
                        </p:par>
                        <p:par>
                          <p:cTn id="102" fill="hold">
                            <p:stCondLst>
                              <p:cond delay="8000"/>
                            </p:stCondLst>
                            <p:childTnLst>
                              <p:par>
                                <p:cTn id="103" presetID="1" presetClass="entr" presetSubtype="0" fill="hold" nodeType="afterEffect">
                                  <p:stCondLst>
                                    <p:cond delay="1000"/>
                                  </p:stCondLst>
                                  <p:childTnLst>
                                    <p:set>
                                      <p:cBhvr>
                                        <p:cTn id="104" dur="1" fill="hold">
                                          <p:stCondLst>
                                            <p:cond delay="0"/>
                                          </p:stCondLst>
                                        </p:cTn>
                                        <p:tgtEl>
                                          <p:spTgt spid="120"/>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nodeType="clickEffect">
                                  <p:stCondLst>
                                    <p:cond delay="0"/>
                                  </p:stCondLst>
                                  <p:childTnLst>
                                    <p:set>
                                      <p:cBhvr>
                                        <p:cTn id="108" dur="1" fill="hold">
                                          <p:stCondLst>
                                            <p:cond delay="0"/>
                                          </p:stCondLst>
                                        </p:cTn>
                                        <p:tgtEl>
                                          <p:spTgt spid="134"/>
                                        </p:tgtEl>
                                        <p:attrNameLst>
                                          <p:attrName>style.visibility</p:attrName>
                                        </p:attrNameLst>
                                      </p:cBhvr>
                                      <p:to>
                                        <p:strVal val="visible"/>
                                      </p:to>
                                    </p:set>
                                  </p:childTnLst>
                                </p:cTn>
                              </p:par>
                            </p:childTnLst>
                          </p:cTn>
                        </p:par>
                        <p:par>
                          <p:cTn id="109" fill="hold">
                            <p:stCondLst>
                              <p:cond delay="0"/>
                            </p:stCondLst>
                            <p:childTnLst>
                              <p:par>
                                <p:cTn id="110" presetID="1" presetClass="entr" presetSubtype="0" fill="hold" nodeType="afterEffect">
                                  <p:stCondLst>
                                    <p:cond delay="1000"/>
                                  </p:stCondLst>
                                  <p:childTnLst>
                                    <p:set>
                                      <p:cBhvr>
                                        <p:cTn id="111" dur="1" fill="hold">
                                          <p:stCondLst>
                                            <p:cond delay="0"/>
                                          </p:stCondLst>
                                        </p:cTn>
                                        <p:tgtEl>
                                          <p:spTgt spid="135"/>
                                        </p:tgtEl>
                                        <p:attrNameLst>
                                          <p:attrName>style.visibility</p:attrName>
                                        </p:attrNameLst>
                                      </p:cBhvr>
                                      <p:to>
                                        <p:strVal val="visible"/>
                                      </p:to>
                                    </p:set>
                                  </p:childTnLst>
                                </p:cTn>
                              </p:par>
                            </p:childTnLst>
                          </p:cTn>
                        </p:par>
                        <p:par>
                          <p:cTn id="112" fill="hold">
                            <p:stCondLst>
                              <p:cond delay="1000"/>
                            </p:stCondLst>
                            <p:childTnLst>
                              <p:par>
                                <p:cTn id="113" presetID="1" presetClass="entr" presetSubtype="0" fill="hold" nodeType="afterEffect">
                                  <p:stCondLst>
                                    <p:cond delay="1000"/>
                                  </p:stCondLst>
                                  <p:childTnLst>
                                    <p:set>
                                      <p:cBhvr>
                                        <p:cTn id="114" dur="1" fill="hold">
                                          <p:stCondLst>
                                            <p:cond delay="0"/>
                                          </p:stCondLst>
                                        </p:cTn>
                                        <p:tgtEl>
                                          <p:spTgt spid="1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p:bldP spid="90" grpId="0"/>
      <p:bldP spid="9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Egyenes összekötő nyíllal 3">
            <a:extLst>
              <a:ext uri="{FF2B5EF4-FFF2-40B4-BE49-F238E27FC236}">
                <a16:creationId xmlns:a16="http://schemas.microsoft.com/office/drawing/2014/main" id="{F5A685B4-FBDA-4F92-AA4C-BFD964454F27}"/>
              </a:ext>
            </a:extLst>
          </p:cNvPr>
          <p:cNvCxnSpPr/>
          <p:nvPr/>
        </p:nvCxnSpPr>
        <p:spPr bwMode="auto">
          <a:xfrm flipV="1">
            <a:off x="1148385" y="536725"/>
            <a:ext cx="0" cy="1440000"/>
          </a:xfrm>
          <a:prstGeom prst="straightConnector1">
            <a:avLst/>
          </a:prstGeom>
          <a:solidFill>
            <a:srgbClr val="00B8FF"/>
          </a:solidFill>
          <a:ln w="25400" cap="flat" cmpd="sng" algn="ctr">
            <a:solidFill>
              <a:schemeClr val="tx1"/>
            </a:solidFill>
            <a:prstDash val="solid"/>
            <a:round/>
            <a:headEnd type="none" w="med" len="med"/>
            <a:tailEnd type="stealth"/>
          </a:ln>
          <a:effectLst/>
        </p:spPr>
      </p:cxnSp>
      <p:sp>
        <p:nvSpPr>
          <p:cNvPr id="5" name="Szövegdoboz 4">
            <a:extLst>
              <a:ext uri="{FF2B5EF4-FFF2-40B4-BE49-F238E27FC236}">
                <a16:creationId xmlns:a16="http://schemas.microsoft.com/office/drawing/2014/main" id="{D4B2B25F-7868-4E50-BAD2-EF2177159A09}"/>
              </a:ext>
            </a:extLst>
          </p:cNvPr>
          <p:cNvSpPr txBox="1"/>
          <p:nvPr/>
        </p:nvSpPr>
        <p:spPr>
          <a:xfrm>
            <a:off x="47298" y="536725"/>
            <a:ext cx="1050288" cy="352725"/>
          </a:xfrm>
          <a:prstGeom prst="rect">
            <a:avLst/>
          </a:prstGeom>
          <a:noFill/>
        </p:spPr>
        <p:txBody>
          <a:bodyPr wrap="none" rtlCol="0">
            <a:spAutoFit/>
          </a:bodyPr>
          <a:lstStyle/>
          <a:p>
            <a:r>
              <a:rPr lang="hu-HU" smtClean="0">
                <a:latin typeface="Times New Roman" pitchFamily="18" charset="0"/>
                <a:cs typeface="Times New Roman" pitchFamily="18" charset="0"/>
              </a:rPr>
              <a:t>E(n,l</a:t>
            </a:r>
            <a:r>
              <a:rPr lang="hu-HU" dirty="0">
                <a:latin typeface="Times New Roman" pitchFamily="18" charset="0"/>
                <a:cs typeface="Times New Roman" pitchFamily="18" charset="0"/>
              </a:rPr>
              <a:t>)/eV</a:t>
            </a:r>
          </a:p>
        </p:txBody>
      </p:sp>
      <p:cxnSp>
        <p:nvCxnSpPr>
          <p:cNvPr id="6" name="Egyenes összekötő nyíllal 5">
            <a:extLst>
              <a:ext uri="{FF2B5EF4-FFF2-40B4-BE49-F238E27FC236}">
                <a16:creationId xmlns:a16="http://schemas.microsoft.com/office/drawing/2014/main" id="{233FA337-D856-4B0A-846E-E6C5D7A51C9E}"/>
              </a:ext>
            </a:extLst>
          </p:cNvPr>
          <p:cNvCxnSpPr/>
          <p:nvPr/>
        </p:nvCxnSpPr>
        <p:spPr bwMode="auto">
          <a:xfrm flipV="1">
            <a:off x="1147249" y="5582717"/>
            <a:ext cx="0" cy="769999"/>
          </a:xfrm>
          <a:prstGeom prst="straightConnector1">
            <a:avLst/>
          </a:prstGeom>
          <a:solidFill>
            <a:srgbClr val="00B8FF"/>
          </a:solidFill>
          <a:ln w="25400" cap="flat" cmpd="sng" algn="ctr">
            <a:solidFill>
              <a:schemeClr val="tx1"/>
            </a:solidFill>
            <a:prstDash val="solid"/>
            <a:round/>
            <a:headEnd type="none" w="med" len="med"/>
            <a:tailEnd type="none"/>
          </a:ln>
          <a:effectLst/>
        </p:spPr>
      </p:cxnSp>
      <p:sp>
        <p:nvSpPr>
          <p:cNvPr id="7" name="Szövegdoboz 6">
            <a:extLst>
              <a:ext uri="{FF2B5EF4-FFF2-40B4-BE49-F238E27FC236}">
                <a16:creationId xmlns:a16="http://schemas.microsoft.com/office/drawing/2014/main" id="{E8C4F6C3-0143-4241-8637-43D8BC4A2A57}"/>
              </a:ext>
            </a:extLst>
          </p:cNvPr>
          <p:cNvSpPr txBox="1"/>
          <p:nvPr/>
        </p:nvSpPr>
        <p:spPr>
          <a:xfrm>
            <a:off x="2326228" y="5665346"/>
            <a:ext cx="550151" cy="555217"/>
          </a:xfrm>
          <a:prstGeom prst="rect">
            <a:avLst/>
          </a:prstGeom>
          <a:noFill/>
        </p:spPr>
        <p:txBody>
          <a:bodyPr wrap="none" rtlCol="0">
            <a:spAutoFit/>
          </a:bodyPr>
          <a:lstStyle/>
          <a:p>
            <a:r>
              <a:rPr lang="hu-HU" sz="3200" dirty="0">
                <a:latin typeface="Times New Roman" pitchFamily="18" charset="0"/>
                <a:cs typeface="Times New Roman" pitchFamily="18" charset="0"/>
              </a:rPr>
              <a:t>1s</a:t>
            </a:r>
          </a:p>
        </p:txBody>
      </p:sp>
      <p:sp>
        <p:nvSpPr>
          <p:cNvPr id="8" name="Szövegdoboz 7">
            <a:extLst>
              <a:ext uri="{FF2B5EF4-FFF2-40B4-BE49-F238E27FC236}">
                <a16:creationId xmlns:a16="http://schemas.microsoft.com/office/drawing/2014/main" id="{A7BCC424-5F0D-4CBE-8DAB-9917E7B58227}"/>
              </a:ext>
            </a:extLst>
          </p:cNvPr>
          <p:cNvSpPr txBox="1"/>
          <p:nvPr/>
        </p:nvSpPr>
        <p:spPr>
          <a:xfrm>
            <a:off x="2320791" y="4581525"/>
            <a:ext cx="550151" cy="555217"/>
          </a:xfrm>
          <a:prstGeom prst="rect">
            <a:avLst/>
          </a:prstGeom>
          <a:noFill/>
        </p:spPr>
        <p:txBody>
          <a:bodyPr wrap="none" rtlCol="0">
            <a:spAutoFit/>
          </a:bodyPr>
          <a:lstStyle/>
          <a:p>
            <a:r>
              <a:rPr lang="hu-HU" sz="3200" dirty="0">
                <a:latin typeface="Times New Roman" pitchFamily="18" charset="0"/>
                <a:cs typeface="Times New Roman" pitchFamily="18" charset="0"/>
              </a:rPr>
              <a:t>2s</a:t>
            </a:r>
          </a:p>
        </p:txBody>
      </p:sp>
      <p:sp>
        <p:nvSpPr>
          <p:cNvPr id="9" name="Szövegdoboz 8">
            <a:extLst>
              <a:ext uri="{FF2B5EF4-FFF2-40B4-BE49-F238E27FC236}">
                <a16:creationId xmlns:a16="http://schemas.microsoft.com/office/drawing/2014/main" id="{E8D2FD6C-9C23-4C6D-A7D4-B14AB5A1BBBD}"/>
              </a:ext>
            </a:extLst>
          </p:cNvPr>
          <p:cNvSpPr txBox="1"/>
          <p:nvPr/>
        </p:nvSpPr>
        <p:spPr>
          <a:xfrm>
            <a:off x="2339009" y="3133994"/>
            <a:ext cx="550151" cy="555217"/>
          </a:xfrm>
          <a:prstGeom prst="rect">
            <a:avLst/>
          </a:prstGeom>
          <a:noFill/>
        </p:spPr>
        <p:txBody>
          <a:bodyPr wrap="none" rtlCol="0">
            <a:spAutoFit/>
          </a:bodyPr>
          <a:lstStyle/>
          <a:p>
            <a:r>
              <a:rPr lang="hu-HU" sz="3200" dirty="0">
                <a:latin typeface="Times New Roman" pitchFamily="18" charset="0"/>
                <a:cs typeface="Times New Roman" pitchFamily="18" charset="0"/>
              </a:rPr>
              <a:t>3s</a:t>
            </a:r>
          </a:p>
        </p:txBody>
      </p:sp>
      <p:sp>
        <p:nvSpPr>
          <p:cNvPr id="10" name="Szövegdoboz 9">
            <a:extLst>
              <a:ext uri="{FF2B5EF4-FFF2-40B4-BE49-F238E27FC236}">
                <a16:creationId xmlns:a16="http://schemas.microsoft.com/office/drawing/2014/main" id="{50BC3E2C-70F9-4D86-8927-3971FAA7BF92}"/>
              </a:ext>
            </a:extLst>
          </p:cNvPr>
          <p:cNvSpPr txBox="1"/>
          <p:nvPr/>
        </p:nvSpPr>
        <p:spPr>
          <a:xfrm>
            <a:off x="2376564" y="1371004"/>
            <a:ext cx="550151" cy="555217"/>
          </a:xfrm>
          <a:prstGeom prst="rect">
            <a:avLst/>
          </a:prstGeom>
          <a:noFill/>
        </p:spPr>
        <p:txBody>
          <a:bodyPr wrap="none" rtlCol="0">
            <a:spAutoFit/>
          </a:bodyPr>
          <a:lstStyle/>
          <a:p>
            <a:r>
              <a:rPr lang="hu-HU" sz="3200" dirty="0">
                <a:latin typeface="Times New Roman" pitchFamily="18" charset="0"/>
                <a:cs typeface="Times New Roman" pitchFamily="18" charset="0"/>
              </a:rPr>
              <a:t>4s</a:t>
            </a:r>
          </a:p>
        </p:txBody>
      </p:sp>
      <p:sp>
        <p:nvSpPr>
          <p:cNvPr id="11" name="Szövegdoboz 10">
            <a:extLst>
              <a:ext uri="{FF2B5EF4-FFF2-40B4-BE49-F238E27FC236}">
                <a16:creationId xmlns:a16="http://schemas.microsoft.com/office/drawing/2014/main" id="{3F6FF7FE-6976-46C7-96A1-61C2B9E547EC}"/>
              </a:ext>
            </a:extLst>
          </p:cNvPr>
          <p:cNvSpPr txBox="1"/>
          <p:nvPr/>
        </p:nvSpPr>
        <p:spPr>
          <a:xfrm>
            <a:off x="5983927" y="3873027"/>
            <a:ext cx="595035" cy="555217"/>
          </a:xfrm>
          <a:prstGeom prst="rect">
            <a:avLst/>
          </a:prstGeom>
          <a:noFill/>
        </p:spPr>
        <p:txBody>
          <a:bodyPr wrap="none" rtlCol="0">
            <a:spAutoFit/>
          </a:bodyPr>
          <a:lstStyle/>
          <a:p>
            <a:r>
              <a:rPr lang="hu-HU" sz="3200" dirty="0">
                <a:latin typeface="Times New Roman" pitchFamily="18" charset="0"/>
                <a:cs typeface="Times New Roman" pitchFamily="18" charset="0"/>
              </a:rPr>
              <a:t>2p</a:t>
            </a:r>
          </a:p>
        </p:txBody>
      </p:sp>
      <p:sp>
        <p:nvSpPr>
          <p:cNvPr id="12" name="Szövegdoboz 11">
            <a:extLst>
              <a:ext uri="{FF2B5EF4-FFF2-40B4-BE49-F238E27FC236}">
                <a16:creationId xmlns:a16="http://schemas.microsoft.com/office/drawing/2014/main" id="{8617A688-D756-4567-8C61-8212AE3D21B1}"/>
              </a:ext>
            </a:extLst>
          </p:cNvPr>
          <p:cNvSpPr txBox="1"/>
          <p:nvPr/>
        </p:nvSpPr>
        <p:spPr>
          <a:xfrm>
            <a:off x="5988826" y="2654702"/>
            <a:ext cx="595035" cy="555217"/>
          </a:xfrm>
          <a:prstGeom prst="rect">
            <a:avLst/>
          </a:prstGeom>
          <a:noFill/>
        </p:spPr>
        <p:txBody>
          <a:bodyPr wrap="none" rtlCol="0">
            <a:spAutoFit/>
          </a:bodyPr>
          <a:lstStyle/>
          <a:p>
            <a:r>
              <a:rPr lang="hu-HU" sz="3200" dirty="0">
                <a:latin typeface="Times New Roman" pitchFamily="18" charset="0"/>
                <a:cs typeface="Times New Roman" pitchFamily="18" charset="0"/>
              </a:rPr>
              <a:t>3p</a:t>
            </a:r>
          </a:p>
        </p:txBody>
      </p:sp>
      <p:sp>
        <p:nvSpPr>
          <p:cNvPr id="13" name="Szövegdoboz 12">
            <a:extLst>
              <a:ext uri="{FF2B5EF4-FFF2-40B4-BE49-F238E27FC236}">
                <a16:creationId xmlns:a16="http://schemas.microsoft.com/office/drawing/2014/main" id="{23327D92-80FB-4B2E-A0AE-9F5F0C8BF2AE}"/>
              </a:ext>
            </a:extLst>
          </p:cNvPr>
          <p:cNvSpPr txBox="1"/>
          <p:nvPr/>
        </p:nvSpPr>
        <p:spPr>
          <a:xfrm>
            <a:off x="5996185" y="500689"/>
            <a:ext cx="595035" cy="555217"/>
          </a:xfrm>
          <a:prstGeom prst="rect">
            <a:avLst/>
          </a:prstGeom>
          <a:noFill/>
        </p:spPr>
        <p:txBody>
          <a:bodyPr wrap="none" rtlCol="0">
            <a:spAutoFit/>
          </a:bodyPr>
          <a:lstStyle/>
          <a:p>
            <a:r>
              <a:rPr lang="hu-HU" sz="3200" dirty="0">
                <a:latin typeface="Times New Roman" pitchFamily="18" charset="0"/>
                <a:cs typeface="Times New Roman" pitchFamily="18" charset="0"/>
              </a:rPr>
              <a:t>4p</a:t>
            </a:r>
          </a:p>
        </p:txBody>
      </p:sp>
      <p:sp>
        <p:nvSpPr>
          <p:cNvPr id="14" name="Szövegdoboz 13">
            <a:extLst>
              <a:ext uri="{FF2B5EF4-FFF2-40B4-BE49-F238E27FC236}">
                <a16:creationId xmlns:a16="http://schemas.microsoft.com/office/drawing/2014/main" id="{6A62861F-A334-4D6A-8BBF-E4A799895D6F}"/>
              </a:ext>
            </a:extLst>
          </p:cNvPr>
          <p:cNvSpPr txBox="1"/>
          <p:nvPr/>
        </p:nvSpPr>
        <p:spPr>
          <a:xfrm>
            <a:off x="11475874" y="1793140"/>
            <a:ext cx="595035" cy="555217"/>
          </a:xfrm>
          <a:prstGeom prst="rect">
            <a:avLst/>
          </a:prstGeom>
          <a:noFill/>
        </p:spPr>
        <p:txBody>
          <a:bodyPr wrap="none" rtlCol="0">
            <a:spAutoFit/>
          </a:bodyPr>
          <a:lstStyle/>
          <a:p>
            <a:r>
              <a:rPr lang="hu-HU" sz="3200" dirty="0">
                <a:latin typeface="Times New Roman" pitchFamily="18" charset="0"/>
                <a:cs typeface="Times New Roman" pitchFamily="18" charset="0"/>
              </a:rPr>
              <a:t>3d</a:t>
            </a:r>
          </a:p>
        </p:txBody>
      </p:sp>
      <p:cxnSp>
        <p:nvCxnSpPr>
          <p:cNvPr id="24" name="Egyenes összekötő nyíllal 23">
            <a:extLst>
              <a:ext uri="{FF2B5EF4-FFF2-40B4-BE49-F238E27FC236}">
                <a16:creationId xmlns:a16="http://schemas.microsoft.com/office/drawing/2014/main" id="{808BBCCC-BFB5-4C8F-B7B3-0B9D776C60BD}"/>
              </a:ext>
            </a:extLst>
          </p:cNvPr>
          <p:cNvCxnSpPr/>
          <p:nvPr/>
        </p:nvCxnSpPr>
        <p:spPr bwMode="auto">
          <a:xfrm flipH="1" flipV="1">
            <a:off x="1149304" y="4020166"/>
            <a:ext cx="0" cy="1116324"/>
          </a:xfrm>
          <a:prstGeom prst="straightConnector1">
            <a:avLst/>
          </a:prstGeom>
          <a:solidFill>
            <a:srgbClr val="00B8FF"/>
          </a:solidFill>
          <a:ln w="25400" cap="flat" cmpd="sng" algn="ctr">
            <a:solidFill>
              <a:schemeClr val="tx1"/>
            </a:solidFill>
            <a:prstDash val="solid"/>
            <a:round/>
            <a:headEnd type="none" w="med" len="med"/>
            <a:tailEnd type="none"/>
          </a:ln>
          <a:effectLst/>
        </p:spPr>
      </p:cxnSp>
      <p:cxnSp>
        <p:nvCxnSpPr>
          <p:cNvPr id="27" name="Egyenes összekötő nyíllal 26">
            <a:extLst>
              <a:ext uri="{FF2B5EF4-FFF2-40B4-BE49-F238E27FC236}">
                <a16:creationId xmlns:a16="http://schemas.microsoft.com/office/drawing/2014/main" id="{EC7CDEAA-DEFA-45EF-B547-18F9F8ECC9D6}"/>
              </a:ext>
            </a:extLst>
          </p:cNvPr>
          <p:cNvCxnSpPr/>
          <p:nvPr/>
        </p:nvCxnSpPr>
        <p:spPr bwMode="auto">
          <a:xfrm flipH="1" flipV="1">
            <a:off x="1147249" y="2432176"/>
            <a:ext cx="0" cy="1169053"/>
          </a:xfrm>
          <a:prstGeom prst="straightConnector1">
            <a:avLst/>
          </a:prstGeom>
          <a:solidFill>
            <a:srgbClr val="00B8FF"/>
          </a:solidFill>
          <a:ln w="25400" cap="flat" cmpd="sng" algn="ctr">
            <a:solidFill>
              <a:schemeClr val="tx1"/>
            </a:solidFill>
            <a:prstDash val="solid"/>
            <a:round/>
            <a:headEnd type="none" w="med" len="med"/>
            <a:tailEnd type="none"/>
          </a:ln>
          <a:effectLst/>
        </p:spPr>
      </p:cxnSp>
      <p:sp>
        <p:nvSpPr>
          <p:cNvPr id="37" name="Szövegdoboz 36">
            <a:extLst>
              <a:ext uri="{FF2B5EF4-FFF2-40B4-BE49-F238E27FC236}">
                <a16:creationId xmlns:a16="http://schemas.microsoft.com/office/drawing/2014/main" id="{6692CF35-2434-462E-85DD-7B2A2375BCF0}"/>
              </a:ext>
            </a:extLst>
          </p:cNvPr>
          <p:cNvSpPr txBox="1"/>
          <p:nvPr/>
        </p:nvSpPr>
        <p:spPr>
          <a:xfrm>
            <a:off x="8808369" y="249257"/>
            <a:ext cx="3155031" cy="1015663"/>
          </a:xfrm>
          <a:prstGeom prst="rect">
            <a:avLst/>
          </a:prstGeom>
          <a:noFill/>
        </p:spPr>
        <p:txBody>
          <a:bodyPr wrap="none" rtlCol="0">
            <a:spAutoFit/>
          </a:bodyPr>
          <a:lstStyle/>
          <a:p>
            <a:r>
              <a:rPr lang="hu-HU" sz="6000" dirty="0" err="1">
                <a:latin typeface="Times New Roman" pitchFamily="18" charset="0"/>
                <a:cs typeface="Times New Roman" pitchFamily="18" charset="0"/>
              </a:rPr>
              <a:t>Br</a:t>
            </a:r>
            <a:r>
              <a:rPr lang="hu-HU" sz="6000" dirty="0">
                <a:latin typeface="Times New Roman" pitchFamily="18" charset="0"/>
                <a:cs typeface="Times New Roman" pitchFamily="18" charset="0"/>
              </a:rPr>
              <a:t> - 35 e</a:t>
            </a:r>
            <a:r>
              <a:rPr lang="hu-HU" sz="6000" baseline="30000" dirty="0">
                <a:latin typeface="Times New Roman" pitchFamily="18" charset="0"/>
                <a:cs typeface="Times New Roman" pitchFamily="18" charset="0"/>
              </a:rPr>
              <a:t>-</a:t>
            </a:r>
          </a:p>
        </p:txBody>
      </p:sp>
      <p:graphicFrame>
        <p:nvGraphicFramePr>
          <p:cNvPr id="38" name="Objektum 37">
            <a:extLst>
              <a:ext uri="{FF2B5EF4-FFF2-40B4-BE49-F238E27FC236}">
                <a16:creationId xmlns:a16="http://schemas.microsoft.com/office/drawing/2014/main" id="{097C87E8-2EED-4E1C-9445-EF1745DC1CD4}"/>
              </a:ext>
            </a:extLst>
          </p:cNvPr>
          <p:cNvGraphicFramePr>
            <a:graphicFrameLocks noChangeAspect="1"/>
          </p:cNvGraphicFramePr>
          <p:nvPr/>
        </p:nvGraphicFramePr>
        <p:xfrm>
          <a:off x="1080866" y="2014631"/>
          <a:ext cx="149888" cy="374720"/>
        </p:xfrm>
        <a:graphic>
          <a:graphicData uri="http://schemas.openxmlformats.org/presentationml/2006/ole">
            <mc:AlternateContent xmlns:mc="http://schemas.openxmlformats.org/markup-compatibility/2006">
              <mc:Choice xmlns:v="urn:schemas-microsoft-com:vml" Requires="v">
                <p:oleObj spid="_x0000_s10578" name="Egyenlet" r:id="rId3" imgW="75960" imgH="190440" progId="Equation.3">
                  <p:embed/>
                </p:oleObj>
              </mc:Choice>
              <mc:Fallback>
                <p:oleObj name="Egyenlet" r:id="rId3" imgW="75960" imgH="190440" progId="Equation.3">
                  <p:embed/>
                  <p:pic>
                    <p:nvPicPr>
                      <p:cNvPr id="38" name="Objektum 37">
                        <a:extLst>
                          <a:ext uri="{FF2B5EF4-FFF2-40B4-BE49-F238E27FC236}">
                            <a16:creationId xmlns:a16="http://schemas.microsoft.com/office/drawing/2014/main" id="{097C87E8-2EED-4E1C-9445-EF1745DC1C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0866" y="2014631"/>
                        <a:ext cx="149888" cy="3747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Object 2">
            <a:extLst>
              <a:ext uri="{FF2B5EF4-FFF2-40B4-BE49-F238E27FC236}">
                <a16:creationId xmlns:a16="http://schemas.microsoft.com/office/drawing/2014/main" id="{E28DF3D7-3A29-4C1A-97A4-2F337C5C3B9C}"/>
              </a:ext>
            </a:extLst>
          </p:cNvPr>
          <p:cNvGraphicFramePr>
            <a:graphicFrameLocks noChangeAspect="1"/>
          </p:cNvGraphicFramePr>
          <p:nvPr/>
        </p:nvGraphicFramePr>
        <p:xfrm>
          <a:off x="1076970" y="3631567"/>
          <a:ext cx="149225" cy="374650"/>
        </p:xfrm>
        <a:graphic>
          <a:graphicData uri="http://schemas.openxmlformats.org/presentationml/2006/ole">
            <mc:AlternateContent xmlns:mc="http://schemas.openxmlformats.org/markup-compatibility/2006">
              <mc:Choice xmlns:v="urn:schemas-microsoft-com:vml" Requires="v">
                <p:oleObj spid="_x0000_s10579" name="Egyenlet" r:id="rId5" imgW="75960" imgH="190440" progId="Equation.3">
                  <p:embed/>
                </p:oleObj>
              </mc:Choice>
              <mc:Fallback>
                <p:oleObj name="Egyenlet" r:id="rId5" imgW="75960" imgH="190440" progId="Equation.3">
                  <p:embed/>
                  <p:pic>
                    <p:nvPicPr>
                      <p:cNvPr id="39" name="Object 2">
                        <a:extLst>
                          <a:ext uri="{FF2B5EF4-FFF2-40B4-BE49-F238E27FC236}">
                            <a16:creationId xmlns:a16="http://schemas.microsoft.com/office/drawing/2014/main" id="{E28DF3D7-3A29-4C1A-97A4-2F337C5C3B9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6970" y="3631567"/>
                        <a:ext cx="1492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3">
            <a:extLst>
              <a:ext uri="{FF2B5EF4-FFF2-40B4-BE49-F238E27FC236}">
                <a16:creationId xmlns:a16="http://schemas.microsoft.com/office/drawing/2014/main" id="{2D1C669C-B02E-459A-9730-854E6044E741}"/>
              </a:ext>
            </a:extLst>
          </p:cNvPr>
          <p:cNvGraphicFramePr>
            <a:graphicFrameLocks noChangeAspect="1"/>
          </p:cNvGraphicFramePr>
          <p:nvPr/>
        </p:nvGraphicFramePr>
        <p:xfrm>
          <a:off x="1076970" y="5175496"/>
          <a:ext cx="149225" cy="374650"/>
        </p:xfrm>
        <a:graphic>
          <a:graphicData uri="http://schemas.openxmlformats.org/presentationml/2006/ole">
            <mc:AlternateContent xmlns:mc="http://schemas.openxmlformats.org/markup-compatibility/2006">
              <mc:Choice xmlns:v="urn:schemas-microsoft-com:vml" Requires="v">
                <p:oleObj spid="_x0000_s10580" name="Egyenlet" r:id="rId6" imgW="75960" imgH="190440" progId="Equation.3">
                  <p:embed/>
                </p:oleObj>
              </mc:Choice>
              <mc:Fallback>
                <p:oleObj name="Egyenlet" r:id="rId6" imgW="75960" imgH="190440" progId="Equation.3">
                  <p:embed/>
                  <p:pic>
                    <p:nvPicPr>
                      <p:cNvPr id="40" name="Object 3">
                        <a:extLst>
                          <a:ext uri="{FF2B5EF4-FFF2-40B4-BE49-F238E27FC236}">
                            <a16:creationId xmlns:a16="http://schemas.microsoft.com/office/drawing/2014/main" id="{2D1C669C-B02E-459A-9730-854E6044E7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6970" y="5175496"/>
                        <a:ext cx="149225"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4" name="Egyenes összekötő nyíllal 93">
            <a:extLst>
              <a:ext uri="{FF2B5EF4-FFF2-40B4-BE49-F238E27FC236}">
                <a16:creationId xmlns:a16="http://schemas.microsoft.com/office/drawing/2014/main" id="{8A8423DD-7EA0-45DE-BF95-79A2425B6475}"/>
              </a:ext>
            </a:extLst>
          </p:cNvPr>
          <p:cNvCxnSpPr/>
          <p:nvPr/>
        </p:nvCxnSpPr>
        <p:spPr>
          <a:xfrm>
            <a:off x="5409518" y="385268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95" name="Egyenes összekötő nyíllal 94">
            <a:extLst>
              <a:ext uri="{FF2B5EF4-FFF2-40B4-BE49-F238E27FC236}">
                <a16:creationId xmlns:a16="http://schemas.microsoft.com/office/drawing/2014/main" id="{B4540E0E-D99A-4ADF-930A-E1BDD3DD34C8}"/>
              </a:ext>
            </a:extLst>
          </p:cNvPr>
          <p:cNvCxnSpPr/>
          <p:nvPr/>
        </p:nvCxnSpPr>
        <p:spPr>
          <a:xfrm>
            <a:off x="4488021" y="386239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96" name="Egyenes összekötő nyíllal 95">
            <a:extLst>
              <a:ext uri="{FF2B5EF4-FFF2-40B4-BE49-F238E27FC236}">
                <a16:creationId xmlns:a16="http://schemas.microsoft.com/office/drawing/2014/main" id="{F4CC97EE-5C2E-4CA3-B2C9-77E1D0227D9A}"/>
              </a:ext>
            </a:extLst>
          </p:cNvPr>
          <p:cNvCxnSpPr/>
          <p:nvPr/>
        </p:nvCxnSpPr>
        <p:spPr>
          <a:xfrm>
            <a:off x="3606118" y="386239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7" name="Egyenes összekötő nyíllal 106">
            <a:extLst>
              <a:ext uri="{FF2B5EF4-FFF2-40B4-BE49-F238E27FC236}">
                <a16:creationId xmlns:a16="http://schemas.microsoft.com/office/drawing/2014/main" id="{636C284A-9253-4A31-BC7A-5144C993F017}"/>
              </a:ext>
            </a:extLst>
          </p:cNvPr>
          <p:cNvCxnSpPr/>
          <p:nvPr/>
        </p:nvCxnSpPr>
        <p:spPr>
          <a:xfrm>
            <a:off x="1774806" y="4550049"/>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08" name="Egyenes összekötő nyíllal 107">
            <a:extLst>
              <a:ext uri="{FF2B5EF4-FFF2-40B4-BE49-F238E27FC236}">
                <a16:creationId xmlns:a16="http://schemas.microsoft.com/office/drawing/2014/main" id="{3160CA31-092F-48BE-9C37-49826C6C51C6}"/>
              </a:ext>
            </a:extLst>
          </p:cNvPr>
          <p:cNvCxnSpPr/>
          <p:nvPr/>
        </p:nvCxnSpPr>
        <p:spPr>
          <a:xfrm>
            <a:off x="1775527" y="5590783"/>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grpSp>
        <p:nvGrpSpPr>
          <p:cNvPr id="134" name="Csoportba foglalás 133">
            <a:extLst>
              <a:ext uri="{FF2B5EF4-FFF2-40B4-BE49-F238E27FC236}">
                <a16:creationId xmlns:a16="http://schemas.microsoft.com/office/drawing/2014/main" id="{C0709616-4772-490E-883F-28A6A87FC282}"/>
              </a:ext>
            </a:extLst>
          </p:cNvPr>
          <p:cNvGrpSpPr/>
          <p:nvPr/>
        </p:nvGrpSpPr>
        <p:grpSpPr>
          <a:xfrm>
            <a:off x="1774825" y="1267114"/>
            <a:ext cx="258401" cy="747235"/>
            <a:chOff x="1774825" y="1267114"/>
            <a:chExt cx="258401" cy="747235"/>
          </a:xfrm>
        </p:grpSpPr>
        <p:cxnSp>
          <p:nvCxnSpPr>
            <p:cNvPr id="93" name="Egyenes összekötő nyíllal 92">
              <a:extLst>
                <a:ext uri="{FF2B5EF4-FFF2-40B4-BE49-F238E27FC236}">
                  <a16:creationId xmlns:a16="http://schemas.microsoft.com/office/drawing/2014/main" id="{28FC47C0-1457-4C07-BEED-8F42E897F808}"/>
                </a:ext>
              </a:extLst>
            </p:cNvPr>
            <p:cNvCxnSpPr/>
            <p:nvPr/>
          </p:nvCxnSpPr>
          <p:spPr>
            <a:xfrm>
              <a:off x="1774825" y="1267114"/>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13" name="Egyenes összekötő nyíllal 112">
              <a:extLst>
                <a:ext uri="{FF2B5EF4-FFF2-40B4-BE49-F238E27FC236}">
                  <a16:creationId xmlns:a16="http://schemas.microsoft.com/office/drawing/2014/main" id="{E51E7AEF-89AC-4DE1-8205-ED1C3F013A7C}"/>
                </a:ext>
              </a:extLst>
            </p:cNvPr>
            <p:cNvCxnSpPr/>
            <p:nvPr/>
          </p:nvCxnSpPr>
          <p:spPr>
            <a:xfrm>
              <a:off x="2033226" y="129434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grpSp>
      <p:cxnSp>
        <p:nvCxnSpPr>
          <p:cNvPr id="121" name="Egyenes összekötő nyíllal 120">
            <a:extLst>
              <a:ext uri="{FF2B5EF4-FFF2-40B4-BE49-F238E27FC236}">
                <a16:creationId xmlns:a16="http://schemas.microsoft.com/office/drawing/2014/main" id="{8C4EC81D-E8F2-4DD0-8DFA-9C93403D83C4}"/>
              </a:ext>
            </a:extLst>
          </p:cNvPr>
          <p:cNvCxnSpPr/>
          <p:nvPr/>
        </p:nvCxnSpPr>
        <p:spPr>
          <a:xfrm>
            <a:off x="1992586" y="558821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2" name="Egyenes összekötő nyíllal 121">
            <a:extLst>
              <a:ext uri="{FF2B5EF4-FFF2-40B4-BE49-F238E27FC236}">
                <a16:creationId xmlns:a16="http://schemas.microsoft.com/office/drawing/2014/main" id="{7CF53324-CB07-4079-9171-8B4A983F8D6D}"/>
              </a:ext>
            </a:extLst>
          </p:cNvPr>
          <p:cNvCxnSpPr/>
          <p:nvPr/>
        </p:nvCxnSpPr>
        <p:spPr>
          <a:xfrm>
            <a:off x="1992586" y="454681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grpSp>
        <p:nvGrpSpPr>
          <p:cNvPr id="128" name="Csoportba foglalás 127">
            <a:extLst>
              <a:ext uri="{FF2B5EF4-FFF2-40B4-BE49-F238E27FC236}">
                <a16:creationId xmlns:a16="http://schemas.microsoft.com/office/drawing/2014/main" id="{470A0D8F-0EE2-4D7F-9D38-C2F50AD42106}"/>
              </a:ext>
            </a:extLst>
          </p:cNvPr>
          <p:cNvGrpSpPr/>
          <p:nvPr/>
        </p:nvGrpSpPr>
        <p:grpSpPr>
          <a:xfrm>
            <a:off x="1774825" y="3027899"/>
            <a:ext cx="221571" cy="723512"/>
            <a:chOff x="1774825" y="3027899"/>
            <a:chExt cx="221571" cy="723512"/>
          </a:xfrm>
        </p:grpSpPr>
        <p:cxnSp>
          <p:nvCxnSpPr>
            <p:cNvPr id="104" name="Egyenes összekötő nyíllal 103">
              <a:extLst>
                <a:ext uri="{FF2B5EF4-FFF2-40B4-BE49-F238E27FC236}">
                  <a16:creationId xmlns:a16="http://schemas.microsoft.com/office/drawing/2014/main" id="{E7C00BE0-D108-4877-9DFC-FCA30A525F16}"/>
                </a:ext>
              </a:extLst>
            </p:cNvPr>
            <p:cNvCxnSpPr/>
            <p:nvPr/>
          </p:nvCxnSpPr>
          <p:spPr>
            <a:xfrm>
              <a:off x="1774825" y="3031411"/>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23" name="Egyenes összekötő nyíllal 122">
              <a:extLst>
                <a:ext uri="{FF2B5EF4-FFF2-40B4-BE49-F238E27FC236}">
                  <a16:creationId xmlns:a16="http://schemas.microsoft.com/office/drawing/2014/main" id="{F74141D6-A73D-4047-B1A9-DEF4ACB72E1B}"/>
                </a:ext>
              </a:extLst>
            </p:cNvPr>
            <p:cNvCxnSpPr/>
            <p:nvPr/>
          </p:nvCxnSpPr>
          <p:spPr>
            <a:xfrm>
              <a:off x="1996396" y="302789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grpSp>
      <p:cxnSp>
        <p:nvCxnSpPr>
          <p:cNvPr id="125" name="Egyenes összekötő nyíllal 124">
            <a:extLst>
              <a:ext uri="{FF2B5EF4-FFF2-40B4-BE49-F238E27FC236}">
                <a16:creationId xmlns:a16="http://schemas.microsoft.com/office/drawing/2014/main" id="{43AEFE0F-4AD9-4C58-9F36-EAE576001F41}"/>
              </a:ext>
            </a:extLst>
          </p:cNvPr>
          <p:cNvCxnSpPr/>
          <p:nvPr/>
        </p:nvCxnSpPr>
        <p:spPr>
          <a:xfrm>
            <a:off x="5599386" y="386355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6" name="Egyenes összekötő nyíllal 125">
            <a:extLst>
              <a:ext uri="{FF2B5EF4-FFF2-40B4-BE49-F238E27FC236}">
                <a16:creationId xmlns:a16="http://schemas.microsoft.com/office/drawing/2014/main" id="{418F8A34-43FF-45F2-81EA-163D5EF16CE5}"/>
              </a:ext>
            </a:extLst>
          </p:cNvPr>
          <p:cNvCxnSpPr/>
          <p:nvPr/>
        </p:nvCxnSpPr>
        <p:spPr>
          <a:xfrm>
            <a:off x="4673556" y="385847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7" name="Egyenes összekötő nyíllal 126">
            <a:extLst>
              <a:ext uri="{FF2B5EF4-FFF2-40B4-BE49-F238E27FC236}">
                <a16:creationId xmlns:a16="http://schemas.microsoft.com/office/drawing/2014/main" id="{779543AC-43B2-4C06-8C02-E60B34B3A637}"/>
              </a:ext>
            </a:extLst>
          </p:cNvPr>
          <p:cNvCxnSpPr/>
          <p:nvPr/>
        </p:nvCxnSpPr>
        <p:spPr>
          <a:xfrm>
            <a:off x="3790906" y="385974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2" name="Egyenes összekötő 91">
            <a:extLst>
              <a:ext uri="{FF2B5EF4-FFF2-40B4-BE49-F238E27FC236}">
                <a16:creationId xmlns:a16="http://schemas.microsoft.com/office/drawing/2014/main" id="{47E977AE-4C64-4AE4-98CC-14261DD48E19}"/>
              </a:ext>
            </a:extLst>
          </p:cNvPr>
          <p:cNvCxnSpPr/>
          <p:nvPr/>
        </p:nvCxnSpPr>
        <p:spPr bwMode="auto">
          <a:xfrm>
            <a:off x="1063322" y="5980198"/>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2" name="Szövegdoboz 1">
            <a:extLst>
              <a:ext uri="{FF2B5EF4-FFF2-40B4-BE49-F238E27FC236}">
                <a16:creationId xmlns:a16="http://schemas.microsoft.com/office/drawing/2014/main" id="{C3D616B0-334D-4D05-9B14-EDD787E9C52D}"/>
              </a:ext>
            </a:extLst>
          </p:cNvPr>
          <p:cNvSpPr txBox="1"/>
          <p:nvPr/>
        </p:nvSpPr>
        <p:spPr>
          <a:xfrm>
            <a:off x="140109" y="5781368"/>
            <a:ext cx="910827"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-13335</a:t>
            </a:r>
          </a:p>
        </p:txBody>
      </p:sp>
      <p:cxnSp>
        <p:nvCxnSpPr>
          <p:cNvPr id="132" name="Egyenes összekötő 131">
            <a:extLst>
              <a:ext uri="{FF2B5EF4-FFF2-40B4-BE49-F238E27FC236}">
                <a16:creationId xmlns:a16="http://schemas.microsoft.com/office/drawing/2014/main" id="{5388B628-7FA9-425E-821F-FA87824BB673}"/>
              </a:ext>
            </a:extLst>
          </p:cNvPr>
          <p:cNvCxnSpPr/>
          <p:nvPr/>
        </p:nvCxnSpPr>
        <p:spPr bwMode="auto">
          <a:xfrm>
            <a:off x="1060867" y="4289053"/>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133" name="Szövegdoboz 132">
            <a:extLst>
              <a:ext uri="{FF2B5EF4-FFF2-40B4-BE49-F238E27FC236}">
                <a16:creationId xmlns:a16="http://schemas.microsoft.com/office/drawing/2014/main" id="{400D04B4-1B51-4E57-8783-1F933B037E16}"/>
              </a:ext>
            </a:extLst>
          </p:cNvPr>
          <p:cNvSpPr txBox="1"/>
          <p:nvPr/>
        </p:nvSpPr>
        <p:spPr>
          <a:xfrm>
            <a:off x="270386" y="4090223"/>
            <a:ext cx="782587"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-1600</a:t>
            </a:r>
          </a:p>
        </p:txBody>
      </p:sp>
      <p:cxnSp>
        <p:nvCxnSpPr>
          <p:cNvPr id="137" name="Egyenes összekötő 136">
            <a:extLst>
              <a:ext uri="{FF2B5EF4-FFF2-40B4-BE49-F238E27FC236}">
                <a16:creationId xmlns:a16="http://schemas.microsoft.com/office/drawing/2014/main" id="{4D747142-5486-4058-857B-F969AC5F3877}"/>
              </a:ext>
            </a:extLst>
          </p:cNvPr>
          <p:cNvCxnSpPr/>
          <p:nvPr/>
        </p:nvCxnSpPr>
        <p:spPr bwMode="auto">
          <a:xfrm>
            <a:off x="1060865" y="2792092"/>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138" name="Szövegdoboz 137">
            <a:extLst>
              <a:ext uri="{FF2B5EF4-FFF2-40B4-BE49-F238E27FC236}">
                <a16:creationId xmlns:a16="http://schemas.microsoft.com/office/drawing/2014/main" id="{32908BFB-B638-423C-B95E-C32D2DADEA54}"/>
              </a:ext>
            </a:extLst>
          </p:cNvPr>
          <p:cNvSpPr txBox="1"/>
          <p:nvPr/>
        </p:nvSpPr>
        <p:spPr>
          <a:xfrm>
            <a:off x="403122" y="2593262"/>
            <a:ext cx="654346"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-200</a:t>
            </a:r>
          </a:p>
        </p:txBody>
      </p:sp>
      <p:cxnSp>
        <p:nvCxnSpPr>
          <p:cNvPr id="139" name="Egyenes összekötő 138">
            <a:extLst>
              <a:ext uri="{FF2B5EF4-FFF2-40B4-BE49-F238E27FC236}">
                <a16:creationId xmlns:a16="http://schemas.microsoft.com/office/drawing/2014/main" id="{E6846430-409A-4002-BFA5-1A5A944295B8}"/>
              </a:ext>
            </a:extLst>
          </p:cNvPr>
          <p:cNvCxnSpPr/>
          <p:nvPr/>
        </p:nvCxnSpPr>
        <p:spPr bwMode="auto">
          <a:xfrm>
            <a:off x="1065785" y="1218932"/>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140" name="Szövegdoboz 139">
            <a:extLst>
              <a:ext uri="{FF2B5EF4-FFF2-40B4-BE49-F238E27FC236}">
                <a16:creationId xmlns:a16="http://schemas.microsoft.com/office/drawing/2014/main" id="{0D2F4625-A16E-444D-A3F4-76932E620D1C}"/>
              </a:ext>
            </a:extLst>
          </p:cNvPr>
          <p:cNvSpPr txBox="1"/>
          <p:nvPr/>
        </p:nvSpPr>
        <p:spPr>
          <a:xfrm>
            <a:off x="526026" y="1020102"/>
            <a:ext cx="526106"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-20</a:t>
            </a:r>
          </a:p>
        </p:txBody>
      </p:sp>
      <p:cxnSp>
        <p:nvCxnSpPr>
          <p:cNvPr id="142" name="Egyenes összekötő nyíllal 141">
            <a:extLst>
              <a:ext uri="{FF2B5EF4-FFF2-40B4-BE49-F238E27FC236}">
                <a16:creationId xmlns:a16="http://schemas.microsoft.com/office/drawing/2014/main" id="{3D89F610-9199-425E-AD50-022CDC40B9A7}"/>
              </a:ext>
            </a:extLst>
          </p:cNvPr>
          <p:cNvCxnSpPr>
            <a:cxnSpLocks/>
          </p:cNvCxnSpPr>
          <p:nvPr/>
        </p:nvCxnSpPr>
        <p:spPr bwMode="auto">
          <a:xfrm flipV="1">
            <a:off x="6666669" y="1814626"/>
            <a:ext cx="0" cy="682084"/>
          </a:xfrm>
          <a:prstGeom prst="straightConnector1">
            <a:avLst/>
          </a:prstGeom>
          <a:solidFill>
            <a:srgbClr val="00B8FF"/>
          </a:solidFill>
          <a:ln w="25400" cap="flat" cmpd="sng" algn="ctr">
            <a:solidFill>
              <a:schemeClr val="tx1"/>
            </a:solidFill>
            <a:prstDash val="solid"/>
            <a:round/>
            <a:headEnd type="none" w="med" len="med"/>
            <a:tailEnd type="none"/>
          </a:ln>
          <a:effectLst/>
        </p:spPr>
      </p:cxnSp>
      <p:cxnSp>
        <p:nvCxnSpPr>
          <p:cNvPr id="143" name="Egyenes összekötő 142">
            <a:extLst>
              <a:ext uri="{FF2B5EF4-FFF2-40B4-BE49-F238E27FC236}">
                <a16:creationId xmlns:a16="http://schemas.microsoft.com/office/drawing/2014/main" id="{1103A068-02E7-4034-BEEA-0B668D537AB7}"/>
              </a:ext>
            </a:extLst>
          </p:cNvPr>
          <p:cNvCxnSpPr/>
          <p:nvPr/>
        </p:nvCxnSpPr>
        <p:spPr bwMode="auto">
          <a:xfrm>
            <a:off x="6580285" y="2174541"/>
            <a:ext cx="180000" cy="0"/>
          </a:xfrm>
          <a:prstGeom prst="line">
            <a:avLst/>
          </a:prstGeom>
          <a:solidFill>
            <a:srgbClr val="00B8FF"/>
          </a:solidFill>
          <a:ln w="25400" cap="flat" cmpd="sng" algn="ctr">
            <a:solidFill>
              <a:schemeClr val="tx1"/>
            </a:solidFill>
            <a:prstDash val="solid"/>
            <a:round/>
            <a:headEnd type="none" w="med" len="med"/>
            <a:tailEnd type="none" w="med" len="med"/>
          </a:ln>
          <a:effectLst/>
        </p:spPr>
      </p:cxnSp>
      <p:sp>
        <p:nvSpPr>
          <p:cNvPr id="144" name="Szövegdoboz 143">
            <a:extLst>
              <a:ext uri="{FF2B5EF4-FFF2-40B4-BE49-F238E27FC236}">
                <a16:creationId xmlns:a16="http://schemas.microsoft.com/office/drawing/2014/main" id="{3B238D2C-EA47-42C5-A1FE-3D43276F9D59}"/>
              </a:ext>
            </a:extLst>
          </p:cNvPr>
          <p:cNvSpPr txBox="1"/>
          <p:nvPr/>
        </p:nvSpPr>
        <p:spPr>
          <a:xfrm>
            <a:off x="5874836" y="1975711"/>
            <a:ext cx="718466" cy="400110"/>
          </a:xfrm>
          <a:prstGeom prst="rect">
            <a:avLst/>
          </a:prstGeom>
          <a:noFill/>
        </p:spPr>
        <p:txBody>
          <a:bodyPr wrap="none" rtlCol="0">
            <a:spAutoFit/>
          </a:bodyPr>
          <a:lstStyle/>
          <a:p>
            <a:r>
              <a:rPr lang="hu-HU" sz="2000">
                <a:latin typeface="Times New Roman" panose="02020603050405020304" pitchFamily="18" charset="0"/>
                <a:cs typeface="Times New Roman" panose="02020603050405020304" pitchFamily="18" charset="0"/>
              </a:rPr>
              <a:t>-</a:t>
            </a:r>
            <a:r>
              <a:rPr lang="hu-HU" sz="2000" smtClean="0">
                <a:latin typeface="Times New Roman" panose="02020603050405020304" pitchFamily="18" charset="0"/>
                <a:cs typeface="Times New Roman" panose="02020603050405020304" pitchFamily="18" charset="0"/>
              </a:rPr>
              <a:t>87,6</a:t>
            </a:r>
            <a:endParaRPr lang="hu-HU" sz="2000" dirty="0">
              <a:latin typeface="Times New Roman" panose="02020603050405020304" pitchFamily="18" charset="0"/>
              <a:cs typeface="Times New Roman" panose="02020603050405020304" pitchFamily="18" charset="0"/>
            </a:endParaRPr>
          </a:p>
        </p:txBody>
      </p:sp>
      <p:sp>
        <p:nvSpPr>
          <p:cNvPr id="3" name="Téglalap 2">
            <a:extLst>
              <a:ext uri="{FF2B5EF4-FFF2-40B4-BE49-F238E27FC236}">
                <a16:creationId xmlns:a16="http://schemas.microsoft.com/office/drawing/2014/main" id="{FC34A105-BE0D-45FE-BBF7-FD7778B424DB}"/>
              </a:ext>
            </a:extLst>
          </p:cNvPr>
          <p:cNvSpPr/>
          <p:nvPr/>
        </p:nvSpPr>
        <p:spPr>
          <a:xfrm>
            <a:off x="1402080" y="549783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29" name="Téglalap 128">
            <a:extLst>
              <a:ext uri="{FF2B5EF4-FFF2-40B4-BE49-F238E27FC236}">
                <a16:creationId xmlns:a16="http://schemas.microsoft.com/office/drawing/2014/main" id="{C6330A79-764A-4F88-BDEF-90701C473018}"/>
              </a:ext>
            </a:extLst>
          </p:cNvPr>
          <p:cNvSpPr/>
          <p:nvPr/>
        </p:nvSpPr>
        <p:spPr>
          <a:xfrm>
            <a:off x="1447800" y="119126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41" name="Téglalap 140">
            <a:extLst>
              <a:ext uri="{FF2B5EF4-FFF2-40B4-BE49-F238E27FC236}">
                <a16:creationId xmlns:a16="http://schemas.microsoft.com/office/drawing/2014/main" id="{A45D3DEF-0A1F-4F61-8DB9-EFAEDF27056E}"/>
              </a:ext>
            </a:extLst>
          </p:cNvPr>
          <p:cNvSpPr/>
          <p:nvPr/>
        </p:nvSpPr>
        <p:spPr>
          <a:xfrm>
            <a:off x="1402080" y="294767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45" name="Téglalap 144">
            <a:extLst>
              <a:ext uri="{FF2B5EF4-FFF2-40B4-BE49-F238E27FC236}">
                <a16:creationId xmlns:a16="http://schemas.microsoft.com/office/drawing/2014/main" id="{07989CD8-23AB-4FFE-8259-6BF5B2EACB01}"/>
              </a:ext>
            </a:extLst>
          </p:cNvPr>
          <p:cNvSpPr/>
          <p:nvPr/>
        </p:nvSpPr>
        <p:spPr>
          <a:xfrm>
            <a:off x="1402080" y="446151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23" name="Csoportba foglalás 22">
            <a:extLst>
              <a:ext uri="{FF2B5EF4-FFF2-40B4-BE49-F238E27FC236}">
                <a16:creationId xmlns:a16="http://schemas.microsoft.com/office/drawing/2014/main" id="{E9D03A86-E39E-453F-AA35-F1AA36210B97}"/>
              </a:ext>
            </a:extLst>
          </p:cNvPr>
          <p:cNvGrpSpPr/>
          <p:nvPr/>
        </p:nvGrpSpPr>
        <p:grpSpPr>
          <a:xfrm>
            <a:off x="3234690" y="389890"/>
            <a:ext cx="2743200" cy="914400"/>
            <a:chOff x="5760720" y="3749040"/>
            <a:chExt cx="2743200" cy="914400"/>
          </a:xfrm>
        </p:grpSpPr>
        <p:sp>
          <p:nvSpPr>
            <p:cNvPr id="146" name="Téglalap 145">
              <a:extLst>
                <a:ext uri="{FF2B5EF4-FFF2-40B4-BE49-F238E27FC236}">
                  <a16:creationId xmlns:a16="http://schemas.microsoft.com/office/drawing/2014/main" id="{52D821CB-7A1B-43C9-AA9A-262DC6C0BA04}"/>
                </a:ext>
              </a:extLst>
            </p:cNvPr>
            <p:cNvSpPr/>
            <p:nvPr/>
          </p:nvSpPr>
          <p:spPr>
            <a:xfrm>
              <a:off x="5760720" y="374904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47" name="Téglalap 146">
              <a:extLst>
                <a:ext uri="{FF2B5EF4-FFF2-40B4-BE49-F238E27FC236}">
                  <a16:creationId xmlns:a16="http://schemas.microsoft.com/office/drawing/2014/main" id="{AA13DD83-B765-487F-8CD1-27751375D6E6}"/>
                </a:ext>
              </a:extLst>
            </p:cNvPr>
            <p:cNvSpPr/>
            <p:nvPr/>
          </p:nvSpPr>
          <p:spPr>
            <a:xfrm>
              <a:off x="7589520" y="374904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48" name="Téglalap 147">
              <a:extLst>
                <a:ext uri="{FF2B5EF4-FFF2-40B4-BE49-F238E27FC236}">
                  <a16:creationId xmlns:a16="http://schemas.microsoft.com/office/drawing/2014/main" id="{F48E7152-1E3D-4C8D-AEC1-6AF1B1B2CF5C}"/>
                </a:ext>
              </a:extLst>
            </p:cNvPr>
            <p:cNvSpPr/>
            <p:nvPr/>
          </p:nvSpPr>
          <p:spPr>
            <a:xfrm>
              <a:off x="6675120" y="374904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149" name="Csoportba foglalás 148">
            <a:extLst>
              <a:ext uri="{FF2B5EF4-FFF2-40B4-BE49-F238E27FC236}">
                <a16:creationId xmlns:a16="http://schemas.microsoft.com/office/drawing/2014/main" id="{ABFACFF3-D6E1-4858-8E54-1E8B3527BF94}"/>
              </a:ext>
            </a:extLst>
          </p:cNvPr>
          <p:cNvGrpSpPr/>
          <p:nvPr/>
        </p:nvGrpSpPr>
        <p:grpSpPr>
          <a:xfrm>
            <a:off x="3234690" y="2485390"/>
            <a:ext cx="2743200" cy="914400"/>
            <a:chOff x="5760720" y="3749040"/>
            <a:chExt cx="2743200" cy="914400"/>
          </a:xfrm>
        </p:grpSpPr>
        <p:sp>
          <p:nvSpPr>
            <p:cNvPr id="150" name="Téglalap 149">
              <a:extLst>
                <a:ext uri="{FF2B5EF4-FFF2-40B4-BE49-F238E27FC236}">
                  <a16:creationId xmlns:a16="http://schemas.microsoft.com/office/drawing/2014/main" id="{2F9B2E93-79D6-402C-8179-454F6A46E603}"/>
                </a:ext>
              </a:extLst>
            </p:cNvPr>
            <p:cNvSpPr/>
            <p:nvPr/>
          </p:nvSpPr>
          <p:spPr>
            <a:xfrm>
              <a:off x="5760720" y="374904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1" name="Téglalap 150">
              <a:extLst>
                <a:ext uri="{FF2B5EF4-FFF2-40B4-BE49-F238E27FC236}">
                  <a16:creationId xmlns:a16="http://schemas.microsoft.com/office/drawing/2014/main" id="{32C68B06-BF8B-4CA3-8FBF-116D1242BC65}"/>
                </a:ext>
              </a:extLst>
            </p:cNvPr>
            <p:cNvSpPr/>
            <p:nvPr/>
          </p:nvSpPr>
          <p:spPr>
            <a:xfrm>
              <a:off x="7589520" y="374904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2" name="Téglalap 151">
              <a:extLst>
                <a:ext uri="{FF2B5EF4-FFF2-40B4-BE49-F238E27FC236}">
                  <a16:creationId xmlns:a16="http://schemas.microsoft.com/office/drawing/2014/main" id="{FFDB47BF-719E-48F0-9471-4DE0FA653EEE}"/>
                </a:ext>
              </a:extLst>
            </p:cNvPr>
            <p:cNvSpPr/>
            <p:nvPr/>
          </p:nvSpPr>
          <p:spPr>
            <a:xfrm>
              <a:off x="6675120" y="374904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153" name="Csoportba foglalás 152">
            <a:extLst>
              <a:ext uri="{FF2B5EF4-FFF2-40B4-BE49-F238E27FC236}">
                <a16:creationId xmlns:a16="http://schemas.microsoft.com/office/drawing/2014/main" id="{CB61B488-6909-4C2D-901D-47075EDBDF5D}"/>
              </a:ext>
            </a:extLst>
          </p:cNvPr>
          <p:cNvGrpSpPr/>
          <p:nvPr/>
        </p:nvGrpSpPr>
        <p:grpSpPr>
          <a:xfrm>
            <a:off x="3234690" y="3761740"/>
            <a:ext cx="2743200" cy="914400"/>
            <a:chOff x="5760720" y="3749040"/>
            <a:chExt cx="2743200" cy="914400"/>
          </a:xfrm>
        </p:grpSpPr>
        <p:sp>
          <p:nvSpPr>
            <p:cNvPr id="154" name="Téglalap 153">
              <a:extLst>
                <a:ext uri="{FF2B5EF4-FFF2-40B4-BE49-F238E27FC236}">
                  <a16:creationId xmlns:a16="http://schemas.microsoft.com/office/drawing/2014/main" id="{417FE954-49FE-443C-BDB9-D545A118960C}"/>
                </a:ext>
              </a:extLst>
            </p:cNvPr>
            <p:cNvSpPr/>
            <p:nvPr/>
          </p:nvSpPr>
          <p:spPr>
            <a:xfrm>
              <a:off x="5760720" y="374904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5" name="Téglalap 154">
              <a:extLst>
                <a:ext uri="{FF2B5EF4-FFF2-40B4-BE49-F238E27FC236}">
                  <a16:creationId xmlns:a16="http://schemas.microsoft.com/office/drawing/2014/main" id="{E1F79A1F-78DE-4994-AF21-0331D3E9B118}"/>
                </a:ext>
              </a:extLst>
            </p:cNvPr>
            <p:cNvSpPr/>
            <p:nvPr/>
          </p:nvSpPr>
          <p:spPr>
            <a:xfrm>
              <a:off x="7589520" y="374904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6" name="Téglalap 155">
              <a:extLst>
                <a:ext uri="{FF2B5EF4-FFF2-40B4-BE49-F238E27FC236}">
                  <a16:creationId xmlns:a16="http://schemas.microsoft.com/office/drawing/2014/main" id="{D5031C7D-D852-4A16-B2B6-5782A4C3A0B7}"/>
                </a:ext>
              </a:extLst>
            </p:cNvPr>
            <p:cNvSpPr/>
            <p:nvPr/>
          </p:nvSpPr>
          <p:spPr>
            <a:xfrm>
              <a:off x="6675120" y="374904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25" name="Csoportba foglalás 24">
            <a:extLst>
              <a:ext uri="{FF2B5EF4-FFF2-40B4-BE49-F238E27FC236}">
                <a16:creationId xmlns:a16="http://schemas.microsoft.com/office/drawing/2014/main" id="{7514EE0F-1F84-4152-88F7-3C967468F7E9}"/>
              </a:ext>
            </a:extLst>
          </p:cNvPr>
          <p:cNvGrpSpPr/>
          <p:nvPr/>
        </p:nvGrpSpPr>
        <p:grpSpPr>
          <a:xfrm>
            <a:off x="6907530" y="1677670"/>
            <a:ext cx="4569460" cy="915670"/>
            <a:chOff x="5576570" y="2725420"/>
            <a:chExt cx="4569460" cy="915670"/>
          </a:xfrm>
        </p:grpSpPr>
        <p:sp>
          <p:nvSpPr>
            <p:cNvPr id="158" name="Téglalap 157">
              <a:extLst>
                <a:ext uri="{FF2B5EF4-FFF2-40B4-BE49-F238E27FC236}">
                  <a16:creationId xmlns:a16="http://schemas.microsoft.com/office/drawing/2014/main" id="{92E2477D-E24C-4D81-9D63-53B21C16EF62}"/>
                </a:ext>
              </a:extLst>
            </p:cNvPr>
            <p:cNvSpPr/>
            <p:nvPr/>
          </p:nvSpPr>
          <p:spPr>
            <a:xfrm>
              <a:off x="5576570" y="272669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9" name="Téglalap 158">
              <a:extLst>
                <a:ext uri="{FF2B5EF4-FFF2-40B4-BE49-F238E27FC236}">
                  <a16:creationId xmlns:a16="http://schemas.microsoft.com/office/drawing/2014/main" id="{BAB14B1F-C11C-4419-80AD-B761909091C5}"/>
                </a:ext>
              </a:extLst>
            </p:cNvPr>
            <p:cNvSpPr/>
            <p:nvPr/>
          </p:nvSpPr>
          <p:spPr>
            <a:xfrm>
              <a:off x="7405370" y="272669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0" name="Téglalap 159">
              <a:extLst>
                <a:ext uri="{FF2B5EF4-FFF2-40B4-BE49-F238E27FC236}">
                  <a16:creationId xmlns:a16="http://schemas.microsoft.com/office/drawing/2014/main" id="{090FCA9B-21DD-47B4-9AD2-E9C3FDD4B0DE}"/>
                </a:ext>
              </a:extLst>
            </p:cNvPr>
            <p:cNvSpPr/>
            <p:nvPr/>
          </p:nvSpPr>
          <p:spPr>
            <a:xfrm>
              <a:off x="6490970" y="272669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1" name="Téglalap 160">
              <a:extLst>
                <a:ext uri="{FF2B5EF4-FFF2-40B4-BE49-F238E27FC236}">
                  <a16:creationId xmlns:a16="http://schemas.microsoft.com/office/drawing/2014/main" id="{7E443D97-425E-4224-9F34-384682CB2B48}"/>
                </a:ext>
              </a:extLst>
            </p:cNvPr>
            <p:cNvSpPr/>
            <p:nvPr/>
          </p:nvSpPr>
          <p:spPr>
            <a:xfrm>
              <a:off x="8317230" y="272542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2" name="Téglalap 161">
              <a:extLst>
                <a:ext uri="{FF2B5EF4-FFF2-40B4-BE49-F238E27FC236}">
                  <a16:creationId xmlns:a16="http://schemas.microsoft.com/office/drawing/2014/main" id="{E6D61135-C1EA-4E33-B332-6302AA8EBAD2}"/>
                </a:ext>
              </a:extLst>
            </p:cNvPr>
            <p:cNvSpPr/>
            <p:nvPr/>
          </p:nvSpPr>
          <p:spPr>
            <a:xfrm>
              <a:off x="9231630" y="2725420"/>
              <a:ext cx="914400" cy="914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cxnSp>
        <p:nvCxnSpPr>
          <p:cNvPr id="163" name="Egyenes összekötő nyíllal 162">
            <a:extLst>
              <a:ext uri="{FF2B5EF4-FFF2-40B4-BE49-F238E27FC236}">
                <a16:creationId xmlns:a16="http://schemas.microsoft.com/office/drawing/2014/main" id="{B3923329-D94A-4AB3-8CAC-9E457F9F4B48}"/>
              </a:ext>
            </a:extLst>
          </p:cNvPr>
          <p:cNvCxnSpPr/>
          <p:nvPr/>
        </p:nvCxnSpPr>
        <p:spPr>
          <a:xfrm>
            <a:off x="5409518" y="258268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64" name="Egyenes összekötő nyíllal 163">
            <a:extLst>
              <a:ext uri="{FF2B5EF4-FFF2-40B4-BE49-F238E27FC236}">
                <a16:creationId xmlns:a16="http://schemas.microsoft.com/office/drawing/2014/main" id="{0C953FC8-F0D1-46FC-9844-C0733E239B20}"/>
              </a:ext>
            </a:extLst>
          </p:cNvPr>
          <p:cNvCxnSpPr/>
          <p:nvPr/>
        </p:nvCxnSpPr>
        <p:spPr>
          <a:xfrm>
            <a:off x="4488021" y="259239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65" name="Egyenes összekötő nyíllal 164">
            <a:extLst>
              <a:ext uri="{FF2B5EF4-FFF2-40B4-BE49-F238E27FC236}">
                <a16:creationId xmlns:a16="http://schemas.microsoft.com/office/drawing/2014/main" id="{D5CAEB75-8AE3-4B12-B2F0-1D608D6F23FC}"/>
              </a:ext>
            </a:extLst>
          </p:cNvPr>
          <p:cNvCxnSpPr/>
          <p:nvPr/>
        </p:nvCxnSpPr>
        <p:spPr>
          <a:xfrm>
            <a:off x="3606118" y="259239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66" name="Egyenes összekötő nyíllal 165">
            <a:extLst>
              <a:ext uri="{FF2B5EF4-FFF2-40B4-BE49-F238E27FC236}">
                <a16:creationId xmlns:a16="http://schemas.microsoft.com/office/drawing/2014/main" id="{410A308C-292C-4E44-86DC-109C50127CD8}"/>
              </a:ext>
            </a:extLst>
          </p:cNvPr>
          <p:cNvCxnSpPr/>
          <p:nvPr/>
        </p:nvCxnSpPr>
        <p:spPr>
          <a:xfrm>
            <a:off x="5599386" y="259355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67" name="Egyenes összekötő nyíllal 166">
            <a:extLst>
              <a:ext uri="{FF2B5EF4-FFF2-40B4-BE49-F238E27FC236}">
                <a16:creationId xmlns:a16="http://schemas.microsoft.com/office/drawing/2014/main" id="{4917639B-44E4-4F2D-A506-340C8692DBB1}"/>
              </a:ext>
            </a:extLst>
          </p:cNvPr>
          <p:cNvCxnSpPr/>
          <p:nvPr/>
        </p:nvCxnSpPr>
        <p:spPr>
          <a:xfrm>
            <a:off x="4673556" y="258847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68" name="Egyenes összekötő nyíllal 167">
            <a:extLst>
              <a:ext uri="{FF2B5EF4-FFF2-40B4-BE49-F238E27FC236}">
                <a16:creationId xmlns:a16="http://schemas.microsoft.com/office/drawing/2014/main" id="{8F64FA7F-B894-4805-B3B4-4FE4584D893F}"/>
              </a:ext>
            </a:extLst>
          </p:cNvPr>
          <p:cNvCxnSpPr/>
          <p:nvPr/>
        </p:nvCxnSpPr>
        <p:spPr>
          <a:xfrm>
            <a:off x="3790906" y="258974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69" name="Egyenes összekötő nyíllal 168">
            <a:extLst>
              <a:ext uri="{FF2B5EF4-FFF2-40B4-BE49-F238E27FC236}">
                <a16:creationId xmlns:a16="http://schemas.microsoft.com/office/drawing/2014/main" id="{FF16B282-ADC5-4BB3-BE24-E2A8B6E408FB}"/>
              </a:ext>
            </a:extLst>
          </p:cNvPr>
          <p:cNvCxnSpPr/>
          <p:nvPr/>
        </p:nvCxnSpPr>
        <p:spPr>
          <a:xfrm>
            <a:off x="5409518" y="48083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70" name="Egyenes összekötő nyíllal 169">
            <a:extLst>
              <a:ext uri="{FF2B5EF4-FFF2-40B4-BE49-F238E27FC236}">
                <a16:creationId xmlns:a16="http://schemas.microsoft.com/office/drawing/2014/main" id="{E9312017-FA9E-4098-9F9B-EEC9A85F28A0}"/>
              </a:ext>
            </a:extLst>
          </p:cNvPr>
          <p:cNvCxnSpPr/>
          <p:nvPr/>
        </p:nvCxnSpPr>
        <p:spPr>
          <a:xfrm>
            <a:off x="4488021" y="49054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71" name="Egyenes összekötő nyíllal 170">
            <a:extLst>
              <a:ext uri="{FF2B5EF4-FFF2-40B4-BE49-F238E27FC236}">
                <a16:creationId xmlns:a16="http://schemas.microsoft.com/office/drawing/2014/main" id="{A3B6F04C-FE5F-48AF-A73D-47493EB91CDB}"/>
              </a:ext>
            </a:extLst>
          </p:cNvPr>
          <p:cNvCxnSpPr/>
          <p:nvPr/>
        </p:nvCxnSpPr>
        <p:spPr>
          <a:xfrm>
            <a:off x="3606118" y="49054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73" name="Egyenes összekötő nyíllal 172">
            <a:extLst>
              <a:ext uri="{FF2B5EF4-FFF2-40B4-BE49-F238E27FC236}">
                <a16:creationId xmlns:a16="http://schemas.microsoft.com/office/drawing/2014/main" id="{4E653716-43E1-49CC-8A4F-1B9A13B53A26}"/>
              </a:ext>
            </a:extLst>
          </p:cNvPr>
          <p:cNvCxnSpPr/>
          <p:nvPr/>
        </p:nvCxnSpPr>
        <p:spPr>
          <a:xfrm>
            <a:off x="4673556" y="48662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74" name="Egyenes összekötő nyíllal 173">
            <a:extLst>
              <a:ext uri="{FF2B5EF4-FFF2-40B4-BE49-F238E27FC236}">
                <a16:creationId xmlns:a16="http://schemas.microsoft.com/office/drawing/2014/main" id="{339EE4EB-08C4-424A-B30D-8DEC829F83A9}"/>
              </a:ext>
            </a:extLst>
          </p:cNvPr>
          <p:cNvCxnSpPr/>
          <p:nvPr/>
        </p:nvCxnSpPr>
        <p:spPr>
          <a:xfrm>
            <a:off x="3790906" y="48789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75" name="Egyenes összekötő nyíllal 174">
            <a:extLst>
              <a:ext uri="{FF2B5EF4-FFF2-40B4-BE49-F238E27FC236}">
                <a16:creationId xmlns:a16="http://schemas.microsoft.com/office/drawing/2014/main" id="{A9CC70F1-C3AF-4FE9-AD8E-2CBBF8EC3EAA}"/>
              </a:ext>
            </a:extLst>
          </p:cNvPr>
          <p:cNvCxnSpPr/>
          <p:nvPr/>
        </p:nvCxnSpPr>
        <p:spPr>
          <a:xfrm>
            <a:off x="9095058" y="176353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76" name="Egyenes összekötő nyíllal 175">
            <a:extLst>
              <a:ext uri="{FF2B5EF4-FFF2-40B4-BE49-F238E27FC236}">
                <a16:creationId xmlns:a16="http://schemas.microsoft.com/office/drawing/2014/main" id="{EC8676DC-C85F-43A5-B9E3-BAB524B04104}"/>
              </a:ext>
            </a:extLst>
          </p:cNvPr>
          <p:cNvCxnSpPr/>
          <p:nvPr/>
        </p:nvCxnSpPr>
        <p:spPr>
          <a:xfrm>
            <a:off x="8173561" y="177324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77" name="Egyenes összekötő nyíllal 176">
            <a:extLst>
              <a:ext uri="{FF2B5EF4-FFF2-40B4-BE49-F238E27FC236}">
                <a16:creationId xmlns:a16="http://schemas.microsoft.com/office/drawing/2014/main" id="{D935C7C0-3EF6-470E-814C-F822FAE5585A}"/>
              </a:ext>
            </a:extLst>
          </p:cNvPr>
          <p:cNvCxnSpPr/>
          <p:nvPr/>
        </p:nvCxnSpPr>
        <p:spPr>
          <a:xfrm>
            <a:off x="7291658" y="177324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78" name="Egyenes összekötő nyíllal 177">
            <a:extLst>
              <a:ext uri="{FF2B5EF4-FFF2-40B4-BE49-F238E27FC236}">
                <a16:creationId xmlns:a16="http://schemas.microsoft.com/office/drawing/2014/main" id="{44E75C8F-323F-4D41-AA3B-257882BBF33B}"/>
              </a:ext>
            </a:extLst>
          </p:cNvPr>
          <p:cNvCxnSpPr/>
          <p:nvPr/>
        </p:nvCxnSpPr>
        <p:spPr>
          <a:xfrm>
            <a:off x="9284926" y="177440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79" name="Egyenes összekötő nyíllal 178">
            <a:extLst>
              <a:ext uri="{FF2B5EF4-FFF2-40B4-BE49-F238E27FC236}">
                <a16:creationId xmlns:a16="http://schemas.microsoft.com/office/drawing/2014/main" id="{C720E2C4-DB9D-4CDD-8C04-CCFDB2184EAB}"/>
              </a:ext>
            </a:extLst>
          </p:cNvPr>
          <p:cNvCxnSpPr/>
          <p:nvPr/>
        </p:nvCxnSpPr>
        <p:spPr>
          <a:xfrm>
            <a:off x="8359096" y="176932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80" name="Egyenes összekötő nyíllal 179">
            <a:extLst>
              <a:ext uri="{FF2B5EF4-FFF2-40B4-BE49-F238E27FC236}">
                <a16:creationId xmlns:a16="http://schemas.microsoft.com/office/drawing/2014/main" id="{341BEB4D-AC73-4C9D-BB93-6D9FB95778AC}"/>
              </a:ext>
            </a:extLst>
          </p:cNvPr>
          <p:cNvCxnSpPr/>
          <p:nvPr/>
        </p:nvCxnSpPr>
        <p:spPr>
          <a:xfrm>
            <a:off x="7476446" y="177059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81" name="Egyenes összekötő nyíllal 180">
            <a:extLst>
              <a:ext uri="{FF2B5EF4-FFF2-40B4-BE49-F238E27FC236}">
                <a16:creationId xmlns:a16="http://schemas.microsoft.com/office/drawing/2014/main" id="{E873B1D8-26FC-4697-B6FB-D0C006FE7C48}"/>
              </a:ext>
            </a:extLst>
          </p:cNvPr>
          <p:cNvCxnSpPr/>
          <p:nvPr/>
        </p:nvCxnSpPr>
        <p:spPr>
          <a:xfrm>
            <a:off x="10930208" y="1763535"/>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82" name="Egyenes összekötő nyíllal 181">
            <a:extLst>
              <a:ext uri="{FF2B5EF4-FFF2-40B4-BE49-F238E27FC236}">
                <a16:creationId xmlns:a16="http://schemas.microsoft.com/office/drawing/2014/main" id="{703C2524-3D9C-464B-ACC0-78AF9FB0BEE4}"/>
              </a:ext>
            </a:extLst>
          </p:cNvPr>
          <p:cNvCxnSpPr/>
          <p:nvPr/>
        </p:nvCxnSpPr>
        <p:spPr>
          <a:xfrm>
            <a:off x="10008711" y="1773246"/>
            <a:ext cx="0" cy="720000"/>
          </a:xfrm>
          <a:prstGeom prst="straightConnector1">
            <a:avLst/>
          </a:prstGeom>
          <a:ln w="635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cxnSp>
        <p:nvCxnSpPr>
          <p:cNvPr id="183" name="Egyenes összekötő nyíllal 182">
            <a:extLst>
              <a:ext uri="{FF2B5EF4-FFF2-40B4-BE49-F238E27FC236}">
                <a16:creationId xmlns:a16="http://schemas.microsoft.com/office/drawing/2014/main" id="{25CB315A-12B3-4EB4-BB0B-1AF2C9C12C8A}"/>
              </a:ext>
            </a:extLst>
          </p:cNvPr>
          <p:cNvCxnSpPr/>
          <p:nvPr/>
        </p:nvCxnSpPr>
        <p:spPr>
          <a:xfrm>
            <a:off x="11120076" y="177440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84" name="Egyenes összekötő nyíllal 183">
            <a:extLst>
              <a:ext uri="{FF2B5EF4-FFF2-40B4-BE49-F238E27FC236}">
                <a16:creationId xmlns:a16="http://schemas.microsoft.com/office/drawing/2014/main" id="{EE070B10-527F-4BA8-8AB7-A04D1BB0F2F0}"/>
              </a:ext>
            </a:extLst>
          </p:cNvPr>
          <p:cNvCxnSpPr/>
          <p:nvPr/>
        </p:nvCxnSpPr>
        <p:spPr>
          <a:xfrm>
            <a:off x="10194246" y="1769329"/>
            <a:ext cx="0" cy="720000"/>
          </a:xfrm>
          <a:prstGeom prst="straightConnector1">
            <a:avLst/>
          </a:prstGeom>
          <a:ln w="635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5" name="Objektum 140">
                <a:extLst>
                  <a:ext uri="{FF2B5EF4-FFF2-40B4-BE49-F238E27FC236}">
                    <a16:creationId xmlns:a16="http://schemas.microsoft.com/office/drawing/2014/main" id="{645E7D1C-43EB-403C-95F3-461F04F6D177}"/>
                  </a:ext>
                </a:extLst>
              </p:cNvPr>
              <p:cNvSpPr txBox="1"/>
              <p:nvPr/>
            </p:nvSpPr>
            <p:spPr bwMode="auto">
              <a:xfrm>
                <a:off x="5741988" y="6042978"/>
                <a:ext cx="6302057" cy="619442"/>
              </a:xfrm>
              <a:prstGeom prst="rect">
                <a:avLst/>
              </a:prstGeom>
              <a:noFill/>
            </p:spPr>
            <p:txBody>
              <a:bodyPr>
                <a:normAutofit fontScale="92500"/>
              </a:bodyPr>
              <a:lstStyle/>
              <a:p>
                <a14:m>
                  <m:oMath xmlns:m="http://schemas.openxmlformats.org/officeDocument/2006/math">
                    <m:r>
                      <m:rPr>
                        <m:nor/>
                      </m:rPr>
                      <a:rPr lang="hu-HU" sz="3600" smtClean="0">
                        <a:solidFill>
                          <a:srgbClr val="000000"/>
                        </a:solidFill>
                        <a:latin typeface="Cambria Math" panose="02040503050406030204" pitchFamily="18" charset="0"/>
                      </a:rPr>
                      <m:t>B</m:t>
                    </m:r>
                    <m:r>
                      <m:rPr>
                        <m:nor/>
                      </m:rPr>
                      <a:rPr lang="hu-HU" sz="3600" b="0" i="0" smtClean="0">
                        <a:solidFill>
                          <a:srgbClr val="000000"/>
                        </a:solidFill>
                        <a:latin typeface="Cambria Math" panose="02040503050406030204" pitchFamily="18" charset="0"/>
                      </a:rPr>
                      <m:t>r</m:t>
                    </m:r>
                    <m:r>
                      <m:rPr>
                        <m:nor/>
                      </m:rPr>
                      <a:rPr lang="hu-HU" sz="3600" i="0" smtClean="0">
                        <a:solidFill>
                          <a:srgbClr val="000000"/>
                        </a:solidFill>
                        <a:latin typeface="Cambria Math" panose="02040503050406030204" pitchFamily="18" charset="0"/>
                      </a:rPr>
                      <m:t>:</m:t>
                    </m:r>
                    <m:r>
                      <m:rPr>
                        <m:nor/>
                      </m:rPr>
                      <a:rPr lang="hu-HU" sz="3600" b="0" i="0" smtClean="0">
                        <a:solidFill>
                          <a:srgbClr val="000000"/>
                        </a:solidFill>
                        <a:latin typeface="Cambria Math" panose="02040503050406030204" pitchFamily="18" charset="0"/>
                      </a:rPr>
                      <m:t>  </m:t>
                    </m:r>
                    <m:r>
                      <m:rPr>
                        <m:nor/>
                      </m:rPr>
                      <a:rPr lang="hu-HU" sz="3600" i="0" smtClean="0">
                        <a:solidFill>
                          <a:srgbClr val="000000"/>
                        </a:solidFill>
                        <a:latin typeface="Cambria Math" panose="02040503050406030204" pitchFamily="18" charset="0"/>
                      </a:rPr>
                      <m:t>1</m:t>
                    </m:r>
                    <m:sSup>
                      <m:sSupPr>
                        <m:ctrlPr>
                          <a:rPr lang="hu-HU" sz="3600" i="1">
                            <a:solidFill>
                              <a:srgbClr val="000000"/>
                            </a:solidFill>
                            <a:latin typeface="Cambria Math" panose="02040503050406030204" pitchFamily="18" charset="0"/>
                          </a:rPr>
                        </m:ctrlPr>
                      </m:sSupPr>
                      <m:e>
                        <m:r>
                          <m:rPr>
                            <m:nor/>
                          </m:rPr>
                          <a:rPr lang="hu-HU" sz="3600" i="0">
                            <a:solidFill>
                              <a:srgbClr val="000000"/>
                            </a:solidFill>
                            <a:latin typeface="Cambria Math" panose="02040503050406030204" pitchFamily="18" charset="0"/>
                          </a:rPr>
                          <m:t>s</m:t>
                        </m:r>
                      </m:e>
                      <m:sup>
                        <m:r>
                          <a:rPr lang="hu-HU" sz="3600" i="0">
                            <a:solidFill>
                              <a:srgbClr val="000000"/>
                            </a:solidFill>
                            <a:latin typeface="Cambria Math" panose="02040503050406030204" pitchFamily="18" charset="0"/>
                          </a:rPr>
                          <m:t>2</m:t>
                        </m:r>
                      </m:sup>
                    </m:sSup>
                    <m:r>
                      <m:rPr>
                        <m:nor/>
                      </m:rPr>
                      <a:rPr lang="hu-HU" sz="3600" i="0">
                        <a:solidFill>
                          <a:srgbClr val="000000"/>
                        </a:solidFill>
                        <a:latin typeface="Cambria Math" panose="02040503050406030204" pitchFamily="18" charset="0"/>
                      </a:rPr>
                      <m:t>2</m:t>
                    </m:r>
                    <m:sSup>
                      <m:sSupPr>
                        <m:ctrlPr>
                          <a:rPr lang="hu-HU" sz="3600" i="1">
                            <a:solidFill>
                              <a:srgbClr val="000000"/>
                            </a:solidFill>
                            <a:latin typeface="Cambria Math" panose="02040503050406030204" pitchFamily="18" charset="0"/>
                          </a:rPr>
                        </m:ctrlPr>
                      </m:sSupPr>
                      <m:e>
                        <m:r>
                          <m:rPr>
                            <m:nor/>
                          </m:rPr>
                          <a:rPr lang="hu-HU" sz="3600" i="0">
                            <a:solidFill>
                              <a:srgbClr val="000000"/>
                            </a:solidFill>
                            <a:latin typeface="Cambria Math" panose="02040503050406030204" pitchFamily="18" charset="0"/>
                          </a:rPr>
                          <m:t>s</m:t>
                        </m:r>
                      </m:e>
                      <m:sup>
                        <m:r>
                          <a:rPr lang="hu-HU" sz="3600" i="0">
                            <a:solidFill>
                              <a:srgbClr val="000000"/>
                            </a:solidFill>
                            <a:latin typeface="Cambria Math" panose="02040503050406030204" pitchFamily="18" charset="0"/>
                          </a:rPr>
                          <m:t>2</m:t>
                        </m:r>
                      </m:sup>
                    </m:sSup>
                    <m:r>
                      <m:rPr>
                        <m:nor/>
                      </m:rPr>
                      <a:rPr lang="hu-HU" sz="3600" i="0">
                        <a:solidFill>
                          <a:srgbClr val="000000"/>
                        </a:solidFill>
                        <a:latin typeface="Cambria Math" panose="02040503050406030204" pitchFamily="18" charset="0"/>
                      </a:rPr>
                      <m:t>2</m:t>
                    </m:r>
                    <m:sSup>
                      <m:sSupPr>
                        <m:ctrlPr>
                          <a:rPr lang="hu-HU" sz="3600" i="1">
                            <a:solidFill>
                              <a:srgbClr val="000000"/>
                            </a:solidFill>
                            <a:latin typeface="Cambria Math" panose="02040503050406030204" pitchFamily="18" charset="0"/>
                          </a:rPr>
                        </m:ctrlPr>
                      </m:sSupPr>
                      <m:e>
                        <m:r>
                          <m:rPr>
                            <m:nor/>
                          </m:rPr>
                          <a:rPr lang="hu-HU" sz="3600" i="0">
                            <a:solidFill>
                              <a:srgbClr val="000000"/>
                            </a:solidFill>
                            <a:latin typeface="Cambria Math" panose="02040503050406030204" pitchFamily="18" charset="0"/>
                          </a:rPr>
                          <m:t>p</m:t>
                        </m:r>
                      </m:e>
                      <m:sup>
                        <m:r>
                          <a:rPr lang="hu-HU" sz="3600" i="0">
                            <a:solidFill>
                              <a:srgbClr val="000000"/>
                            </a:solidFill>
                            <a:latin typeface="Cambria Math" panose="02040503050406030204" pitchFamily="18" charset="0"/>
                          </a:rPr>
                          <m:t>6</m:t>
                        </m:r>
                      </m:sup>
                    </m:sSup>
                    <m:r>
                      <m:rPr>
                        <m:nor/>
                      </m:rPr>
                      <a:rPr lang="hu-HU" sz="3600" i="0">
                        <a:solidFill>
                          <a:srgbClr val="000000"/>
                        </a:solidFill>
                        <a:latin typeface="Cambria Math" panose="02040503050406030204" pitchFamily="18" charset="0"/>
                      </a:rPr>
                      <m:t>3</m:t>
                    </m:r>
                    <m:sSup>
                      <m:sSupPr>
                        <m:ctrlPr>
                          <a:rPr lang="hu-HU" sz="3600" i="1">
                            <a:solidFill>
                              <a:srgbClr val="000000"/>
                            </a:solidFill>
                            <a:latin typeface="Cambria Math" panose="02040503050406030204" pitchFamily="18" charset="0"/>
                          </a:rPr>
                        </m:ctrlPr>
                      </m:sSupPr>
                      <m:e>
                        <m:r>
                          <m:rPr>
                            <m:nor/>
                          </m:rPr>
                          <a:rPr lang="hu-HU" sz="3600" i="0">
                            <a:solidFill>
                              <a:srgbClr val="000000"/>
                            </a:solidFill>
                            <a:latin typeface="Cambria Math" panose="02040503050406030204" pitchFamily="18" charset="0"/>
                          </a:rPr>
                          <m:t>s</m:t>
                        </m:r>
                      </m:e>
                      <m:sup>
                        <m:r>
                          <a:rPr lang="hu-HU" sz="3600" i="0">
                            <a:solidFill>
                              <a:srgbClr val="000000"/>
                            </a:solidFill>
                            <a:latin typeface="Cambria Math" panose="02040503050406030204" pitchFamily="18" charset="0"/>
                          </a:rPr>
                          <m:t>2</m:t>
                        </m:r>
                      </m:sup>
                    </m:sSup>
                    <m:r>
                      <m:rPr>
                        <m:nor/>
                      </m:rPr>
                      <a:rPr lang="hu-HU" sz="3600" i="0">
                        <a:solidFill>
                          <a:srgbClr val="000000"/>
                        </a:solidFill>
                        <a:latin typeface="Cambria Math" panose="02040503050406030204" pitchFamily="18" charset="0"/>
                      </a:rPr>
                      <m:t>3</m:t>
                    </m:r>
                    <m:sSup>
                      <m:sSupPr>
                        <m:ctrlPr>
                          <a:rPr lang="hu-HU" sz="3600" i="1">
                            <a:solidFill>
                              <a:srgbClr val="000000"/>
                            </a:solidFill>
                            <a:latin typeface="Cambria Math" panose="02040503050406030204" pitchFamily="18" charset="0"/>
                          </a:rPr>
                        </m:ctrlPr>
                      </m:sSupPr>
                      <m:e>
                        <m:r>
                          <m:rPr>
                            <m:nor/>
                          </m:rPr>
                          <a:rPr lang="hu-HU" sz="3600" i="0">
                            <a:solidFill>
                              <a:srgbClr val="000000"/>
                            </a:solidFill>
                            <a:latin typeface="Cambria Math" panose="02040503050406030204" pitchFamily="18" charset="0"/>
                          </a:rPr>
                          <m:t>p</m:t>
                        </m:r>
                      </m:e>
                      <m:sup>
                        <m:r>
                          <a:rPr lang="hu-HU" sz="3600" i="0">
                            <a:solidFill>
                              <a:srgbClr val="000000"/>
                            </a:solidFill>
                            <a:latin typeface="Cambria Math" panose="02040503050406030204" pitchFamily="18" charset="0"/>
                          </a:rPr>
                          <m:t>6</m:t>
                        </m:r>
                      </m:sup>
                    </m:sSup>
                    <m:r>
                      <m:rPr>
                        <m:nor/>
                      </m:rPr>
                      <a:rPr lang="hu-HU" sz="3600" i="0">
                        <a:solidFill>
                          <a:srgbClr val="000000"/>
                        </a:solidFill>
                        <a:latin typeface="Cambria Math" panose="02040503050406030204" pitchFamily="18" charset="0"/>
                      </a:rPr>
                      <m:t>3</m:t>
                    </m:r>
                    <m:sSup>
                      <m:sSupPr>
                        <m:ctrlPr>
                          <a:rPr lang="hu-HU" sz="3600" i="1">
                            <a:solidFill>
                              <a:srgbClr val="000000"/>
                            </a:solidFill>
                            <a:latin typeface="Cambria Math" panose="02040503050406030204" pitchFamily="18" charset="0"/>
                          </a:rPr>
                        </m:ctrlPr>
                      </m:sSupPr>
                      <m:e>
                        <m:r>
                          <m:rPr>
                            <m:nor/>
                          </m:rPr>
                          <a:rPr lang="hu-HU" sz="3600" i="0">
                            <a:solidFill>
                              <a:srgbClr val="000000"/>
                            </a:solidFill>
                            <a:latin typeface="Cambria Math" panose="02040503050406030204" pitchFamily="18" charset="0"/>
                          </a:rPr>
                          <m:t>d</m:t>
                        </m:r>
                      </m:e>
                      <m:sup>
                        <m:r>
                          <a:rPr lang="hu-HU" sz="3600" b="0" i="1" smtClean="0">
                            <a:solidFill>
                              <a:srgbClr val="000000"/>
                            </a:solidFill>
                            <a:latin typeface="Cambria Math" panose="02040503050406030204" pitchFamily="18" charset="0"/>
                          </a:rPr>
                          <m:t>10</m:t>
                        </m:r>
                      </m:sup>
                    </m:sSup>
                    <m:r>
                      <m:rPr>
                        <m:nor/>
                      </m:rPr>
                      <a:rPr lang="hu-HU" sz="3600">
                        <a:solidFill>
                          <a:srgbClr val="000000"/>
                        </a:solidFill>
                        <a:latin typeface="Cambria Math" panose="02040503050406030204" pitchFamily="18" charset="0"/>
                      </a:rPr>
                      <m:t>4</m:t>
                    </m:r>
                    <m:sSup>
                      <m:sSupPr>
                        <m:ctrlPr>
                          <a:rPr lang="hu-HU" sz="3600" i="1">
                            <a:solidFill>
                              <a:srgbClr val="000000"/>
                            </a:solidFill>
                            <a:latin typeface="Cambria Math" panose="02040503050406030204" pitchFamily="18" charset="0"/>
                          </a:rPr>
                        </m:ctrlPr>
                      </m:sSupPr>
                      <m:e>
                        <m:r>
                          <m:rPr>
                            <m:nor/>
                          </m:rPr>
                          <a:rPr lang="hu-HU" sz="3600">
                            <a:solidFill>
                              <a:srgbClr val="000000"/>
                            </a:solidFill>
                            <a:latin typeface="Cambria Math" panose="02040503050406030204" pitchFamily="18" charset="0"/>
                          </a:rPr>
                          <m:t>s</m:t>
                        </m:r>
                      </m:e>
                      <m:sup>
                        <m:r>
                          <a:rPr lang="hu-HU" sz="3600">
                            <a:solidFill>
                              <a:srgbClr val="000000"/>
                            </a:solidFill>
                            <a:latin typeface="Cambria Math" panose="02040503050406030204" pitchFamily="18" charset="0"/>
                          </a:rPr>
                          <m:t>2</m:t>
                        </m:r>
                      </m:sup>
                    </m:sSup>
                  </m:oMath>
                </a14:m>
                <a:r>
                  <a:rPr lang="hu-HU" sz="3600" dirty="0">
                    <a:solidFill>
                      <a:srgbClr val="000000"/>
                    </a:solidFill>
                  </a:rPr>
                  <a:t> </a:t>
                </a:r>
                <a14:m>
                  <m:oMath xmlns:m="http://schemas.openxmlformats.org/officeDocument/2006/math">
                    <m:r>
                      <m:rPr>
                        <m:nor/>
                      </m:rPr>
                      <a:rPr lang="hu-HU" sz="3600">
                        <a:solidFill>
                          <a:srgbClr val="000000"/>
                        </a:solidFill>
                        <a:latin typeface="Cambria Math" panose="02040503050406030204" pitchFamily="18" charset="0"/>
                      </a:rPr>
                      <m:t>4</m:t>
                    </m:r>
                    <m:sSup>
                      <m:sSupPr>
                        <m:ctrlPr>
                          <a:rPr lang="hu-HU" sz="3600" i="1">
                            <a:solidFill>
                              <a:srgbClr val="000000"/>
                            </a:solidFill>
                            <a:latin typeface="Cambria Math" panose="02040503050406030204" pitchFamily="18" charset="0"/>
                          </a:rPr>
                        </m:ctrlPr>
                      </m:sSupPr>
                      <m:e>
                        <m:r>
                          <m:rPr>
                            <m:nor/>
                          </m:rPr>
                          <a:rPr lang="hu-HU" sz="3600" b="0" i="0" smtClean="0">
                            <a:solidFill>
                              <a:srgbClr val="000000"/>
                            </a:solidFill>
                            <a:latin typeface="Cambria Math" panose="02040503050406030204" pitchFamily="18" charset="0"/>
                          </a:rPr>
                          <m:t>p</m:t>
                        </m:r>
                      </m:e>
                      <m:sup>
                        <m:r>
                          <a:rPr lang="hu-HU" sz="3600" b="0" i="0" smtClean="0">
                            <a:solidFill>
                              <a:srgbClr val="000000"/>
                            </a:solidFill>
                            <a:latin typeface="Cambria Math" panose="02040503050406030204" pitchFamily="18" charset="0"/>
                          </a:rPr>
                          <m:t>5</m:t>
                        </m:r>
                      </m:sup>
                    </m:sSup>
                  </m:oMath>
                </a14:m>
                <a:endParaRPr lang="hu-HU" sz="3600" dirty="0"/>
              </a:p>
            </p:txBody>
          </p:sp>
        </mc:Choice>
        <mc:Fallback xmlns="">
          <p:sp>
            <p:nvSpPr>
              <p:cNvPr id="185" name="Objektum 140">
                <a:extLst>
                  <a:ext uri="{FF2B5EF4-FFF2-40B4-BE49-F238E27FC236}">
                    <a16:creationId xmlns:a16="http://schemas.microsoft.com/office/drawing/2014/main" id="{645E7D1C-43EB-403C-95F3-461F04F6D177}"/>
                  </a:ext>
                </a:extLst>
              </p:cNvPr>
              <p:cNvSpPr txBox="1">
                <a:spLocks noRot="1" noChangeAspect="1" noMove="1" noResize="1" noEditPoints="1" noAdjustHandles="1" noChangeArrowheads="1" noChangeShapeType="1" noTextEdit="1"/>
              </p:cNvSpPr>
              <p:nvPr/>
            </p:nvSpPr>
            <p:spPr bwMode="auto">
              <a:xfrm>
                <a:off x="5741988" y="6042978"/>
                <a:ext cx="6302057" cy="619442"/>
              </a:xfrm>
              <a:prstGeom prst="rect">
                <a:avLst/>
              </a:prstGeom>
              <a:blipFill>
                <a:blip r:embed="rId7"/>
                <a:stretch>
                  <a:fillRect/>
                </a:stretch>
              </a:blipFill>
            </p:spPr>
            <p:txBody>
              <a:bodyPr/>
              <a:lstStyle/>
              <a:p>
                <a:r>
                  <a:rPr lang="hu-HU">
                    <a:noFill/>
                  </a:rPr>
                  <a:t> </a:t>
                </a:r>
              </a:p>
            </p:txBody>
          </p:sp>
        </mc:Fallback>
      </mc:AlternateContent>
      <p:sp>
        <p:nvSpPr>
          <p:cNvPr id="186" name="Szövegdoboz 185">
            <a:extLst>
              <a:ext uri="{FF2B5EF4-FFF2-40B4-BE49-F238E27FC236}">
                <a16:creationId xmlns:a16="http://schemas.microsoft.com/office/drawing/2014/main" id="{A4F04987-41D4-4F8C-B168-CE3197ACD921}"/>
              </a:ext>
            </a:extLst>
          </p:cNvPr>
          <p:cNvSpPr txBox="1"/>
          <p:nvPr/>
        </p:nvSpPr>
        <p:spPr>
          <a:xfrm>
            <a:off x="6867140" y="2908431"/>
            <a:ext cx="4779251" cy="1200329"/>
          </a:xfrm>
          <a:prstGeom prst="rect">
            <a:avLst/>
          </a:prstGeom>
          <a:noFill/>
        </p:spPr>
        <p:txBody>
          <a:bodyPr wrap="square" rtlCol="0">
            <a:spAutoFit/>
          </a:bodyPr>
          <a:lstStyle/>
          <a:p>
            <a:pPr algn="ctr"/>
            <a:r>
              <a:rPr lang="hu-HU" sz="3600" dirty="0" smtClean="0">
                <a:latin typeface="Times New Roman" pitchFamily="18" charset="0"/>
                <a:cs typeface="Times New Roman" pitchFamily="18" charset="0"/>
              </a:rPr>
              <a:t>This representation is equally good.</a:t>
            </a:r>
            <a:endParaRPr lang="hu-HU" sz="3600" dirty="0">
              <a:latin typeface="Times New Roman" pitchFamily="18" charset="0"/>
              <a:cs typeface="Times New Roman" pitchFamily="18" charset="0"/>
            </a:endParaRPr>
          </a:p>
        </p:txBody>
      </p:sp>
      <p:sp>
        <p:nvSpPr>
          <p:cNvPr id="187" name="Szövegdoboz 186">
            <a:extLst>
              <a:ext uri="{FF2B5EF4-FFF2-40B4-BE49-F238E27FC236}">
                <a16:creationId xmlns:a16="http://schemas.microsoft.com/office/drawing/2014/main" id="{71C99E3E-5C17-4643-AD37-556F16731938}"/>
              </a:ext>
            </a:extLst>
          </p:cNvPr>
          <p:cNvSpPr txBox="1"/>
          <p:nvPr/>
        </p:nvSpPr>
        <p:spPr>
          <a:xfrm>
            <a:off x="6683368" y="4272039"/>
            <a:ext cx="5203115" cy="1569660"/>
          </a:xfrm>
          <a:prstGeom prst="rect">
            <a:avLst/>
          </a:prstGeom>
          <a:noFill/>
        </p:spPr>
        <p:txBody>
          <a:bodyPr wrap="square" rtlCol="0">
            <a:spAutoFit/>
          </a:bodyPr>
          <a:lstStyle/>
          <a:p>
            <a:pPr algn="ctr"/>
            <a:r>
              <a:rPr lang="hu-HU" sz="3200" dirty="0" smtClean="0">
                <a:latin typeface="Times New Roman" pitchFamily="18" charset="0"/>
                <a:cs typeface="Times New Roman" pitchFamily="18" charset="0"/>
              </a:rPr>
              <a:t>In</a:t>
            </a:r>
            <a:r>
              <a:rPr lang="en-US" sz="3200" dirty="0" smtClean="0">
                <a:latin typeface="Times New Roman" pitchFamily="18" charset="0"/>
                <a:cs typeface="Times New Roman" pitchFamily="18" charset="0"/>
              </a:rPr>
              <a:t> both</a:t>
            </a:r>
            <a:r>
              <a:rPr lang="hu-HU" sz="3200" dirty="0" smtClean="0">
                <a:latin typeface="Times New Roman" pitchFamily="18" charset="0"/>
                <a:cs typeface="Times New Roman" pitchFamily="18" charset="0"/>
              </a:rPr>
              <a:t> </a:t>
            </a:r>
            <a:r>
              <a:rPr lang="hu-HU" sz="3200" dirty="0" err="1" smtClean="0">
                <a:latin typeface="Times New Roman" pitchFamily="18" charset="0"/>
                <a:cs typeface="Times New Roman" pitchFamily="18" charset="0"/>
              </a:rPr>
              <a:t>mode</a:t>
            </a: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the </a:t>
            </a:r>
            <a:r>
              <a:rPr lang="en-US" sz="3200" dirty="0" smtClean="0">
                <a:latin typeface="Times New Roman" pitchFamily="18" charset="0"/>
                <a:cs typeface="Times New Roman" pitchFamily="18" charset="0"/>
              </a:rPr>
              <a:t>electron </a:t>
            </a:r>
            <a:r>
              <a:rPr lang="en-US" sz="3200" dirty="0">
                <a:latin typeface="Times New Roman" pitchFamily="18" charset="0"/>
                <a:cs typeface="Times New Roman" pitchFamily="18" charset="0"/>
              </a:rPr>
              <a:t>configuration of </a:t>
            </a:r>
            <a:r>
              <a:rPr lang="en-US" sz="3200" dirty="0" smtClean="0">
                <a:latin typeface="Times New Roman" pitchFamily="18" charset="0"/>
                <a:cs typeface="Times New Roman" pitchFamily="18" charset="0"/>
              </a:rPr>
              <a:t>bromine</a:t>
            </a:r>
            <a:r>
              <a:rPr lang="hu-HU" sz="3200" dirty="0" smtClean="0">
                <a:latin typeface="Times New Roman" pitchFamily="18" charset="0"/>
                <a:cs typeface="Times New Roman" pitchFamily="18" charset="0"/>
              </a:rPr>
              <a:t> atom:</a:t>
            </a:r>
            <a:endParaRPr lang="hu-HU" sz="3200" dirty="0">
              <a:latin typeface="Times New Roman" pitchFamily="18" charset="0"/>
              <a:cs typeface="Times New Roman" pitchFamily="18" charset="0"/>
            </a:endParaRPr>
          </a:p>
        </p:txBody>
      </p:sp>
    </p:spTree>
    <p:extLst>
      <p:ext uri="{BB962C8B-B14F-4D97-AF65-F5344CB8AC3E}">
        <p14:creationId xmlns:p14="http://schemas.microsoft.com/office/powerpoint/2010/main" val="1614730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87"/>
                                        </p:tgtEl>
                                        <p:attrNameLst>
                                          <p:attrName>style.visibility</p:attrName>
                                        </p:attrNameLst>
                                      </p:cBhvr>
                                      <p:to>
                                        <p:strVal val="visible"/>
                                      </p:to>
                                    </p:set>
                                    <p:anim calcmode="lin" valueType="num">
                                      <p:cBhvr additive="base">
                                        <p:cTn id="11" dur="500" fill="hold"/>
                                        <p:tgtEl>
                                          <p:spTgt spid="187"/>
                                        </p:tgtEl>
                                        <p:attrNameLst>
                                          <p:attrName>ppt_x</p:attrName>
                                        </p:attrNameLst>
                                      </p:cBhvr>
                                      <p:tavLst>
                                        <p:tav tm="0">
                                          <p:val>
                                            <p:strVal val="#ppt_x"/>
                                          </p:val>
                                        </p:tav>
                                        <p:tav tm="100000">
                                          <p:val>
                                            <p:strVal val="#ppt_x"/>
                                          </p:val>
                                        </p:tav>
                                      </p:tavLst>
                                    </p:anim>
                                    <p:anim calcmode="lin" valueType="num">
                                      <p:cBhvr additive="base">
                                        <p:cTn id="12" dur="500" fill="hold"/>
                                        <p:tgtEl>
                                          <p:spTgt spid="187"/>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45" presetClass="entr" presetSubtype="0" fill="hold" grpId="0" nodeType="afterEffect">
                                  <p:stCondLst>
                                    <p:cond delay="1000"/>
                                  </p:stCondLst>
                                  <p:childTnLst>
                                    <p:set>
                                      <p:cBhvr>
                                        <p:cTn id="15" dur="1" fill="hold">
                                          <p:stCondLst>
                                            <p:cond delay="0"/>
                                          </p:stCondLst>
                                        </p:cTn>
                                        <p:tgtEl>
                                          <p:spTgt spid="185"/>
                                        </p:tgtEl>
                                        <p:attrNameLst>
                                          <p:attrName>style.visibility</p:attrName>
                                        </p:attrNameLst>
                                      </p:cBhvr>
                                      <p:to>
                                        <p:strVal val="visible"/>
                                      </p:to>
                                    </p:set>
                                    <p:animEffect transition="in" filter="fade">
                                      <p:cBhvr>
                                        <p:cTn id="16" dur="2000"/>
                                        <p:tgtEl>
                                          <p:spTgt spid="185"/>
                                        </p:tgtEl>
                                      </p:cBhvr>
                                    </p:animEffect>
                                    <p:anim calcmode="lin" valueType="num">
                                      <p:cBhvr>
                                        <p:cTn id="17" dur="2000" fill="hold"/>
                                        <p:tgtEl>
                                          <p:spTgt spid="185"/>
                                        </p:tgtEl>
                                        <p:attrNameLst>
                                          <p:attrName>ppt_w</p:attrName>
                                        </p:attrNameLst>
                                      </p:cBhvr>
                                      <p:tavLst>
                                        <p:tav tm="0" fmla="#ppt_w*sin(2.5*pi*$)">
                                          <p:val>
                                            <p:fltVal val="0"/>
                                          </p:val>
                                        </p:tav>
                                        <p:tav tm="100000">
                                          <p:val>
                                            <p:fltVal val="1"/>
                                          </p:val>
                                        </p:tav>
                                      </p:tavLst>
                                    </p:anim>
                                    <p:anim calcmode="lin" valueType="num">
                                      <p:cBhvr>
                                        <p:cTn id="18" dur="2000" fill="hold"/>
                                        <p:tgtEl>
                                          <p:spTgt spid="18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 grpId="0"/>
      <p:bldP spid="186" grpId="0"/>
      <p:bldP spid="18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The periodic table</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657984"/>
            <a:ext cx="11567160" cy="4910456"/>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a:t>
            </a:r>
            <a:r>
              <a:rPr lang="en-US" sz="3200" dirty="0" smtClean="0">
                <a:latin typeface="Times New Roman" panose="02020603050405020304" pitchFamily="18" charset="0"/>
                <a:cs typeface="Times New Roman" panose="02020603050405020304" pitchFamily="18" charset="0"/>
              </a:rPr>
              <a:t>so-called</a:t>
            </a:r>
            <a:r>
              <a:rPr lang="hu-HU" sz="3200" dirty="0" smtClean="0">
                <a:latin typeface="Times New Roman" panose="02020603050405020304" pitchFamily="18" charset="0"/>
                <a:cs typeface="Times New Roman" panose="02020603050405020304" pitchFamily="18" charset="0"/>
              </a:rPr>
              <a:t> long periodic table (used nowadays)</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 arranged on the</a:t>
            </a:r>
            <a:r>
              <a:rPr lang="en-US" sz="3200" dirty="0" smtClean="0">
                <a:latin typeface="Times New Roman" panose="02020603050405020304" pitchFamily="18" charset="0"/>
                <a:cs typeface="Times New Roman" panose="02020603050405020304" pitchFamily="18" charset="0"/>
              </a:rPr>
              <a:t> bas</a:t>
            </a:r>
            <a:r>
              <a:rPr lang="hu-HU" sz="3200" dirty="0" smtClean="0">
                <a:latin typeface="Times New Roman" panose="02020603050405020304" pitchFamily="18" charset="0"/>
                <a:cs typeface="Times New Roman" panose="02020603050405020304" pitchFamily="18" charset="0"/>
              </a:rPr>
              <a:t>is</a:t>
            </a:r>
            <a:r>
              <a:rPr lang="en-US" sz="3200" dirty="0" smtClean="0">
                <a:latin typeface="Times New Roman" panose="02020603050405020304" pitchFamily="18" charset="0"/>
                <a:cs typeface="Times New Roman" panose="02020603050405020304" pitchFamily="18" charset="0"/>
              </a:rPr>
              <a:t> o</a:t>
            </a:r>
            <a:r>
              <a:rPr lang="hu-HU" sz="3200" dirty="0" smtClean="0">
                <a:latin typeface="Times New Roman" panose="02020603050405020304" pitchFamily="18" charset="0"/>
                <a:cs typeface="Times New Roman" panose="02020603050405020304" pitchFamily="18" charset="0"/>
              </a:rPr>
              <a:t>f</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atomic orbital approximation, comparing the electron configurations obtained for individual atoms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a:t>
            </a:r>
            <a:r>
              <a:rPr lang="hu-HU" sz="3200" dirty="0" smtClean="0">
                <a:latin typeface="Times New Roman" panose="02020603050405020304" pitchFamily="18" charset="0"/>
                <a:cs typeface="Times New Roman" panose="02020603050405020304" pitchFamily="18" charset="0"/>
              </a:rPr>
              <a:t>grouping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is based on the occupancy of the outer shell with the highest principal quantum </a:t>
            </a:r>
            <a:r>
              <a:rPr lang="en-US" sz="3200" dirty="0" smtClean="0">
                <a:latin typeface="Times New Roman" panose="02020603050405020304" pitchFamily="18" charset="0"/>
                <a:cs typeface="Times New Roman" panose="02020603050405020304" pitchFamily="18" charset="0"/>
              </a:rPr>
              <a:t>number</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the elements with the same principal quantum number of electrons in their outer shell are placed in </a:t>
            </a:r>
            <a:r>
              <a:rPr lang="hu-HU" sz="2800" dirty="0" smtClean="0">
                <a:latin typeface="Times New Roman" panose="02020603050405020304" pitchFamily="18" charset="0"/>
                <a:cs typeface="Times New Roman" panose="02020603050405020304" pitchFamily="18" charset="0"/>
              </a:rPr>
              <a:t>the same</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row according to their </a:t>
            </a:r>
            <a:r>
              <a:rPr lang="hu-HU" sz="2800" dirty="0" smtClean="0">
                <a:latin typeface="Times New Roman" panose="02020603050405020304" pitchFamily="18" charset="0"/>
                <a:cs typeface="Times New Roman" panose="02020603050405020304" pitchFamily="18" charset="0"/>
              </a:rPr>
              <a:t>atomic</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number</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the </a:t>
            </a:r>
            <a:r>
              <a:rPr lang="en-US" sz="2800" dirty="0" smtClean="0">
                <a:latin typeface="Times New Roman" panose="02020603050405020304" pitchFamily="18" charset="0"/>
                <a:cs typeface="Times New Roman" panose="02020603050405020304" pitchFamily="18" charset="0"/>
              </a:rPr>
              <a:t>elements</a:t>
            </a:r>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with</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same </a:t>
            </a:r>
            <a:r>
              <a:rPr lang="hu-HU" sz="2800" dirty="0" smtClean="0">
                <a:latin typeface="Times New Roman" panose="02020603050405020304" pitchFamily="18" charset="0"/>
                <a:cs typeface="Times New Roman" panose="02020603050405020304" pitchFamily="18" charset="0"/>
              </a:rPr>
              <a:t>number of </a:t>
            </a:r>
            <a:r>
              <a:rPr lang="hu-HU" sz="2800" dirty="0" err="1" smtClean="0">
                <a:latin typeface="Times New Roman" panose="02020603050405020304" pitchFamily="18" charset="0"/>
                <a:cs typeface="Times New Roman" panose="02020603050405020304" pitchFamily="18" charset="0"/>
              </a:rPr>
              <a:t>electrons</a:t>
            </a:r>
            <a:r>
              <a:rPr lang="hu-HU" sz="2800" dirty="0" smtClean="0">
                <a:latin typeface="Times New Roman" panose="02020603050405020304" pitchFamily="18" charset="0"/>
                <a:cs typeface="Times New Roman" panose="02020603050405020304" pitchFamily="18" charset="0"/>
              </a:rPr>
              <a:t> in </a:t>
            </a:r>
            <a:r>
              <a:rPr lang="hu-HU" sz="2800" dirty="0" err="1" smtClean="0">
                <a:latin typeface="Times New Roman" panose="02020603050405020304" pitchFamily="18" charset="0"/>
                <a:cs typeface="Times New Roman" panose="02020603050405020304" pitchFamily="18" charset="0"/>
              </a:rPr>
              <a:t>the</a:t>
            </a:r>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outer</a:t>
            </a:r>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shell</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are placed in </a:t>
            </a:r>
            <a:r>
              <a:rPr lang="hu-HU" sz="2800" dirty="0" smtClean="0">
                <a:latin typeface="Times New Roman" panose="02020603050405020304" pitchFamily="18" charset="0"/>
                <a:cs typeface="Times New Roman" panose="02020603050405020304" pitchFamily="18" charset="0"/>
              </a:rPr>
              <a:t>the same</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column</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marL="457200" indent="-457200">
              <a:spcBef>
                <a:spcPts val="0"/>
              </a:spcBef>
              <a:spcAft>
                <a:spcPts val="1000"/>
              </a:spcAft>
            </a:pPr>
            <a:r>
              <a:rPr lang="en-US" sz="3200" dirty="0">
                <a:latin typeface="Times New Roman" panose="02020603050405020304" pitchFamily="18" charset="0"/>
                <a:cs typeface="Times New Roman" panose="02020603050405020304" pitchFamily="18" charset="0"/>
              </a:rPr>
              <a:t>This also explains why this shell is called a </a:t>
            </a:r>
            <a:r>
              <a:rPr lang="en-US" sz="3200" dirty="0" smtClean="0">
                <a:latin typeface="Times New Roman" panose="02020603050405020304" pitchFamily="18" charset="0"/>
                <a:cs typeface="Times New Roman" panose="02020603050405020304" pitchFamily="18" charset="0"/>
              </a:rPr>
              <a:t>valence</a:t>
            </a:r>
            <a:r>
              <a:rPr lang="hu-HU" sz="3200" dirty="0" smtClean="0">
                <a:latin typeface="Times New Roman" panose="02020603050405020304" pitchFamily="18" charset="0"/>
                <a:cs typeface="Times New Roman" panose="02020603050405020304" pitchFamily="18" charset="0"/>
              </a:rPr>
              <a:t> (outer)</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shell. The state of these electrons determines their chemical </a:t>
            </a:r>
            <a:r>
              <a:rPr lang="en-US" sz="3200" dirty="0" smtClean="0">
                <a:latin typeface="Times New Roman" panose="02020603050405020304" pitchFamily="18" charset="0"/>
                <a:cs typeface="Times New Roman" panose="02020603050405020304" pitchFamily="18" charset="0"/>
              </a:rPr>
              <a:t>properties</a:t>
            </a:r>
            <a:r>
              <a:rPr lang="hu-HU"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8098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Kép 5">
            <a:extLst>
              <a:ext uri="{FF2B5EF4-FFF2-40B4-BE49-F238E27FC236}">
                <a16:creationId xmlns:a16="http://schemas.microsoft.com/office/drawing/2014/main" id="{B4568D84-3EFD-47CB-AD36-16934F3671C6}"/>
              </a:ext>
            </a:extLst>
          </p:cNvPr>
          <p:cNvPicPr>
            <a:picLocks noChangeAspect="1"/>
          </p:cNvPicPr>
          <p:nvPr/>
        </p:nvPicPr>
        <p:blipFill>
          <a:blip r:embed="rId3"/>
          <a:stretch>
            <a:fillRect/>
          </a:stretch>
        </p:blipFill>
        <p:spPr>
          <a:xfrm>
            <a:off x="-15240" y="305855"/>
            <a:ext cx="12192000" cy="4539409"/>
          </a:xfrm>
          <a:prstGeom prst="rect">
            <a:avLst/>
          </a:prstGeom>
        </p:spPr>
      </p:pic>
      <p:pic>
        <p:nvPicPr>
          <p:cNvPr id="7" name="Kép 6">
            <a:extLst>
              <a:ext uri="{FF2B5EF4-FFF2-40B4-BE49-F238E27FC236}">
                <a16:creationId xmlns:a16="http://schemas.microsoft.com/office/drawing/2014/main" id="{143BD15D-7B63-49A8-A7FE-CA912AD93594}"/>
              </a:ext>
            </a:extLst>
          </p:cNvPr>
          <p:cNvPicPr>
            <a:picLocks noChangeAspect="1"/>
          </p:cNvPicPr>
          <p:nvPr/>
        </p:nvPicPr>
        <p:blipFill>
          <a:blip r:embed="rId4"/>
          <a:stretch>
            <a:fillRect/>
          </a:stretch>
        </p:blipFill>
        <p:spPr>
          <a:xfrm>
            <a:off x="1889760" y="4991406"/>
            <a:ext cx="9612000" cy="1693632"/>
          </a:xfrm>
          <a:prstGeom prst="rect">
            <a:avLst/>
          </a:prstGeom>
        </p:spPr>
      </p:pic>
      <p:cxnSp>
        <p:nvCxnSpPr>
          <p:cNvPr id="9" name="Egyenes összekötő nyíllal 8">
            <a:extLst>
              <a:ext uri="{FF2B5EF4-FFF2-40B4-BE49-F238E27FC236}">
                <a16:creationId xmlns:a16="http://schemas.microsoft.com/office/drawing/2014/main" id="{9B637F34-F1A7-4A7A-9E5C-F3DED59C445E}"/>
              </a:ext>
            </a:extLst>
          </p:cNvPr>
          <p:cNvCxnSpPr>
            <a:cxnSpLocks/>
          </p:cNvCxnSpPr>
          <p:nvPr/>
        </p:nvCxnSpPr>
        <p:spPr>
          <a:xfrm flipV="1">
            <a:off x="944880" y="1722120"/>
            <a:ext cx="10241280" cy="2773680"/>
          </a:xfrm>
          <a:prstGeom prst="straightConnector1">
            <a:avLst/>
          </a:prstGeom>
          <a:ln w="76200">
            <a:gradFill>
              <a:gsLst>
                <a:gs pos="0">
                  <a:srgbClr val="2E0CFC"/>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 name="Egyenes összekötő nyíllal 11">
            <a:extLst>
              <a:ext uri="{FF2B5EF4-FFF2-40B4-BE49-F238E27FC236}">
                <a16:creationId xmlns:a16="http://schemas.microsoft.com/office/drawing/2014/main" id="{7317BDFF-0613-4524-9E76-64F7EE3AF00A}"/>
              </a:ext>
            </a:extLst>
          </p:cNvPr>
          <p:cNvCxnSpPr>
            <a:cxnSpLocks/>
          </p:cNvCxnSpPr>
          <p:nvPr/>
        </p:nvCxnSpPr>
        <p:spPr>
          <a:xfrm flipV="1">
            <a:off x="614855" y="822960"/>
            <a:ext cx="0" cy="4001288"/>
          </a:xfrm>
          <a:prstGeom prst="straightConnector1">
            <a:avLst/>
          </a:prstGeom>
          <a:ln w="762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4EED375D-B7B6-48F0-808C-9D2A07A39D42}"/>
              </a:ext>
            </a:extLst>
          </p:cNvPr>
          <p:cNvCxnSpPr>
            <a:cxnSpLocks/>
          </p:cNvCxnSpPr>
          <p:nvPr/>
        </p:nvCxnSpPr>
        <p:spPr>
          <a:xfrm>
            <a:off x="579120" y="4831080"/>
            <a:ext cx="10896600" cy="0"/>
          </a:xfrm>
          <a:prstGeom prst="straightConnector1">
            <a:avLst/>
          </a:prstGeom>
          <a:ln w="76200">
            <a:solidFill>
              <a:srgbClr val="FF0000"/>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20" name="Szövegdoboz 19">
            <a:extLst>
              <a:ext uri="{FF2B5EF4-FFF2-40B4-BE49-F238E27FC236}">
                <a16:creationId xmlns:a16="http://schemas.microsoft.com/office/drawing/2014/main" id="{2094EFB9-2D93-44A8-B08D-953951D7988B}"/>
              </a:ext>
            </a:extLst>
          </p:cNvPr>
          <p:cNvSpPr txBox="1"/>
          <p:nvPr/>
        </p:nvSpPr>
        <p:spPr>
          <a:xfrm>
            <a:off x="6443980" y="896333"/>
            <a:ext cx="4709174" cy="461665"/>
          </a:xfrm>
          <a:prstGeom prst="rect">
            <a:avLst/>
          </a:prstGeom>
          <a:noFill/>
        </p:spPr>
        <p:txBody>
          <a:bodyPr wrap="none" rtlCol="0">
            <a:spAutoFit/>
          </a:bodyPr>
          <a:lstStyle/>
          <a:p>
            <a:r>
              <a:rPr lang="hu-HU" sz="2400" b="1" dirty="0" smtClean="0">
                <a:solidFill>
                  <a:srgbClr val="FF0000"/>
                </a:solidFill>
                <a:latin typeface="Times New Roman" panose="02020603050405020304" pitchFamily="18" charset="0"/>
                <a:cs typeface="Times New Roman" panose="02020603050405020304" pitchFamily="18" charset="0"/>
              </a:rPr>
              <a:t>attraction by the nucleus increases</a:t>
            </a:r>
            <a:endParaRPr lang="hu-HU" sz="2400" b="1" dirty="0">
              <a:solidFill>
                <a:srgbClr val="FF0000"/>
              </a:solidFill>
              <a:latin typeface="Times New Roman" panose="02020603050405020304" pitchFamily="18" charset="0"/>
              <a:cs typeface="Times New Roman" panose="02020603050405020304" pitchFamily="18" charset="0"/>
            </a:endParaRPr>
          </a:p>
        </p:txBody>
      </p:sp>
      <p:sp>
        <p:nvSpPr>
          <p:cNvPr id="21" name="Szövegdoboz 20">
            <a:extLst>
              <a:ext uri="{FF2B5EF4-FFF2-40B4-BE49-F238E27FC236}">
                <a16:creationId xmlns:a16="http://schemas.microsoft.com/office/drawing/2014/main" id="{3EE3EF35-3A3F-4CED-B28E-D4FAD4501BB5}"/>
              </a:ext>
            </a:extLst>
          </p:cNvPr>
          <p:cNvSpPr txBox="1"/>
          <p:nvPr/>
        </p:nvSpPr>
        <p:spPr>
          <a:xfrm rot="4380000">
            <a:off x="92265" y="4338370"/>
            <a:ext cx="1181734" cy="523220"/>
          </a:xfrm>
          <a:prstGeom prst="rect">
            <a:avLst/>
          </a:prstGeom>
          <a:gradFill flip="none" rotWithShape="1">
            <a:gsLst>
              <a:gs pos="0">
                <a:schemeClr val="accent1">
                  <a:lumMod val="5000"/>
                  <a:lumOff val="95000"/>
                </a:schemeClr>
              </a:gs>
              <a:gs pos="29000">
                <a:schemeClr val="accent1">
                  <a:lumMod val="45000"/>
                  <a:lumOff val="55000"/>
                </a:schemeClr>
              </a:gs>
              <a:gs pos="57000">
                <a:schemeClr val="accent1">
                  <a:lumMod val="45000"/>
                  <a:lumOff val="55000"/>
                </a:schemeClr>
              </a:gs>
              <a:gs pos="83000">
                <a:srgbClr val="2E0CFC"/>
              </a:gs>
            </a:gsLst>
            <a:lin ang="5400000" scaled="1"/>
            <a:tileRect/>
          </a:gradFill>
        </p:spPr>
        <p:txBody>
          <a:bodyPr wrap="none" rtlCol="0">
            <a:spAutoFit/>
          </a:bodyPr>
          <a:lstStyle/>
          <a:p>
            <a:r>
              <a:rPr lang="hu-HU" sz="2800" b="1" dirty="0" smtClean="0">
                <a:latin typeface="Times New Roman" panose="02020603050405020304" pitchFamily="18" charset="0"/>
                <a:cs typeface="Times New Roman" panose="02020603050405020304" pitchFamily="18" charset="0"/>
              </a:rPr>
              <a:t>metals</a:t>
            </a:r>
            <a:endParaRPr lang="hu-HU" sz="2800" b="1" dirty="0">
              <a:latin typeface="Times New Roman" panose="02020603050405020304" pitchFamily="18" charset="0"/>
              <a:cs typeface="Times New Roman" panose="02020603050405020304" pitchFamily="18" charset="0"/>
            </a:endParaRPr>
          </a:p>
        </p:txBody>
      </p:sp>
      <p:sp>
        <p:nvSpPr>
          <p:cNvPr id="25" name="Szövegdoboz 24">
            <a:extLst>
              <a:ext uri="{FF2B5EF4-FFF2-40B4-BE49-F238E27FC236}">
                <a16:creationId xmlns:a16="http://schemas.microsoft.com/office/drawing/2014/main" id="{58445126-DF24-453A-9743-90F256256B29}"/>
              </a:ext>
            </a:extLst>
          </p:cNvPr>
          <p:cNvSpPr txBox="1"/>
          <p:nvPr/>
        </p:nvSpPr>
        <p:spPr>
          <a:xfrm rot="4380000">
            <a:off x="10586960" y="1427959"/>
            <a:ext cx="1911423" cy="523220"/>
          </a:xfrm>
          <a:prstGeom prst="rect">
            <a:avLst/>
          </a:prstGeom>
          <a:gradFill flip="none" rotWithShape="1">
            <a:gsLst>
              <a:gs pos="0">
                <a:schemeClr val="accent1">
                  <a:lumMod val="5000"/>
                  <a:lumOff val="95000"/>
                </a:schemeClr>
              </a:gs>
              <a:gs pos="79000">
                <a:schemeClr val="accent1">
                  <a:lumMod val="45000"/>
                  <a:lumOff val="55000"/>
                </a:schemeClr>
              </a:gs>
              <a:gs pos="88000">
                <a:schemeClr val="accent1">
                  <a:lumMod val="45000"/>
                  <a:lumOff val="55000"/>
                </a:schemeClr>
              </a:gs>
              <a:gs pos="100000">
                <a:schemeClr val="accent1">
                  <a:lumMod val="30000"/>
                  <a:lumOff val="70000"/>
                </a:schemeClr>
              </a:gs>
            </a:gsLst>
            <a:lin ang="5400000" scaled="1"/>
            <a:tileRect/>
          </a:gradFill>
        </p:spPr>
        <p:txBody>
          <a:bodyPr wrap="square" rtlCol="0">
            <a:spAutoFit/>
          </a:bodyPr>
          <a:lstStyle/>
          <a:p>
            <a:r>
              <a:rPr lang="hu-HU" sz="2800" b="1" dirty="0" smtClean="0">
                <a:latin typeface="Times New Roman" panose="02020603050405020304" pitchFamily="18" charset="0"/>
                <a:cs typeface="Times New Roman" panose="02020603050405020304" pitchFamily="18" charset="0"/>
              </a:rPr>
              <a:t>non-metals</a:t>
            </a:r>
            <a:endParaRPr lang="hu-H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6047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animBg="1"/>
      <p:bldP spid="2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a:latin typeface="Times New Roman" panose="02020603050405020304" pitchFamily="18" charset="0"/>
                <a:cs typeface="Times New Roman" panose="02020603050405020304" pitchFamily="18" charset="0"/>
              </a:rPr>
              <a:t>Characteristics of atoms</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032375"/>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So the attraction </a:t>
            </a:r>
            <a:r>
              <a:rPr lang="hu-HU" sz="3200" dirty="0" smtClean="0">
                <a:latin typeface="Times New Roman" panose="02020603050405020304" pitchFamily="18" charset="0"/>
                <a:cs typeface="Times New Roman" panose="02020603050405020304" pitchFamily="18" charset="0"/>
              </a:rPr>
              <a:t>by</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a:t>
            </a:r>
            <a:r>
              <a:rPr lang="en-US" sz="3200" dirty="0" smtClean="0">
                <a:latin typeface="Times New Roman" panose="02020603050405020304" pitchFamily="18" charset="0"/>
                <a:cs typeface="Times New Roman" panose="02020603050405020304" pitchFamily="18" charset="0"/>
              </a:rPr>
              <a:t>atomic </a:t>
            </a:r>
            <a:r>
              <a:rPr lang="en-US" sz="3200" dirty="0">
                <a:latin typeface="Times New Roman" panose="02020603050405020304" pitchFamily="18" charset="0"/>
                <a:cs typeface="Times New Roman" panose="02020603050405020304" pitchFamily="18" charset="0"/>
              </a:rPr>
              <a:t>nucleus to the electrons in the valence shell basically </a:t>
            </a:r>
            <a:r>
              <a:rPr lang="hu-HU" sz="3200" dirty="0" smtClean="0">
                <a:latin typeface="Times New Roman" panose="02020603050405020304" pitchFamily="18" charset="0"/>
                <a:cs typeface="Times New Roman" panose="02020603050405020304" pitchFamily="18" charset="0"/>
              </a:rPr>
              <a:t>determines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chemical nature of the </a:t>
            </a:r>
            <a:r>
              <a:rPr lang="en-US" sz="3200" dirty="0" smtClean="0">
                <a:latin typeface="Times New Roman" panose="02020603050405020304" pitchFamily="18" charset="0"/>
                <a:cs typeface="Times New Roman" panose="02020603050405020304" pitchFamily="18" charset="0"/>
              </a:rPr>
              <a:t>element</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the stronger the attraction, the less metallic the element's property, </a:t>
            </a:r>
            <a:r>
              <a:rPr lang="en-US" sz="2800" dirty="0" smtClean="0">
                <a:latin typeface="Times New Roman" panose="02020603050405020304" pitchFamily="18" charset="0"/>
                <a:cs typeface="Times New Roman" panose="02020603050405020304" pitchFamily="18" charset="0"/>
              </a:rPr>
              <a:t>it</a:t>
            </a:r>
            <a:r>
              <a:rPr lang="hu-HU" sz="2800" dirty="0" smtClean="0">
                <a:latin typeface="Times New Roman" panose="02020603050405020304" pitchFamily="18" charset="0"/>
                <a:cs typeface="Times New Roman" panose="02020603050405020304" pitchFamily="18" charset="0"/>
              </a:rPr>
              <a:t> rather</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forms anions</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hu-HU" sz="2800" dirty="0" smtClean="0">
                <a:latin typeface="Times New Roman" panose="02020603050405020304" pitchFamily="18" charset="0"/>
                <a:cs typeface="Times New Roman" panose="02020603050405020304" pitchFamily="18" charset="0"/>
              </a:rPr>
              <a:t>if</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nucleus </a:t>
            </a:r>
            <a:r>
              <a:rPr lang="hu-HU" sz="2800" dirty="0" smtClean="0">
                <a:latin typeface="Times New Roman" panose="02020603050405020304" pitchFamily="18" charset="0"/>
                <a:cs typeface="Times New Roman" panose="02020603050405020304" pitchFamily="18" charset="0"/>
              </a:rPr>
              <a:t>attracts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a:t>
            </a:r>
            <a:r>
              <a:rPr lang="en-US" sz="2800" dirty="0" smtClean="0">
                <a:latin typeface="Times New Roman" panose="02020603050405020304" pitchFamily="18" charset="0"/>
                <a:cs typeface="Times New Roman" panose="02020603050405020304" pitchFamily="18" charset="0"/>
              </a:rPr>
              <a:t>electrons </a:t>
            </a:r>
            <a:r>
              <a:rPr lang="en-US" sz="2800" dirty="0">
                <a:latin typeface="Times New Roman" panose="02020603050405020304" pitchFamily="18" charset="0"/>
                <a:cs typeface="Times New Roman" panose="02020603050405020304" pitchFamily="18" charset="0"/>
              </a:rPr>
              <a:t>of the valence </a:t>
            </a:r>
            <a:r>
              <a:rPr lang="en-US" sz="2800" dirty="0" smtClean="0">
                <a:latin typeface="Times New Roman" panose="02020603050405020304" pitchFamily="18" charset="0"/>
                <a:cs typeface="Times New Roman" panose="02020603050405020304" pitchFamily="18" charset="0"/>
              </a:rPr>
              <a:t>shell</a:t>
            </a:r>
            <a:r>
              <a:rPr lang="hu-HU" sz="2800" dirty="0" smtClean="0">
                <a:latin typeface="Times New Roman" panose="02020603050405020304" pitchFamily="18" charset="0"/>
                <a:cs typeface="Times New Roman" panose="02020603050405020304" pitchFamily="18" charset="0"/>
              </a:rPr>
              <a:t> less, the atoms</a:t>
            </a:r>
            <a:r>
              <a:rPr lang="en-US" sz="2800" dirty="0" smtClean="0">
                <a:latin typeface="Times New Roman" panose="02020603050405020304" pitchFamily="18" charset="0"/>
                <a:cs typeface="Times New Roman" panose="02020603050405020304" pitchFamily="18" charset="0"/>
              </a:rPr>
              <a:t> form cations</a:t>
            </a:r>
            <a:r>
              <a:rPr lang="hu-HU" sz="2800" dirty="0" smtClean="0">
                <a:latin typeface="Times New Roman" panose="02020603050405020304" pitchFamily="18" charset="0"/>
                <a:cs typeface="Times New Roman" panose="02020603050405020304" pitchFamily="18" charset="0"/>
              </a:rPr>
              <a:t> of</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metallic properties</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marL="457200" indent="-457200">
              <a:spcBef>
                <a:spcPts val="0"/>
              </a:spcBef>
              <a:spcAft>
                <a:spcPts val="1000"/>
              </a:spcAft>
            </a:pPr>
            <a:r>
              <a:rPr lang="en-US" sz="3200" dirty="0">
                <a:latin typeface="Times New Roman" panose="02020603050405020304" pitchFamily="18" charset="0"/>
                <a:cs typeface="Times New Roman" panose="02020603050405020304" pitchFamily="18" charset="0"/>
              </a:rPr>
              <a:t>Since the attraction changes </a:t>
            </a:r>
            <a:r>
              <a:rPr lang="hu-HU" sz="3200" dirty="0" err="1" smtClean="0">
                <a:latin typeface="Times New Roman" panose="02020603050405020304" pitchFamily="18" charset="0"/>
                <a:cs typeface="Times New Roman" panose="02020603050405020304" pitchFamily="18" charset="0"/>
              </a:rPr>
              <a:t>significantly</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within </a:t>
            </a:r>
            <a:r>
              <a:rPr lang="hu-HU" sz="3200" dirty="0" smtClean="0">
                <a:latin typeface="Times New Roman" panose="02020603050405020304" pitchFamily="18" charset="0"/>
                <a:cs typeface="Times New Roman" panose="02020603050405020304" pitchFamily="18" charset="0"/>
              </a:rPr>
              <a:t>a raw</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all resulting properties, e.g</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atomic size </a:t>
            </a:r>
            <a:r>
              <a:rPr lang="hu-HU" sz="3200" dirty="0" smtClean="0">
                <a:latin typeface="Times New Roman" panose="02020603050405020304" pitchFamily="18" charset="0"/>
                <a:cs typeface="Times New Roman" panose="02020603050405020304" pitchFamily="18" charset="0"/>
              </a:rPr>
              <a:t>is </a:t>
            </a:r>
            <a:r>
              <a:rPr lang="en-US" sz="3200" dirty="0" smtClean="0">
                <a:latin typeface="Times New Roman" panose="02020603050405020304" pitchFamily="18" charset="0"/>
                <a:cs typeface="Times New Roman" panose="02020603050405020304" pitchFamily="18" charset="0"/>
              </a:rPr>
              <a:t>also changes, </a:t>
            </a:r>
            <a:r>
              <a:rPr lang="hu-HU" sz="3200" dirty="0" smtClean="0">
                <a:latin typeface="Times New Roman" panose="02020603050405020304" pitchFamily="18" charset="0"/>
                <a:cs typeface="Times New Roman" panose="02020603050405020304" pitchFamily="18" charset="0"/>
              </a:rPr>
              <a:t>that’s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why </a:t>
            </a:r>
            <a:r>
              <a:rPr lang="hu-HU" sz="3200" dirty="0" smtClean="0">
                <a:latin typeface="Times New Roman" panose="02020603050405020304" pitchFamily="18" charset="0"/>
                <a:cs typeface="Times New Roman" panose="02020603050405020304" pitchFamily="18" charset="0"/>
              </a:rPr>
              <a:t>properties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change periodically with the </a:t>
            </a:r>
            <a:r>
              <a:rPr lang="hu-HU" sz="3200" dirty="0" smtClean="0">
                <a:latin typeface="Times New Roman" panose="02020603050405020304" pitchFamily="18" charset="0"/>
                <a:cs typeface="Times New Roman" panose="02020603050405020304" pitchFamily="18" charset="0"/>
              </a:rPr>
              <a:t>atomic</a:t>
            </a:r>
            <a:r>
              <a:rPr lang="en-US" sz="3200" dirty="0" smtClean="0">
                <a:latin typeface="Times New Roman" panose="02020603050405020304" pitchFamily="18" charset="0"/>
                <a:cs typeface="Times New Roman" panose="02020603050405020304" pitchFamily="18" charset="0"/>
              </a:rPr>
              <a:t> number</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change in </a:t>
            </a:r>
            <a:r>
              <a:rPr lang="hu-HU" sz="3200" dirty="0" smtClean="0">
                <a:latin typeface="Times New Roman" panose="02020603050405020304" pitchFamily="18" charset="0"/>
                <a:cs typeface="Times New Roman" panose="02020603050405020304" pitchFamily="18" charset="0"/>
              </a:rPr>
              <a:t>the columns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is much </a:t>
            </a:r>
            <a:r>
              <a:rPr lang="en-US" sz="3200" dirty="0" smtClean="0">
                <a:latin typeface="Times New Roman" panose="02020603050405020304" pitchFamily="18" charset="0"/>
                <a:cs typeface="Times New Roman" panose="02020603050405020304" pitchFamily="18" charset="0"/>
              </a:rPr>
              <a:t>smaller</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1563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2038985"/>
            <a:ext cx="10515600" cy="3841116"/>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electron-attracting ability of the nucleus is very well characterized by the energy difference that can be </a:t>
            </a:r>
            <a:r>
              <a:rPr lang="en-US" sz="3200" dirty="0" smtClean="0">
                <a:latin typeface="Times New Roman" panose="02020603050405020304" pitchFamily="18" charset="0"/>
                <a:cs typeface="Times New Roman" panose="02020603050405020304" pitchFamily="18" charset="0"/>
              </a:rPr>
              <a:t>measured</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when an anion is formed by </a:t>
            </a:r>
            <a:r>
              <a:rPr lang="hu-HU" sz="3200" dirty="0" smtClean="0">
                <a:latin typeface="Times New Roman" panose="02020603050405020304" pitchFamily="18" charset="0"/>
                <a:cs typeface="Times New Roman" panose="02020603050405020304" pitchFamily="18" charset="0"/>
              </a:rPr>
              <a:t>adding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an electron </a:t>
            </a:r>
            <a:r>
              <a:rPr lang="hu-HU" sz="3200" dirty="0" smtClean="0">
                <a:latin typeface="Times New Roman" panose="02020603050405020304" pitchFamily="18" charset="0"/>
                <a:cs typeface="Times New Roman" panose="02020603050405020304" pitchFamily="18" charset="0"/>
              </a:rPr>
              <a:t>to</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 neutral </a:t>
            </a:r>
            <a:r>
              <a:rPr lang="en-US" sz="3200" dirty="0" smtClean="0">
                <a:latin typeface="Times New Roman" panose="02020603050405020304" pitchFamily="18" charset="0"/>
                <a:cs typeface="Times New Roman" panose="02020603050405020304" pitchFamily="18" charset="0"/>
              </a:rPr>
              <a:t>atom</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his </a:t>
            </a:r>
            <a:r>
              <a:rPr lang="en-US" sz="3200" dirty="0">
                <a:latin typeface="Times New Roman" panose="02020603050405020304" pitchFamily="18" charset="0"/>
                <a:cs typeface="Times New Roman" panose="02020603050405020304" pitchFamily="18" charset="0"/>
              </a:rPr>
              <a:t>is called </a:t>
            </a:r>
            <a:r>
              <a:rPr lang="en-US" sz="3200" b="1" dirty="0">
                <a:latin typeface="Times New Roman" panose="02020603050405020304" pitchFamily="18" charset="0"/>
                <a:cs typeface="Times New Roman" panose="02020603050405020304" pitchFamily="18" charset="0"/>
              </a:rPr>
              <a:t>electron affinity</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other characteristic feature is when, </a:t>
            </a:r>
            <a:r>
              <a:rPr lang="en-US" sz="3200" dirty="0" smtClean="0">
                <a:latin typeface="Times New Roman" panose="02020603050405020304" pitchFamily="18" charset="0"/>
                <a:cs typeface="Times New Roman" panose="02020603050405020304" pitchFamily="18" charset="0"/>
              </a:rPr>
              <a:t>opposite</a:t>
            </a:r>
            <a:r>
              <a:rPr lang="hu-HU" sz="3200" dirty="0" smtClean="0">
                <a:latin typeface="Times New Roman" panose="02020603050405020304" pitchFamily="18" charset="0"/>
                <a:cs typeface="Times New Roman" panose="02020603050405020304" pitchFamily="18" charset="0"/>
              </a:rPr>
              <a:t>ly</a:t>
            </a:r>
            <a:r>
              <a:rPr lang="en-US" sz="3200" dirty="0" smtClean="0">
                <a:latin typeface="Times New Roman" panose="02020603050405020304" pitchFamily="18" charset="0"/>
                <a:cs typeface="Times New Roman" panose="02020603050405020304" pitchFamily="18" charset="0"/>
              </a:rPr>
              <a:t> to </a:t>
            </a:r>
            <a:r>
              <a:rPr lang="en-US" sz="3200" dirty="0">
                <a:latin typeface="Times New Roman" panose="02020603050405020304" pitchFamily="18" charset="0"/>
                <a:cs typeface="Times New Roman" panose="02020603050405020304" pitchFamily="18" charset="0"/>
              </a:rPr>
              <a:t>the previous one, an electron is removed from the neutral </a:t>
            </a:r>
            <a:r>
              <a:rPr lang="en-US" sz="3200" dirty="0" smtClean="0">
                <a:latin typeface="Times New Roman" panose="02020603050405020304" pitchFamily="18" charset="0"/>
                <a:cs typeface="Times New Roman" panose="02020603050405020304" pitchFamily="18" charset="0"/>
              </a:rPr>
              <a:t>atom</a:t>
            </a:r>
            <a:r>
              <a:rPr lang="hu-HU" sz="3200" dirty="0" smtClean="0">
                <a:latin typeface="Times New Roman" panose="02020603050405020304" pitchFamily="18" charset="0"/>
                <a:cs typeface="Times New Roman" panose="02020603050405020304" pitchFamily="18" charset="0"/>
              </a:rPr>
              <a:t> and a cation is formed.</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 </a:t>
            </a:r>
            <a:r>
              <a:rPr lang="en-US" sz="3200" dirty="0">
                <a:latin typeface="Times New Roman" panose="02020603050405020304" pitchFamily="18" charset="0"/>
                <a:cs typeface="Times New Roman" panose="02020603050405020304" pitchFamily="18" charset="0"/>
              </a:rPr>
              <a:t>energy required for this is the so-called </a:t>
            </a:r>
            <a:r>
              <a:rPr lang="en-US" sz="3200" b="1" dirty="0">
                <a:latin typeface="Times New Roman" panose="02020603050405020304" pitchFamily="18" charset="0"/>
                <a:cs typeface="Times New Roman" panose="02020603050405020304" pitchFamily="18" charset="0"/>
              </a:rPr>
              <a:t>first ionization </a:t>
            </a:r>
            <a:r>
              <a:rPr lang="en-US" sz="3200" b="1" dirty="0" smtClean="0">
                <a:latin typeface="Times New Roman" panose="02020603050405020304" pitchFamily="18" charset="0"/>
                <a:cs typeface="Times New Roman" panose="02020603050405020304" pitchFamily="18" charset="0"/>
              </a:rPr>
              <a:t>energy</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his </a:t>
            </a:r>
            <a:r>
              <a:rPr lang="en-US" sz="3200" dirty="0">
                <a:latin typeface="Times New Roman" panose="02020603050405020304" pitchFamily="18" charset="0"/>
                <a:cs typeface="Times New Roman" panose="02020603050405020304" pitchFamily="18" charset="0"/>
              </a:rPr>
              <a:t>also changes </a:t>
            </a:r>
            <a:r>
              <a:rPr lang="en-US" sz="3200" dirty="0" smtClean="0">
                <a:latin typeface="Times New Roman" panose="02020603050405020304" pitchFamily="18" charset="0"/>
                <a:cs typeface="Times New Roman" panose="02020603050405020304" pitchFamily="18" charset="0"/>
              </a:rPr>
              <a:t>periodically</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a:latin typeface="Times New Roman" panose="02020603050405020304" pitchFamily="18" charset="0"/>
                <a:cs typeface="Times New Roman" panose="02020603050405020304" pitchFamily="18" charset="0"/>
              </a:rPr>
              <a:t>Characteristics of atoms</a:t>
            </a:r>
          </a:p>
        </p:txBody>
      </p:sp>
    </p:spTree>
    <p:extLst>
      <p:ext uri="{BB962C8B-B14F-4D97-AF65-F5344CB8AC3E}">
        <p14:creationId xmlns:p14="http://schemas.microsoft.com/office/powerpoint/2010/main" val="273512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5"/>
            <a:ext cx="10515600" cy="480377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Like all scientific </a:t>
            </a:r>
            <a:r>
              <a:rPr lang="en-US" sz="3200" dirty="0" smtClean="0">
                <a:latin typeface="Times New Roman" panose="02020603050405020304" pitchFamily="18" charset="0"/>
                <a:cs typeface="Times New Roman" panose="02020603050405020304" pitchFamily="18" charset="0"/>
              </a:rPr>
              <a:t>achievements, </a:t>
            </a:r>
            <a:r>
              <a:rPr lang="hu-HU" sz="3200" dirty="0" smtClean="0">
                <a:latin typeface="Times New Roman" panose="02020603050405020304" pitchFamily="18" charset="0"/>
                <a:cs typeface="Times New Roman" panose="02020603050405020304" pitchFamily="18" charset="0"/>
              </a:rPr>
              <a:t>the periodic table was not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born </a:t>
            </a:r>
            <a:r>
              <a:rPr lang="en-US" sz="3200" dirty="0" smtClean="0">
                <a:latin typeface="Times New Roman" panose="02020603050405020304" pitchFamily="18" charset="0"/>
                <a:cs typeface="Times New Roman" panose="02020603050405020304" pitchFamily="18" charset="0"/>
              </a:rPr>
              <a:t>in </a:t>
            </a:r>
            <a:r>
              <a:rPr lang="en-US" sz="3200" dirty="0">
                <a:latin typeface="Times New Roman" panose="02020603050405020304" pitchFamily="18" charset="0"/>
                <a:cs typeface="Times New Roman" panose="02020603050405020304" pitchFamily="18" charset="0"/>
              </a:rPr>
              <a:t>a certain </a:t>
            </a:r>
            <a:r>
              <a:rPr lang="hu-HU" sz="3200" dirty="0" err="1" smtClean="0">
                <a:latin typeface="Times New Roman" panose="02020603050405020304" pitchFamily="18" charset="0"/>
                <a:cs typeface="Times New Roman" panose="02020603050405020304" pitchFamily="18" charset="0"/>
              </a:rPr>
              <a:t>time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although most of the time they are associated with the name of a person. As the discoverer of the system of </a:t>
            </a:r>
            <a:r>
              <a:rPr lang="en-US" sz="3200" dirty="0" smtClean="0">
                <a:latin typeface="Times New Roman" panose="02020603050405020304" pitchFamily="18" charset="0"/>
                <a:cs typeface="Times New Roman" panose="02020603050405020304" pitchFamily="18" charset="0"/>
              </a:rPr>
              <a:t>elements, the</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periodic table, </a:t>
            </a:r>
            <a:r>
              <a:rPr lang="en-US" sz="3200" dirty="0">
                <a:latin typeface="Times New Roman" panose="02020603050405020304" pitchFamily="18" charset="0"/>
                <a:cs typeface="Times New Roman" panose="02020603050405020304" pitchFamily="18" charset="0"/>
              </a:rPr>
              <a:t>D.I. Mendeleyev (</a:t>
            </a:r>
            <a:r>
              <a:rPr lang="en-US" sz="3200" dirty="0" err="1">
                <a:latin typeface="Times New Roman" panose="02020603050405020304" pitchFamily="18" charset="0"/>
                <a:cs typeface="Times New Roman" panose="02020603050405020304" pitchFamily="18" charset="0"/>
              </a:rPr>
              <a:t>Дмит-рий</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Иванович</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Менделеев</a:t>
            </a:r>
            <a:r>
              <a:rPr lang="en-US" sz="3200" dirty="0">
                <a:latin typeface="Times New Roman" panose="02020603050405020304" pitchFamily="18" charset="0"/>
                <a:cs typeface="Times New Roman" panose="02020603050405020304" pitchFamily="18" charset="0"/>
              </a:rPr>
              <a:t>) is usually </a:t>
            </a:r>
            <a:r>
              <a:rPr lang="en-US" sz="3200" dirty="0" smtClean="0">
                <a:latin typeface="Times New Roman" panose="02020603050405020304" pitchFamily="18" charset="0"/>
                <a:cs typeface="Times New Roman" panose="02020603050405020304" pitchFamily="18" charset="0"/>
              </a:rPr>
              <a:t>mentioned</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He </a:t>
            </a:r>
            <a:r>
              <a:rPr lang="hu-HU" sz="3200" dirty="0" smtClean="0">
                <a:latin typeface="Times New Roman" panose="02020603050405020304" pitchFamily="18" charset="0"/>
                <a:cs typeface="Times New Roman" panose="02020603050405020304" pitchFamily="18" charset="0"/>
              </a:rPr>
              <a:t>deserved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this by the fact that the system he created went beyond other attempts of his </a:t>
            </a:r>
            <a:r>
              <a:rPr lang="en-US" sz="3200" dirty="0" smtClean="0">
                <a:latin typeface="Times New Roman" panose="02020603050405020304" pitchFamily="18" charset="0"/>
                <a:cs typeface="Times New Roman" panose="02020603050405020304" pitchFamily="18" charset="0"/>
              </a:rPr>
              <a:t>time, </a:t>
            </a:r>
            <a:r>
              <a:rPr lang="en-US" sz="3200" dirty="0">
                <a:latin typeface="Times New Roman" panose="02020603050405020304" pitchFamily="18" charset="0"/>
                <a:cs typeface="Times New Roman" panose="02020603050405020304" pitchFamily="18" charset="0"/>
              </a:rPr>
              <a:t>by not limiting the system to the already known </a:t>
            </a:r>
            <a:r>
              <a:rPr lang="en-US" sz="3200" dirty="0" smtClean="0">
                <a:latin typeface="Times New Roman" panose="02020603050405020304" pitchFamily="18" charset="0"/>
                <a:cs typeface="Times New Roman" panose="02020603050405020304" pitchFamily="18" charset="0"/>
              </a:rPr>
              <a:t>elements, </a:t>
            </a:r>
            <a:r>
              <a:rPr lang="en-US" sz="3200" dirty="0">
                <a:latin typeface="Times New Roman" panose="02020603050405020304" pitchFamily="18" charset="0"/>
                <a:cs typeface="Times New Roman" panose="02020603050405020304" pitchFamily="18" charset="0"/>
              </a:rPr>
              <a:t>but by taking into account the chemical </a:t>
            </a:r>
            <a:r>
              <a:rPr lang="en-US" sz="3200" dirty="0" smtClean="0">
                <a:latin typeface="Times New Roman" panose="02020603050405020304" pitchFamily="18" charset="0"/>
                <a:cs typeface="Times New Roman" panose="02020603050405020304" pitchFamily="18" charset="0"/>
              </a:rPr>
              <a:t>properties, </a:t>
            </a:r>
            <a:r>
              <a:rPr lang="en-US" sz="3200" dirty="0">
                <a:latin typeface="Times New Roman" panose="02020603050405020304" pitchFamily="18" charset="0"/>
                <a:cs typeface="Times New Roman" panose="02020603050405020304" pitchFamily="18" charset="0"/>
              </a:rPr>
              <a:t>he predicted the existence of </a:t>
            </a:r>
            <a:r>
              <a:rPr lang="en-US" sz="3200" dirty="0" smtClean="0">
                <a:latin typeface="Times New Roman" panose="02020603050405020304" pitchFamily="18" charset="0"/>
                <a:cs typeface="Times New Roman" panose="02020603050405020304" pitchFamily="18" charset="0"/>
              </a:rPr>
              <a:t>new, </a:t>
            </a:r>
            <a:r>
              <a:rPr lang="en-US" sz="3200" dirty="0">
                <a:latin typeface="Times New Roman" panose="02020603050405020304" pitchFamily="18" charset="0"/>
                <a:cs typeface="Times New Roman" panose="02020603050405020304" pitchFamily="18" charset="0"/>
              </a:rPr>
              <a:t>yet-to-be-discovered elements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smtClean="0">
                <a:latin typeface="Times New Roman" panose="02020603050405020304" pitchFamily="18" charset="0"/>
                <a:cs typeface="Times New Roman" panose="02020603050405020304" pitchFamily="18" charset="0"/>
              </a:rPr>
              <a:t>Classification</a:t>
            </a:r>
            <a:r>
              <a:rPr lang="hu-HU" dirty="0" smtClean="0">
                <a:latin typeface="Times New Roman" panose="02020603050405020304" pitchFamily="18" charset="0"/>
                <a:cs typeface="Times New Roman" panose="02020603050405020304" pitchFamily="18" charset="0"/>
              </a:rPr>
              <a:t> of </a:t>
            </a:r>
            <a:r>
              <a:rPr lang="hu-HU" dirty="0">
                <a:latin typeface="Times New Roman" panose="02020603050405020304" pitchFamily="18" charset="0"/>
                <a:cs typeface="Times New Roman" panose="02020603050405020304" pitchFamily="18" charset="0"/>
              </a:rPr>
              <a:t>the elements</a:t>
            </a:r>
          </a:p>
        </p:txBody>
      </p:sp>
    </p:spTree>
    <p:extLst>
      <p:ext uri="{BB962C8B-B14F-4D97-AF65-F5344CB8AC3E}">
        <p14:creationId xmlns:p14="http://schemas.microsoft.com/office/powerpoint/2010/main" val="4217577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2064384"/>
            <a:ext cx="10515600" cy="376491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In almost every published version of the periodic table, in addition to the elements and several other data, there is a </a:t>
            </a:r>
            <a:r>
              <a:rPr lang="en-US" sz="3200" dirty="0" smtClean="0">
                <a:latin typeface="Times New Roman" panose="02020603050405020304" pitchFamily="18" charset="0"/>
                <a:cs typeface="Times New Roman" panose="02020603050405020304" pitchFamily="18" charset="0"/>
              </a:rPr>
              <a:t>property, </a:t>
            </a:r>
            <a:r>
              <a:rPr lang="en-US" sz="3200" dirty="0">
                <a:latin typeface="Times New Roman" panose="02020603050405020304" pitchFamily="18" charset="0"/>
                <a:cs typeface="Times New Roman" panose="02020603050405020304" pitchFamily="18" charset="0"/>
              </a:rPr>
              <a:t>which tries to combine the </a:t>
            </a:r>
            <a:r>
              <a:rPr lang="hu-HU" sz="3200" dirty="0" smtClean="0">
                <a:latin typeface="Times New Roman" panose="02020603050405020304" pitchFamily="18" charset="0"/>
                <a:cs typeface="Times New Roman" panose="02020603050405020304" pitchFamily="18" charset="0"/>
              </a:rPr>
              <a:t>features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manifested in electron affinity and ionization </a:t>
            </a:r>
            <a:r>
              <a:rPr lang="en-US" sz="3200" dirty="0" smtClean="0">
                <a:latin typeface="Times New Roman" panose="02020603050405020304" pitchFamily="18" charset="0"/>
                <a:cs typeface="Times New Roman" panose="02020603050405020304" pitchFamily="18" charset="0"/>
              </a:rPr>
              <a:t>energy</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This property is called as </a:t>
            </a:r>
            <a:r>
              <a:rPr lang="en-US" sz="3200" b="1" dirty="0" smtClean="0">
                <a:latin typeface="Times New Roman" panose="02020603050405020304" pitchFamily="18" charset="0"/>
                <a:cs typeface="Times New Roman" panose="02020603050405020304" pitchFamily="18" charset="0"/>
              </a:rPr>
              <a:t>electronegativity</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There are several types of </a:t>
            </a:r>
            <a:r>
              <a:rPr lang="en-US" sz="3200" dirty="0" smtClean="0">
                <a:latin typeface="Times New Roman" panose="02020603050405020304" pitchFamily="18" charset="0"/>
                <a:cs typeface="Times New Roman" panose="02020603050405020304" pitchFamily="18" charset="0"/>
              </a:rPr>
              <a:t>scales</a:t>
            </a:r>
            <a:r>
              <a:rPr lang="hu-HU" sz="3200" dirty="0" smtClean="0">
                <a:latin typeface="Times New Roman" panose="02020603050405020304" pitchFamily="18" charset="0"/>
                <a:cs typeface="Times New Roman" panose="02020603050405020304" pitchFamily="18" charset="0"/>
              </a:rPr>
              <a:t> for this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but the Pauling scale is the most widely used to predict the nature of the chemical bond between two elements</a:t>
            </a:r>
            <a:r>
              <a:rPr lang="en-US"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a:latin typeface="Times New Roman" panose="02020603050405020304" pitchFamily="18" charset="0"/>
                <a:cs typeface="Times New Roman" panose="02020603050405020304" pitchFamily="18" charset="0"/>
              </a:rPr>
              <a:t>Characteristics of atoms</a:t>
            </a:r>
          </a:p>
        </p:txBody>
      </p:sp>
    </p:spTree>
    <p:extLst>
      <p:ext uri="{BB962C8B-B14F-4D97-AF65-F5344CB8AC3E}">
        <p14:creationId xmlns:p14="http://schemas.microsoft.com/office/powerpoint/2010/main" val="421402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032375"/>
          </a:xfrm>
        </p:spPr>
        <p:txBody>
          <a:bodyPr>
            <a:normAutofit lnSpcReduction="10000"/>
          </a:bodyPr>
          <a:lstStyle/>
          <a:p>
            <a:pPr marL="441325" indent="-441325">
              <a:spcBef>
                <a:spcPts val="0"/>
              </a:spcBef>
              <a:spcAft>
                <a:spcPts val="1000"/>
              </a:spcAft>
            </a:pPr>
            <a:r>
              <a:rPr lang="en-US" sz="3200" dirty="0" smtClean="0">
                <a:latin typeface="Times New Roman" panose="02020603050405020304" pitchFamily="18" charset="0"/>
                <a:cs typeface="Times New Roman" panose="02020603050405020304" pitchFamily="18" charset="0"/>
              </a:rPr>
              <a:t>However, </a:t>
            </a:r>
            <a:r>
              <a:rPr lang="en-US" sz="3200" dirty="0">
                <a:latin typeface="Times New Roman" panose="02020603050405020304" pitchFamily="18" charset="0"/>
                <a:cs typeface="Times New Roman" panose="02020603050405020304" pitchFamily="18" charset="0"/>
              </a:rPr>
              <a:t>the development of the theory of atoms was a prerequisite for some kind of systematization of the elements to </a:t>
            </a:r>
            <a:r>
              <a:rPr lang="en-US" sz="3200" dirty="0" smtClean="0">
                <a:latin typeface="Times New Roman" panose="02020603050405020304" pitchFamily="18" charset="0"/>
                <a:cs typeface="Times New Roman" panose="02020603050405020304" pitchFamily="18" charset="0"/>
              </a:rPr>
              <a:t>develop</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At the beginning of the</a:t>
            </a:r>
            <a:r>
              <a:rPr lang="en-US" sz="3200" dirty="0" smtClean="0">
                <a:latin typeface="Times New Roman" panose="02020603050405020304" pitchFamily="18" charset="0"/>
                <a:cs typeface="Times New Roman" panose="02020603050405020304" pitchFamily="18" charset="0"/>
              </a:rPr>
              <a:t> XX</a:t>
            </a:r>
            <a:r>
              <a:rPr lang="hu-HU" sz="3200" dirty="0" err="1" smtClean="0">
                <a:latin typeface="Times New Roman" panose="02020603050405020304" pitchFamily="18" charset="0"/>
                <a:cs typeface="Times New Roman" panose="02020603050405020304" pitchFamily="18" charset="0"/>
              </a:rPr>
              <a:t>th</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century</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quantum </a:t>
            </a:r>
            <a:r>
              <a:rPr lang="en-US" sz="3200" dirty="0" smtClean="0">
                <a:latin typeface="Times New Roman" panose="02020603050405020304" pitchFamily="18" charset="0"/>
                <a:cs typeface="Times New Roman" panose="02020603050405020304" pitchFamily="18" charset="0"/>
              </a:rPr>
              <a:t>mechanics</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was </a:t>
            </a:r>
            <a:r>
              <a:rPr lang="en-US" sz="3200" dirty="0">
                <a:latin typeface="Times New Roman" panose="02020603050405020304" pitchFamily="18" charset="0"/>
                <a:cs typeface="Times New Roman" panose="02020603050405020304" pitchFamily="18" charset="0"/>
              </a:rPr>
              <a:t>the theory that simultaneously explained the structure of the electron system of atoms and the structure of the periodic </a:t>
            </a:r>
            <a:r>
              <a:rPr lang="en-US" sz="3200" dirty="0" smtClean="0">
                <a:latin typeface="Times New Roman" panose="02020603050405020304" pitchFamily="18" charset="0"/>
                <a:cs typeface="Times New Roman" panose="02020603050405020304" pitchFamily="18" charset="0"/>
              </a:rPr>
              <a:t>table</a:t>
            </a:r>
            <a:r>
              <a:rPr lang="hu-HU" sz="3200" dirty="0">
                <a:latin typeface="Times New Roman" panose="02020603050405020304" pitchFamily="18" charset="0"/>
                <a:cs typeface="Times New Roman" panose="02020603050405020304" pitchFamily="18" charset="0"/>
              </a:rPr>
              <a:t>.</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Simple </a:t>
            </a:r>
            <a:r>
              <a:rPr lang="en-US" sz="3200" dirty="0" smtClean="0">
                <a:latin typeface="Times New Roman" panose="02020603050405020304" pitchFamily="18" charset="0"/>
                <a:cs typeface="Times New Roman" panose="02020603050405020304" pitchFamily="18" charset="0"/>
              </a:rPr>
              <a:t>motions, </a:t>
            </a:r>
            <a:r>
              <a:rPr lang="hu-HU" sz="3200" dirty="0" err="1" smtClean="0">
                <a:latin typeface="Times New Roman" panose="02020603050405020304" pitchFamily="18" charset="0"/>
                <a:cs typeface="Times New Roman" panose="02020603050405020304" pitchFamily="18" charset="0"/>
              </a:rPr>
              <a:t>linear</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uniform circular motion in a </a:t>
            </a:r>
            <a:r>
              <a:rPr lang="en-US" sz="3200" dirty="0" smtClean="0">
                <a:latin typeface="Times New Roman" panose="02020603050405020304" pitchFamily="18" charset="0"/>
                <a:cs typeface="Times New Roman" panose="02020603050405020304" pitchFamily="18" charset="0"/>
              </a:rPr>
              <a:t>plane, spatial</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i.e.</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spherical </a:t>
            </a:r>
            <a:r>
              <a:rPr lang="en-US" sz="3200" dirty="0">
                <a:latin typeface="Times New Roman" panose="02020603050405020304" pitchFamily="18" charset="0"/>
                <a:cs typeface="Times New Roman" panose="02020603050405020304" pitchFamily="18" charset="0"/>
              </a:rPr>
              <a:t>rotating </a:t>
            </a:r>
            <a:r>
              <a:rPr lang="en-US" sz="3200" dirty="0" smtClean="0">
                <a:latin typeface="Times New Roman" panose="02020603050405020304" pitchFamily="18" charset="0"/>
                <a:cs typeface="Times New Roman" panose="02020603050405020304" pitchFamily="18" charset="0"/>
              </a:rPr>
              <a:t>motion, </a:t>
            </a:r>
            <a:r>
              <a:rPr lang="en-US" sz="3200" dirty="0">
                <a:latin typeface="Times New Roman" panose="02020603050405020304" pitchFamily="18" charset="0"/>
                <a:cs typeface="Times New Roman" panose="02020603050405020304" pitchFamily="18" charset="0"/>
              </a:rPr>
              <a:t>vibrating </a:t>
            </a:r>
            <a:r>
              <a:rPr lang="en-US" sz="3200" dirty="0" smtClean="0">
                <a:latin typeface="Times New Roman" panose="02020603050405020304" pitchFamily="18" charset="0"/>
                <a:cs typeface="Times New Roman" panose="02020603050405020304" pitchFamily="18" charset="0"/>
              </a:rPr>
              <a:t>motion, </a:t>
            </a:r>
            <a:r>
              <a:rPr lang="en-US" sz="3200" dirty="0">
                <a:latin typeface="Times New Roman" panose="02020603050405020304" pitchFamily="18" charset="0"/>
                <a:cs typeface="Times New Roman" panose="02020603050405020304" pitchFamily="18" charset="0"/>
              </a:rPr>
              <a:t>were described with the help of quantum </a:t>
            </a:r>
            <a:r>
              <a:rPr lang="en-US" sz="3200" dirty="0" smtClean="0">
                <a:latin typeface="Times New Roman" panose="02020603050405020304" pitchFamily="18" charset="0"/>
                <a:cs typeface="Times New Roman" panose="02020603050405020304" pitchFamily="18" charset="0"/>
              </a:rPr>
              <a:t>mechanics, </a:t>
            </a:r>
            <a:r>
              <a:rPr lang="en-US" sz="3200" dirty="0">
                <a:latin typeface="Times New Roman" panose="02020603050405020304" pitchFamily="18" charset="0"/>
                <a:cs typeface="Times New Roman" panose="02020603050405020304" pitchFamily="18" charset="0"/>
              </a:rPr>
              <a:t>which prepared the creation of the quantum mechanical model of atoms</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smtClean="0">
                <a:latin typeface="Times New Roman" panose="02020603050405020304" pitchFamily="18" charset="0"/>
                <a:cs typeface="Times New Roman" panose="02020603050405020304" pitchFamily="18" charset="0"/>
              </a:rPr>
              <a:t>Classification</a:t>
            </a:r>
            <a:r>
              <a:rPr lang="hu-HU" dirty="0" smtClean="0">
                <a:latin typeface="Times New Roman" panose="02020603050405020304" pitchFamily="18" charset="0"/>
                <a:cs typeface="Times New Roman" panose="02020603050405020304" pitchFamily="18" charset="0"/>
              </a:rPr>
              <a:t> of </a:t>
            </a:r>
            <a:r>
              <a:rPr lang="hu-HU" dirty="0">
                <a:latin typeface="Times New Roman" panose="02020603050405020304" pitchFamily="18" charset="0"/>
                <a:cs typeface="Times New Roman" panose="02020603050405020304" pitchFamily="18" charset="0"/>
              </a:rPr>
              <a:t>the elements</a:t>
            </a:r>
          </a:p>
        </p:txBody>
      </p:sp>
    </p:spTree>
    <p:extLst>
      <p:ext uri="{BB962C8B-B14F-4D97-AF65-F5344CB8AC3E}">
        <p14:creationId xmlns:p14="http://schemas.microsoft.com/office/powerpoint/2010/main" val="101615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a:latin typeface="Times New Roman" panose="02020603050405020304" pitchFamily="18" charset="0"/>
                <a:cs typeface="Times New Roman" panose="02020603050405020304" pitchFamily="18" charset="0"/>
              </a:rPr>
              <a:t>Description</a:t>
            </a:r>
            <a:r>
              <a:rPr lang="hu-HU" dirty="0">
                <a:latin typeface="Times New Roman" panose="02020603050405020304" pitchFamily="18" charset="0"/>
                <a:cs typeface="Times New Roman" panose="02020603050405020304" pitchFamily="18" charset="0"/>
              </a:rPr>
              <a:t> of t</a:t>
            </a:r>
            <a:r>
              <a:rPr lang="en-US" dirty="0">
                <a:latin typeface="Times New Roman" panose="02020603050405020304" pitchFamily="18" charset="0"/>
                <a:cs typeface="Times New Roman" panose="02020603050405020304" pitchFamily="18" charset="0"/>
              </a:rPr>
              <a:t>he electron structure</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032375"/>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examination of all </a:t>
            </a:r>
            <a:r>
              <a:rPr lang="en-US" sz="3200" dirty="0" smtClean="0">
                <a:latin typeface="Times New Roman" panose="02020603050405020304" pitchFamily="18" charset="0"/>
                <a:cs typeface="Times New Roman" panose="02020603050405020304" pitchFamily="18" charset="0"/>
              </a:rPr>
              <a:t>movements </a:t>
            </a:r>
            <a:r>
              <a:rPr lang="en-US" sz="3200" dirty="0">
                <a:latin typeface="Times New Roman" panose="02020603050405020304" pitchFamily="18" charset="0"/>
                <a:cs typeface="Times New Roman" panose="02020603050405020304" pitchFamily="18" charset="0"/>
              </a:rPr>
              <a:t>led to the conclusion that any kind of </a:t>
            </a:r>
            <a:r>
              <a:rPr lang="en-US" sz="3200" dirty="0" smtClean="0">
                <a:latin typeface="Times New Roman" panose="02020603050405020304" pitchFamily="18" charset="0"/>
                <a:cs typeface="Times New Roman" panose="02020603050405020304" pitchFamily="18" charset="0"/>
              </a:rPr>
              <a:t>constraint, </a:t>
            </a:r>
            <a:r>
              <a:rPr lang="en-US" sz="3200" dirty="0">
                <a:latin typeface="Times New Roman" panose="02020603050405020304" pitchFamily="18" charset="0"/>
                <a:cs typeface="Times New Roman" panose="02020603050405020304" pitchFamily="18" charset="0"/>
              </a:rPr>
              <a:t>restriction of </a:t>
            </a:r>
            <a:r>
              <a:rPr lang="en-US" sz="3200" dirty="0" smtClean="0">
                <a:latin typeface="Times New Roman" panose="02020603050405020304" pitchFamily="18" charset="0"/>
                <a:cs typeface="Times New Roman" panose="02020603050405020304" pitchFamily="18" charset="0"/>
              </a:rPr>
              <a:t>movement, </a:t>
            </a:r>
            <a:r>
              <a:rPr lang="en-US" sz="3200" dirty="0">
                <a:latin typeface="Times New Roman" panose="02020603050405020304" pitchFamily="18" charset="0"/>
                <a:cs typeface="Times New Roman" panose="02020603050405020304" pitchFamily="18" charset="0"/>
              </a:rPr>
              <a:t>eliminates the continuity of the particle's energy </a:t>
            </a:r>
            <a:r>
              <a:rPr lang="en-US" sz="3200" dirty="0" smtClean="0">
                <a:latin typeface="Times New Roman" panose="02020603050405020304" pitchFamily="18" charset="0"/>
                <a:cs typeface="Times New Roman" panose="02020603050405020304" pitchFamily="18" charset="0"/>
              </a:rPr>
              <a:t>state</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so-called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quantized </a:t>
            </a:r>
            <a:r>
              <a:rPr lang="en-US" sz="3200" dirty="0" smtClean="0">
                <a:latin typeface="Times New Roman" panose="02020603050405020304" pitchFamily="18" charset="0"/>
                <a:cs typeface="Times New Roman" panose="02020603050405020304" pitchFamily="18" charset="0"/>
              </a:rPr>
              <a:t>states</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This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was completely in line with the experimental </a:t>
            </a:r>
            <a:r>
              <a:rPr lang="hu-HU" sz="3200" dirty="0" err="1" smtClean="0">
                <a:latin typeface="Times New Roman" panose="02020603050405020304" pitchFamily="18" charset="0"/>
                <a:cs typeface="Times New Roman" panose="02020603050405020304" pitchFamily="18" charset="0"/>
              </a:rPr>
              <a:t>results</a:t>
            </a:r>
            <a:r>
              <a:rPr lang="en-US"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obtained</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at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a:t>
            </a:r>
            <a:r>
              <a:rPr lang="hu-HU" sz="3200" dirty="0" err="1" smtClean="0">
                <a:latin typeface="Times New Roman" panose="02020603050405020304" pitchFamily="18" charset="0"/>
                <a:cs typeface="Times New Roman" panose="02020603050405020304" pitchFamily="18" charset="0"/>
              </a:rPr>
              <a:t>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time</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first success </a:t>
            </a:r>
            <a:r>
              <a:rPr lang="en-US" sz="3200" dirty="0" smtClean="0">
                <a:latin typeface="Times New Roman" panose="02020603050405020304" pitchFamily="18" charset="0"/>
                <a:cs typeface="Times New Roman" panose="02020603050405020304" pitchFamily="18" charset="0"/>
              </a:rPr>
              <a:t>was </a:t>
            </a:r>
            <a:r>
              <a:rPr lang="en-US" sz="3200" dirty="0">
                <a:latin typeface="Times New Roman" panose="02020603050405020304" pitchFamily="18" charset="0"/>
                <a:cs typeface="Times New Roman" panose="02020603050405020304" pitchFamily="18" charset="0"/>
              </a:rPr>
              <a:t>a description of the structure of hydrogen-like </a:t>
            </a:r>
            <a:r>
              <a:rPr lang="en-US" sz="3200" dirty="0" smtClean="0">
                <a:latin typeface="Times New Roman" panose="02020603050405020304" pitchFamily="18" charset="0"/>
                <a:cs typeface="Times New Roman" panose="02020603050405020304" pitchFamily="18" charset="0"/>
              </a:rPr>
              <a:t>atoms, </a:t>
            </a:r>
            <a:r>
              <a:rPr lang="en-US" sz="3200" dirty="0">
                <a:latin typeface="Times New Roman" panose="02020603050405020304" pitchFamily="18" charset="0"/>
                <a:cs typeface="Times New Roman" panose="02020603050405020304" pitchFamily="18" charset="0"/>
              </a:rPr>
              <a:t>which consisted of a nucleus with a Z charge and a single electron </a:t>
            </a:r>
            <a:r>
              <a:rPr lang="en-US" sz="3200" dirty="0" smtClean="0">
                <a:latin typeface="Times New Roman" panose="02020603050405020304" pitchFamily="18" charset="0"/>
                <a:cs typeface="Times New Roman" panose="02020603050405020304" pitchFamily="18" charset="0"/>
              </a:rPr>
              <a:t>around </a:t>
            </a:r>
            <a:r>
              <a:rPr lang="en-US" sz="3200" dirty="0">
                <a:latin typeface="Times New Roman" panose="02020603050405020304" pitchFamily="18" charset="0"/>
                <a:cs typeface="Times New Roman" panose="02020603050405020304" pitchFamily="18" charset="0"/>
              </a:rPr>
              <a:t>it. </a:t>
            </a:r>
            <a:r>
              <a:rPr lang="en-US" sz="3200" dirty="0" smtClean="0">
                <a:latin typeface="Times New Roman" panose="02020603050405020304" pitchFamily="18" charset="0"/>
                <a:cs typeface="Times New Roman" panose="02020603050405020304" pitchFamily="18" charset="0"/>
              </a:rPr>
              <a:t>In reality, </a:t>
            </a:r>
            <a:r>
              <a:rPr lang="en-US" sz="3200" dirty="0">
                <a:latin typeface="Times New Roman" panose="02020603050405020304" pitchFamily="18" charset="0"/>
                <a:cs typeface="Times New Roman" panose="02020603050405020304" pitchFamily="18" charset="0"/>
              </a:rPr>
              <a:t>apart from </a:t>
            </a:r>
            <a:r>
              <a:rPr lang="en-US" sz="3200" dirty="0" smtClean="0">
                <a:latin typeface="Times New Roman" panose="02020603050405020304" pitchFamily="18" charset="0"/>
                <a:cs typeface="Times New Roman" panose="02020603050405020304" pitchFamily="18" charset="0"/>
              </a:rPr>
              <a:t>hydrogen, </a:t>
            </a:r>
            <a:r>
              <a:rPr lang="en-US" sz="3200" dirty="0">
                <a:latin typeface="Times New Roman" panose="02020603050405020304" pitchFamily="18" charset="0"/>
                <a:cs typeface="Times New Roman" panose="02020603050405020304" pitchFamily="18" charset="0"/>
              </a:rPr>
              <a:t>only a few </a:t>
            </a:r>
            <a:r>
              <a:rPr lang="en-US" sz="3200" dirty="0" smtClean="0">
                <a:latin typeface="Times New Roman" panose="02020603050405020304" pitchFamily="18" charset="0"/>
                <a:cs typeface="Times New Roman" panose="02020603050405020304" pitchFamily="18" charset="0"/>
              </a:rPr>
              <a:t>low</a:t>
            </a:r>
            <a:r>
              <a:rPr lang="hu-HU" sz="3200" dirty="0" smtClean="0">
                <a:latin typeface="Times New Roman" panose="02020603050405020304" pitchFamily="18" charset="0"/>
                <a:cs typeface="Times New Roman" panose="02020603050405020304" pitchFamily="18" charset="0"/>
              </a:rPr>
              <a:t> atomic number</a:t>
            </a:r>
            <a:r>
              <a:rPr lang="en-US" sz="3200" dirty="0" smtClean="0">
                <a:latin typeface="Times New Roman" panose="02020603050405020304" pitchFamily="18" charset="0"/>
                <a:cs typeface="Times New Roman" panose="02020603050405020304" pitchFamily="18" charset="0"/>
              </a:rPr>
              <a:t> elements</a:t>
            </a:r>
            <a:r>
              <a:rPr lang="hu-HU" sz="3200" dirty="0" smtClean="0">
                <a:latin typeface="Times New Roman" panose="02020603050405020304" pitchFamily="18" charset="0"/>
                <a:cs typeface="Times New Roman" panose="02020603050405020304" pitchFamily="18" charset="0"/>
              </a:rPr>
              <a:t> and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their ions </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e.g</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He</a:t>
            </a:r>
            <a:r>
              <a:rPr lang="en-US" sz="3200" baseline="30000"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Li</a:t>
            </a:r>
            <a:r>
              <a:rPr lang="en-US" sz="3200" baseline="30000" dirty="0">
                <a:latin typeface="Times New Roman" panose="02020603050405020304" pitchFamily="18" charset="0"/>
                <a:cs typeface="Times New Roman" panose="02020603050405020304" pitchFamily="18" charset="0"/>
              </a:rPr>
              <a:t>2</a:t>
            </a:r>
            <a:r>
              <a:rPr lang="en-US" sz="3200" baseline="300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Be</a:t>
            </a:r>
            <a:r>
              <a:rPr lang="en-US" sz="3200" baseline="30000" dirty="0">
                <a:latin typeface="Times New Roman" panose="02020603050405020304" pitchFamily="18" charset="0"/>
                <a:cs typeface="Times New Roman" panose="02020603050405020304" pitchFamily="18" charset="0"/>
              </a:rPr>
              <a:t>3+</a:t>
            </a:r>
            <a:r>
              <a:rPr lang="en-US" sz="3200" dirty="0">
                <a:latin typeface="Times New Roman" panose="02020603050405020304" pitchFamily="18" charset="0"/>
                <a:cs typeface="Times New Roman" panose="02020603050405020304" pitchFamily="18" charset="0"/>
              </a:rPr>
              <a:t> - correspond to this </a:t>
            </a:r>
            <a:r>
              <a:rPr lang="en-US" sz="3200" dirty="0" smtClean="0">
                <a:latin typeface="Times New Roman" panose="02020603050405020304" pitchFamily="18" charset="0"/>
                <a:cs typeface="Times New Roman" panose="02020603050405020304" pitchFamily="18" charset="0"/>
              </a:rPr>
              <a:t>model</a:t>
            </a:r>
            <a:r>
              <a:rPr lang="hu-HU" sz="3200" dirty="0" smtClean="0">
                <a:latin typeface="Times New Roman" panose="02020603050405020304" pitchFamily="18" charset="0"/>
                <a:cs typeface="Times New Roman" panose="02020603050405020304" pitchFamily="18" charset="0"/>
              </a:rPr>
              <a:t>, i.e., it </a:t>
            </a:r>
            <a:r>
              <a:rPr lang="hu-HU" sz="3200" dirty="0" err="1" smtClean="0">
                <a:latin typeface="Times New Roman" panose="02020603050405020304" pitchFamily="18" charset="0"/>
                <a:cs typeface="Times New Roman" panose="02020603050405020304" pitchFamily="18" charset="0"/>
              </a:rPr>
              <a:t>cannot</a:t>
            </a:r>
            <a:r>
              <a:rPr lang="hu-HU" sz="3200" dirty="0" smtClean="0">
                <a:latin typeface="Times New Roman" panose="02020603050405020304" pitchFamily="18" charset="0"/>
                <a:cs typeface="Times New Roman" panose="02020603050405020304" pitchFamily="18" charset="0"/>
              </a:rPr>
              <a:t> be </a:t>
            </a:r>
            <a:r>
              <a:rPr lang="hu-HU" sz="3200" dirty="0" err="1" smtClean="0">
                <a:latin typeface="Times New Roman" panose="02020603050405020304" pitchFamily="18" charset="0"/>
                <a:cs typeface="Times New Roman" panose="02020603050405020304" pitchFamily="18" charset="0"/>
              </a:rPr>
              <a:t>applied</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for</a:t>
            </a:r>
            <a:r>
              <a:rPr lang="hu-HU" sz="3200" dirty="0" smtClean="0">
                <a:latin typeface="Times New Roman" panose="02020603050405020304" pitchFamily="18" charset="0"/>
                <a:cs typeface="Times New Roman" panose="02020603050405020304" pitchFamily="18" charset="0"/>
              </a:rPr>
              <a:t> more </a:t>
            </a:r>
            <a:r>
              <a:rPr lang="hu-HU" sz="3200" dirty="0" err="1" smtClean="0">
                <a:latin typeface="Times New Roman" panose="02020603050405020304" pitchFamily="18" charset="0"/>
                <a:cs typeface="Times New Roman" panose="02020603050405020304" pitchFamily="18" charset="0"/>
              </a:rPr>
              <a:t>complicated</a:t>
            </a:r>
            <a:r>
              <a:rPr lang="hu-HU" sz="3200" dirty="0" smtClean="0">
                <a:latin typeface="Times New Roman" panose="02020603050405020304" pitchFamily="18" charset="0"/>
                <a:cs typeface="Times New Roman" panose="02020603050405020304" pitchFamily="18" charset="0"/>
              </a:rPr>
              <a:t> multi-</a:t>
            </a:r>
            <a:r>
              <a:rPr lang="hu-HU" sz="3200" dirty="0" err="1" smtClean="0">
                <a:latin typeface="Times New Roman" panose="02020603050405020304" pitchFamily="18" charset="0"/>
                <a:cs typeface="Times New Roman" panose="02020603050405020304" pitchFamily="18" charset="0"/>
              </a:rPr>
              <a:t>electron</a:t>
            </a:r>
            <a:r>
              <a:rPr lang="hu-HU" sz="3200" dirty="0" smtClean="0">
                <a:latin typeface="Times New Roman" panose="02020603050405020304" pitchFamily="18" charset="0"/>
                <a:cs typeface="Times New Roman" panose="02020603050405020304" pitchFamily="18" charset="0"/>
              </a:rPr>
              <a:t> atoms.</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286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657984"/>
                <a:ext cx="10515600" cy="5032375"/>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Since the system consists of only two </a:t>
                </a:r>
                <a:r>
                  <a:rPr lang="en-US" sz="3200" dirty="0" smtClean="0">
                    <a:latin typeface="Times New Roman" panose="02020603050405020304" pitchFamily="18" charset="0"/>
                    <a:cs typeface="Times New Roman" panose="02020603050405020304" pitchFamily="18" charset="0"/>
                  </a:rPr>
                  <a:t>particles, </a:t>
                </a:r>
                <a:r>
                  <a:rPr lang="en-US" sz="3200" dirty="0">
                    <a:latin typeface="Times New Roman" panose="02020603050405020304" pitchFamily="18" charset="0"/>
                    <a:cs typeface="Times New Roman" panose="02020603050405020304" pitchFamily="18" charset="0"/>
                  </a:rPr>
                  <a:t>they were able to solve the problem with the help of previous knowledge </a:t>
                </a:r>
                <a:r>
                  <a:rPr lang="en-US" sz="3200" dirty="0" smtClean="0">
                    <a:latin typeface="Times New Roman" panose="02020603050405020304" pitchFamily="18" charset="0"/>
                    <a:cs typeface="Times New Roman" panose="02020603050405020304" pitchFamily="18" charset="0"/>
                  </a:rPr>
                  <a:t>o</a:t>
                </a:r>
                <a:r>
                  <a:rPr lang="hu-HU" sz="3200" dirty="0" smtClean="0">
                    <a:latin typeface="Times New Roman" panose="02020603050405020304" pitchFamily="18" charset="0"/>
                    <a:cs typeface="Times New Roman" panose="02020603050405020304" pitchFamily="18" charset="0"/>
                  </a:rPr>
                  <a:t>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spherical and planar rotational motion and the electrostatic attraction between the two </a:t>
                </a:r>
                <a:r>
                  <a:rPr lang="en-US" sz="3200" dirty="0" smtClean="0">
                    <a:latin typeface="Times New Roman" panose="02020603050405020304" pitchFamily="18" charset="0"/>
                    <a:cs typeface="Times New Roman" panose="02020603050405020304" pitchFamily="18" charset="0"/>
                  </a:rPr>
                  <a:t>particles</a:t>
                </a:r>
                <a:r>
                  <a:rPr lang="hu-HU" sz="3200" dirty="0" smtClean="0">
                    <a:latin typeface="Times New Roman" panose="02020603050405020304" pitchFamily="18" charset="0"/>
                    <a:cs typeface="Times New Roman" panose="02020603050405020304" pitchFamily="18" charset="0"/>
                  </a:rPr>
                  <a:t>. T</a:t>
                </a:r>
                <a:r>
                  <a:rPr lang="en-US" sz="3200" dirty="0" smtClean="0">
                    <a:latin typeface="Times New Roman" panose="02020603050405020304" pitchFamily="18" charset="0"/>
                    <a:cs typeface="Times New Roman" panose="02020603050405020304" pitchFamily="18" charset="0"/>
                  </a:rPr>
                  <a:t>he </a:t>
                </a:r>
                <a:r>
                  <a:rPr lang="en-US" sz="3200" dirty="0">
                    <a:latin typeface="Times New Roman" panose="02020603050405020304" pitchFamily="18" charset="0"/>
                    <a:cs typeface="Times New Roman" panose="02020603050405020304" pitchFamily="18" charset="0"/>
                  </a:rPr>
                  <a:t>shape of the wave function describing the state of the </a:t>
                </a:r>
                <a:r>
                  <a:rPr lang="en-US" sz="3200" dirty="0" smtClean="0">
                    <a:latin typeface="Times New Roman" panose="02020603050405020304" pitchFamily="18" charset="0"/>
                    <a:cs typeface="Times New Roman" panose="02020603050405020304" pitchFamily="18" charset="0"/>
                  </a:rPr>
                  <a:t>electron</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was</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found</a:t>
                </a:r>
                <a:r>
                  <a:rPr lang="hu-HU" sz="3200" dirty="0" smtClean="0">
                    <a:latin typeface="Times New Roman" panose="02020603050405020304" pitchFamily="18" charset="0"/>
                    <a:cs typeface="Times New Roman" panose="02020603050405020304" pitchFamily="18" charset="0"/>
                  </a:rPr>
                  <a:t>, with the Schrödinger equation (</a:t>
                </a:r>
                <a14:m>
                  <m:oMath xmlns:m="http://schemas.openxmlformats.org/officeDocument/2006/math">
                    <m:acc>
                      <m:accPr>
                        <m:chr m:val="̂"/>
                        <m:ctrlPr>
                          <a:rPr lang="hu-HU" sz="3200" b="0" i="1" smtClean="0">
                            <a:latin typeface="Cambria Math" panose="02040503050406030204" pitchFamily="18" charset="0"/>
                            <a:cs typeface="Times New Roman" panose="02020603050405020304" pitchFamily="18" charset="0"/>
                          </a:rPr>
                        </m:ctrlPr>
                      </m:accPr>
                      <m:e>
                        <m:r>
                          <a:rPr lang="hu-HU" sz="3200" b="0" i="1" smtClean="0">
                            <a:latin typeface="Cambria Math" panose="02040503050406030204" pitchFamily="18" charset="0"/>
                            <a:cs typeface="Times New Roman" panose="02020603050405020304" pitchFamily="18" charset="0"/>
                          </a:rPr>
                          <m:t>𝐻</m:t>
                        </m:r>
                      </m:e>
                    </m:acc>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𝜓</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𝐸</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𝜓</m:t>
                    </m:r>
                  </m:oMath>
                </a14:m>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energy values associated with each wave </a:t>
                </a:r>
                <a:r>
                  <a:rPr lang="en-US" sz="3200" dirty="0" smtClean="0">
                    <a:latin typeface="Times New Roman" panose="02020603050405020304" pitchFamily="18" charset="0"/>
                    <a:cs typeface="Times New Roman" panose="02020603050405020304" pitchFamily="18" charset="0"/>
                  </a:rPr>
                  <a:t>function</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i.e.</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energy of the electron's possible quantized </a:t>
                </a:r>
                <a:r>
                  <a:rPr lang="en-US" sz="3200" dirty="0" smtClean="0">
                    <a:latin typeface="Times New Roman" panose="02020603050405020304" pitchFamily="18" charset="0"/>
                    <a:cs typeface="Times New Roman" panose="02020603050405020304" pitchFamily="18" charset="0"/>
                  </a:rPr>
                  <a:t>states</a:t>
                </a:r>
                <a:r>
                  <a:rPr lang="hu-HU" sz="3200" dirty="0" smtClean="0">
                    <a:latin typeface="Times New Roman" panose="02020603050405020304" pitchFamily="18" charset="0"/>
                    <a:cs typeface="Times New Roman" panose="02020603050405020304" pitchFamily="18" charset="0"/>
                  </a:rPr>
                  <a:t>, could be calculated.</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These wave functions are called </a:t>
                </a:r>
                <a:r>
                  <a:rPr lang="hu-HU" sz="3200" b="1" dirty="0" err="1" smtClean="0">
                    <a:latin typeface="Times New Roman" panose="02020603050405020304" pitchFamily="18" charset="0"/>
                    <a:cs typeface="Times New Roman" panose="02020603050405020304" pitchFamily="18" charset="0"/>
                  </a:rPr>
                  <a:t>atomic</a:t>
                </a:r>
                <a:r>
                  <a:rPr lang="hu-HU" sz="3200" b="1" dirty="0" smtClean="0">
                    <a:latin typeface="Times New Roman" panose="02020603050405020304" pitchFamily="18" charset="0"/>
                    <a:cs typeface="Times New Roman" panose="02020603050405020304" pitchFamily="18" charset="0"/>
                  </a:rPr>
                  <a:t> </a:t>
                </a:r>
                <a:r>
                  <a:rPr lang="hu-HU" sz="3200" b="1" dirty="0" err="1" smtClean="0">
                    <a:latin typeface="Times New Roman" panose="02020603050405020304" pitchFamily="18" charset="0"/>
                    <a:cs typeface="Times New Roman" panose="02020603050405020304" pitchFamily="18" charset="0"/>
                  </a:rPr>
                  <a:t>orbitals</a:t>
                </a:r>
                <a:r>
                  <a:rPr lang="hu-HU"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electrons characterized by them are in </a:t>
                </a:r>
                <a:r>
                  <a:rPr lang="en-US" sz="3200" dirty="0" smtClean="0">
                    <a:latin typeface="Times New Roman" panose="02020603050405020304" pitchFamily="18" charset="0"/>
                    <a:cs typeface="Times New Roman" panose="02020603050405020304" pitchFamily="18" charset="0"/>
                  </a:rPr>
                  <a:t>that</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particular</a:t>
                </a:r>
                <a:r>
                  <a:rPr lang="en-US" sz="3200" dirty="0" smtClean="0">
                    <a:latin typeface="Times New Roman" panose="02020603050405020304" pitchFamily="18" charset="0"/>
                    <a:cs typeface="Times New Roman" panose="02020603050405020304" pitchFamily="18" charset="0"/>
                  </a:rPr>
                  <a:t> orbit</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Choice>
        <mc:Fallback xmlns="">
          <p:sp>
            <p:nvSpPr>
              <p:cNvPr id="3" name="Tartalom helye 2">
                <a:extLst>
                  <a:ext uri="{FF2B5EF4-FFF2-40B4-BE49-F238E27FC236}">
                    <a16:creationId xmlns:a16="http://schemas.microsoft.com/office/drawing/2014/main" id="{1F5E4F99-4D1F-402A-952B-787EE227920B}"/>
                  </a:ext>
                </a:extLst>
              </p:cNvPr>
              <p:cNvSpPr>
                <a:spLocks noGrp="1" noRot="1" noChangeAspect="1" noMove="1" noResize="1" noEditPoints="1" noAdjustHandles="1" noChangeArrowheads="1" noChangeShapeType="1" noTextEdit="1"/>
              </p:cNvSpPr>
              <p:nvPr>
                <p:ph idx="1"/>
              </p:nvPr>
            </p:nvSpPr>
            <p:spPr>
              <a:xfrm>
                <a:off x="838200" y="1657984"/>
                <a:ext cx="10515600" cy="5032375"/>
              </a:xfrm>
              <a:blipFill>
                <a:blip r:embed="rId2"/>
                <a:stretch>
                  <a:fillRect l="-1333" t="-3636" r="-2145"/>
                </a:stretch>
              </a:blipFill>
            </p:spPr>
            <p:txBody>
              <a:bodyPr/>
              <a:lstStyle/>
              <a:p>
                <a:r>
                  <a:rPr lang="en-US">
                    <a:noFill/>
                  </a:rPr>
                  <a:t> </a:t>
                </a:r>
              </a:p>
            </p:txBody>
          </p:sp>
        </mc:Fallback>
      </mc:AlternateContent>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Description of t</a:t>
            </a:r>
            <a:r>
              <a:rPr lang="en-US" dirty="0" smtClean="0">
                <a:latin typeface="Times New Roman" panose="02020603050405020304" pitchFamily="18" charset="0"/>
                <a:cs typeface="Times New Roman" panose="02020603050405020304" pitchFamily="18" charset="0"/>
              </a:rPr>
              <a:t>he electron structure</a:t>
            </a:r>
            <a:r>
              <a:rPr lang="hu-HU" dirty="0" smtClean="0">
                <a:latin typeface="Times New Roman" panose="02020603050405020304" pitchFamily="18" charset="0"/>
                <a:cs typeface="Times New Roman" panose="02020603050405020304" pitchFamily="18" charset="0"/>
              </a:rPr>
              <a:t> of </a:t>
            </a:r>
            <a:r>
              <a:rPr lang="hu-HU" dirty="0" err="1" smtClean="0">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473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65760" y="1657984"/>
                <a:ext cx="11506200" cy="5200016"/>
              </a:xfrm>
            </p:spPr>
            <p:txBody>
              <a:bodyPr>
                <a:normAutofit lnSpcReduction="10000"/>
              </a:bodyPr>
              <a:lstStyle/>
              <a:p>
                <a:pPr marL="441325" indent="-441325">
                  <a:spcBef>
                    <a:spcPts val="0"/>
                  </a:spcBef>
                  <a:spcAft>
                    <a:spcPts val="1000"/>
                  </a:spcAft>
                </a:pPr>
                <a:r>
                  <a:rPr lang="en-US" sz="3200" dirty="0" smtClean="0">
                    <a:latin typeface="Times New Roman" panose="02020603050405020304" pitchFamily="18" charset="0"/>
                    <a:cs typeface="Times New Roman" panose="02020603050405020304" pitchFamily="18" charset="0"/>
                  </a:rPr>
                  <a:t>The general form of wave functions in the spherical polar coordinate system</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0" indent="0">
                  <a:spcBef>
                    <a:spcPts val="7000"/>
                  </a:spcBef>
                  <a:spcAft>
                    <a:spcPts val="1000"/>
                  </a:spcAft>
                  <a:buNone/>
                </a:pPr>
                <a:r>
                  <a:rPr lang="en-US" sz="3200" dirty="0">
                    <a:latin typeface="Times New Roman" panose="02020603050405020304" pitchFamily="18" charset="0"/>
                    <a:cs typeface="Times New Roman" panose="02020603050405020304" pitchFamily="18" charset="0"/>
                  </a:rPr>
                  <a:t>where </a:t>
                </a:r>
                <a:r>
                  <a:rPr lang="en-US" sz="3200" i="1" dirty="0">
                    <a:latin typeface="Times New Roman" panose="02020603050405020304" pitchFamily="18" charset="0"/>
                    <a:cs typeface="Times New Roman" panose="02020603050405020304" pitchFamily="18" charset="0"/>
                  </a:rPr>
                  <a:t>r</a:t>
                </a:r>
                <a:r>
                  <a:rPr lang="en-US" sz="3200" dirty="0">
                    <a:latin typeface="Times New Roman" panose="02020603050405020304" pitchFamily="18" charset="0"/>
                    <a:cs typeface="Times New Roman" panose="02020603050405020304" pitchFamily="18" charset="0"/>
                  </a:rPr>
                  <a:t> is the </a:t>
                </a:r>
                <a:r>
                  <a:rPr lang="hu-HU" sz="3200" dirty="0" smtClean="0">
                    <a:latin typeface="Times New Roman" panose="02020603050405020304" pitchFamily="18" charset="0"/>
                    <a:cs typeface="Times New Roman" panose="02020603050405020304" pitchFamily="18" charset="0"/>
                  </a:rPr>
                  <a:t>nucleus</a:t>
                </a:r>
                <a:r>
                  <a:rPr lang="en-US" sz="3200" dirty="0" smtClean="0">
                    <a:latin typeface="Times New Roman" panose="02020603050405020304" pitchFamily="18" charset="0"/>
                    <a:cs typeface="Times New Roman" panose="02020603050405020304" pitchFamily="18" charset="0"/>
                  </a:rPr>
                  <a:t>-electron distance,</a:t>
                </a:r>
                <a:r>
                  <a:rPr lang="hu-HU" sz="3200" dirty="0" smtClean="0">
                    <a:latin typeface="Times New Roman" panose="02020603050405020304" pitchFamily="18" charset="0"/>
                    <a:cs typeface="Times New Roman" panose="02020603050405020304" pitchFamily="18" charset="0"/>
                  </a:rPr>
                  <a:t/>
                </a:r>
                <a:br>
                  <a:rPr lang="hu-HU"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while </a:t>
                </a:r>
                <a:r>
                  <a:rPr lang="en-US" sz="3200" dirty="0">
                    <a:latin typeface="Times New Roman" panose="02020603050405020304" pitchFamily="18" charset="0"/>
                    <a:cs typeface="Times New Roman" panose="02020603050405020304" pitchFamily="18" charset="0"/>
                  </a:rPr>
                  <a:t>Θ and φ are two other </a:t>
                </a:r>
                <a:r>
                  <a:rPr lang="en-US" sz="3200" dirty="0" smtClean="0">
                    <a:latin typeface="Times New Roman" panose="02020603050405020304" pitchFamily="18" charset="0"/>
                    <a:cs typeface="Times New Roman" panose="02020603050405020304" pitchFamily="18" charset="0"/>
                  </a:rPr>
                  <a:t>coordinates</a:t>
                </a:r>
                <a:r>
                  <a:rPr lang="hu-HU" sz="3200" dirty="0" smtClean="0">
                    <a:latin typeface="Times New Roman" panose="02020603050405020304" pitchFamily="18" charset="0"/>
                    <a:cs typeface="Times New Roman" panose="02020603050405020304" pitchFamily="18" charset="0"/>
                  </a:rPr>
                  <a:t/>
                </a:r>
                <a:br>
                  <a:rPr lang="hu-HU"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of </a:t>
                </a:r>
                <a:r>
                  <a:rPr lang="en-US" sz="3200" dirty="0">
                    <a:latin typeface="Times New Roman" panose="02020603050405020304" pitchFamily="18" charset="0"/>
                    <a:cs typeface="Times New Roman" panose="02020603050405020304" pitchFamily="18" charset="0"/>
                  </a:rPr>
                  <a:t>the polar coordinate </a:t>
                </a:r>
                <a:r>
                  <a:rPr lang="en-US" sz="3200" dirty="0" smtClean="0">
                    <a:latin typeface="Times New Roman" panose="02020603050405020304" pitchFamily="18" charset="0"/>
                    <a:cs typeface="Times New Roman" panose="02020603050405020304" pitchFamily="18" charset="0"/>
                  </a:rPr>
                  <a:t>system, </a:t>
                </a:r>
                <a:r>
                  <a:rPr lang="en-US" sz="3200" dirty="0">
                    <a:latin typeface="Times New Roman" panose="02020603050405020304" pitchFamily="18" charset="0"/>
                    <a:cs typeface="Times New Roman" panose="02020603050405020304" pitchFamily="18" charset="0"/>
                  </a:rPr>
                  <a:t>the </a:t>
                </a:r>
                <a:r>
                  <a:rPr lang="en-US" sz="3200" dirty="0" smtClean="0">
                    <a:latin typeface="Times New Roman" panose="02020603050405020304" pitchFamily="18" charset="0"/>
                    <a:cs typeface="Times New Roman" panose="02020603050405020304" pitchFamily="18" charset="0"/>
                  </a:rPr>
                  <a:t>polar</a:t>
                </a:r>
                <a:r>
                  <a:rPr lang="hu-HU" sz="3200" dirty="0" smtClean="0">
                    <a:latin typeface="Times New Roman" panose="02020603050405020304" pitchFamily="18" charset="0"/>
                    <a:cs typeface="Times New Roman" panose="02020603050405020304" pitchFamily="18" charset="0"/>
                  </a:rPr>
                  <a:t/>
                </a:r>
                <a:br>
                  <a:rPr lang="hu-HU"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and </a:t>
                </a:r>
                <a:r>
                  <a:rPr lang="en-US" sz="3200" dirty="0">
                    <a:latin typeface="Times New Roman" panose="02020603050405020304" pitchFamily="18" charset="0"/>
                    <a:cs typeface="Times New Roman" panose="02020603050405020304" pitchFamily="18" charset="0"/>
                  </a:rPr>
                  <a:t>the azimuthal angle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0" indent="0">
                  <a:spcBef>
                    <a:spcPts val="0"/>
                  </a:spcBef>
                  <a:spcAft>
                    <a:spcPts val="1000"/>
                  </a:spcAft>
                  <a:buNone/>
                </a:pPr>
                <a14:m>
                  <m:oMath xmlns:m="http://schemas.openxmlformats.org/officeDocument/2006/math">
                    <m:sSub>
                      <m:sSubPr>
                        <m:ctrlPr>
                          <a:rPr lang="hu-HU" sz="3200" i="1">
                            <a:latin typeface="Cambria Math" panose="02040503050406030204" pitchFamily="18" charset="0"/>
                          </a:rPr>
                        </m:ctrlPr>
                      </m:sSubPr>
                      <m:e>
                        <m:r>
                          <a:rPr lang="hu-HU" sz="3200" i="1">
                            <a:latin typeface="Cambria Math" panose="02040503050406030204" pitchFamily="18" charset="0"/>
                          </a:rPr>
                          <m:t>𝑅</m:t>
                        </m:r>
                      </m:e>
                      <m:sub>
                        <m:r>
                          <a:rPr lang="hu-HU" sz="3200" i="1">
                            <a:latin typeface="Cambria Math" panose="02040503050406030204" pitchFamily="18" charset="0"/>
                          </a:rPr>
                          <m:t>𝑛</m:t>
                        </m:r>
                        <m:r>
                          <a:rPr lang="hu-HU" sz="3200" i="1" smtClean="0">
                            <a:latin typeface="Cambria Math" panose="02040503050406030204" pitchFamily="18" charset="0"/>
                          </a:rPr>
                          <m:t>,</m:t>
                        </m:r>
                        <m:r>
                          <a:rPr lang="hu-HU" sz="3200" i="1">
                            <a:latin typeface="Cambria Math" panose="02040503050406030204" pitchFamily="18" charset="0"/>
                          </a:rPr>
                          <m:t>ℓ</m:t>
                        </m:r>
                      </m:sub>
                    </m:sSub>
                    <m:d>
                      <m:dPr>
                        <m:ctrlPr>
                          <a:rPr lang="hu-HU" sz="3200" i="1">
                            <a:latin typeface="Cambria Math" panose="02040503050406030204" pitchFamily="18" charset="0"/>
                          </a:rPr>
                        </m:ctrlPr>
                      </m:dPr>
                      <m:e>
                        <m:r>
                          <a:rPr lang="hu-HU" sz="3200" i="1">
                            <a:latin typeface="Cambria Math" panose="02040503050406030204" pitchFamily="18" charset="0"/>
                          </a:rPr>
                          <m:t>𝑟</m:t>
                        </m:r>
                      </m:e>
                    </m:d>
                  </m:oMath>
                </a14:m>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depends on the nucleus-electron</a:t>
                </a:r>
                <a:br>
                  <a:rPr lang="hu-HU" sz="3200" dirty="0" smtClean="0">
                    <a:latin typeface="Times New Roman" panose="02020603050405020304" pitchFamily="18" charset="0"/>
                    <a:cs typeface="Times New Roman" panose="02020603050405020304" pitchFamily="18" charset="0"/>
                  </a:rPr>
                </a:br>
                <a:r>
                  <a:rPr lang="hu-HU" sz="3200" dirty="0" err="1" smtClean="0">
                    <a:latin typeface="Times New Roman" panose="02020603050405020304" pitchFamily="18" charset="0"/>
                    <a:cs typeface="Times New Roman" panose="02020603050405020304" pitchFamily="18" charset="0"/>
                  </a:rPr>
                  <a:t>distance</a:t>
                </a:r>
                <a:r>
                  <a:rPr lang="hu-HU" sz="3200" dirty="0" smtClean="0">
                    <a:latin typeface="Times New Roman" panose="02020603050405020304" pitchFamily="18" charset="0"/>
                    <a:cs typeface="Times New Roman" panose="02020603050405020304" pitchFamily="18" charset="0"/>
                  </a:rPr>
                  <a:t>, while </a:t>
                </a:r>
                <a14:m>
                  <m:oMath xmlns:m="http://schemas.openxmlformats.org/officeDocument/2006/math">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𝑌</m:t>
                        </m:r>
                      </m:e>
                      <m:sub>
                        <m:r>
                          <a:rPr lang="hu-HU" sz="3200" i="1">
                            <a:latin typeface="Cambria Math" panose="02040503050406030204" pitchFamily="18" charset="0"/>
                            <a:ea typeface="Cambria Math" panose="02040503050406030204" pitchFamily="18" charset="0"/>
                          </a:rPr>
                          <m:t>ℓ</m:t>
                        </m:r>
                        <m:r>
                          <a:rPr lang="hu-HU" sz="3200" i="1" smtClean="0">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 </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𝑚</m:t>
                            </m:r>
                          </m:e>
                          <m:sub>
                            <m:r>
                              <a:rPr lang="hu-HU" sz="3200" i="1">
                                <a:latin typeface="Cambria Math" panose="02040503050406030204" pitchFamily="18" charset="0"/>
                                <a:ea typeface="Cambria Math" panose="02040503050406030204" pitchFamily="18" charset="0"/>
                              </a:rPr>
                              <m:t>ℓ</m:t>
                            </m:r>
                          </m:sub>
                        </m:sSub>
                      </m:sub>
                    </m:sSub>
                    <m:d>
                      <m:dPr>
                        <m:ctrlPr>
                          <a:rPr lang="hu-HU" sz="3200" i="1">
                            <a:latin typeface="Cambria Math" panose="02040503050406030204" pitchFamily="18" charset="0"/>
                            <a:ea typeface="Cambria Math" panose="02040503050406030204" pitchFamily="18" charset="0"/>
                          </a:rPr>
                        </m:ctrlPr>
                      </m:dPr>
                      <m:e>
                        <m:r>
                          <m:rPr>
                            <m:sty m:val="p"/>
                          </m:rPr>
                          <a:rPr lang="el-GR" sz="3200" i="1">
                            <a:latin typeface="Cambria Math" panose="02040503050406030204" pitchFamily="18" charset="0"/>
                            <a:ea typeface="Cambria Math" panose="02040503050406030204" pitchFamily="18" charset="0"/>
                          </a:rPr>
                          <m:t>Θ</m:t>
                        </m:r>
                        <m:r>
                          <a:rPr lang="hu-HU" sz="3200" i="1" smtClean="0">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𝜑</m:t>
                        </m:r>
                      </m:e>
                    </m:d>
                    <m:r>
                      <a:rPr lang="hu-HU" sz="3200">
                        <a:latin typeface="Cambria Math" panose="02040503050406030204" pitchFamily="18" charset="0"/>
                        <a:ea typeface="Cambria Math" panose="02040503050406030204" pitchFamily="18" charset="0"/>
                      </a:rPr>
                      <m:t> </m:t>
                    </m:r>
                    <m:r>
                      <m:rPr>
                        <m:sty m:val="p"/>
                      </m:rPr>
                      <a:rPr lang="hu-HU" sz="3200">
                        <a:latin typeface="Cambria Math" panose="02040503050406030204" pitchFamily="18" charset="0"/>
                        <a:ea typeface="Cambria Math" panose="02040503050406030204" pitchFamily="18" charset="0"/>
                      </a:rPr>
                      <m:t>describes</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the</m:t>
                    </m:r>
                    <m:r>
                      <a:rPr lang="hu-HU" sz="3200" b="0" i="0" smtClean="0">
                        <a:latin typeface="Cambria Math" panose="02040503050406030204" pitchFamily="18" charset="0"/>
                        <a:ea typeface="Cambria Math" panose="02040503050406030204" pitchFamily="18" charset="0"/>
                      </a:rPr>
                      <m:t> </m:t>
                    </m:r>
                  </m:oMath>
                </a14:m>
                <a:r>
                  <a:rPr lang="hu-HU" sz="3200" b="0" i="0" dirty="0" smtClean="0">
                    <a:latin typeface="Cambria Math" panose="02040503050406030204" pitchFamily="18" charset="0"/>
                    <a:ea typeface="Cambria Math" panose="02040503050406030204" pitchFamily="18" charset="0"/>
                  </a:rPr>
                  <a:t/>
                </a:r>
                <a:br>
                  <a:rPr lang="hu-HU" sz="3200" b="0" i="0" dirty="0" smtClean="0">
                    <a:latin typeface="Cambria Math" panose="02040503050406030204" pitchFamily="18" charset="0"/>
                    <a:ea typeface="Cambria Math" panose="02040503050406030204" pitchFamily="18" charset="0"/>
                  </a:rPr>
                </a:br>
                <a14:m>
                  <m:oMath xmlns:m="http://schemas.openxmlformats.org/officeDocument/2006/math">
                    <m:r>
                      <m:rPr>
                        <m:sty m:val="p"/>
                      </m:rPr>
                      <a:rPr lang="hu-HU" sz="3200">
                        <a:latin typeface="Cambria Math" panose="02040503050406030204" pitchFamily="18" charset="0"/>
                        <a:ea typeface="Cambria Math" panose="02040503050406030204" pitchFamily="18" charset="0"/>
                      </a:rPr>
                      <m:t>electron</m:t>
                    </m:r>
                    <m:r>
                      <a:rPr lang="hu-HU" sz="3200">
                        <a:latin typeface="Cambria Math" panose="02040503050406030204" pitchFamily="18" charset="0"/>
                        <a:ea typeface="Cambria Math" panose="02040503050406030204" pitchFamily="18" charset="0"/>
                      </a:rPr>
                      <m:t> </m:t>
                    </m:r>
                    <m:r>
                      <m:rPr>
                        <m:sty m:val="p"/>
                      </m:rPr>
                      <a:rPr lang="hu-HU" sz="3200">
                        <a:latin typeface="Cambria Math" panose="02040503050406030204" pitchFamily="18" charset="0"/>
                        <a:ea typeface="Cambria Math" panose="02040503050406030204" pitchFamily="18" charset="0"/>
                      </a:rPr>
                      <m:t>spherical</m:t>
                    </m:r>
                    <m:r>
                      <a:rPr lang="hu-HU" sz="3200">
                        <a:latin typeface="Cambria Math" panose="02040503050406030204" pitchFamily="18" charset="0"/>
                        <a:ea typeface="Cambria Math" panose="02040503050406030204" pitchFamily="18" charset="0"/>
                      </a:rPr>
                      <m:t> </m:t>
                    </m:r>
                    <m:r>
                      <m:rPr>
                        <m:sty m:val="p"/>
                      </m:rPr>
                      <a:rPr lang="hu-HU" sz="3200">
                        <a:latin typeface="Cambria Math" panose="02040503050406030204" pitchFamily="18" charset="0"/>
                        <a:ea typeface="Cambria Math" panose="02040503050406030204" pitchFamily="18" charset="0"/>
                      </a:rPr>
                      <m:t>rotation</m:t>
                    </m:r>
                  </m:oMath>
                </a14:m>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endParaRPr lang="hu-HU" sz="3200" dirty="0">
                  <a:latin typeface="Times New Roman" panose="02020603050405020304" pitchFamily="18" charset="0"/>
                  <a:cs typeface="Times New Roman" panose="02020603050405020304" pitchFamily="18" charset="0"/>
                </a:endParaRPr>
              </a:p>
            </p:txBody>
          </p:sp>
        </mc:Choice>
        <mc:Fallback xmlns="">
          <p:sp>
            <p:nvSpPr>
              <p:cNvPr id="3" name="Tartalom helye 2">
                <a:extLst>
                  <a:ext uri="{FF2B5EF4-FFF2-40B4-BE49-F238E27FC236}">
                    <a16:creationId xmlns:a16="http://schemas.microsoft.com/office/drawing/2014/main" id="{1F5E4F99-4D1F-402A-952B-787EE227920B}"/>
                  </a:ext>
                </a:extLst>
              </p:cNvPr>
              <p:cNvSpPr>
                <a:spLocks noGrp="1" noRot="1" noChangeAspect="1" noMove="1" noResize="1" noEditPoints="1" noAdjustHandles="1" noChangeArrowheads="1" noChangeShapeType="1" noTextEdit="1"/>
              </p:cNvSpPr>
              <p:nvPr>
                <p:ph idx="1"/>
              </p:nvPr>
            </p:nvSpPr>
            <p:spPr>
              <a:xfrm>
                <a:off x="365760" y="1657984"/>
                <a:ext cx="11506200" cy="5200016"/>
              </a:xfrm>
              <a:blipFill>
                <a:blip r:embed="rId3"/>
                <a:stretch>
                  <a:fillRect l="-1324" t="-3517"/>
                </a:stretch>
              </a:blipFill>
            </p:spPr>
            <p:txBody>
              <a:bodyPr/>
              <a:lstStyle/>
              <a:p>
                <a:r>
                  <a:rPr lang="en-US">
                    <a:noFill/>
                  </a:rPr>
                  <a:t> </a:t>
                </a:r>
              </a:p>
            </p:txBody>
          </p:sp>
        </mc:Fallback>
      </mc:AlternateContent>
      <p:grpSp>
        <p:nvGrpSpPr>
          <p:cNvPr id="32" name="Csoportba foglalás 31">
            <a:extLst>
              <a:ext uri="{FF2B5EF4-FFF2-40B4-BE49-F238E27FC236}">
                <a16:creationId xmlns:a16="http://schemas.microsoft.com/office/drawing/2014/main" id="{878B38E9-6197-4742-BFBE-252D5F84BA29}"/>
              </a:ext>
            </a:extLst>
          </p:cNvPr>
          <p:cNvGrpSpPr>
            <a:grpSpLocks noChangeAspect="1"/>
          </p:cNvGrpSpPr>
          <p:nvPr/>
        </p:nvGrpSpPr>
        <p:grpSpPr>
          <a:xfrm>
            <a:off x="7761601" y="2095453"/>
            <a:ext cx="4243781" cy="4320000"/>
            <a:chOff x="7152000" y="1727481"/>
            <a:chExt cx="5040000" cy="5130519"/>
          </a:xfrm>
        </p:grpSpPr>
        <p:cxnSp>
          <p:nvCxnSpPr>
            <p:cNvPr id="5" name="Egyenes összekötő 4">
              <a:extLst>
                <a:ext uri="{FF2B5EF4-FFF2-40B4-BE49-F238E27FC236}">
                  <a16:creationId xmlns:a16="http://schemas.microsoft.com/office/drawing/2014/main" id="{293BA482-458C-49D4-8470-0D8EFECBEC57}"/>
                </a:ext>
              </a:extLst>
            </p:cNvPr>
            <p:cNvCxnSpPr/>
            <p:nvPr/>
          </p:nvCxnSpPr>
          <p:spPr bwMode="auto">
            <a:xfrm>
              <a:off x="7152000" y="4336375"/>
              <a:ext cx="5040000" cy="1"/>
            </a:xfrm>
            <a:prstGeom prst="line">
              <a:avLst/>
            </a:prstGeom>
            <a:solidFill>
              <a:srgbClr val="00B8FF"/>
            </a:solidFill>
            <a:ln w="25400" cap="flat" cmpd="sng" algn="ctr">
              <a:solidFill>
                <a:schemeClr val="tx1"/>
              </a:solidFill>
              <a:prstDash val="solid"/>
              <a:round/>
              <a:headEnd type="stealth" w="med" len="med"/>
              <a:tailEnd type="none" w="med" len="med"/>
            </a:ln>
            <a:effectLst/>
          </p:spPr>
        </p:cxnSp>
        <p:cxnSp>
          <p:nvCxnSpPr>
            <p:cNvPr id="6" name="Egyenes összekötő nyíllal 5">
              <a:extLst>
                <a:ext uri="{FF2B5EF4-FFF2-40B4-BE49-F238E27FC236}">
                  <a16:creationId xmlns:a16="http://schemas.microsoft.com/office/drawing/2014/main" id="{EF37780C-73B7-4FCA-9FAE-970313C9DA52}"/>
                </a:ext>
              </a:extLst>
            </p:cNvPr>
            <p:cNvCxnSpPr/>
            <p:nvPr/>
          </p:nvCxnSpPr>
          <p:spPr bwMode="auto">
            <a:xfrm flipH="1" flipV="1">
              <a:off x="8025098" y="3973829"/>
              <a:ext cx="1717226" cy="361182"/>
            </a:xfrm>
            <a:prstGeom prst="straightConnector1">
              <a:avLst/>
            </a:prstGeom>
            <a:solidFill>
              <a:srgbClr val="00B8FF"/>
            </a:solidFill>
            <a:ln w="101600" cap="flat" cmpd="sng" algn="ctr">
              <a:solidFill>
                <a:srgbClr val="00B0F0"/>
              </a:solidFill>
              <a:prstDash val="solid"/>
              <a:round/>
              <a:headEnd type="none" w="med" len="med"/>
              <a:tailEnd type="stealth"/>
            </a:ln>
            <a:effectLst/>
          </p:spPr>
        </p:cxnSp>
        <p:cxnSp>
          <p:nvCxnSpPr>
            <p:cNvPr id="7" name="Egyenes összekötő 6">
              <a:extLst>
                <a:ext uri="{FF2B5EF4-FFF2-40B4-BE49-F238E27FC236}">
                  <a16:creationId xmlns:a16="http://schemas.microsoft.com/office/drawing/2014/main" id="{0F083EEB-26D0-4D37-B091-E26924A71922}"/>
                </a:ext>
              </a:extLst>
            </p:cNvPr>
            <p:cNvCxnSpPr/>
            <p:nvPr/>
          </p:nvCxnSpPr>
          <p:spPr bwMode="auto">
            <a:xfrm>
              <a:off x="8025098" y="4878474"/>
              <a:ext cx="1357097" cy="0"/>
            </a:xfrm>
            <a:prstGeom prst="line">
              <a:avLst/>
            </a:prstGeom>
            <a:solidFill>
              <a:srgbClr val="00B8FF"/>
            </a:solidFill>
            <a:ln w="25400" cap="flat" cmpd="sng" algn="ctr">
              <a:solidFill>
                <a:schemeClr val="tx1"/>
              </a:solidFill>
              <a:prstDash val="dash"/>
              <a:round/>
              <a:headEnd type="none" w="med" len="med"/>
              <a:tailEnd type="none" w="med" len="med"/>
            </a:ln>
            <a:effectLst/>
          </p:spPr>
        </p:cxnSp>
        <p:sp>
          <p:nvSpPr>
            <p:cNvPr id="8" name="Ellipszis 7">
              <a:extLst>
                <a:ext uri="{FF2B5EF4-FFF2-40B4-BE49-F238E27FC236}">
                  <a16:creationId xmlns:a16="http://schemas.microsoft.com/office/drawing/2014/main" id="{63B77D63-5775-49F8-B356-8FE0B8FC759A}"/>
                </a:ext>
              </a:extLst>
            </p:cNvPr>
            <p:cNvSpPr/>
            <p:nvPr/>
          </p:nvSpPr>
          <p:spPr bwMode="auto">
            <a:xfrm>
              <a:off x="7702094" y="3308896"/>
              <a:ext cx="4037669" cy="2033629"/>
            </a:xfrm>
            <a:prstGeom prst="ellipse">
              <a:avLst/>
            </a:pr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cxnSp>
          <p:nvCxnSpPr>
            <p:cNvPr id="9" name="Egyenes összekötő 8">
              <a:extLst>
                <a:ext uri="{FF2B5EF4-FFF2-40B4-BE49-F238E27FC236}">
                  <a16:creationId xmlns:a16="http://schemas.microsoft.com/office/drawing/2014/main" id="{8DC2FC28-DA17-49FD-83A6-D98B74A6AD6A}"/>
                </a:ext>
              </a:extLst>
            </p:cNvPr>
            <p:cNvCxnSpPr/>
            <p:nvPr/>
          </p:nvCxnSpPr>
          <p:spPr bwMode="auto">
            <a:xfrm>
              <a:off x="9743914" y="1818000"/>
              <a:ext cx="1" cy="5040000"/>
            </a:xfrm>
            <a:prstGeom prst="line">
              <a:avLst/>
            </a:prstGeom>
            <a:solidFill>
              <a:srgbClr val="00B8FF"/>
            </a:solidFill>
            <a:ln w="25400" cap="flat" cmpd="sng" algn="ctr">
              <a:solidFill>
                <a:schemeClr val="tx1"/>
              </a:solidFill>
              <a:prstDash val="solid"/>
              <a:round/>
              <a:headEnd type="stealth" w="med" len="med"/>
              <a:tailEnd type="none" w="med" len="med"/>
            </a:ln>
            <a:effectLst/>
          </p:spPr>
        </p:cxnSp>
        <p:sp>
          <p:nvSpPr>
            <p:cNvPr id="10" name="Szövegdoboz 9">
              <a:extLst>
                <a:ext uri="{FF2B5EF4-FFF2-40B4-BE49-F238E27FC236}">
                  <a16:creationId xmlns:a16="http://schemas.microsoft.com/office/drawing/2014/main" id="{F69C807C-F571-4112-928F-66D315EE5981}"/>
                </a:ext>
              </a:extLst>
            </p:cNvPr>
            <p:cNvSpPr txBox="1"/>
            <p:nvPr/>
          </p:nvSpPr>
          <p:spPr>
            <a:xfrm>
              <a:off x="7218559" y="4274219"/>
              <a:ext cx="364202" cy="497380"/>
            </a:xfrm>
            <a:prstGeom prst="rect">
              <a:avLst/>
            </a:prstGeom>
            <a:noFill/>
          </p:spPr>
          <p:txBody>
            <a:bodyPr wrap="none" rtlCol="0">
              <a:spAutoFit/>
            </a:bodyPr>
            <a:lstStyle/>
            <a:p>
              <a:r>
                <a:rPr lang="hu-HU" sz="2800" dirty="0">
                  <a:latin typeface="Times New Roman" pitchFamily="18" charset="0"/>
                  <a:cs typeface="Times New Roman" pitchFamily="18" charset="0"/>
                </a:rPr>
                <a:t>x</a:t>
              </a:r>
            </a:p>
          </p:txBody>
        </p:sp>
        <p:sp>
          <p:nvSpPr>
            <p:cNvPr id="11" name="Szövegdoboz 10">
              <a:extLst>
                <a:ext uri="{FF2B5EF4-FFF2-40B4-BE49-F238E27FC236}">
                  <a16:creationId xmlns:a16="http://schemas.microsoft.com/office/drawing/2014/main" id="{80E4D0F4-F964-474E-85E3-FD1CEDF1CDB8}"/>
                </a:ext>
              </a:extLst>
            </p:cNvPr>
            <p:cNvSpPr txBox="1"/>
            <p:nvPr/>
          </p:nvSpPr>
          <p:spPr>
            <a:xfrm>
              <a:off x="8460779" y="5388228"/>
              <a:ext cx="364202" cy="497380"/>
            </a:xfrm>
            <a:prstGeom prst="rect">
              <a:avLst/>
            </a:prstGeom>
            <a:noFill/>
          </p:spPr>
          <p:txBody>
            <a:bodyPr wrap="none" rtlCol="0">
              <a:spAutoFit/>
            </a:bodyPr>
            <a:lstStyle/>
            <a:p>
              <a:r>
                <a:rPr lang="hu-HU" sz="2800" dirty="0">
                  <a:latin typeface="Times New Roman" pitchFamily="18" charset="0"/>
                  <a:cs typeface="Times New Roman" pitchFamily="18" charset="0"/>
                </a:rPr>
                <a:t>y</a:t>
              </a:r>
            </a:p>
          </p:txBody>
        </p:sp>
        <p:graphicFrame>
          <p:nvGraphicFramePr>
            <p:cNvPr id="12" name="Object 6">
              <a:extLst>
                <a:ext uri="{FF2B5EF4-FFF2-40B4-BE49-F238E27FC236}">
                  <a16:creationId xmlns:a16="http://schemas.microsoft.com/office/drawing/2014/main" id="{F5C236CF-0DD9-4D1B-91F1-8C943C0CE0B7}"/>
                </a:ext>
              </a:extLst>
            </p:cNvPr>
            <p:cNvGraphicFramePr>
              <a:graphicFrameLocks noChangeAspect="1"/>
            </p:cNvGraphicFramePr>
            <p:nvPr>
              <p:extLst>
                <p:ext uri="{D42A27DB-BD31-4B8C-83A1-F6EECF244321}">
                  <p14:modId xmlns:p14="http://schemas.microsoft.com/office/powerpoint/2010/main" val="3955414716"/>
                </p:ext>
              </p:extLst>
            </p:nvPr>
          </p:nvGraphicFramePr>
          <p:xfrm>
            <a:off x="8362152" y="3562666"/>
            <a:ext cx="320675" cy="411163"/>
          </p:xfrm>
          <a:graphic>
            <a:graphicData uri="http://schemas.openxmlformats.org/presentationml/2006/ole">
              <mc:AlternateContent xmlns:mc="http://schemas.openxmlformats.org/markup-compatibility/2006">
                <mc:Choice xmlns:v="urn:schemas-microsoft-com:vml" Requires="v">
                  <p:oleObj spid="_x0000_s1368" name="Egyenlet" r:id="rId4" imgW="114151" imgH="164885" progId="Equation.3">
                    <p:embed/>
                  </p:oleObj>
                </mc:Choice>
                <mc:Fallback>
                  <p:oleObj name="Egyenlet" r:id="rId4" imgW="114151" imgH="164885" progId="Equation.3">
                    <p:embed/>
                    <p:pic>
                      <p:nvPicPr>
                        <p:cNvPr id="12"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62152" y="3562666"/>
                          <a:ext cx="320675" cy="411163"/>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cxnSp>
          <p:nvCxnSpPr>
            <p:cNvPr id="13" name="Egyenes összekötő 12">
              <a:extLst>
                <a:ext uri="{FF2B5EF4-FFF2-40B4-BE49-F238E27FC236}">
                  <a16:creationId xmlns:a16="http://schemas.microsoft.com/office/drawing/2014/main" id="{DF8C4D83-1E9B-4A23-AF16-D4EB8D0B830D}"/>
                </a:ext>
              </a:extLst>
            </p:cNvPr>
            <p:cNvCxnSpPr/>
            <p:nvPr/>
          </p:nvCxnSpPr>
          <p:spPr bwMode="auto">
            <a:xfrm flipV="1">
              <a:off x="8757022" y="2972802"/>
              <a:ext cx="1831879" cy="2906270"/>
            </a:xfrm>
            <a:prstGeom prst="line">
              <a:avLst/>
            </a:prstGeom>
            <a:solidFill>
              <a:srgbClr val="00B8FF"/>
            </a:solidFill>
            <a:ln w="25400" cap="flat" cmpd="sng" algn="ctr">
              <a:solidFill>
                <a:schemeClr val="tx1"/>
              </a:solidFill>
              <a:prstDash val="solid"/>
              <a:round/>
              <a:headEnd type="stealth" w="med" len="med"/>
              <a:tailEnd type="none" w="med" len="med"/>
            </a:ln>
            <a:effectLst/>
          </p:spPr>
        </p:cxnSp>
        <p:sp>
          <p:nvSpPr>
            <p:cNvPr id="14" name="Szövegdoboz 13">
              <a:extLst>
                <a:ext uri="{FF2B5EF4-FFF2-40B4-BE49-F238E27FC236}">
                  <a16:creationId xmlns:a16="http://schemas.microsoft.com/office/drawing/2014/main" id="{EE945A83-8B61-4A3D-A81D-78943C1BA186}"/>
                </a:ext>
              </a:extLst>
            </p:cNvPr>
            <p:cNvSpPr txBox="1"/>
            <p:nvPr/>
          </p:nvSpPr>
          <p:spPr>
            <a:xfrm>
              <a:off x="9358445" y="1727481"/>
              <a:ext cx="343364" cy="497380"/>
            </a:xfrm>
            <a:prstGeom prst="rect">
              <a:avLst/>
            </a:prstGeom>
            <a:noFill/>
          </p:spPr>
          <p:txBody>
            <a:bodyPr wrap="none" rtlCol="0">
              <a:spAutoFit/>
            </a:bodyPr>
            <a:lstStyle/>
            <a:p>
              <a:r>
                <a:rPr lang="hu-HU" sz="2800" dirty="0">
                  <a:latin typeface="Times New Roman" pitchFamily="18" charset="0"/>
                  <a:cs typeface="Times New Roman" pitchFamily="18" charset="0"/>
                </a:rPr>
                <a:t>z</a:t>
              </a:r>
            </a:p>
          </p:txBody>
        </p:sp>
        <p:cxnSp>
          <p:nvCxnSpPr>
            <p:cNvPr id="15" name="Egyenes összekötő 14">
              <a:extLst>
                <a:ext uri="{FF2B5EF4-FFF2-40B4-BE49-F238E27FC236}">
                  <a16:creationId xmlns:a16="http://schemas.microsoft.com/office/drawing/2014/main" id="{2516CF8C-9674-4DB5-83E5-EF243665FE58}"/>
                </a:ext>
              </a:extLst>
            </p:cNvPr>
            <p:cNvCxnSpPr>
              <a:cxnSpLocks noChangeAspect="1"/>
            </p:cNvCxnSpPr>
            <p:nvPr/>
          </p:nvCxnSpPr>
          <p:spPr bwMode="auto">
            <a:xfrm flipV="1">
              <a:off x="8048848" y="4311260"/>
              <a:ext cx="337054" cy="549310"/>
            </a:xfrm>
            <a:prstGeom prst="line">
              <a:avLst/>
            </a:prstGeom>
            <a:solidFill>
              <a:srgbClr val="00B8FF"/>
            </a:solidFill>
            <a:ln w="25400" cap="flat" cmpd="sng" algn="ctr">
              <a:solidFill>
                <a:schemeClr val="tx1"/>
              </a:solidFill>
              <a:prstDash val="dash"/>
              <a:round/>
              <a:headEnd type="none" w="med" len="med"/>
              <a:tailEnd type="none" w="med" len="med"/>
            </a:ln>
            <a:effectLst/>
          </p:spPr>
        </p:cxnSp>
        <p:sp>
          <p:nvSpPr>
            <p:cNvPr id="16" name="Ellipszis 15">
              <a:extLst>
                <a:ext uri="{FF2B5EF4-FFF2-40B4-BE49-F238E27FC236}">
                  <a16:creationId xmlns:a16="http://schemas.microsoft.com/office/drawing/2014/main" id="{6C5161BD-C8D4-4359-92D4-16CC475F3CD9}"/>
                </a:ext>
              </a:extLst>
            </p:cNvPr>
            <p:cNvSpPr/>
            <p:nvPr/>
          </p:nvSpPr>
          <p:spPr bwMode="auto">
            <a:xfrm>
              <a:off x="7698741" y="2318412"/>
              <a:ext cx="4041022" cy="4056816"/>
            </a:xfrm>
            <a:prstGeom prst="ellipse">
              <a:avLst/>
            </a:pr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cxnSp>
          <p:nvCxnSpPr>
            <p:cNvPr id="17" name="Egyenes összekötő 16">
              <a:extLst>
                <a:ext uri="{FF2B5EF4-FFF2-40B4-BE49-F238E27FC236}">
                  <a16:creationId xmlns:a16="http://schemas.microsoft.com/office/drawing/2014/main" id="{9B0C7A65-A798-4736-9F53-27DFA25B2794}"/>
                </a:ext>
              </a:extLst>
            </p:cNvPr>
            <p:cNvCxnSpPr/>
            <p:nvPr/>
          </p:nvCxnSpPr>
          <p:spPr bwMode="auto">
            <a:xfrm flipV="1">
              <a:off x="8020736" y="3973829"/>
              <a:ext cx="0" cy="900000"/>
            </a:xfrm>
            <a:prstGeom prst="line">
              <a:avLst/>
            </a:prstGeom>
            <a:solidFill>
              <a:srgbClr val="00B8FF"/>
            </a:solidFill>
            <a:ln w="25400" cap="flat" cmpd="sng" algn="ctr">
              <a:solidFill>
                <a:schemeClr val="tx1"/>
              </a:solidFill>
              <a:prstDash val="dash"/>
              <a:round/>
              <a:headEnd type="none" w="med" len="med"/>
              <a:tailEnd type="none" w="med" len="med"/>
            </a:ln>
            <a:effectLst/>
          </p:spPr>
        </p:cxnSp>
        <p:grpSp>
          <p:nvGrpSpPr>
            <p:cNvPr id="18" name="Csoportba foglalás 17">
              <a:extLst>
                <a:ext uri="{FF2B5EF4-FFF2-40B4-BE49-F238E27FC236}">
                  <a16:creationId xmlns:a16="http://schemas.microsoft.com/office/drawing/2014/main" id="{80438D90-C349-4446-9662-153289EA70A2}"/>
                </a:ext>
              </a:extLst>
            </p:cNvPr>
            <p:cNvGrpSpPr/>
            <p:nvPr/>
          </p:nvGrpSpPr>
          <p:grpSpPr>
            <a:xfrm>
              <a:off x="8362152" y="3409227"/>
              <a:ext cx="1381850" cy="1451343"/>
              <a:chOff x="3653028" y="3514055"/>
              <a:chExt cx="1381850" cy="1451343"/>
            </a:xfrm>
          </p:grpSpPr>
          <p:cxnSp>
            <p:nvCxnSpPr>
              <p:cNvPr id="19" name="Egyenes összekötő nyíllal 18">
                <a:extLst>
                  <a:ext uri="{FF2B5EF4-FFF2-40B4-BE49-F238E27FC236}">
                    <a16:creationId xmlns:a16="http://schemas.microsoft.com/office/drawing/2014/main" id="{C7BA336E-F341-486B-9642-155BEAB7F841}"/>
                  </a:ext>
                </a:extLst>
              </p:cNvPr>
              <p:cNvCxnSpPr/>
              <p:nvPr/>
            </p:nvCxnSpPr>
            <p:spPr bwMode="auto">
              <a:xfrm flipH="1">
                <a:off x="3653028" y="4417454"/>
                <a:ext cx="1380172" cy="0"/>
              </a:xfrm>
              <a:prstGeom prst="straightConnector1">
                <a:avLst/>
              </a:prstGeom>
              <a:solidFill>
                <a:srgbClr val="00B8FF"/>
              </a:solidFill>
              <a:ln w="50800" cap="flat" cmpd="sng" algn="ctr">
                <a:solidFill>
                  <a:srgbClr val="0B8DE5"/>
                </a:solidFill>
                <a:prstDash val="solid"/>
                <a:round/>
                <a:headEnd type="none" w="med" len="med"/>
                <a:tailEnd type="stealth"/>
              </a:ln>
              <a:effectLst/>
            </p:spPr>
          </p:cxnSp>
          <p:cxnSp>
            <p:nvCxnSpPr>
              <p:cNvPr id="20" name="Egyenes összekötő nyíllal 19">
                <a:extLst>
                  <a:ext uri="{FF2B5EF4-FFF2-40B4-BE49-F238E27FC236}">
                    <a16:creationId xmlns:a16="http://schemas.microsoft.com/office/drawing/2014/main" id="{EC0D8F2A-C779-4DD2-8BE7-17D97DDFEBD2}"/>
                  </a:ext>
                </a:extLst>
              </p:cNvPr>
              <p:cNvCxnSpPr/>
              <p:nvPr/>
            </p:nvCxnSpPr>
            <p:spPr bwMode="auto">
              <a:xfrm flipH="1">
                <a:off x="4673071" y="4416088"/>
                <a:ext cx="360129" cy="549310"/>
              </a:xfrm>
              <a:prstGeom prst="straightConnector1">
                <a:avLst/>
              </a:prstGeom>
              <a:solidFill>
                <a:srgbClr val="00B8FF"/>
              </a:solidFill>
              <a:ln w="50800" cap="flat" cmpd="sng" algn="ctr">
                <a:solidFill>
                  <a:srgbClr val="0B8DE5"/>
                </a:solidFill>
                <a:prstDash val="solid"/>
                <a:round/>
                <a:headEnd type="none" w="med" len="med"/>
                <a:tailEnd type="stealth"/>
              </a:ln>
              <a:effectLst/>
            </p:spPr>
          </p:cxnSp>
          <p:cxnSp>
            <p:nvCxnSpPr>
              <p:cNvPr id="21" name="Egyenes összekötő nyíllal 20">
                <a:extLst>
                  <a:ext uri="{FF2B5EF4-FFF2-40B4-BE49-F238E27FC236}">
                    <a16:creationId xmlns:a16="http://schemas.microsoft.com/office/drawing/2014/main" id="{90ACD9BF-BEEE-4102-829A-DB6FB23C3B0E}"/>
                  </a:ext>
                </a:extLst>
              </p:cNvPr>
              <p:cNvCxnSpPr/>
              <p:nvPr/>
            </p:nvCxnSpPr>
            <p:spPr bwMode="auto">
              <a:xfrm flipH="1" flipV="1">
                <a:off x="5034877" y="3514055"/>
                <a:ext cx="1" cy="900000"/>
              </a:xfrm>
              <a:prstGeom prst="straightConnector1">
                <a:avLst/>
              </a:prstGeom>
              <a:solidFill>
                <a:srgbClr val="00B8FF"/>
              </a:solidFill>
              <a:ln w="50800" cap="flat" cmpd="sng" algn="ctr">
                <a:solidFill>
                  <a:srgbClr val="0B8DE5"/>
                </a:solidFill>
                <a:prstDash val="solid"/>
                <a:round/>
                <a:headEnd type="none" w="med" len="med"/>
                <a:tailEnd type="stealth"/>
              </a:ln>
              <a:effectLst/>
            </p:spPr>
          </p:cxnSp>
        </p:grpSp>
        <p:cxnSp>
          <p:nvCxnSpPr>
            <p:cNvPr id="22" name="Egyenes összekötő 21">
              <a:extLst>
                <a:ext uri="{FF2B5EF4-FFF2-40B4-BE49-F238E27FC236}">
                  <a16:creationId xmlns:a16="http://schemas.microsoft.com/office/drawing/2014/main" id="{67B168F9-326A-4E36-993D-BE0F19820E2D}"/>
                </a:ext>
              </a:extLst>
            </p:cNvPr>
            <p:cNvCxnSpPr/>
            <p:nvPr/>
          </p:nvCxnSpPr>
          <p:spPr bwMode="auto">
            <a:xfrm flipV="1">
              <a:off x="8020736" y="4336376"/>
              <a:ext cx="1681073" cy="537453"/>
            </a:xfrm>
            <a:prstGeom prst="line">
              <a:avLst/>
            </a:prstGeom>
            <a:solidFill>
              <a:srgbClr val="00B8FF"/>
            </a:solidFill>
            <a:ln w="50800" cap="flat" cmpd="sng" algn="ctr">
              <a:solidFill>
                <a:srgbClr val="66CCFF"/>
              </a:solidFill>
              <a:prstDash val="solid"/>
              <a:round/>
              <a:headEnd type="stealth" w="med" len="med"/>
              <a:tailEnd type="none" w="lg" len="sm"/>
            </a:ln>
            <a:effectLst/>
          </p:spPr>
        </p:cxnSp>
        <p:sp>
          <p:nvSpPr>
            <p:cNvPr id="23" name="Ellipszis 22">
              <a:extLst>
                <a:ext uri="{FF2B5EF4-FFF2-40B4-BE49-F238E27FC236}">
                  <a16:creationId xmlns:a16="http://schemas.microsoft.com/office/drawing/2014/main" id="{F2A6017D-9543-4E6A-AC6F-D002920EC8EC}"/>
                </a:ext>
              </a:extLst>
            </p:cNvPr>
            <p:cNvSpPr/>
            <p:nvPr/>
          </p:nvSpPr>
          <p:spPr bwMode="auto">
            <a:xfrm>
              <a:off x="7945431" y="3894162"/>
              <a:ext cx="159333" cy="159333"/>
            </a:xfrm>
            <a:prstGeom prst="ellipse">
              <a:avLst/>
            </a:prstGeom>
            <a:solidFill>
              <a:srgbClr val="FF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sp>
          <p:nvSpPr>
            <p:cNvPr id="24" name="Ellipszis 23">
              <a:extLst>
                <a:ext uri="{FF2B5EF4-FFF2-40B4-BE49-F238E27FC236}">
                  <a16:creationId xmlns:a16="http://schemas.microsoft.com/office/drawing/2014/main" id="{359BDED2-EC17-4CFD-A1DF-262029FE2D2C}"/>
                </a:ext>
              </a:extLst>
            </p:cNvPr>
            <p:cNvSpPr/>
            <p:nvPr/>
          </p:nvSpPr>
          <p:spPr bwMode="auto">
            <a:xfrm rot="16200000">
              <a:off x="7712600" y="3335168"/>
              <a:ext cx="4037669" cy="2033629"/>
            </a:xfrm>
            <a:prstGeom prst="ellipse">
              <a:avLst/>
            </a:pr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grpSp>
          <p:nvGrpSpPr>
            <p:cNvPr id="25" name="Csoportba foglalás 24">
              <a:extLst>
                <a:ext uri="{FF2B5EF4-FFF2-40B4-BE49-F238E27FC236}">
                  <a16:creationId xmlns:a16="http://schemas.microsoft.com/office/drawing/2014/main" id="{2248D951-D3C7-4615-9F7D-75157C8E8657}"/>
                </a:ext>
              </a:extLst>
            </p:cNvPr>
            <p:cNvGrpSpPr/>
            <p:nvPr/>
          </p:nvGrpSpPr>
          <p:grpSpPr>
            <a:xfrm>
              <a:off x="9049446" y="3646727"/>
              <a:ext cx="1375975" cy="1375878"/>
              <a:chOff x="4340322" y="3727805"/>
              <a:chExt cx="1375975" cy="1375878"/>
            </a:xfrm>
          </p:grpSpPr>
          <p:sp>
            <p:nvSpPr>
              <p:cNvPr id="26" name="Ív 25">
                <a:extLst>
                  <a:ext uri="{FF2B5EF4-FFF2-40B4-BE49-F238E27FC236}">
                    <a16:creationId xmlns:a16="http://schemas.microsoft.com/office/drawing/2014/main" id="{4EB63E94-3E6D-4DBC-ADCD-919796921DDD}"/>
                  </a:ext>
                </a:extLst>
              </p:cNvPr>
              <p:cNvSpPr>
                <a:spLocks noChangeAspect="1"/>
              </p:cNvSpPr>
              <p:nvPr/>
            </p:nvSpPr>
            <p:spPr bwMode="auto">
              <a:xfrm>
                <a:off x="4340322" y="3727805"/>
                <a:ext cx="1375975" cy="1375878"/>
              </a:xfrm>
              <a:prstGeom prst="arc">
                <a:avLst>
                  <a:gd name="adj1" fmla="val 11549729"/>
                  <a:gd name="adj2" fmla="val 16125578"/>
                </a:avLst>
              </a:prstGeom>
              <a:noFill/>
              <a:ln w="25400" cap="flat" cmpd="sng" algn="ctr">
                <a:solidFill>
                  <a:srgbClr val="FF0000"/>
                </a:solidFill>
                <a:prstDash val="solid"/>
                <a:round/>
                <a:headEnd type="stealth"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graphicFrame>
            <p:nvGraphicFramePr>
              <p:cNvPr id="27" name="Object 7">
                <a:extLst>
                  <a:ext uri="{FF2B5EF4-FFF2-40B4-BE49-F238E27FC236}">
                    <a16:creationId xmlns:a16="http://schemas.microsoft.com/office/drawing/2014/main" id="{41EE41AF-F3A9-422B-B6C5-CA5F3D6C5043}"/>
                  </a:ext>
                </a:extLst>
              </p:cNvPr>
              <p:cNvGraphicFramePr>
                <a:graphicFrameLocks noChangeAspect="1"/>
              </p:cNvGraphicFramePr>
              <p:nvPr/>
            </p:nvGraphicFramePr>
            <p:xfrm>
              <a:off x="4575050" y="3856407"/>
              <a:ext cx="517525" cy="444500"/>
            </p:xfrm>
            <a:graphic>
              <a:graphicData uri="http://schemas.openxmlformats.org/presentationml/2006/ole">
                <mc:AlternateContent xmlns:mc="http://schemas.openxmlformats.org/markup-compatibility/2006">
                  <mc:Choice xmlns:v="urn:schemas-microsoft-com:vml" Requires="v">
                    <p:oleObj spid="_x0000_s1369" name="Egyenlet" r:id="rId6" imgW="152280" imgH="177480" progId="Equation.3">
                      <p:embed/>
                    </p:oleObj>
                  </mc:Choice>
                  <mc:Fallback>
                    <p:oleObj name="Egyenlet" r:id="rId6" imgW="152280" imgH="177480" progId="Equation.3">
                      <p:embed/>
                      <p:pic>
                        <p:nvPicPr>
                          <p:cNvPr id="157703"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5050" y="3856407"/>
                            <a:ext cx="517525"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28" name="Csoportba foglalás 27">
              <a:extLst>
                <a:ext uri="{FF2B5EF4-FFF2-40B4-BE49-F238E27FC236}">
                  <a16:creationId xmlns:a16="http://schemas.microsoft.com/office/drawing/2014/main" id="{5F1B3F21-3E07-49C8-85D1-3E73753755DD}"/>
                </a:ext>
              </a:extLst>
            </p:cNvPr>
            <p:cNvGrpSpPr/>
            <p:nvPr/>
          </p:nvGrpSpPr>
          <p:grpSpPr>
            <a:xfrm>
              <a:off x="8216221" y="3576538"/>
              <a:ext cx="3060417" cy="1490420"/>
              <a:chOff x="3507097" y="3657616"/>
              <a:chExt cx="3060417" cy="1490420"/>
            </a:xfrm>
          </p:grpSpPr>
          <p:sp>
            <p:nvSpPr>
              <p:cNvPr id="29" name="Ív 28">
                <a:extLst>
                  <a:ext uri="{FF2B5EF4-FFF2-40B4-BE49-F238E27FC236}">
                    <a16:creationId xmlns:a16="http://schemas.microsoft.com/office/drawing/2014/main" id="{B1C370BE-516F-4584-901A-2E9C5BC3BDFD}"/>
                  </a:ext>
                </a:extLst>
              </p:cNvPr>
              <p:cNvSpPr>
                <a:spLocks noChangeAspect="1"/>
              </p:cNvSpPr>
              <p:nvPr/>
            </p:nvSpPr>
            <p:spPr bwMode="auto">
              <a:xfrm>
                <a:off x="3507097" y="3657616"/>
                <a:ext cx="3060417" cy="1490420"/>
              </a:xfrm>
              <a:prstGeom prst="arc">
                <a:avLst>
                  <a:gd name="adj1" fmla="val 9770417"/>
                  <a:gd name="adj2" fmla="val 10739202"/>
                </a:avLst>
              </a:prstGeom>
              <a:noFill/>
              <a:ln w="25400" cap="flat" cmpd="sng" algn="ctr">
                <a:solidFill>
                  <a:srgbClr val="FF0000"/>
                </a:solidFill>
                <a:prstDash val="solid"/>
                <a:round/>
                <a:headEnd type="stealth"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8" charset="0"/>
                  <a:buNone/>
                  <a:tabLst/>
                </a:pPr>
                <a:endParaRPr kumimoji="0" lang="hu-HU" sz="1800" b="0" i="0" u="none" strike="noStrike" cap="none" normalizeH="0" baseline="0">
                  <a:ln>
                    <a:noFill/>
                  </a:ln>
                  <a:effectLst/>
                  <a:latin typeface="Arial" charset="0"/>
                </a:endParaRPr>
              </a:p>
            </p:txBody>
          </p:sp>
          <p:graphicFrame>
            <p:nvGraphicFramePr>
              <p:cNvPr id="30" name="Object 8">
                <a:extLst>
                  <a:ext uri="{FF2B5EF4-FFF2-40B4-BE49-F238E27FC236}">
                    <a16:creationId xmlns:a16="http://schemas.microsoft.com/office/drawing/2014/main" id="{EDEB1EB6-EF95-4480-B524-40BA4806D8FD}"/>
                  </a:ext>
                </a:extLst>
              </p:cNvPr>
              <p:cNvGraphicFramePr>
                <a:graphicFrameLocks noChangeAspect="1"/>
              </p:cNvGraphicFramePr>
              <p:nvPr/>
            </p:nvGraphicFramePr>
            <p:xfrm>
              <a:off x="3620243" y="4404302"/>
              <a:ext cx="474662" cy="412750"/>
            </p:xfrm>
            <a:graphic>
              <a:graphicData uri="http://schemas.openxmlformats.org/presentationml/2006/ole">
                <mc:AlternateContent xmlns:mc="http://schemas.openxmlformats.org/markup-compatibility/2006">
                  <mc:Choice xmlns:v="urn:schemas-microsoft-com:vml" Requires="v">
                    <p:oleObj spid="_x0000_s1370" name="Egyenlet" r:id="rId8" imgW="139680" imgH="164880" progId="Equation.3">
                      <p:embed/>
                    </p:oleObj>
                  </mc:Choice>
                  <mc:Fallback>
                    <p:oleObj name="Egyenlet" r:id="rId8" imgW="139680" imgH="164880" progId="Equation.3">
                      <p:embed/>
                      <p:pic>
                        <p:nvPicPr>
                          <p:cNvPr id="157704"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20243" y="4404302"/>
                            <a:ext cx="474662"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31" name="Szövegdoboz 30">
              <a:extLst>
                <a:ext uri="{FF2B5EF4-FFF2-40B4-BE49-F238E27FC236}">
                  <a16:creationId xmlns:a16="http://schemas.microsoft.com/office/drawing/2014/main" id="{5A953825-F16F-4F3F-9835-3382DDB13EF1}"/>
                </a:ext>
              </a:extLst>
            </p:cNvPr>
            <p:cNvSpPr txBox="1"/>
            <p:nvPr/>
          </p:nvSpPr>
          <p:spPr>
            <a:xfrm>
              <a:off x="11466949" y="3272773"/>
              <a:ext cx="65" cy="260392"/>
            </a:xfrm>
            <a:prstGeom prst="rect">
              <a:avLst/>
            </a:prstGeom>
            <a:noFill/>
          </p:spPr>
          <p:txBody>
            <a:bodyPr wrap="none" lIns="0" tIns="0" rIns="0" bIns="0" rtlCol="0">
              <a:spAutoFit/>
            </a:bodyPr>
            <a:lstStyle/>
            <a:p>
              <a:endParaRPr lang="hu-HU" dirty="0"/>
            </a:p>
          </p:txBody>
        </p:sp>
      </p:grpSp>
      <mc:AlternateContent xmlns:mc="http://schemas.openxmlformats.org/markup-compatibility/2006" xmlns:a14="http://schemas.microsoft.com/office/drawing/2010/main">
        <mc:Choice Requires="a14">
          <p:sp>
            <p:nvSpPr>
              <p:cNvPr id="33" name="Szövegdoboz 32">
                <a:extLst>
                  <a:ext uri="{FF2B5EF4-FFF2-40B4-BE49-F238E27FC236}">
                    <a16:creationId xmlns:a16="http://schemas.microsoft.com/office/drawing/2014/main" id="{FEBEC667-3E05-4451-AB5F-518D291347BA}"/>
                  </a:ext>
                </a:extLst>
              </p:cNvPr>
              <p:cNvSpPr txBox="1"/>
              <p:nvPr/>
            </p:nvSpPr>
            <p:spPr>
              <a:xfrm>
                <a:off x="563880" y="2636520"/>
                <a:ext cx="7483652" cy="603820"/>
              </a:xfrm>
              <a:prstGeom prst="rect">
                <a:avLst/>
              </a:prstGeom>
              <a:noFill/>
            </p:spPr>
            <p:txBody>
              <a:bodyPr wrap="none" lIns="0" tIns="0" rIns="0" bIns="0" rtlCol="0">
                <a:spAutoFit/>
              </a:bodyPr>
              <a:lstStyle/>
              <a:p>
                <a14:m>
                  <m:oMath xmlns:m="http://schemas.openxmlformats.org/officeDocument/2006/math">
                    <m:sSub>
                      <m:sSubPr>
                        <m:ctrlPr>
                          <a:rPr lang="hu-HU" sz="3600" i="1" smtClean="0">
                            <a:latin typeface="Cambria Math" panose="02040503050406030204" pitchFamily="18" charset="0"/>
                          </a:rPr>
                        </m:ctrlPr>
                      </m:sSubPr>
                      <m:e>
                        <m:r>
                          <a:rPr lang="hu-HU" sz="3600" i="1" smtClean="0">
                            <a:latin typeface="Cambria Math" panose="02040503050406030204" pitchFamily="18" charset="0"/>
                            <a:ea typeface="Cambria Math" panose="02040503050406030204" pitchFamily="18" charset="0"/>
                          </a:rPr>
                          <m:t>𝜓</m:t>
                        </m:r>
                      </m:e>
                      <m:sub>
                        <m:r>
                          <a:rPr lang="hu-HU" sz="3600" b="0" i="1" smtClean="0">
                            <a:latin typeface="Cambria Math" panose="02040503050406030204" pitchFamily="18" charset="0"/>
                          </a:rPr>
                          <m:t>𝑛</m:t>
                        </m:r>
                        <m:r>
                          <a:rPr lang="hu-HU" sz="3600" b="0" i="1" smtClean="0">
                            <a:latin typeface="Cambria Math" panose="02040503050406030204" pitchFamily="18" charset="0"/>
                          </a:rPr>
                          <m:t>,ℓ,</m:t>
                        </m:r>
                        <m:sSub>
                          <m:sSubPr>
                            <m:ctrlPr>
                              <a:rPr lang="hu-HU" sz="3600" b="0" i="1" smtClean="0">
                                <a:latin typeface="Cambria Math" panose="02040503050406030204" pitchFamily="18" charset="0"/>
                                <a:ea typeface="Cambria Math" panose="02040503050406030204" pitchFamily="18" charset="0"/>
                              </a:rPr>
                            </m:ctrlPr>
                          </m:sSubPr>
                          <m:e>
                            <m:r>
                              <a:rPr lang="hu-HU" sz="3600" b="0" i="1" smtClean="0">
                                <a:latin typeface="Cambria Math" panose="02040503050406030204" pitchFamily="18" charset="0"/>
                                <a:ea typeface="Cambria Math" panose="02040503050406030204" pitchFamily="18" charset="0"/>
                              </a:rPr>
                              <m:t>𝑚</m:t>
                            </m:r>
                          </m:e>
                          <m:sub>
                            <m:r>
                              <a:rPr lang="hu-HU" sz="3600" b="0" i="1" smtClean="0">
                                <a:latin typeface="Cambria Math" panose="02040503050406030204" pitchFamily="18" charset="0"/>
                                <a:ea typeface="Cambria Math" panose="02040503050406030204" pitchFamily="18" charset="0"/>
                              </a:rPr>
                              <m:t>ℓ</m:t>
                            </m:r>
                          </m:sub>
                        </m:sSub>
                      </m:sub>
                    </m:sSub>
                    <m:d>
                      <m:dPr>
                        <m:ctrlPr>
                          <a:rPr lang="hu-HU" sz="3600" i="1" smtClean="0">
                            <a:latin typeface="Cambria Math" panose="02040503050406030204" pitchFamily="18" charset="0"/>
                          </a:rPr>
                        </m:ctrlPr>
                      </m:dPr>
                      <m:e>
                        <m:r>
                          <a:rPr lang="hu-HU" sz="3600" b="0" i="1" smtClean="0">
                            <a:latin typeface="Cambria Math" panose="02040503050406030204" pitchFamily="18" charset="0"/>
                          </a:rPr>
                          <m:t>𝑟</m:t>
                        </m:r>
                        <m:r>
                          <a:rPr lang="hu-HU" sz="3600" b="0" i="1" smtClean="0">
                            <a:latin typeface="Cambria Math" panose="02040503050406030204" pitchFamily="18" charset="0"/>
                          </a:rPr>
                          <m:t>,</m:t>
                        </m:r>
                        <m:r>
                          <m:rPr>
                            <m:sty m:val="p"/>
                          </m:rPr>
                          <a:rPr lang="el-GR" sz="3600" b="0" i="1" smtClean="0">
                            <a:latin typeface="Cambria Math" panose="02040503050406030204" pitchFamily="18" charset="0"/>
                            <a:ea typeface="Cambria Math" panose="02040503050406030204" pitchFamily="18" charset="0"/>
                          </a:rPr>
                          <m:t>Θ</m:t>
                        </m:r>
                        <m:r>
                          <a:rPr lang="hu-HU" sz="3600" b="0" i="1" smtClean="0">
                            <a:latin typeface="Cambria Math" panose="02040503050406030204" pitchFamily="18" charset="0"/>
                            <a:ea typeface="Cambria Math" panose="02040503050406030204" pitchFamily="18" charset="0"/>
                          </a:rPr>
                          <m:t>,</m:t>
                        </m:r>
                        <m:r>
                          <a:rPr lang="el-GR" sz="3600" b="0" i="1" smtClean="0">
                            <a:latin typeface="Cambria Math" panose="02040503050406030204" pitchFamily="18" charset="0"/>
                            <a:ea typeface="Cambria Math" panose="02040503050406030204" pitchFamily="18" charset="0"/>
                          </a:rPr>
                          <m:t>𝜑</m:t>
                        </m:r>
                      </m:e>
                    </m:d>
                    <m:r>
                      <a:rPr lang="hu-HU" sz="3600" b="0" i="1" smtClean="0">
                        <a:latin typeface="Cambria Math" panose="02040503050406030204" pitchFamily="18" charset="0"/>
                      </a:rPr>
                      <m:t>=</m:t>
                    </m:r>
                    <m:sSub>
                      <m:sSubPr>
                        <m:ctrlPr>
                          <a:rPr lang="hu-HU" sz="3600" b="0" i="1" smtClean="0">
                            <a:latin typeface="Cambria Math" panose="02040503050406030204" pitchFamily="18" charset="0"/>
                          </a:rPr>
                        </m:ctrlPr>
                      </m:sSubPr>
                      <m:e>
                        <m:r>
                          <a:rPr lang="hu-HU" sz="3600" b="0" i="1" smtClean="0">
                            <a:latin typeface="Cambria Math" panose="02040503050406030204" pitchFamily="18" charset="0"/>
                          </a:rPr>
                          <m:t>𝑅</m:t>
                        </m:r>
                      </m:e>
                      <m:sub>
                        <m:r>
                          <a:rPr lang="hu-HU" sz="3600" b="0" i="1" smtClean="0">
                            <a:latin typeface="Cambria Math" panose="02040503050406030204" pitchFamily="18" charset="0"/>
                          </a:rPr>
                          <m:t>𝑛</m:t>
                        </m:r>
                        <m:r>
                          <a:rPr lang="hu-HU" sz="3600" b="0" i="1" smtClean="0">
                            <a:latin typeface="Cambria Math" panose="02040503050406030204" pitchFamily="18" charset="0"/>
                          </a:rPr>
                          <m:t>,ℓ</m:t>
                        </m:r>
                      </m:sub>
                    </m:sSub>
                    <m:d>
                      <m:dPr>
                        <m:ctrlPr>
                          <a:rPr lang="hu-HU" sz="3600" b="0" i="1" smtClean="0">
                            <a:latin typeface="Cambria Math" panose="02040503050406030204" pitchFamily="18" charset="0"/>
                          </a:rPr>
                        </m:ctrlPr>
                      </m:dPr>
                      <m:e>
                        <m:r>
                          <a:rPr lang="hu-HU" sz="3600" b="0" i="1" smtClean="0">
                            <a:latin typeface="Cambria Math" panose="02040503050406030204" pitchFamily="18" charset="0"/>
                          </a:rPr>
                          <m:t>𝑟</m:t>
                        </m:r>
                      </m:e>
                    </m:d>
                    <m:r>
                      <a:rPr lang="hu-HU" sz="3600" b="0" i="1" smtClean="0">
                        <a:latin typeface="Cambria Math" panose="02040503050406030204" pitchFamily="18" charset="0"/>
                        <a:ea typeface="Cambria Math" panose="02040503050406030204" pitchFamily="18" charset="0"/>
                      </a:rPr>
                      <m:t>∙</m:t>
                    </m:r>
                    <m:sSub>
                      <m:sSubPr>
                        <m:ctrlPr>
                          <a:rPr lang="hu-HU" sz="3600" b="0" i="1" smtClean="0">
                            <a:latin typeface="Cambria Math" panose="02040503050406030204" pitchFamily="18" charset="0"/>
                            <a:ea typeface="Cambria Math" panose="02040503050406030204" pitchFamily="18" charset="0"/>
                          </a:rPr>
                        </m:ctrlPr>
                      </m:sSubPr>
                      <m:e>
                        <m:r>
                          <a:rPr lang="hu-HU" sz="3600" b="0" i="1" smtClean="0">
                            <a:latin typeface="Cambria Math" panose="02040503050406030204" pitchFamily="18" charset="0"/>
                            <a:ea typeface="Cambria Math" panose="02040503050406030204" pitchFamily="18" charset="0"/>
                          </a:rPr>
                          <m:t>𝑌</m:t>
                        </m:r>
                      </m:e>
                      <m:sub>
                        <m:r>
                          <a:rPr lang="hu-HU" sz="3600" b="0" i="1" smtClean="0">
                            <a:latin typeface="Cambria Math" panose="02040503050406030204" pitchFamily="18" charset="0"/>
                            <a:ea typeface="Cambria Math" panose="02040503050406030204" pitchFamily="18" charset="0"/>
                          </a:rPr>
                          <m:t>ℓ, </m:t>
                        </m:r>
                        <m:sSub>
                          <m:sSubPr>
                            <m:ctrlPr>
                              <a:rPr lang="hu-HU" sz="3600" b="0" i="1" smtClean="0">
                                <a:latin typeface="Cambria Math" panose="02040503050406030204" pitchFamily="18" charset="0"/>
                                <a:ea typeface="Cambria Math" panose="02040503050406030204" pitchFamily="18" charset="0"/>
                              </a:rPr>
                            </m:ctrlPr>
                          </m:sSubPr>
                          <m:e>
                            <m:r>
                              <a:rPr lang="hu-HU" sz="3600" b="0" i="1" smtClean="0">
                                <a:latin typeface="Cambria Math" panose="02040503050406030204" pitchFamily="18" charset="0"/>
                                <a:ea typeface="Cambria Math" panose="02040503050406030204" pitchFamily="18" charset="0"/>
                              </a:rPr>
                              <m:t>𝑚</m:t>
                            </m:r>
                          </m:e>
                          <m:sub>
                            <m:r>
                              <a:rPr lang="hu-HU" sz="3600" b="0" i="1" smtClean="0">
                                <a:latin typeface="Cambria Math" panose="02040503050406030204" pitchFamily="18" charset="0"/>
                                <a:ea typeface="Cambria Math" panose="02040503050406030204" pitchFamily="18" charset="0"/>
                              </a:rPr>
                              <m:t>ℓ</m:t>
                            </m:r>
                          </m:sub>
                        </m:sSub>
                      </m:sub>
                    </m:sSub>
                    <m:d>
                      <m:dPr>
                        <m:ctrlPr>
                          <a:rPr lang="hu-HU" sz="3600" b="0" i="1" smtClean="0">
                            <a:latin typeface="Cambria Math" panose="02040503050406030204" pitchFamily="18" charset="0"/>
                            <a:ea typeface="Cambria Math" panose="02040503050406030204" pitchFamily="18" charset="0"/>
                          </a:rPr>
                        </m:ctrlPr>
                      </m:dPr>
                      <m:e>
                        <m:r>
                          <m:rPr>
                            <m:sty m:val="p"/>
                          </m:rPr>
                          <a:rPr lang="el-GR" sz="3600" b="0" i="1" smtClean="0">
                            <a:latin typeface="Cambria Math" panose="02040503050406030204" pitchFamily="18" charset="0"/>
                            <a:ea typeface="Cambria Math" panose="02040503050406030204" pitchFamily="18" charset="0"/>
                          </a:rPr>
                          <m:t>Θ</m:t>
                        </m:r>
                        <m:r>
                          <a:rPr lang="hu-HU" sz="3600" b="0" i="1" smtClean="0">
                            <a:latin typeface="Cambria Math" panose="02040503050406030204" pitchFamily="18" charset="0"/>
                            <a:ea typeface="Cambria Math" panose="02040503050406030204" pitchFamily="18" charset="0"/>
                          </a:rPr>
                          <m:t>,</m:t>
                        </m:r>
                        <m:r>
                          <a:rPr lang="hu-HU" sz="3600" b="0" i="1" smtClean="0">
                            <a:latin typeface="Cambria Math" panose="02040503050406030204" pitchFamily="18" charset="0"/>
                            <a:ea typeface="Cambria Math" panose="02040503050406030204" pitchFamily="18" charset="0"/>
                          </a:rPr>
                          <m:t>𝜑</m:t>
                        </m:r>
                      </m:e>
                    </m:d>
                  </m:oMath>
                </a14:m>
                <a:r>
                  <a:rPr lang="hu-HU" sz="3600" dirty="0"/>
                  <a:t> </a:t>
                </a:r>
              </a:p>
            </p:txBody>
          </p:sp>
        </mc:Choice>
        <mc:Fallback xmlns="">
          <p:sp>
            <p:nvSpPr>
              <p:cNvPr id="33" name="Szövegdoboz 32">
                <a:extLst>
                  <a:ext uri="{FF2B5EF4-FFF2-40B4-BE49-F238E27FC236}">
                    <a16:creationId xmlns:a16="http://schemas.microsoft.com/office/drawing/2014/main" id="{FEBEC667-3E05-4451-AB5F-518D291347BA}"/>
                  </a:ext>
                </a:extLst>
              </p:cNvPr>
              <p:cNvSpPr txBox="1">
                <a:spLocks noRot="1" noChangeAspect="1" noMove="1" noResize="1" noEditPoints="1" noAdjustHandles="1" noChangeArrowheads="1" noChangeShapeType="1" noTextEdit="1"/>
              </p:cNvSpPr>
              <p:nvPr/>
            </p:nvSpPr>
            <p:spPr>
              <a:xfrm>
                <a:off x="563880" y="2636520"/>
                <a:ext cx="7483652" cy="603820"/>
              </a:xfrm>
              <a:prstGeom prst="rect">
                <a:avLst/>
              </a:prstGeom>
              <a:blipFill>
                <a:blip r:embed="rId10"/>
                <a:stretch>
                  <a:fillRect/>
                </a:stretch>
              </a:blipFill>
            </p:spPr>
            <p:txBody>
              <a:bodyPr/>
              <a:lstStyle/>
              <a:p>
                <a:r>
                  <a:rPr lang="hu-HU">
                    <a:noFill/>
                  </a:rPr>
                  <a:t> </a:t>
                </a:r>
              </a:p>
            </p:txBody>
          </p:sp>
        </mc:Fallback>
      </mc:AlternateContent>
      <p:sp>
        <p:nvSpPr>
          <p:cNvPr id="34"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a:latin typeface="Times New Roman" panose="02020603050405020304" pitchFamily="18" charset="0"/>
                <a:cs typeface="Times New Roman" panose="02020603050405020304" pitchFamily="18" charset="0"/>
              </a:rPr>
              <a:t>Description</a:t>
            </a:r>
            <a:r>
              <a:rPr lang="hu-HU" dirty="0">
                <a:latin typeface="Times New Roman" panose="02020603050405020304" pitchFamily="18" charset="0"/>
                <a:cs typeface="Times New Roman" panose="02020603050405020304" pitchFamily="18" charset="0"/>
              </a:rPr>
              <a:t> of t</a:t>
            </a:r>
            <a:r>
              <a:rPr lang="en-US" dirty="0">
                <a:latin typeface="Times New Roman" panose="02020603050405020304" pitchFamily="18" charset="0"/>
                <a:cs typeface="Times New Roman" panose="02020603050405020304" pitchFamily="18" charset="0"/>
              </a:rPr>
              <a:t>he electron structure</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5012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657984"/>
            <a:ext cx="11551920" cy="4895216"/>
          </a:xfrm>
        </p:spPr>
        <p:txBody>
          <a:bodyPr>
            <a:normAutofit/>
          </a:bodyPr>
          <a:lstStyle/>
          <a:p>
            <a:pPr marL="441325" indent="-441325">
              <a:spcBef>
                <a:spcPts val="0"/>
              </a:spcBef>
              <a:spcAft>
                <a:spcPts val="1000"/>
              </a:spcAft>
            </a:pPr>
            <a:r>
              <a:rPr lang="en-US" sz="3200" dirty="0" smtClean="0">
                <a:latin typeface="Times New Roman" panose="02020603050405020304" pitchFamily="18" charset="0"/>
                <a:cs typeface="Times New Roman" panose="02020603050405020304" pitchFamily="18" charset="0"/>
              </a:rPr>
              <a:t>The</a:t>
            </a:r>
            <a:r>
              <a:rPr lang="hu-HU" sz="3200" dirty="0" smtClean="0">
                <a:latin typeface="Times New Roman" panose="02020603050405020304" pitchFamily="18" charset="0"/>
                <a:cs typeface="Times New Roman" panose="02020603050405020304" pitchFamily="18" charset="0"/>
              </a:rPr>
              <a:t> latter</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radial part (because it only depends on the radius of the </a:t>
            </a:r>
            <a:r>
              <a:rPr lang="en-US" sz="3200" dirty="0" smtClean="0">
                <a:latin typeface="Times New Roman" panose="02020603050405020304" pitchFamily="18" charset="0"/>
                <a:cs typeface="Times New Roman" panose="02020603050405020304" pitchFamily="18" charset="0"/>
              </a:rPr>
              <a:t>sphere) </a:t>
            </a:r>
            <a:r>
              <a:rPr lang="en-US" sz="3200" dirty="0">
                <a:latin typeface="Times New Roman" panose="02020603050405020304" pitchFamily="18" charset="0"/>
                <a:cs typeface="Times New Roman" panose="02020603050405020304" pitchFamily="18" charset="0"/>
              </a:rPr>
              <a:t>describes the movement of the electron in the force field </a:t>
            </a:r>
            <a:r>
              <a:rPr lang="en-US" sz="3200" dirty="0" smtClean="0">
                <a:latin typeface="Times New Roman" panose="02020603050405020304" pitchFamily="18" charset="0"/>
                <a:cs typeface="Times New Roman" panose="02020603050405020304" pitchFamily="18" charset="0"/>
              </a:rPr>
              <a:t>of </a:t>
            </a:r>
            <a:r>
              <a:rPr lang="en-US" sz="3200" dirty="0">
                <a:latin typeface="Times New Roman" panose="02020603050405020304" pitchFamily="18" charset="0"/>
                <a:cs typeface="Times New Roman" panose="02020603050405020304" pitchFamily="18" charset="0"/>
              </a:rPr>
              <a:t>the </a:t>
            </a:r>
            <a:r>
              <a:rPr lang="en-US" sz="3200" dirty="0" smtClean="0">
                <a:latin typeface="Times New Roman" panose="02020603050405020304" pitchFamily="18" charset="0"/>
                <a:cs typeface="Times New Roman" panose="02020603050405020304" pitchFamily="18" charset="0"/>
              </a:rPr>
              <a:t>nucleus</a:t>
            </a:r>
            <a:r>
              <a:rPr lang="hu-HU" sz="3200" dirty="0" smtClean="0">
                <a:latin typeface="Times New Roman" panose="02020603050405020304" pitchFamily="18" charset="0"/>
                <a:cs typeface="Times New Roman" panose="02020603050405020304" pitchFamily="18" charset="0"/>
              </a:rPr>
              <a:t>’ charge.</a:t>
            </a:r>
            <a:endParaRPr lang="hu-HU" sz="3200" dirty="0">
              <a:latin typeface="Times New Roman" panose="02020603050405020304" pitchFamily="18" charset="0"/>
              <a:cs typeface="Times New Roman" panose="02020603050405020304" pitchFamily="18" charset="0"/>
            </a:endParaRPr>
          </a:p>
          <a:p>
            <a:pPr marL="2332038" indent="-441325">
              <a:spcBef>
                <a:spcPts val="0"/>
              </a:spcBef>
              <a:spcAft>
                <a:spcPts val="1000"/>
              </a:spcAft>
              <a:tabLst>
                <a:tab pos="3048000" algn="l"/>
              </a:tabLst>
            </a:pPr>
            <a:r>
              <a:rPr lang="hu-HU" sz="3200" dirty="0" smtClean="0">
                <a:latin typeface="Times New Roman" panose="02020603050405020304" pitchFamily="18" charset="0"/>
                <a:cs typeface="Times New Roman" panose="02020603050405020304" pitchFamily="18" charset="0"/>
              </a:rPr>
              <a:t>The shape of this function depends on the </a:t>
            </a:r>
            <a:r>
              <a:rPr lang="hu-HU" sz="3200" b="1" dirty="0" err="1" smtClean="0">
                <a:latin typeface="Times New Roman" panose="02020603050405020304" pitchFamily="18" charset="0"/>
                <a:cs typeface="Times New Roman" panose="02020603050405020304" pitchFamily="18" charset="0"/>
              </a:rPr>
              <a:t>angular</a:t>
            </a:r>
            <a:r>
              <a:rPr lang="hu-HU" sz="3200" b="1" dirty="0" smtClean="0">
                <a:latin typeface="Times New Roman" panose="02020603050405020304" pitchFamily="18" charset="0"/>
                <a:cs typeface="Times New Roman" panose="02020603050405020304" pitchFamily="18" charset="0"/>
              </a:rPr>
              <a:t> momentum </a:t>
            </a:r>
            <a:r>
              <a:rPr lang="hu-HU" sz="3200" dirty="0" smtClean="0">
                <a:latin typeface="Times New Roman" panose="02020603050405020304" pitchFamily="18" charset="0"/>
                <a:cs typeface="Times New Roman" panose="02020603050405020304" pitchFamily="18" charset="0"/>
              </a:rPr>
              <a:t>(</a:t>
            </a:r>
            <a:r>
              <a:rPr lang="hu-HU" sz="3200" dirty="0" err="1" smtClean="0">
                <a:latin typeface="Times New Roman" panose="02020603050405020304" pitchFamily="18" charset="0"/>
                <a:cs typeface="Times New Roman" panose="02020603050405020304" pitchFamily="18" charset="0"/>
              </a:rPr>
              <a:t>or</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secondary</a:t>
            </a:r>
            <a:r>
              <a:rPr lang="hu-HU" sz="3200" dirty="0" smtClean="0">
                <a:latin typeface="Times New Roman" panose="02020603050405020304" pitchFamily="18" charset="0"/>
                <a:cs typeface="Times New Roman" panose="02020603050405020304" pitchFamily="18" charset="0"/>
              </a:rPr>
              <a:t>) </a:t>
            </a:r>
            <a:r>
              <a:rPr lang="hu-HU" sz="3200" b="1" dirty="0" smtClean="0">
                <a:latin typeface="Times New Roman" panose="02020603050405020304" pitchFamily="18" charset="0"/>
                <a:cs typeface="Times New Roman" panose="02020603050405020304" pitchFamily="18" charset="0"/>
              </a:rPr>
              <a:t>quantum </a:t>
            </a:r>
            <a:r>
              <a:rPr lang="hu-HU" sz="3200" b="1" dirty="0" err="1" smtClean="0">
                <a:latin typeface="Times New Roman" panose="02020603050405020304" pitchFamily="18" charset="0"/>
                <a:cs typeface="Times New Roman" panose="02020603050405020304" pitchFamily="18" charset="0"/>
              </a:rPr>
              <a:t>number</a:t>
            </a:r>
            <a:r>
              <a:rPr lang="hu-HU" sz="3200" dirty="0" smtClean="0">
                <a:latin typeface="Times New Roman" panose="02020603050405020304" pitchFamily="18" charset="0"/>
                <a:cs typeface="Times New Roman" panose="02020603050405020304" pitchFamily="18" charset="0"/>
              </a:rPr>
              <a:t> (</a:t>
            </a:r>
            <a:r>
              <a:rPr lang="hu-HU" sz="3200" i="1" dirty="0" smtClean="0">
                <a:latin typeface="Times New Roman" panose="02020603050405020304" pitchFamily="18" charset="0"/>
                <a:cs typeface="Times New Roman" panose="02020603050405020304" pitchFamily="18" charset="0"/>
              </a:rPr>
              <a:t>ℓ)</a:t>
            </a:r>
            <a:r>
              <a:rPr lang="hu-HU" sz="3200" dirty="0" smtClean="0">
                <a:latin typeface="Times New Roman" panose="02020603050405020304" pitchFamily="18" charset="0"/>
                <a:cs typeface="Times New Roman" panose="02020603050405020304" pitchFamily="18" charset="0"/>
              </a:rPr>
              <a:t> and on the </a:t>
            </a:r>
            <a:r>
              <a:rPr lang="hu-HU" sz="3200" b="1" dirty="0" smtClean="0">
                <a:latin typeface="Times New Roman" panose="02020603050405020304" pitchFamily="18" charset="0"/>
                <a:cs typeface="Times New Roman" panose="02020603050405020304" pitchFamily="18" charset="0"/>
              </a:rPr>
              <a:t>principal quantum </a:t>
            </a:r>
            <a:r>
              <a:rPr lang="hu-HU" sz="3200" b="1" dirty="0" err="1" smtClean="0">
                <a:latin typeface="Times New Roman" panose="02020603050405020304" pitchFamily="18" charset="0"/>
                <a:cs typeface="Times New Roman" panose="02020603050405020304" pitchFamily="18" charset="0"/>
              </a:rPr>
              <a:t>number</a:t>
            </a:r>
            <a:r>
              <a:rPr lang="hu-HU" sz="3200" dirty="0" smtClean="0">
                <a:latin typeface="Times New Roman" panose="02020603050405020304" pitchFamily="18" charset="0"/>
                <a:cs typeface="Times New Roman" panose="02020603050405020304" pitchFamily="18" charset="0"/>
              </a:rPr>
              <a:t> (</a:t>
            </a:r>
            <a:r>
              <a:rPr lang="hu-HU" sz="3200" i="1" dirty="0" smtClean="0">
                <a:latin typeface="Times New Roman" panose="02020603050405020304" pitchFamily="18" charset="0"/>
                <a:cs typeface="Times New Roman" panose="02020603050405020304" pitchFamily="18" charset="0"/>
              </a:rPr>
              <a:t>n)</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tabLst>
                <a:tab pos="3048000" algn="l"/>
              </a:tabLst>
            </a:pPr>
            <a:r>
              <a:rPr lang="en-US" sz="3200" dirty="0">
                <a:latin typeface="Times New Roman" panose="02020603050405020304" pitchFamily="18" charset="0"/>
                <a:cs typeface="Times New Roman" panose="02020603050405020304" pitchFamily="18" charset="0"/>
              </a:rPr>
              <a:t>Each function contains a term that decreases exponentially with increasing </a:t>
            </a:r>
            <a:r>
              <a:rPr lang="en-US" sz="3200" dirty="0" smtClean="0">
                <a:latin typeface="Times New Roman" panose="02020603050405020304" pitchFamily="18" charset="0"/>
                <a:cs typeface="Times New Roman" panose="02020603050405020304" pitchFamily="18" charset="0"/>
              </a:rPr>
              <a:t>electron-</a:t>
            </a:r>
            <a:r>
              <a:rPr lang="hu-HU" sz="3200" dirty="0" err="1" smtClean="0">
                <a:latin typeface="Times New Roman" panose="02020603050405020304" pitchFamily="18" charset="0"/>
                <a:cs typeface="Times New Roman" panose="02020603050405020304" pitchFamily="18" charset="0"/>
              </a:rPr>
              <a:t>nucleus</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core distance</a:t>
            </a:r>
            <a:r>
              <a:rPr lang="hu-HU" sz="3200" dirty="0" smtClean="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r</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and a </a:t>
            </a:r>
            <a:r>
              <a:rPr lang="en-US" sz="3200" dirty="0" smtClean="0">
                <a:latin typeface="Times New Roman" panose="02020603050405020304" pitchFamily="18" charset="0"/>
                <a:cs typeface="Times New Roman" panose="02020603050405020304" pitchFamily="18" charset="0"/>
              </a:rPr>
              <a:t>polynomial</a:t>
            </a:r>
            <a:r>
              <a:rPr lang="hu-HU" sz="3200" dirty="0" smtClean="0">
                <a:latin typeface="Times New Roman" panose="02020603050405020304" pitchFamily="18" charset="0"/>
                <a:cs typeface="Times New Roman" panose="02020603050405020304" pitchFamily="18" charset="0"/>
              </a:rPr>
              <a:t> term</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containing powers of </a:t>
            </a:r>
            <a:r>
              <a:rPr lang="en-US" sz="3200" i="1" dirty="0">
                <a:latin typeface="Times New Roman" panose="02020603050405020304" pitchFamily="18" charset="0"/>
                <a:cs typeface="Times New Roman" panose="02020603050405020304" pitchFamily="18" charset="0"/>
              </a:rPr>
              <a:t>r</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tabLst>
                <a:tab pos="3048000" algn="l"/>
              </a:tabLst>
            </a:pPr>
            <a:r>
              <a:rPr lang="hu-HU" sz="3200" dirty="0" smtClean="0">
                <a:latin typeface="Times New Roman" panose="02020603050405020304" pitchFamily="18" charset="0"/>
                <a:cs typeface="Times New Roman" panose="02020603050405020304" pitchFamily="18" charset="0"/>
              </a:rPr>
              <a:t>Principal quantum </a:t>
            </a:r>
            <a:r>
              <a:rPr lang="hu-HU" sz="3200" dirty="0" err="1" smtClean="0">
                <a:latin typeface="Times New Roman" panose="02020603050405020304" pitchFamily="18" charset="0"/>
                <a:cs typeface="Times New Roman" panose="02020603050405020304" pitchFamily="18" charset="0"/>
              </a:rPr>
              <a:t>number</a:t>
            </a:r>
            <a:r>
              <a:rPr lang="hu-HU" sz="3200" dirty="0" smtClean="0">
                <a:latin typeface="Times New Roman" panose="02020603050405020304" pitchFamily="18" charset="0"/>
                <a:cs typeface="Times New Roman" panose="02020603050405020304" pitchFamily="18" charset="0"/>
              </a:rPr>
              <a:t> (</a:t>
            </a:r>
            <a:r>
              <a:rPr lang="hu-HU" sz="3200" i="1" dirty="0" smtClean="0">
                <a:latin typeface="Times New Roman" panose="02020603050405020304" pitchFamily="18" charset="0"/>
                <a:cs typeface="Times New Roman" panose="02020603050405020304" pitchFamily="18" charset="0"/>
              </a:rPr>
              <a:t>n)</a:t>
            </a:r>
            <a:r>
              <a:rPr lang="hu-HU" sz="3200" dirty="0" smtClean="0">
                <a:latin typeface="Times New Roman" panose="02020603050405020304" pitchFamily="18" charset="0"/>
                <a:cs typeface="Times New Roman" panose="02020603050405020304" pitchFamily="18" charset="0"/>
              </a:rPr>
              <a:t> can be 1 (K), 2 (L), 3 (M), 4 (N)...</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Object 3">
                <a:extLst>
                  <a:ext uri="{FF2B5EF4-FFF2-40B4-BE49-F238E27FC236}">
                    <a16:creationId xmlns:a16="http://schemas.microsoft.com/office/drawing/2014/main" id="{1FF55CC6-DB94-451C-8AAE-81E1CB6B02BF}"/>
                  </a:ext>
                </a:extLst>
              </p:cNvPr>
              <p:cNvSpPr txBox="1"/>
              <p:nvPr/>
            </p:nvSpPr>
            <p:spPr bwMode="auto">
              <a:xfrm>
                <a:off x="794703" y="3515677"/>
                <a:ext cx="1704657" cy="790575"/>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sSub>
                        <m:sSubPr>
                          <m:ctrlPr>
                            <a:rPr lang="hu-HU" sz="3600" i="1">
                              <a:latin typeface="Cambria Math" panose="02040503050406030204" pitchFamily="18" charset="0"/>
                            </a:rPr>
                          </m:ctrlPr>
                        </m:sSubPr>
                        <m:e>
                          <m:r>
                            <a:rPr lang="hu-HU" sz="3600" i="1">
                              <a:latin typeface="Cambria Math" panose="02040503050406030204" pitchFamily="18" charset="0"/>
                            </a:rPr>
                            <m:t>𝑅</m:t>
                          </m:r>
                        </m:e>
                        <m:sub>
                          <m:r>
                            <a:rPr lang="hu-HU" sz="3600" i="1">
                              <a:latin typeface="Cambria Math" panose="02040503050406030204" pitchFamily="18" charset="0"/>
                            </a:rPr>
                            <m:t>𝑛</m:t>
                          </m:r>
                          <m:r>
                            <a:rPr lang="hu-HU" sz="3600" i="1" smtClean="0">
                              <a:latin typeface="Cambria Math" panose="02040503050406030204" pitchFamily="18" charset="0"/>
                            </a:rPr>
                            <m:t>,</m:t>
                          </m:r>
                          <m:r>
                            <a:rPr lang="hu-HU" sz="3600" i="1">
                              <a:latin typeface="Cambria Math" panose="02040503050406030204" pitchFamily="18" charset="0"/>
                            </a:rPr>
                            <m:t>ℓ</m:t>
                          </m:r>
                        </m:sub>
                      </m:sSub>
                      <m:d>
                        <m:dPr>
                          <m:ctrlPr>
                            <a:rPr lang="hu-HU" sz="3600" i="1">
                              <a:latin typeface="Cambria Math" panose="02040503050406030204" pitchFamily="18" charset="0"/>
                            </a:rPr>
                          </m:ctrlPr>
                        </m:dPr>
                        <m:e>
                          <m:r>
                            <a:rPr lang="hu-HU" sz="3600" i="1">
                              <a:latin typeface="Cambria Math" panose="02040503050406030204" pitchFamily="18" charset="0"/>
                            </a:rPr>
                            <m:t>𝑟</m:t>
                          </m:r>
                        </m:e>
                      </m:d>
                    </m:oMath>
                  </m:oMathPara>
                </a14:m>
                <a:endParaRPr lang="hu-HU" sz="3600" dirty="0"/>
              </a:p>
            </p:txBody>
          </p:sp>
        </mc:Choice>
        <mc:Fallback xmlns="">
          <p:sp>
            <p:nvSpPr>
              <p:cNvPr id="4" name="Object 3">
                <a:extLst>
                  <a:ext uri="{FF2B5EF4-FFF2-40B4-BE49-F238E27FC236}">
                    <a16:creationId xmlns:a16="http://schemas.microsoft.com/office/drawing/2014/main" id="{1FF55CC6-DB94-451C-8AAE-81E1CB6B02BF}"/>
                  </a:ext>
                </a:extLst>
              </p:cNvPr>
              <p:cNvSpPr txBox="1">
                <a:spLocks noRot="1" noChangeAspect="1" noMove="1" noResize="1" noEditPoints="1" noAdjustHandles="1" noChangeArrowheads="1" noChangeShapeType="1" noTextEdit="1"/>
              </p:cNvSpPr>
              <p:nvPr/>
            </p:nvSpPr>
            <p:spPr bwMode="auto">
              <a:xfrm>
                <a:off x="794703" y="3515677"/>
                <a:ext cx="1704657" cy="790575"/>
              </a:xfrm>
              <a:prstGeom prst="rect">
                <a:avLst/>
              </a:prstGeom>
              <a:blipFill>
                <a:blip r:embed="rId2"/>
                <a:stretch>
                  <a:fillRect/>
                </a:stretch>
              </a:blipFill>
            </p:spPr>
            <p:txBody>
              <a:bodyPr/>
              <a:lstStyle/>
              <a:p>
                <a:r>
                  <a:rPr lang="hu-HU">
                    <a:noFill/>
                  </a:rPr>
                  <a:t> </a:t>
                </a:r>
              </a:p>
            </p:txBody>
          </p:sp>
        </mc:Fallback>
      </mc:AlternateContent>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err="1">
                <a:latin typeface="Times New Roman" panose="02020603050405020304" pitchFamily="18" charset="0"/>
                <a:cs typeface="Times New Roman" panose="02020603050405020304" pitchFamily="18" charset="0"/>
              </a:rPr>
              <a:t>Description</a:t>
            </a:r>
            <a:r>
              <a:rPr lang="hu-HU" dirty="0">
                <a:latin typeface="Times New Roman" panose="02020603050405020304" pitchFamily="18" charset="0"/>
                <a:cs typeface="Times New Roman" panose="02020603050405020304" pitchFamily="18" charset="0"/>
              </a:rPr>
              <a:t> of t</a:t>
            </a:r>
            <a:r>
              <a:rPr lang="en-US" dirty="0">
                <a:latin typeface="Times New Roman" panose="02020603050405020304" pitchFamily="18" charset="0"/>
                <a:cs typeface="Times New Roman" panose="02020603050405020304" pitchFamily="18" charset="0"/>
              </a:rPr>
              <a:t>he electron structure</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atoms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720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20326</TotalTime>
  <Words>3741</Words>
  <Application>Microsoft Office PowerPoint</Application>
  <PresentationFormat>Widescreen</PresentationFormat>
  <Paragraphs>366</Paragraphs>
  <Slides>40</Slides>
  <Notes>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40</vt:i4>
      </vt:variant>
    </vt:vector>
  </HeadingPairs>
  <TitlesOfParts>
    <vt:vector size="51" baseType="lpstr">
      <vt:lpstr>Arial</vt:lpstr>
      <vt:lpstr>Brush Script MT</vt:lpstr>
      <vt:lpstr>Calibri</vt:lpstr>
      <vt:lpstr>Calibri Light</vt:lpstr>
      <vt:lpstr>Cambria Math</vt:lpstr>
      <vt:lpstr>Courier New</vt:lpstr>
      <vt:lpstr>Symbol</vt:lpstr>
      <vt:lpstr>Times New Roman</vt:lpstr>
      <vt:lpstr>Office-téma</vt:lpstr>
      <vt:lpstr>Egyenlet</vt:lpstr>
      <vt:lpstr>Equation</vt:lpstr>
      <vt:lpstr>General Chemistry 10. Build-up of atoms</vt:lpstr>
      <vt:lpstr>The electron structure of the atom</vt:lpstr>
      <vt:lpstr>Classification of the elements</vt:lpstr>
      <vt:lpstr>Classification of the elements</vt:lpstr>
      <vt:lpstr>Classification of the elements</vt:lpstr>
      <vt:lpstr>Description of the electron structure of atoms</vt:lpstr>
      <vt:lpstr>Description of the electron structure of atoms</vt:lpstr>
      <vt:lpstr>Description of the electron structure of atoms</vt:lpstr>
      <vt:lpstr>Description of the electron structure of atoms</vt:lpstr>
      <vt:lpstr>Description of the electron structure of atoms</vt:lpstr>
      <vt:lpstr>Description of the electron structure of atoms</vt:lpstr>
      <vt:lpstr>Description of the electron structure of atoms</vt:lpstr>
      <vt:lpstr>Description of the electron structure of atoms</vt:lpstr>
      <vt:lpstr>PowerPoint Presentation</vt:lpstr>
      <vt:lpstr>PowerPoint Presentation</vt:lpstr>
      <vt:lpstr>PowerPoint Presentation</vt:lpstr>
      <vt:lpstr>Description of the electron structure of atoms</vt:lpstr>
      <vt:lpstr>PowerPoint Presentation</vt:lpstr>
      <vt:lpstr>Description of the electron structure of atoms</vt:lpstr>
      <vt:lpstr>Spectral lines of hydrogen atom</vt:lpstr>
      <vt:lpstr>The structure of multi-electron atoms</vt:lpstr>
      <vt:lpstr>The structure of multi-electron atoms</vt:lpstr>
      <vt:lpstr>The structure of multi-electron atoms</vt:lpstr>
      <vt:lpstr>The structure of multi-electron atoms</vt:lpstr>
      <vt:lpstr>The structure of multi-electron atoms</vt:lpstr>
      <vt:lpstr>The structure of multi-electron atoms</vt:lpstr>
      <vt:lpstr>The structure of multi-electron atoms</vt:lpstr>
      <vt:lpstr>The structure of multi-electron atoms</vt:lpstr>
      <vt:lpstr>The structure of multi-electron atoms</vt:lpstr>
      <vt:lpstr>The structure of multi-electron atoms</vt:lpstr>
      <vt:lpstr>The structure of multi-electron atoms</vt:lpstr>
      <vt:lpstr>The structure of multi-electron atoms</vt:lpstr>
      <vt:lpstr>The structure of multi-electron atoms</vt:lpstr>
      <vt:lpstr>PowerPoint Presentation</vt:lpstr>
      <vt:lpstr>PowerPoint Presentation</vt:lpstr>
      <vt:lpstr>The periodic table</vt:lpstr>
      <vt:lpstr>PowerPoint Presentation</vt:lpstr>
      <vt:lpstr>Characteristics of atoms</vt:lpstr>
      <vt:lpstr>Characteristics of atoms</vt:lpstr>
      <vt:lpstr>Characteristics of atoms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Kémia alapjai  1. Alapfogalmak</dc:title>
  <dc:creator>Ottó</dc:creator>
  <cp:lastModifiedBy>szistvan</cp:lastModifiedBy>
  <cp:revision>1405</cp:revision>
  <dcterms:created xsi:type="dcterms:W3CDTF">2018-07-21T17:18:01Z</dcterms:created>
  <dcterms:modified xsi:type="dcterms:W3CDTF">2025-08-26T13:08:20Z</dcterms:modified>
</cp:coreProperties>
</file>