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324" r:id="rId2"/>
    <p:sldId id="370" r:id="rId3"/>
    <p:sldId id="371" r:id="rId4"/>
    <p:sldId id="372" r:id="rId5"/>
    <p:sldId id="373" r:id="rId6"/>
    <p:sldId id="374" r:id="rId7"/>
    <p:sldId id="375" r:id="rId8"/>
    <p:sldId id="376" r:id="rId9"/>
    <p:sldId id="377" r:id="rId10"/>
    <p:sldId id="378" r:id="rId11"/>
    <p:sldId id="379" r:id="rId12"/>
    <p:sldId id="380" r:id="rId13"/>
    <p:sldId id="393" r:id="rId14"/>
    <p:sldId id="395" r:id="rId15"/>
    <p:sldId id="396" r:id="rId16"/>
    <p:sldId id="397" r:id="rId17"/>
    <p:sldId id="388" r:id="rId18"/>
    <p:sldId id="434" r:id="rId19"/>
    <p:sldId id="387" r:id="rId20"/>
    <p:sldId id="427" r:id="rId21"/>
    <p:sldId id="390" r:id="rId22"/>
    <p:sldId id="389" r:id="rId23"/>
    <p:sldId id="435" r:id="rId24"/>
    <p:sldId id="436" r:id="rId25"/>
    <p:sldId id="437" r:id="rId26"/>
    <p:sldId id="438" r:id="rId27"/>
    <p:sldId id="439" r:id="rId28"/>
    <p:sldId id="391" r:id="rId29"/>
    <p:sldId id="392" r:id="rId30"/>
    <p:sldId id="381" r:id="rId31"/>
    <p:sldId id="382" r:id="rId32"/>
    <p:sldId id="383" r:id="rId33"/>
    <p:sldId id="384" r:id="rId34"/>
    <p:sldId id="385" r:id="rId35"/>
    <p:sldId id="450" r:id="rId36"/>
    <p:sldId id="440" r:id="rId37"/>
    <p:sldId id="441" r:id="rId38"/>
    <p:sldId id="442" r:id="rId39"/>
    <p:sldId id="443" r:id="rId40"/>
    <p:sldId id="444" r:id="rId41"/>
    <p:sldId id="276" r:id="rId42"/>
    <p:sldId id="451" r:id="rId4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9" userDrawn="1">
          <p15:clr>
            <a:srgbClr val="A4A3A4"/>
          </p15:clr>
        </p15:guide>
        <p15:guide id="2" pos="31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2E0CFC"/>
    <a:srgbClr val="FF9933"/>
    <a:srgbClr val="B707AF"/>
    <a:srgbClr val="F6989F"/>
    <a:srgbClr val="CC33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84" autoAdjust="0"/>
  </p:normalViewPr>
  <p:slideViewPr>
    <p:cSldViewPr snapToGrid="0" showGuides="1">
      <p:cViewPr varScale="1">
        <p:scale>
          <a:sx n="104" d="100"/>
          <a:sy n="104" d="100"/>
        </p:scale>
        <p:origin x="792" y="108"/>
      </p:cViewPr>
      <p:guideLst>
        <p:guide orient="horz" pos="2409"/>
        <p:guide pos="3137"/>
      </p:guideLst>
    </p:cSldViewPr>
  </p:slideViewPr>
  <p:outlineViewPr>
    <p:cViewPr>
      <p:scale>
        <a:sx n="33" d="100"/>
        <a:sy n="33" d="100"/>
      </p:scale>
      <p:origin x="0" y="-1380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0" cy="450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E511C-5F32-4510-9552-F6558A4110E0}" type="datetimeFigureOut">
              <a:rPr lang="hu-HU" smtClean="0"/>
              <a:t>2024. 11. 26.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53BF4-DF2B-40C3-9B68-A2456896F0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4195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BBEB941-D30A-43FC-A8D5-86845ECD7E5F}" type="slidenum">
              <a:rPr lang="hu-HU" smtClean="0"/>
              <a:pPr>
                <a:defRPr/>
              </a:pPr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3198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BBEB941-D30A-43FC-A8D5-86845ECD7E5F}" type="slidenum">
              <a:rPr lang="hu-HU" smtClean="0"/>
              <a:pPr>
                <a:defRPr/>
              </a:pPr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4897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BBEB941-D30A-43FC-A8D5-86845ECD7E5F}" type="slidenum">
              <a:rPr lang="hu-HU" smtClean="0"/>
              <a:pPr>
                <a:defRPr/>
              </a:pPr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28244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BBEB941-D30A-43FC-A8D5-86845ECD7E5F}" type="slidenum">
              <a:rPr lang="hu-HU" smtClean="0"/>
              <a:pPr>
                <a:defRPr/>
              </a:pPr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7180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586882-493C-4C23-9C4A-D50AB6937651}" type="slidenum">
              <a:rPr lang="hu-HU"/>
              <a:pPr/>
              <a:t>20</a:t>
            </a:fld>
            <a:endParaRPr lang="hu-HU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hu-H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37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31290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41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59084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42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3399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60BAFA9-554B-43B6-BEB6-75781DA33B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C4261480-A737-4A63-87C9-550E84F696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B3B546C-A0D3-4F4F-9267-2E67412D0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2024. 11. 26.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1FD01D0-1453-4D3C-B0CC-0317AE430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0C137CD-8091-40F3-BFC0-A8E9555C2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4551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40AE0C8-6C09-42ED-A08B-CAA29FA64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71F1E991-9999-4613-925A-08084B7678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8BC7D12-80F9-49D4-9398-E9481CAFA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2024. 11. 26.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D8C519E-665A-47B6-922A-393806655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92C238C-A0EE-4252-BDA2-313443E4E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1360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B8540914-ABAC-42E6-9209-34DBAFA08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1F1C6AC4-8FBC-4821-B086-D63ADD7807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65BD712-18E0-4C2D-B613-C3F9BBC8D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2024. 11. 26.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A1A3A8E-5927-4BFF-AC17-6902A4DEA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EA634D1-2616-4EF7-9A58-D9BEF2F6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5954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682EB87-273B-45A9-8E30-4475690B5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F86C1DE-93B5-44C8-B9FD-3F3671FA9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788EEE0-C39F-4060-823A-27B7E2D95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2024. 11. 26.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8FE2C0E-EB24-418C-8704-43D76BD25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F2AD948-246F-418E-8C66-66C3DB9FD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7224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484EB00-7C7E-4794-BA56-3F20F3566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7254D0B-6CDD-4C35-8C97-06C1A9DDB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29A6483-CD00-4B3C-92DD-4244DE4D7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2024. 11. 26.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D7A25AE-55F6-42A4-B4EC-D2555BD6C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F30DF3C-6C01-4487-B55F-83D93C01B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3720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9C76D7B-C0CA-41EC-AE18-7063342D4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6C98209-8104-49F6-9C5C-21D352A845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79190E87-2C8E-4E6C-A1AB-1B0ADDF04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237839E9-07F7-43CD-913B-5D0D46512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2024. 11. 26.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8060AA2-2610-4ED4-B4FB-D694675BC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3334C38-4268-43C4-AE0D-3F8164C60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7333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B7E3171-8575-4C67-B09C-7F72C32AC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F80FC6F-3CB7-454E-9714-9FB804CDB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63ECAB9C-0899-42E5-9713-46D78950A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B1F5453F-938F-40A9-8F49-3493FC447C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40C513DE-21D2-4C6F-8F44-E8785BA3B9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852C82A1-8088-461D-81C2-9990F3FD9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2024. 11. 26.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4D1C14E5-D515-4B78-AD1E-EA50BB4AE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9D5A5DA0-FF31-419E-824A-F2B352A3E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863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CC42236-20E1-4CBA-A562-9D4F2040E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7FBF262A-F4AB-4FF7-9E2A-136F0C92A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2024. 11. 26.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4F462104-FC4D-4A6A-BCF5-7B39718EA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4281B4DB-FF4F-4E3A-BAA2-8649BE801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5447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49A6A609-2800-48D5-9556-0E24C513D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2024. 11. 26.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834DE4DC-3842-4BDA-A0BA-1A106968C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DB5EA7E8-AB0D-43D2-81C5-A0E0D74B6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485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1A396A4-CBDA-400A-AE4A-A716C98F0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7EED0C4-AD41-4FC0-A47C-4DE435B32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F5A823A-8BD1-49D6-BF5F-A832DA0C1B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3D787E0B-9410-40AE-8514-11421603C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2024. 11. 26.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56C67F90-7949-4F33-AEFE-CBF36FC80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D1A68B43-D789-4812-9543-12B0DDC3A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51829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98C1FBA-AD13-4AB1-A511-D7196AA1A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8938488A-C63F-45A5-B4E1-C5B4ECD707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AE3F16C-981C-41FC-B930-3672F02B0B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E6DF3D4-4843-49AB-87DE-CBFA33911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2024. 11. 26.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54821D0C-60E8-4CE1-AEFA-6A7B1A9E3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1FEB053-A09B-4259-9DFF-76BC59E8B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7300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671717BE-A456-412E-A7C0-7F83A551C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DD099AB-C8F7-40E5-8667-E8FA6C90C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F5ACB41-C0EB-4B7D-B631-25D77CC16B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9C396-9EFF-4811-85B3-5926A9602E3B}" type="datetimeFigureOut">
              <a:rPr lang="hu-HU" smtClean="0"/>
              <a:t>2024. 11. 26.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219127E-CCE0-4CE9-90BA-2E6E8E9BA4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A170919-4997-41FF-8B14-BF60874489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9217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10.bin"/><Relationship Id="rId3" Type="http://schemas.openxmlformats.org/officeDocument/2006/relationships/image" Target="../media/image18.png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5" Type="http://schemas.openxmlformats.org/officeDocument/2006/relationships/image" Target="../media/image20.png"/><Relationship Id="rId10" Type="http://schemas.openxmlformats.org/officeDocument/2006/relationships/image" Target="../media/image9.wmf"/><Relationship Id="rId4" Type="http://schemas.openxmlformats.org/officeDocument/2006/relationships/image" Target="../media/image19.png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3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4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7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image" Target="../media/image33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7" Type="http://schemas.openxmlformats.org/officeDocument/2006/relationships/image" Target="../media/image3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image" Target="../media/image33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e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hemicool.com/definition/hydrogenic.html" TargetMode="External"/><Relationship Id="rId3" Type="http://schemas.openxmlformats.org/officeDocument/2006/relationships/hyperlink" Target="https://hu.wikipedia.org/wiki/Dmitrij_Ivanovics_Mengyelejev" TargetMode="External"/><Relationship Id="rId7" Type="http://schemas.openxmlformats.org/officeDocument/2006/relationships/hyperlink" Target="https://en.wikipedia.org/wiki/Hydrogen_at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Spherical_harmonics" TargetMode="External"/><Relationship Id="rId5" Type="http://schemas.openxmlformats.org/officeDocument/2006/relationships/hyperlink" Target="https://hu.wikipedia.org/wiki/Koordin%C3%A1ta-rendszer#Pol%C3%A1rkoordin%C3%A1t%C3%A1k" TargetMode="External"/><Relationship Id="rId4" Type="http://schemas.openxmlformats.org/officeDocument/2006/relationships/hyperlink" Target="https://hu.wikipedia.org/wiki/Atomelm%C3%A9let" TargetMode="External"/><Relationship Id="rId9" Type="http://schemas.openxmlformats.org/officeDocument/2006/relationships/hyperlink" Target="https://www.chemicool.com/definition/orbital-approximation.html" TargetMode="Externa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hyperlink" Target="https://hu.wikipedia.org/wiki/Elektronegativit%C3%A1s" TargetMode="External"/><Relationship Id="rId3" Type="http://schemas.openxmlformats.org/officeDocument/2006/relationships/hyperlink" Target="https://tudasbazis.sulinet.hu/hu/termeszettudomanyok/kemia/altalanos-kemia/az-atomok-elektronszerkezete/az-atomok-elektronszerkezete" TargetMode="External"/><Relationship Id="rId7" Type="http://schemas.openxmlformats.org/officeDocument/2006/relationships/hyperlink" Target="https://hu.wikipedia.org/wiki/Ioniz%C3%A1ci%C3%B3s_energia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u.wikipedia.org/wiki/Elektronaffinit%C3%A1s" TargetMode="External"/><Relationship Id="rId5" Type="http://schemas.openxmlformats.org/officeDocument/2006/relationships/hyperlink" Target="https://hu.wikipedia.org/wiki/K%C3%A9miai_elemek_peri%C3%B3dusos_rendszere" TargetMode="External"/><Relationship Id="rId4" Type="http://schemas.openxmlformats.org/officeDocument/2006/relationships/hyperlink" Target="https://iupac.org/what-we-do/periodic-table-of-elements/" TargetMode="External"/><Relationship Id="rId9" Type="http://schemas.openxmlformats.org/officeDocument/2006/relationships/hyperlink" Target="https://hu.wikipedia.org/wiki/Pauling-sk%C3%A1la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4.png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10" Type="http://schemas.openxmlformats.org/officeDocument/2006/relationships/image" Target="../media/image5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4.wmf"/><Relationship Id="rId18" Type="http://schemas.openxmlformats.org/officeDocument/2006/relationships/image" Target="../media/image7.png"/><Relationship Id="rId12" Type="http://schemas.openxmlformats.org/officeDocument/2006/relationships/oleObject" Target="../embeddings/oleObject4.bin"/><Relationship Id="rId1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.bin"/><Relationship Id="rId1" Type="http://schemas.openxmlformats.org/officeDocument/2006/relationships/vmlDrawing" Target="../drawings/vmlDrawing2.vml"/><Relationship Id="rId11" Type="http://schemas.openxmlformats.org/officeDocument/2006/relationships/image" Target="../media/image4.wmf"/><Relationship Id="rId15" Type="http://schemas.openxmlformats.org/officeDocument/2006/relationships/image" Target="../media/image5.wmf"/><Relationship Id="rId10" Type="http://schemas.openxmlformats.org/officeDocument/2006/relationships/oleObject" Target="../embeddings/oleObject4.bin"/><Relationship Id="rId9" Type="http://schemas.openxmlformats.org/officeDocument/2006/relationships/image" Target="../media/image6.png"/><Relationship Id="rId1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25D048C-E92F-4BFF-A5A5-4168D998F2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40037"/>
          </a:xfrm>
        </p:spPr>
        <p:txBody>
          <a:bodyPr anchor="ctr" anchorCtr="0">
            <a:normAutofit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Kémia alapjai</a:t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Az atomok elektronszerkezetének a leírása és a periódusos rendszer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263C4D18-3BD1-481B-AC2A-A82874343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7756"/>
            <a:ext cx="9144000" cy="1655762"/>
          </a:xfrm>
        </p:spPr>
        <p:txBody>
          <a:bodyPr>
            <a:noAutofit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Szilágyi István</a:t>
            </a: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SZTE Fizikai Kémiai és Anyagtudományi Tanszék</a:t>
            </a:r>
          </a:p>
          <a:p>
            <a:r>
              <a:rPr lang="hu-H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2024.</a:t>
            </a: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81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atomok elektronszerkezetének leírása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1F5E4F99-4D1F-402A-952B-787EE227920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57984"/>
                <a:ext cx="10515600" cy="5078096"/>
              </a:xfrm>
            </p:spPr>
            <p:txBody>
              <a:bodyPr>
                <a:normAutofit/>
              </a:bodyPr>
              <a:lstStyle/>
              <a:p>
                <a:pPr marL="441325" indent="-441325"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két kvantumszám jelentését is HIBÁSAN tanítják a köz-oktatásban, mert az, hogy meghatározzák az „atomi pályák” alakját, az csak egy következmény. Valójában a </a:t>
                </a:r>
                <a:r>
                  <a:rPr lang="hu-H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mellékvan-tumszám</a:t>
                </a: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ℓ</a:t>
                </a: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forgásmennyiséget megadó ún. perdület </a:t>
                </a:r>
                <a:r>
                  <a:rPr lang="hu-H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vekto-rának</a:t>
                </a: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hosszát adja meg:</a:t>
                </a:r>
              </a:p>
              <a:p>
                <a:pPr marL="441325" indent="0">
                  <a:spcBef>
                    <a:spcPts val="6000"/>
                  </a:spcBef>
                  <a:spcAft>
                    <a:spcPts val="1000"/>
                  </a:spcAft>
                  <a:buNone/>
                </a:pP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ahol </a:t>
                </a:r>
                <a14:m>
                  <m:oMath xmlns:m="http://schemas.openxmlformats.org/officeDocument/2006/math">
                    <m:r>
                      <a:rPr lang="hu-H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ℏ</m:t>
                    </m:r>
                    <m:r>
                      <a:rPr lang="hu-HU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hu-H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hu-H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num>
                      <m:den>
                        <m:r>
                          <a:rPr lang="hu-H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hu-H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Planck-állandó ún. redukált értéke.</a:t>
                </a:r>
              </a:p>
              <a:p>
                <a:pPr marL="457200" indent="-457200" defTabSz="1341438"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mágneses </a:t>
                </a:r>
                <a:r>
                  <a:rPr lang="hu-H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mellékvantumszám</a:t>
                </a: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hu-HU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hu-HU" sz="3200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ℓ</a:t>
                </a: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pedig azt mutatja meg, hogy mekkora, és milyen irányú az </a:t>
                </a:r>
                <a:r>
                  <a:rPr lang="hu-HU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ℓ</a:t>
                </a: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-vektor vetülete a külső, pl. mágneses tér irányára, ha az atom abba belekerül.</a:t>
                </a:r>
              </a:p>
            </p:txBody>
          </p:sp>
        </mc:Choice>
        <mc:Fallback xmlns="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1F5E4F99-4D1F-402A-952B-787EE22792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57984"/>
                <a:ext cx="10515600" cy="5078096"/>
              </a:xfrm>
              <a:blipFill>
                <a:blip r:embed="rId2"/>
                <a:stretch>
                  <a:fillRect l="-1333" t="-2641" r="-1217" b="-3481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87215E90-A226-4A19-8404-3BE6C249F5C7}"/>
                  </a:ext>
                </a:extLst>
              </p:cNvPr>
              <p:cNvSpPr txBox="1"/>
              <p:nvPr/>
            </p:nvSpPr>
            <p:spPr>
              <a:xfrm>
                <a:off x="4343400" y="3974889"/>
                <a:ext cx="3515642" cy="6980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hu-HU" sz="3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hu-HU" sz="36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hu-HU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ℓ</m:t>
                              </m:r>
                            </m:e>
                          </m:acc>
                        </m:e>
                      </m:d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ℓ</m:t>
                          </m:r>
                          <m:d>
                            <m:dPr>
                              <m:ctrlPr>
                                <a:rPr lang="hu-HU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ℓ+1</m:t>
                              </m:r>
                            </m:e>
                          </m:d>
                        </m:e>
                      </m:rad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ℏ</m:t>
                      </m:r>
                    </m:oMath>
                  </m:oMathPara>
                </a14:m>
                <a:endParaRPr lang="hu-HU" sz="3600" dirty="0"/>
              </a:p>
            </p:txBody>
          </p:sp>
        </mc:Choice>
        <mc:Fallback xmlns="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87215E90-A226-4A19-8404-3BE6C249F5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974889"/>
                <a:ext cx="3515642" cy="6980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200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atomok elektronszerkezetének leírása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984"/>
            <a:ext cx="10515600" cy="4956176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Ezt az 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ℓ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 esetére a következő ábra szemlélteti:</a:t>
            </a:r>
          </a:p>
          <a:p>
            <a:pPr marL="441325" indent="-441325">
              <a:spcBef>
                <a:spcPts val="2500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perdület tehát sosem lehet párhuzamos a tér</a:t>
            </a:r>
            <a:b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irányával, és a vetületeinek a száma 2ℓ+1!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2EAA6AF1-E783-45D9-AADA-24BFA3DD52D8}"/>
                  </a:ext>
                </a:extLst>
              </p:cNvPr>
              <p:cNvSpPr txBox="1"/>
              <p:nvPr/>
            </p:nvSpPr>
            <p:spPr>
              <a:xfrm>
                <a:off x="1174537" y="2385715"/>
                <a:ext cx="6897849" cy="13174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hu-HU" sz="3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hu-HU" sz="36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hu-HU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ℓ</m:t>
                              </m:r>
                            </m:e>
                          </m:acc>
                        </m:e>
                      </m:d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ℓ</m:t>
                          </m:r>
                          <m:d>
                            <m:dPr>
                              <m:ctrlPr>
                                <a:rPr lang="hu-HU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ℓ+1</m:t>
                              </m:r>
                            </m:e>
                          </m:d>
                        </m:e>
                      </m:rad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ℏ=</m:t>
                      </m:r>
                      <m:rad>
                        <m:radPr>
                          <m:degHide m:val="on"/>
                          <m:ctrlPr>
                            <a:rPr lang="hu-H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hu-HU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hu-HU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</m:rad>
                      <m:r>
                        <a:rPr lang="hu-HU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ℏ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  <m:oMath xmlns:m="http://schemas.openxmlformats.org/officeDocument/2006/math"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hu-H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hu-HU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ℏ≅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2,45</m:t>
                      </m:r>
                      <m:r>
                        <a:rPr lang="hu-HU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ℏ</m:t>
                      </m:r>
                    </m:oMath>
                  </m:oMathPara>
                </a14:m>
                <a:endParaRPr lang="hu-HU" sz="3600" dirty="0"/>
              </a:p>
            </p:txBody>
          </p:sp>
        </mc:Choice>
        <mc:Fallback xmlns="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2EAA6AF1-E783-45D9-AADA-24BFA3DD52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537" y="2385715"/>
                <a:ext cx="6897849" cy="13174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ject 12">
                <a:extLst>
                  <a:ext uri="{FF2B5EF4-FFF2-40B4-BE49-F238E27FC236}">
                    <a16:creationId xmlns:a16="http://schemas.microsoft.com/office/drawing/2014/main" id="{4EF11623-1141-4446-832A-37CA82545FE1}"/>
                  </a:ext>
                </a:extLst>
              </p:cNvPr>
              <p:cNvSpPr txBox="1"/>
              <p:nvPr/>
            </p:nvSpPr>
            <p:spPr bwMode="auto">
              <a:xfrm>
                <a:off x="3539173" y="3779838"/>
                <a:ext cx="2160587" cy="761682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hu-HU" sz="3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hu-HU" sz="3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</m:acc>
                        </m:e>
                        <m:sub>
                          <m:r>
                            <a:rPr lang="hu-H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hu-HU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hu-H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hu-HU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ℏ</m:t>
                      </m:r>
                    </m:oMath>
                  </m:oMathPara>
                </a14:m>
                <a:r>
                  <a:rPr lang="hu-HU" sz="3600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hu-HU" sz="3600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:endParaRPr lang="hu-HU" sz="3600" dirty="0"/>
              </a:p>
            </p:txBody>
          </p:sp>
        </mc:Choice>
        <mc:Fallback xmlns="">
          <p:sp>
            <p:nvSpPr>
              <p:cNvPr id="11" name="Object 12">
                <a:extLst>
                  <a:ext uri="{FF2B5EF4-FFF2-40B4-BE49-F238E27FC236}">
                    <a16:creationId xmlns:a16="http://schemas.microsoft.com/office/drawing/2014/main" id="{4EF11623-1141-4446-832A-37CA82545F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39173" y="3779838"/>
                <a:ext cx="2160587" cy="7616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3" name="Csoportba foglalás 32">
            <a:extLst>
              <a:ext uri="{FF2B5EF4-FFF2-40B4-BE49-F238E27FC236}">
                <a16:creationId xmlns:a16="http://schemas.microsoft.com/office/drawing/2014/main" id="{EE08DFB2-7204-4C48-AAB9-41454AFCBBA5}"/>
              </a:ext>
            </a:extLst>
          </p:cNvPr>
          <p:cNvGrpSpPr/>
          <p:nvPr/>
        </p:nvGrpSpPr>
        <p:grpSpPr>
          <a:xfrm>
            <a:off x="9662444" y="2045050"/>
            <a:ext cx="311184" cy="4320000"/>
            <a:chOff x="9662444" y="2045050"/>
            <a:chExt cx="311184" cy="4320000"/>
          </a:xfrm>
        </p:grpSpPr>
        <p:cxnSp>
          <p:nvCxnSpPr>
            <p:cNvPr id="5" name="Egyenes összekötő 4">
              <a:extLst>
                <a:ext uri="{FF2B5EF4-FFF2-40B4-BE49-F238E27FC236}">
                  <a16:creationId xmlns:a16="http://schemas.microsoft.com/office/drawing/2014/main" id="{A865FC38-F080-4666-92CD-AF6E17CADB62}"/>
                </a:ext>
              </a:extLst>
            </p:cNvPr>
            <p:cNvCxnSpPr/>
            <p:nvPr/>
          </p:nvCxnSpPr>
          <p:spPr bwMode="auto">
            <a:xfrm>
              <a:off x="9973627" y="2121269"/>
              <a:ext cx="1" cy="4243781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</p:cxnSp>
        <p:sp>
          <p:nvSpPr>
            <p:cNvPr id="6" name="Szövegdoboz 5">
              <a:extLst>
                <a:ext uri="{FF2B5EF4-FFF2-40B4-BE49-F238E27FC236}">
                  <a16:creationId xmlns:a16="http://schemas.microsoft.com/office/drawing/2014/main" id="{26BE7F76-730E-4994-ADD0-A42643ADA96D}"/>
                </a:ext>
              </a:extLst>
            </p:cNvPr>
            <p:cNvSpPr txBox="1"/>
            <p:nvPr/>
          </p:nvSpPr>
          <p:spPr>
            <a:xfrm>
              <a:off x="9662444" y="2045050"/>
              <a:ext cx="289119" cy="4188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dirty="0">
                  <a:latin typeface="Times New Roman" pitchFamily="18" charset="0"/>
                  <a:cs typeface="Times New Roman" pitchFamily="18" charset="0"/>
                </a:rPr>
                <a:t>z</a:t>
              </a:r>
            </a:p>
          </p:txBody>
        </p:sp>
      </p:grpSp>
      <p:sp>
        <p:nvSpPr>
          <p:cNvPr id="7" name="Ív 6">
            <a:extLst>
              <a:ext uri="{FF2B5EF4-FFF2-40B4-BE49-F238E27FC236}">
                <a16:creationId xmlns:a16="http://schemas.microsoft.com/office/drawing/2014/main" id="{BC986177-B3D3-4C3C-B4BC-01BC20547026}"/>
              </a:ext>
            </a:extLst>
          </p:cNvPr>
          <p:cNvSpPr>
            <a:spLocks noChangeAspect="1"/>
          </p:cNvSpPr>
          <p:nvPr/>
        </p:nvSpPr>
        <p:spPr bwMode="auto">
          <a:xfrm>
            <a:off x="8484687" y="2755030"/>
            <a:ext cx="2970647" cy="2970647"/>
          </a:xfrm>
          <a:prstGeom prst="arc">
            <a:avLst>
              <a:gd name="adj1" fmla="val 16200000"/>
              <a:gd name="adj2" fmla="val 5393368"/>
            </a:avLst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hu-HU" sz="18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9" name="Egyenes összekötő 8">
            <a:extLst>
              <a:ext uri="{FF2B5EF4-FFF2-40B4-BE49-F238E27FC236}">
                <a16:creationId xmlns:a16="http://schemas.microsoft.com/office/drawing/2014/main" id="{91AD2143-06BE-4C54-B85D-F13A8443639E}"/>
              </a:ext>
            </a:extLst>
          </p:cNvPr>
          <p:cNvCxnSpPr/>
          <p:nvPr/>
        </p:nvCxnSpPr>
        <p:spPr bwMode="auto">
          <a:xfrm>
            <a:off x="9987017" y="4240354"/>
            <a:ext cx="1485324" cy="0"/>
          </a:xfrm>
          <a:prstGeom prst="line">
            <a:avLst/>
          </a:prstGeom>
          <a:solidFill>
            <a:srgbClr val="00B8FF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  <p:graphicFrame>
        <p:nvGraphicFramePr>
          <p:cNvPr id="10" name="Object 11">
            <a:extLst>
              <a:ext uri="{FF2B5EF4-FFF2-40B4-BE49-F238E27FC236}">
                <a16:creationId xmlns:a16="http://schemas.microsoft.com/office/drawing/2014/main" id="{A6FBD6EB-4E9F-42E7-8BAF-F650E846E1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5567291"/>
              </p:ext>
            </p:extLst>
          </p:nvPr>
        </p:nvGraphicFramePr>
        <p:xfrm>
          <a:off x="9299502" y="4080434"/>
          <a:ext cx="479877" cy="3729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4" name="Egyenlet" r:id="rId5" imgW="203040" imgH="177480" progId="Equation.3">
                  <p:embed/>
                </p:oleObj>
              </mc:Choice>
              <mc:Fallback>
                <p:oleObj name="Egyenlet" r:id="rId5" imgW="203040" imgH="177480" progId="Equation.3">
                  <p:embed/>
                  <p:pic>
                    <p:nvPicPr>
                      <p:cNvPr id="16282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99502" y="4080434"/>
                        <a:ext cx="479877" cy="3729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B0B5BE06-0368-4A54-9FFD-7C4AA9F13A39}"/>
              </a:ext>
            </a:extLst>
          </p:cNvPr>
          <p:cNvGrpSpPr/>
          <p:nvPr/>
        </p:nvGrpSpPr>
        <p:grpSpPr>
          <a:xfrm>
            <a:off x="9148649" y="4237381"/>
            <a:ext cx="1664688" cy="1447476"/>
            <a:chOff x="933269" y="4664473"/>
            <a:chExt cx="1977017" cy="1719052"/>
          </a:xfrm>
        </p:grpSpPr>
        <p:cxnSp>
          <p:nvCxnSpPr>
            <p:cNvPr id="13" name="Egyenes összekötő 12">
              <a:extLst>
                <a:ext uri="{FF2B5EF4-FFF2-40B4-BE49-F238E27FC236}">
                  <a16:creationId xmlns:a16="http://schemas.microsoft.com/office/drawing/2014/main" id="{AE04B10A-22BE-4CBF-9E3D-E5E3D4C028DA}"/>
                </a:ext>
              </a:extLst>
            </p:cNvPr>
            <p:cNvCxnSpPr/>
            <p:nvPr/>
          </p:nvCxnSpPr>
          <p:spPr bwMode="auto">
            <a:xfrm>
              <a:off x="1920980" y="6118443"/>
              <a:ext cx="981354" cy="5629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Egyenes összekötő 13">
              <a:extLst>
                <a:ext uri="{FF2B5EF4-FFF2-40B4-BE49-F238E27FC236}">
                  <a16:creationId xmlns:a16="http://schemas.microsoft.com/office/drawing/2014/main" id="{83298787-1E92-4E9F-AE8F-CB725ADD8C00}"/>
                </a:ext>
              </a:extLst>
            </p:cNvPr>
            <p:cNvCxnSpPr/>
            <p:nvPr/>
          </p:nvCxnSpPr>
          <p:spPr bwMode="auto">
            <a:xfrm>
              <a:off x="1928932" y="4664473"/>
              <a:ext cx="981354" cy="1459599"/>
            </a:xfrm>
            <a:prstGeom prst="line">
              <a:avLst/>
            </a:prstGeom>
            <a:solidFill>
              <a:srgbClr val="00B8FF"/>
            </a:solidFill>
            <a:ln w="508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</p:cxnSp>
        <p:graphicFrame>
          <p:nvGraphicFramePr>
            <p:cNvPr id="15" name="Object 10">
              <a:extLst>
                <a:ext uri="{FF2B5EF4-FFF2-40B4-BE49-F238E27FC236}">
                  <a16:creationId xmlns:a16="http://schemas.microsoft.com/office/drawing/2014/main" id="{241FEDF1-F157-40A7-A64F-BAB5F9E01AC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33269" y="5877112"/>
            <a:ext cx="925513" cy="506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65" name="Egyenlet" r:id="rId7" imgW="330120" imgH="203040" progId="Equation.3">
                    <p:embed/>
                  </p:oleObj>
                </mc:Choice>
                <mc:Fallback>
                  <p:oleObj name="Egyenlet" r:id="rId7" imgW="330120" imgH="203040" progId="Equation.3">
                    <p:embed/>
                    <p:pic>
                      <p:nvPicPr>
                        <p:cNvPr id="162826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3269" y="5877112"/>
                          <a:ext cx="925513" cy="5064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6" name="Egyenes összekötő 15">
              <a:extLst>
                <a:ext uri="{FF2B5EF4-FFF2-40B4-BE49-F238E27FC236}">
                  <a16:creationId xmlns:a16="http://schemas.microsoft.com/office/drawing/2014/main" id="{04BF9D3C-159F-4115-9F8A-33E2908FF31C}"/>
                </a:ext>
              </a:extLst>
            </p:cNvPr>
            <p:cNvCxnSpPr/>
            <p:nvPr/>
          </p:nvCxnSpPr>
          <p:spPr bwMode="auto">
            <a:xfrm>
              <a:off x="1909104" y="4676086"/>
              <a:ext cx="0" cy="1440000"/>
            </a:xfrm>
            <a:prstGeom prst="line">
              <a:avLst/>
            </a:prstGeom>
            <a:solidFill>
              <a:srgbClr val="00B8FF"/>
            </a:solidFill>
            <a:ln w="50800" cap="flat" cmpd="sng" algn="ctr">
              <a:solidFill>
                <a:srgbClr val="0B8DE5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</p:cxnSp>
      </p:grp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36C5EE05-8CF1-468F-9377-6CAA8E5AD79C}"/>
              </a:ext>
            </a:extLst>
          </p:cNvPr>
          <p:cNvGrpSpPr/>
          <p:nvPr/>
        </p:nvGrpSpPr>
        <p:grpSpPr>
          <a:xfrm>
            <a:off x="9141341" y="2864490"/>
            <a:ext cx="1671996" cy="1379426"/>
            <a:chOff x="924590" y="3033999"/>
            <a:chExt cx="1985696" cy="1638234"/>
          </a:xfrm>
        </p:grpSpPr>
        <p:cxnSp>
          <p:nvCxnSpPr>
            <p:cNvPr id="18" name="Egyenes összekötő 17">
              <a:extLst>
                <a:ext uri="{FF2B5EF4-FFF2-40B4-BE49-F238E27FC236}">
                  <a16:creationId xmlns:a16="http://schemas.microsoft.com/office/drawing/2014/main" id="{DD979A02-C8FF-4465-8010-1867EF5AC18B}"/>
                </a:ext>
              </a:extLst>
            </p:cNvPr>
            <p:cNvCxnSpPr/>
            <p:nvPr/>
          </p:nvCxnSpPr>
          <p:spPr bwMode="auto">
            <a:xfrm>
              <a:off x="1928932" y="3224559"/>
              <a:ext cx="981354" cy="5629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Egyenes összekötő 18">
              <a:extLst>
                <a:ext uri="{FF2B5EF4-FFF2-40B4-BE49-F238E27FC236}">
                  <a16:creationId xmlns:a16="http://schemas.microsoft.com/office/drawing/2014/main" id="{76B60AF2-0E7F-43D4-A6E6-5EA9FD2752CA}"/>
                </a:ext>
              </a:extLst>
            </p:cNvPr>
            <p:cNvCxnSpPr/>
            <p:nvPr/>
          </p:nvCxnSpPr>
          <p:spPr bwMode="auto">
            <a:xfrm flipV="1">
              <a:off x="1928932" y="3230188"/>
              <a:ext cx="981354" cy="1434285"/>
            </a:xfrm>
            <a:prstGeom prst="line">
              <a:avLst/>
            </a:prstGeom>
            <a:solidFill>
              <a:srgbClr val="00B8FF"/>
            </a:solidFill>
            <a:ln w="508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</p:cxnSp>
        <p:graphicFrame>
          <p:nvGraphicFramePr>
            <p:cNvPr id="20" name="Object 9">
              <a:extLst>
                <a:ext uri="{FF2B5EF4-FFF2-40B4-BE49-F238E27FC236}">
                  <a16:creationId xmlns:a16="http://schemas.microsoft.com/office/drawing/2014/main" id="{3B7BEE79-C4FE-44C2-96FD-DA17EFBC43E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24590" y="3033999"/>
            <a:ext cx="925512" cy="506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66" name="Egyenlet" r:id="rId9" imgW="330120" imgH="203040" progId="Equation.3">
                    <p:embed/>
                  </p:oleObj>
                </mc:Choice>
                <mc:Fallback>
                  <p:oleObj name="Egyenlet" r:id="rId9" imgW="330120" imgH="203040" progId="Equation.3">
                    <p:embed/>
                    <p:pic>
                      <p:nvPicPr>
                        <p:cNvPr id="162825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4590" y="3033999"/>
                          <a:ext cx="925512" cy="5064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1" name="Egyenes összekötő 20">
              <a:extLst>
                <a:ext uri="{FF2B5EF4-FFF2-40B4-BE49-F238E27FC236}">
                  <a16:creationId xmlns:a16="http://schemas.microsoft.com/office/drawing/2014/main" id="{8FC6AC2A-8441-41B6-9C8C-A11694CD4AA8}"/>
                </a:ext>
              </a:extLst>
            </p:cNvPr>
            <p:cNvCxnSpPr/>
            <p:nvPr/>
          </p:nvCxnSpPr>
          <p:spPr bwMode="auto">
            <a:xfrm>
              <a:off x="1912420" y="3232233"/>
              <a:ext cx="0" cy="1440000"/>
            </a:xfrm>
            <a:prstGeom prst="line">
              <a:avLst/>
            </a:prstGeom>
            <a:solidFill>
              <a:srgbClr val="00B8FF"/>
            </a:solidFill>
            <a:ln w="50800" cap="flat" cmpd="sng" algn="ctr">
              <a:solidFill>
                <a:srgbClr val="0B8DE5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</p:cxnSp>
      </p:grpSp>
      <p:grpSp>
        <p:nvGrpSpPr>
          <p:cNvPr id="22" name="Csoportba foglalás 21">
            <a:extLst>
              <a:ext uri="{FF2B5EF4-FFF2-40B4-BE49-F238E27FC236}">
                <a16:creationId xmlns:a16="http://schemas.microsoft.com/office/drawing/2014/main" id="{1AE0C6CC-5E2D-46DC-806B-252D81898A03}"/>
              </a:ext>
            </a:extLst>
          </p:cNvPr>
          <p:cNvGrpSpPr/>
          <p:nvPr/>
        </p:nvGrpSpPr>
        <p:grpSpPr>
          <a:xfrm>
            <a:off x="9274409" y="4237381"/>
            <a:ext cx="2064153" cy="839119"/>
            <a:chOff x="1082624" y="4664473"/>
            <a:chExt cx="2451430" cy="996555"/>
          </a:xfrm>
        </p:grpSpPr>
        <p:cxnSp>
          <p:nvCxnSpPr>
            <p:cNvPr id="23" name="Egyenes összekötő 22">
              <a:extLst>
                <a:ext uri="{FF2B5EF4-FFF2-40B4-BE49-F238E27FC236}">
                  <a16:creationId xmlns:a16="http://schemas.microsoft.com/office/drawing/2014/main" id="{342CD4B6-D94E-4CD8-B481-356D0216CF17}"/>
                </a:ext>
              </a:extLst>
            </p:cNvPr>
            <p:cNvCxnSpPr/>
            <p:nvPr/>
          </p:nvCxnSpPr>
          <p:spPr bwMode="auto">
            <a:xfrm flipV="1">
              <a:off x="1928931" y="5407822"/>
              <a:ext cx="1579692" cy="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Egyenes összekötő 23">
              <a:extLst>
                <a:ext uri="{FF2B5EF4-FFF2-40B4-BE49-F238E27FC236}">
                  <a16:creationId xmlns:a16="http://schemas.microsoft.com/office/drawing/2014/main" id="{BB9F1B8E-4702-4A55-BAF9-E6DE2AEE44D5}"/>
                </a:ext>
              </a:extLst>
            </p:cNvPr>
            <p:cNvCxnSpPr/>
            <p:nvPr/>
          </p:nvCxnSpPr>
          <p:spPr bwMode="auto">
            <a:xfrm>
              <a:off x="1920980" y="4664473"/>
              <a:ext cx="1613074" cy="731300"/>
            </a:xfrm>
            <a:prstGeom prst="line">
              <a:avLst/>
            </a:prstGeom>
            <a:solidFill>
              <a:srgbClr val="00B8FF"/>
            </a:solidFill>
            <a:ln w="508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</p:cxnSp>
        <p:graphicFrame>
          <p:nvGraphicFramePr>
            <p:cNvPr id="25" name="Object 8">
              <a:extLst>
                <a:ext uri="{FF2B5EF4-FFF2-40B4-BE49-F238E27FC236}">
                  <a16:creationId xmlns:a16="http://schemas.microsoft.com/office/drawing/2014/main" id="{0F88A6A0-2584-4C61-A7C0-13B2A9A1388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82624" y="5154615"/>
            <a:ext cx="641350" cy="506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67" name="Egyenlet" r:id="rId11" imgW="228600" imgH="203040" progId="Equation.3">
                    <p:embed/>
                  </p:oleObj>
                </mc:Choice>
                <mc:Fallback>
                  <p:oleObj name="Egyenlet" r:id="rId11" imgW="228600" imgH="203040" progId="Equation.3">
                    <p:embed/>
                    <p:pic>
                      <p:nvPicPr>
                        <p:cNvPr id="162824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82624" y="5154615"/>
                          <a:ext cx="641350" cy="5064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6" name="Egyenes összekötő 25">
              <a:extLst>
                <a:ext uri="{FF2B5EF4-FFF2-40B4-BE49-F238E27FC236}">
                  <a16:creationId xmlns:a16="http://schemas.microsoft.com/office/drawing/2014/main" id="{8D1FE87A-526C-4FEE-84DF-F3C6F5FE3495}"/>
                </a:ext>
              </a:extLst>
            </p:cNvPr>
            <p:cNvCxnSpPr/>
            <p:nvPr/>
          </p:nvCxnSpPr>
          <p:spPr bwMode="auto">
            <a:xfrm>
              <a:off x="1911118" y="4681884"/>
              <a:ext cx="0" cy="720000"/>
            </a:xfrm>
            <a:prstGeom prst="line">
              <a:avLst/>
            </a:prstGeom>
            <a:solidFill>
              <a:srgbClr val="00B8FF"/>
            </a:solidFill>
            <a:ln w="50800" cap="flat" cmpd="sng" algn="ctr">
              <a:solidFill>
                <a:srgbClr val="66CCFF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</p:cxnSp>
      </p:grp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C2CF4F85-4EEF-474F-B7DE-50061C469C85}"/>
              </a:ext>
            </a:extLst>
          </p:cNvPr>
          <p:cNvGrpSpPr/>
          <p:nvPr/>
        </p:nvGrpSpPr>
        <p:grpSpPr>
          <a:xfrm>
            <a:off x="9272952" y="3410376"/>
            <a:ext cx="2044197" cy="827078"/>
            <a:chOff x="1080893" y="3682305"/>
            <a:chExt cx="2427730" cy="982255"/>
          </a:xfrm>
        </p:grpSpPr>
        <p:cxnSp>
          <p:nvCxnSpPr>
            <p:cNvPr id="28" name="Egyenes összekötő 27">
              <a:extLst>
                <a:ext uri="{FF2B5EF4-FFF2-40B4-BE49-F238E27FC236}">
                  <a16:creationId xmlns:a16="http://schemas.microsoft.com/office/drawing/2014/main" id="{E3C7E314-3C06-4790-AB85-568D9C48B811}"/>
                </a:ext>
              </a:extLst>
            </p:cNvPr>
            <p:cNvCxnSpPr/>
            <p:nvPr/>
          </p:nvCxnSpPr>
          <p:spPr bwMode="auto">
            <a:xfrm flipV="1">
              <a:off x="1913030" y="3935511"/>
              <a:ext cx="1595593" cy="729049"/>
            </a:xfrm>
            <a:prstGeom prst="line">
              <a:avLst/>
            </a:prstGeom>
            <a:solidFill>
              <a:srgbClr val="00B8FF"/>
            </a:solidFill>
            <a:ln w="508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</p:cxnSp>
        <p:cxnSp>
          <p:nvCxnSpPr>
            <p:cNvPr id="29" name="Egyenes összekötő 28">
              <a:extLst>
                <a:ext uri="{FF2B5EF4-FFF2-40B4-BE49-F238E27FC236}">
                  <a16:creationId xmlns:a16="http://schemas.microsoft.com/office/drawing/2014/main" id="{3C380E45-3BDB-429A-8272-23A89C3C7065}"/>
                </a:ext>
              </a:extLst>
            </p:cNvPr>
            <p:cNvCxnSpPr/>
            <p:nvPr/>
          </p:nvCxnSpPr>
          <p:spPr bwMode="auto">
            <a:xfrm flipV="1">
              <a:off x="1918358" y="3935511"/>
              <a:ext cx="1579692" cy="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graphicFrame>
          <p:nvGraphicFramePr>
            <p:cNvPr id="30" name="Object 7">
              <a:extLst>
                <a:ext uri="{FF2B5EF4-FFF2-40B4-BE49-F238E27FC236}">
                  <a16:creationId xmlns:a16="http://schemas.microsoft.com/office/drawing/2014/main" id="{ABCB5B52-C3AE-4136-8864-12D1BF61930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80893" y="3682305"/>
            <a:ext cx="641350" cy="506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68" name="Egyenlet" r:id="rId13" imgW="228600" imgH="203040" progId="Equation.3">
                    <p:embed/>
                  </p:oleObj>
                </mc:Choice>
                <mc:Fallback>
                  <p:oleObj name="Egyenlet" r:id="rId13" imgW="228600" imgH="203040" progId="Equation.3">
                    <p:embed/>
                    <p:pic>
                      <p:nvPicPr>
                        <p:cNvPr id="162823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80893" y="3682305"/>
                          <a:ext cx="641350" cy="5064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1" name="Egyenes összekötő 30">
              <a:extLst>
                <a:ext uri="{FF2B5EF4-FFF2-40B4-BE49-F238E27FC236}">
                  <a16:creationId xmlns:a16="http://schemas.microsoft.com/office/drawing/2014/main" id="{B15C8484-8914-454F-BE98-DFC36E9CC658}"/>
                </a:ext>
              </a:extLst>
            </p:cNvPr>
            <p:cNvCxnSpPr/>
            <p:nvPr/>
          </p:nvCxnSpPr>
          <p:spPr bwMode="auto">
            <a:xfrm>
              <a:off x="1909104" y="3941449"/>
              <a:ext cx="0" cy="720000"/>
            </a:xfrm>
            <a:prstGeom prst="line">
              <a:avLst/>
            </a:prstGeom>
            <a:solidFill>
              <a:srgbClr val="00B8FF"/>
            </a:solidFill>
            <a:ln w="50800" cap="flat" cmpd="sng" algn="ctr">
              <a:solidFill>
                <a:srgbClr val="66CC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Object 12">
                <a:extLst>
                  <a:ext uri="{FF2B5EF4-FFF2-40B4-BE49-F238E27FC236}">
                    <a16:creationId xmlns:a16="http://schemas.microsoft.com/office/drawing/2014/main" id="{E8798932-4024-4798-9B62-98DAB44E1BD4}"/>
                  </a:ext>
                </a:extLst>
              </p:cNvPr>
              <p:cNvSpPr txBox="1"/>
              <p:nvPr/>
            </p:nvSpPr>
            <p:spPr bwMode="auto">
              <a:xfrm>
                <a:off x="2758440" y="4664711"/>
                <a:ext cx="3723322" cy="68453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hu-H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hu-HU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=0, ±1, ±2,</m:t>
                      </m:r>
                    </m:oMath>
                  </m:oMathPara>
                </a14:m>
                <a:endParaRPr lang="hu-HU" sz="3600" dirty="0"/>
              </a:p>
            </p:txBody>
          </p:sp>
        </mc:Choice>
        <mc:Fallback xmlns="">
          <p:sp>
            <p:nvSpPr>
              <p:cNvPr id="34" name="Object 12">
                <a:extLst>
                  <a:ext uri="{FF2B5EF4-FFF2-40B4-BE49-F238E27FC236}">
                    <a16:creationId xmlns:a16="http://schemas.microsoft.com/office/drawing/2014/main" id="{E8798932-4024-4798-9B62-98DAB44E1B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58440" y="4664711"/>
                <a:ext cx="3723322" cy="68453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04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atomok elektronszerkezetének leírása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984"/>
            <a:ext cx="10515600" cy="5032375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hullámfüggvények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Born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-féle értelmezése alapján, a gömbfüggvények négyzetét kiszámítva azt kapjuk meg, hogy az elektron milyen valószínűséggel 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található 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 a gömb felületének bizonyos részein.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ℓ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=0, akkor a gömbfelület minden pontjának kis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környe-zetében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azonos valószínűséggel tartózkodik, ezért lesz az eredő perdület hossza nulla.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magasabb 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ℓ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kvantumszámmal leírt állapotokban, már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bi-zonyos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területek pontjainak kis környezetében magasabb valószínűséggel tartózkodik az elektron a gömbfelületen.</a:t>
            </a:r>
          </a:p>
        </p:txBody>
      </p:sp>
    </p:spTree>
    <p:extLst>
      <p:ext uri="{BB962C8B-B14F-4D97-AF65-F5344CB8AC3E}">
        <p14:creationId xmlns:p14="http://schemas.microsoft.com/office/powerpoint/2010/main" val="4101475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atomok elektronszerkezetének leírása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657984"/>
            <a:ext cx="11551920" cy="4895216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hullámfüggvény másik tagja az ún. radiális rész (mivel csak a gömb sugarától függ!), az elektronnak, a mag töltésének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erőteré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-ben történő mozgását írja le.</a:t>
            </a:r>
          </a:p>
          <a:p>
            <a:pPr marL="2332038" indent="-441325">
              <a:spcBef>
                <a:spcPts val="0"/>
              </a:spcBef>
              <a:spcAft>
                <a:spcPts val="1000"/>
              </a:spcAft>
              <a:tabLst>
                <a:tab pos="3048000" algn="l"/>
              </a:tabLs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függvény alakja két kvantumszámtól függ. A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koráb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-ban már említett 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ℓ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mellékkvantumszám, és 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ún. fő-kvantumszám. 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  <a:tabLst>
                <a:tab pos="3048000" algn="l"/>
              </a:tabLs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Minden függvény tartalmaz egy, az 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elektron-mag 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távolság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növeke-désével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exponenciálisan csökkenő tagot, és egy 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hatványait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tartal-mazó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polinomot. 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  <a:tabLst>
                <a:tab pos="3048000" algn="l"/>
              </a:tabLs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Nézzük meg néhányukat!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3">
                <a:extLst>
                  <a:ext uri="{FF2B5EF4-FFF2-40B4-BE49-F238E27FC236}">
                    <a16:creationId xmlns:a16="http://schemas.microsoft.com/office/drawing/2014/main" id="{1FF55CC6-DB94-451C-8AAE-81E1CB6B02BF}"/>
                  </a:ext>
                </a:extLst>
              </p:cNvPr>
              <p:cNvSpPr txBox="1"/>
              <p:nvPr/>
            </p:nvSpPr>
            <p:spPr bwMode="auto">
              <a:xfrm>
                <a:off x="794703" y="3515677"/>
                <a:ext cx="1704657" cy="790575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6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hu-HU" sz="36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hu-HU" sz="3600" i="1">
                              <a:latin typeface="Cambria Math" panose="02040503050406030204" pitchFamily="18" charset="0"/>
                            </a:rPr>
                            <m:t>,ℓ</m:t>
                          </m:r>
                        </m:sub>
                      </m:sSub>
                      <m:d>
                        <m:dPr>
                          <m:ctrlPr>
                            <a:rPr lang="hu-HU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36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</m:oMath>
                  </m:oMathPara>
                </a14:m>
                <a:endParaRPr lang="hu-HU" sz="3600" dirty="0"/>
              </a:p>
            </p:txBody>
          </p:sp>
        </mc:Choice>
        <mc:Fallback xmlns="">
          <p:sp>
            <p:nvSpPr>
              <p:cNvPr id="4" name="Object 3">
                <a:extLst>
                  <a:ext uri="{FF2B5EF4-FFF2-40B4-BE49-F238E27FC236}">
                    <a16:creationId xmlns:a16="http://schemas.microsoft.com/office/drawing/2014/main" id="{1FF55CC6-DB94-451C-8AAE-81E1CB6B02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94703" y="3515677"/>
                <a:ext cx="1704657" cy="7905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7205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Csoportba foglalás 153"/>
          <p:cNvGrpSpPr/>
          <p:nvPr/>
        </p:nvGrpSpPr>
        <p:grpSpPr>
          <a:xfrm>
            <a:off x="2336032" y="122603"/>
            <a:ext cx="7927794" cy="5609130"/>
            <a:chOff x="839788" y="1440418"/>
            <a:chExt cx="8738924" cy="6183028"/>
          </a:xfrm>
        </p:grpSpPr>
        <p:sp>
          <p:nvSpPr>
            <p:cNvPr id="301117" name="Rectangle 61"/>
            <p:cNvSpPr>
              <a:spLocks noChangeArrowheads="1"/>
            </p:cNvSpPr>
            <p:nvPr/>
          </p:nvSpPr>
          <p:spPr bwMode="auto">
            <a:xfrm>
              <a:off x="1601788" y="1943100"/>
              <a:ext cx="19050" cy="5124450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01118" name="Freeform 62"/>
            <p:cNvSpPr>
              <a:spLocks noEditPoints="1"/>
            </p:cNvSpPr>
            <p:nvPr/>
          </p:nvSpPr>
          <p:spPr bwMode="auto">
            <a:xfrm>
              <a:off x="1525588" y="1943100"/>
              <a:ext cx="76200" cy="5143500"/>
            </a:xfrm>
            <a:custGeom>
              <a:avLst/>
              <a:gdLst/>
              <a:ahLst/>
              <a:cxnLst>
                <a:cxn ang="0">
                  <a:pos x="0" y="3228"/>
                </a:cxn>
                <a:cxn ang="0">
                  <a:pos x="48" y="3228"/>
                </a:cxn>
                <a:cxn ang="0">
                  <a:pos x="48" y="3240"/>
                </a:cxn>
                <a:cxn ang="0">
                  <a:pos x="0" y="3240"/>
                </a:cxn>
                <a:cxn ang="0">
                  <a:pos x="0" y="3228"/>
                </a:cxn>
                <a:cxn ang="0">
                  <a:pos x="0" y="2904"/>
                </a:cxn>
                <a:cxn ang="0">
                  <a:pos x="48" y="2904"/>
                </a:cxn>
                <a:cxn ang="0">
                  <a:pos x="48" y="2916"/>
                </a:cxn>
                <a:cxn ang="0">
                  <a:pos x="0" y="2916"/>
                </a:cxn>
                <a:cxn ang="0">
                  <a:pos x="0" y="2904"/>
                </a:cxn>
                <a:cxn ang="0">
                  <a:pos x="0" y="2580"/>
                </a:cxn>
                <a:cxn ang="0">
                  <a:pos x="48" y="2580"/>
                </a:cxn>
                <a:cxn ang="0">
                  <a:pos x="48" y="2592"/>
                </a:cxn>
                <a:cxn ang="0">
                  <a:pos x="0" y="2592"/>
                </a:cxn>
                <a:cxn ang="0">
                  <a:pos x="0" y="2580"/>
                </a:cxn>
                <a:cxn ang="0">
                  <a:pos x="0" y="2256"/>
                </a:cxn>
                <a:cxn ang="0">
                  <a:pos x="48" y="2256"/>
                </a:cxn>
                <a:cxn ang="0">
                  <a:pos x="48" y="2268"/>
                </a:cxn>
                <a:cxn ang="0">
                  <a:pos x="0" y="2268"/>
                </a:cxn>
                <a:cxn ang="0">
                  <a:pos x="0" y="2256"/>
                </a:cxn>
                <a:cxn ang="0">
                  <a:pos x="0" y="1932"/>
                </a:cxn>
                <a:cxn ang="0">
                  <a:pos x="48" y="1932"/>
                </a:cxn>
                <a:cxn ang="0">
                  <a:pos x="48" y="1944"/>
                </a:cxn>
                <a:cxn ang="0">
                  <a:pos x="0" y="1944"/>
                </a:cxn>
                <a:cxn ang="0">
                  <a:pos x="0" y="1932"/>
                </a:cxn>
                <a:cxn ang="0">
                  <a:pos x="0" y="1620"/>
                </a:cxn>
                <a:cxn ang="0">
                  <a:pos x="48" y="1620"/>
                </a:cxn>
                <a:cxn ang="0">
                  <a:pos x="48" y="1632"/>
                </a:cxn>
                <a:cxn ang="0">
                  <a:pos x="0" y="1632"/>
                </a:cxn>
                <a:cxn ang="0">
                  <a:pos x="0" y="1620"/>
                </a:cxn>
                <a:cxn ang="0">
                  <a:pos x="0" y="1296"/>
                </a:cxn>
                <a:cxn ang="0">
                  <a:pos x="48" y="1296"/>
                </a:cxn>
                <a:cxn ang="0">
                  <a:pos x="48" y="1308"/>
                </a:cxn>
                <a:cxn ang="0">
                  <a:pos x="0" y="1308"/>
                </a:cxn>
                <a:cxn ang="0">
                  <a:pos x="0" y="1296"/>
                </a:cxn>
                <a:cxn ang="0">
                  <a:pos x="0" y="972"/>
                </a:cxn>
                <a:cxn ang="0">
                  <a:pos x="48" y="972"/>
                </a:cxn>
                <a:cxn ang="0">
                  <a:pos x="48" y="984"/>
                </a:cxn>
                <a:cxn ang="0">
                  <a:pos x="0" y="984"/>
                </a:cxn>
                <a:cxn ang="0">
                  <a:pos x="0" y="972"/>
                </a:cxn>
                <a:cxn ang="0">
                  <a:pos x="0" y="648"/>
                </a:cxn>
                <a:cxn ang="0">
                  <a:pos x="48" y="648"/>
                </a:cxn>
                <a:cxn ang="0">
                  <a:pos x="48" y="660"/>
                </a:cxn>
                <a:cxn ang="0">
                  <a:pos x="0" y="660"/>
                </a:cxn>
                <a:cxn ang="0">
                  <a:pos x="0" y="648"/>
                </a:cxn>
                <a:cxn ang="0">
                  <a:pos x="0" y="324"/>
                </a:cxn>
                <a:cxn ang="0">
                  <a:pos x="48" y="324"/>
                </a:cxn>
                <a:cxn ang="0">
                  <a:pos x="48" y="336"/>
                </a:cxn>
                <a:cxn ang="0">
                  <a:pos x="0" y="336"/>
                </a:cxn>
                <a:cxn ang="0">
                  <a:pos x="0" y="324"/>
                </a:cxn>
                <a:cxn ang="0">
                  <a:pos x="0" y="0"/>
                </a:cxn>
                <a:cxn ang="0">
                  <a:pos x="48" y="0"/>
                </a:cxn>
                <a:cxn ang="0">
                  <a:pos x="48" y="12"/>
                </a:cxn>
                <a:cxn ang="0">
                  <a:pos x="0" y="12"/>
                </a:cxn>
                <a:cxn ang="0">
                  <a:pos x="0" y="0"/>
                </a:cxn>
              </a:cxnLst>
              <a:rect l="0" t="0" r="r" b="b"/>
              <a:pathLst>
                <a:path w="48" h="3240">
                  <a:moveTo>
                    <a:pt x="0" y="3228"/>
                  </a:moveTo>
                  <a:lnTo>
                    <a:pt x="48" y="3228"/>
                  </a:lnTo>
                  <a:lnTo>
                    <a:pt x="48" y="3240"/>
                  </a:lnTo>
                  <a:lnTo>
                    <a:pt x="0" y="3240"/>
                  </a:lnTo>
                  <a:lnTo>
                    <a:pt x="0" y="3228"/>
                  </a:lnTo>
                  <a:close/>
                  <a:moveTo>
                    <a:pt x="0" y="2904"/>
                  </a:moveTo>
                  <a:lnTo>
                    <a:pt x="48" y="2904"/>
                  </a:lnTo>
                  <a:lnTo>
                    <a:pt x="48" y="2916"/>
                  </a:lnTo>
                  <a:lnTo>
                    <a:pt x="0" y="2916"/>
                  </a:lnTo>
                  <a:lnTo>
                    <a:pt x="0" y="2904"/>
                  </a:lnTo>
                  <a:close/>
                  <a:moveTo>
                    <a:pt x="0" y="2580"/>
                  </a:moveTo>
                  <a:lnTo>
                    <a:pt x="48" y="2580"/>
                  </a:lnTo>
                  <a:lnTo>
                    <a:pt x="48" y="2592"/>
                  </a:lnTo>
                  <a:lnTo>
                    <a:pt x="0" y="2592"/>
                  </a:lnTo>
                  <a:lnTo>
                    <a:pt x="0" y="2580"/>
                  </a:lnTo>
                  <a:close/>
                  <a:moveTo>
                    <a:pt x="0" y="2256"/>
                  </a:moveTo>
                  <a:lnTo>
                    <a:pt x="48" y="2256"/>
                  </a:lnTo>
                  <a:lnTo>
                    <a:pt x="48" y="2268"/>
                  </a:lnTo>
                  <a:lnTo>
                    <a:pt x="0" y="2268"/>
                  </a:lnTo>
                  <a:lnTo>
                    <a:pt x="0" y="2256"/>
                  </a:lnTo>
                  <a:close/>
                  <a:moveTo>
                    <a:pt x="0" y="1932"/>
                  </a:moveTo>
                  <a:lnTo>
                    <a:pt x="48" y="1932"/>
                  </a:lnTo>
                  <a:lnTo>
                    <a:pt x="48" y="1944"/>
                  </a:lnTo>
                  <a:lnTo>
                    <a:pt x="0" y="1944"/>
                  </a:lnTo>
                  <a:lnTo>
                    <a:pt x="0" y="1932"/>
                  </a:lnTo>
                  <a:close/>
                  <a:moveTo>
                    <a:pt x="0" y="1620"/>
                  </a:moveTo>
                  <a:lnTo>
                    <a:pt x="48" y="1620"/>
                  </a:lnTo>
                  <a:lnTo>
                    <a:pt x="48" y="1632"/>
                  </a:lnTo>
                  <a:lnTo>
                    <a:pt x="0" y="1632"/>
                  </a:lnTo>
                  <a:lnTo>
                    <a:pt x="0" y="1620"/>
                  </a:lnTo>
                  <a:close/>
                  <a:moveTo>
                    <a:pt x="0" y="1296"/>
                  </a:moveTo>
                  <a:lnTo>
                    <a:pt x="48" y="1296"/>
                  </a:lnTo>
                  <a:lnTo>
                    <a:pt x="48" y="1308"/>
                  </a:lnTo>
                  <a:lnTo>
                    <a:pt x="0" y="1308"/>
                  </a:lnTo>
                  <a:lnTo>
                    <a:pt x="0" y="1296"/>
                  </a:lnTo>
                  <a:close/>
                  <a:moveTo>
                    <a:pt x="0" y="972"/>
                  </a:moveTo>
                  <a:lnTo>
                    <a:pt x="48" y="972"/>
                  </a:lnTo>
                  <a:lnTo>
                    <a:pt x="48" y="984"/>
                  </a:lnTo>
                  <a:lnTo>
                    <a:pt x="0" y="984"/>
                  </a:lnTo>
                  <a:lnTo>
                    <a:pt x="0" y="972"/>
                  </a:lnTo>
                  <a:close/>
                  <a:moveTo>
                    <a:pt x="0" y="648"/>
                  </a:moveTo>
                  <a:lnTo>
                    <a:pt x="48" y="648"/>
                  </a:lnTo>
                  <a:lnTo>
                    <a:pt x="48" y="660"/>
                  </a:lnTo>
                  <a:lnTo>
                    <a:pt x="0" y="660"/>
                  </a:lnTo>
                  <a:lnTo>
                    <a:pt x="0" y="648"/>
                  </a:lnTo>
                  <a:close/>
                  <a:moveTo>
                    <a:pt x="0" y="324"/>
                  </a:moveTo>
                  <a:lnTo>
                    <a:pt x="48" y="324"/>
                  </a:lnTo>
                  <a:lnTo>
                    <a:pt x="48" y="336"/>
                  </a:lnTo>
                  <a:lnTo>
                    <a:pt x="0" y="336"/>
                  </a:lnTo>
                  <a:lnTo>
                    <a:pt x="0" y="324"/>
                  </a:lnTo>
                  <a:close/>
                  <a:moveTo>
                    <a:pt x="0" y="0"/>
                  </a:moveTo>
                  <a:lnTo>
                    <a:pt x="48" y="0"/>
                  </a:lnTo>
                  <a:lnTo>
                    <a:pt x="48" y="12"/>
                  </a:lnTo>
                  <a:lnTo>
                    <a:pt x="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254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01119" name="Rectangle 63"/>
            <p:cNvSpPr>
              <a:spLocks noChangeArrowheads="1"/>
            </p:cNvSpPr>
            <p:nvPr/>
          </p:nvSpPr>
          <p:spPr bwMode="auto">
            <a:xfrm>
              <a:off x="1601788" y="7063640"/>
              <a:ext cx="7029450" cy="19050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01120" name="Freeform 64"/>
            <p:cNvSpPr>
              <a:spLocks noEditPoints="1"/>
            </p:cNvSpPr>
            <p:nvPr/>
          </p:nvSpPr>
          <p:spPr bwMode="auto">
            <a:xfrm>
              <a:off x="1601788" y="7063640"/>
              <a:ext cx="7048500" cy="76200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48"/>
                </a:cxn>
                <a:cxn ang="0">
                  <a:pos x="0" y="48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756" y="0"/>
                </a:cxn>
                <a:cxn ang="0">
                  <a:pos x="756" y="48"/>
                </a:cxn>
                <a:cxn ang="0">
                  <a:pos x="744" y="48"/>
                </a:cxn>
                <a:cxn ang="0">
                  <a:pos x="744" y="0"/>
                </a:cxn>
                <a:cxn ang="0">
                  <a:pos x="756" y="0"/>
                </a:cxn>
                <a:cxn ang="0">
                  <a:pos x="1488" y="0"/>
                </a:cxn>
                <a:cxn ang="0">
                  <a:pos x="1488" y="48"/>
                </a:cxn>
                <a:cxn ang="0">
                  <a:pos x="1476" y="48"/>
                </a:cxn>
                <a:cxn ang="0">
                  <a:pos x="1476" y="0"/>
                </a:cxn>
                <a:cxn ang="0">
                  <a:pos x="1488" y="0"/>
                </a:cxn>
                <a:cxn ang="0">
                  <a:pos x="2220" y="0"/>
                </a:cxn>
                <a:cxn ang="0">
                  <a:pos x="2220" y="48"/>
                </a:cxn>
                <a:cxn ang="0">
                  <a:pos x="2208" y="48"/>
                </a:cxn>
                <a:cxn ang="0">
                  <a:pos x="2208" y="0"/>
                </a:cxn>
                <a:cxn ang="0">
                  <a:pos x="2220" y="0"/>
                </a:cxn>
                <a:cxn ang="0">
                  <a:pos x="2964" y="0"/>
                </a:cxn>
                <a:cxn ang="0">
                  <a:pos x="2964" y="48"/>
                </a:cxn>
                <a:cxn ang="0">
                  <a:pos x="2952" y="48"/>
                </a:cxn>
                <a:cxn ang="0">
                  <a:pos x="2952" y="0"/>
                </a:cxn>
                <a:cxn ang="0">
                  <a:pos x="2964" y="0"/>
                </a:cxn>
                <a:cxn ang="0">
                  <a:pos x="3696" y="0"/>
                </a:cxn>
                <a:cxn ang="0">
                  <a:pos x="3696" y="48"/>
                </a:cxn>
                <a:cxn ang="0">
                  <a:pos x="3684" y="48"/>
                </a:cxn>
                <a:cxn ang="0">
                  <a:pos x="3684" y="0"/>
                </a:cxn>
                <a:cxn ang="0">
                  <a:pos x="3696" y="0"/>
                </a:cxn>
                <a:cxn ang="0">
                  <a:pos x="4440" y="0"/>
                </a:cxn>
                <a:cxn ang="0">
                  <a:pos x="4440" y="48"/>
                </a:cxn>
                <a:cxn ang="0">
                  <a:pos x="4428" y="48"/>
                </a:cxn>
                <a:cxn ang="0">
                  <a:pos x="4428" y="0"/>
                </a:cxn>
                <a:cxn ang="0">
                  <a:pos x="4440" y="0"/>
                </a:cxn>
              </a:cxnLst>
              <a:rect l="0" t="0" r="r" b="b"/>
              <a:pathLst>
                <a:path w="4440" h="48">
                  <a:moveTo>
                    <a:pt x="12" y="0"/>
                  </a:moveTo>
                  <a:lnTo>
                    <a:pt x="12" y="48"/>
                  </a:lnTo>
                  <a:lnTo>
                    <a:pt x="0" y="48"/>
                  </a:lnTo>
                  <a:lnTo>
                    <a:pt x="0" y="0"/>
                  </a:lnTo>
                  <a:lnTo>
                    <a:pt x="12" y="0"/>
                  </a:lnTo>
                  <a:close/>
                  <a:moveTo>
                    <a:pt x="756" y="0"/>
                  </a:moveTo>
                  <a:lnTo>
                    <a:pt x="756" y="48"/>
                  </a:lnTo>
                  <a:lnTo>
                    <a:pt x="744" y="48"/>
                  </a:lnTo>
                  <a:lnTo>
                    <a:pt x="744" y="0"/>
                  </a:lnTo>
                  <a:lnTo>
                    <a:pt x="756" y="0"/>
                  </a:lnTo>
                  <a:close/>
                  <a:moveTo>
                    <a:pt x="1488" y="0"/>
                  </a:moveTo>
                  <a:lnTo>
                    <a:pt x="1488" y="48"/>
                  </a:lnTo>
                  <a:lnTo>
                    <a:pt x="1476" y="48"/>
                  </a:lnTo>
                  <a:lnTo>
                    <a:pt x="1476" y="0"/>
                  </a:lnTo>
                  <a:lnTo>
                    <a:pt x="1488" y="0"/>
                  </a:lnTo>
                  <a:close/>
                  <a:moveTo>
                    <a:pt x="2220" y="0"/>
                  </a:moveTo>
                  <a:lnTo>
                    <a:pt x="2220" y="48"/>
                  </a:lnTo>
                  <a:lnTo>
                    <a:pt x="2208" y="48"/>
                  </a:lnTo>
                  <a:lnTo>
                    <a:pt x="2208" y="0"/>
                  </a:lnTo>
                  <a:lnTo>
                    <a:pt x="2220" y="0"/>
                  </a:lnTo>
                  <a:close/>
                  <a:moveTo>
                    <a:pt x="2964" y="0"/>
                  </a:moveTo>
                  <a:lnTo>
                    <a:pt x="2964" y="48"/>
                  </a:lnTo>
                  <a:lnTo>
                    <a:pt x="2952" y="48"/>
                  </a:lnTo>
                  <a:lnTo>
                    <a:pt x="2952" y="0"/>
                  </a:lnTo>
                  <a:lnTo>
                    <a:pt x="2964" y="0"/>
                  </a:lnTo>
                  <a:close/>
                  <a:moveTo>
                    <a:pt x="3696" y="0"/>
                  </a:moveTo>
                  <a:lnTo>
                    <a:pt x="3696" y="48"/>
                  </a:lnTo>
                  <a:lnTo>
                    <a:pt x="3684" y="48"/>
                  </a:lnTo>
                  <a:lnTo>
                    <a:pt x="3684" y="0"/>
                  </a:lnTo>
                  <a:lnTo>
                    <a:pt x="3696" y="0"/>
                  </a:lnTo>
                  <a:close/>
                  <a:moveTo>
                    <a:pt x="4440" y="0"/>
                  </a:moveTo>
                  <a:lnTo>
                    <a:pt x="4440" y="48"/>
                  </a:lnTo>
                  <a:lnTo>
                    <a:pt x="4428" y="48"/>
                  </a:lnTo>
                  <a:lnTo>
                    <a:pt x="4428" y="0"/>
                  </a:lnTo>
                  <a:lnTo>
                    <a:pt x="4440" y="0"/>
                  </a:lnTo>
                  <a:close/>
                </a:path>
              </a:pathLst>
            </a:custGeom>
            <a:solidFill>
              <a:schemeClr val="tx1"/>
            </a:solidFill>
            <a:ln w="254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01121" name="Freeform 65"/>
            <p:cNvSpPr>
              <a:spLocks/>
            </p:cNvSpPr>
            <p:nvPr/>
          </p:nvSpPr>
          <p:spPr bwMode="auto">
            <a:xfrm>
              <a:off x="1582738" y="2076450"/>
              <a:ext cx="7086600" cy="4514850"/>
            </a:xfrm>
            <a:custGeom>
              <a:avLst/>
              <a:gdLst/>
              <a:ahLst/>
              <a:cxnLst>
                <a:cxn ang="0">
                  <a:pos x="84" y="876"/>
                </a:cxn>
                <a:cxn ang="0">
                  <a:pos x="180" y="1764"/>
                </a:cxn>
                <a:cxn ang="0">
                  <a:pos x="264" y="2304"/>
                </a:cxn>
                <a:cxn ang="0">
                  <a:pos x="360" y="2616"/>
                </a:cxn>
                <a:cxn ang="0">
                  <a:pos x="444" y="2760"/>
                </a:cxn>
                <a:cxn ang="0">
                  <a:pos x="516" y="2796"/>
                </a:cxn>
                <a:cxn ang="0">
                  <a:pos x="648" y="2760"/>
                </a:cxn>
                <a:cxn ang="0">
                  <a:pos x="828" y="2640"/>
                </a:cxn>
                <a:cxn ang="0">
                  <a:pos x="1008" y="2508"/>
                </a:cxn>
                <a:cxn ang="0">
                  <a:pos x="1188" y="2400"/>
                </a:cxn>
                <a:cxn ang="0">
                  <a:pos x="1368" y="2340"/>
                </a:cxn>
                <a:cxn ang="0">
                  <a:pos x="1548" y="2316"/>
                </a:cxn>
                <a:cxn ang="0">
                  <a:pos x="1728" y="2304"/>
                </a:cxn>
                <a:cxn ang="0">
                  <a:pos x="1908" y="2316"/>
                </a:cxn>
                <a:cxn ang="0">
                  <a:pos x="2076" y="2328"/>
                </a:cxn>
                <a:cxn ang="0">
                  <a:pos x="2256" y="2352"/>
                </a:cxn>
                <a:cxn ang="0">
                  <a:pos x="2436" y="2364"/>
                </a:cxn>
                <a:cxn ang="0">
                  <a:pos x="2616" y="2388"/>
                </a:cxn>
                <a:cxn ang="0">
                  <a:pos x="2784" y="2400"/>
                </a:cxn>
                <a:cxn ang="0">
                  <a:pos x="2964" y="2424"/>
                </a:cxn>
                <a:cxn ang="0">
                  <a:pos x="3144" y="2436"/>
                </a:cxn>
                <a:cxn ang="0">
                  <a:pos x="3324" y="2436"/>
                </a:cxn>
                <a:cxn ang="0">
                  <a:pos x="3492" y="2448"/>
                </a:cxn>
                <a:cxn ang="0">
                  <a:pos x="3672" y="2460"/>
                </a:cxn>
                <a:cxn ang="0">
                  <a:pos x="3852" y="2460"/>
                </a:cxn>
                <a:cxn ang="0">
                  <a:pos x="4032" y="2460"/>
                </a:cxn>
                <a:cxn ang="0">
                  <a:pos x="4200" y="2460"/>
                </a:cxn>
                <a:cxn ang="0">
                  <a:pos x="4380" y="2472"/>
                </a:cxn>
                <a:cxn ang="0">
                  <a:pos x="4416" y="2508"/>
                </a:cxn>
                <a:cxn ang="0">
                  <a:pos x="4236" y="2496"/>
                </a:cxn>
                <a:cxn ang="0">
                  <a:pos x="4056" y="2496"/>
                </a:cxn>
                <a:cxn ang="0">
                  <a:pos x="3876" y="2496"/>
                </a:cxn>
                <a:cxn ang="0">
                  <a:pos x="3708" y="2496"/>
                </a:cxn>
                <a:cxn ang="0">
                  <a:pos x="3528" y="2484"/>
                </a:cxn>
                <a:cxn ang="0">
                  <a:pos x="3348" y="2484"/>
                </a:cxn>
                <a:cxn ang="0">
                  <a:pos x="3168" y="2472"/>
                </a:cxn>
                <a:cxn ang="0">
                  <a:pos x="2988" y="2460"/>
                </a:cxn>
                <a:cxn ang="0">
                  <a:pos x="2820" y="2448"/>
                </a:cxn>
                <a:cxn ang="0">
                  <a:pos x="2640" y="2424"/>
                </a:cxn>
                <a:cxn ang="0">
                  <a:pos x="2460" y="2412"/>
                </a:cxn>
                <a:cxn ang="0">
                  <a:pos x="2280" y="2388"/>
                </a:cxn>
                <a:cxn ang="0">
                  <a:pos x="2112" y="2364"/>
                </a:cxn>
                <a:cxn ang="0">
                  <a:pos x="1932" y="2352"/>
                </a:cxn>
                <a:cxn ang="0">
                  <a:pos x="1752" y="2340"/>
                </a:cxn>
                <a:cxn ang="0">
                  <a:pos x="1584" y="2352"/>
                </a:cxn>
                <a:cxn ang="0">
                  <a:pos x="1404" y="2376"/>
                </a:cxn>
                <a:cxn ang="0">
                  <a:pos x="1236" y="2424"/>
                </a:cxn>
                <a:cxn ang="0">
                  <a:pos x="1056" y="2520"/>
                </a:cxn>
                <a:cxn ang="0">
                  <a:pos x="876" y="2640"/>
                </a:cxn>
                <a:cxn ang="0">
                  <a:pos x="696" y="2772"/>
                </a:cxn>
                <a:cxn ang="0">
                  <a:pos x="540" y="2844"/>
                </a:cxn>
                <a:cxn ang="0">
                  <a:pos x="444" y="2808"/>
                </a:cxn>
                <a:cxn ang="0">
                  <a:pos x="336" y="2664"/>
                </a:cxn>
                <a:cxn ang="0">
                  <a:pos x="252" y="2388"/>
                </a:cxn>
                <a:cxn ang="0">
                  <a:pos x="156" y="1884"/>
                </a:cxn>
                <a:cxn ang="0">
                  <a:pos x="72" y="1056"/>
                </a:cxn>
                <a:cxn ang="0">
                  <a:pos x="0" y="12"/>
                </a:cxn>
              </a:cxnLst>
              <a:rect l="0" t="0" r="r" b="b"/>
              <a:pathLst>
                <a:path w="4464" h="2844">
                  <a:moveTo>
                    <a:pt x="36" y="12"/>
                  </a:moveTo>
                  <a:lnTo>
                    <a:pt x="48" y="252"/>
                  </a:lnTo>
                  <a:lnTo>
                    <a:pt x="48" y="360"/>
                  </a:lnTo>
                  <a:lnTo>
                    <a:pt x="60" y="480"/>
                  </a:lnTo>
                  <a:lnTo>
                    <a:pt x="72" y="684"/>
                  </a:lnTo>
                  <a:lnTo>
                    <a:pt x="84" y="876"/>
                  </a:lnTo>
                  <a:lnTo>
                    <a:pt x="108" y="1056"/>
                  </a:lnTo>
                  <a:lnTo>
                    <a:pt x="120" y="1224"/>
                  </a:lnTo>
                  <a:lnTo>
                    <a:pt x="132" y="1368"/>
                  </a:lnTo>
                  <a:lnTo>
                    <a:pt x="144" y="1512"/>
                  </a:lnTo>
                  <a:lnTo>
                    <a:pt x="168" y="1644"/>
                  </a:lnTo>
                  <a:lnTo>
                    <a:pt x="180" y="1764"/>
                  </a:lnTo>
                  <a:lnTo>
                    <a:pt x="192" y="1872"/>
                  </a:lnTo>
                  <a:lnTo>
                    <a:pt x="204" y="1980"/>
                  </a:lnTo>
                  <a:lnTo>
                    <a:pt x="228" y="2076"/>
                  </a:lnTo>
                  <a:lnTo>
                    <a:pt x="240" y="2160"/>
                  </a:lnTo>
                  <a:lnTo>
                    <a:pt x="252" y="2244"/>
                  </a:lnTo>
                  <a:lnTo>
                    <a:pt x="264" y="2304"/>
                  </a:lnTo>
                  <a:lnTo>
                    <a:pt x="276" y="2376"/>
                  </a:lnTo>
                  <a:lnTo>
                    <a:pt x="300" y="2436"/>
                  </a:lnTo>
                  <a:lnTo>
                    <a:pt x="312" y="2484"/>
                  </a:lnTo>
                  <a:lnTo>
                    <a:pt x="324" y="2532"/>
                  </a:lnTo>
                  <a:lnTo>
                    <a:pt x="336" y="2580"/>
                  </a:lnTo>
                  <a:lnTo>
                    <a:pt x="360" y="2616"/>
                  </a:lnTo>
                  <a:lnTo>
                    <a:pt x="372" y="2652"/>
                  </a:lnTo>
                  <a:lnTo>
                    <a:pt x="384" y="2676"/>
                  </a:lnTo>
                  <a:lnTo>
                    <a:pt x="408" y="2724"/>
                  </a:lnTo>
                  <a:lnTo>
                    <a:pt x="408" y="2724"/>
                  </a:lnTo>
                  <a:lnTo>
                    <a:pt x="444" y="2760"/>
                  </a:lnTo>
                  <a:lnTo>
                    <a:pt x="444" y="2760"/>
                  </a:lnTo>
                  <a:lnTo>
                    <a:pt x="468" y="2784"/>
                  </a:lnTo>
                  <a:lnTo>
                    <a:pt x="468" y="2784"/>
                  </a:lnTo>
                  <a:lnTo>
                    <a:pt x="492" y="2796"/>
                  </a:lnTo>
                  <a:lnTo>
                    <a:pt x="492" y="2796"/>
                  </a:lnTo>
                  <a:lnTo>
                    <a:pt x="516" y="2796"/>
                  </a:lnTo>
                  <a:lnTo>
                    <a:pt x="516" y="2796"/>
                  </a:lnTo>
                  <a:lnTo>
                    <a:pt x="540" y="2808"/>
                  </a:lnTo>
                  <a:lnTo>
                    <a:pt x="540" y="2808"/>
                  </a:lnTo>
                  <a:lnTo>
                    <a:pt x="576" y="2796"/>
                  </a:lnTo>
                  <a:lnTo>
                    <a:pt x="600" y="2784"/>
                  </a:lnTo>
                  <a:lnTo>
                    <a:pt x="624" y="2772"/>
                  </a:lnTo>
                  <a:lnTo>
                    <a:pt x="648" y="2760"/>
                  </a:lnTo>
                  <a:lnTo>
                    <a:pt x="684" y="2748"/>
                  </a:lnTo>
                  <a:lnTo>
                    <a:pt x="708" y="2724"/>
                  </a:lnTo>
                  <a:lnTo>
                    <a:pt x="744" y="2700"/>
                  </a:lnTo>
                  <a:lnTo>
                    <a:pt x="768" y="2676"/>
                  </a:lnTo>
                  <a:lnTo>
                    <a:pt x="804" y="2652"/>
                  </a:lnTo>
                  <a:lnTo>
                    <a:pt x="828" y="2640"/>
                  </a:lnTo>
                  <a:lnTo>
                    <a:pt x="864" y="2616"/>
                  </a:lnTo>
                  <a:lnTo>
                    <a:pt x="888" y="2592"/>
                  </a:lnTo>
                  <a:lnTo>
                    <a:pt x="912" y="2568"/>
                  </a:lnTo>
                  <a:lnTo>
                    <a:pt x="948" y="2544"/>
                  </a:lnTo>
                  <a:lnTo>
                    <a:pt x="972" y="2520"/>
                  </a:lnTo>
                  <a:lnTo>
                    <a:pt x="1008" y="2508"/>
                  </a:lnTo>
                  <a:lnTo>
                    <a:pt x="1032" y="2484"/>
                  </a:lnTo>
                  <a:lnTo>
                    <a:pt x="1068" y="2472"/>
                  </a:lnTo>
                  <a:lnTo>
                    <a:pt x="1092" y="2448"/>
                  </a:lnTo>
                  <a:lnTo>
                    <a:pt x="1128" y="2436"/>
                  </a:lnTo>
                  <a:lnTo>
                    <a:pt x="1152" y="2424"/>
                  </a:lnTo>
                  <a:lnTo>
                    <a:pt x="1188" y="2400"/>
                  </a:lnTo>
                  <a:lnTo>
                    <a:pt x="1212" y="2388"/>
                  </a:lnTo>
                  <a:lnTo>
                    <a:pt x="1248" y="2376"/>
                  </a:lnTo>
                  <a:lnTo>
                    <a:pt x="1272" y="2376"/>
                  </a:lnTo>
                  <a:lnTo>
                    <a:pt x="1308" y="2364"/>
                  </a:lnTo>
                  <a:lnTo>
                    <a:pt x="1332" y="2352"/>
                  </a:lnTo>
                  <a:lnTo>
                    <a:pt x="1368" y="2340"/>
                  </a:lnTo>
                  <a:lnTo>
                    <a:pt x="1392" y="2340"/>
                  </a:lnTo>
                  <a:lnTo>
                    <a:pt x="1428" y="2328"/>
                  </a:lnTo>
                  <a:lnTo>
                    <a:pt x="1452" y="2328"/>
                  </a:lnTo>
                  <a:lnTo>
                    <a:pt x="1488" y="2316"/>
                  </a:lnTo>
                  <a:lnTo>
                    <a:pt x="1512" y="2316"/>
                  </a:lnTo>
                  <a:lnTo>
                    <a:pt x="1548" y="2316"/>
                  </a:lnTo>
                  <a:lnTo>
                    <a:pt x="1572" y="2316"/>
                  </a:lnTo>
                  <a:lnTo>
                    <a:pt x="1608" y="2304"/>
                  </a:lnTo>
                  <a:lnTo>
                    <a:pt x="1632" y="2304"/>
                  </a:lnTo>
                  <a:lnTo>
                    <a:pt x="1668" y="2304"/>
                  </a:lnTo>
                  <a:lnTo>
                    <a:pt x="1692" y="2304"/>
                  </a:lnTo>
                  <a:lnTo>
                    <a:pt x="1728" y="2304"/>
                  </a:lnTo>
                  <a:lnTo>
                    <a:pt x="1752" y="2304"/>
                  </a:lnTo>
                  <a:lnTo>
                    <a:pt x="1788" y="2304"/>
                  </a:lnTo>
                  <a:lnTo>
                    <a:pt x="1812" y="2304"/>
                  </a:lnTo>
                  <a:lnTo>
                    <a:pt x="1848" y="2304"/>
                  </a:lnTo>
                  <a:lnTo>
                    <a:pt x="1872" y="2316"/>
                  </a:lnTo>
                  <a:lnTo>
                    <a:pt x="1908" y="2316"/>
                  </a:lnTo>
                  <a:lnTo>
                    <a:pt x="1932" y="2316"/>
                  </a:lnTo>
                  <a:lnTo>
                    <a:pt x="1968" y="2316"/>
                  </a:lnTo>
                  <a:lnTo>
                    <a:pt x="1992" y="2316"/>
                  </a:lnTo>
                  <a:lnTo>
                    <a:pt x="2028" y="2328"/>
                  </a:lnTo>
                  <a:lnTo>
                    <a:pt x="2052" y="2328"/>
                  </a:lnTo>
                  <a:lnTo>
                    <a:pt x="2076" y="2328"/>
                  </a:lnTo>
                  <a:lnTo>
                    <a:pt x="2112" y="2328"/>
                  </a:lnTo>
                  <a:lnTo>
                    <a:pt x="2136" y="2340"/>
                  </a:lnTo>
                  <a:lnTo>
                    <a:pt x="2172" y="2340"/>
                  </a:lnTo>
                  <a:lnTo>
                    <a:pt x="2196" y="2340"/>
                  </a:lnTo>
                  <a:lnTo>
                    <a:pt x="2232" y="2352"/>
                  </a:lnTo>
                  <a:lnTo>
                    <a:pt x="2256" y="2352"/>
                  </a:lnTo>
                  <a:lnTo>
                    <a:pt x="2292" y="2352"/>
                  </a:lnTo>
                  <a:lnTo>
                    <a:pt x="2316" y="2352"/>
                  </a:lnTo>
                  <a:lnTo>
                    <a:pt x="2352" y="2364"/>
                  </a:lnTo>
                  <a:lnTo>
                    <a:pt x="2376" y="2364"/>
                  </a:lnTo>
                  <a:lnTo>
                    <a:pt x="2412" y="2364"/>
                  </a:lnTo>
                  <a:lnTo>
                    <a:pt x="2436" y="2364"/>
                  </a:lnTo>
                  <a:lnTo>
                    <a:pt x="2460" y="2376"/>
                  </a:lnTo>
                  <a:lnTo>
                    <a:pt x="2496" y="2376"/>
                  </a:lnTo>
                  <a:lnTo>
                    <a:pt x="2520" y="2376"/>
                  </a:lnTo>
                  <a:lnTo>
                    <a:pt x="2556" y="2388"/>
                  </a:lnTo>
                  <a:lnTo>
                    <a:pt x="2580" y="2388"/>
                  </a:lnTo>
                  <a:lnTo>
                    <a:pt x="2616" y="2388"/>
                  </a:lnTo>
                  <a:lnTo>
                    <a:pt x="2640" y="2388"/>
                  </a:lnTo>
                  <a:lnTo>
                    <a:pt x="2676" y="2400"/>
                  </a:lnTo>
                  <a:lnTo>
                    <a:pt x="2700" y="2400"/>
                  </a:lnTo>
                  <a:lnTo>
                    <a:pt x="2736" y="2400"/>
                  </a:lnTo>
                  <a:lnTo>
                    <a:pt x="2760" y="2400"/>
                  </a:lnTo>
                  <a:lnTo>
                    <a:pt x="2784" y="2400"/>
                  </a:lnTo>
                  <a:lnTo>
                    <a:pt x="2820" y="2412"/>
                  </a:lnTo>
                  <a:lnTo>
                    <a:pt x="2844" y="2412"/>
                  </a:lnTo>
                  <a:lnTo>
                    <a:pt x="2880" y="2412"/>
                  </a:lnTo>
                  <a:lnTo>
                    <a:pt x="2904" y="2412"/>
                  </a:lnTo>
                  <a:lnTo>
                    <a:pt x="2940" y="2412"/>
                  </a:lnTo>
                  <a:lnTo>
                    <a:pt x="2964" y="2424"/>
                  </a:lnTo>
                  <a:lnTo>
                    <a:pt x="3000" y="2424"/>
                  </a:lnTo>
                  <a:lnTo>
                    <a:pt x="3024" y="2424"/>
                  </a:lnTo>
                  <a:lnTo>
                    <a:pt x="3060" y="2424"/>
                  </a:lnTo>
                  <a:lnTo>
                    <a:pt x="3084" y="2424"/>
                  </a:lnTo>
                  <a:lnTo>
                    <a:pt x="3108" y="2424"/>
                  </a:lnTo>
                  <a:lnTo>
                    <a:pt x="3144" y="2436"/>
                  </a:lnTo>
                  <a:lnTo>
                    <a:pt x="3168" y="2436"/>
                  </a:lnTo>
                  <a:lnTo>
                    <a:pt x="3204" y="2436"/>
                  </a:lnTo>
                  <a:lnTo>
                    <a:pt x="3228" y="2436"/>
                  </a:lnTo>
                  <a:lnTo>
                    <a:pt x="3264" y="2436"/>
                  </a:lnTo>
                  <a:lnTo>
                    <a:pt x="3288" y="2436"/>
                  </a:lnTo>
                  <a:lnTo>
                    <a:pt x="3324" y="2436"/>
                  </a:lnTo>
                  <a:lnTo>
                    <a:pt x="3348" y="2448"/>
                  </a:lnTo>
                  <a:lnTo>
                    <a:pt x="3384" y="2448"/>
                  </a:lnTo>
                  <a:lnTo>
                    <a:pt x="3408" y="2448"/>
                  </a:lnTo>
                  <a:lnTo>
                    <a:pt x="3444" y="2448"/>
                  </a:lnTo>
                  <a:lnTo>
                    <a:pt x="3468" y="2448"/>
                  </a:lnTo>
                  <a:lnTo>
                    <a:pt x="3492" y="2448"/>
                  </a:lnTo>
                  <a:lnTo>
                    <a:pt x="3528" y="2448"/>
                  </a:lnTo>
                  <a:lnTo>
                    <a:pt x="3552" y="2448"/>
                  </a:lnTo>
                  <a:lnTo>
                    <a:pt x="3588" y="2448"/>
                  </a:lnTo>
                  <a:lnTo>
                    <a:pt x="3612" y="2448"/>
                  </a:lnTo>
                  <a:lnTo>
                    <a:pt x="3648" y="2448"/>
                  </a:lnTo>
                  <a:lnTo>
                    <a:pt x="3672" y="2460"/>
                  </a:lnTo>
                  <a:lnTo>
                    <a:pt x="3708" y="2460"/>
                  </a:lnTo>
                  <a:lnTo>
                    <a:pt x="3732" y="2460"/>
                  </a:lnTo>
                  <a:lnTo>
                    <a:pt x="3768" y="2460"/>
                  </a:lnTo>
                  <a:lnTo>
                    <a:pt x="3792" y="2460"/>
                  </a:lnTo>
                  <a:lnTo>
                    <a:pt x="3816" y="2460"/>
                  </a:lnTo>
                  <a:lnTo>
                    <a:pt x="3852" y="2460"/>
                  </a:lnTo>
                  <a:lnTo>
                    <a:pt x="3876" y="2460"/>
                  </a:lnTo>
                  <a:lnTo>
                    <a:pt x="3912" y="2460"/>
                  </a:lnTo>
                  <a:lnTo>
                    <a:pt x="3936" y="2460"/>
                  </a:lnTo>
                  <a:lnTo>
                    <a:pt x="3972" y="2460"/>
                  </a:lnTo>
                  <a:lnTo>
                    <a:pt x="3996" y="2460"/>
                  </a:lnTo>
                  <a:lnTo>
                    <a:pt x="4032" y="2460"/>
                  </a:lnTo>
                  <a:lnTo>
                    <a:pt x="4056" y="2460"/>
                  </a:lnTo>
                  <a:lnTo>
                    <a:pt x="4092" y="2460"/>
                  </a:lnTo>
                  <a:lnTo>
                    <a:pt x="4116" y="2460"/>
                  </a:lnTo>
                  <a:lnTo>
                    <a:pt x="4152" y="2460"/>
                  </a:lnTo>
                  <a:lnTo>
                    <a:pt x="4176" y="2460"/>
                  </a:lnTo>
                  <a:lnTo>
                    <a:pt x="4200" y="2460"/>
                  </a:lnTo>
                  <a:lnTo>
                    <a:pt x="4236" y="2460"/>
                  </a:lnTo>
                  <a:lnTo>
                    <a:pt x="4260" y="2472"/>
                  </a:lnTo>
                  <a:lnTo>
                    <a:pt x="4296" y="2472"/>
                  </a:lnTo>
                  <a:lnTo>
                    <a:pt x="4320" y="2472"/>
                  </a:lnTo>
                  <a:lnTo>
                    <a:pt x="4356" y="2472"/>
                  </a:lnTo>
                  <a:lnTo>
                    <a:pt x="4380" y="2472"/>
                  </a:lnTo>
                  <a:lnTo>
                    <a:pt x="4416" y="2472"/>
                  </a:lnTo>
                  <a:lnTo>
                    <a:pt x="4440" y="2472"/>
                  </a:lnTo>
                  <a:lnTo>
                    <a:pt x="4452" y="2472"/>
                  </a:lnTo>
                  <a:lnTo>
                    <a:pt x="4464" y="2484"/>
                  </a:lnTo>
                  <a:lnTo>
                    <a:pt x="4440" y="2508"/>
                  </a:lnTo>
                  <a:lnTo>
                    <a:pt x="4416" y="2508"/>
                  </a:lnTo>
                  <a:lnTo>
                    <a:pt x="4380" y="2508"/>
                  </a:lnTo>
                  <a:lnTo>
                    <a:pt x="4356" y="2508"/>
                  </a:lnTo>
                  <a:lnTo>
                    <a:pt x="4320" y="2508"/>
                  </a:lnTo>
                  <a:lnTo>
                    <a:pt x="4296" y="2508"/>
                  </a:lnTo>
                  <a:lnTo>
                    <a:pt x="4260" y="2508"/>
                  </a:lnTo>
                  <a:lnTo>
                    <a:pt x="4236" y="2496"/>
                  </a:lnTo>
                  <a:lnTo>
                    <a:pt x="4200" y="2496"/>
                  </a:lnTo>
                  <a:lnTo>
                    <a:pt x="4176" y="2496"/>
                  </a:lnTo>
                  <a:lnTo>
                    <a:pt x="4140" y="2496"/>
                  </a:lnTo>
                  <a:lnTo>
                    <a:pt x="4116" y="2496"/>
                  </a:lnTo>
                  <a:lnTo>
                    <a:pt x="4092" y="2496"/>
                  </a:lnTo>
                  <a:lnTo>
                    <a:pt x="4056" y="2496"/>
                  </a:lnTo>
                  <a:lnTo>
                    <a:pt x="4032" y="2496"/>
                  </a:lnTo>
                  <a:lnTo>
                    <a:pt x="3996" y="2496"/>
                  </a:lnTo>
                  <a:lnTo>
                    <a:pt x="3972" y="2496"/>
                  </a:lnTo>
                  <a:lnTo>
                    <a:pt x="3936" y="2496"/>
                  </a:lnTo>
                  <a:lnTo>
                    <a:pt x="3912" y="2496"/>
                  </a:lnTo>
                  <a:lnTo>
                    <a:pt x="3876" y="2496"/>
                  </a:lnTo>
                  <a:lnTo>
                    <a:pt x="3852" y="2496"/>
                  </a:lnTo>
                  <a:lnTo>
                    <a:pt x="3816" y="2496"/>
                  </a:lnTo>
                  <a:lnTo>
                    <a:pt x="3792" y="2496"/>
                  </a:lnTo>
                  <a:lnTo>
                    <a:pt x="3756" y="2496"/>
                  </a:lnTo>
                  <a:lnTo>
                    <a:pt x="3732" y="2496"/>
                  </a:lnTo>
                  <a:lnTo>
                    <a:pt x="3708" y="2496"/>
                  </a:lnTo>
                  <a:lnTo>
                    <a:pt x="3672" y="2496"/>
                  </a:lnTo>
                  <a:lnTo>
                    <a:pt x="3648" y="2484"/>
                  </a:lnTo>
                  <a:lnTo>
                    <a:pt x="3612" y="2484"/>
                  </a:lnTo>
                  <a:lnTo>
                    <a:pt x="3588" y="2484"/>
                  </a:lnTo>
                  <a:lnTo>
                    <a:pt x="3552" y="2484"/>
                  </a:lnTo>
                  <a:lnTo>
                    <a:pt x="3528" y="2484"/>
                  </a:lnTo>
                  <a:lnTo>
                    <a:pt x="3492" y="2484"/>
                  </a:lnTo>
                  <a:lnTo>
                    <a:pt x="3468" y="2484"/>
                  </a:lnTo>
                  <a:lnTo>
                    <a:pt x="3432" y="2484"/>
                  </a:lnTo>
                  <a:lnTo>
                    <a:pt x="3408" y="2484"/>
                  </a:lnTo>
                  <a:lnTo>
                    <a:pt x="3384" y="2484"/>
                  </a:lnTo>
                  <a:lnTo>
                    <a:pt x="3348" y="2484"/>
                  </a:lnTo>
                  <a:lnTo>
                    <a:pt x="3324" y="2472"/>
                  </a:lnTo>
                  <a:lnTo>
                    <a:pt x="3288" y="2472"/>
                  </a:lnTo>
                  <a:lnTo>
                    <a:pt x="3264" y="2472"/>
                  </a:lnTo>
                  <a:lnTo>
                    <a:pt x="3228" y="2472"/>
                  </a:lnTo>
                  <a:lnTo>
                    <a:pt x="3204" y="2472"/>
                  </a:lnTo>
                  <a:lnTo>
                    <a:pt x="3168" y="2472"/>
                  </a:lnTo>
                  <a:lnTo>
                    <a:pt x="3144" y="2472"/>
                  </a:lnTo>
                  <a:lnTo>
                    <a:pt x="3108" y="2460"/>
                  </a:lnTo>
                  <a:lnTo>
                    <a:pt x="3084" y="2460"/>
                  </a:lnTo>
                  <a:lnTo>
                    <a:pt x="3048" y="2460"/>
                  </a:lnTo>
                  <a:lnTo>
                    <a:pt x="3024" y="2460"/>
                  </a:lnTo>
                  <a:lnTo>
                    <a:pt x="2988" y="2460"/>
                  </a:lnTo>
                  <a:lnTo>
                    <a:pt x="2964" y="2460"/>
                  </a:lnTo>
                  <a:lnTo>
                    <a:pt x="2940" y="2448"/>
                  </a:lnTo>
                  <a:lnTo>
                    <a:pt x="2904" y="2448"/>
                  </a:lnTo>
                  <a:lnTo>
                    <a:pt x="2880" y="2448"/>
                  </a:lnTo>
                  <a:lnTo>
                    <a:pt x="2844" y="2448"/>
                  </a:lnTo>
                  <a:lnTo>
                    <a:pt x="2820" y="2448"/>
                  </a:lnTo>
                  <a:lnTo>
                    <a:pt x="2784" y="2436"/>
                  </a:lnTo>
                  <a:lnTo>
                    <a:pt x="2760" y="2436"/>
                  </a:lnTo>
                  <a:lnTo>
                    <a:pt x="2724" y="2436"/>
                  </a:lnTo>
                  <a:lnTo>
                    <a:pt x="2700" y="2436"/>
                  </a:lnTo>
                  <a:lnTo>
                    <a:pt x="2664" y="2424"/>
                  </a:lnTo>
                  <a:lnTo>
                    <a:pt x="2640" y="2424"/>
                  </a:lnTo>
                  <a:lnTo>
                    <a:pt x="2604" y="2424"/>
                  </a:lnTo>
                  <a:lnTo>
                    <a:pt x="2580" y="2424"/>
                  </a:lnTo>
                  <a:lnTo>
                    <a:pt x="2544" y="2412"/>
                  </a:lnTo>
                  <a:lnTo>
                    <a:pt x="2520" y="2412"/>
                  </a:lnTo>
                  <a:lnTo>
                    <a:pt x="2496" y="2412"/>
                  </a:lnTo>
                  <a:lnTo>
                    <a:pt x="2460" y="2412"/>
                  </a:lnTo>
                  <a:lnTo>
                    <a:pt x="2436" y="2400"/>
                  </a:lnTo>
                  <a:lnTo>
                    <a:pt x="2400" y="2400"/>
                  </a:lnTo>
                  <a:lnTo>
                    <a:pt x="2376" y="2400"/>
                  </a:lnTo>
                  <a:lnTo>
                    <a:pt x="2340" y="2400"/>
                  </a:lnTo>
                  <a:lnTo>
                    <a:pt x="2316" y="2388"/>
                  </a:lnTo>
                  <a:lnTo>
                    <a:pt x="2280" y="2388"/>
                  </a:lnTo>
                  <a:lnTo>
                    <a:pt x="2256" y="2388"/>
                  </a:lnTo>
                  <a:lnTo>
                    <a:pt x="2220" y="2376"/>
                  </a:lnTo>
                  <a:lnTo>
                    <a:pt x="2196" y="2376"/>
                  </a:lnTo>
                  <a:lnTo>
                    <a:pt x="2172" y="2376"/>
                  </a:lnTo>
                  <a:lnTo>
                    <a:pt x="2136" y="2376"/>
                  </a:lnTo>
                  <a:lnTo>
                    <a:pt x="2112" y="2364"/>
                  </a:lnTo>
                  <a:lnTo>
                    <a:pt x="2076" y="2364"/>
                  </a:lnTo>
                  <a:lnTo>
                    <a:pt x="2052" y="2364"/>
                  </a:lnTo>
                  <a:lnTo>
                    <a:pt x="2016" y="2364"/>
                  </a:lnTo>
                  <a:lnTo>
                    <a:pt x="1992" y="2352"/>
                  </a:lnTo>
                  <a:lnTo>
                    <a:pt x="1956" y="2352"/>
                  </a:lnTo>
                  <a:lnTo>
                    <a:pt x="1932" y="2352"/>
                  </a:lnTo>
                  <a:lnTo>
                    <a:pt x="1896" y="2352"/>
                  </a:lnTo>
                  <a:lnTo>
                    <a:pt x="1872" y="2352"/>
                  </a:lnTo>
                  <a:lnTo>
                    <a:pt x="1848" y="2340"/>
                  </a:lnTo>
                  <a:lnTo>
                    <a:pt x="1812" y="2340"/>
                  </a:lnTo>
                  <a:lnTo>
                    <a:pt x="1788" y="2340"/>
                  </a:lnTo>
                  <a:lnTo>
                    <a:pt x="1752" y="2340"/>
                  </a:lnTo>
                  <a:lnTo>
                    <a:pt x="1728" y="2340"/>
                  </a:lnTo>
                  <a:lnTo>
                    <a:pt x="1692" y="2340"/>
                  </a:lnTo>
                  <a:lnTo>
                    <a:pt x="1668" y="2340"/>
                  </a:lnTo>
                  <a:lnTo>
                    <a:pt x="1632" y="2340"/>
                  </a:lnTo>
                  <a:lnTo>
                    <a:pt x="1608" y="2340"/>
                  </a:lnTo>
                  <a:lnTo>
                    <a:pt x="1584" y="2352"/>
                  </a:lnTo>
                  <a:lnTo>
                    <a:pt x="1548" y="2352"/>
                  </a:lnTo>
                  <a:lnTo>
                    <a:pt x="1524" y="2352"/>
                  </a:lnTo>
                  <a:lnTo>
                    <a:pt x="1488" y="2352"/>
                  </a:lnTo>
                  <a:lnTo>
                    <a:pt x="1464" y="2364"/>
                  </a:lnTo>
                  <a:lnTo>
                    <a:pt x="1440" y="2364"/>
                  </a:lnTo>
                  <a:lnTo>
                    <a:pt x="1404" y="2376"/>
                  </a:lnTo>
                  <a:lnTo>
                    <a:pt x="1380" y="2376"/>
                  </a:lnTo>
                  <a:lnTo>
                    <a:pt x="1344" y="2388"/>
                  </a:lnTo>
                  <a:lnTo>
                    <a:pt x="1320" y="2400"/>
                  </a:lnTo>
                  <a:lnTo>
                    <a:pt x="1284" y="2400"/>
                  </a:lnTo>
                  <a:lnTo>
                    <a:pt x="1260" y="2412"/>
                  </a:lnTo>
                  <a:lnTo>
                    <a:pt x="1236" y="2424"/>
                  </a:lnTo>
                  <a:lnTo>
                    <a:pt x="1200" y="2436"/>
                  </a:lnTo>
                  <a:lnTo>
                    <a:pt x="1176" y="2448"/>
                  </a:lnTo>
                  <a:lnTo>
                    <a:pt x="1140" y="2472"/>
                  </a:lnTo>
                  <a:lnTo>
                    <a:pt x="1116" y="2484"/>
                  </a:lnTo>
                  <a:lnTo>
                    <a:pt x="1080" y="2496"/>
                  </a:lnTo>
                  <a:lnTo>
                    <a:pt x="1056" y="2520"/>
                  </a:lnTo>
                  <a:lnTo>
                    <a:pt x="1032" y="2532"/>
                  </a:lnTo>
                  <a:lnTo>
                    <a:pt x="996" y="2556"/>
                  </a:lnTo>
                  <a:lnTo>
                    <a:pt x="972" y="2580"/>
                  </a:lnTo>
                  <a:lnTo>
                    <a:pt x="936" y="2592"/>
                  </a:lnTo>
                  <a:lnTo>
                    <a:pt x="912" y="2616"/>
                  </a:lnTo>
                  <a:lnTo>
                    <a:pt x="876" y="2640"/>
                  </a:lnTo>
                  <a:lnTo>
                    <a:pt x="852" y="2664"/>
                  </a:lnTo>
                  <a:lnTo>
                    <a:pt x="816" y="2688"/>
                  </a:lnTo>
                  <a:lnTo>
                    <a:pt x="792" y="2712"/>
                  </a:lnTo>
                  <a:lnTo>
                    <a:pt x="756" y="2736"/>
                  </a:lnTo>
                  <a:lnTo>
                    <a:pt x="732" y="2748"/>
                  </a:lnTo>
                  <a:lnTo>
                    <a:pt x="696" y="2772"/>
                  </a:lnTo>
                  <a:lnTo>
                    <a:pt x="672" y="2796"/>
                  </a:lnTo>
                  <a:lnTo>
                    <a:pt x="636" y="2808"/>
                  </a:lnTo>
                  <a:lnTo>
                    <a:pt x="612" y="2820"/>
                  </a:lnTo>
                  <a:lnTo>
                    <a:pt x="576" y="2832"/>
                  </a:lnTo>
                  <a:lnTo>
                    <a:pt x="552" y="2844"/>
                  </a:lnTo>
                  <a:lnTo>
                    <a:pt x="540" y="2844"/>
                  </a:lnTo>
                  <a:lnTo>
                    <a:pt x="516" y="2832"/>
                  </a:lnTo>
                  <a:lnTo>
                    <a:pt x="516" y="2832"/>
                  </a:lnTo>
                  <a:lnTo>
                    <a:pt x="480" y="2832"/>
                  </a:lnTo>
                  <a:lnTo>
                    <a:pt x="480" y="2832"/>
                  </a:lnTo>
                  <a:lnTo>
                    <a:pt x="444" y="2808"/>
                  </a:lnTo>
                  <a:lnTo>
                    <a:pt x="444" y="2808"/>
                  </a:lnTo>
                  <a:lnTo>
                    <a:pt x="420" y="2784"/>
                  </a:lnTo>
                  <a:lnTo>
                    <a:pt x="408" y="2784"/>
                  </a:lnTo>
                  <a:lnTo>
                    <a:pt x="384" y="2748"/>
                  </a:lnTo>
                  <a:lnTo>
                    <a:pt x="384" y="2748"/>
                  </a:lnTo>
                  <a:lnTo>
                    <a:pt x="348" y="2688"/>
                  </a:lnTo>
                  <a:lnTo>
                    <a:pt x="336" y="2664"/>
                  </a:lnTo>
                  <a:lnTo>
                    <a:pt x="324" y="2628"/>
                  </a:lnTo>
                  <a:lnTo>
                    <a:pt x="312" y="2592"/>
                  </a:lnTo>
                  <a:lnTo>
                    <a:pt x="288" y="2544"/>
                  </a:lnTo>
                  <a:lnTo>
                    <a:pt x="276" y="2496"/>
                  </a:lnTo>
                  <a:lnTo>
                    <a:pt x="264" y="2436"/>
                  </a:lnTo>
                  <a:lnTo>
                    <a:pt x="252" y="2388"/>
                  </a:lnTo>
                  <a:lnTo>
                    <a:pt x="228" y="2316"/>
                  </a:lnTo>
                  <a:lnTo>
                    <a:pt x="216" y="2244"/>
                  </a:lnTo>
                  <a:lnTo>
                    <a:pt x="204" y="2160"/>
                  </a:lnTo>
                  <a:lnTo>
                    <a:pt x="192" y="2076"/>
                  </a:lnTo>
                  <a:lnTo>
                    <a:pt x="168" y="1980"/>
                  </a:lnTo>
                  <a:lnTo>
                    <a:pt x="156" y="1884"/>
                  </a:lnTo>
                  <a:lnTo>
                    <a:pt x="144" y="1776"/>
                  </a:lnTo>
                  <a:lnTo>
                    <a:pt x="132" y="1644"/>
                  </a:lnTo>
                  <a:lnTo>
                    <a:pt x="108" y="1512"/>
                  </a:lnTo>
                  <a:lnTo>
                    <a:pt x="96" y="1380"/>
                  </a:lnTo>
                  <a:lnTo>
                    <a:pt x="84" y="1224"/>
                  </a:lnTo>
                  <a:lnTo>
                    <a:pt x="72" y="1056"/>
                  </a:lnTo>
                  <a:lnTo>
                    <a:pt x="60" y="876"/>
                  </a:lnTo>
                  <a:lnTo>
                    <a:pt x="36" y="684"/>
                  </a:lnTo>
                  <a:lnTo>
                    <a:pt x="24" y="480"/>
                  </a:lnTo>
                  <a:lnTo>
                    <a:pt x="12" y="360"/>
                  </a:lnTo>
                  <a:lnTo>
                    <a:pt x="12" y="252"/>
                  </a:lnTo>
                  <a:lnTo>
                    <a:pt x="0" y="12"/>
                  </a:lnTo>
                  <a:lnTo>
                    <a:pt x="0" y="0"/>
                  </a:lnTo>
                  <a:lnTo>
                    <a:pt x="12" y="0"/>
                  </a:lnTo>
                  <a:lnTo>
                    <a:pt x="24" y="0"/>
                  </a:lnTo>
                  <a:lnTo>
                    <a:pt x="36" y="12"/>
                  </a:lnTo>
                  <a:lnTo>
                    <a:pt x="36" y="12"/>
                  </a:lnTo>
                  <a:close/>
                </a:path>
              </a:pathLst>
            </a:custGeom>
            <a:solidFill>
              <a:srgbClr val="FF896D"/>
            </a:solidFill>
            <a:ln w="25400">
              <a:solidFill>
                <a:srgbClr val="FF896D"/>
              </a:solidFill>
              <a:prstDash val="solid"/>
              <a:round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01122" name="Rectangle 66"/>
            <p:cNvSpPr>
              <a:spLocks noChangeArrowheads="1"/>
            </p:cNvSpPr>
            <p:nvPr/>
          </p:nvSpPr>
          <p:spPr bwMode="auto">
            <a:xfrm>
              <a:off x="839788" y="6915150"/>
              <a:ext cx="77748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-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01123" name="Rectangle 67"/>
            <p:cNvSpPr>
              <a:spLocks noChangeArrowheads="1"/>
            </p:cNvSpPr>
            <p:nvPr/>
          </p:nvSpPr>
          <p:spPr bwMode="auto">
            <a:xfrm>
              <a:off x="915988" y="6915150"/>
              <a:ext cx="455890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0,10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01124" name="Rectangle 68"/>
            <p:cNvSpPr>
              <a:spLocks noChangeArrowheads="1"/>
            </p:cNvSpPr>
            <p:nvPr/>
          </p:nvSpPr>
          <p:spPr bwMode="auto">
            <a:xfrm>
              <a:off x="839788" y="6400800"/>
              <a:ext cx="77748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-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01125" name="Rectangle 69"/>
            <p:cNvSpPr>
              <a:spLocks noChangeArrowheads="1"/>
            </p:cNvSpPr>
            <p:nvPr/>
          </p:nvSpPr>
          <p:spPr bwMode="auto">
            <a:xfrm>
              <a:off x="915988" y="6400800"/>
              <a:ext cx="455890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0,05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01126" name="Rectangle 70"/>
            <p:cNvSpPr>
              <a:spLocks noChangeArrowheads="1"/>
            </p:cNvSpPr>
            <p:nvPr/>
          </p:nvSpPr>
          <p:spPr bwMode="auto">
            <a:xfrm>
              <a:off x="915988" y="5905500"/>
              <a:ext cx="455890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0,00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01127" name="Rectangle 71"/>
            <p:cNvSpPr>
              <a:spLocks noChangeArrowheads="1"/>
            </p:cNvSpPr>
            <p:nvPr/>
          </p:nvSpPr>
          <p:spPr bwMode="auto">
            <a:xfrm>
              <a:off x="915988" y="5391150"/>
              <a:ext cx="455890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0,05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01128" name="Rectangle 72"/>
            <p:cNvSpPr>
              <a:spLocks noChangeArrowheads="1"/>
            </p:cNvSpPr>
            <p:nvPr/>
          </p:nvSpPr>
          <p:spPr bwMode="auto">
            <a:xfrm>
              <a:off x="915988" y="4876800"/>
              <a:ext cx="455890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0,10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01129" name="Rectangle 73"/>
            <p:cNvSpPr>
              <a:spLocks noChangeArrowheads="1"/>
            </p:cNvSpPr>
            <p:nvPr/>
          </p:nvSpPr>
          <p:spPr bwMode="auto">
            <a:xfrm>
              <a:off x="915988" y="4362450"/>
              <a:ext cx="455890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0,15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01130" name="Rectangle 74"/>
            <p:cNvSpPr>
              <a:spLocks noChangeArrowheads="1"/>
            </p:cNvSpPr>
            <p:nvPr/>
          </p:nvSpPr>
          <p:spPr bwMode="auto">
            <a:xfrm>
              <a:off x="915988" y="3848100"/>
              <a:ext cx="455890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0,20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01131" name="Rectangle 75"/>
            <p:cNvSpPr>
              <a:spLocks noChangeArrowheads="1"/>
            </p:cNvSpPr>
            <p:nvPr/>
          </p:nvSpPr>
          <p:spPr bwMode="auto">
            <a:xfrm>
              <a:off x="915988" y="3333750"/>
              <a:ext cx="455890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0,25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01132" name="Rectangle 76"/>
            <p:cNvSpPr>
              <a:spLocks noChangeArrowheads="1"/>
            </p:cNvSpPr>
            <p:nvPr/>
          </p:nvSpPr>
          <p:spPr bwMode="auto">
            <a:xfrm>
              <a:off x="915988" y="2838450"/>
              <a:ext cx="455890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0,30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01133" name="Rectangle 77"/>
            <p:cNvSpPr>
              <a:spLocks noChangeArrowheads="1"/>
            </p:cNvSpPr>
            <p:nvPr/>
          </p:nvSpPr>
          <p:spPr bwMode="auto">
            <a:xfrm>
              <a:off x="915988" y="2324100"/>
              <a:ext cx="455890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0,35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01134" name="Rectangle 78"/>
            <p:cNvSpPr>
              <a:spLocks noChangeArrowheads="1"/>
            </p:cNvSpPr>
            <p:nvPr/>
          </p:nvSpPr>
          <p:spPr bwMode="auto">
            <a:xfrm>
              <a:off x="915988" y="1809750"/>
              <a:ext cx="455890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 dirty="0">
                  <a:solidFill>
                    <a:srgbClr val="000000"/>
                  </a:solidFill>
                  <a:latin typeface="Calibri" pitchFamily="34" charset="0"/>
                </a:rPr>
                <a:t>0,40</a:t>
              </a:r>
              <a:endParaRPr lang="hu-HU" sz="1633" dirty="0">
                <a:latin typeface="Arial" pitchFamily="34" charset="0"/>
              </a:endParaRPr>
            </a:p>
          </p:txBody>
        </p:sp>
        <p:sp>
          <p:nvSpPr>
            <p:cNvPr id="301135" name="Rectangle 79"/>
            <p:cNvSpPr>
              <a:spLocks noChangeArrowheads="1"/>
            </p:cNvSpPr>
            <p:nvPr/>
          </p:nvSpPr>
          <p:spPr bwMode="auto">
            <a:xfrm>
              <a:off x="1393219" y="7254140"/>
              <a:ext cx="455891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 dirty="0">
                  <a:solidFill>
                    <a:srgbClr val="000000"/>
                  </a:solidFill>
                  <a:latin typeface="Calibri" pitchFamily="34" charset="0"/>
                </a:rPr>
                <a:t>0,00</a:t>
              </a:r>
              <a:endParaRPr lang="hu-HU" sz="1633" dirty="0">
                <a:latin typeface="Arial" pitchFamily="34" charset="0"/>
              </a:endParaRPr>
            </a:p>
          </p:txBody>
        </p:sp>
        <p:sp>
          <p:nvSpPr>
            <p:cNvPr id="301136" name="Rectangle 80"/>
            <p:cNvSpPr>
              <a:spLocks noChangeArrowheads="1"/>
            </p:cNvSpPr>
            <p:nvPr/>
          </p:nvSpPr>
          <p:spPr bwMode="auto">
            <a:xfrm>
              <a:off x="2574319" y="7254140"/>
              <a:ext cx="455891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5,00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01137" name="Rectangle 81"/>
            <p:cNvSpPr>
              <a:spLocks noChangeArrowheads="1"/>
            </p:cNvSpPr>
            <p:nvPr/>
          </p:nvSpPr>
          <p:spPr bwMode="auto">
            <a:xfrm>
              <a:off x="3680515" y="7254140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10,00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01138" name="Rectangle 82"/>
            <p:cNvSpPr>
              <a:spLocks noChangeArrowheads="1"/>
            </p:cNvSpPr>
            <p:nvPr/>
          </p:nvSpPr>
          <p:spPr bwMode="auto">
            <a:xfrm>
              <a:off x="4842565" y="7254140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15,00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01139" name="Rectangle 83"/>
            <p:cNvSpPr>
              <a:spLocks noChangeArrowheads="1"/>
            </p:cNvSpPr>
            <p:nvPr/>
          </p:nvSpPr>
          <p:spPr bwMode="auto">
            <a:xfrm>
              <a:off x="6023665" y="7254140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20,00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01140" name="Rectangle 84"/>
            <p:cNvSpPr>
              <a:spLocks noChangeArrowheads="1"/>
            </p:cNvSpPr>
            <p:nvPr/>
          </p:nvSpPr>
          <p:spPr bwMode="auto">
            <a:xfrm>
              <a:off x="7185715" y="7254140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25,00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01141" name="Rectangle 85"/>
            <p:cNvSpPr>
              <a:spLocks noChangeArrowheads="1"/>
            </p:cNvSpPr>
            <p:nvPr/>
          </p:nvSpPr>
          <p:spPr bwMode="auto">
            <a:xfrm>
              <a:off x="8366814" y="7254140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 dirty="0">
                  <a:solidFill>
                    <a:srgbClr val="000000"/>
                  </a:solidFill>
                  <a:latin typeface="Calibri" pitchFamily="34" charset="0"/>
                </a:rPr>
                <a:t>30,00</a:t>
              </a:r>
              <a:endParaRPr lang="hu-HU" sz="1633" dirty="0">
                <a:latin typeface="Arial" pitchFamily="34" charset="0"/>
              </a:endParaRPr>
            </a:p>
          </p:txBody>
        </p:sp>
        <p:sp>
          <p:nvSpPr>
            <p:cNvPr id="86" name="Rectangle 63"/>
            <p:cNvSpPr>
              <a:spLocks noChangeArrowheads="1"/>
            </p:cNvSpPr>
            <p:nvPr/>
          </p:nvSpPr>
          <p:spPr bwMode="auto">
            <a:xfrm>
              <a:off x="1628060" y="6065122"/>
              <a:ext cx="7029450" cy="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148" name="Rectangle 138"/>
            <p:cNvSpPr>
              <a:spLocks noChangeArrowheads="1"/>
            </p:cNvSpPr>
            <p:nvPr/>
          </p:nvSpPr>
          <p:spPr bwMode="auto">
            <a:xfrm>
              <a:off x="9103667" y="7254140"/>
              <a:ext cx="475045" cy="369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2177" dirty="0">
                  <a:solidFill>
                    <a:srgbClr val="000000"/>
                  </a:solidFill>
                  <a:latin typeface="Calibri" pitchFamily="34" charset="0"/>
                </a:rPr>
                <a:t>r/</a:t>
              </a:r>
              <a:r>
                <a:rPr lang="hu-HU" sz="2177" dirty="0" err="1">
                  <a:solidFill>
                    <a:srgbClr val="000000"/>
                  </a:solidFill>
                  <a:latin typeface="Calibri" pitchFamily="34" charset="0"/>
                </a:rPr>
                <a:t>a</a:t>
              </a:r>
              <a:r>
                <a:rPr lang="hu-HU" sz="2177" baseline="-25000" dirty="0" err="1">
                  <a:solidFill>
                    <a:srgbClr val="000000"/>
                  </a:solidFill>
                  <a:latin typeface="Calibri" pitchFamily="34" charset="0"/>
                </a:rPr>
                <a:t>o</a:t>
              </a:r>
              <a:endParaRPr lang="hu-HU" sz="2177" baseline="-25000" dirty="0">
                <a:latin typeface="Arial" pitchFamily="34" charset="0"/>
              </a:endParaRPr>
            </a:p>
          </p:txBody>
        </p:sp>
        <p:sp>
          <p:nvSpPr>
            <p:cNvPr id="149" name="Rectangle 138"/>
            <p:cNvSpPr>
              <a:spLocks noChangeArrowheads="1"/>
            </p:cNvSpPr>
            <p:nvPr/>
          </p:nvSpPr>
          <p:spPr bwMode="auto">
            <a:xfrm>
              <a:off x="932831" y="1440418"/>
              <a:ext cx="462959" cy="369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2177" dirty="0">
                  <a:solidFill>
                    <a:srgbClr val="000000"/>
                  </a:solidFill>
                  <a:latin typeface="Calibri" pitchFamily="34" charset="0"/>
                </a:rPr>
                <a:t>R(</a:t>
              </a:r>
              <a:r>
                <a:rPr lang="hu-HU" sz="2177" dirty="0" err="1">
                  <a:solidFill>
                    <a:srgbClr val="000000"/>
                  </a:solidFill>
                  <a:latin typeface="Calibri" pitchFamily="34" charset="0"/>
                </a:rPr>
                <a:t>r</a:t>
              </a:r>
              <a:r>
                <a:rPr lang="hu-HU" sz="2177" dirty="0">
                  <a:solidFill>
                    <a:srgbClr val="000000"/>
                  </a:solidFill>
                  <a:latin typeface="Calibri" pitchFamily="34" charset="0"/>
                </a:rPr>
                <a:t>)</a:t>
              </a:r>
              <a:endParaRPr lang="hu-HU" sz="2177" baseline="-25000" dirty="0">
                <a:latin typeface="Arial" pitchFamily="34" charset="0"/>
              </a:endParaRPr>
            </a:p>
          </p:txBody>
        </p:sp>
      </p:grpSp>
      <p:grpSp>
        <p:nvGrpSpPr>
          <p:cNvPr id="153" name="Csoportba foglalás 152"/>
          <p:cNvGrpSpPr/>
          <p:nvPr/>
        </p:nvGrpSpPr>
        <p:grpSpPr>
          <a:xfrm>
            <a:off x="4571080" y="90836"/>
            <a:ext cx="5611957" cy="3972352"/>
            <a:chOff x="2167539" y="1450069"/>
            <a:chExt cx="6186143" cy="4378783"/>
          </a:xfrm>
        </p:grpSpPr>
        <p:sp>
          <p:nvSpPr>
            <p:cNvPr id="301148" name="Rectangle 92"/>
            <p:cNvSpPr>
              <a:spLocks noChangeArrowheads="1"/>
            </p:cNvSpPr>
            <p:nvPr/>
          </p:nvSpPr>
          <p:spPr bwMode="auto">
            <a:xfrm>
              <a:off x="2800351" y="1957388"/>
              <a:ext cx="12700" cy="3403600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01149" name="Freeform 93"/>
            <p:cNvSpPr>
              <a:spLocks noEditPoints="1"/>
            </p:cNvSpPr>
            <p:nvPr/>
          </p:nvSpPr>
          <p:spPr bwMode="auto">
            <a:xfrm>
              <a:off x="2749551" y="2006601"/>
              <a:ext cx="50800" cy="3367088"/>
            </a:xfrm>
            <a:custGeom>
              <a:avLst/>
              <a:gdLst/>
              <a:ahLst/>
              <a:cxnLst>
                <a:cxn ang="0">
                  <a:pos x="0" y="2113"/>
                </a:cxn>
                <a:cxn ang="0">
                  <a:pos x="32" y="2113"/>
                </a:cxn>
                <a:cxn ang="0">
                  <a:pos x="32" y="2121"/>
                </a:cxn>
                <a:cxn ang="0">
                  <a:pos x="0" y="2121"/>
                </a:cxn>
                <a:cxn ang="0">
                  <a:pos x="0" y="2113"/>
                </a:cxn>
                <a:cxn ang="0">
                  <a:pos x="0" y="1850"/>
                </a:cxn>
                <a:cxn ang="0">
                  <a:pos x="32" y="1850"/>
                </a:cxn>
                <a:cxn ang="0">
                  <a:pos x="32" y="1858"/>
                </a:cxn>
                <a:cxn ang="0">
                  <a:pos x="0" y="1858"/>
                </a:cxn>
                <a:cxn ang="0">
                  <a:pos x="0" y="1850"/>
                </a:cxn>
                <a:cxn ang="0">
                  <a:pos x="0" y="1579"/>
                </a:cxn>
                <a:cxn ang="0">
                  <a:pos x="32" y="1579"/>
                </a:cxn>
                <a:cxn ang="0">
                  <a:pos x="32" y="1587"/>
                </a:cxn>
                <a:cxn ang="0">
                  <a:pos x="0" y="1587"/>
                </a:cxn>
                <a:cxn ang="0">
                  <a:pos x="0" y="1579"/>
                </a:cxn>
                <a:cxn ang="0">
                  <a:pos x="0" y="1316"/>
                </a:cxn>
                <a:cxn ang="0">
                  <a:pos x="32" y="1316"/>
                </a:cxn>
                <a:cxn ang="0">
                  <a:pos x="32" y="1324"/>
                </a:cxn>
                <a:cxn ang="0">
                  <a:pos x="0" y="1324"/>
                </a:cxn>
                <a:cxn ang="0">
                  <a:pos x="0" y="1316"/>
                </a:cxn>
                <a:cxn ang="0">
                  <a:pos x="0" y="1053"/>
                </a:cxn>
                <a:cxn ang="0">
                  <a:pos x="32" y="1053"/>
                </a:cxn>
                <a:cxn ang="0">
                  <a:pos x="32" y="1061"/>
                </a:cxn>
                <a:cxn ang="0">
                  <a:pos x="0" y="1061"/>
                </a:cxn>
                <a:cxn ang="0">
                  <a:pos x="0" y="1053"/>
                </a:cxn>
                <a:cxn ang="0">
                  <a:pos x="0" y="790"/>
                </a:cxn>
                <a:cxn ang="0">
                  <a:pos x="32" y="790"/>
                </a:cxn>
                <a:cxn ang="0">
                  <a:pos x="32" y="798"/>
                </a:cxn>
                <a:cxn ang="0">
                  <a:pos x="0" y="798"/>
                </a:cxn>
                <a:cxn ang="0">
                  <a:pos x="0" y="790"/>
                </a:cxn>
                <a:cxn ang="0">
                  <a:pos x="0" y="527"/>
                </a:cxn>
                <a:cxn ang="0">
                  <a:pos x="32" y="527"/>
                </a:cxn>
                <a:cxn ang="0">
                  <a:pos x="32" y="535"/>
                </a:cxn>
                <a:cxn ang="0">
                  <a:pos x="0" y="535"/>
                </a:cxn>
                <a:cxn ang="0">
                  <a:pos x="0" y="527"/>
                </a:cxn>
                <a:cxn ang="0">
                  <a:pos x="0" y="264"/>
                </a:cxn>
                <a:cxn ang="0">
                  <a:pos x="32" y="264"/>
                </a:cxn>
                <a:cxn ang="0">
                  <a:pos x="32" y="272"/>
                </a:cxn>
                <a:cxn ang="0">
                  <a:pos x="0" y="272"/>
                </a:cxn>
                <a:cxn ang="0">
                  <a:pos x="0" y="264"/>
                </a:cxn>
                <a:cxn ang="0">
                  <a:pos x="0" y="0"/>
                </a:cxn>
                <a:cxn ang="0">
                  <a:pos x="32" y="0"/>
                </a:cxn>
                <a:cxn ang="0">
                  <a:pos x="32" y="8"/>
                </a:cxn>
                <a:cxn ang="0">
                  <a:pos x="0" y="8"/>
                </a:cxn>
                <a:cxn ang="0">
                  <a:pos x="0" y="0"/>
                </a:cxn>
              </a:cxnLst>
              <a:rect l="0" t="0" r="r" b="b"/>
              <a:pathLst>
                <a:path w="32" h="2121">
                  <a:moveTo>
                    <a:pt x="0" y="2113"/>
                  </a:moveTo>
                  <a:lnTo>
                    <a:pt x="32" y="2113"/>
                  </a:lnTo>
                  <a:lnTo>
                    <a:pt x="32" y="2121"/>
                  </a:lnTo>
                  <a:lnTo>
                    <a:pt x="0" y="2121"/>
                  </a:lnTo>
                  <a:lnTo>
                    <a:pt x="0" y="2113"/>
                  </a:lnTo>
                  <a:close/>
                  <a:moveTo>
                    <a:pt x="0" y="1850"/>
                  </a:moveTo>
                  <a:lnTo>
                    <a:pt x="32" y="1850"/>
                  </a:lnTo>
                  <a:lnTo>
                    <a:pt x="32" y="1858"/>
                  </a:lnTo>
                  <a:lnTo>
                    <a:pt x="0" y="1858"/>
                  </a:lnTo>
                  <a:lnTo>
                    <a:pt x="0" y="1850"/>
                  </a:lnTo>
                  <a:close/>
                  <a:moveTo>
                    <a:pt x="0" y="1579"/>
                  </a:moveTo>
                  <a:lnTo>
                    <a:pt x="32" y="1579"/>
                  </a:lnTo>
                  <a:lnTo>
                    <a:pt x="32" y="1587"/>
                  </a:lnTo>
                  <a:lnTo>
                    <a:pt x="0" y="1587"/>
                  </a:lnTo>
                  <a:lnTo>
                    <a:pt x="0" y="1579"/>
                  </a:lnTo>
                  <a:close/>
                  <a:moveTo>
                    <a:pt x="0" y="1316"/>
                  </a:moveTo>
                  <a:lnTo>
                    <a:pt x="32" y="1316"/>
                  </a:lnTo>
                  <a:lnTo>
                    <a:pt x="32" y="1324"/>
                  </a:lnTo>
                  <a:lnTo>
                    <a:pt x="0" y="1324"/>
                  </a:lnTo>
                  <a:lnTo>
                    <a:pt x="0" y="1316"/>
                  </a:lnTo>
                  <a:close/>
                  <a:moveTo>
                    <a:pt x="0" y="1053"/>
                  </a:moveTo>
                  <a:lnTo>
                    <a:pt x="32" y="1053"/>
                  </a:lnTo>
                  <a:lnTo>
                    <a:pt x="32" y="1061"/>
                  </a:lnTo>
                  <a:lnTo>
                    <a:pt x="0" y="1061"/>
                  </a:lnTo>
                  <a:lnTo>
                    <a:pt x="0" y="1053"/>
                  </a:lnTo>
                  <a:close/>
                  <a:moveTo>
                    <a:pt x="0" y="790"/>
                  </a:moveTo>
                  <a:lnTo>
                    <a:pt x="32" y="790"/>
                  </a:lnTo>
                  <a:lnTo>
                    <a:pt x="32" y="798"/>
                  </a:lnTo>
                  <a:lnTo>
                    <a:pt x="0" y="798"/>
                  </a:lnTo>
                  <a:lnTo>
                    <a:pt x="0" y="790"/>
                  </a:lnTo>
                  <a:close/>
                  <a:moveTo>
                    <a:pt x="0" y="527"/>
                  </a:moveTo>
                  <a:lnTo>
                    <a:pt x="32" y="527"/>
                  </a:lnTo>
                  <a:lnTo>
                    <a:pt x="32" y="535"/>
                  </a:lnTo>
                  <a:lnTo>
                    <a:pt x="0" y="535"/>
                  </a:lnTo>
                  <a:lnTo>
                    <a:pt x="0" y="527"/>
                  </a:lnTo>
                  <a:close/>
                  <a:moveTo>
                    <a:pt x="0" y="264"/>
                  </a:moveTo>
                  <a:lnTo>
                    <a:pt x="32" y="264"/>
                  </a:lnTo>
                  <a:lnTo>
                    <a:pt x="32" y="272"/>
                  </a:lnTo>
                  <a:lnTo>
                    <a:pt x="0" y="272"/>
                  </a:lnTo>
                  <a:lnTo>
                    <a:pt x="0" y="264"/>
                  </a:lnTo>
                  <a:close/>
                  <a:moveTo>
                    <a:pt x="0" y="0"/>
                  </a:moveTo>
                  <a:lnTo>
                    <a:pt x="32" y="0"/>
                  </a:lnTo>
                  <a:lnTo>
                    <a:pt x="32" y="8"/>
                  </a:lnTo>
                  <a:lnTo>
                    <a:pt x="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254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01150" name="Rectangle 94"/>
            <p:cNvSpPr>
              <a:spLocks noChangeArrowheads="1"/>
            </p:cNvSpPr>
            <p:nvPr/>
          </p:nvSpPr>
          <p:spPr bwMode="auto">
            <a:xfrm>
              <a:off x="2800351" y="5369158"/>
              <a:ext cx="4670425" cy="12700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01151" name="Freeform 95"/>
            <p:cNvSpPr>
              <a:spLocks noEditPoints="1"/>
            </p:cNvSpPr>
            <p:nvPr/>
          </p:nvSpPr>
          <p:spPr bwMode="auto">
            <a:xfrm>
              <a:off x="2800351" y="5387400"/>
              <a:ext cx="4683125" cy="5080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32"/>
                </a:cxn>
                <a:cxn ang="0">
                  <a:pos x="0" y="32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741" y="0"/>
                </a:cxn>
                <a:cxn ang="0">
                  <a:pos x="741" y="32"/>
                </a:cxn>
                <a:cxn ang="0">
                  <a:pos x="733" y="32"/>
                </a:cxn>
                <a:cxn ang="0">
                  <a:pos x="733" y="0"/>
                </a:cxn>
                <a:cxn ang="0">
                  <a:pos x="741" y="0"/>
                </a:cxn>
                <a:cxn ang="0">
                  <a:pos x="1475" y="0"/>
                </a:cxn>
                <a:cxn ang="0">
                  <a:pos x="1475" y="32"/>
                </a:cxn>
                <a:cxn ang="0">
                  <a:pos x="1467" y="32"/>
                </a:cxn>
                <a:cxn ang="0">
                  <a:pos x="1467" y="0"/>
                </a:cxn>
                <a:cxn ang="0">
                  <a:pos x="1475" y="0"/>
                </a:cxn>
                <a:cxn ang="0">
                  <a:pos x="2216" y="0"/>
                </a:cxn>
                <a:cxn ang="0">
                  <a:pos x="2216" y="32"/>
                </a:cxn>
                <a:cxn ang="0">
                  <a:pos x="2208" y="32"/>
                </a:cxn>
                <a:cxn ang="0">
                  <a:pos x="2208" y="0"/>
                </a:cxn>
                <a:cxn ang="0">
                  <a:pos x="2216" y="0"/>
                </a:cxn>
                <a:cxn ang="0">
                  <a:pos x="2950" y="0"/>
                </a:cxn>
                <a:cxn ang="0">
                  <a:pos x="2950" y="32"/>
                </a:cxn>
                <a:cxn ang="0">
                  <a:pos x="2942" y="32"/>
                </a:cxn>
                <a:cxn ang="0">
                  <a:pos x="2942" y="0"/>
                </a:cxn>
                <a:cxn ang="0">
                  <a:pos x="2950" y="0"/>
                </a:cxn>
              </a:cxnLst>
              <a:rect l="0" t="0" r="r" b="b"/>
              <a:pathLst>
                <a:path w="2950" h="32">
                  <a:moveTo>
                    <a:pt x="8" y="0"/>
                  </a:moveTo>
                  <a:lnTo>
                    <a:pt x="8" y="3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8" y="0"/>
                  </a:lnTo>
                  <a:close/>
                  <a:moveTo>
                    <a:pt x="741" y="0"/>
                  </a:moveTo>
                  <a:lnTo>
                    <a:pt x="741" y="32"/>
                  </a:lnTo>
                  <a:lnTo>
                    <a:pt x="733" y="32"/>
                  </a:lnTo>
                  <a:lnTo>
                    <a:pt x="733" y="0"/>
                  </a:lnTo>
                  <a:lnTo>
                    <a:pt x="741" y="0"/>
                  </a:lnTo>
                  <a:close/>
                  <a:moveTo>
                    <a:pt x="1475" y="0"/>
                  </a:moveTo>
                  <a:lnTo>
                    <a:pt x="1475" y="32"/>
                  </a:lnTo>
                  <a:lnTo>
                    <a:pt x="1467" y="32"/>
                  </a:lnTo>
                  <a:lnTo>
                    <a:pt x="1467" y="0"/>
                  </a:lnTo>
                  <a:lnTo>
                    <a:pt x="1475" y="0"/>
                  </a:lnTo>
                  <a:close/>
                  <a:moveTo>
                    <a:pt x="2216" y="0"/>
                  </a:moveTo>
                  <a:lnTo>
                    <a:pt x="2216" y="32"/>
                  </a:lnTo>
                  <a:lnTo>
                    <a:pt x="2208" y="32"/>
                  </a:lnTo>
                  <a:lnTo>
                    <a:pt x="2208" y="0"/>
                  </a:lnTo>
                  <a:lnTo>
                    <a:pt x="2216" y="0"/>
                  </a:lnTo>
                  <a:close/>
                  <a:moveTo>
                    <a:pt x="2950" y="0"/>
                  </a:moveTo>
                  <a:lnTo>
                    <a:pt x="2950" y="32"/>
                  </a:lnTo>
                  <a:lnTo>
                    <a:pt x="2942" y="32"/>
                  </a:lnTo>
                  <a:lnTo>
                    <a:pt x="2942" y="0"/>
                  </a:lnTo>
                  <a:lnTo>
                    <a:pt x="2950" y="0"/>
                  </a:lnTo>
                  <a:close/>
                </a:path>
              </a:pathLst>
            </a:custGeom>
            <a:solidFill>
              <a:schemeClr val="tx1"/>
            </a:solidFill>
            <a:ln w="254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01152" name="Freeform 96"/>
            <p:cNvSpPr>
              <a:spLocks/>
            </p:cNvSpPr>
            <p:nvPr/>
          </p:nvSpPr>
          <p:spPr bwMode="auto">
            <a:xfrm>
              <a:off x="2787651" y="1957388"/>
              <a:ext cx="4708525" cy="3403600"/>
            </a:xfrm>
            <a:custGeom>
              <a:avLst/>
              <a:gdLst/>
              <a:ahLst/>
              <a:cxnLst>
                <a:cxn ang="0">
                  <a:pos x="40" y="271"/>
                </a:cxn>
                <a:cxn ang="0">
                  <a:pos x="79" y="653"/>
                </a:cxn>
                <a:cxn ang="0">
                  <a:pos x="119" y="1020"/>
                </a:cxn>
                <a:cxn ang="0">
                  <a:pos x="183" y="1387"/>
                </a:cxn>
                <a:cxn ang="0">
                  <a:pos x="239" y="1650"/>
                </a:cxn>
                <a:cxn ang="0">
                  <a:pos x="303" y="1833"/>
                </a:cxn>
                <a:cxn ang="0">
                  <a:pos x="359" y="1961"/>
                </a:cxn>
                <a:cxn ang="0">
                  <a:pos x="454" y="2073"/>
                </a:cxn>
                <a:cxn ang="0">
                  <a:pos x="542" y="2113"/>
                </a:cxn>
                <a:cxn ang="0">
                  <a:pos x="654" y="2113"/>
                </a:cxn>
                <a:cxn ang="0">
                  <a:pos x="773" y="2089"/>
                </a:cxn>
                <a:cxn ang="0">
                  <a:pos x="885" y="2049"/>
                </a:cxn>
                <a:cxn ang="0">
                  <a:pos x="1004" y="2017"/>
                </a:cxn>
                <a:cxn ang="0">
                  <a:pos x="1124" y="1985"/>
                </a:cxn>
                <a:cxn ang="0">
                  <a:pos x="1244" y="1953"/>
                </a:cxn>
                <a:cxn ang="0">
                  <a:pos x="1363" y="1929"/>
                </a:cxn>
                <a:cxn ang="0">
                  <a:pos x="1475" y="1913"/>
                </a:cxn>
                <a:cxn ang="0">
                  <a:pos x="1594" y="1905"/>
                </a:cxn>
                <a:cxn ang="0">
                  <a:pos x="1714" y="1889"/>
                </a:cxn>
                <a:cxn ang="0">
                  <a:pos x="1834" y="1881"/>
                </a:cxn>
                <a:cxn ang="0">
                  <a:pos x="1953" y="1881"/>
                </a:cxn>
                <a:cxn ang="0">
                  <a:pos x="2065" y="1873"/>
                </a:cxn>
                <a:cxn ang="0">
                  <a:pos x="2184" y="1873"/>
                </a:cxn>
                <a:cxn ang="0">
                  <a:pos x="2304" y="1873"/>
                </a:cxn>
                <a:cxn ang="0">
                  <a:pos x="2424" y="1865"/>
                </a:cxn>
                <a:cxn ang="0">
                  <a:pos x="2535" y="1865"/>
                </a:cxn>
                <a:cxn ang="0">
                  <a:pos x="2655" y="1865"/>
                </a:cxn>
                <a:cxn ang="0">
                  <a:pos x="2774" y="1865"/>
                </a:cxn>
                <a:cxn ang="0">
                  <a:pos x="2894" y="1865"/>
                </a:cxn>
                <a:cxn ang="0">
                  <a:pos x="2966" y="1873"/>
                </a:cxn>
                <a:cxn ang="0">
                  <a:pos x="2862" y="1889"/>
                </a:cxn>
                <a:cxn ang="0">
                  <a:pos x="2743" y="1889"/>
                </a:cxn>
                <a:cxn ang="0">
                  <a:pos x="2623" y="1889"/>
                </a:cxn>
                <a:cxn ang="0">
                  <a:pos x="2511" y="1889"/>
                </a:cxn>
                <a:cxn ang="0">
                  <a:pos x="2392" y="1889"/>
                </a:cxn>
                <a:cxn ang="0">
                  <a:pos x="2272" y="1897"/>
                </a:cxn>
                <a:cxn ang="0">
                  <a:pos x="2153" y="1897"/>
                </a:cxn>
                <a:cxn ang="0">
                  <a:pos x="2041" y="1897"/>
                </a:cxn>
                <a:cxn ang="0">
                  <a:pos x="1921" y="1905"/>
                </a:cxn>
                <a:cxn ang="0">
                  <a:pos x="1802" y="1913"/>
                </a:cxn>
                <a:cxn ang="0">
                  <a:pos x="1690" y="1921"/>
                </a:cxn>
                <a:cxn ang="0">
                  <a:pos x="1570" y="1929"/>
                </a:cxn>
                <a:cxn ang="0">
                  <a:pos x="1451" y="1945"/>
                </a:cxn>
                <a:cxn ang="0">
                  <a:pos x="1331" y="1961"/>
                </a:cxn>
                <a:cxn ang="0">
                  <a:pos x="1220" y="1985"/>
                </a:cxn>
                <a:cxn ang="0">
                  <a:pos x="1100" y="2009"/>
                </a:cxn>
                <a:cxn ang="0">
                  <a:pos x="980" y="2049"/>
                </a:cxn>
                <a:cxn ang="0">
                  <a:pos x="869" y="2081"/>
                </a:cxn>
                <a:cxn ang="0">
                  <a:pos x="749" y="2121"/>
                </a:cxn>
                <a:cxn ang="0">
                  <a:pos x="630" y="2136"/>
                </a:cxn>
                <a:cxn ang="0">
                  <a:pos x="502" y="2128"/>
                </a:cxn>
                <a:cxn ang="0">
                  <a:pos x="414" y="2073"/>
                </a:cxn>
                <a:cxn ang="0">
                  <a:pos x="319" y="1945"/>
                </a:cxn>
                <a:cxn ang="0">
                  <a:pos x="263" y="1802"/>
                </a:cxn>
                <a:cxn ang="0">
                  <a:pos x="199" y="1602"/>
                </a:cxn>
                <a:cxn ang="0">
                  <a:pos x="143" y="1315"/>
                </a:cxn>
                <a:cxn ang="0">
                  <a:pos x="87" y="909"/>
                </a:cxn>
                <a:cxn ang="0">
                  <a:pos x="40" y="510"/>
                </a:cxn>
                <a:cxn ang="0">
                  <a:pos x="8" y="183"/>
                </a:cxn>
                <a:cxn ang="0">
                  <a:pos x="8" y="0"/>
                </a:cxn>
              </a:cxnLst>
              <a:rect l="0" t="0" r="r" b="b"/>
              <a:pathLst>
                <a:path w="2966" h="2144">
                  <a:moveTo>
                    <a:pt x="24" y="8"/>
                  </a:moveTo>
                  <a:lnTo>
                    <a:pt x="24" y="95"/>
                  </a:lnTo>
                  <a:lnTo>
                    <a:pt x="32" y="183"/>
                  </a:lnTo>
                  <a:lnTo>
                    <a:pt x="40" y="271"/>
                  </a:lnTo>
                  <a:lnTo>
                    <a:pt x="48" y="350"/>
                  </a:lnTo>
                  <a:lnTo>
                    <a:pt x="56" y="430"/>
                  </a:lnTo>
                  <a:lnTo>
                    <a:pt x="64" y="510"/>
                  </a:lnTo>
                  <a:lnTo>
                    <a:pt x="79" y="653"/>
                  </a:lnTo>
                  <a:lnTo>
                    <a:pt x="87" y="717"/>
                  </a:lnTo>
                  <a:lnTo>
                    <a:pt x="95" y="781"/>
                  </a:lnTo>
                  <a:lnTo>
                    <a:pt x="111" y="909"/>
                  </a:lnTo>
                  <a:lnTo>
                    <a:pt x="119" y="1020"/>
                  </a:lnTo>
                  <a:lnTo>
                    <a:pt x="135" y="1124"/>
                  </a:lnTo>
                  <a:lnTo>
                    <a:pt x="151" y="1220"/>
                  </a:lnTo>
                  <a:lnTo>
                    <a:pt x="167" y="1307"/>
                  </a:lnTo>
                  <a:lnTo>
                    <a:pt x="183" y="1387"/>
                  </a:lnTo>
                  <a:lnTo>
                    <a:pt x="199" y="1467"/>
                  </a:lnTo>
                  <a:lnTo>
                    <a:pt x="215" y="1530"/>
                  </a:lnTo>
                  <a:lnTo>
                    <a:pt x="223" y="1594"/>
                  </a:lnTo>
                  <a:lnTo>
                    <a:pt x="239" y="1650"/>
                  </a:lnTo>
                  <a:lnTo>
                    <a:pt x="255" y="1706"/>
                  </a:lnTo>
                  <a:lnTo>
                    <a:pt x="271" y="1754"/>
                  </a:lnTo>
                  <a:lnTo>
                    <a:pt x="287" y="1794"/>
                  </a:lnTo>
                  <a:lnTo>
                    <a:pt x="303" y="1833"/>
                  </a:lnTo>
                  <a:lnTo>
                    <a:pt x="311" y="1873"/>
                  </a:lnTo>
                  <a:lnTo>
                    <a:pt x="327" y="1905"/>
                  </a:lnTo>
                  <a:lnTo>
                    <a:pt x="343" y="1937"/>
                  </a:lnTo>
                  <a:lnTo>
                    <a:pt x="359" y="1961"/>
                  </a:lnTo>
                  <a:lnTo>
                    <a:pt x="374" y="1985"/>
                  </a:lnTo>
                  <a:lnTo>
                    <a:pt x="398" y="2025"/>
                  </a:lnTo>
                  <a:lnTo>
                    <a:pt x="430" y="2049"/>
                  </a:lnTo>
                  <a:lnTo>
                    <a:pt x="454" y="2073"/>
                  </a:lnTo>
                  <a:lnTo>
                    <a:pt x="486" y="2089"/>
                  </a:lnTo>
                  <a:lnTo>
                    <a:pt x="486" y="2089"/>
                  </a:lnTo>
                  <a:lnTo>
                    <a:pt x="510" y="2105"/>
                  </a:lnTo>
                  <a:lnTo>
                    <a:pt x="542" y="2113"/>
                  </a:lnTo>
                  <a:lnTo>
                    <a:pt x="566" y="2113"/>
                  </a:lnTo>
                  <a:lnTo>
                    <a:pt x="598" y="2121"/>
                  </a:lnTo>
                  <a:lnTo>
                    <a:pt x="630" y="2113"/>
                  </a:lnTo>
                  <a:lnTo>
                    <a:pt x="654" y="2113"/>
                  </a:lnTo>
                  <a:lnTo>
                    <a:pt x="685" y="2105"/>
                  </a:lnTo>
                  <a:lnTo>
                    <a:pt x="709" y="2105"/>
                  </a:lnTo>
                  <a:lnTo>
                    <a:pt x="741" y="2097"/>
                  </a:lnTo>
                  <a:lnTo>
                    <a:pt x="773" y="2089"/>
                  </a:lnTo>
                  <a:lnTo>
                    <a:pt x="797" y="2081"/>
                  </a:lnTo>
                  <a:lnTo>
                    <a:pt x="829" y="2073"/>
                  </a:lnTo>
                  <a:lnTo>
                    <a:pt x="861" y="2057"/>
                  </a:lnTo>
                  <a:lnTo>
                    <a:pt x="885" y="2049"/>
                  </a:lnTo>
                  <a:lnTo>
                    <a:pt x="917" y="2041"/>
                  </a:lnTo>
                  <a:lnTo>
                    <a:pt x="949" y="2033"/>
                  </a:lnTo>
                  <a:lnTo>
                    <a:pt x="972" y="2025"/>
                  </a:lnTo>
                  <a:lnTo>
                    <a:pt x="1004" y="2017"/>
                  </a:lnTo>
                  <a:lnTo>
                    <a:pt x="1036" y="2009"/>
                  </a:lnTo>
                  <a:lnTo>
                    <a:pt x="1068" y="2001"/>
                  </a:lnTo>
                  <a:lnTo>
                    <a:pt x="1092" y="1993"/>
                  </a:lnTo>
                  <a:lnTo>
                    <a:pt x="1124" y="1985"/>
                  </a:lnTo>
                  <a:lnTo>
                    <a:pt x="1156" y="1977"/>
                  </a:lnTo>
                  <a:lnTo>
                    <a:pt x="1180" y="1969"/>
                  </a:lnTo>
                  <a:lnTo>
                    <a:pt x="1212" y="1961"/>
                  </a:lnTo>
                  <a:lnTo>
                    <a:pt x="1244" y="1953"/>
                  </a:lnTo>
                  <a:lnTo>
                    <a:pt x="1267" y="1945"/>
                  </a:lnTo>
                  <a:lnTo>
                    <a:pt x="1299" y="1945"/>
                  </a:lnTo>
                  <a:lnTo>
                    <a:pt x="1331" y="1937"/>
                  </a:lnTo>
                  <a:lnTo>
                    <a:pt x="1363" y="1929"/>
                  </a:lnTo>
                  <a:lnTo>
                    <a:pt x="1387" y="1929"/>
                  </a:lnTo>
                  <a:lnTo>
                    <a:pt x="1419" y="1921"/>
                  </a:lnTo>
                  <a:lnTo>
                    <a:pt x="1451" y="1921"/>
                  </a:lnTo>
                  <a:lnTo>
                    <a:pt x="1475" y="1913"/>
                  </a:lnTo>
                  <a:lnTo>
                    <a:pt x="1507" y="1913"/>
                  </a:lnTo>
                  <a:lnTo>
                    <a:pt x="1539" y="1905"/>
                  </a:lnTo>
                  <a:lnTo>
                    <a:pt x="1570" y="1905"/>
                  </a:lnTo>
                  <a:lnTo>
                    <a:pt x="1594" y="1905"/>
                  </a:lnTo>
                  <a:lnTo>
                    <a:pt x="1626" y="1897"/>
                  </a:lnTo>
                  <a:lnTo>
                    <a:pt x="1658" y="1897"/>
                  </a:lnTo>
                  <a:lnTo>
                    <a:pt x="1682" y="1897"/>
                  </a:lnTo>
                  <a:lnTo>
                    <a:pt x="1714" y="1889"/>
                  </a:lnTo>
                  <a:lnTo>
                    <a:pt x="1746" y="1889"/>
                  </a:lnTo>
                  <a:lnTo>
                    <a:pt x="1770" y="1889"/>
                  </a:lnTo>
                  <a:lnTo>
                    <a:pt x="1802" y="1889"/>
                  </a:lnTo>
                  <a:lnTo>
                    <a:pt x="1834" y="1881"/>
                  </a:lnTo>
                  <a:lnTo>
                    <a:pt x="1857" y="1881"/>
                  </a:lnTo>
                  <a:lnTo>
                    <a:pt x="1889" y="1881"/>
                  </a:lnTo>
                  <a:lnTo>
                    <a:pt x="1921" y="1881"/>
                  </a:lnTo>
                  <a:lnTo>
                    <a:pt x="1953" y="1881"/>
                  </a:lnTo>
                  <a:lnTo>
                    <a:pt x="1977" y="1873"/>
                  </a:lnTo>
                  <a:lnTo>
                    <a:pt x="2009" y="1873"/>
                  </a:lnTo>
                  <a:lnTo>
                    <a:pt x="2041" y="1873"/>
                  </a:lnTo>
                  <a:lnTo>
                    <a:pt x="2065" y="1873"/>
                  </a:lnTo>
                  <a:lnTo>
                    <a:pt x="2097" y="1873"/>
                  </a:lnTo>
                  <a:lnTo>
                    <a:pt x="2129" y="1873"/>
                  </a:lnTo>
                  <a:lnTo>
                    <a:pt x="2153" y="1873"/>
                  </a:lnTo>
                  <a:lnTo>
                    <a:pt x="2184" y="1873"/>
                  </a:lnTo>
                  <a:lnTo>
                    <a:pt x="2216" y="1873"/>
                  </a:lnTo>
                  <a:lnTo>
                    <a:pt x="2248" y="1873"/>
                  </a:lnTo>
                  <a:lnTo>
                    <a:pt x="2272" y="1873"/>
                  </a:lnTo>
                  <a:lnTo>
                    <a:pt x="2304" y="1873"/>
                  </a:lnTo>
                  <a:lnTo>
                    <a:pt x="2336" y="1865"/>
                  </a:lnTo>
                  <a:lnTo>
                    <a:pt x="2360" y="1865"/>
                  </a:lnTo>
                  <a:lnTo>
                    <a:pt x="2392" y="1865"/>
                  </a:lnTo>
                  <a:lnTo>
                    <a:pt x="2424" y="1865"/>
                  </a:lnTo>
                  <a:lnTo>
                    <a:pt x="2448" y="1865"/>
                  </a:lnTo>
                  <a:lnTo>
                    <a:pt x="2479" y="1865"/>
                  </a:lnTo>
                  <a:lnTo>
                    <a:pt x="2511" y="1865"/>
                  </a:lnTo>
                  <a:lnTo>
                    <a:pt x="2535" y="1865"/>
                  </a:lnTo>
                  <a:lnTo>
                    <a:pt x="2567" y="1865"/>
                  </a:lnTo>
                  <a:lnTo>
                    <a:pt x="2599" y="1865"/>
                  </a:lnTo>
                  <a:lnTo>
                    <a:pt x="2623" y="1865"/>
                  </a:lnTo>
                  <a:lnTo>
                    <a:pt x="2655" y="1865"/>
                  </a:lnTo>
                  <a:lnTo>
                    <a:pt x="2687" y="1865"/>
                  </a:lnTo>
                  <a:lnTo>
                    <a:pt x="2719" y="1865"/>
                  </a:lnTo>
                  <a:lnTo>
                    <a:pt x="2743" y="1865"/>
                  </a:lnTo>
                  <a:lnTo>
                    <a:pt x="2774" y="1865"/>
                  </a:lnTo>
                  <a:lnTo>
                    <a:pt x="2806" y="1865"/>
                  </a:lnTo>
                  <a:lnTo>
                    <a:pt x="2830" y="1865"/>
                  </a:lnTo>
                  <a:lnTo>
                    <a:pt x="2862" y="1865"/>
                  </a:lnTo>
                  <a:lnTo>
                    <a:pt x="2894" y="1865"/>
                  </a:lnTo>
                  <a:lnTo>
                    <a:pt x="2918" y="1865"/>
                  </a:lnTo>
                  <a:lnTo>
                    <a:pt x="2950" y="1865"/>
                  </a:lnTo>
                  <a:lnTo>
                    <a:pt x="2958" y="1865"/>
                  </a:lnTo>
                  <a:lnTo>
                    <a:pt x="2966" y="1873"/>
                  </a:lnTo>
                  <a:lnTo>
                    <a:pt x="2950" y="1889"/>
                  </a:lnTo>
                  <a:lnTo>
                    <a:pt x="2918" y="1889"/>
                  </a:lnTo>
                  <a:lnTo>
                    <a:pt x="2894" y="1889"/>
                  </a:lnTo>
                  <a:lnTo>
                    <a:pt x="2862" y="1889"/>
                  </a:lnTo>
                  <a:lnTo>
                    <a:pt x="2830" y="1889"/>
                  </a:lnTo>
                  <a:lnTo>
                    <a:pt x="2806" y="1889"/>
                  </a:lnTo>
                  <a:lnTo>
                    <a:pt x="2774" y="1889"/>
                  </a:lnTo>
                  <a:lnTo>
                    <a:pt x="2743" y="1889"/>
                  </a:lnTo>
                  <a:lnTo>
                    <a:pt x="2719" y="1889"/>
                  </a:lnTo>
                  <a:lnTo>
                    <a:pt x="2687" y="1889"/>
                  </a:lnTo>
                  <a:lnTo>
                    <a:pt x="2655" y="1889"/>
                  </a:lnTo>
                  <a:lnTo>
                    <a:pt x="2623" y="1889"/>
                  </a:lnTo>
                  <a:lnTo>
                    <a:pt x="2599" y="1889"/>
                  </a:lnTo>
                  <a:lnTo>
                    <a:pt x="2567" y="1889"/>
                  </a:lnTo>
                  <a:lnTo>
                    <a:pt x="2535" y="1889"/>
                  </a:lnTo>
                  <a:lnTo>
                    <a:pt x="2511" y="1889"/>
                  </a:lnTo>
                  <a:lnTo>
                    <a:pt x="2479" y="1889"/>
                  </a:lnTo>
                  <a:lnTo>
                    <a:pt x="2448" y="1889"/>
                  </a:lnTo>
                  <a:lnTo>
                    <a:pt x="2424" y="1889"/>
                  </a:lnTo>
                  <a:lnTo>
                    <a:pt x="2392" y="1889"/>
                  </a:lnTo>
                  <a:lnTo>
                    <a:pt x="2360" y="1889"/>
                  </a:lnTo>
                  <a:lnTo>
                    <a:pt x="2336" y="1889"/>
                  </a:lnTo>
                  <a:lnTo>
                    <a:pt x="2304" y="1897"/>
                  </a:lnTo>
                  <a:lnTo>
                    <a:pt x="2272" y="1897"/>
                  </a:lnTo>
                  <a:lnTo>
                    <a:pt x="2248" y="1897"/>
                  </a:lnTo>
                  <a:lnTo>
                    <a:pt x="2216" y="1897"/>
                  </a:lnTo>
                  <a:lnTo>
                    <a:pt x="2184" y="1897"/>
                  </a:lnTo>
                  <a:lnTo>
                    <a:pt x="2153" y="1897"/>
                  </a:lnTo>
                  <a:lnTo>
                    <a:pt x="2129" y="1897"/>
                  </a:lnTo>
                  <a:lnTo>
                    <a:pt x="2097" y="1897"/>
                  </a:lnTo>
                  <a:lnTo>
                    <a:pt x="2065" y="1897"/>
                  </a:lnTo>
                  <a:lnTo>
                    <a:pt x="2041" y="1897"/>
                  </a:lnTo>
                  <a:lnTo>
                    <a:pt x="2009" y="1897"/>
                  </a:lnTo>
                  <a:lnTo>
                    <a:pt x="1977" y="1897"/>
                  </a:lnTo>
                  <a:lnTo>
                    <a:pt x="1953" y="1905"/>
                  </a:lnTo>
                  <a:lnTo>
                    <a:pt x="1921" y="1905"/>
                  </a:lnTo>
                  <a:lnTo>
                    <a:pt x="1889" y="1905"/>
                  </a:lnTo>
                  <a:lnTo>
                    <a:pt x="1865" y="1905"/>
                  </a:lnTo>
                  <a:lnTo>
                    <a:pt x="1834" y="1905"/>
                  </a:lnTo>
                  <a:lnTo>
                    <a:pt x="1802" y="1913"/>
                  </a:lnTo>
                  <a:lnTo>
                    <a:pt x="1778" y="1913"/>
                  </a:lnTo>
                  <a:lnTo>
                    <a:pt x="1746" y="1913"/>
                  </a:lnTo>
                  <a:lnTo>
                    <a:pt x="1714" y="1913"/>
                  </a:lnTo>
                  <a:lnTo>
                    <a:pt x="1690" y="1921"/>
                  </a:lnTo>
                  <a:lnTo>
                    <a:pt x="1658" y="1921"/>
                  </a:lnTo>
                  <a:lnTo>
                    <a:pt x="1626" y="1921"/>
                  </a:lnTo>
                  <a:lnTo>
                    <a:pt x="1602" y="1929"/>
                  </a:lnTo>
                  <a:lnTo>
                    <a:pt x="1570" y="1929"/>
                  </a:lnTo>
                  <a:lnTo>
                    <a:pt x="1539" y="1929"/>
                  </a:lnTo>
                  <a:lnTo>
                    <a:pt x="1507" y="1937"/>
                  </a:lnTo>
                  <a:lnTo>
                    <a:pt x="1483" y="1937"/>
                  </a:lnTo>
                  <a:lnTo>
                    <a:pt x="1451" y="1945"/>
                  </a:lnTo>
                  <a:lnTo>
                    <a:pt x="1419" y="1945"/>
                  </a:lnTo>
                  <a:lnTo>
                    <a:pt x="1395" y="1953"/>
                  </a:lnTo>
                  <a:lnTo>
                    <a:pt x="1363" y="1953"/>
                  </a:lnTo>
                  <a:lnTo>
                    <a:pt x="1331" y="1961"/>
                  </a:lnTo>
                  <a:lnTo>
                    <a:pt x="1307" y="1969"/>
                  </a:lnTo>
                  <a:lnTo>
                    <a:pt x="1275" y="1969"/>
                  </a:lnTo>
                  <a:lnTo>
                    <a:pt x="1244" y="1977"/>
                  </a:lnTo>
                  <a:lnTo>
                    <a:pt x="1220" y="1985"/>
                  </a:lnTo>
                  <a:lnTo>
                    <a:pt x="1188" y="1993"/>
                  </a:lnTo>
                  <a:lnTo>
                    <a:pt x="1156" y="2001"/>
                  </a:lnTo>
                  <a:lnTo>
                    <a:pt x="1132" y="2009"/>
                  </a:lnTo>
                  <a:lnTo>
                    <a:pt x="1100" y="2009"/>
                  </a:lnTo>
                  <a:lnTo>
                    <a:pt x="1068" y="2017"/>
                  </a:lnTo>
                  <a:lnTo>
                    <a:pt x="1044" y="2033"/>
                  </a:lnTo>
                  <a:lnTo>
                    <a:pt x="1012" y="2041"/>
                  </a:lnTo>
                  <a:lnTo>
                    <a:pt x="980" y="2049"/>
                  </a:lnTo>
                  <a:lnTo>
                    <a:pt x="957" y="2057"/>
                  </a:lnTo>
                  <a:lnTo>
                    <a:pt x="925" y="2065"/>
                  </a:lnTo>
                  <a:lnTo>
                    <a:pt x="893" y="2073"/>
                  </a:lnTo>
                  <a:lnTo>
                    <a:pt x="869" y="2081"/>
                  </a:lnTo>
                  <a:lnTo>
                    <a:pt x="837" y="2089"/>
                  </a:lnTo>
                  <a:lnTo>
                    <a:pt x="805" y="2105"/>
                  </a:lnTo>
                  <a:lnTo>
                    <a:pt x="773" y="2113"/>
                  </a:lnTo>
                  <a:lnTo>
                    <a:pt x="749" y="2121"/>
                  </a:lnTo>
                  <a:lnTo>
                    <a:pt x="717" y="2128"/>
                  </a:lnTo>
                  <a:lnTo>
                    <a:pt x="685" y="2128"/>
                  </a:lnTo>
                  <a:lnTo>
                    <a:pt x="654" y="2136"/>
                  </a:lnTo>
                  <a:lnTo>
                    <a:pt x="630" y="2136"/>
                  </a:lnTo>
                  <a:lnTo>
                    <a:pt x="598" y="2144"/>
                  </a:lnTo>
                  <a:lnTo>
                    <a:pt x="566" y="2136"/>
                  </a:lnTo>
                  <a:lnTo>
                    <a:pt x="534" y="2136"/>
                  </a:lnTo>
                  <a:lnTo>
                    <a:pt x="502" y="2128"/>
                  </a:lnTo>
                  <a:lnTo>
                    <a:pt x="478" y="2113"/>
                  </a:lnTo>
                  <a:lnTo>
                    <a:pt x="470" y="2113"/>
                  </a:lnTo>
                  <a:lnTo>
                    <a:pt x="438" y="2097"/>
                  </a:lnTo>
                  <a:lnTo>
                    <a:pt x="414" y="2073"/>
                  </a:lnTo>
                  <a:lnTo>
                    <a:pt x="382" y="2033"/>
                  </a:lnTo>
                  <a:lnTo>
                    <a:pt x="351" y="1993"/>
                  </a:lnTo>
                  <a:lnTo>
                    <a:pt x="335" y="1969"/>
                  </a:lnTo>
                  <a:lnTo>
                    <a:pt x="319" y="1945"/>
                  </a:lnTo>
                  <a:lnTo>
                    <a:pt x="311" y="1913"/>
                  </a:lnTo>
                  <a:lnTo>
                    <a:pt x="295" y="1881"/>
                  </a:lnTo>
                  <a:lnTo>
                    <a:pt x="279" y="1841"/>
                  </a:lnTo>
                  <a:lnTo>
                    <a:pt x="263" y="1802"/>
                  </a:lnTo>
                  <a:lnTo>
                    <a:pt x="247" y="1762"/>
                  </a:lnTo>
                  <a:lnTo>
                    <a:pt x="231" y="1714"/>
                  </a:lnTo>
                  <a:lnTo>
                    <a:pt x="215" y="1658"/>
                  </a:lnTo>
                  <a:lnTo>
                    <a:pt x="199" y="1602"/>
                  </a:lnTo>
                  <a:lnTo>
                    <a:pt x="191" y="1538"/>
                  </a:lnTo>
                  <a:lnTo>
                    <a:pt x="175" y="1467"/>
                  </a:lnTo>
                  <a:lnTo>
                    <a:pt x="159" y="1395"/>
                  </a:lnTo>
                  <a:lnTo>
                    <a:pt x="143" y="1315"/>
                  </a:lnTo>
                  <a:lnTo>
                    <a:pt x="127" y="1220"/>
                  </a:lnTo>
                  <a:lnTo>
                    <a:pt x="111" y="1124"/>
                  </a:lnTo>
                  <a:lnTo>
                    <a:pt x="103" y="1020"/>
                  </a:lnTo>
                  <a:lnTo>
                    <a:pt x="87" y="909"/>
                  </a:lnTo>
                  <a:lnTo>
                    <a:pt x="71" y="789"/>
                  </a:lnTo>
                  <a:lnTo>
                    <a:pt x="64" y="725"/>
                  </a:lnTo>
                  <a:lnTo>
                    <a:pt x="56" y="653"/>
                  </a:lnTo>
                  <a:lnTo>
                    <a:pt x="40" y="510"/>
                  </a:lnTo>
                  <a:lnTo>
                    <a:pt x="32" y="438"/>
                  </a:lnTo>
                  <a:lnTo>
                    <a:pt x="24" y="358"/>
                  </a:lnTo>
                  <a:lnTo>
                    <a:pt x="16" y="271"/>
                  </a:lnTo>
                  <a:lnTo>
                    <a:pt x="8" y="183"/>
                  </a:lnTo>
                  <a:lnTo>
                    <a:pt x="8" y="95"/>
                  </a:lnTo>
                  <a:lnTo>
                    <a:pt x="0" y="8"/>
                  </a:lnTo>
                  <a:lnTo>
                    <a:pt x="0" y="0"/>
                  </a:lnTo>
                  <a:lnTo>
                    <a:pt x="8" y="0"/>
                  </a:lnTo>
                  <a:lnTo>
                    <a:pt x="16" y="0"/>
                  </a:lnTo>
                  <a:lnTo>
                    <a:pt x="24" y="8"/>
                  </a:lnTo>
                  <a:lnTo>
                    <a:pt x="24" y="8"/>
                  </a:lnTo>
                  <a:close/>
                </a:path>
              </a:pathLst>
            </a:custGeom>
            <a:solidFill>
              <a:srgbClr val="C00000"/>
            </a:solidFill>
            <a:ln w="5080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01154" name="Rectangle 98"/>
            <p:cNvSpPr>
              <a:spLocks noChangeArrowheads="1"/>
            </p:cNvSpPr>
            <p:nvPr/>
          </p:nvSpPr>
          <p:spPr bwMode="auto">
            <a:xfrm>
              <a:off x="2167539" y="5227969"/>
              <a:ext cx="533638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 dirty="0">
                  <a:solidFill>
                    <a:srgbClr val="000000"/>
                  </a:solidFill>
                  <a:latin typeface="Calibri" pitchFamily="34" charset="0"/>
                </a:rPr>
                <a:t>-0,10</a:t>
              </a:r>
              <a:endParaRPr lang="hu-HU" sz="1814" dirty="0">
                <a:latin typeface="Arial" pitchFamily="34" charset="0"/>
              </a:endParaRPr>
            </a:p>
          </p:txBody>
        </p:sp>
        <p:sp>
          <p:nvSpPr>
            <p:cNvPr id="301156" name="Rectangle 100"/>
            <p:cNvSpPr>
              <a:spLocks noChangeArrowheads="1"/>
            </p:cNvSpPr>
            <p:nvPr/>
          </p:nvSpPr>
          <p:spPr bwMode="auto">
            <a:xfrm>
              <a:off x="2190364" y="4376863"/>
              <a:ext cx="455890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 dirty="0">
                  <a:solidFill>
                    <a:srgbClr val="000000"/>
                  </a:solidFill>
                  <a:latin typeface="Calibri" pitchFamily="34" charset="0"/>
                </a:rPr>
                <a:t>0,10</a:t>
              </a:r>
              <a:endParaRPr lang="hu-HU" sz="1814" dirty="0">
                <a:latin typeface="Arial" pitchFamily="34" charset="0"/>
              </a:endParaRPr>
            </a:p>
          </p:txBody>
        </p:sp>
        <p:sp>
          <p:nvSpPr>
            <p:cNvPr id="301158" name="Rectangle 102"/>
            <p:cNvSpPr>
              <a:spLocks noChangeArrowheads="1"/>
            </p:cNvSpPr>
            <p:nvPr/>
          </p:nvSpPr>
          <p:spPr bwMode="auto">
            <a:xfrm>
              <a:off x="2190364" y="3541838"/>
              <a:ext cx="455890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0,30</a:t>
              </a:r>
              <a:endParaRPr lang="hu-HU" sz="1814">
                <a:latin typeface="Arial" pitchFamily="34" charset="0"/>
              </a:endParaRPr>
            </a:p>
          </p:txBody>
        </p:sp>
        <p:sp>
          <p:nvSpPr>
            <p:cNvPr id="301160" name="Rectangle 104"/>
            <p:cNvSpPr>
              <a:spLocks noChangeArrowheads="1"/>
            </p:cNvSpPr>
            <p:nvPr/>
          </p:nvSpPr>
          <p:spPr bwMode="auto">
            <a:xfrm>
              <a:off x="2190364" y="2706813"/>
              <a:ext cx="455890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0,50</a:t>
              </a:r>
              <a:endParaRPr lang="hu-HU" sz="1814">
                <a:latin typeface="Arial" pitchFamily="34" charset="0"/>
              </a:endParaRPr>
            </a:p>
          </p:txBody>
        </p:sp>
        <p:sp>
          <p:nvSpPr>
            <p:cNvPr id="301162" name="Rectangle 106"/>
            <p:cNvSpPr>
              <a:spLocks noChangeArrowheads="1"/>
            </p:cNvSpPr>
            <p:nvPr/>
          </p:nvSpPr>
          <p:spPr bwMode="auto">
            <a:xfrm>
              <a:off x="2190364" y="1857501"/>
              <a:ext cx="455890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 dirty="0">
                  <a:solidFill>
                    <a:srgbClr val="000000"/>
                  </a:solidFill>
                  <a:latin typeface="Calibri" pitchFamily="34" charset="0"/>
                </a:rPr>
                <a:t>0,70</a:t>
              </a:r>
              <a:endParaRPr lang="hu-HU" sz="1814" dirty="0">
                <a:latin typeface="Arial" pitchFamily="34" charset="0"/>
              </a:endParaRPr>
            </a:p>
          </p:txBody>
        </p:sp>
        <p:sp>
          <p:nvSpPr>
            <p:cNvPr id="113" name="Rectangle 63"/>
            <p:cNvSpPr>
              <a:spLocks noChangeArrowheads="1"/>
            </p:cNvSpPr>
            <p:nvPr/>
          </p:nvSpPr>
          <p:spPr bwMode="auto">
            <a:xfrm>
              <a:off x="2808366" y="4949956"/>
              <a:ext cx="4662410" cy="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114" name="Rectangle 79"/>
            <p:cNvSpPr>
              <a:spLocks noChangeArrowheads="1"/>
            </p:cNvSpPr>
            <p:nvPr/>
          </p:nvSpPr>
          <p:spPr bwMode="auto">
            <a:xfrm>
              <a:off x="2570409" y="5443168"/>
              <a:ext cx="455891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 dirty="0">
                  <a:solidFill>
                    <a:srgbClr val="000000"/>
                  </a:solidFill>
                  <a:latin typeface="Calibri" pitchFamily="34" charset="0"/>
                </a:rPr>
                <a:t>0,00</a:t>
              </a:r>
              <a:endParaRPr lang="hu-HU" sz="1633" dirty="0">
                <a:latin typeface="Arial" pitchFamily="34" charset="0"/>
              </a:endParaRPr>
            </a:p>
          </p:txBody>
        </p:sp>
        <p:sp>
          <p:nvSpPr>
            <p:cNvPr id="115" name="Rectangle 80"/>
            <p:cNvSpPr>
              <a:spLocks noChangeArrowheads="1"/>
            </p:cNvSpPr>
            <p:nvPr/>
          </p:nvSpPr>
          <p:spPr bwMode="auto">
            <a:xfrm>
              <a:off x="3751509" y="5443168"/>
              <a:ext cx="455891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5,00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116" name="Rectangle 81"/>
            <p:cNvSpPr>
              <a:spLocks noChangeArrowheads="1"/>
            </p:cNvSpPr>
            <p:nvPr/>
          </p:nvSpPr>
          <p:spPr bwMode="auto">
            <a:xfrm>
              <a:off x="4857705" y="5443168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10,00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117" name="Rectangle 82"/>
            <p:cNvSpPr>
              <a:spLocks noChangeArrowheads="1"/>
            </p:cNvSpPr>
            <p:nvPr/>
          </p:nvSpPr>
          <p:spPr bwMode="auto">
            <a:xfrm>
              <a:off x="6019755" y="5443168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15,00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118" name="Rectangle 83"/>
            <p:cNvSpPr>
              <a:spLocks noChangeArrowheads="1"/>
            </p:cNvSpPr>
            <p:nvPr/>
          </p:nvSpPr>
          <p:spPr bwMode="auto">
            <a:xfrm>
              <a:off x="7200855" y="5443168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20,00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147" name="Rectangle 138"/>
            <p:cNvSpPr>
              <a:spLocks noChangeArrowheads="1"/>
            </p:cNvSpPr>
            <p:nvPr/>
          </p:nvSpPr>
          <p:spPr bwMode="auto">
            <a:xfrm>
              <a:off x="7878637" y="5459546"/>
              <a:ext cx="475045" cy="369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2177" dirty="0">
                  <a:solidFill>
                    <a:srgbClr val="000000"/>
                  </a:solidFill>
                  <a:latin typeface="Calibri" pitchFamily="34" charset="0"/>
                </a:rPr>
                <a:t>r/</a:t>
              </a:r>
              <a:r>
                <a:rPr lang="hu-HU" sz="2177" dirty="0" err="1">
                  <a:solidFill>
                    <a:srgbClr val="000000"/>
                  </a:solidFill>
                  <a:latin typeface="Calibri" pitchFamily="34" charset="0"/>
                </a:rPr>
                <a:t>a</a:t>
              </a:r>
              <a:r>
                <a:rPr lang="hu-HU" sz="2177" baseline="-25000" dirty="0" err="1">
                  <a:solidFill>
                    <a:srgbClr val="000000"/>
                  </a:solidFill>
                  <a:latin typeface="Calibri" pitchFamily="34" charset="0"/>
                </a:rPr>
                <a:t>o</a:t>
              </a:r>
              <a:endParaRPr lang="hu-HU" sz="2177" baseline="-25000" dirty="0">
                <a:latin typeface="Arial" pitchFamily="34" charset="0"/>
              </a:endParaRPr>
            </a:p>
          </p:txBody>
        </p:sp>
        <p:sp>
          <p:nvSpPr>
            <p:cNvPr id="150" name="Rectangle 138"/>
            <p:cNvSpPr>
              <a:spLocks noChangeArrowheads="1"/>
            </p:cNvSpPr>
            <p:nvPr/>
          </p:nvSpPr>
          <p:spPr bwMode="auto">
            <a:xfrm>
              <a:off x="2238829" y="1450069"/>
              <a:ext cx="462959" cy="369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2177" dirty="0">
                  <a:solidFill>
                    <a:srgbClr val="000000"/>
                  </a:solidFill>
                  <a:latin typeface="Calibri" pitchFamily="34" charset="0"/>
                </a:rPr>
                <a:t>R(</a:t>
              </a:r>
              <a:r>
                <a:rPr lang="hu-HU" sz="2177" dirty="0" err="1">
                  <a:solidFill>
                    <a:srgbClr val="000000"/>
                  </a:solidFill>
                  <a:latin typeface="Calibri" pitchFamily="34" charset="0"/>
                </a:rPr>
                <a:t>r</a:t>
              </a:r>
              <a:r>
                <a:rPr lang="hu-HU" sz="2177" dirty="0">
                  <a:solidFill>
                    <a:srgbClr val="000000"/>
                  </a:solidFill>
                  <a:latin typeface="Calibri" pitchFamily="34" charset="0"/>
                </a:rPr>
                <a:t>)</a:t>
              </a:r>
              <a:endParaRPr lang="hu-HU" sz="2177" baseline="-25000" dirty="0">
                <a:latin typeface="Arial" pitchFamily="34" charset="0"/>
              </a:endParaRPr>
            </a:p>
          </p:txBody>
        </p:sp>
      </p:grpSp>
      <p:grpSp>
        <p:nvGrpSpPr>
          <p:cNvPr id="155" name="Csoportba foglalás 154"/>
          <p:cNvGrpSpPr/>
          <p:nvPr/>
        </p:nvGrpSpPr>
        <p:grpSpPr>
          <a:xfrm>
            <a:off x="6788600" y="126349"/>
            <a:ext cx="3043226" cy="2325028"/>
            <a:chOff x="2775132" y="1562100"/>
            <a:chExt cx="3354593" cy="2562913"/>
          </a:xfrm>
        </p:grpSpPr>
        <p:sp>
          <p:nvSpPr>
            <p:cNvPr id="301174" name="Rectangle 118"/>
            <p:cNvSpPr>
              <a:spLocks noChangeArrowheads="1"/>
            </p:cNvSpPr>
            <p:nvPr/>
          </p:nvSpPr>
          <p:spPr bwMode="auto">
            <a:xfrm>
              <a:off x="3345668" y="2084388"/>
              <a:ext cx="6350" cy="1587500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01175" name="Freeform 119"/>
            <p:cNvSpPr>
              <a:spLocks noEditPoints="1"/>
            </p:cNvSpPr>
            <p:nvPr/>
          </p:nvSpPr>
          <p:spPr bwMode="auto">
            <a:xfrm>
              <a:off x="3290124" y="2084388"/>
              <a:ext cx="25400" cy="1593850"/>
            </a:xfrm>
            <a:custGeom>
              <a:avLst/>
              <a:gdLst/>
              <a:ahLst/>
              <a:cxnLst>
                <a:cxn ang="0">
                  <a:pos x="0" y="1000"/>
                </a:cxn>
                <a:cxn ang="0">
                  <a:pos x="16" y="1000"/>
                </a:cxn>
                <a:cxn ang="0">
                  <a:pos x="16" y="1004"/>
                </a:cxn>
                <a:cxn ang="0">
                  <a:pos x="0" y="1004"/>
                </a:cxn>
                <a:cxn ang="0">
                  <a:pos x="0" y="1000"/>
                </a:cxn>
                <a:cxn ang="0">
                  <a:pos x="0" y="900"/>
                </a:cxn>
                <a:cxn ang="0">
                  <a:pos x="16" y="900"/>
                </a:cxn>
                <a:cxn ang="0">
                  <a:pos x="16" y="904"/>
                </a:cxn>
                <a:cxn ang="0">
                  <a:pos x="0" y="904"/>
                </a:cxn>
                <a:cxn ang="0">
                  <a:pos x="0" y="900"/>
                </a:cxn>
                <a:cxn ang="0">
                  <a:pos x="0" y="800"/>
                </a:cxn>
                <a:cxn ang="0">
                  <a:pos x="16" y="800"/>
                </a:cxn>
                <a:cxn ang="0">
                  <a:pos x="16" y="804"/>
                </a:cxn>
                <a:cxn ang="0">
                  <a:pos x="0" y="804"/>
                </a:cxn>
                <a:cxn ang="0">
                  <a:pos x="0" y="800"/>
                </a:cxn>
                <a:cxn ang="0">
                  <a:pos x="0" y="700"/>
                </a:cxn>
                <a:cxn ang="0">
                  <a:pos x="16" y="700"/>
                </a:cxn>
                <a:cxn ang="0">
                  <a:pos x="16" y="704"/>
                </a:cxn>
                <a:cxn ang="0">
                  <a:pos x="0" y="704"/>
                </a:cxn>
                <a:cxn ang="0">
                  <a:pos x="0" y="700"/>
                </a:cxn>
                <a:cxn ang="0">
                  <a:pos x="0" y="600"/>
                </a:cxn>
                <a:cxn ang="0">
                  <a:pos x="16" y="600"/>
                </a:cxn>
                <a:cxn ang="0">
                  <a:pos x="16" y="604"/>
                </a:cxn>
                <a:cxn ang="0">
                  <a:pos x="0" y="604"/>
                </a:cxn>
                <a:cxn ang="0">
                  <a:pos x="0" y="600"/>
                </a:cxn>
                <a:cxn ang="0">
                  <a:pos x="0" y="500"/>
                </a:cxn>
                <a:cxn ang="0">
                  <a:pos x="16" y="500"/>
                </a:cxn>
                <a:cxn ang="0">
                  <a:pos x="16" y="504"/>
                </a:cxn>
                <a:cxn ang="0">
                  <a:pos x="0" y="504"/>
                </a:cxn>
                <a:cxn ang="0">
                  <a:pos x="0" y="500"/>
                </a:cxn>
                <a:cxn ang="0">
                  <a:pos x="0" y="400"/>
                </a:cxn>
                <a:cxn ang="0">
                  <a:pos x="16" y="400"/>
                </a:cxn>
                <a:cxn ang="0">
                  <a:pos x="16" y="404"/>
                </a:cxn>
                <a:cxn ang="0">
                  <a:pos x="0" y="404"/>
                </a:cxn>
                <a:cxn ang="0">
                  <a:pos x="0" y="400"/>
                </a:cxn>
                <a:cxn ang="0">
                  <a:pos x="0" y="300"/>
                </a:cxn>
                <a:cxn ang="0">
                  <a:pos x="16" y="300"/>
                </a:cxn>
                <a:cxn ang="0">
                  <a:pos x="16" y="304"/>
                </a:cxn>
                <a:cxn ang="0">
                  <a:pos x="0" y="304"/>
                </a:cxn>
                <a:cxn ang="0">
                  <a:pos x="0" y="300"/>
                </a:cxn>
                <a:cxn ang="0">
                  <a:pos x="0" y="200"/>
                </a:cxn>
                <a:cxn ang="0">
                  <a:pos x="16" y="200"/>
                </a:cxn>
                <a:cxn ang="0">
                  <a:pos x="16" y="204"/>
                </a:cxn>
                <a:cxn ang="0">
                  <a:pos x="0" y="204"/>
                </a:cxn>
                <a:cxn ang="0">
                  <a:pos x="0" y="200"/>
                </a:cxn>
                <a:cxn ang="0">
                  <a:pos x="0" y="100"/>
                </a:cxn>
                <a:cxn ang="0">
                  <a:pos x="16" y="100"/>
                </a:cxn>
                <a:cxn ang="0">
                  <a:pos x="16" y="104"/>
                </a:cxn>
                <a:cxn ang="0">
                  <a:pos x="0" y="104"/>
                </a:cxn>
                <a:cxn ang="0">
                  <a:pos x="0" y="100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16" y="4"/>
                </a:cxn>
                <a:cxn ang="0">
                  <a:pos x="0" y="4"/>
                </a:cxn>
                <a:cxn ang="0">
                  <a:pos x="0" y="0"/>
                </a:cxn>
              </a:cxnLst>
              <a:rect l="0" t="0" r="r" b="b"/>
              <a:pathLst>
                <a:path w="16" h="1004">
                  <a:moveTo>
                    <a:pt x="0" y="1000"/>
                  </a:moveTo>
                  <a:lnTo>
                    <a:pt x="16" y="1000"/>
                  </a:lnTo>
                  <a:lnTo>
                    <a:pt x="16" y="1004"/>
                  </a:lnTo>
                  <a:lnTo>
                    <a:pt x="0" y="1004"/>
                  </a:lnTo>
                  <a:lnTo>
                    <a:pt x="0" y="1000"/>
                  </a:lnTo>
                  <a:close/>
                  <a:moveTo>
                    <a:pt x="0" y="900"/>
                  </a:moveTo>
                  <a:lnTo>
                    <a:pt x="16" y="900"/>
                  </a:lnTo>
                  <a:lnTo>
                    <a:pt x="16" y="904"/>
                  </a:lnTo>
                  <a:lnTo>
                    <a:pt x="0" y="904"/>
                  </a:lnTo>
                  <a:lnTo>
                    <a:pt x="0" y="900"/>
                  </a:lnTo>
                  <a:close/>
                  <a:moveTo>
                    <a:pt x="0" y="800"/>
                  </a:moveTo>
                  <a:lnTo>
                    <a:pt x="16" y="800"/>
                  </a:lnTo>
                  <a:lnTo>
                    <a:pt x="16" y="804"/>
                  </a:lnTo>
                  <a:lnTo>
                    <a:pt x="0" y="804"/>
                  </a:lnTo>
                  <a:lnTo>
                    <a:pt x="0" y="800"/>
                  </a:lnTo>
                  <a:close/>
                  <a:moveTo>
                    <a:pt x="0" y="700"/>
                  </a:moveTo>
                  <a:lnTo>
                    <a:pt x="16" y="700"/>
                  </a:lnTo>
                  <a:lnTo>
                    <a:pt x="16" y="704"/>
                  </a:lnTo>
                  <a:lnTo>
                    <a:pt x="0" y="704"/>
                  </a:lnTo>
                  <a:lnTo>
                    <a:pt x="0" y="700"/>
                  </a:lnTo>
                  <a:close/>
                  <a:moveTo>
                    <a:pt x="0" y="600"/>
                  </a:moveTo>
                  <a:lnTo>
                    <a:pt x="16" y="600"/>
                  </a:lnTo>
                  <a:lnTo>
                    <a:pt x="16" y="604"/>
                  </a:lnTo>
                  <a:lnTo>
                    <a:pt x="0" y="604"/>
                  </a:lnTo>
                  <a:lnTo>
                    <a:pt x="0" y="600"/>
                  </a:lnTo>
                  <a:close/>
                  <a:moveTo>
                    <a:pt x="0" y="500"/>
                  </a:moveTo>
                  <a:lnTo>
                    <a:pt x="16" y="500"/>
                  </a:lnTo>
                  <a:lnTo>
                    <a:pt x="16" y="504"/>
                  </a:lnTo>
                  <a:lnTo>
                    <a:pt x="0" y="504"/>
                  </a:lnTo>
                  <a:lnTo>
                    <a:pt x="0" y="500"/>
                  </a:lnTo>
                  <a:close/>
                  <a:moveTo>
                    <a:pt x="0" y="400"/>
                  </a:moveTo>
                  <a:lnTo>
                    <a:pt x="16" y="400"/>
                  </a:lnTo>
                  <a:lnTo>
                    <a:pt x="16" y="404"/>
                  </a:lnTo>
                  <a:lnTo>
                    <a:pt x="0" y="404"/>
                  </a:lnTo>
                  <a:lnTo>
                    <a:pt x="0" y="400"/>
                  </a:lnTo>
                  <a:close/>
                  <a:moveTo>
                    <a:pt x="0" y="300"/>
                  </a:moveTo>
                  <a:lnTo>
                    <a:pt x="16" y="300"/>
                  </a:lnTo>
                  <a:lnTo>
                    <a:pt x="16" y="304"/>
                  </a:lnTo>
                  <a:lnTo>
                    <a:pt x="0" y="304"/>
                  </a:lnTo>
                  <a:lnTo>
                    <a:pt x="0" y="300"/>
                  </a:lnTo>
                  <a:close/>
                  <a:moveTo>
                    <a:pt x="0" y="200"/>
                  </a:moveTo>
                  <a:lnTo>
                    <a:pt x="16" y="200"/>
                  </a:lnTo>
                  <a:lnTo>
                    <a:pt x="16" y="204"/>
                  </a:lnTo>
                  <a:lnTo>
                    <a:pt x="0" y="204"/>
                  </a:lnTo>
                  <a:lnTo>
                    <a:pt x="0" y="200"/>
                  </a:lnTo>
                  <a:close/>
                  <a:moveTo>
                    <a:pt x="0" y="100"/>
                  </a:moveTo>
                  <a:lnTo>
                    <a:pt x="16" y="100"/>
                  </a:lnTo>
                  <a:lnTo>
                    <a:pt x="16" y="104"/>
                  </a:lnTo>
                  <a:lnTo>
                    <a:pt x="0" y="104"/>
                  </a:lnTo>
                  <a:lnTo>
                    <a:pt x="0" y="100"/>
                  </a:lnTo>
                  <a:close/>
                  <a:moveTo>
                    <a:pt x="0" y="0"/>
                  </a:moveTo>
                  <a:lnTo>
                    <a:pt x="16" y="0"/>
                  </a:lnTo>
                  <a:lnTo>
                    <a:pt x="16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381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01176" name="Rectangle 120"/>
            <p:cNvSpPr>
              <a:spLocks noChangeArrowheads="1"/>
            </p:cNvSpPr>
            <p:nvPr/>
          </p:nvSpPr>
          <p:spPr bwMode="auto">
            <a:xfrm>
              <a:off x="3345668" y="3671888"/>
              <a:ext cx="2368550" cy="6350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01177" name="Freeform 121"/>
            <p:cNvSpPr>
              <a:spLocks noEditPoints="1"/>
            </p:cNvSpPr>
            <p:nvPr/>
          </p:nvSpPr>
          <p:spPr bwMode="auto">
            <a:xfrm>
              <a:off x="3345668" y="3697008"/>
              <a:ext cx="2374900" cy="2540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16"/>
                </a:cxn>
                <a:cxn ang="0">
                  <a:pos x="0" y="16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304" y="0"/>
                </a:cxn>
                <a:cxn ang="0">
                  <a:pos x="304" y="16"/>
                </a:cxn>
                <a:cxn ang="0">
                  <a:pos x="300" y="16"/>
                </a:cxn>
                <a:cxn ang="0">
                  <a:pos x="300" y="0"/>
                </a:cxn>
                <a:cxn ang="0">
                  <a:pos x="304" y="0"/>
                </a:cxn>
                <a:cxn ang="0">
                  <a:pos x="600" y="0"/>
                </a:cxn>
                <a:cxn ang="0">
                  <a:pos x="600" y="16"/>
                </a:cxn>
                <a:cxn ang="0">
                  <a:pos x="596" y="16"/>
                </a:cxn>
                <a:cxn ang="0">
                  <a:pos x="596" y="0"/>
                </a:cxn>
                <a:cxn ang="0">
                  <a:pos x="600" y="0"/>
                </a:cxn>
                <a:cxn ang="0">
                  <a:pos x="900" y="0"/>
                </a:cxn>
                <a:cxn ang="0">
                  <a:pos x="900" y="16"/>
                </a:cxn>
                <a:cxn ang="0">
                  <a:pos x="896" y="16"/>
                </a:cxn>
                <a:cxn ang="0">
                  <a:pos x="896" y="0"/>
                </a:cxn>
                <a:cxn ang="0">
                  <a:pos x="900" y="0"/>
                </a:cxn>
                <a:cxn ang="0">
                  <a:pos x="1196" y="0"/>
                </a:cxn>
                <a:cxn ang="0">
                  <a:pos x="1196" y="16"/>
                </a:cxn>
                <a:cxn ang="0">
                  <a:pos x="1192" y="16"/>
                </a:cxn>
                <a:cxn ang="0">
                  <a:pos x="1192" y="0"/>
                </a:cxn>
                <a:cxn ang="0">
                  <a:pos x="1196" y="0"/>
                </a:cxn>
                <a:cxn ang="0">
                  <a:pos x="1496" y="0"/>
                </a:cxn>
                <a:cxn ang="0">
                  <a:pos x="1496" y="16"/>
                </a:cxn>
                <a:cxn ang="0">
                  <a:pos x="1492" y="16"/>
                </a:cxn>
                <a:cxn ang="0">
                  <a:pos x="1492" y="0"/>
                </a:cxn>
                <a:cxn ang="0">
                  <a:pos x="1496" y="0"/>
                </a:cxn>
              </a:cxnLst>
              <a:rect l="0" t="0" r="r" b="b"/>
              <a:pathLst>
                <a:path w="1496" h="16">
                  <a:moveTo>
                    <a:pt x="4" y="0"/>
                  </a:moveTo>
                  <a:lnTo>
                    <a:pt x="4" y="16"/>
                  </a:lnTo>
                  <a:lnTo>
                    <a:pt x="0" y="16"/>
                  </a:lnTo>
                  <a:lnTo>
                    <a:pt x="0" y="0"/>
                  </a:lnTo>
                  <a:lnTo>
                    <a:pt x="4" y="0"/>
                  </a:lnTo>
                  <a:close/>
                  <a:moveTo>
                    <a:pt x="304" y="0"/>
                  </a:moveTo>
                  <a:lnTo>
                    <a:pt x="304" y="16"/>
                  </a:lnTo>
                  <a:lnTo>
                    <a:pt x="300" y="16"/>
                  </a:lnTo>
                  <a:lnTo>
                    <a:pt x="300" y="0"/>
                  </a:lnTo>
                  <a:lnTo>
                    <a:pt x="304" y="0"/>
                  </a:lnTo>
                  <a:close/>
                  <a:moveTo>
                    <a:pt x="600" y="0"/>
                  </a:moveTo>
                  <a:lnTo>
                    <a:pt x="600" y="16"/>
                  </a:lnTo>
                  <a:lnTo>
                    <a:pt x="596" y="16"/>
                  </a:lnTo>
                  <a:lnTo>
                    <a:pt x="596" y="0"/>
                  </a:lnTo>
                  <a:lnTo>
                    <a:pt x="600" y="0"/>
                  </a:lnTo>
                  <a:close/>
                  <a:moveTo>
                    <a:pt x="900" y="0"/>
                  </a:moveTo>
                  <a:lnTo>
                    <a:pt x="900" y="16"/>
                  </a:lnTo>
                  <a:lnTo>
                    <a:pt x="896" y="16"/>
                  </a:lnTo>
                  <a:lnTo>
                    <a:pt x="896" y="0"/>
                  </a:lnTo>
                  <a:lnTo>
                    <a:pt x="900" y="0"/>
                  </a:lnTo>
                  <a:close/>
                  <a:moveTo>
                    <a:pt x="1196" y="0"/>
                  </a:moveTo>
                  <a:lnTo>
                    <a:pt x="1196" y="16"/>
                  </a:lnTo>
                  <a:lnTo>
                    <a:pt x="1192" y="16"/>
                  </a:lnTo>
                  <a:lnTo>
                    <a:pt x="1192" y="0"/>
                  </a:lnTo>
                  <a:lnTo>
                    <a:pt x="1196" y="0"/>
                  </a:lnTo>
                  <a:close/>
                  <a:moveTo>
                    <a:pt x="1496" y="0"/>
                  </a:moveTo>
                  <a:lnTo>
                    <a:pt x="1496" y="16"/>
                  </a:lnTo>
                  <a:lnTo>
                    <a:pt x="1492" y="16"/>
                  </a:lnTo>
                  <a:lnTo>
                    <a:pt x="1492" y="0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chemeClr val="tx1"/>
            </a:solidFill>
            <a:ln w="381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01178" name="Freeform 122"/>
            <p:cNvSpPr>
              <a:spLocks/>
            </p:cNvSpPr>
            <p:nvPr/>
          </p:nvSpPr>
          <p:spPr bwMode="auto">
            <a:xfrm>
              <a:off x="3339318" y="2078038"/>
              <a:ext cx="2387600" cy="1606550"/>
            </a:xfrm>
            <a:custGeom>
              <a:avLst/>
              <a:gdLst/>
              <a:ahLst/>
              <a:cxnLst>
                <a:cxn ang="0">
                  <a:pos x="24" y="96"/>
                </a:cxn>
                <a:cxn ang="0">
                  <a:pos x="48" y="224"/>
                </a:cxn>
                <a:cxn ang="0">
                  <a:pos x="68" y="332"/>
                </a:cxn>
                <a:cxn ang="0">
                  <a:pos x="92" y="424"/>
                </a:cxn>
                <a:cxn ang="0">
                  <a:pos x="116" y="508"/>
                </a:cxn>
                <a:cxn ang="0">
                  <a:pos x="160" y="636"/>
                </a:cxn>
                <a:cxn ang="0">
                  <a:pos x="204" y="728"/>
                </a:cxn>
                <a:cxn ang="0">
                  <a:pos x="248" y="800"/>
                </a:cxn>
                <a:cxn ang="0">
                  <a:pos x="292" y="852"/>
                </a:cxn>
                <a:cxn ang="0">
                  <a:pos x="336" y="888"/>
                </a:cxn>
                <a:cxn ang="0">
                  <a:pos x="424" y="940"/>
                </a:cxn>
                <a:cxn ang="0">
                  <a:pos x="512" y="964"/>
                </a:cxn>
                <a:cxn ang="0">
                  <a:pos x="604" y="980"/>
                </a:cxn>
                <a:cxn ang="0">
                  <a:pos x="692" y="988"/>
                </a:cxn>
                <a:cxn ang="0">
                  <a:pos x="780" y="992"/>
                </a:cxn>
                <a:cxn ang="0">
                  <a:pos x="868" y="996"/>
                </a:cxn>
                <a:cxn ang="0">
                  <a:pos x="960" y="996"/>
                </a:cxn>
                <a:cxn ang="0">
                  <a:pos x="1048" y="996"/>
                </a:cxn>
                <a:cxn ang="0">
                  <a:pos x="1140" y="996"/>
                </a:cxn>
                <a:cxn ang="0">
                  <a:pos x="1228" y="1000"/>
                </a:cxn>
                <a:cxn ang="0">
                  <a:pos x="1316" y="1000"/>
                </a:cxn>
                <a:cxn ang="0">
                  <a:pos x="1408" y="1000"/>
                </a:cxn>
                <a:cxn ang="0">
                  <a:pos x="1496" y="1000"/>
                </a:cxn>
                <a:cxn ang="0">
                  <a:pos x="1496" y="1012"/>
                </a:cxn>
                <a:cxn ang="0">
                  <a:pos x="1408" y="1012"/>
                </a:cxn>
                <a:cxn ang="0">
                  <a:pos x="1316" y="1012"/>
                </a:cxn>
                <a:cxn ang="0">
                  <a:pos x="1228" y="1012"/>
                </a:cxn>
                <a:cxn ang="0">
                  <a:pos x="1140" y="1008"/>
                </a:cxn>
                <a:cxn ang="0">
                  <a:pos x="1048" y="1008"/>
                </a:cxn>
                <a:cxn ang="0">
                  <a:pos x="960" y="1008"/>
                </a:cxn>
                <a:cxn ang="0">
                  <a:pos x="868" y="1008"/>
                </a:cxn>
                <a:cxn ang="0">
                  <a:pos x="780" y="1004"/>
                </a:cxn>
                <a:cxn ang="0">
                  <a:pos x="692" y="1000"/>
                </a:cxn>
                <a:cxn ang="0">
                  <a:pos x="600" y="992"/>
                </a:cxn>
                <a:cxn ang="0">
                  <a:pos x="512" y="976"/>
                </a:cxn>
                <a:cxn ang="0">
                  <a:pos x="420" y="948"/>
                </a:cxn>
                <a:cxn ang="0">
                  <a:pos x="328" y="900"/>
                </a:cxn>
                <a:cxn ang="0">
                  <a:pos x="284" y="860"/>
                </a:cxn>
                <a:cxn ang="0">
                  <a:pos x="240" y="804"/>
                </a:cxn>
                <a:cxn ang="0">
                  <a:pos x="192" y="736"/>
                </a:cxn>
                <a:cxn ang="0">
                  <a:pos x="148" y="640"/>
                </a:cxn>
                <a:cxn ang="0">
                  <a:pos x="104" y="508"/>
                </a:cxn>
                <a:cxn ang="0">
                  <a:pos x="80" y="428"/>
                </a:cxn>
                <a:cxn ang="0">
                  <a:pos x="60" y="336"/>
                </a:cxn>
                <a:cxn ang="0">
                  <a:pos x="36" y="228"/>
                </a:cxn>
                <a:cxn ang="0">
                  <a:pos x="12" y="96"/>
                </a:cxn>
                <a:cxn ang="0">
                  <a:pos x="0" y="0"/>
                </a:cxn>
                <a:cxn ang="0">
                  <a:pos x="12" y="4"/>
                </a:cxn>
              </a:cxnLst>
              <a:rect l="0" t="0" r="r" b="b"/>
              <a:pathLst>
                <a:path w="1504" h="1012">
                  <a:moveTo>
                    <a:pt x="12" y="4"/>
                  </a:moveTo>
                  <a:lnTo>
                    <a:pt x="16" y="48"/>
                  </a:lnTo>
                  <a:lnTo>
                    <a:pt x="24" y="96"/>
                  </a:lnTo>
                  <a:lnTo>
                    <a:pt x="32" y="140"/>
                  </a:lnTo>
                  <a:lnTo>
                    <a:pt x="40" y="184"/>
                  </a:lnTo>
                  <a:lnTo>
                    <a:pt x="48" y="224"/>
                  </a:lnTo>
                  <a:lnTo>
                    <a:pt x="56" y="264"/>
                  </a:lnTo>
                  <a:lnTo>
                    <a:pt x="64" y="300"/>
                  </a:lnTo>
                  <a:lnTo>
                    <a:pt x="68" y="332"/>
                  </a:lnTo>
                  <a:lnTo>
                    <a:pt x="76" y="364"/>
                  </a:lnTo>
                  <a:lnTo>
                    <a:pt x="84" y="396"/>
                  </a:lnTo>
                  <a:lnTo>
                    <a:pt x="92" y="424"/>
                  </a:lnTo>
                  <a:lnTo>
                    <a:pt x="100" y="452"/>
                  </a:lnTo>
                  <a:lnTo>
                    <a:pt x="108" y="480"/>
                  </a:lnTo>
                  <a:lnTo>
                    <a:pt x="116" y="508"/>
                  </a:lnTo>
                  <a:lnTo>
                    <a:pt x="128" y="552"/>
                  </a:lnTo>
                  <a:lnTo>
                    <a:pt x="144" y="596"/>
                  </a:lnTo>
                  <a:lnTo>
                    <a:pt x="160" y="636"/>
                  </a:lnTo>
                  <a:lnTo>
                    <a:pt x="176" y="668"/>
                  </a:lnTo>
                  <a:lnTo>
                    <a:pt x="188" y="700"/>
                  </a:lnTo>
                  <a:lnTo>
                    <a:pt x="204" y="728"/>
                  </a:lnTo>
                  <a:lnTo>
                    <a:pt x="220" y="756"/>
                  </a:lnTo>
                  <a:lnTo>
                    <a:pt x="232" y="780"/>
                  </a:lnTo>
                  <a:lnTo>
                    <a:pt x="248" y="800"/>
                  </a:lnTo>
                  <a:lnTo>
                    <a:pt x="264" y="820"/>
                  </a:lnTo>
                  <a:lnTo>
                    <a:pt x="276" y="836"/>
                  </a:lnTo>
                  <a:lnTo>
                    <a:pt x="292" y="852"/>
                  </a:lnTo>
                  <a:lnTo>
                    <a:pt x="308" y="864"/>
                  </a:lnTo>
                  <a:lnTo>
                    <a:pt x="320" y="876"/>
                  </a:lnTo>
                  <a:lnTo>
                    <a:pt x="336" y="888"/>
                  </a:lnTo>
                  <a:lnTo>
                    <a:pt x="364" y="908"/>
                  </a:lnTo>
                  <a:lnTo>
                    <a:pt x="396" y="924"/>
                  </a:lnTo>
                  <a:lnTo>
                    <a:pt x="424" y="940"/>
                  </a:lnTo>
                  <a:lnTo>
                    <a:pt x="456" y="948"/>
                  </a:lnTo>
                  <a:lnTo>
                    <a:pt x="484" y="960"/>
                  </a:lnTo>
                  <a:lnTo>
                    <a:pt x="512" y="964"/>
                  </a:lnTo>
                  <a:lnTo>
                    <a:pt x="544" y="972"/>
                  </a:lnTo>
                  <a:lnTo>
                    <a:pt x="572" y="976"/>
                  </a:lnTo>
                  <a:lnTo>
                    <a:pt x="604" y="980"/>
                  </a:lnTo>
                  <a:lnTo>
                    <a:pt x="632" y="984"/>
                  </a:lnTo>
                  <a:lnTo>
                    <a:pt x="660" y="988"/>
                  </a:lnTo>
                  <a:lnTo>
                    <a:pt x="692" y="988"/>
                  </a:lnTo>
                  <a:lnTo>
                    <a:pt x="720" y="992"/>
                  </a:lnTo>
                  <a:lnTo>
                    <a:pt x="752" y="992"/>
                  </a:lnTo>
                  <a:lnTo>
                    <a:pt x="780" y="992"/>
                  </a:lnTo>
                  <a:lnTo>
                    <a:pt x="812" y="992"/>
                  </a:lnTo>
                  <a:lnTo>
                    <a:pt x="840" y="996"/>
                  </a:lnTo>
                  <a:lnTo>
                    <a:pt x="868" y="996"/>
                  </a:lnTo>
                  <a:lnTo>
                    <a:pt x="900" y="996"/>
                  </a:lnTo>
                  <a:lnTo>
                    <a:pt x="928" y="996"/>
                  </a:lnTo>
                  <a:lnTo>
                    <a:pt x="960" y="996"/>
                  </a:lnTo>
                  <a:lnTo>
                    <a:pt x="988" y="996"/>
                  </a:lnTo>
                  <a:lnTo>
                    <a:pt x="1020" y="996"/>
                  </a:lnTo>
                  <a:lnTo>
                    <a:pt x="1048" y="996"/>
                  </a:lnTo>
                  <a:lnTo>
                    <a:pt x="1080" y="996"/>
                  </a:lnTo>
                  <a:lnTo>
                    <a:pt x="1108" y="996"/>
                  </a:lnTo>
                  <a:lnTo>
                    <a:pt x="1140" y="996"/>
                  </a:lnTo>
                  <a:lnTo>
                    <a:pt x="1168" y="996"/>
                  </a:lnTo>
                  <a:lnTo>
                    <a:pt x="1196" y="996"/>
                  </a:lnTo>
                  <a:lnTo>
                    <a:pt x="1228" y="1000"/>
                  </a:lnTo>
                  <a:lnTo>
                    <a:pt x="1256" y="1000"/>
                  </a:lnTo>
                  <a:lnTo>
                    <a:pt x="1288" y="1000"/>
                  </a:lnTo>
                  <a:lnTo>
                    <a:pt x="1316" y="1000"/>
                  </a:lnTo>
                  <a:lnTo>
                    <a:pt x="1348" y="1000"/>
                  </a:lnTo>
                  <a:lnTo>
                    <a:pt x="1376" y="1000"/>
                  </a:lnTo>
                  <a:lnTo>
                    <a:pt x="1408" y="1000"/>
                  </a:lnTo>
                  <a:lnTo>
                    <a:pt x="1436" y="1000"/>
                  </a:lnTo>
                  <a:lnTo>
                    <a:pt x="1468" y="1000"/>
                  </a:lnTo>
                  <a:lnTo>
                    <a:pt x="1496" y="1000"/>
                  </a:lnTo>
                  <a:lnTo>
                    <a:pt x="1500" y="1000"/>
                  </a:lnTo>
                  <a:lnTo>
                    <a:pt x="1504" y="1004"/>
                  </a:lnTo>
                  <a:lnTo>
                    <a:pt x="1496" y="1012"/>
                  </a:lnTo>
                  <a:lnTo>
                    <a:pt x="1468" y="1012"/>
                  </a:lnTo>
                  <a:lnTo>
                    <a:pt x="1436" y="1012"/>
                  </a:lnTo>
                  <a:lnTo>
                    <a:pt x="1408" y="1012"/>
                  </a:lnTo>
                  <a:lnTo>
                    <a:pt x="1376" y="1012"/>
                  </a:lnTo>
                  <a:lnTo>
                    <a:pt x="1348" y="1012"/>
                  </a:lnTo>
                  <a:lnTo>
                    <a:pt x="1316" y="1012"/>
                  </a:lnTo>
                  <a:lnTo>
                    <a:pt x="1288" y="1012"/>
                  </a:lnTo>
                  <a:lnTo>
                    <a:pt x="1256" y="1012"/>
                  </a:lnTo>
                  <a:lnTo>
                    <a:pt x="1228" y="1012"/>
                  </a:lnTo>
                  <a:lnTo>
                    <a:pt x="1196" y="1008"/>
                  </a:lnTo>
                  <a:lnTo>
                    <a:pt x="1168" y="1008"/>
                  </a:lnTo>
                  <a:lnTo>
                    <a:pt x="1140" y="1008"/>
                  </a:lnTo>
                  <a:lnTo>
                    <a:pt x="1108" y="1008"/>
                  </a:lnTo>
                  <a:lnTo>
                    <a:pt x="1080" y="1008"/>
                  </a:lnTo>
                  <a:lnTo>
                    <a:pt x="1048" y="1008"/>
                  </a:lnTo>
                  <a:lnTo>
                    <a:pt x="1020" y="1008"/>
                  </a:lnTo>
                  <a:lnTo>
                    <a:pt x="988" y="1008"/>
                  </a:lnTo>
                  <a:lnTo>
                    <a:pt x="960" y="1008"/>
                  </a:lnTo>
                  <a:lnTo>
                    <a:pt x="928" y="1008"/>
                  </a:lnTo>
                  <a:lnTo>
                    <a:pt x="900" y="1008"/>
                  </a:lnTo>
                  <a:lnTo>
                    <a:pt x="868" y="1008"/>
                  </a:lnTo>
                  <a:lnTo>
                    <a:pt x="840" y="1008"/>
                  </a:lnTo>
                  <a:lnTo>
                    <a:pt x="808" y="1004"/>
                  </a:lnTo>
                  <a:lnTo>
                    <a:pt x="780" y="1004"/>
                  </a:lnTo>
                  <a:lnTo>
                    <a:pt x="748" y="1004"/>
                  </a:lnTo>
                  <a:lnTo>
                    <a:pt x="720" y="1004"/>
                  </a:lnTo>
                  <a:lnTo>
                    <a:pt x="692" y="1000"/>
                  </a:lnTo>
                  <a:lnTo>
                    <a:pt x="660" y="1000"/>
                  </a:lnTo>
                  <a:lnTo>
                    <a:pt x="632" y="996"/>
                  </a:lnTo>
                  <a:lnTo>
                    <a:pt x="600" y="992"/>
                  </a:lnTo>
                  <a:lnTo>
                    <a:pt x="572" y="988"/>
                  </a:lnTo>
                  <a:lnTo>
                    <a:pt x="540" y="984"/>
                  </a:lnTo>
                  <a:lnTo>
                    <a:pt x="512" y="976"/>
                  </a:lnTo>
                  <a:lnTo>
                    <a:pt x="480" y="968"/>
                  </a:lnTo>
                  <a:lnTo>
                    <a:pt x="448" y="960"/>
                  </a:lnTo>
                  <a:lnTo>
                    <a:pt x="420" y="948"/>
                  </a:lnTo>
                  <a:lnTo>
                    <a:pt x="388" y="936"/>
                  </a:lnTo>
                  <a:lnTo>
                    <a:pt x="360" y="920"/>
                  </a:lnTo>
                  <a:lnTo>
                    <a:pt x="328" y="900"/>
                  </a:lnTo>
                  <a:lnTo>
                    <a:pt x="312" y="888"/>
                  </a:lnTo>
                  <a:lnTo>
                    <a:pt x="300" y="872"/>
                  </a:lnTo>
                  <a:lnTo>
                    <a:pt x="284" y="860"/>
                  </a:lnTo>
                  <a:lnTo>
                    <a:pt x="268" y="844"/>
                  </a:lnTo>
                  <a:lnTo>
                    <a:pt x="252" y="824"/>
                  </a:lnTo>
                  <a:lnTo>
                    <a:pt x="240" y="804"/>
                  </a:lnTo>
                  <a:lnTo>
                    <a:pt x="224" y="784"/>
                  </a:lnTo>
                  <a:lnTo>
                    <a:pt x="208" y="760"/>
                  </a:lnTo>
                  <a:lnTo>
                    <a:pt x="192" y="736"/>
                  </a:lnTo>
                  <a:lnTo>
                    <a:pt x="180" y="704"/>
                  </a:lnTo>
                  <a:lnTo>
                    <a:pt x="164" y="672"/>
                  </a:lnTo>
                  <a:lnTo>
                    <a:pt x="148" y="640"/>
                  </a:lnTo>
                  <a:lnTo>
                    <a:pt x="132" y="600"/>
                  </a:lnTo>
                  <a:lnTo>
                    <a:pt x="120" y="556"/>
                  </a:lnTo>
                  <a:lnTo>
                    <a:pt x="104" y="508"/>
                  </a:lnTo>
                  <a:lnTo>
                    <a:pt x="96" y="484"/>
                  </a:lnTo>
                  <a:lnTo>
                    <a:pt x="88" y="456"/>
                  </a:lnTo>
                  <a:lnTo>
                    <a:pt x="80" y="428"/>
                  </a:lnTo>
                  <a:lnTo>
                    <a:pt x="72" y="400"/>
                  </a:lnTo>
                  <a:lnTo>
                    <a:pt x="64" y="368"/>
                  </a:lnTo>
                  <a:lnTo>
                    <a:pt x="60" y="336"/>
                  </a:lnTo>
                  <a:lnTo>
                    <a:pt x="52" y="300"/>
                  </a:lnTo>
                  <a:lnTo>
                    <a:pt x="44" y="264"/>
                  </a:lnTo>
                  <a:lnTo>
                    <a:pt x="36" y="228"/>
                  </a:lnTo>
                  <a:lnTo>
                    <a:pt x="28" y="188"/>
                  </a:lnTo>
                  <a:lnTo>
                    <a:pt x="20" y="144"/>
                  </a:lnTo>
                  <a:lnTo>
                    <a:pt x="12" y="96"/>
                  </a:lnTo>
                  <a:lnTo>
                    <a:pt x="4" y="52"/>
                  </a:lnTo>
                  <a:lnTo>
                    <a:pt x="0" y="4"/>
                  </a:lnTo>
                  <a:lnTo>
                    <a:pt x="0" y="0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4"/>
                  </a:lnTo>
                  <a:lnTo>
                    <a:pt x="12" y="4"/>
                  </a:lnTo>
                  <a:close/>
                </a:path>
              </a:pathLst>
            </a:custGeom>
            <a:solidFill>
              <a:srgbClr val="BF01B6"/>
            </a:solidFill>
            <a:ln w="50800">
              <a:solidFill>
                <a:srgbClr val="BF01B6"/>
              </a:solidFill>
              <a:prstDash val="solid"/>
              <a:round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01179" name="Rectangle 123"/>
            <p:cNvSpPr>
              <a:spLocks noChangeArrowheads="1"/>
            </p:cNvSpPr>
            <p:nvPr/>
          </p:nvSpPr>
          <p:spPr bwMode="auto">
            <a:xfrm>
              <a:off x="2775132" y="3512134"/>
              <a:ext cx="455890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 dirty="0">
                  <a:solidFill>
                    <a:srgbClr val="000000"/>
                  </a:solidFill>
                  <a:latin typeface="Calibri" pitchFamily="34" charset="0"/>
                </a:rPr>
                <a:t>0,00</a:t>
              </a:r>
              <a:endParaRPr lang="hu-HU" sz="1814" dirty="0">
                <a:latin typeface="Arial" pitchFamily="34" charset="0"/>
              </a:endParaRPr>
            </a:p>
          </p:txBody>
        </p:sp>
        <p:sp>
          <p:nvSpPr>
            <p:cNvPr id="301184" name="Rectangle 128"/>
            <p:cNvSpPr>
              <a:spLocks noChangeArrowheads="1"/>
            </p:cNvSpPr>
            <p:nvPr/>
          </p:nvSpPr>
          <p:spPr bwMode="auto">
            <a:xfrm>
              <a:off x="2783277" y="2706813"/>
              <a:ext cx="455890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 dirty="0">
                  <a:solidFill>
                    <a:srgbClr val="000000"/>
                  </a:solidFill>
                  <a:latin typeface="Calibri" pitchFamily="34" charset="0"/>
                </a:rPr>
                <a:t>1,00</a:t>
              </a:r>
              <a:endParaRPr lang="hu-HU" sz="1814" dirty="0">
                <a:latin typeface="Arial" pitchFamily="34" charset="0"/>
              </a:endParaRPr>
            </a:p>
          </p:txBody>
        </p:sp>
        <p:sp>
          <p:nvSpPr>
            <p:cNvPr id="301189" name="Rectangle 133"/>
            <p:cNvSpPr>
              <a:spLocks noChangeArrowheads="1"/>
            </p:cNvSpPr>
            <p:nvPr/>
          </p:nvSpPr>
          <p:spPr bwMode="auto">
            <a:xfrm>
              <a:off x="2798988" y="1936562"/>
              <a:ext cx="455890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 dirty="0">
                  <a:solidFill>
                    <a:srgbClr val="000000"/>
                  </a:solidFill>
                  <a:latin typeface="Calibri" pitchFamily="34" charset="0"/>
                </a:rPr>
                <a:t>2,00</a:t>
              </a:r>
              <a:endParaRPr lang="hu-HU" sz="1814" dirty="0">
                <a:latin typeface="Arial" pitchFamily="34" charset="0"/>
              </a:endParaRPr>
            </a:p>
          </p:txBody>
        </p:sp>
        <p:sp>
          <p:nvSpPr>
            <p:cNvPr id="301190" name="Rectangle 134"/>
            <p:cNvSpPr>
              <a:spLocks noChangeArrowheads="1"/>
            </p:cNvSpPr>
            <p:nvPr/>
          </p:nvSpPr>
          <p:spPr bwMode="auto">
            <a:xfrm>
              <a:off x="3125211" y="3751292"/>
              <a:ext cx="455891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 dirty="0">
                  <a:solidFill>
                    <a:srgbClr val="000000"/>
                  </a:solidFill>
                  <a:latin typeface="Calibri" pitchFamily="34" charset="0"/>
                </a:rPr>
                <a:t>0,00</a:t>
              </a:r>
              <a:endParaRPr lang="hu-HU" sz="1814" dirty="0">
                <a:latin typeface="Arial" pitchFamily="34" charset="0"/>
              </a:endParaRPr>
            </a:p>
          </p:txBody>
        </p:sp>
        <p:sp>
          <p:nvSpPr>
            <p:cNvPr id="301192" name="Rectangle 136"/>
            <p:cNvSpPr>
              <a:spLocks noChangeArrowheads="1"/>
            </p:cNvSpPr>
            <p:nvPr/>
          </p:nvSpPr>
          <p:spPr bwMode="auto">
            <a:xfrm>
              <a:off x="4071361" y="3751292"/>
              <a:ext cx="455891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4,00</a:t>
              </a:r>
              <a:endParaRPr lang="hu-HU" sz="1814">
                <a:latin typeface="Arial" pitchFamily="34" charset="0"/>
              </a:endParaRPr>
            </a:p>
          </p:txBody>
        </p:sp>
        <p:sp>
          <p:nvSpPr>
            <p:cNvPr id="301194" name="Rectangle 138"/>
            <p:cNvSpPr>
              <a:spLocks noChangeArrowheads="1"/>
            </p:cNvSpPr>
            <p:nvPr/>
          </p:nvSpPr>
          <p:spPr bwMode="auto">
            <a:xfrm>
              <a:off x="5017511" y="3751292"/>
              <a:ext cx="455891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 dirty="0">
                  <a:solidFill>
                    <a:srgbClr val="000000"/>
                  </a:solidFill>
                  <a:latin typeface="Calibri" pitchFamily="34" charset="0"/>
                </a:rPr>
                <a:t>8,00</a:t>
              </a:r>
              <a:endParaRPr lang="hu-HU" sz="1814" dirty="0">
                <a:latin typeface="Arial" pitchFamily="34" charset="0"/>
              </a:endParaRPr>
            </a:p>
          </p:txBody>
        </p:sp>
        <p:sp>
          <p:nvSpPr>
            <p:cNvPr id="146" name="Rectangle 138"/>
            <p:cNvSpPr>
              <a:spLocks noChangeArrowheads="1"/>
            </p:cNvSpPr>
            <p:nvPr/>
          </p:nvSpPr>
          <p:spPr bwMode="auto">
            <a:xfrm>
              <a:off x="5654680" y="3755707"/>
              <a:ext cx="475045" cy="369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2177" dirty="0">
                  <a:solidFill>
                    <a:srgbClr val="000000"/>
                  </a:solidFill>
                  <a:latin typeface="Calibri" pitchFamily="34" charset="0"/>
                </a:rPr>
                <a:t>r/</a:t>
              </a:r>
              <a:r>
                <a:rPr lang="hu-HU" sz="2177" dirty="0" err="1">
                  <a:solidFill>
                    <a:srgbClr val="000000"/>
                  </a:solidFill>
                  <a:latin typeface="Calibri" pitchFamily="34" charset="0"/>
                </a:rPr>
                <a:t>a</a:t>
              </a:r>
              <a:r>
                <a:rPr lang="hu-HU" sz="2177" baseline="-25000" dirty="0" err="1">
                  <a:solidFill>
                    <a:srgbClr val="000000"/>
                  </a:solidFill>
                  <a:latin typeface="Calibri" pitchFamily="34" charset="0"/>
                </a:rPr>
                <a:t>o</a:t>
              </a:r>
              <a:endParaRPr lang="hu-HU" sz="2177" baseline="-25000" dirty="0">
                <a:latin typeface="Arial" pitchFamily="34" charset="0"/>
              </a:endParaRPr>
            </a:p>
          </p:txBody>
        </p:sp>
        <p:sp>
          <p:nvSpPr>
            <p:cNvPr id="151" name="Rectangle 138"/>
            <p:cNvSpPr>
              <a:spLocks noChangeArrowheads="1"/>
            </p:cNvSpPr>
            <p:nvPr/>
          </p:nvSpPr>
          <p:spPr bwMode="auto">
            <a:xfrm>
              <a:off x="2877809" y="1562100"/>
              <a:ext cx="462959" cy="369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2177" dirty="0">
                  <a:solidFill>
                    <a:srgbClr val="000000"/>
                  </a:solidFill>
                  <a:latin typeface="Calibri" pitchFamily="34" charset="0"/>
                </a:rPr>
                <a:t>R(</a:t>
              </a:r>
              <a:r>
                <a:rPr lang="hu-HU" sz="2177" dirty="0" err="1">
                  <a:solidFill>
                    <a:srgbClr val="000000"/>
                  </a:solidFill>
                  <a:latin typeface="Calibri" pitchFamily="34" charset="0"/>
                </a:rPr>
                <a:t>r</a:t>
              </a:r>
              <a:r>
                <a:rPr lang="hu-HU" sz="2177" dirty="0">
                  <a:solidFill>
                    <a:srgbClr val="000000"/>
                  </a:solidFill>
                  <a:latin typeface="Calibri" pitchFamily="34" charset="0"/>
                </a:rPr>
                <a:t>)</a:t>
              </a:r>
              <a:endParaRPr lang="hu-HU" sz="2177" baseline="-25000" dirty="0">
                <a:latin typeface="Arial" pitchFamily="34" charset="0"/>
              </a:endParaRPr>
            </a:p>
          </p:txBody>
        </p:sp>
      </p:grpSp>
      <p:sp>
        <p:nvSpPr>
          <p:cNvPr id="157" name="Szövegdoboz 156"/>
          <p:cNvSpPr txBox="1"/>
          <p:nvPr/>
        </p:nvSpPr>
        <p:spPr>
          <a:xfrm>
            <a:off x="8658602" y="694889"/>
            <a:ext cx="766557" cy="14325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903" dirty="0">
                <a:latin typeface="Times New Roman" pitchFamily="18" charset="0"/>
                <a:cs typeface="Times New Roman" pitchFamily="18" charset="0"/>
              </a:rPr>
              <a:t>n=1</a:t>
            </a:r>
          </a:p>
          <a:p>
            <a:pPr algn="ctr"/>
            <a:r>
              <a:rPr lang="hu-HU" sz="2903" dirty="0">
                <a:latin typeface="Brush Script MT" pitchFamily="66" charset="0"/>
                <a:cs typeface="Times New Roman" pitchFamily="18" charset="0"/>
              </a:rPr>
              <a:t>l</a:t>
            </a:r>
            <a:r>
              <a:rPr lang="hu-HU" sz="2903" dirty="0">
                <a:latin typeface="Times New Roman" pitchFamily="18" charset="0"/>
                <a:cs typeface="Times New Roman" pitchFamily="18" charset="0"/>
              </a:rPr>
              <a:t>=0</a:t>
            </a:r>
          </a:p>
          <a:p>
            <a:pPr algn="ctr"/>
            <a:r>
              <a:rPr lang="hu-HU" sz="2903" dirty="0">
                <a:latin typeface="Times New Roman" pitchFamily="18" charset="0"/>
                <a:cs typeface="Times New Roman" pitchFamily="18" charset="0"/>
              </a:rPr>
              <a:t>1s</a:t>
            </a:r>
          </a:p>
        </p:txBody>
      </p:sp>
      <p:sp>
        <p:nvSpPr>
          <p:cNvPr id="159" name="Szövegdoboz 158"/>
          <p:cNvSpPr txBox="1"/>
          <p:nvPr/>
        </p:nvSpPr>
        <p:spPr>
          <a:xfrm>
            <a:off x="5657614" y="692572"/>
            <a:ext cx="766557" cy="14325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903" dirty="0">
                <a:latin typeface="Times New Roman" pitchFamily="18" charset="0"/>
                <a:cs typeface="Times New Roman" pitchFamily="18" charset="0"/>
              </a:rPr>
              <a:t>n=2</a:t>
            </a:r>
          </a:p>
          <a:p>
            <a:pPr algn="ctr"/>
            <a:r>
              <a:rPr lang="hu-HU" sz="2903" dirty="0">
                <a:latin typeface="Brush Script MT" pitchFamily="66" charset="0"/>
                <a:cs typeface="Times New Roman" pitchFamily="18" charset="0"/>
              </a:rPr>
              <a:t>l</a:t>
            </a:r>
            <a:r>
              <a:rPr lang="hu-HU" sz="2903" dirty="0">
                <a:latin typeface="Times New Roman" pitchFamily="18" charset="0"/>
                <a:cs typeface="Times New Roman" pitchFamily="18" charset="0"/>
              </a:rPr>
              <a:t>=0</a:t>
            </a:r>
          </a:p>
          <a:p>
            <a:pPr algn="ctr"/>
            <a:r>
              <a:rPr lang="hu-HU" sz="2903" dirty="0">
                <a:latin typeface="Times New Roman" pitchFamily="18" charset="0"/>
                <a:cs typeface="Times New Roman" pitchFamily="18" charset="0"/>
              </a:rPr>
              <a:t>2s</a:t>
            </a:r>
          </a:p>
        </p:txBody>
      </p:sp>
      <p:sp>
        <p:nvSpPr>
          <p:cNvPr id="160" name="Szövegdoboz 159"/>
          <p:cNvSpPr txBox="1"/>
          <p:nvPr/>
        </p:nvSpPr>
        <p:spPr>
          <a:xfrm>
            <a:off x="3469430" y="691085"/>
            <a:ext cx="766557" cy="14325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903" dirty="0">
                <a:latin typeface="Times New Roman" pitchFamily="18" charset="0"/>
                <a:cs typeface="Times New Roman" pitchFamily="18" charset="0"/>
              </a:rPr>
              <a:t>n=3</a:t>
            </a:r>
          </a:p>
          <a:p>
            <a:pPr algn="ctr"/>
            <a:r>
              <a:rPr lang="hu-HU" sz="2903" dirty="0">
                <a:latin typeface="Brush Script MT" pitchFamily="66" charset="0"/>
                <a:cs typeface="Times New Roman" pitchFamily="18" charset="0"/>
              </a:rPr>
              <a:t>l</a:t>
            </a:r>
            <a:r>
              <a:rPr lang="hu-HU" sz="2903" dirty="0">
                <a:latin typeface="Times New Roman" pitchFamily="18" charset="0"/>
                <a:cs typeface="Times New Roman" pitchFamily="18" charset="0"/>
              </a:rPr>
              <a:t>=0</a:t>
            </a:r>
          </a:p>
          <a:p>
            <a:pPr algn="ctr"/>
            <a:r>
              <a:rPr lang="hu-HU" sz="2903" dirty="0">
                <a:latin typeface="Times New Roman" pitchFamily="18" charset="0"/>
                <a:cs typeface="Times New Roman" pitchFamily="18" charset="0"/>
              </a:rPr>
              <a:t>3s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21786" y="5741786"/>
            <a:ext cx="11859445" cy="1033883"/>
            <a:chOff x="221786" y="5852618"/>
            <a:chExt cx="11859445" cy="1033883"/>
          </a:xfrm>
        </p:grpSpPr>
        <p:graphicFrame>
          <p:nvGraphicFramePr>
            <p:cNvPr id="301197" name="Object 14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3614910"/>
                </p:ext>
              </p:extLst>
            </p:nvPr>
          </p:nvGraphicFramePr>
          <p:xfrm>
            <a:off x="3579012" y="5852618"/>
            <a:ext cx="4016156" cy="10338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36" name="Egyenlet" r:id="rId4" imgW="1777680" imgH="457200" progId="Equation.3">
                    <p:embed/>
                  </p:oleObj>
                </mc:Choice>
                <mc:Fallback>
                  <p:oleObj name="Egyenlet" r:id="rId4" imgW="1777680" imgH="457200" progId="Equation.3">
                    <p:embed/>
                    <p:pic>
                      <p:nvPicPr>
                        <p:cNvPr id="301197" name="Object 1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79012" y="5852618"/>
                          <a:ext cx="4016156" cy="103388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1" name="Szövegdoboz 160"/>
            <p:cNvSpPr txBox="1"/>
            <p:nvPr/>
          </p:nvSpPr>
          <p:spPr>
            <a:xfrm>
              <a:off x="7951574" y="5881328"/>
              <a:ext cx="4129657" cy="9857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u-HU" sz="2903" dirty="0">
                  <a:latin typeface="Times New Roman" pitchFamily="18" charset="0"/>
                  <a:cs typeface="Times New Roman" pitchFamily="18" charset="0"/>
                </a:rPr>
                <a:t>mivel </a:t>
              </a:r>
              <a:r>
                <a:rPr lang="hu-HU" sz="2903" dirty="0">
                  <a:latin typeface="Brush Script MT" pitchFamily="66" charset="0"/>
                  <a:cs typeface="Times New Roman" pitchFamily="18" charset="0"/>
                </a:rPr>
                <a:t>l</a:t>
              </a:r>
              <a:r>
                <a:rPr lang="hu-HU" sz="2903" dirty="0">
                  <a:latin typeface="Times New Roman" pitchFamily="18" charset="0"/>
                  <a:cs typeface="Times New Roman" pitchFamily="18" charset="0"/>
                </a:rPr>
                <a:t>=0, ezért a második</a:t>
              </a:r>
            </a:p>
            <a:p>
              <a:pPr algn="ctr"/>
              <a:r>
                <a:rPr lang="hu-HU" sz="2903" dirty="0">
                  <a:latin typeface="Times New Roman" pitchFamily="18" charset="0"/>
                  <a:cs typeface="Times New Roman" pitchFamily="18" charset="0"/>
                </a:rPr>
                <a:t>tag nulla</a:t>
              </a:r>
            </a:p>
          </p:txBody>
        </p:sp>
        <p:sp>
          <p:nvSpPr>
            <p:cNvPr id="69" name="Szövegdoboz 160"/>
            <p:cNvSpPr txBox="1"/>
            <p:nvPr/>
          </p:nvSpPr>
          <p:spPr>
            <a:xfrm>
              <a:off x="221786" y="5881328"/>
              <a:ext cx="3000821" cy="9857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u-HU" sz="2903" dirty="0" smtClean="0">
                  <a:latin typeface="Times New Roman" pitchFamily="18" charset="0"/>
                  <a:cs typeface="Times New Roman" pitchFamily="18" charset="0"/>
                </a:rPr>
                <a:t>potenciális energia</a:t>
              </a:r>
            </a:p>
            <a:p>
              <a:pPr algn="ctr"/>
              <a:r>
                <a:rPr lang="hu-HU" sz="2903" dirty="0" smtClean="0">
                  <a:latin typeface="Times New Roman" pitchFamily="18" charset="0"/>
                  <a:cs typeface="Times New Roman" pitchFamily="18" charset="0"/>
                </a:rPr>
                <a:t>operátor</a:t>
              </a:r>
              <a:endParaRPr lang="hu-HU" sz="2903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/>
      <p:bldP spid="16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zövegdoboz 158"/>
          <p:cNvSpPr txBox="1"/>
          <p:nvPr/>
        </p:nvSpPr>
        <p:spPr>
          <a:xfrm>
            <a:off x="8271934" y="782386"/>
            <a:ext cx="766557" cy="14325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903" dirty="0">
                <a:latin typeface="Times New Roman" pitchFamily="18" charset="0"/>
                <a:cs typeface="Times New Roman" pitchFamily="18" charset="0"/>
              </a:rPr>
              <a:t>n=2</a:t>
            </a:r>
          </a:p>
          <a:p>
            <a:pPr algn="ctr"/>
            <a:r>
              <a:rPr lang="hu-HU" sz="2903" dirty="0">
                <a:latin typeface="Brush Script MT" pitchFamily="66" charset="0"/>
                <a:cs typeface="Times New Roman" pitchFamily="18" charset="0"/>
              </a:rPr>
              <a:t>l</a:t>
            </a:r>
            <a:r>
              <a:rPr lang="hu-HU" sz="2903" dirty="0">
                <a:latin typeface="Times New Roman" pitchFamily="18" charset="0"/>
                <a:cs typeface="Times New Roman" pitchFamily="18" charset="0"/>
              </a:rPr>
              <a:t>=1</a:t>
            </a:r>
          </a:p>
          <a:p>
            <a:pPr algn="ctr"/>
            <a:r>
              <a:rPr lang="hu-HU" sz="2903" dirty="0">
                <a:latin typeface="Times New Roman" pitchFamily="18" charset="0"/>
                <a:cs typeface="Times New Roman" pitchFamily="18" charset="0"/>
              </a:rPr>
              <a:t>2p</a:t>
            </a:r>
          </a:p>
        </p:txBody>
      </p:sp>
      <p:sp>
        <p:nvSpPr>
          <p:cNvPr id="160" name="Szövegdoboz 159"/>
          <p:cNvSpPr txBox="1"/>
          <p:nvPr/>
        </p:nvSpPr>
        <p:spPr>
          <a:xfrm>
            <a:off x="4423199" y="778911"/>
            <a:ext cx="766557" cy="14325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903" dirty="0">
                <a:latin typeface="Times New Roman" pitchFamily="18" charset="0"/>
                <a:cs typeface="Times New Roman" pitchFamily="18" charset="0"/>
              </a:rPr>
              <a:t>n=3</a:t>
            </a:r>
          </a:p>
          <a:p>
            <a:pPr algn="ctr"/>
            <a:r>
              <a:rPr lang="hu-HU" sz="2903" dirty="0">
                <a:latin typeface="Brush Script MT" pitchFamily="66" charset="0"/>
                <a:cs typeface="Times New Roman" pitchFamily="18" charset="0"/>
              </a:rPr>
              <a:t>l</a:t>
            </a:r>
            <a:r>
              <a:rPr lang="hu-HU" sz="2903" dirty="0">
                <a:latin typeface="Times New Roman" pitchFamily="18" charset="0"/>
                <a:cs typeface="Times New Roman" pitchFamily="18" charset="0"/>
              </a:rPr>
              <a:t>=1</a:t>
            </a:r>
          </a:p>
          <a:p>
            <a:pPr algn="ctr"/>
            <a:r>
              <a:rPr lang="hu-HU" sz="2903" dirty="0">
                <a:latin typeface="Times New Roman" pitchFamily="18" charset="0"/>
                <a:cs typeface="Times New Roman" pitchFamily="18" charset="0"/>
              </a:rPr>
              <a:t>3p</a:t>
            </a:r>
          </a:p>
        </p:txBody>
      </p:sp>
      <p:grpSp>
        <p:nvGrpSpPr>
          <p:cNvPr id="165" name="Csoportba foglalás 164"/>
          <p:cNvGrpSpPr/>
          <p:nvPr/>
        </p:nvGrpSpPr>
        <p:grpSpPr>
          <a:xfrm>
            <a:off x="2294002" y="599048"/>
            <a:ext cx="7845922" cy="5146457"/>
            <a:chOff x="849313" y="881063"/>
            <a:chExt cx="8648677" cy="5673016"/>
          </a:xfrm>
        </p:grpSpPr>
        <p:sp>
          <p:nvSpPr>
            <p:cNvPr id="311338" name="Freeform 42"/>
            <p:cNvSpPr>
              <a:spLocks/>
            </p:cNvSpPr>
            <p:nvPr/>
          </p:nvSpPr>
          <p:spPr bwMode="auto">
            <a:xfrm>
              <a:off x="1757145" y="919163"/>
              <a:ext cx="6972300" cy="5067300"/>
            </a:xfrm>
            <a:custGeom>
              <a:avLst/>
              <a:gdLst/>
              <a:ahLst/>
              <a:cxnLst>
                <a:cxn ang="0">
                  <a:pos x="36" y="1368"/>
                </a:cxn>
                <a:cxn ang="0">
                  <a:pos x="72" y="624"/>
                </a:cxn>
                <a:cxn ang="0">
                  <a:pos x="132" y="120"/>
                </a:cxn>
                <a:cxn ang="0">
                  <a:pos x="204" y="0"/>
                </a:cxn>
                <a:cxn ang="0">
                  <a:pos x="288" y="156"/>
                </a:cxn>
                <a:cxn ang="0">
                  <a:pos x="444" y="1032"/>
                </a:cxn>
                <a:cxn ang="0">
                  <a:pos x="624" y="2052"/>
                </a:cxn>
                <a:cxn ang="0">
                  <a:pos x="792" y="2736"/>
                </a:cxn>
                <a:cxn ang="0">
                  <a:pos x="972" y="3072"/>
                </a:cxn>
                <a:cxn ang="0">
                  <a:pos x="1128" y="3156"/>
                </a:cxn>
                <a:cxn ang="0">
                  <a:pos x="1296" y="3108"/>
                </a:cxn>
                <a:cxn ang="0">
                  <a:pos x="1464" y="2988"/>
                </a:cxn>
                <a:cxn ang="0">
                  <a:pos x="1644" y="2856"/>
                </a:cxn>
                <a:cxn ang="0">
                  <a:pos x="1824" y="2736"/>
                </a:cxn>
                <a:cxn ang="0">
                  <a:pos x="1992" y="2640"/>
                </a:cxn>
                <a:cxn ang="0">
                  <a:pos x="2172" y="2556"/>
                </a:cxn>
                <a:cxn ang="0">
                  <a:pos x="2352" y="2496"/>
                </a:cxn>
                <a:cxn ang="0">
                  <a:pos x="2532" y="2448"/>
                </a:cxn>
                <a:cxn ang="0">
                  <a:pos x="2700" y="2412"/>
                </a:cxn>
                <a:cxn ang="0">
                  <a:pos x="2880" y="2388"/>
                </a:cxn>
                <a:cxn ang="0">
                  <a:pos x="3060" y="2376"/>
                </a:cxn>
                <a:cxn ang="0">
                  <a:pos x="3228" y="2364"/>
                </a:cxn>
                <a:cxn ang="0">
                  <a:pos x="3408" y="2352"/>
                </a:cxn>
                <a:cxn ang="0">
                  <a:pos x="3576" y="2352"/>
                </a:cxn>
                <a:cxn ang="0">
                  <a:pos x="3756" y="2352"/>
                </a:cxn>
                <a:cxn ang="0">
                  <a:pos x="3936" y="2352"/>
                </a:cxn>
                <a:cxn ang="0">
                  <a:pos x="4104" y="2340"/>
                </a:cxn>
                <a:cxn ang="0">
                  <a:pos x="4284" y="2340"/>
                </a:cxn>
                <a:cxn ang="0">
                  <a:pos x="4344" y="2376"/>
                </a:cxn>
                <a:cxn ang="0">
                  <a:pos x="4176" y="2376"/>
                </a:cxn>
                <a:cxn ang="0">
                  <a:pos x="3996" y="2376"/>
                </a:cxn>
                <a:cxn ang="0">
                  <a:pos x="3816" y="2388"/>
                </a:cxn>
                <a:cxn ang="0">
                  <a:pos x="3648" y="2388"/>
                </a:cxn>
                <a:cxn ang="0">
                  <a:pos x="3468" y="2388"/>
                </a:cxn>
                <a:cxn ang="0">
                  <a:pos x="3300" y="2400"/>
                </a:cxn>
                <a:cxn ang="0">
                  <a:pos x="3120" y="2412"/>
                </a:cxn>
                <a:cxn ang="0">
                  <a:pos x="2952" y="2424"/>
                </a:cxn>
                <a:cxn ang="0">
                  <a:pos x="2772" y="2436"/>
                </a:cxn>
                <a:cxn ang="0">
                  <a:pos x="2604" y="2472"/>
                </a:cxn>
                <a:cxn ang="0">
                  <a:pos x="2424" y="2508"/>
                </a:cxn>
                <a:cxn ang="0">
                  <a:pos x="2256" y="2568"/>
                </a:cxn>
                <a:cxn ang="0">
                  <a:pos x="2076" y="2640"/>
                </a:cxn>
                <a:cxn ang="0">
                  <a:pos x="1908" y="2724"/>
                </a:cxn>
                <a:cxn ang="0">
                  <a:pos x="1728" y="2844"/>
                </a:cxn>
                <a:cxn ang="0">
                  <a:pos x="1560" y="2976"/>
                </a:cxn>
                <a:cxn ang="0">
                  <a:pos x="1380" y="3096"/>
                </a:cxn>
                <a:cxn ang="0">
                  <a:pos x="1200" y="3180"/>
                </a:cxn>
                <a:cxn ang="0">
                  <a:pos x="1008" y="3156"/>
                </a:cxn>
                <a:cxn ang="0">
                  <a:pos x="828" y="2916"/>
                </a:cxn>
                <a:cxn ang="0">
                  <a:pos x="648" y="2364"/>
                </a:cxn>
                <a:cxn ang="0">
                  <a:pos x="480" y="1440"/>
                </a:cxn>
                <a:cxn ang="0">
                  <a:pos x="300" y="372"/>
                </a:cxn>
                <a:cxn ang="0">
                  <a:pos x="204" y="36"/>
                </a:cxn>
                <a:cxn ang="0">
                  <a:pos x="192" y="60"/>
                </a:cxn>
                <a:cxn ang="0">
                  <a:pos x="132" y="444"/>
                </a:cxn>
                <a:cxn ang="0">
                  <a:pos x="84" y="1044"/>
                </a:cxn>
                <a:cxn ang="0">
                  <a:pos x="36" y="2052"/>
                </a:cxn>
              </a:cxnLst>
              <a:rect l="0" t="0" r="r" b="b"/>
              <a:pathLst>
                <a:path w="4392" h="3192">
                  <a:moveTo>
                    <a:pt x="0" y="2364"/>
                  </a:moveTo>
                  <a:lnTo>
                    <a:pt x="0" y="2208"/>
                  </a:lnTo>
                  <a:lnTo>
                    <a:pt x="0" y="2052"/>
                  </a:lnTo>
                  <a:lnTo>
                    <a:pt x="12" y="1896"/>
                  </a:lnTo>
                  <a:lnTo>
                    <a:pt x="12" y="1752"/>
                  </a:lnTo>
                  <a:lnTo>
                    <a:pt x="24" y="1608"/>
                  </a:lnTo>
                  <a:lnTo>
                    <a:pt x="24" y="1488"/>
                  </a:lnTo>
                  <a:lnTo>
                    <a:pt x="36" y="1368"/>
                  </a:lnTo>
                  <a:lnTo>
                    <a:pt x="36" y="1248"/>
                  </a:lnTo>
                  <a:lnTo>
                    <a:pt x="48" y="1140"/>
                  </a:lnTo>
                  <a:lnTo>
                    <a:pt x="48" y="1044"/>
                  </a:lnTo>
                  <a:lnTo>
                    <a:pt x="60" y="948"/>
                  </a:lnTo>
                  <a:lnTo>
                    <a:pt x="60" y="864"/>
                  </a:lnTo>
                  <a:lnTo>
                    <a:pt x="72" y="780"/>
                  </a:lnTo>
                  <a:lnTo>
                    <a:pt x="72" y="696"/>
                  </a:lnTo>
                  <a:lnTo>
                    <a:pt x="72" y="624"/>
                  </a:lnTo>
                  <a:lnTo>
                    <a:pt x="84" y="564"/>
                  </a:lnTo>
                  <a:lnTo>
                    <a:pt x="84" y="492"/>
                  </a:lnTo>
                  <a:lnTo>
                    <a:pt x="96" y="432"/>
                  </a:lnTo>
                  <a:lnTo>
                    <a:pt x="108" y="336"/>
                  </a:lnTo>
                  <a:lnTo>
                    <a:pt x="108" y="288"/>
                  </a:lnTo>
                  <a:lnTo>
                    <a:pt x="120" y="252"/>
                  </a:lnTo>
                  <a:lnTo>
                    <a:pt x="132" y="180"/>
                  </a:lnTo>
                  <a:lnTo>
                    <a:pt x="132" y="120"/>
                  </a:lnTo>
                  <a:lnTo>
                    <a:pt x="144" y="72"/>
                  </a:lnTo>
                  <a:lnTo>
                    <a:pt x="156" y="36"/>
                  </a:lnTo>
                  <a:lnTo>
                    <a:pt x="156" y="36"/>
                  </a:lnTo>
                  <a:lnTo>
                    <a:pt x="168" y="12"/>
                  </a:lnTo>
                  <a:lnTo>
                    <a:pt x="180" y="12"/>
                  </a:lnTo>
                  <a:lnTo>
                    <a:pt x="192" y="0"/>
                  </a:lnTo>
                  <a:lnTo>
                    <a:pt x="204" y="0"/>
                  </a:lnTo>
                  <a:lnTo>
                    <a:pt x="204" y="0"/>
                  </a:lnTo>
                  <a:lnTo>
                    <a:pt x="216" y="0"/>
                  </a:lnTo>
                  <a:lnTo>
                    <a:pt x="228" y="12"/>
                  </a:lnTo>
                  <a:lnTo>
                    <a:pt x="240" y="12"/>
                  </a:lnTo>
                  <a:lnTo>
                    <a:pt x="252" y="24"/>
                  </a:lnTo>
                  <a:lnTo>
                    <a:pt x="264" y="48"/>
                  </a:lnTo>
                  <a:lnTo>
                    <a:pt x="276" y="84"/>
                  </a:lnTo>
                  <a:lnTo>
                    <a:pt x="276" y="120"/>
                  </a:lnTo>
                  <a:lnTo>
                    <a:pt x="288" y="156"/>
                  </a:lnTo>
                  <a:lnTo>
                    <a:pt x="300" y="204"/>
                  </a:lnTo>
                  <a:lnTo>
                    <a:pt x="312" y="252"/>
                  </a:lnTo>
                  <a:lnTo>
                    <a:pt x="336" y="360"/>
                  </a:lnTo>
                  <a:lnTo>
                    <a:pt x="360" y="480"/>
                  </a:lnTo>
                  <a:lnTo>
                    <a:pt x="384" y="612"/>
                  </a:lnTo>
                  <a:lnTo>
                    <a:pt x="408" y="744"/>
                  </a:lnTo>
                  <a:lnTo>
                    <a:pt x="420" y="888"/>
                  </a:lnTo>
                  <a:lnTo>
                    <a:pt x="444" y="1032"/>
                  </a:lnTo>
                  <a:lnTo>
                    <a:pt x="468" y="1164"/>
                  </a:lnTo>
                  <a:lnTo>
                    <a:pt x="492" y="1308"/>
                  </a:lnTo>
                  <a:lnTo>
                    <a:pt x="516" y="1440"/>
                  </a:lnTo>
                  <a:lnTo>
                    <a:pt x="540" y="1572"/>
                  </a:lnTo>
                  <a:lnTo>
                    <a:pt x="552" y="1704"/>
                  </a:lnTo>
                  <a:lnTo>
                    <a:pt x="576" y="1824"/>
                  </a:lnTo>
                  <a:lnTo>
                    <a:pt x="600" y="1944"/>
                  </a:lnTo>
                  <a:lnTo>
                    <a:pt x="624" y="2052"/>
                  </a:lnTo>
                  <a:lnTo>
                    <a:pt x="648" y="2160"/>
                  </a:lnTo>
                  <a:lnTo>
                    <a:pt x="660" y="2256"/>
                  </a:lnTo>
                  <a:lnTo>
                    <a:pt x="684" y="2352"/>
                  </a:lnTo>
                  <a:lnTo>
                    <a:pt x="708" y="2448"/>
                  </a:lnTo>
                  <a:lnTo>
                    <a:pt x="732" y="2532"/>
                  </a:lnTo>
                  <a:lnTo>
                    <a:pt x="756" y="2604"/>
                  </a:lnTo>
                  <a:lnTo>
                    <a:pt x="780" y="2676"/>
                  </a:lnTo>
                  <a:lnTo>
                    <a:pt x="792" y="2736"/>
                  </a:lnTo>
                  <a:lnTo>
                    <a:pt x="816" y="2796"/>
                  </a:lnTo>
                  <a:lnTo>
                    <a:pt x="840" y="2856"/>
                  </a:lnTo>
                  <a:lnTo>
                    <a:pt x="864" y="2904"/>
                  </a:lnTo>
                  <a:lnTo>
                    <a:pt x="888" y="2940"/>
                  </a:lnTo>
                  <a:lnTo>
                    <a:pt x="900" y="2976"/>
                  </a:lnTo>
                  <a:lnTo>
                    <a:pt x="924" y="3012"/>
                  </a:lnTo>
                  <a:lnTo>
                    <a:pt x="948" y="3048"/>
                  </a:lnTo>
                  <a:lnTo>
                    <a:pt x="972" y="3072"/>
                  </a:lnTo>
                  <a:lnTo>
                    <a:pt x="984" y="3084"/>
                  </a:lnTo>
                  <a:lnTo>
                    <a:pt x="1008" y="3108"/>
                  </a:lnTo>
                  <a:lnTo>
                    <a:pt x="1032" y="3120"/>
                  </a:lnTo>
                  <a:lnTo>
                    <a:pt x="1056" y="3132"/>
                  </a:lnTo>
                  <a:lnTo>
                    <a:pt x="1068" y="3144"/>
                  </a:lnTo>
                  <a:lnTo>
                    <a:pt x="1092" y="3144"/>
                  </a:lnTo>
                  <a:lnTo>
                    <a:pt x="1116" y="3144"/>
                  </a:lnTo>
                  <a:lnTo>
                    <a:pt x="1128" y="3156"/>
                  </a:lnTo>
                  <a:lnTo>
                    <a:pt x="1152" y="3144"/>
                  </a:lnTo>
                  <a:lnTo>
                    <a:pt x="1176" y="3144"/>
                  </a:lnTo>
                  <a:lnTo>
                    <a:pt x="1188" y="3144"/>
                  </a:lnTo>
                  <a:lnTo>
                    <a:pt x="1212" y="3132"/>
                  </a:lnTo>
                  <a:lnTo>
                    <a:pt x="1236" y="3132"/>
                  </a:lnTo>
                  <a:lnTo>
                    <a:pt x="1260" y="3120"/>
                  </a:lnTo>
                  <a:lnTo>
                    <a:pt x="1272" y="3108"/>
                  </a:lnTo>
                  <a:lnTo>
                    <a:pt x="1296" y="3108"/>
                  </a:lnTo>
                  <a:lnTo>
                    <a:pt x="1320" y="3096"/>
                  </a:lnTo>
                  <a:lnTo>
                    <a:pt x="1344" y="3084"/>
                  </a:lnTo>
                  <a:lnTo>
                    <a:pt x="1356" y="3060"/>
                  </a:lnTo>
                  <a:lnTo>
                    <a:pt x="1380" y="3048"/>
                  </a:lnTo>
                  <a:lnTo>
                    <a:pt x="1404" y="3036"/>
                  </a:lnTo>
                  <a:lnTo>
                    <a:pt x="1428" y="3024"/>
                  </a:lnTo>
                  <a:lnTo>
                    <a:pt x="1452" y="3000"/>
                  </a:lnTo>
                  <a:lnTo>
                    <a:pt x="1464" y="2988"/>
                  </a:lnTo>
                  <a:lnTo>
                    <a:pt x="1488" y="2976"/>
                  </a:lnTo>
                  <a:lnTo>
                    <a:pt x="1512" y="2952"/>
                  </a:lnTo>
                  <a:lnTo>
                    <a:pt x="1536" y="2940"/>
                  </a:lnTo>
                  <a:lnTo>
                    <a:pt x="1560" y="2928"/>
                  </a:lnTo>
                  <a:lnTo>
                    <a:pt x="1584" y="2904"/>
                  </a:lnTo>
                  <a:lnTo>
                    <a:pt x="1596" y="2892"/>
                  </a:lnTo>
                  <a:lnTo>
                    <a:pt x="1620" y="2880"/>
                  </a:lnTo>
                  <a:lnTo>
                    <a:pt x="1644" y="2856"/>
                  </a:lnTo>
                  <a:lnTo>
                    <a:pt x="1668" y="2844"/>
                  </a:lnTo>
                  <a:lnTo>
                    <a:pt x="1692" y="2832"/>
                  </a:lnTo>
                  <a:lnTo>
                    <a:pt x="1704" y="2808"/>
                  </a:lnTo>
                  <a:lnTo>
                    <a:pt x="1728" y="2796"/>
                  </a:lnTo>
                  <a:lnTo>
                    <a:pt x="1752" y="2784"/>
                  </a:lnTo>
                  <a:lnTo>
                    <a:pt x="1776" y="2772"/>
                  </a:lnTo>
                  <a:lnTo>
                    <a:pt x="1800" y="2748"/>
                  </a:lnTo>
                  <a:lnTo>
                    <a:pt x="1824" y="2736"/>
                  </a:lnTo>
                  <a:lnTo>
                    <a:pt x="1836" y="2724"/>
                  </a:lnTo>
                  <a:lnTo>
                    <a:pt x="1860" y="2712"/>
                  </a:lnTo>
                  <a:lnTo>
                    <a:pt x="1884" y="2700"/>
                  </a:lnTo>
                  <a:lnTo>
                    <a:pt x="1908" y="2688"/>
                  </a:lnTo>
                  <a:lnTo>
                    <a:pt x="1932" y="2676"/>
                  </a:lnTo>
                  <a:lnTo>
                    <a:pt x="1956" y="2664"/>
                  </a:lnTo>
                  <a:lnTo>
                    <a:pt x="1980" y="2652"/>
                  </a:lnTo>
                  <a:lnTo>
                    <a:pt x="1992" y="2640"/>
                  </a:lnTo>
                  <a:lnTo>
                    <a:pt x="2016" y="2628"/>
                  </a:lnTo>
                  <a:lnTo>
                    <a:pt x="2040" y="2616"/>
                  </a:lnTo>
                  <a:lnTo>
                    <a:pt x="2064" y="2604"/>
                  </a:lnTo>
                  <a:lnTo>
                    <a:pt x="2088" y="2592"/>
                  </a:lnTo>
                  <a:lnTo>
                    <a:pt x="2112" y="2580"/>
                  </a:lnTo>
                  <a:lnTo>
                    <a:pt x="2124" y="2568"/>
                  </a:lnTo>
                  <a:lnTo>
                    <a:pt x="2148" y="2568"/>
                  </a:lnTo>
                  <a:lnTo>
                    <a:pt x="2172" y="2556"/>
                  </a:lnTo>
                  <a:lnTo>
                    <a:pt x="2196" y="2544"/>
                  </a:lnTo>
                  <a:lnTo>
                    <a:pt x="2220" y="2532"/>
                  </a:lnTo>
                  <a:lnTo>
                    <a:pt x="2244" y="2532"/>
                  </a:lnTo>
                  <a:lnTo>
                    <a:pt x="2268" y="2520"/>
                  </a:lnTo>
                  <a:lnTo>
                    <a:pt x="2280" y="2508"/>
                  </a:lnTo>
                  <a:lnTo>
                    <a:pt x="2304" y="2508"/>
                  </a:lnTo>
                  <a:lnTo>
                    <a:pt x="2328" y="2496"/>
                  </a:lnTo>
                  <a:lnTo>
                    <a:pt x="2352" y="2496"/>
                  </a:lnTo>
                  <a:lnTo>
                    <a:pt x="2376" y="2484"/>
                  </a:lnTo>
                  <a:lnTo>
                    <a:pt x="2400" y="2484"/>
                  </a:lnTo>
                  <a:lnTo>
                    <a:pt x="2412" y="2472"/>
                  </a:lnTo>
                  <a:lnTo>
                    <a:pt x="2436" y="2472"/>
                  </a:lnTo>
                  <a:lnTo>
                    <a:pt x="2460" y="2460"/>
                  </a:lnTo>
                  <a:lnTo>
                    <a:pt x="2484" y="2460"/>
                  </a:lnTo>
                  <a:lnTo>
                    <a:pt x="2508" y="2448"/>
                  </a:lnTo>
                  <a:lnTo>
                    <a:pt x="2532" y="2448"/>
                  </a:lnTo>
                  <a:lnTo>
                    <a:pt x="2544" y="2436"/>
                  </a:lnTo>
                  <a:lnTo>
                    <a:pt x="2568" y="2436"/>
                  </a:lnTo>
                  <a:lnTo>
                    <a:pt x="2592" y="2436"/>
                  </a:lnTo>
                  <a:lnTo>
                    <a:pt x="2616" y="2424"/>
                  </a:lnTo>
                  <a:lnTo>
                    <a:pt x="2640" y="2424"/>
                  </a:lnTo>
                  <a:lnTo>
                    <a:pt x="2664" y="2424"/>
                  </a:lnTo>
                  <a:lnTo>
                    <a:pt x="2676" y="2412"/>
                  </a:lnTo>
                  <a:lnTo>
                    <a:pt x="2700" y="2412"/>
                  </a:lnTo>
                  <a:lnTo>
                    <a:pt x="2724" y="2412"/>
                  </a:lnTo>
                  <a:lnTo>
                    <a:pt x="2748" y="2412"/>
                  </a:lnTo>
                  <a:lnTo>
                    <a:pt x="2772" y="2400"/>
                  </a:lnTo>
                  <a:lnTo>
                    <a:pt x="2796" y="2400"/>
                  </a:lnTo>
                  <a:lnTo>
                    <a:pt x="2808" y="2400"/>
                  </a:lnTo>
                  <a:lnTo>
                    <a:pt x="2832" y="2400"/>
                  </a:lnTo>
                  <a:lnTo>
                    <a:pt x="2856" y="2388"/>
                  </a:lnTo>
                  <a:lnTo>
                    <a:pt x="2880" y="2388"/>
                  </a:lnTo>
                  <a:lnTo>
                    <a:pt x="2904" y="2388"/>
                  </a:lnTo>
                  <a:lnTo>
                    <a:pt x="2928" y="2388"/>
                  </a:lnTo>
                  <a:lnTo>
                    <a:pt x="2940" y="2388"/>
                  </a:lnTo>
                  <a:lnTo>
                    <a:pt x="2964" y="2388"/>
                  </a:lnTo>
                  <a:lnTo>
                    <a:pt x="2988" y="2376"/>
                  </a:lnTo>
                  <a:lnTo>
                    <a:pt x="3012" y="2376"/>
                  </a:lnTo>
                  <a:lnTo>
                    <a:pt x="3036" y="2376"/>
                  </a:lnTo>
                  <a:lnTo>
                    <a:pt x="3060" y="2376"/>
                  </a:lnTo>
                  <a:lnTo>
                    <a:pt x="3072" y="2376"/>
                  </a:lnTo>
                  <a:lnTo>
                    <a:pt x="3096" y="2376"/>
                  </a:lnTo>
                  <a:lnTo>
                    <a:pt x="3120" y="2376"/>
                  </a:lnTo>
                  <a:lnTo>
                    <a:pt x="3144" y="2364"/>
                  </a:lnTo>
                  <a:lnTo>
                    <a:pt x="3168" y="2364"/>
                  </a:lnTo>
                  <a:lnTo>
                    <a:pt x="3180" y="2364"/>
                  </a:lnTo>
                  <a:lnTo>
                    <a:pt x="3204" y="2364"/>
                  </a:lnTo>
                  <a:lnTo>
                    <a:pt x="3228" y="2364"/>
                  </a:lnTo>
                  <a:lnTo>
                    <a:pt x="3252" y="2364"/>
                  </a:lnTo>
                  <a:lnTo>
                    <a:pt x="3276" y="2364"/>
                  </a:lnTo>
                  <a:lnTo>
                    <a:pt x="3300" y="2364"/>
                  </a:lnTo>
                  <a:lnTo>
                    <a:pt x="3324" y="2364"/>
                  </a:lnTo>
                  <a:lnTo>
                    <a:pt x="3336" y="2364"/>
                  </a:lnTo>
                  <a:lnTo>
                    <a:pt x="3360" y="2364"/>
                  </a:lnTo>
                  <a:lnTo>
                    <a:pt x="3384" y="2352"/>
                  </a:lnTo>
                  <a:lnTo>
                    <a:pt x="3408" y="2352"/>
                  </a:lnTo>
                  <a:lnTo>
                    <a:pt x="3432" y="2352"/>
                  </a:lnTo>
                  <a:lnTo>
                    <a:pt x="3444" y="2352"/>
                  </a:lnTo>
                  <a:lnTo>
                    <a:pt x="3468" y="2352"/>
                  </a:lnTo>
                  <a:lnTo>
                    <a:pt x="3492" y="2352"/>
                  </a:lnTo>
                  <a:lnTo>
                    <a:pt x="3516" y="2352"/>
                  </a:lnTo>
                  <a:lnTo>
                    <a:pt x="3540" y="2352"/>
                  </a:lnTo>
                  <a:lnTo>
                    <a:pt x="3564" y="2352"/>
                  </a:lnTo>
                  <a:lnTo>
                    <a:pt x="3576" y="2352"/>
                  </a:lnTo>
                  <a:lnTo>
                    <a:pt x="3600" y="2352"/>
                  </a:lnTo>
                  <a:lnTo>
                    <a:pt x="3624" y="2352"/>
                  </a:lnTo>
                  <a:lnTo>
                    <a:pt x="3648" y="2352"/>
                  </a:lnTo>
                  <a:lnTo>
                    <a:pt x="3672" y="2352"/>
                  </a:lnTo>
                  <a:lnTo>
                    <a:pt x="3696" y="2352"/>
                  </a:lnTo>
                  <a:lnTo>
                    <a:pt x="3708" y="2352"/>
                  </a:lnTo>
                  <a:lnTo>
                    <a:pt x="3732" y="2352"/>
                  </a:lnTo>
                  <a:lnTo>
                    <a:pt x="3756" y="2352"/>
                  </a:lnTo>
                  <a:lnTo>
                    <a:pt x="3780" y="2352"/>
                  </a:lnTo>
                  <a:lnTo>
                    <a:pt x="3804" y="2352"/>
                  </a:lnTo>
                  <a:lnTo>
                    <a:pt x="3816" y="2352"/>
                  </a:lnTo>
                  <a:lnTo>
                    <a:pt x="3840" y="2352"/>
                  </a:lnTo>
                  <a:lnTo>
                    <a:pt x="3864" y="2352"/>
                  </a:lnTo>
                  <a:lnTo>
                    <a:pt x="3888" y="2352"/>
                  </a:lnTo>
                  <a:lnTo>
                    <a:pt x="3912" y="2352"/>
                  </a:lnTo>
                  <a:lnTo>
                    <a:pt x="3936" y="2352"/>
                  </a:lnTo>
                  <a:lnTo>
                    <a:pt x="3948" y="2352"/>
                  </a:lnTo>
                  <a:lnTo>
                    <a:pt x="3972" y="2340"/>
                  </a:lnTo>
                  <a:lnTo>
                    <a:pt x="3996" y="2340"/>
                  </a:lnTo>
                  <a:lnTo>
                    <a:pt x="4020" y="2340"/>
                  </a:lnTo>
                  <a:lnTo>
                    <a:pt x="4044" y="2340"/>
                  </a:lnTo>
                  <a:lnTo>
                    <a:pt x="4068" y="2340"/>
                  </a:lnTo>
                  <a:lnTo>
                    <a:pt x="4080" y="2340"/>
                  </a:lnTo>
                  <a:lnTo>
                    <a:pt x="4104" y="2340"/>
                  </a:lnTo>
                  <a:lnTo>
                    <a:pt x="4128" y="2340"/>
                  </a:lnTo>
                  <a:lnTo>
                    <a:pt x="4152" y="2340"/>
                  </a:lnTo>
                  <a:lnTo>
                    <a:pt x="4176" y="2340"/>
                  </a:lnTo>
                  <a:lnTo>
                    <a:pt x="4188" y="2340"/>
                  </a:lnTo>
                  <a:lnTo>
                    <a:pt x="4212" y="2340"/>
                  </a:lnTo>
                  <a:lnTo>
                    <a:pt x="4236" y="2340"/>
                  </a:lnTo>
                  <a:lnTo>
                    <a:pt x="4260" y="2340"/>
                  </a:lnTo>
                  <a:lnTo>
                    <a:pt x="4284" y="2340"/>
                  </a:lnTo>
                  <a:lnTo>
                    <a:pt x="4308" y="2340"/>
                  </a:lnTo>
                  <a:lnTo>
                    <a:pt x="4320" y="2340"/>
                  </a:lnTo>
                  <a:lnTo>
                    <a:pt x="4344" y="2340"/>
                  </a:lnTo>
                  <a:lnTo>
                    <a:pt x="4368" y="2340"/>
                  </a:lnTo>
                  <a:lnTo>
                    <a:pt x="4380" y="2352"/>
                  </a:lnTo>
                  <a:lnTo>
                    <a:pt x="4392" y="2364"/>
                  </a:lnTo>
                  <a:lnTo>
                    <a:pt x="4368" y="2376"/>
                  </a:lnTo>
                  <a:lnTo>
                    <a:pt x="4344" y="2376"/>
                  </a:lnTo>
                  <a:lnTo>
                    <a:pt x="4320" y="2376"/>
                  </a:lnTo>
                  <a:lnTo>
                    <a:pt x="4308" y="2376"/>
                  </a:lnTo>
                  <a:lnTo>
                    <a:pt x="4284" y="2376"/>
                  </a:lnTo>
                  <a:lnTo>
                    <a:pt x="4260" y="2376"/>
                  </a:lnTo>
                  <a:lnTo>
                    <a:pt x="4236" y="2376"/>
                  </a:lnTo>
                  <a:lnTo>
                    <a:pt x="4212" y="2376"/>
                  </a:lnTo>
                  <a:lnTo>
                    <a:pt x="4188" y="2376"/>
                  </a:lnTo>
                  <a:lnTo>
                    <a:pt x="4176" y="2376"/>
                  </a:lnTo>
                  <a:lnTo>
                    <a:pt x="4152" y="2376"/>
                  </a:lnTo>
                  <a:lnTo>
                    <a:pt x="4128" y="2376"/>
                  </a:lnTo>
                  <a:lnTo>
                    <a:pt x="4104" y="2376"/>
                  </a:lnTo>
                  <a:lnTo>
                    <a:pt x="4080" y="2376"/>
                  </a:lnTo>
                  <a:lnTo>
                    <a:pt x="4068" y="2376"/>
                  </a:lnTo>
                  <a:lnTo>
                    <a:pt x="4044" y="2376"/>
                  </a:lnTo>
                  <a:lnTo>
                    <a:pt x="4020" y="2376"/>
                  </a:lnTo>
                  <a:lnTo>
                    <a:pt x="3996" y="2376"/>
                  </a:lnTo>
                  <a:lnTo>
                    <a:pt x="3972" y="2376"/>
                  </a:lnTo>
                  <a:lnTo>
                    <a:pt x="3948" y="2388"/>
                  </a:lnTo>
                  <a:lnTo>
                    <a:pt x="3936" y="2388"/>
                  </a:lnTo>
                  <a:lnTo>
                    <a:pt x="3912" y="2388"/>
                  </a:lnTo>
                  <a:lnTo>
                    <a:pt x="3888" y="2388"/>
                  </a:lnTo>
                  <a:lnTo>
                    <a:pt x="3864" y="2388"/>
                  </a:lnTo>
                  <a:lnTo>
                    <a:pt x="3840" y="2388"/>
                  </a:lnTo>
                  <a:lnTo>
                    <a:pt x="3816" y="2388"/>
                  </a:lnTo>
                  <a:lnTo>
                    <a:pt x="3804" y="2388"/>
                  </a:lnTo>
                  <a:lnTo>
                    <a:pt x="3780" y="2388"/>
                  </a:lnTo>
                  <a:lnTo>
                    <a:pt x="3756" y="2388"/>
                  </a:lnTo>
                  <a:lnTo>
                    <a:pt x="3732" y="2388"/>
                  </a:lnTo>
                  <a:lnTo>
                    <a:pt x="3708" y="2388"/>
                  </a:lnTo>
                  <a:lnTo>
                    <a:pt x="3696" y="2388"/>
                  </a:lnTo>
                  <a:lnTo>
                    <a:pt x="3672" y="2388"/>
                  </a:lnTo>
                  <a:lnTo>
                    <a:pt x="3648" y="2388"/>
                  </a:lnTo>
                  <a:lnTo>
                    <a:pt x="3624" y="2388"/>
                  </a:lnTo>
                  <a:lnTo>
                    <a:pt x="3600" y="2388"/>
                  </a:lnTo>
                  <a:lnTo>
                    <a:pt x="3576" y="2388"/>
                  </a:lnTo>
                  <a:lnTo>
                    <a:pt x="3564" y="2388"/>
                  </a:lnTo>
                  <a:lnTo>
                    <a:pt x="3540" y="2388"/>
                  </a:lnTo>
                  <a:lnTo>
                    <a:pt x="3516" y="2388"/>
                  </a:lnTo>
                  <a:lnTo>
                    <a:pt x="3492" y="2388"/>
                  </a:lnTo>
                  <a:lnTo>
                    <a:pt x="3468" y="2388"/>
                  </a:lnTo>
                  <a:lnTo>
                    <a:pt x="3456" y="2388"/>
                  </a:lnTo>
                  <a:lnTo>
                    <a:pt x="3432" y="2388"/>
                  </a:lnTo>
                  <a:lnTo>
                    <a:pt x="3408" y="2388"/>
                  </a:lnTo>
                  <a:lnTo>
                    <a:pt x="3384" y="2388"/>
                  </a:lnTo>
                  <a:lnTo>
                    <a:pt x="3360" y="2400"/>
                  </a:lnTo>
                  <a:lnTo>
                    <a:pt x="3336" y="2400"/>
                  </a:lnTo>
                  <a:lnTo>
                    <a:pt x="3324" y="2400"/>
                  </a:lnTo>
                  <a:lnTo>
                    <a:pt x="3300" y="2400"/>
                  </a:lnTo>
                  <a:lnTo>
                    <a:pt x="3276" y="2400"/>
                  </a:lnTo>
                  <a:lnTo>
                    <a:pt x="3252" y="2400"/>
                  </a:lnTo>
                  <a:lnTo>
                    <a:pt x="3228" y="2400"/>
                  </a:lnTo>
                  <a:lnTo>
                    <a:pt x="3204" y="2400"/>
                  </a:lnTo>
                  <a:lnTo>
                    <a:pt x="3192" y="2400"/>
                  </a:lnTo>
                  <a:lnTo>
                    <a:pt x="3168" y="2400"/>
                  </a:lnTo>
                  <a:lnTo>
                    <a:pt x="3144" y="2400"/>
                  </a:lnTo>
                  <a:lnTo>
                    <a:pt x="3120" y="2412"/>
                  </a:lnTo>
                  <a:lnTo>
                    <a:pt x="3096" y="2412"/>
                  </a:lnTo>
                  <a:lnTo>
                    <a:pt x="3084" y="2412"/>
                  </a:lnTo>
                  <a:lnTo>
                    <a:pt x="3060" y="2412"/>
                  </a:lnTo>
                  <a:lnTo>
                    <a:pt x="3036" y="2412"/>
                  </a:lnTo>
                  <a:lnTo>
                    <a:pt x="3012" y="2412"/>
                  </a:lnTo>
                  <a:lnTo>
                    <a:pt x="2988" y="2412"/>
                  </a:lnTo>
                  <a:lnTo>
                    <a:pt x="2976" y="2412"/>
                  </a:lnTo>
                  <a:lnTo>
                    <a:pt x="2952" y="2424"/>
                  </a:lnTo>
                  <a:lnTo>
                    <a:pt x="2928" y="2424"/>
                  </a:lnTo>
                  <a:lnTo>
                    <a:pt x="2904" y="2424"/>
                  </a:lnTo>
                  <a:lnTo>
                    <a:pt x="2880" y="2424"/>
                  </a:lnTo>
                  <a:lnTo>
                    <a:pt x="2856" y="2424"/>
                  </a:lnTo>
                  <a:lnTo>
                    <a:pt x="2844" y="2436"/>
                  </a:lnTo>
                  <a:lnTo>
                    <a:pt x="2820" y="2436"/>
                  </a:lnTo>
                  <a:lnTo>
                    <a:pt x="2796" y="2436"/>
                  </a:lnTo>
                  <a:lnTo>
                    <a:pt x="2772" y="2436"/>
                  </a:lnTo>
                  <a:lnTo>
                    <a:pt x="2748" y="2448"/>
                  </a:lnTo>
                  <a:lnTo>
                    <a:pt x="2736" y="2448"/>
                  </a:lnTo>
                  <a:lnTo>
                    <a:pt x="2712" y="2448"/>
                  </a:lnTo>
                  <a:lnTo>
                    <a:pt x="2688" y="2448"/>
                  </a:lnTo>
                  <a:lnTo>
                    <a:pt x="2664" y="2460"/>
                  </a:lnTo>
                  <a:lnTo>
                    <a:pt x="2640" y="2460"/>
                  </a:lnTo>
                  <a:lnTo>
                    <a:pt x="2616" y="2460"/>
                  </a:lnTo>
                  <a:lnTo>
                    <a:pt x="2604" y="2472"/>
                  </a:lnTo>
                  <a:lnTo>
                    <a:pt x="2580" y="2472"/>
                  </a:lnTo>
                  <a:lnTo>
                    <a:pt x="2556" y="2472"/>
                  </a:lnTo>
                  <a:lnTo>
                    <a:pt x="2532" y="2484"/>
                  </a:lnTo>
                  <a:lnTo>
                    <a:pt x="2508" y="2484"/>
                  </a:lnTo>
                  <a:lnTo>
                    <a:pt x="2496" y="2496"/>
                  </a:lnTo>
                  <a:lnTo>
                    <a:pt x="2472" y="2496"/>
                  </a:lnTo>
                  <a:lnTo>
                    <a:pt x="2448" y="2508"/>
                  </a:lnTo>
                  <a:lnTo>
                    <a:pt x="2424" y="2508"/>
                  </a:lnTo>
                  <a:lnTo>
                    <a:pt x="2400" y="2520"/>
                  </a:lnTo>
                  <a:lnTo>
                    <a:pt x="2388" y="2520"/>
                  </a:lnTo>
                  <a:lnTo>
                    <a:pt x="2364" y="2532"/>
                  </a:lnTo>
                  <a:lnTo>
                    <a:pt x="2340" y="2532"/>
                  </a:lnTo>
                  <a:lnTo>
                    <a:pt x="2316" y="2544"/>
                  </a:lnTo>
                  <a:lnTo>
                    <a:pt x="2292" y="2544"/>
                  </a:lnTo>
                  <a:lnTo>
                    <a:pt x="2268" y="2556"/>
                  </a:lnTo>
                  <a:lnTo>
                    <a:pt x="2256" y="2568"/>
                  </a:lnTo>
                  <a:lnTo>
                    <a:pt x="2232" y="2568"/>
                  </a:lnTo>
                  <a:lnTo>
                    <a:pt x="2208" y="2580"/>
                  </a:lnTo>
                  <a:lnTo>
                    <a:pt x="2184" y="2592"/>
                  </a:lnTo>
                  <a:lnTo>
                    <a:pt x="2160" y="2592"/>
                  </a:lnTo>
                  <a:lnTo>
                    <a:pt x="2148" y="2604"/>
                  </a:lnTo>
                  <a:lnTo>
                    <a:pt x="2124" y="2616"/>
                  </a:lnTo>
                  <a:lnTo>
                    <a:pt x="2100" y="2628"/>
                  </a:lnTo>
                  <a:lnTo>
                    <a:pt x="2076" y="2640"/>
                  </a:lnTo>
                  <a:lnTo>
                    <a:pt x="2052" y="2640"/>
                  </a:lnTo>
                  <a:lnTo>
                    <a:pt x="2040" y="2652"/>
                  </a:lnTo>
                  <a:lnTo>
                    <a:pt x="2016" y="2664"/>
                  </a:lnTo>
                  <a:lnTo>
                    <a:pt x="1992" y="2676"/>
                  </a:lnTo>
                  <a:lnTo>
                    <a:pt x="1968" y="2688"/>
                  </a:lnTo>
                  <a:lnTo>
                    <a:pt x="1944" y="2700"/>
                  </a:lnTo>
                  <a:lnTo>
                    <a:pt x="1932" y="2712"/>
                  </a:lnTo>
                  <a:lnTo>
                    <a:pt x="1908" y="2724"/>
                  </a:lnTo>
                  <a:lnTo>
                    <a:pt x="1884" y="2736"/>
                  </a:lnTo>
                  <a:lnTo>
                    <a:pt x="1860" y="2760"/>
                  </a:lnTo>
                  <a:lnTo>
                    <a:pt x="1836" y="2772"/>
                  </a:lnTo>
                  <a:lnTo>
                    <a:pt x="1824" y="2784"/>
                  </a:lnTo>
                  <a:lnTo>
                    <a:pt x="1800" y="2796"/>
                  </a:lnTo>
                  <a:lnTo>
                    <a:pt x="1776" y="2808"/>
                  </a:lnTo>
                  <a:lnTo>
                    <a:pt x="1752" y="2832"/>
                  </a:lnTo>
                  <a:lnTo>
                    <a:pt x="1728" y="2844"/>
                  </a:lnTo>
                  <a:lnTo>
                    <a:pt x="1704" y="2856"/>
                  </a:lnTo>
                  <a:lnTo>
                    <a:pt x="1692" y="2868"/>
                  </a:lnTo>
                  <a:lnTo>
                    <a:pt x="1668" y="2892"/>
                  </a:lnTo>
                  <a:lnTo>
                    <a:pt x="1644" y="2904"/>
                  </a:lnTo>
                  <a:lnTo>
                    <a:pt x="1620" y="2916"/>
                  </a:lnTo>
                  <a:lnTo>
                    <a:pt x="1596" y="2940"/>
                  </a:lnTo>
                  <a:lnTo>
                    <a:pt x="1572" y="2952"/>
                  </a:lnTo>
                  <a:lnTo>
                    <a:pt x="1560" y="2976"/>
                  </a:lnTo>
                  <a:lnTo>
                    <a:pt x="1536" y="2988"/>
                  </a:lnTo>
                  <a:lnTo>
                    <a:pt x="1512" y="3000"/>
                  </a:lnTo>
                  <a:lnTo>
                    <a:pt x="1488" y="3024"/>
                  </a:lnTo>
                  <a:lnTo>
                    <a:pt x="1464" y="3036"/>
                  </a:lnTo>
                  <a:lnTo>
                    <a:pt x="1452" y="3048"/>
                  </a:lnTo>
                  <a:lnTo>
                    <a:pt x="1428" y="3060"/>
                  </a:lnTo>
                  <a:lnTo>
                    <a:pt x="1404" y="3084"/>
                  </a:lnTo>
                  <a:lnTo>
                    <a:pt x="1380" y="3096"/>
                  </a:lnTo>
                  <a:lnTo>
                    <a:pt x="1356" y="3108"/>
                  </a:lnTo>
                  <a:lnTo>
                    <a:pt x="1332" y="3120"/>
                  </a:lnTo>
                  <a:lnTo>
                    <a:pt x="1308" y="3132"/>
                  </a:lnTo>
                  <a:lnTo>
                    <a:pt x="1296" y="3144"/>
                  </a:lnTo>
                  <a:lnTo>
                    <a:pt x="1272" y="3156"/>
                  </a:lnTo>
                  <a:lnTo>
                    <a:pt x="1248" y="3168"/>
                  </a:lnTo>
                  <a:lnTo>
                    <a:pt x="1224" y="3168"/>
                  </a:lnTo>
                  <a:lnTo>
                    <a:pt x="1200" y="3180"/>
                  </a:lnTo>
                  <a:lnTo>
                    <a:pt x="1176" y="3180"/>
                  </a:lnTo>
                  <a:lnTo>
                    <a:pt x="1152" y="3180"/>
                  </a:lnTo>
                  <a:lnTo>
                    <a:pt x="1128" y="3192"/>
                  </a:lnTo>
                  <a:lnTo>
                    <a:pt x="1104" y="3180"/>
                  </a:lnTo>
                  <a:lnTo>
                    <a:pt x="1080" y="3180"/>
                  </a:lnTo>
                  <a:lnTo>
                    <a:pt x="1056" y="3168"/>
                  </a:lnTo>
                  <a:lnTo>
                    <a:pt x="1032" y="3168"/>
                  </a:lnTo>
                  <a:lnTo>
                    <a:pt x="1008" y="3156"/>
                  </a:lnTo>
                  <a:lnTo>
                    <a:pt x="984" y="3132"/>
                  </a:lnTo>
                  <a:lnTo>
                    <a:pt x="960" y="3120"/>
                  </a:lnTo>
                  <a:lnTo>
                    <a:pt x="936" y="3096"/>
                  </a:lnTo>
                  <a:lnTo>
                    <a:pt x="912" y="3060"/>
                  </a:lnTo>
                  <a:lnTo>
                    <a:pt x="900" y="3036"/>
                  </a:lnTo>
                  <a:lnTo>
                    <a:pt x="876" y="3000"/>
                  </a:lnTo>
                  <a:lnTo>
                    <a:pt x="852" y="2964"/>
                  </a:lnTo>
                  <a:lnTo>
                    <a:pt x="828" y="2916"/>
                  </a:lnTo>
                  <a:lnTo>
                    <a:pt x="804" y="2868"/>
                  </a:lnTo>
                  <a:lnTo>
                    <a:pt x="780" y="2808"/>
                  </a:lnTo>
                  <a:lnTo>
                    <a:pt x="768" y="2748"/>
                  </a:lnTo>
                  <a:lnTo>
                    <a:pt x="744" y="2688"/>
                  </a:lnTo>
                  <a:lnTo>
                    <a:pt x="720" y="2616"/>
                  </a:lnTo>
                  <a:lnTo>
                    <a:pt x="696" y="2532"/>
                  </a:lnTo>
                  <a:lnTo>
                    <a:pt x="672" y="2448"/>
                  </a:lnTo>
                  <a:lnTo>
                    <a:pt x="648" y="2364"/>
                  </a:lnTo>
                  <a:lnTo>
                    <a:pt x="636" y="2268"/>
                  </a:lnTo>
                  <a:lnTo>
                    <a:pt x="612" y="2172"/>
                  </a:lnTo>
                  <a:lnTo>
                    <a:pt x="588" y="2064"/>
                  </a:lnTo>
                  <a:lnTo>
                    <a:pt x="564" y="1944"/>
                  </a:lnTo>
                  <a:lnTo>
                    <a:pt x="540" y="1836"/>
                  </a:lnTo>
                  <a:lnTo>
                    <a:pt x="516" y="1704"/>
                  </a:lnTo>
                  <a:lnTo>
                    <a:pt x="504" y="1572"/>
                  </a:lnTo>
                  <a:lnTo>
                    <a:pt x="480" y="1440"/>
                  </a:lnTo>
                  <a:lnTo>
                    <a:pt x="456" y="1308"/>
                  </a:lnTo>
                  <a:lnTo>
                    <a:pt x="432" y="1176"/>
                  </a:lnTo>
                  <a:lnTo>
                    <a:pt x="408" y="1032"/>
                  </a:lnTo>
                  <a:lnTo>
                    <a:pt x="384" y="888"/>
                  </a:lnTo>
                  <a:lnTo>
                    <a:pt x="372" y="756"/>
                  </a:lnTo>
                  <a:lnTo>
                    <a:pt x="348" y="624"/>
                  </a:lnTo>
                  <a:lnTo>
                    <a:pt x="324" y="492"/>
                  </a:lnTo>
                  <a:lnTo>
                    <a:pt x="300" y="372"/>
                  </a:lnTo>
                  <a:lnTo>
                    <a:pt x="276" y="264"/>
                  </a:lnTo>
                  <a:lnTo>
                    <a:pt x="264" y="216"/>
                  </a:lnTo>
                  <a:lnTo>
                    <a:pt x="264" y="168"/>
                  </a:lnTo>
                  <a:lnTo>
                    <a:pt x="252" y="132"/>
                  </a:lnTo>
                  <a:lnTo>
                    <a:pt x="240" y="96"/>
                  </a:lnTo>
                  <a:lnTo>
                    <a:pt x="228" y="72"/>
                  </a:lnTo>
                  <a:lnTo>
                    <a:pt x="216" y="48"/>
                  </a:lnTo>
                  <a:lnTo>
                    <a:pt x="204" y="36"/>
                  </a:lnTo>
                  <a:lnTo>
                    <a:pt x="216" y="36"/>
                  </a:lnTo>
                  <a:lnTo>
                    <a:pt x="204" y="24"/>
                  </a:lnTo>
                  <a:lnTo>
                    <a:pt x="216" y="36"/>
                  </a:lnTo>
                  <a:lnTo>
                    <a:pt x="204" y="36"/>
                  </a:lnTo>
                  <a:lnTo>
                    <a:pt x="216" y="24"/>
                  </a:lnTo>
                  <a:lnTo>
                    <a:pt x="204" y="36"/>
                  </a:lnTo>
                  <a:lnTo>
                    <a:pt x="204" y="36"/>
                  </a:lnTo>
                  <a:lnTo>
                    <a:pt x="192" y="60"/>
                  </a:lnTo>
                  <a:lnTo>
                    <a:pt x="192" y="48"/>
                  </a:lnTo>
                  <a:lnTo>
                    <a:pt x="180" y="84"/>
                  </a:lnTo>
                  <a:lnTo>
                    <a:pt x="168" y="120"/>
                  </a:lnTo>
                  <a:lnTo>
                    <a:pt x="168" y="180"/>
                  </a:lnTo>
                  <a:lnTo>
                    <a:pt x="156" y="252"/>
                  </a:lnTo>
                  <a:lnTo>
                    <a:pt x="144" y="288"/>
                  </a:lnTo>
                  <a:lnTo>
                    <a:pt x="144" y="336"/>
                  </a:lnTo>
                  <a:lnTo>
                    <a:pt x="132" y="444"/>
                  </a:lnTo>
                  <a:lnTo>
                    <a:pt x="120" y="492"/>
                  </a:lnTo>
                  <a:lnTo>
                    <a:pt x="120" y="564"/>
                  </a:lnTo>
                  <a:lnTo>
                    <a:pt x="108" y="624"/>
                  </a:lnTo>
                  <a:lnTo>
                    <a:pt x="108" y="696"/>
                  </a:lnTo>
                  <a:lnTo>
                    <a:pt x="96" y="780"/>
                  </a:lnTo>
                  <a:lnTo>
                    <a:pt x="96" y="864"/>
                  </a:lnTo>
                  <a:lnTo>
                    <a:pt x="96" y="948"/>
                  </a:lnTo>
                  <a:lnTo>
                    <a:pt x="84" y="1044"/>
                  </a:lnTo>
                  <a:lnTo>
                    <a:pt x="84" y="1152"/>
                  </a:lnTo>
                  <a:lnTo>
                    <a:pt x="72" y="1248"/>
                  </a:lnTo>
                  <a:lnTo>
                    <a:pt x="72" y="1368"/>
                  </a:lnTo>
                  <a:lnTo>
                    <a:pt x="60" y="1488"/>
                  </a:lnTo>
                  <a:lnTo>
                    <a:pt x="60" y="1608"/>
                  </a:lnTo>
                  <a:lnTo>
                    <a:pt x="48" y="1752"/>
                  </a:lnTo>
                  <a:lnTo>
                    <a:pt x="48" y="1896"/>
                  </a:lnTo>
                  <a:lnTo>
                    <a:pt x="36" y="2052"/>
                  </a:lnTo>
                  <a:lnTo>
                    <a:pt x="36" y="2208"/>
                  </a:lnTo>
                  <a:lnTo>
                    <a:pt x="36" y="2364"/>
                  </a:lnTo>
                  <a:lnTo>
                    <a:pt x="24" y="2376"/>
                  </a:lnTo>
                  <a:lnTo>
                    <a:pt x="12" y="2376"/>
                  </a:lnTo>
                  <a:lnTo>
                    <a:pt x="0" y="2376"/>
                  </a:lnTo>
                  <a:lnTo>
                    <a:pt x="0" y="2364"/>
                  </a:lnTo>
                  <a:lnTo>
                    <a:pt x="0" y="2364"/>
                  </a:lnTo>
                  <a:close/>
                </a:path>
              </a:pathLst>
            </a:custGeom>
            <a:solidFill>
              <a:srgbClr val="FF896D"/>
            </a:solidFill>
            <a:ln w="25400">
              <a:solidFill>
                <a:srgbClr val="FF896D"/>
              </a:solidFill>
              <a:prstDash val="solid"/>
              <a:round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11334" name="Rectangle 38"/>
            <p:cNvSpPr>
              <a:spLocks noChangeArrowheads="1"/>
            </p:cNvSpPr>
            <p:nvPr/>
          </p:nvSpPr>
          <p:spPr bwMode="auto">
            <a:xfrm>
              <a:off x="1744663" y="881063"/>
              <a:ext cx="19050" cy="5124450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11335" name="Freeform 39"/>
            <p:cNvSpPr>
              <a:spLocks noEditPoints="1"/>
            </p:cNvSpPr>
            <p:nvPr/>
          </p:nvSpPr>
          <p:spPr bwMode="auto">
            <a:xfrm>
              <a:off x="1668463" y="1547813"/>
              <a:ext cx="76200" cy="4476750"/>
            </a:xfrm>
            <a:custGeom>
              <a:avLst/>
              <a:gdLst/>
              <a:ahLst/>
              <a:cxnLst>
                <a:cxn ang="0">
                  <a:pos x="0" y="2808"/>
                </a:cxn>
                <a:cxn ang="0">
                  <a:pos x="48" y="2808"/>
                </a:cxn>
                <a:cxn ang="0">
                  <a:pos x="48" y="2820"/>
                </a:cxn>
                <a:cxn ang="0">
                  <a:pos x="0" y="2820"/>
                </a:cxn>
                <a:cxn ang="0">
                  <a:pos x="0" y="2808"/>
                </a:cxn>
                <a:cxn ang="0">
                  <a:pos x="0" y="2244"/>
                </a:cxn>
                <a:cxn ang="0">
                  <a:pos x="48" y="2244"/>
                </a:cxn>
                <a:cxn ang="0">
                  <a:pos x="48" y="2256"/>
                </a:cxn>
                <a:cxn ang="0">
                  <a:pos x="0" y="2256"/>
                </a:cxn>
                <a:cxn ang="0">
                  <a:pos x="0" y="2244"/>
                </a:cxn>
                <a:cxn ang="0">
                  <a:pos x="0" y="1680"/>
                </a:cxn>
                <a:cxn ang="0">
                  <a:pos x="48" y="1680"/>
                </a:cxn>
                <a:cxn ang="0">
                  <a:pos x="48" y="1692"/>
                </a:cxn>
                <a:cxn ang="0">
                  <a:pos x="0" y="1692"/>
                </a:cxn>
                <a:cxn ang="0">
                  <a:pos x="0" y="1680"/>
                </a:cxn>
                <a:cxn ang="0">
                  <a:pos x="0" y="1128"/>
                </a:cxn>
                <a:cxn ang="0">
                  <a:pos x="48" y="1128"/>
                </a:cxn>
                <a:cxn ang="0">
                  <a:pos x="48" y="1140"/>
                </a:cxn>
                <a:cxn ang="0">
                  <a:pos x="0" y="1140"/>
                </a:cxn>
                <a:cxn ang="0">
                  <a:pos x="0" y="1128"/>
                </a:cxn>
                <a:cxn ang="0">
                  <a:pos x="0" y="564"/>
                </a:cxn>
                <a:cxn ang="0">
                  <a:pos x="48" y="564"/>
                </a:cxn>
                <a:cxn ang="0">
                  <a:pos x="48" y="576"/>
                </a:cxn>
                <a:cxn ang="0">
                  <a:pos x="0" y="576"/>
                </a:cxn>
                <a:cxn ang="0">
                  <a:pos x="0" y="564"/>
                </a:cxn>
                <a:cxn ang="0">
                  <a:pos x="0" y="0"/>
                </a:cxn>
                <a:cxn ang="0">
                  <a:pos x="48" y="0"/>
                </a:cxn>
                <a:cxn ang="0">
                  <a:pos x="48" y="12"/>
                </a:cxn>
                <a:cxn ang="0">
                  <a:pos x="0" y="12"/>
                </a:cxn>
                <a:cxn ang="0">
                  <a:pos x="0" y="0"/>
                </a:cxn>
              </a:cxnLst>
              <a:rect l="0" t="0" r="r" b="b"/>
              <a:pathLst>
                <a:path w="48" h="2820">
                  <a:moveTo>
                    <a:pt x="0" y="2808"/>
                  </a:moveTo>
                  <a:lnTo>
                    <a:pt x="48" y="2808"/>
                  </a:lnTo>
                  <a:lnTo>
                    <a:pt x="48" y="2820"/>
                  </a:lnTo>
                  <a:lnTo>
                    <a:pt x="0" y="2820"/>
                  </a:lnTo>
                  <a:lnTo>
                    <a:pt x="0" y="2808"/>
                  </a:lnTo>
                  <a:close/>
                  <a:moveTo>
                    <a:pt x="0" y="2244"/>
                  </a:moveTo>
                  <a:lnTo>
                    <a:pt x="48" y="2244"/>
                  </a:lnTo>
                  <a:lnTo>
                    <a:pt x="48" y="2256"/>
                  </a:lnTo>
                  <a:lnTo>
                    <a:pt x="0" y="2256"/>
                  </a:lnTo>
                  <a:lnTo>
                    <a:pt x="0" y="2244"/>
                  </a:lnTo>
                  <a:close/>
                  <a:moveTo>
                    <a:pt x="0" y="1680"/>
                  </a:moveTo>
                  <a:lnTo>
                    <a:pt x="48" y="1680"/>
                  </a:lnTo>
                  <a:lnTo>
                    <a:pt x="48" y="1692"/>
                  </a:lnTo>
                  <a:lnTo>
                    <a:pt x="0" y="1692"/>
                  </a:lnTo>
                  <a:lnTo>
                    <a:pt x="0" y="1680"/>
                  </a:lnTo>
                  <a:close/>
                  <a:moveTo>
                    <a:pt x="0" y="1128"/>
                  </a:moveTo>
                  <a:lnTo>
                    <a:pt x="48" y="1128"/>
                  </a:lnTo>
                  <a:lnTo>
                    <a:pt x="48" y="1140"/>
                  </a:lnTo>
                  <a:lnTo>
                    <a:pt x="0" y="1140"/>
                  </a:lnTo>
                  <a:lnTo>
                    <a:pt x="0" y="1128"/>
                  </a:lnTo>
                  <a:close/>
                  <a:moveTo>
                    <a:pt x="0" y="564"/>
                  </a:moveTo>
                  <a:lnTo>
                    <a:pt x="48" y="564"/>
                  </a:lnTo>
                  <a:lnTo>
                    <a:pt x="48" y="576"/>
                  </a:lnTo>
                  <a:lnTo>
                    <a:pt x="0" y="576"/>
                  </a:lnTo>
                  <a:lnTo>
                    <a:pt x="0" y="564"/>
                  </a:lnTo>
                  <a:close/>
                  <a:moveTo>
                    <a:pt x="0" y="0"/>
                  </a:moveTo>
                  <a:lnTo>
                    <a:pt x="48" y="0"/>
                  </a:lnTo>
                  <a:lnTo>
                    <a:pt x="48" y="12"/>
                  </a:lnTo>
                  <a:lnTo>
                    <a:pt x="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254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11336" name="Rectangle 40"/>
            <p:cNvSpPr>
              <a:spLocks noChangeArrowheads="1"/>
            </p:cNvSpPr>
            <p:nvPr/>
          </p:nvSpPr>
          <p:spPr bwMode="auto">
            <a:xfrm>
              <a:off x="1744663" y="5996357"/>
              <a:ext cx="6953250" cy="0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11337" name="Freeform 41"/>
            <p:cNvSpPr>
              <a:spLocks noEditPoints="1"/>
            </p:cNvSpPr>
            <p:nvPr/>
          </p:nvSpPr>
          <p:spPr bwMode="auto">
            <a:xfrm>
              <a:off x="1744663" y="5996357"/>
              <a:ext cx="6972300" cy="76200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48"/>
                </a:cxn>
                <a:cxn ang="0">
                  <a:pos x="0" y="48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564" y="0"/>
                </a:cxn>
                <a:cxn ang="0">
                  <a:pos x="564" y="48"/>
                </a:cxn>
                <a:cxn ang="0">
                  <a:pos x="552" y="48"/>
                </a:cxn>
                <a:cxn ang="0">
                  <a:pos x="552" y="0"/>
                </a:cxn>
                <a:cxn ang="0">
                  <a:pos x="564" y="0"/>
                </a:cxn>
                <a:cxn ang="0">
                  <a:pos x="1104" y="0"/>
                </a:cxn>
                <a:cxn ang="0">
                  <a:pos x="1104" y="48"/>
                </a:cxn>
                <a:cxn ang="0">
                  <a:pos x="1092" y="48"/>
                </a:cxn>
                <a:cxn ang="0">
                  <a:pos x="1092" y="0"/>
                </a:cxn>
                <a:cxn ang="0">
                  <a:pos x="1104" y="0"/>
                </a:cxn>
                <a:cxn ang="0">
                  <a:pos x="1656" y="0"/>
                </a:cxn>
                <a:cxn ang="0">
                  <a:pos x="1656" y="48"/>
                </a:cxn>
                <a:cxn ang="0">
                  <a:pos x="1644" y="48"/>
                </a:cxn>
                <a:cxn ang="0">
                  <a:pos x="1644" y="0"/>
                </a:cxn>
                <a:cxn ang="0">
                  <a:pos x="1656" y="0"/>
                </a:cxn>
                <a:cxn ang="0">
                  <a:pos x="2208" y="0"/>
                </a:cxn>
                <a:cxn ang="0">
                  <a:pos x="2208" y="48"/>
                </a:cxn>
                <a:cxn ang="0">
                  <a:pos x="2196" y="48"/>
                </a:cxn>
                <a:cxn ang="0">
                  <a:pos x="2196" y="0"/>
                </a:cxn>
                <a:cxn ang="0">
                  <a:pos x="2208" y="0"/>
                </a:cxn>
                <a:cxn ang="0">
                  <a:pos x="2748" y="0"/>
                </a:cxn>
                <a:cxn ang="0">
                  <a:pos x="2748" y="48"/>
                </a:cxn>
                <a:cxn ang="0">
                  <a:pos x="2736" y="48"/>
                </a:cxn>
                <a:cxn ang="0">
                  <a:pos x="2736" y="0"/>
                </a:cxn>
                <a:cxn ang="0">
                  <a:pos x="2748" y="0"/>
                </a:cxn>
                <a:cxn ang="0">
                  <a:pos x="3300" y="0"/>
                </a:cxn>
                <a:cxn ang="0">
                  <a:pos x="3300" y="48"/>
                </a:cxn>
                <a:cxn ang="0">
                  <a:pos x="3288" y="48"/>
                </a:cxn>
                <a:cxn ang="0">
                  <a:pos x="3288" y="0"/>
                </a:cxn>
                <a:cxn ang="0">
                  <a:pos x="3300" y="0"/>
                </a:cxn>
                <a:cxn ang="0">
                  <a:pos x="3840" y="0"/>
                </a:cxn>
                <a:cxn ang="0">
                  <a:pos x="3840" y="48"/>
                </a:cxn>
                <a:cxn ang="0">
                  <a:pos x="3828" y="48"/>
                </a:cxn>
                <a:cxn ang="0">
                  <a:pos x="3828" y="0"/>
                </a:cxn>
                <a:cxn ang="0">
                  <a:pos x="3840" y="0"/>
                </a:cxn>
                <a:cxn ang="0">
                  <a:pos x="4392" y="0"/>
                </a:cxn>
                <a:cxn ang="0">
                  <a:pos x="4392" y="48"/>
                </a:cxn>
                <a:cxn ang="0">
                  <a:pos x="4380" y="48"/>
                </a:cxn>
                <a:cxn ang="0">
                  <a:pos x="4380" y="0"/>
                </a:cxn>
                <a:cxn ang="0">
                  <a:pos x="4392" y="0"/>
                </a:cxn>
              </a:cxnLst>
              <a:rect l="0" t="0" r="r" b="b"/>
              <a:pathLst>
                <a:path w="4392" h="48">
                  <a:moveTo>
                    <a:pt x="12" y="0"/>
                  </a:moveTo>
                  <a:lnTo>
                    <a:pt x="12" y="48"/>
                  </a:lnTo>
                  <a:lnTo>
                    <a:pt x="0" y="48"/>
                  </a:lnTo>
                  <a:lnTo>
                    <a:pt x="0" y="0"/>
                  </a:lnTo>
                  <a:lnTo>
                    <a:pt x="12" y="0"/>
                  </a:lnTo>
                  <a:close/>
                  <a:moveTo>
                    <a:pt x="564" y="0"/>
                  </a:moveTo>
                  <a:lnTo>
                    <a:pt x="564" y="48"/>
                  </a:lnTo>
                  <a:lnTo>
                    <a:pt x="552" y="48"/>
                  </a:lnTo>
                  <a:lnTo>
                    <a:pt x="552" y="0"/>
                  </a:lnTo>
                  <a:lnTo>
                    <a:pt x="564" y="0"/>
                  </a:lnTo>
                  <a:close/>
                  <a:moveTo>
                    <a:pt x="1104" y="0"/>
                  </a:moveTo>
                  <a:lnTo>
                    <a:pt x="1104" y="48"/>
                  </a:lnTo>
                  <a:lnTo>
                    <a:pt x="1092" y="48"/>
                  </a:lnTo>
                  <a:lnTo>
                    <a:pt x="1092" y="0"/>
                  </a:lnTo>
                  <a:lnTo>
                    <a:pt x="1104" y="0"/>
                  </a:lnTo>
                  <a:close/>
                  <a:moveTo>
                    <a:pt x="1656" y="0"/>
                  </a:moveTo>
                  <a:lnTo>
                    <a:pt x="1656" y="48"/>
                  </a:lnTo>
                  <a:lnTo>
                    <a:pt x="1644" y="48"/>
                  </a:lnTo>
                  <a:lnTo>
                    <a:pt x="1644" y="0"/>
                  </a:lnTo>
                  <a:lnTo>
                    <a:pt x="1656" y="0"/>
                  </a:lnTo>
                  <a:close/>
                  <a:moveTo>
                    <a:pt x="2208" y="0"/>
                  </a:moveTo>
                  <a:lnTo>
                    <a:pt x="2208" y="48"/>
                  </a:lnTo>
                  <a:lnTo>
                    <a:pt x="2196" y="48"/>
                  </a:lnTo>
                  <a:lnTo>
                    <a:pt x="2196" y="0"/>
                  </a:lnTo>
                  <a:lnTo>
                    <a:pt x="2208" y="0"/>
                  </a:lnTo>
                  <a:close/>
                  <a:moveTo>
                    <a:pt x="2748" y="0"/>
                  </a:moveTo>
                  <a:lnTo>
                    <a:pt x="2748" y="48"/>
                  </a:lnTo>
                  <a:lnTo>
                    <a:pt x="2736" y="48"/>
                  </a:lnTo>
                  <a:lnTo>
                    <a:pt x="2736" y="0"/>
                  </a:lnTo>
                  <a:lnTo>
                    <a:pt x="2748" y="0"/>
                  </a:lnTo>
                  <a:close/>
                  <a:moveTo>
                    <a:pt x="3300" y="0"/>
                  </a:moveTo>
                  <a:lnTo>
                    <a:pt x="3300" y="48"/>
                  </a:lnTo>
                  <a:lnTo>
                    <a:pt x="3288" y="48"/>
                  </a:lnTo>
                  <a:lnTo>
                    <a:pt x="3288" y="0"/>
                  </a:lnTo>
                  <a:lnTo>
                    <a:pt x="3300" y="0"/>
                  </a:lnTo>
                  <a:close/>
                  <a:moveTo>
                    <a:pt x="3840" y="0"/>
                  </a:moveTo>
                  <a:lnTo>
                    <a:pt x="3840" y="48"/>
                  </a:lnTo>
                  <a:lnTo>
                    <a:pt x="3828" y="48"/>
                  </a:lnTo>
                  <a:lnTo>
                    <a:pt x="3828" y="0"/>
                  </a:lnTo>
                  <a:lnTo>
                    <a:pt x="3840" y="0"/>
                  </a:lnTo>
                  <a:close/>
                  <a:moveTo>
                    <a:pt x="4392" y="0"/>
                  </a:moveTo>
                  <a:lnTo>
                    <a:pt x="4392" y="48"/>
                  </a:lnTo>
                  <a:lnTo>
                    <a:pt x="4380" y="48"/>
                  </a:lnTo>
                  <a:lnTo>
                    <a:pt x="4380" y="0"/>
                  </a:lnTo>
                  <a:lnTo>
                    <a:pt x="4392" y="0"/>
                  </a:lnTo>
                  <a:close/>
                </a:path>
              </a:pathLst>
            </a:custGeom>
            <a:solidFill>
              <a:schemeClr val="tx1"/>
            </a:solidFill>
            <a:ln w="254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11339" name="Rectangle 43"/>
            <p:cNvSpPr>
              <a:spLocks noChangeArrowheads="1"/>
            </p:cNvSpPr>
            <p:nvPr/>
          </p:nvSpPr>
          <p:spPr bwMode="auto">
            <a:xfrm>
              <a:off x="849313" y="5853113"/>
              <a:ext cx="77748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-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1340" name="Rectangle 44"/>
            <p:cNvSpPr>
              <a:spLocks noChangeArrowheads="1"/>
            </p:cNvSpPr>
            <p:nvPr/>
          </p:nvSpPr>
          <p:spPr bwMode="auto">
            <a:xfrm>
              <a:off x="925513" y="5853113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0,030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1341" name="Rectangle 45"/>
            <p:cNvSpPr>
              <a:spLocks noChangeArrowheads="1"/>
            </p:cNvSpPr>
            <p:nvPr/>
          </p:nvSpPr>
          <p:spPr bwMode="auto">
            <a:xfrm>
              <a:off x="849313" y="4976813"/>
              <a:ext cx="77748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-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1342" name="Rectangle 46"/>
            <p:cNvSpPr>
              <a:spLocks noChangeArrowheads="1"/>
            </p:cNvSpPr>
            <p:nvPr/>
          </p:nvSpPr>
          <p:spPr bwMode="auto">
            <a:xfrm>
              <a:off x="925513" y="4976813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0,010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1343" name="Rectangle 47"/>
            <p:cNvSpPr>
              <a:spLocks noChangeArrowheads="1"/>
            </p:cNvSpPr>
            <p:nvPr/>
          </p:nvSpPr>
          <p:spPr bwMode="auto">
            <a:xfrm>
              <a:off x="925513" y="4081463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 dirty="0">
                  <a:solidFill>
                    <a:srgbClr val="000000"/>
                  </a:solidFill>
                  <a:latin typeface="Calibri" pitchFamily="34" charset="0"/>
                </a:rPr>
                <a:t>0,010</a:t>
              </a:r>
              <a:endParaRPr lang="hu-HU" sz="1633" dirty="0">
                <a:latin typeface="Arial" pitchFamily="34" charset="0"/>
              </a:endParaRPr>
            </a:p>
          </p:txBody>
        </p:sp>
        <p:sp>
          <p:nvSpPr>
            <p:cNvPr id="311344" name="Rectangle 48"/>
            <p:cNvSpPr>
              <a:spLocks noChangeArrowheads="1"/>
            </p:cNvSpPr>
            <p:nvPr/>
          </p:nvSpPr>
          <p:spPr bwMode="auto">
            <a:xfrm>
              <a:off x="925513" y="3186113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0,030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1345" name="Rectangle 49"/>
            <p:cNvSpPr>
              <a:spLocks noChangeArrowheads="1"/>
            </p:cNvSpPr>
            <p:nvPr/>
          </p:nvSpPr>
          <p:spPr bwMode="auto">
            <a:xfrm>
              <a:off x="925513" y="2309813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0,050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1346" name="Rectangle 50"/>
            <p:cNvSpPr>
              <a:spLocks noChangeArrowheads="1"/>
            </p:cNvSpPr>
            <p:nvPr/>
          </p:nvSpPr>
          <p:spPr bwMode="auto">
            <a:xfrm>
              <a:off x="925513" y="1414463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 dirty="0">
                  <a:solidFill>
                    <a:srgbClr val="000000"/>
                  </a:solidFill>
                  <a:latin typeface="Calibri" pitchFamily="34" charset="0"/>
                </a:rPr>
                <a:t>0,070</a:t>
              </a:r>
              <a:endParaRPr lang="hu-HU" sz="1633" dirty="0">
                <a:latin typeface="Arial" pitchFamily="34" charset="0"/>
              </a:endParaRPr>
            </a:p>
          </p:txBody>
        </p:sp>
        <p:sp>
          <p:nvSpPr>
            <p:cNvPr id="311347" name="Rectangle 51"/>
            <p:cNvSpPr>
              <a:spLocks noChangeArrowheads="1"/>
            </p:cNvSpPr>
            <p:nvPr/>
          </p:nvSpPr>
          <p:spPr bwMode="auto">
            <a:xfrm>
              <a:off x="1610999" y="6186857"/>
              <a:ext cx="325131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 dirty="0">
                  <a:solidFill>
                    <a:srgbClr val="000000"/>
                  </a:solidFill>
                  <a:latin typeface="Calibri" pitchFamily="34" charset="0"/>
                </a:rPr>
                <a:t>0,</a:t>
              </a:r>
              <a:r>
                <a:rPr lang="hu-HU" sz="1814" dirty="0" err="1">
                  <a:solidFill>
                    <a:srgbClr val="000000"/>
                  </a:solidFill>
                  <a:latin typeface="Calibri" pitchFamily="34" charset="0"/>
                </a:rPr>
                <a:t>0</a:t>
              </a:r>
              <a:endParaRPr lang="hu-HU" sz="1633" dirty="0">
                <a:latin typeface="Arial" pitchFamily="34" charset="0"/>
              </a:endParaRPr>
            </a:p>
          </p:txBody>
        </p:sp>
        <p:sp>
          <p:nvSpPr>
            <p:cNvPr id="311348" name="Rectangle 52"/>
            <p:cNvSpPr>
              <a:spLocks noChangeArrowheads="1"/>
            </p:cNvSpPr>
            <p:nvPr/>
          </p:nvSpPr>
          <p:spPr bwMode="auto">
            <a:xfrm>
              <a:off x="2487300" y="6186857"/>
              <a:ext cx="325131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5,0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1349" name="Rectangle 53"/>
            <p:cNvSpPr>
              <a:spLocks noChangeArrowheads="1"/>
            </p:cNvSpPr>
            <p:nvPr/>
          </p:nvSpPr>
          <p:spPr bwMode="auto">
            <a:xfrm>
              <a:off x="3269644" y="6186857"/>
              <a:ext cx="455891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10,0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1350" name="Rectangle 54"/>
            <p:cNvSpPr>
              <a:spLocks noChangeArrowheads="1"/>
            </p:cNvSpPr>
            <p:nvPr/>
          </p:nvSpPr>
          <p:spPr bwMode="auto">
            <a:xfrm>
              <a:off x="4145944" y="6186857"/>
              <a:ext cx="455891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15,0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1351" name="Rectangle 55"/>
            <p:cNvSpPr>
              <a:spLocks noChangeArrowheads="1"/>
            </p:cNvSpPr>
            <p:nvPr/>
          </p:nvSpPr>
          <p:spPr bwMode="auto">
            <a:xfrm>
              <a:off x="5022244" y="6186857"/>
              <a:ext cx="455891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20,0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1352" name="Rectangle 56"/>
            <p:cNvSpPr>
              <a:spLocks noChangeArrowheads="1"/>
            </p:cNvSpPr>
            <p:nvPr/>
          </p:nvSpPr>
          <p:spPr bwMode="auto">
            <a:xfrm>
              <a:off x="5879494" y="6186857"/>
              <a:ext cx="455891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25,0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1353" name="Rectangle 57"/>
            <p:cNvSpPr>
              <a:spLocks noChangeArrowheads="1"/>
            </p:cNvSpPr>
            <p:nvPr/>
          </p:nvSpPr>
          <p:spPr bwMode="auto">
            <a:xfrm>
              <a:off x="6755794" y="6186857"/>
              <a:ext cx="455891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30,0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1354" name="Rectangle 58"/>
            <p:cNvSpPr>
              <a:spLocks noChangeArrowheads="1"/>
            </p:cNvSpPr>
            <p:nvPr/>
          </p:nvSpPr>
          <p:spPr bwMode="auto">
            <a:xfrm>
              <a:off x="7613044" y="6186857"/>
              <a:ext cx="455891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35,0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1355" name="Rectangle 59"/>
            <p:cNvSpPr>
              <a:spLocks noChangeArrowheads="1"/>
            </p:cNvSpPr>
            <p:nvPr/>
          </p:nvSpPr>
          <p:spPr bwMode="auto">
            <a:xfrm>
              <a:off x="8489344" y="6186857"/>
              <a:ext cx="455891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40,0</a:t>
              </a:r>
              <a:endParaRPr lang="hu-HU" sz="1633">
                <a:latin typeface="Arial" pitchFamily="34" charset="0"/>
              </a:endParaRPr>
            </a:p>
          </p:txBody>
        </p:sp>
        <p:cxnSp>
          <p:nvCxnSpPr>
            <p:cNvPr id="126" name="Egyenes összekötő 125"/>
            <p:cNvCxnSpPr/>
            <p:nvPr/>
          </p:nvCxnSpPr>
          <p:spPr bwMode="auto">
            <a:xfrm>
              <a:off x="1763713" y="4682359"/>
              <a:ext cx="6934200" cy="0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7" name="Rectangle 50"/>
            <p:cNvSpPr>
              <a:spLocks noChangeArrowheads="1"/>
            </p:cNvSpPr>
            <p:nvPr/>
          </p:nvSpPr>
          <p:spPr bwMode="auto">
            <a:xfrm>
              <a:off x="925513" y="881063"/>
              <a:ext cx="462958" cy="369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2177" dirty="0">
                  <a:solidFill>
                    <a:srgbClr val="000000"/>
                  </a:solidFill>
                  <a:latin typeface="Calibri" pitchFamily="34" charset="0"/>
                </a:rPr>
                <a:t>R(</a:t>
              </a:r>
              <a:r>
                <a:rPr lang="hu-HU" sz="2177" dirty="0" err="1">
                  <a:solidFill>
                    <a:srgbClr val="000000"/>
                  </a:solidFill>
                  <a:latin typeface="Calibri" pitchFamily="34" charset="0"/>
                </a:rPr>
                <a:t>r</a:t>
              </a:r>
              <a:r>
                <a:rPr lang="hu-HU" sz="2177" dirty="0">
                  <a:solidFill>
                    <a:srgbClr val="000000"/>
                  </a:solidFill>
                  <a:latin typeface="Calibri" pitchFamily="34" charset="0"/>
                </a:rPr>
                <a:t>)</a:t>
              </a:r>
              <a:endParaRPr lang="hu-HU" sz="2177" dirty="0">
                <a:latin typeface="Arial" pitchFamily="34" charset="0"/>
              </a:endParaRPr>
            </a:p>
          </p:txBody>
        </p:sp>
        <p:sp>
          <p:nvSpPr>
            <p:cNvPr id="128" name="Rectangle 50"/>
            <p:cNvSpPr>
              <a:spLocks noChangeArrowheads="1"/>
            </p:cNvSpPr>
            <p:nvPr/>
          </p:nvSpPr>
          <p:spPr bwMode="auto">
            <a:xfrm>
              <a:off x="9022945" y="6184773"/>
              <a:ext cx="475045" cy="369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2177" dirty="0">
                  <a:solidFill>
                    <a:srgbClr val="000000"/>
                  </a:solidFill>
                  <a:latin typeface="Calibri" pitchFamily="34" charset="0"/>
                </a:rPr>
                <a:t>r/</a:t>
              </a:r>
              <a:r>
                <a:rPr lang="hu-HU" sz="2177" dirty="0" err="1">
                  <a:solidFill>
                    <a:srgbClr val="000000"/>
                  </a:solidFill>
                  <a:latin typeface="Calibri" pitchFamily="34" charset="0"/>
                </a:rPr>
                <a:t>a</a:t>
              </a:r>
              <a:r>
                <a:rPr lang="hu-HU" sz="2177" baseline="-25000" dirty="0" err="1">
                  <a:solidFill>
                    <a:srgbClr val="000000"/>
                  </a:solidFill>
                  <a:latin typeface="Calibri" pitchFamily="34" charset="0"/>
                </a:rPr>
                <a:t>o</a:t>
              </a:r>
              <a:endParaRPr lang="hu-HU" sz="2177" baseline="-25000" dirty="0">
                <a:latin typeface="Arial" pitchFamily="34" charset="0"/>
              </a:endParaRPr>
            </a:p>
          </p:txBody>
        </p:sp>
      </p:grpSp>
      <p:grpSp>
        <p:nvGrpSpPr>
          <p:cNvPr id="164" name="Csoportba foglalás 163"/>
          <p:cNvGrpSpPr/>
          <p:nvPr/>
        </p:nvGrpSpPr>
        <p:grpSpPr>
          <a:xfrm>
            <a:off x="5641872" y="186611"/>
            <a:ext cx="4458847" cy="3029020"/>
            <a:chOff x="3719887" y="867876"/>
            <a:chExt cx="4915054" cy="3338934"/>
          </a:xfrm>
        </p:grpSpPr>
        <p:sp>
          <p:nvSpPr>
            <p:cNvPr id="311366" name="Freeform 70"/>
            <p:cNvSpPr>
              <a:spLocks/>
            </p:cNvSpPr>
            <p:nvPr/>
          </p:nvSpPr>
          <p:spPr bwMode="auto">
            <a:xfrm>
              <a:off x="4398963" y="1524000"/>
              <a:ext cx="3497262" cy="2227263"/>
            </a:xfrm>
            <a:custGeom>
              <a:avLst/>
              <a:gdLst/>
              <a:ahLst/>
              <a:cxnLst>
                <a:cxn ang="0">
                  <a:pos x="18" y="1047"/>
                </a:cxn>
                <a:cxn ang="0">
                  <a:pos x="47" y="716"/>
                </a:cxn>
                <a:cxn ang="0">
                  <a:pos x="77" y="461"/>
                </a:cxn>
                <a:cxn ang="0">
                  <a:pos x="101" y="278"/>
                </a:cxn>
                <a:cxn ang="0">
                  <a:pos x="142" y="112"/>
                </a:cxn>
                <a:cxn ang="0">
                  <a:pos x="184" y="17"/>
                </a:cxn>
                <a:cxn ang="0">
                  <a:pos x="225" y="0"/>
                </a:cxn>
                <a:cxn ang="0">
                  <a:pos x="255" y="6"/>
                </a:cxn>
                <a:cxn ang="0">
                  <a:pos x="344" y="130"/>
                </a:cxn>
                <a:cxn ang="0">
                  <a:pos x="450" y="367"/>
                </a:cxn>
                <a:cxn ang="0">
                  <a:pos x="563" y="615"/>
                </a:cxn>
                <a:cxn ang="0">
                  <a:pos x="669" y="822"/>
                </a:cxn>
                <a:cxn ang="0">
                  <a:pos x="776" y="988"/>
                </a:cxn>
                <a:cxn ang="0">
                  <a:pos x="888" y="1107"/>
                </a:cxn>
                <a:cxn ang="0">
                  <a:pos x="995" y="1195"/>
                </a:cxn>
                <a:cxn ang="0">
                  <a:pos x="1102" y="1255"/>
                </a:cxn>
                <a:cxn ang="0">
                  <a:pos x="1214" y="1296"/>
                </a:cxn>
                <a:cxn ang="0">
                  <a:pos x="1321" y="1326"/>
                </a:cxn>
                <a:cxn ang="0">
                  <a:pos x="1427" y="1343"/>
                </a:cxn>
                <a:cxn ang="0">
                  <a:pos x="1540" y="1361"/>
                </a:cxn>
                <a:cxn ang="0">
                  <a:pos x="1646" y="1367"/>
                </a:cxn>
                <a:cxn ang="0">
                  <a:pos x="1753" y="1373"/>
                </a:cxn>
                <a:cxn ang="0">
                  <a:pos x="1865" y="1373"/>
                </a:cxn>
                <a:cxn ang="0">
                  <a:pos x="1972" y="1379"/>
                </a:cxn>
                <a:cxn ang="0">
                  <a:pos x="2085" y="1379"/>
                </a:cxn>
                <a:cxn ang="0">
                  <a:pos x="2191" y="1379"/>
                </a:cxn>
                <a:cxn ang="0">
                  <a:pos x="2167" y="1397"/>
                </a:cxn>
                <a:cxn ang="0">
                  <a:pos x="2061" y="1397"/>
                </a:cxn>
                <a:cxn ang="0">
                  <a:pos x="1948" y="1397"/>
                </a:cxn>
                <a:cxn ang="0">
                  <a:pos x="1842" y="1391"/>
                </a:cxn>
                <a:cxn ang="0">
                  <a:pos x="1735" y="1391"/>
                </a:cxn>
                <a:cxn ang="0">
                  <a:pos x="1623" y="1385"/>
                </a:cxn>
                <a:cxn ang="0">
                  <a:pos x="1516" y="1373"/>
                </a:cxn>
                <a:cxn ang="0">
                  <a:pos x="1404" y="1361"/>
                </a:cxn>
                <a:cxn ang="0">
                  <a:pos x="1291" y="1338"/>
                </a:cxn>
                <a:cxn ang="0">
                  <a:pos x="1184" y="1308"/>
                </a:cxn>
                <a:cxn ang="0">
                  <a:pos x="1072" y="1261"/>
                </a:cxn>
                <a:cxn ang="0">
                  <a:pos x="965" y="1195"/>
                </a:cxn>
                <a:cxn ang="0">
                  <a:pos x="853" y="1101"/>
                </a:cxn>
                <a:cxn ang="0">
                  <a:pos x="740" y="970"/>
                </a:cxn>
                <a:cxn ang="0">
                  <a:pos x="634" y="793"/>
                </a:cxn>
                <a:cxn ang="0">
                  <a:pos x="521" y="574"/>
                </a:cxn>
                <a:cxn ang="0">
                  <a:pos x="415" y="325"/>
                </a:cxn>
                <a:cxn ang="0">
                  <a:pos x="302" y="94"/>
                </a:cxn>
                <a:cxn ang="0">
                  <a:pos x="243" y="23"/>
                </a:cxn>
                <a:cxn ang="0">
                  <a:pos x="213" y="17"/>
                </a:cxn>
                <a:cxn ang="0">
                  <a:pos x="201" y="29"/>
                </a:cxn>
                <a:cxn ang="0">
                  <a:pos x="148" y="154"/>
                </a:cxn>
                <a:cxn ang="0">
                  <a:pos x="113" y="313"/>
                </a:cxn>
                <a:cxn ang="0">
                  <a:pos x="89" y="509"/>
                </a:cxn>
                <a:cxn ang="0">
                  <a:pos x="59" y="775"/>
                </a:cxn>
                <a:cxn ang="0">
                  <a:pos x="30" y="1130"/>
                </a:cxn>
                <a:cxn ang="0">
                  <a:pos x="6" y="1403"/>
                </a:cxn>
              </a:cxnLst>
              <a:rect l="0" t="0" r="r" b="b"/>
              <a:pathLst>
                <a:path w="2203" h="1403">
                  <a:moveTo>
                    <a:pt x="0" y="1391"/>
                  </a:moveTo>
                  <a:lnTo>
                    <a:pt x="6" y="1302"/>
                  </a:lnTo>
                  <a:lnTo>
                    <a:pt x="6" y="1219"/>
                  </a:lnTo>
                  <a:lnTo>
                    <a:pt x="12" y="1130"/>
                  </a:lnTo>
                  <a:lnTo>
                    <a:pt x="18" y="1047"/>
                  </a:lnTo>
                  <a:lnTo>
                    <a:pt x="24" y="976"/>
                  </a:lnTo>
                  <a:lnTo>
                    <a:pt x="30" y="905"/>
                  </a:lnTo>
                  <a:lnTo>
                    <a:pt x="36" y="840"/>
                  </a:lnTo>
                  <a:lnTo>
                    <a:pt x="41" y="775"/>
                  </a:lnTo>
                  <a:lnTo>
                    <a:pt x="47" y="716"/>
                  </a:lnTo>
                  <a:lnTo>
                    <a:pt x="53" y="657"/>
                  </a:lnTo>
                  <a:lnTo>
                    <a:pt x="59" y="603"/>
                  </a:lnTo>
                  <a:lnTo>
                    <a:pt x="65" y="556"/>
                  </a:lnTo>
                  <a:lnTo>
                    <a:pt x="71" y="509"/>
                  </a:lnTo>
                  <a:lnTo>
                    <a:pt x="77" y="461"/>
                  </a:lnTo>
                  <a:lnTo>
                    <a:pt x="77" y="420"/>
                  </a:lnTo>
                  <a:lnTo>
                    <a:pt x="83" y="378"/>
                  </a:lnTo>
                  <a:lnTo>
                    <a:pt x="89" y="343"/>
                  </a:lnTo>
                  <a:lnTo>
                    <a:pt x="95" y="307"/>
                  </a:lnTo>
                  <a:lnTo>
                    <a:pt x="101" y="278"/>
                  </a:lnTo>
                  <a:lnTo>
                    <a:pt x="107" y="248"/>
                  </a:lnTo>
                  <a:lnTo>
                    <a:pt x="113" y="219"/>
                  </a:lnTo>
                  <a:lnTo>
                    <a:pt x="118" y="195"/>
                  </a:lnTo>
                  <a:lnTo>
                    <a:pt x="130" y="148"/>
                  </a:lnTo>
                  <a:lnTo>
                    <a:pt x="142" y="112"/>
                  </a:lnTo>
                  <a:lnTo>
                    <a:pt x="154" y="77"/>
                  </a:lnTo>
                  <a:lnTo>
                    <a:pt x="160" y="53"/>
                  </a:lnTo>
                  <a:lnTo>
                    <a:pt x="172" y="35"/>
                  </a:lnTo>
                  <a:lnTo>
                    <a:pt x="184" y="17"/>
                  </a:lnTo>
                  <a:lnTo>
                    <a:pt x="184" y="17"/>
                  </a:lnTo>
                  <a:lnTo>
                    <a:pt x="195" y="6"/>
                  </a:lnTo>
                  <a:lnTo>
                    <a:pt x="201" y="6"/>
                  </a:lnTo>
                  <a:lnTo>
                    <a:pt x="213" y="0"/>
                  </a:lnTo>
                  <a:lnTo>
                    <a:pt x="213" y="0"/>
                  </a:lnTo>
                  <a:lnTo>
                    <a:pt x="225" y="0"/>
                  </a:lnTo>
                  <a:lnTo>
                    <a:pt x="225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49" y="6"/>
                  </a:lnTo>
                  <a:lnTo>
                    <a:pt x="255" y="6"/>
                  </a:lnTo>
                  <a:lnTo>
                    <a:pt x="261" y="11"/>
                  </a:lnTo>
                  <a:lnTo>
                    <a:pt x="272" y="23"/>
                  </a:lnTo>
                  <a:lnTo>
                    <a:pt x="296" y="53"/>
                  </a:lnTo>
                  <a:lnTo>
                    <a:pt x="320" y="88"/>
                  </a:lnTo>
                  <a:lnTo>
                    <a:pt x="344" y="130"/>
                  </a:lnTo>
                  <a:lnTo>
                    <a:pt x="361" y="171"/>
                  </a:lnTo>
                  <a:lnTo>
                    <a:pt x="385" y="219"/>
                  </a:lnTo>
                  <a:lnTo>
                    <a:pt x="409" y="266"/>
                  </a:lnTo>
                  <a:lnTo>
                    <a:pt x="432" y="319"/>
                  </a:lnTo>
                  <a:lnTo>
                    <a:pt x="450" y="367"/>
                  </a:lnTo>
                  <a:lnTo>
                    <a:pt x="474" y="420"/>
                  </a:lnTo>
                  <a:lnTo>
                    <a:pt x="497" y="467"/>
                  </a:lnTo>
                  <a:lnTo>
                    <a:pt x="515" y="521"/>
                  </a:lnTo>
                  <a:lnTo>
                    <a:pt x="539" y="568"/>
                  </a:lnTo>
                  <a:lnTo>
                    <a:pt x="563" y="615"/>
                  </a:lnTo>
                  <a:lnTo>
                    <a:pt x="580" y="663"/>
                  </a:lnTo>
                  <a:lnTo>
                    <a:pt x="604" y="704"/>
                  </a:lnTo>
                  <a:lnTo>
                    <a:pt x="628" y="746"/>
                  </a:lnTo>
                  <a:lnTo>
                    <a:pt x="646" y="787"/>
                  </a:lnTo>
                  <a:lnTo>
                    <a:pt x="669" y="822"/>
                  </a:lnTo>
                  <a:lnTo>
                    <a:pt x="693" y="858"/>
                  </a:lnTo>
                  <a:lnTo>
                    <a:pt x="711" y="894"/>
                  </a:lnTo>
                  <a:lnTo>
                    <a:pt x="734" y="929"/>
                  </a:lnTo>
                  <a:lnTo>
                    <a:pt x="758" y="959"/>
                  </a:lnTo>
                  <a:lnTo>
                    <a:pt x="776" y="988"/>
                  </a:lnTo>
                  <a:lnTo>
                    <a:pt x="800" y="1018"/>
                  </a:lnTo>
                  <a:lnTo>
                    <a:pt x="823" y="1042"/>
                  </a:lnTo>
                  <a:lnTo>
                    <a:pt x="841" y="1065"/>
                  </a:lnTo>
                  <a:lnTo>
                    <a:pt x="865" y="1089"/>
                  </a:lnTo>
                  <a:lnTo>
                    <a:pt x="888" y="1107"/>
                  </a:lnTo>
                  <a:lnTo>
                    <a:pt x="906" y="1130"/>
                  </a:lnTo>
                  <a:lnTo>
                    <a:pt x="930" y="1148"/>
                  </a:lnTo>
                  <a:lnTo>
                    <a:pt x="953" y="1166"/>
                  </a:lnTo>
                  <a:lnTo>
                    <a:pt x="971" y="1184"/>
                  </a:lnTo>
                  <a:lnTo>
                    <a:pt x="995" y="1195"/>
                  </a:lnTo>
                  <a:lnTo>
                    <a:pt x="1019" y="1207"/>
                  </a:lnTo>
                  <a:lnTo>
                    <a:pt x="1036" y="1225"/>
                  </a:lnTo>
                  <a:lnTo>
                    <a:pt x="1060" y="1237"/>
                  </a:lnTo>
                  <a:lnTo>
                    <a:pt x="1084" y="1249"/>
                  </a:lnTo>
                  <a:lnTo>
                    <a:pt x="1102" y="1255"/>
                  </a:lnTo>
                  <a:lnTo>
                    <a:pt x="1125" y="1266"/>
                  </a:lnTo>
                  <a:lnTo>
                    <a:pt x="1149" y="1272"/>
                  </a:lnTo>
                  <a:lnTo>
                    <a:pt x="1167" y="1284"/>
                  </a:lnTo>
                  <a:lnTo>
                    <a:pt x="1190" y="1290"/>
                  </a:lnTo>
                  <a:lnTo>
                    <a:pt x="1214" y="1296"/>
                  </a:lnTo>
                  <a:lnTo>
                    <a:pt x="1232" y="1308"/>
                  </a:lnTo>
                  <a:lnTo>
                    <a:pt x="1255" y="1308"/>
                  </a:lnTo>
                  <a:lnTo>
                    <a:pt x="1279" y="1314"/>
                  </a:lnTo>
                  <a:lnTo>
                    <a:pt x="1297" y="1320"/>
                  </a:lnTo>
                  <a:lnTo>
                    <a:pt x="1321" y="1326"/>
                  </a:lnTo>
                  <a:lnTo>
                    <a:pt x="1338" y="1332"/>
                  </a:lnTo>
                  <a:lnTo>
                    <a:pt x="1362" y="1338"/>
                  </a:lnTo>
                  <a:lnTo>
                    <a:pt x="1386" y="1338"/>
                  </a:lnTo>
                  <a:lnTo>
                    <a:pt x="1404" y="1343"/>
                  </a:lnTo>
                  <a:lnTo>
                    <a:pt x="1427" y="1343"/>
                  </a:lnTo>
                  <a:lnTo>
                    <a:pt x="1451" y="1349"/>
                  </a:lnTo>
                  <a:lnTo>
                    <a:pt x="1475" y="1349"/>
                  </a:lnTo>
                  <a:lnTo>
                    <a:pt x="1492" y="1355"/>
                  </a:lnTo>
                  <a:lnTo>
                    <a:pt x="1516" y="1355"/>
                  </a:lnTo>
                  <a:lnTo>
                    <a:pt x="1540" y="1361"/>
                  </a:lnTo>
                  <a:lnTo>
                    <a:pt x="1558" y="1361"/>
                  </a:lnTo>
                  <a:lnTo>
                    <a:pt x="1581" y="1361"/>
                  </a:lnTo>
                  <a:lnTo>
                    <a:pt x="1605" y="1361"/>
                  </a:lnTo>
                  <a:lnTo>
                    <a:pt x="1623" y="1367"/>
                  </a:lnTo>
                  <a:lnTo>
                    <a:pt x="1646" y="1367"/>
                  </a:lnTo>
                  <a:lnTo>
                    <a:pt x="1670" y="1367"/>
                  </a:lnTo>
                  <a:lnTo>
                    <a:pt x="1688" y="1367"/>
                  </a:lnTo>
                  <a:lnTo>
                    <a:pt x="1711" y="1373"/>
                  </a:lnTo>
                  <a:lnTo>
                    <a:pt x="1735" y="1373"/>
                  </a:lnTo>
                  <a:lnTo>
                    <a:pt x="1753" y="1373"/>
                  </a:lnTo>
                  <a:lnTo>
                    <a:pt x="1777" y="1373"/>
                  </a:lnTo>
                  <a:lnTo>
                    <a:pt x="1800" y="1373"/>
                  </a:lnTo>
                  <a:lnTo>
                    <a:pt x="1818" y="1373"/>
                  </a:lnTo>
                  <a:lnTo>
                    <a:pt x="1842" y="1373"/>
                  </a:lnTo>
                  <a:lnTo>
                    <a:pt x="1865" y="1373"/>
                  </a:lnTo>
                  <a:lnTo>
                    <a:pt x="1883" y="1379"/>
                  </a:lnTo>
                  <a:lnTo>
                    <a:pt x="1907" y="1379"/>
                  </a:lnTo>
                  <a:lnTo>
                    <a:pt x="1931" y="1379"/>
                  </a:lnTo>
                  <a:lnTo>
                    <a:pt x="1954" y="1379"/>
                  </a:lnTo>
                  <a:lnTo>
                    <a:pt x="1972" y="1379"/>
                  </a:lnTo>
                  <a:lnTo>
                    <a:pt x="1996" y="1379"/>
                  </a:lnTo>
                  <a:lnTo>
                    <a:pt x="2019" y="1379"/>
                  </a:lnTo>
                  <a:lnTo>
                    <a:pt x="2037" y="1379"/>
                  </a:lnTo>
                  <a:lnTo>
                    <a:pt x="2061" y="1379"/>
                  </a:lnTo>
                  <a:lnTo>
                    <a:pt x="2085" y="1379"/>
                  </a:lnTo>
                  <a:lnTo>
                    <a:pt x="2102" y="1379"/>
                  </a:lnTo>
                  <a:lnTo>
                    <a:pt x="2126" y="1379"/>
                  </a:lnTo>
                  <a:lnTo>
                    <a:pt x="2150" y="1379"/>
                  </a:lnTo>
                  <a:lnTo>
                    <a:pt x="2167" y="1379"/>
                  </a:lnTo>
                  <a:lnTo>
                    <a:pt x="2191" y="1379"/>
                  </a:lnTo>
                  <a:lnTo>
                    <a:pt x="2197" y="1385"/>
                  </a:lnTo>
                  <a:lnTo>
                    <a:pt x="2203" y="1391"/>
                  </a:lnTo>
                  <a:lnTo>
                    <a:pt x="2197" y="1397"/>
                  </a:lnTo>
                  <a:lnTo>
                    <a:pt x="2191" y="1397"/>
                  </a:lnTo>
                  <a:lnTo>
                    <a:pt x="2167" y="1397"/>
                  </a:lnTo>
                  <a:lnTo>
                    <a:pt x="2150" y="1397"/>
                  </a:lnTo>
                  <a:lnTo>
                    <a:pt x="2126" y="1397"/>
                  </a:lnTo>
                  <a:lnTo>
                    <a:pt x="2102" y="1397"/>
                  </a:lnTo>
                  <a:lnTo>
                    <a:pt x="2085" y="1397"/>
                  </a:lnTo>
                  <a:lnTo>
                    <a:pt x="2061" y="1397"/>
                  </a:lnTo>
                  <a:lnTo>
                    <a:pt x="2037" y="1397"/>
                  </a:lnTo>
                  <a:lnTo>
                    <a:pt x="2019" y="1397"/>
                  </a:lnTo>
                  <a:lnTo>
                    <a:pt x="1996" y="1397"/>
                  </a:lnTo>
                  <a:lnTo>
                    <a:pt x="1972" y="1397"/>
                  </a:lnTo>
                  <a:lnTo>
                    <a:pt x="1948" y="1397"/>
                  </a:lnTo>
                  <a:lnTo>
                    <a:pt x="1931" y="1397"/>
                  </a:lnTo>
                  <a:lnTo>
                    <a:pt x="1907" y="1397"/>
                  </a:lnTo>
                  <a:lnTo>
                    <a:pt x="1883" y="1397"/>
                  </a:lnTo>
                  <a:lnTo>
                    <a:pt x="1865" y="1391"/>
                  </a:lnTo>
                  <a:lnTo>
                    <a:pt x="1842" y="1391"/>
                  </a:lnTo>
                  <a:lnTo>
                    <a:pt x="1818" y="1391"/>
                  </a:lnTo>
                  <a:lnTo>
                    <a:pt x="1800" y="1391"/>
                  </a:lnTo>
                  <a:lnTo>
                    <a:pt x="1777" y="1391"/>
                  </a:lnTo>
                  <a:lnTo>
                    <a:pt x="1753" y="1391"/>
                  </a:lnTo>
                  <a:lnTo>
                    <a:pt x="1735" y="1391"/>
                  </a:lnTo>
                  <a:lnTo>
                    <a:pt x="1711" y="1391"/>
                  </a:lnTo>
                  <a:lnTo>
                    <a:pt x="1688" y="1385"/>
                  </a:lnTo>
                  <a:lnTo>
                    <a:pt x="1664" y="1385"/>
                  </a:lnTo>
                  <a:lnTo>
                    <a:pt x="1646" y="1385"/>
                  </a:lnTo>
                  <a:lnTo>
                    <a:pt x="1623" y="1385"/>
                  </a:lnTo>
                  <a:lnTo>
                    <a:pt x="1599" y="1379"/>
                  </a:lnTo>
                  <a:lnTo>
                    <a:pt x="1581" y="1379"/>
                  </a:lnTo>
                  <a:lnTo>
                    <a:pt x="1558" y="1379"/>
                  </a:lnTo>
                  <a:lnTo>
                    <a:pt x="1534" y="1379"/>
                  </a:lnTo>
                  <a:lnTo>
                    <a:pt x="1516" y="1373"/>
                  </a:lnTo>
                  <a:lnTo>
                    <a:pt x="1492" y="1373"/>
                  </a:lnTo>
                  <a:lnTo>
                    <a:pt x="1469" y="1367"/>
                  </a:lnTo>
                  <a:lnTo>
                    <a:pt x="1445" y="1367"/>
                  </a:lnTo>
                  <a:lnTo>
                    <a:pt x="1427" y="1361"/>
                  </a:lnTo>
                  <a:lnTo>
                    <a:pt x="1404" y="1361"/>
                  </a:lnTo>
                  <a:lnTo>
                    <a:pt x="1380" y="1355"/>
                  </a:lnTo>
                  <a:lnTo>
                    <a:pt x="1362" y="1355"/>
                  </a:lnTo>
                  <a:lnTo>
                    <a:pt x="1338" y="1349"/>
                  </a:lnTo>
                  <a:lnTo>
                    <a:pt x="1315" y="1343"/>
                  </a:lnTo>
                  <a:lnTo>
                    <a:pt x="1291" y="1338"/>
                  </a:lnTo>
                  <a:lnTo>
                    <a:pt x="1273" y="1332"/>
                  </a:lnTo>
                  <a:lnTo>
                    <a:pt x="1250" y="1326"/>
                  </a:lnTo>
                  <a:lnTo>
                    <a:pt x="1226" y="1320"/>
                  </a:lnTo>
                  <a:lnTo>
                    <a:pt x="1208" y="1314"/>
                  </a:lnTo>
                  <a:lnTo>
                    <a:pt x="1184" y="1308"/>
                  </a:lnTo>
                  <a:lnTo>
                    <a:pt x="1161" y="1302"/>
                  </a:lnTo>
                  <a:lnTo>
                    <a:pt x="1137" y="1290"/>
                  </a:lnTo>
                  <a:lnTo>
                    <a:pt x="1119" y="1284"/>
                  </a:lnTo>
                  <a:lnTo>
                    <a:pt x="1096" y="1272"/>
                  </a:lnTo>
                  <a:lnTo>
                    <a:pt x="1072" y="1261"/>
                  </a:lnTo>
                  <a:lnTo>
                    <a:pt x="1048" y="1249"/>
                  </a:lnTo>
                  <a:lnTo>
                    <a:pt x="1030" y="1237"/>
                  </a:lnTo>
                  <a:lnTo>
                    <a:pt x="1007" y="1225"/>
                  </a:lnTo>
                  <a:lnTo>
                    <a:pt x="983" y="1213"/>
                  </a:lnTo>
                  <a:lnTo>
                    <a:pt x="965" y="1195"/>
                  </a:lnTo>
                  <a:lnTo>
                    <a:pt x="942" y="1178"/>
                  </a:lnTo>
                  <a:lnTo>
                    <a:pt x="918" y="1160"/>
                  </a:lnTo>
                  <a:lnTo>
                    <a:pt x="894" y="1142"/>
                  </a:lnTo>
                  <a:lnTo>
                    <a:pt x="876" y="1124"/>
                  </a:lnTo>
                  <a:lnTo>
                    <a:pt x="853" y="1101"/>
                  </a:lnTo>
                  <a:lnTo>
                    <a:pt x="829" y="1077"/>
                  </a:lnTo>
                  <a:lnTo>
                    <a:pt x="805" y="1053"/>
                  </a:lnTo>
                  <a:lnTo>
                    <a:pt x="788" y="1024"/>
                  </a:lnTo>
                  <a:lnTo>
                    <a:pt x="764" y="1000"/>
                  </a:lnTo>
                  <a:lnTo>
                    <a:pt x="740" y="970"/>
                  </a:lnTo>
                  <a:lnTo>
                    <a:pt x="723" y="941"/>
                  </a:lnTo>
                  <a:lnTo>
                    <a:pt x="699" y="905"/>
                  </a:lnTo>
                  <a:lnTo>
                    <a:pt x="675" y="870"/>
                  </a:lnTo>
                  <a:lnTo>
                    <a:pt x="657" y="834"/>
                  </a:lnTo>
                  <a:lnTo>
                    <a:pt x="634" y="793"/>
                  </a:lnTo>
                  <a:lnTo>
                    <a:pt x="610" y="751"/>
                  </a:lnTo>
                  <a:lnTo>
                    <a:pt x="586" y="710"/>
                  </a:lnTo>
                  <a:lnTo>
                    <a:pt x="569" y="669"/>
                  </a:lnTo>
                  <a:lnTo>
                    <a:pt x="545" y="621"/>
                  </a:lnTo>
                  <a:lnTo>
                    <a:pt x="521" y="574"/>
                  </a:lnTo>
                  <a:lnTo>
                    <a:pt x="503" y="526"/>
                  </a:lnTo>
                  <a:lnTo>
                    <a:pt x="480" y="479"/>
                  </a:lnTo>
                  <a:lnTo>
                    <a:pt x="456" y="426"/>
                  </a:lnTo>
                  <a:lnTo>
                    <a:pt x="432" y="378"/>
                  </a:lnTo>
                  <a:lnTo>
                    <a:pt x="415" y="325"/>
                  </a:lnTo>
                  <a:lnTo>
                    <a:pt x="391" y="272"/>
                  </a:lnTo>
                  <a:lnTo>
                    <a:pt x="367" y="225"/>
                  </a:lnTo>
                  <a:lnTo>
                    <a:pt x="349" y="177"/>
                  </a:lnTo>
                  <a:lnTo>
                    <a:pt x="326" y="136"/>
                  </a:lnTo>
                  <a:lnTo>
                    <a:pt x="302" y="94"/>
                  </a:lnTo>
                  <a:lnTo>
                    <a:pt x="284" y="65"/>
                  </a:lnTo>
                  <a:lnTo>
                    <a:pt x="261" y="35"/>
                  </a:lnTo>
                  <a:lnTo>
                    <a:pt x="255" y="29"/>
                  </a:lnTo>
                  <a:lnTo>
                    <a:pt x="243" y="17"/>
                  </a:lnTo>
                  <a:lnTo>
                    <a:pt x="243" y="23"/>
                  </a:lnTo>
                  <a:lnTo>
                    <a:pt x="231" y="17"/>
                  </a:lnTo>
                  <a:lnTo>
                    <a:pt x="237" y="17"/>
                  </a:lnTo>
                  <a:lnTo>
                    <a:pt x="225" y="17"/>
                  </a:lnTo>
                  <a:lnTo>
                    <a:pt x="225" y="17"/>
                  </a:lnTo>
                  <a:lnTo>
                    <a:pt x="213" y="17"/>
                  </a:lnTo>
                  <a:lnTo>
                    <a:pt x="219" y="17"/>
                  </a:lnTo>
                  <a:lnTo>
                    <a:pt x="207" y="23"/>
                  </a:lnTo>
                  <a:lnTo>
                    <a:pt x="207" y="23"/>
                  </a:lnTo>
                  <a:lnTo>
                    <a:pt x="195" y="29"/>
                  </a:lnTo>
                  <a:lnTo>
                    <a:pt x="201" y="29"/>
                  </a:lnTo>
                  <a:lnTo>
                    <a:pt x="190" y="41"/>
                  </a:lnTo>
                  <a:lnTo>
                    <a:pt x="178" y="59"/>
                  </a:lnTo>
                  <a:lnTo>
                    <a:pt x="166" y="88"/>
                  </a:lnTo>
                  <a:lnTo>
                    <a:pt x="160" y="118"/>
                  </a:lnTo>
                  <a:lnTo>
                    <a:pt x="148" y="154"/>
                  </a:lnTo>
                  <a:lnTo>
                    <a:pt x="136" y="201"/>
                  </a:lnTo>
                  <a:lnTo>
                    <a:pt x="130" y="225"/>
                  </a:lnTo>
                  <a:lnTo>
                    <a:pt x="124" y="248"/>
                  </a:lnTo>
                  <a:lnTo>
                    <a:pt x="118" y="284"/>
                  </a:lnTo>
                  <a:lnTo>
                    <a:pt x="113" y="313"/>
                  </a:lnTo>
                  <a:lnTo>
                    <a:pt x="107" y="349"/>
                  </a:lnTo>
                  <a:lnTo>
                    <a:pt x="101" y="384"/>
                  </a:lnTo>
                  <a:lnTo>
                    <a:pt x="95" y="420"/>
                  </a:lnTo>
                  <a:lnTo>
                    <a:pt x="89" y="461"/>
                  </a:lnTo>
                  <a:lnTo>
                    <a:pt x="89" y="509"/>
                  </a:lnTo>
                  <a:lnTo>
                    <a:pt x="83" y="556"/>
                  </a:lnTo>
                  <a:lnTo>
                    <a:pt x="77" y="603"/>
                  </a:lnTo>
                  <a:lnTo>
                    <a:pt x="71" y="657"/>
                  </a:lnTo>
                  <a:lnTo>
                    <a:pt x="65" y="716"/>
                  </a:lnTo>
                  <a:lnTo>
                    <a:pt x="59" y="775"/>
                  </a:lnTo>
                  <a:lnTo>
                    <a:pt x="53" y="840"/>
                  </a:lnTo>
                  <a:lnTo>
                    <a:pt x="47" y="905"/>
                  </a:lnTo>
                  <a:lnTo>
                    <a:pt x="41" y="976"/>
                  </a:lnTo>
                  <a:lnTo>
                    <a:pt x="36" y="1053"/>
                  </a:lnTo>
                  <a:lnTo>
                    <a:pt x="30" y="1130"/>
                  </a:lnTo>
                  <a:lnTo>
                    <a:pt x="24" y="1219"/>
                  </a:lnTo>
                  <a:lnTo>
                    <a:pt x="18" y="1308"/>
                  </a:lnTo>
                  <a:lnTo>
                    <a:pt x="18" y="1391"/>
                  </a:lnTo>
                  <a:lnTo>
                    <a:pt x="12" y="1397"/>
                  </a:lnTo>
                  <a:lnTo>
                    <a:pt x="6" y="1403"/>
                  </a:lnTo>
                  <a:lnTo>
                    <a:pt x="0" y="1397"/>
                  </a:lnTo>
                  <a:lnTo>
                    <a:pt x="0" y="1391"/>
                  </a:lnTo>
                  <a:lnTo>
                    <a:pt x="0" y="1391"/>
                  </a:lnTo>
                  <a:close/>
                </a:path>
              </a:pathLst>
            </a:custGeom>
            <a:solidFill>
              <a:srgbClr val="C00000"/>
            </a:solidFill>
            <a:ln w="5080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11362" name="Rectangle 66"/>
            <p:cNvSpPr>
              <a:spLocks noChangeArrowheads="1"/>
            </p:cNvSpPr>
            <p:nvPr/>
          </p:nvSpPr>
          <p:spPr bwMode="auto">
            <a:xfrm>
              <a:off x="4408488" y="1382713"/>
              <a:ext cx="9525" cy="2349500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11363" name="Freeform 67"/>
            <p:cNvSpPr>
              <a:spLocks noEditPoints="1"/>
            </p:cNvSpPr>
            <p:nvPr/>
          </p:nvSpPr>
          <p:spPr bwMode="auto">
            <a:xfrm>
              <a:off x="4348266" y="1382713"/>
              <a:ext cx="38100" cy="2359025"/>
            </a:xfrm>
            <a:custGeom>
              <a:avLst/>
              <a:gdLst/>
              <a:ahLst/>
              <a:cxnLst>
                <a:cxn ang="0">
                  <a:pos x="0" y="1480"/>
                </a:cxn>
                <a:cxn ang="0">
                  <a:pos x="24" y="1480"/>
                </a:cxn>
                <a:cxn ang="0">
                  <a:pos x="24" y="1486"/>
                </a:cxn>
                <a:cxn ang="0">
                  <a:pos x="0" y="1486"/>
                </a:cxn>
                <a:cxn ang="0">
                  <a:pos x="0" y="1480"/>
                </a:cxn>
                <a:cxn ang="0">
                  <a:pos x="0" y="1296"/>
                </a:cxn>
                <a:cxn ang="0">
                  <a:pos x="24" y="1296"/>
                </a:cxn>
                <a:cxn ang="0">
                  <a:pos x="24" y="1302"/>
                </a:cxn>
                <a:cxn ang="0">
                  <a:pos x="0" y="1302"/>
                </a:cxn>
                <a:cxn ang="0">
                  <a:pos x="0" y="1296"/>
                </a:cxn>
                <a:cxn ang="0">
                  <a:pos x="0" y="1113"/>
                </a:cxn>
                <a:cxn ang="0">
                  <a:pos x="24" y="1113"/>
                </a:cxn>
                <a:cxn ang="0">
                  <a:pos x="24" y="1119"/>
                </a:cxn>
                <a:cxn ang="0">
                  <a:pos x="0" y="1119"/>
                </a:cxn>
                <a:cxn ang="0">
                  <a:pos x="0" y="1113"/>
                </a:cxn>
                <a:cxn ang="0">
                  <a:pos x="0" y="923"/>
                </a:cxn>
                <a:cxn ang="0">
                  <a:pos x="24" y="923"/>
                </a:cxn>
                <a:cxn ang="0">
                  <a:pos x="24" y="929"/>
                </a:cxn>
                <a:cxn ang="0">
                  <a:pos x="0" y="929"/>
                </a:cxn>
                <a:cxn ang="0">
                  <a:pos x="0" y="923"/>
                </a:cxn>
                <a:cxn ang="0">
                  <a:pos x="0" y="740"/>
                </a:cxn>
                <a:cxn ang="0">
                  <a:pos x="24" y="740"/>
                </a:cxn>
                <a:cxn ang="0">
                  <a:pos x="24" y="746"/>
                </a:cxn>
                <a:cxn ang="0">
                  <a:pos x="0" y="746"/>
                </a:cxn>
                <a:cxn ang="0">
                  <a:pos x="0" y="740"/>
                </a:cxn>
                <a:cxn ang="0">
                  <a:pos x="0" y="556"/>
                </a:cxn>
                <a:cxn ang="0">
                  <a:pos x="24" y="556"/>
                </a:cxn>
                <a:cxn ang="0">
                  <a:pos x="24" y="562"/>
                </a:cxn>
                <a:cxn ang="0">
                  <a:pos x="0" y="562"/>
                </a:cxn>
                <a:cxn ang="0">
                  <a:pos x="0" y="556"/>
                </a:cxn>
                <a:cxn ang="0">
                  <a:pos x="0" y="373"/>
                </a:cxn>
                <a:cxn ang="0">
                  <a:pos x="24" y="373"/>
                </a:cxn>
                <a:cxn ang="0">
                  <a:pos x="24" y="379"/>
                </a:cxn>
                <a:cxn ang="0">
                  <a:pos x="0" y="379"/>
                </a:cxn>
                <a:cxn ang="0">
                  <a:pos x="0" y="373"/>
                </a:cxn>
                <a:cxn ang="0">
                  <a:pos x="0" y="189"/>
                </a:cxn>
                <a:cxn ang="0">
                  <a:pos x="24" y="189"/>
                </a:cxn>
                <a:cxn ang="0">
                  <a:pos x="24" y="195"/>
                </a:cxn>
                <a:cxn ang="0">
                  <a:pos x="0" y="195"/>
                </a:cxn>
                <a:cxn ang="0">
                  <a:pos x="0" y="189"/>
                </a:cxn>
                <a:cxn ang="0">
                  <a:pos x="0" y="0"/>
                </a:cxn>
                <a:cxn ang="0">
                  <a:pos x="24" y="0"/>
                </a:cxn>
                <a:cxn ang="0">
                  <a:pos x="24" y="6"/>
                </a:cxn>
                <a:cxn ang="0">
                  <a:pos x="0" y="6"/>
                </a:cxn>
                <a:cxn ang="0">
                  <a:pos x="0" y="0"/>
                </a:cxn>
              </a:cxnLst>
              <a:rect l="0" t="0" r="r" b="b"/>
              <a:pathLst>
                <a:path w="24" h="1486">
                  <a:moveTo>
                    <a:pt x="0" y="1480"/>
                  </a:moveTo>
                  <a:lnTo>
                    <a:pt x="24" y="1480"/>
                  </a:lnTo>
                  <a:lnTo>
                    <a:pt x="24" y="1486"/>
                  </a:lnTo>
                  <a:lnTo>
                    <a:pt x="0" y="1486"/>
                  </a:lnTo>
                  <a:lnTo>
                    <a:pt x="0" y="1480"/>
                  </a:lnTo>
                  <a:close/>
                  <a:moveTo>
                    <a:pt x="0" y="1296"/>
                  </a:moveTo>
                  <a:lnTo>
                    <a:pt x="24" y="1296"/>
                  </a:lnTo>
                  <a:lnTo>
                    <a:pt x="24" y="1302"/>
                  </a:lnTo>
                  <a:lnTo>
                    <a:pt x="0" y="1302"/>
                  </a:lnTo>
                  <a:lnTo>
                    <a:pt x="0" y="1296"/>
                  </a:lnTo>
                  <a:close/>
                  <a:moveTo>
                    <a:pt x="0" y="1113"/>
                  </a:moveTo>
                  <a:lnTo>
                    <a:pt x="24" y="1113"/>
                  </a:lnTo>
                  <a:lnTo>
                    <a:pt x="24" y="1119"/>
                  </a:lnTo>
                  <a:lnTo>
                    <a:pt x="0" y="1119"/>
                  </a:lnTo>
                  <a:lnTo>
                    <a:pt x="0" y="1113"/>
                  </a:lnTo>
                  <a:close/>
                  <a:moveTo>
                    <a:pt x="0" y="923"/>
                  </a:moveTo>
                  <a:lnTo>
                    <a:pt x="24" y="923"/>
                  </a:lnTo>
                  <a:lnTo>
                    <a:pt x="24" y="929"/>
                  </a:lnTo>
                  <a:lnTo>
                    <a:pt x="0" y="929"/>
                  </a:lnTo>
                  <a:lnTo>
                    <a:pt x="0" y="923"/>
                  </a:lnTo>
                  <a:close/>
                  <a:moveTo>
                    <a:pt x="0" y="740"/>
                  </a:moveTo>
                  <a:lnTo>
                    <a:pt x="24" y="740"/>
                  </a:lnTo>
                  <a:lnTo>
                    <a:pt x="24" y="746"/>
                  </a:lnTo>
                  <a:lnTo>
                    <a:pt x="0" y="746"/>
                  </a:lnTo>
                  <a:lnTo>
                    <a:pt x="0" y="740"/>
                  </a:lnTo>
                  <a:close/>
                  <a:moveTo>
                    <a:pt x="0" y="556"/>
                  </a:moveTo>
                  <a:lnTo>
                    <a:pt x="24" y="556"/>
                  </a:lnTo>
                  <a:lnTo>
                    <a:pt x="24" y="562"/>
                  </a:lnTo>
                  <a:lnTo>
                    <a:pt x="0" y="562"/>
                  </a:lnTo>
                  <a:lnTo>
                    <a:pt x="0" y="556"/>
                  </a:lnTo>
                  <a:close/>
                  <a:moveTo>
                    <a:pt x="0" y="373"/>
                  </a:moveTo>
                  <a:lnTo>
                    <a:pt x="24" y="373"/>
                  </a:lnTo>
                  <a:lnTo>
                    <a:pt x="24" y="379"/>
                  </a:lnTo>
                  <a:lnTo>
                    <a:pt x="0" y="379"/>
                  </a:lnTo>
                  <a:lnTo>
                    <a:pt x="0" y="373"/>
                  </a:lnTo>
                  <a:close/>
                  <a:moveTo>
                    <a:pt x="0" y="189"/>
                  </a:moveTo>
                  <a:lnTo>
                    <a:pt x="24" y="189"/>
                  </a:lnTo>
                  <a:lnTo>
                    <a:pt x="24" y="195"/>
                  </a:lnTo>
                  <a:lnTo>
                    <a:pt x="0" y="195"/>
                  </a:lnTo>
                  <a:lnTo>
                    <a:pt x="0" y="189"/>
                  </a:lnTo>
                  <a:close/>
                  <a:moveTo>
                    <a:pt x="0" y="0"/>
                  </a:moveTo>
                  <a:lnTo>
                    <a:pt x="24" y="0"/>
                  </a:lnTo>
                  <a:lnTo>
                    <a:pt x="24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254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11364" name="Rectangle 68"/>
            <p:cNvSpPr>
              <a:spLocks noChangeArrowheads="1"/>
            </p:cNvSpPr>
            <p:nvPr/>
          </p:nvSpPr>
          <p:spPr bwMode="auto">
            <a:xfrm>
              <a:off x="4408488" y="3732213"/>
              <a:ext cx="3468687" cy="9525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11365" name="Freeform 69"/>
            <p:cNvSpPr>
              <a:spLocks noEditPoints="1"/>
            </p:cNvSpPr>
            <p:nvPr/>
          </p:nvSpPr>
          <p:spPr bwMode="auto">
            <a:xfrm>
              <a:off x="4408488" y="3761709"/>
              <a:ext cx="3478212" cy="36513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6" y="23"/>
                </a:cxn>
                <a:cxn ang="0">
                  <a:pos x="0" y="23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551" y="0"/>
                </a:cxn>
                <a:cxn ang="0">
                  <a:pos x="551" y="23"/>
                </a:cxn>
                <a:cxn ang="0">
                  <a:pos x="545" y="23"/>
                </a:cxn>
                <a:cxn ang="0">
                  <a:pos x="545" y="0"/>
                </a:cxn>
                <a:cxn ang="0">
                  <a:pos x="551" y="0"/>
                </a:cxn>
                <a:cxn ang="0">
                  <a:pos x="1096" y="0"/>
                </a:cxn>
                <a:cxn ang="0">
                  <a:pos x="1096" y="23"/>
                </a:cxn>
                <a:cxn ang="0">
                  <a:pos x="1090" y="23"/>
                </a:cxn>
                <a:cxn ang="0">
                  <a:pos x="1090" y="0"/>
                </a:cxn>
                <a:cxn ang="0">
                  <a:pos x="1096" y="0"/>
                </a:cxn>
                <a:cxn ang="0">
                  <a:pos x="1646" y="0"/>
                </a:cxn>
                <a:cxn ang="0">
                  <a:pos x="1646" y="23"/>
                </a:cxn>
                <a:cxn ang="0">
                  <a:pos x="1640" y="23"/>
                </a:cxn>
                <a:cxn ang="0">
                  <a:pos x="1640" y="0"/>
                </a:cxn>
                <a:cxn ang="0">
                  <a:pos x="1646" y="0"/>
                </a:cxn>
                <a:cxn ang="0">
                  <a:pos x="2191" y="0"/>
                </a:cxn>
                <a:cxn ang="0">
                  <a:pos x="2191" y="23"/>
                </a:cxn>
                <a:cxn ang="0">
                  <a:pos x="2185" y="23"/>
                </a:cxn>
                <a:cxn ang="0">
                  <a:pos x="2185" y="0"/>
                </a:cxn>
                <a:cxn ang="0">
                  <a:pos x="2191" y="0"/>
                </a:cxn>
              </a:cxnLst>
              <a:rect l="0" t="0" r="r" b="b"/>
              <a:pathLst>
                <a:path w="2191" h="23">
                  <a:moveTo>
                    <a:pt x="6" y="0"/>
                  </a:moveTo>
                  <a:lnTo>
                    <a:pt x="6" y="23"/>
                  </a:lnTo>
                  <a:lnTo>
                    <a:pt x="0" y="23"/>
                  </a:lnTo>
                  <a:lnTo>
                    <a:pt x="0" y="0"/>
                  </a:lnTo>
                  <a:lnTo>
                    <a:pt x="6" y="0"/>
                  </a:lnTo>
                  <a:close/>
                  <a:moveTo>
                    <a:pt x="551" y="0"/>
                  </a:moveTo>
                  <a:lnTo>
                    <a:pt x="551" y="23"/>
                  </a:lnTo>
                  <a:lnTo>
                    <a:pt x="545" y="23"/>
                  </a:lnTo>
                  <a:lnTo>
                    <a:pt x="545" y="0"/>
                  </a:lnTo>
                  <a:lnTo>
                    <a:pt x="551" y="0"/>
                  </a:lnTo>
                  <a:close/>
                  <a:moveTo>
                    <a:pt x="1096" y="0"/>
                  </a:moveTo>
                  <a:lnTo>
                    <a:pt x="1096" y="23"/>
                  </a:lnTo>
                  <a:lnTo>
                    <a:pt x="1090" y="23"/>
                  </a:lnTo>
                  <a:lnTo>
                    <a:pt x="1090" y="0"/>
                  </a:lnTo>
                  <a:lnTo>
                    <a:pt x="1096" y="0"/>
                  </a:lnTo>
                  <a:close/>
                  <a:moveTo>
                    <a:pt x="1646" y="0"/>
                  </a:moveTo>
                  <a:lnTo>
                    <a:pt x="1646" y="23"/>
                  </a:lnTo>
                  <a:lnTo>
                    <a:pt x="1640" y="23"/>
                  </a:lnTo>
                  <a:lnTo>
                    <a:pt x="1640" y="0"/>
                  </a:lnTo>
                  <a:lnTo>
                    <a:pt x="1646" y="0"/>
                  </a:lnTo>
                  <a:close/>
                  <a:moveTo>
                    <a:pt x="2191" y="0"/>
                  </a:moveTo>
                  <a:lnTo>
                    <a:pt x="2191" y="23"/>
                  </a:lnTo>
                  <a:lnTo>
                    <a:pt x="2185" y="23"/>
                  </a:lnTo>
                  <a:lnTo>
                    <a:pt x="2185" y="0"/>
                  </a:lnTo>
                  <a:lnTo>
                    <a:pt x="2191" y="0"/>
                  </a:lnTo>
                  <a:close/>
                </a:path>
              </a:pathLst>
            </a:custGeom>
            <a:solidFill>
              <a:schemeClr val="tx1"/>
            </a:solidFill>
            <a:ln w="254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11367" name="Rectangle 71"/>
            <p:cNvSpPr>
              <a:spLocks noChangeArrowheads="1"/>
            </p:cNvSpPr>
            <p:nvPr/>
          </p:nvSpPr>
          <p:spPr bwMode="auto">
            <a:xfrm>
              <a:off x="3719887" y="3586708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0,000</a:t>
              </a:r>
              <a:endParaRPr lang="hu-HU" sz="1814">
                <a:latin typeface="Arial" pitchFamily="34" charset="0"/>
              </a:endParaRPr>
            </a:p>
          </p:txBody>
        </p:sp>
        <p:sp>
          <p:nvSpPr>
            <p:cNvPr id="311369" name="Rectangle 73"/>
            <p:cNvSpPr>
              <a:spLocks noChangeArrowheads="1"/>
            </p:cNvSpPr>
            <p:nvPr/>
          </p:nvSpPr>
          <p:spPr bwMode="auto">
            <a:xfrm>
              <a:off x="3719887" y="2994570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0,040</a:t>
              </a:r>
              <a:endParaRPr lang="hu-HU" sz="1814">
                <a:latin typeface="Arial" pitchFamily="34" charset="0"/>
              </a:endParaRPr>
            </a:p>
          </p:txBody>
        </p:sp>
        <p:sp>
          <p:nvSpPr>
            <p:cNvPr id="311371" name="Rectangle 75"/>
            <p:cNvSpPr>
              <a:spLocks noChangeArrowheads="1"/>
            </p:cNvSpPr>
            <p:nvPr/>
          </p:nvSpPr>
          <p:spPr bwMode="auto">
            <a:xfrm>
              <a:off x="3719887" y="2411958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0,080</a:t>
              </a:r>
              <a:endParaRPr lang="hu-HU" sz="1814">
                <a:latin typeface="Arial" pitchFamily="34" charset="0"/>
              </a:endParaRPr>
            </a:p>
          </p:txBody>
        </p:sp>
        <p:sp>
          <p:nvSpPr>
            <p:cNvPr id="311373" name="Rectangle 77"/>
            <p:cNvSpPr>
              <a:spLocks noChangeArrowheads="1"/>
            </p:cNvSpPr>
            <p:nvPr/>
          </p:nvSpPr>
          <p:spPr bwMode="auto">
            <a:xfrm>
              <a:off x="3719887" y="1819820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0,120</a:t>
              </a:r>
              <a:endParaRPr lang="hu-HU" sz="1814">
                <a:latin typeface="Arial" pitchFamily="34" charset="0"/>
              </a:endParaRPr>
            </a:p>
          </p:txBody>
        </p:sp>
        <p:sp>
          <p:nvSpPr>
            <p:cNvPr id="311375" name="Rectangle 79"/>
            <p:cNvSpPr>
              <a:spLocks noChangeArrowheads="1"/>
            </p:cNvSpPr>
            <p:nvPr/>
          </p:nvSpPr>
          <p:spPr bwMode="auto">
            <a:xfrm>
              <a:off x="3719887" y="1237208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 dirty="0">
                  <a:solidFill>
                    <a:srgbClr val="000000"/>
                  </a:solidFill>
                  <a:latin typeface="Calibri" pitchFamily="34" charset="0"/>
                </a:rPr>
                <a:t>0,160</a:t>
              </a:r>
              <a:endParaRPr lang="hu-HU" sz="1814" dirty="0">
                <a:latin typeface="Arial" pitchFamily="34" charset="0"/>
              </a:endParaRPr>
            </a:p>
          </p:txBody>
        </p:sp>
        <p:sp>
          <p:nvSpPr>
            <p:cNvPr id="153" name="Rectangle 51"/>
            <p:cNvSpPr>
              <a:spLocks noChangeArrowheads="1"/>
            </p:cNvSpPr>
            <p:nvPr/>
          </p:nvSpPr>
          <p:spPr bwMode="auto">
            <a:xfrm>
              <a:off x="4228266" y="3832978"/>
              <a:ext cx="325131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 dirty="0">
                  <a:solidFill>
                    <a:srgbClr val="000000"/>
                  </a:solidFill>
                  <a:latin typeface="Calibri" pitchFamily="34" charset="0"/>
                </a:rPr>
                <a:t>0,</a:t>
              </a:r>
              <a:r>
                <a:rPr lang="hu-HU" sz="1814" dirty="0" err="1">
                  <a:solidFill>
                    <a:srgbClr val="000000"/>
                  </a:solidFill>
                  <a:latin typeface="Calibri" pitchFamily="34" charset="0"/>
                </a:rPr>
                <a:t>0</a:t>
              </a:r>
              <a:endParaRPr lang="hu-HU" sz="1633" dirty="0">
                <a:latin typeface="Arial" pitchFamily="34" charset="0"/>
              </a:endParaRPr>
            </a:p>
          </p:txBody>
        </p:sp>
        <p:sp>
          <p:nvSpPr>
            <p:cNvPr id="154" name="Rectangle 52"/>
            <p:cNvSpPr>
              <a:spLocks noChangeArrowheads="1"/>
            </p:cNvSpPr>
            <p:nvPr/>
          </p:nvSpPr>
          <p:spPr bwMode="auto">
            <a:xfrm>
              <a:off x="5104565" y="3832978"/>
              <a:ext cx="325131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5,0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155" name="Rectangle 53"/>
            <p:cNvSpPr>
              <a:spLocks noChangeArrowheads="1"/>
            </p:cNvSpPr>
            <p:nvPr/>
          </p:nvSpPr>
          <p:spPr bwMode="auto">
            <a:xfrm>
              <a:off x="5886910" y="3832978"/>
              <a:ext cx="455891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10,0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156" name="Rectangle 54"/>
            <p:cNvSpPr>
              <a:spLocks noChangeArrowheads="1"/>
            </p:cNvSpPr>
            <p:nvPr/>
          </p:nvSpPr>
          <p:spPr bwMode="auto">
            <a:xfrm>
              <a:off x="6763210" y="3832978"/>
              <a:ext cx="455891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15,0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158" name="Rectangle 55"/>
            <p:cNvSpPr>
              <a:spLocks noChangeArrowheads="1"/>
            </p:cNvSpPr>
            <p:nvPr/>
          </p:nvSpPr>
          <p:spPr bwMode="auto">
            <a:xfrm>
              <a:off x="7639511" y="3832978"/>
              <a:ext cx="455891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20,0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162" name="Rectangle 50"/>
            <p:cNvSpPr>
              <a:spLocks noChangeArrowheads="1"/>
            </p:cNvSpPr>
            <p:nvPr/>
          </p:nvSpPr>
          <p:spPr bwMode="auto">
            <a:xfrm>
              <a:off x="8159896" y="3837504"/>
              <a:ext cx="475045" cy="369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2177" dirty="0">
                  <a:solidFill>
                    <a:srgbClr val="000000"/>
                  </a:solidFill>
                  <a:latin typeface="Calibri" pitchFamily="34" charset="0"/>
                </a:rPr>
                <a:t>r/</a:t>
              </a:r>
              <a:r>
                <a:rPr lang="hu-HU" sz="2177" dirty="0" err="1">
                  <a:solidFill>
                    <a:srgbClr val="000000"/>
                  </a:solidFill>
                  <a:latin typeface="Calibri" pitchFamily="34" charset="0"/>
                </a:rPr>
                <a:t>a</a:t>
              </a:r>
              <a:r>
                <a:rPr lang="hu-HU" sz="2177" baseline="-25000" dirty="0" err="1">
                  <a:solidFill>
                    <a:srgbClr val="000000"/>
                  </a:solidFill>
                  <a:latin typeface="Calibri" pitchFamily="34" charset="0"/>
                </a:rPr>
                <a:t>o</a:t>
              </a:r>
              <a:endParaRPr lang="hu-HU" sz="2177" baseline="-25000" dirty="0">
                <a:latin typeface="Arial" pitchFamily="34" charset="0"/>
              </a:endParaRPr>
            </a:p>
          </p:txBody>
        </p:sp>
        <p:sp>
          <p:nvSpPr>
            <p:cNvPr id="163" name="Rectangle 50"/>
            <p:cNvSpPr>
              <a:spLocks noChangeArrowheads="1"/>
            </p:cNvSpPr>
            <p:nvPr/>
          </p:nvSpPr>
          <p:spPr bwMode="auto">
            <a:xfrm>
              <a:off x="3843318" y="867876"/>
              <a:ext cx="462958" cy="369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2177" dirty="0">
                  <a:solidFill>
                    <a:srgbClr val="000000"/>
                  </a:solidFill>
                  <a:latin typeface="Calibri" pitchFamily="34" charset="0"/>
                </a:rPr>
                <a:t>R(</a:t>
              </a:r>
              <a:r>
                <a:rPr lang="hu-HU" sz="2177" dirty="0" err="1">
                  <a:solidFill>
                    <a:srgbClr val="000000"/>
                  </a:solidFill>
                  <a:latin typeface="Calibri" pitchFamily="34" charset="0"/>
                </a:rPr>
                <a:t>r</a:t>
              </a:r>
              <a:r>
                <a:rPr lang="hu-HU" sz="2177" dirty="0">
                  <a:solidFill>
                    <a:srgbClr val="000000"/>
                  </a:solidFill>
                  <a:latin typeface="Calibri" pitchFamily="34" charset="0"/>
                </a:rPr>
                <a:t>)</a:t>
              </a:r>
              <a:endParaRPr lang="hu-HU" sz="2177" dirty="0">
                <a:latin typeface="Arial" pitchFamily="34" charset="0"/>
              </a:endParaRPr>
            </a:p>
          </p:txBody>
        </p:sp>
      </p:grpSp>
      <p:graphicFrame>
        <p:nvGraphicFramePr>
          <p:cNvPr id="166" name="Object 141"/>
          <p:cNvGraphicFramePr>
            <a:graphicFrameLocks noChangeAspect="1"/>
          </p:cNvGraphicFramePr>
          <p:nvPr/>
        </p:nvGraphicFramePr>
        <p:xfrm>
          <a:off x="2138533" y="5723999"/>
          <a:ext cx="4016156" cy="10338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0" name="Egyenlet" r:id="rId4" imgW="1777680" imgH="457200" progId="Equation.3">
                  <p:embed/>
                </p:oleObj>
              </mc:Choice>
              <mc:Fallback>
                <p:oleObj name="Egyenlet" r:id="rId4" imgW="1777680" imgH="457200" progId="Equation.3">
                  <p:embed/>
                  <p:pic>
                    <p:nvPicPr>
                      <p:cNvPr id="166" name="Object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8533" y="5723999"/>
                        <a:ext cx="4016156" cy="10338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7" name="Szövegdoboz 166"/>
          <p:cNvSpPr txBox="1"/>
          <p:nvPr/>
        </p:nvSpPr>
        <p:spPr>
          <a:xfrm>
            <a:off x="6455278" y="5881328"/>
            <a:ext cx="4129657" cy="9857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903" dirty="0">
                <a:latin typeface="Times New Roman" pitchFamily="18" charset="0"/>
                <a:cs typeface="Times New Roman" pitchFamily="18" charset="0"/>
              </a:rPr>
              <a:t>mivel </a:t>
            </a:r>
            <a:r>
              <a:rPr lang="hu-HU" sz="2903" dirty="0">
                <a:latin typeface="Brush Script MT" pitchFamily="66" charset="0"/>
                <a:cs typeface="Times New Roman" pitchFamily="18" charset="0"/>
              </a:rPr>
              <a:t>l</a:t>
            </a:r>
            <a:r>
              <a:rPr lang="hu-HU" sz="2903" dirty="0">
                <a:latin typeface="Times New Roman" pitchFamily="18" charset="0"/>
                <a:cs typeface="Times New Roman" pitchFamily="18" charset="0"/>
              </a:rPr>
              <a:t>=1, ezért a második</a:t>
            </a:r>
          </a:p>
          <a:p>
            <a:pPr algn="ctr"/>
            <a:r>
              <a:rPr lang="hu-HU" sz="2903" dirty="0">
                <a:latin typeface="Times New Roman" pitchFamily="18" charset="0"/>
                <a:cs typeface="Times New Roman" pitchFamily="18" charset="0"/>
              </a:rPr>
              <a:t>tag nem nulla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/>
      <p:bldP spid="16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zövegdoboz 158"/>
          <p:cNvSpPr txBox="1"/>
          <p:nvPr/>
        </p:nvSpPr>
        <p:spPr>
          <a:xfrm>
            <a:off x="7403203" y="592496"/>
            <a:ext cx="766557" cy="14325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903" dirty="0">
                <a:latin typeface="Times New Roman" pitchFamily="18" charset="0"/>
                <a:cs typeface="Times New Roman" pitchFamily="18" charset="0"/>
              </a:rPr>
              <a:t>n=3</a:t>
            </a:r>
          </a:p>
          <a:p>
            <a:pPr algn="ctr"/>
            <a:r>
              <a:rPr lang="hu-HU" sz="2903" dirty="0">
                <a:latin typeface="Brush Script MT" pitchFamily="66" charset="0"/>
                <a:cs typeface="Times New Roman" pitchFamily="18" charset="0"/>
              </a:rPr>
              <a:t>l</a:t>
            </a:r>
            <a:r>
              <a:rPr lang="hu-HU" sz="2903" dirty="0">
                <a:latin typeface="Times New Roman" pitchFamily="18" charset="0"/>
                <a:cs typeface="Times New Roman" pitchFamily="18" charset="0"/>
              </a:rPr>
              <a:t>=2</a:t>
            </a:r>
          </a:p>
          <a:p>
            <a:pPr algn="ctr"/>
            <a:r>
              <a:rPr lang="hu-HU" sz="2903" dirty="0">
                <a:latin typeface="Times New Roman" pitchFamily="18" charset="0"/>
                <a:cs typeface="Times New Roman" pitchFamily="18" charset="0"/>
              </a:rPr>
              <a:t>3d</a:t>
            </a:r>
          </a:p>
        </p:txBody>
      </p:sp>
      <p:sp>
        <p:nvSpPr>
          <p:cNvPr id="160" name="Szövegdoboz 159"/>
          <p:cNvSpPr txBox="1"/>
          <p:nvPr/>
        </p:nvSpPr>
        <p:spPr>
          <a:xfrm>
            <a:off x="4044502" y="598299"/>
            <a:ext cx="766557" cy="14325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903" dirty="0">
                <a:latin typeface="Times New Roman" pitchFamily="18" charset="0"/>
                <a:cs typeface="Times New Roman" pitchFamily="18" charset="0"/>
              </a:rPr>
              <a:t>n=4</a:t>
            </a:r>
          </a:p>
          <a:p>
            <a:pPr algn="ctr"/>
            <a:r>
              <a:rPr lang="hu-HU" sz="2903" dirty="0">
                <a:latin typeface="Brush Script MT" pitchFamily="66" charset="0"/>
                <a:cs typeface="Times New Roman" pitchFamily="18" charset="0"/>
              </a:rPr>
              <a:t>l</a:t>
            </a:r>
            <a:r>
              <a:rPr lang="hu-HU" sz="2903" dirty="0">
                <a:latin typeface="Times New Roman" pitchFamily="18" charset="0"/>
                <a:cs typeface="Times New Roman" pitchFamily="18" charset="0"/>
              </a:rPr>
              <a:t>=2</a:t>
            </a:r>
          </a:p>
          <a:p>
            <a:pPr algn="ctr"/>
            <a:r>
              <a:rPr lang="hu-HU" sz="2903" dirty="0">
                <a:latin typeface="Times New Roman" pitchFamily="18" charset="0"/>
                <a:cs typeface="Times New Roman" pitchFamily="18" charset="0"/>
              </a:rPr>
              <a:t>4d</a:t>
            </a:r>
          </a:p>
        </p:txBody>
      </p:sp>
      <p:grpSp>
        <p:nvGrpSpPr>
          <p:cNvPr id="89" name="Csoportba foglalás 88"/>
          <p:cNvGrpSpPr/>
          <p:nvPr/>
        </p:nvGrpSpPr>
        <p:grpSpPr>
          <a:xfrm>
            <a:off x="2294002" y="128722"/>
            <a:ext cx="7837911" cy="5566312"/>
            <a:chOff x="849313" y="378381"/>
            <a:chExt cx="8639846" cy="6135829"/>
          </a:xfrm>
        </p:grpSpPr>
        <p:sp>
          <p:nvSpPr>
            <p:cNvPr id="312330" name="Rectangle 10"/>
            <p:cNvSpPr>
              <a:spLocks noChangeArrowheads="1"/>
            </p:cNvSpPr>
            <p:nvPr/>
          </p:nvSpPr>
          <p:spPr bwMode="auto">
            <a:xfrm>
              <a:off x="1744663" y="881063"/>
              <a:ext cx="19050" cy="5124450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12331" name="Freeform 11"/>
            <p:cNvSpPr>
              <a:spLocks noEditPoints="1"/>
            </p:cNvSpPr>
            <p:nvPr/>
          </p:nvSpPr>
          <p:spPr bwMode="auto">
            <a:xfrm>
              <a:off x="1653511" y="881063"/>
              <a:ext cx="76200" cy="5143500"/>
            </a:xfrm>
            <a:custGeom>
              <a:avLst/>
              <a:gdLst/>
              <a:ahLst/>
              <a:cxnLst>
                <a:cxn ang="0">
                  <a:pos x="0" y="3228"/>
                </a:cxn>
                <a:cxn ang="0">
                  <a:pos x="48" y="3228"/>
                </a:cxn>
                <a:cxn ang="0">
                  <a:pos x="48" y="3240"/>
                </a:cxn>
                <a:cxn ang="0">
                  <a:pos x="0" y="3240"/>
                </a:cxn>
                <a:cxn ang="0">
                  <a:pos x="0" y="3228"/>
                </a:cxn>
                <a:cxn ang="0">
                  <a:pos x="0" y="2904"/>
                </a:cxn>
                <a:cxn ang="0">
                  <a:pos x="48" y="2904"/>
                </a:cxn>
                <a:cxn ang="0">
                  <a:pos x="48" y="2916"/>
                </a:cxn>
                <a:cxn ang="0">
                  <a:pos x="0" y="2916"/>
                </a:cxn>
                <a:cxn ang="0">
                  <a:pos x="0" y="2904"/>
                </a:cxn>
                <a:cxn ang="0">
                  <a:pos x="0" y="2580"/>
                </a:cxn>
                <a:cxn ang="0">
                  <a:pos x="48" y="2580"/>
                </a:cxn>
                <a:cxn ang="0">
                  <a:pos x="48" y="2592"/>
                </a:cxn>
                <a:cxn ang="0">
                  <a:pos x="0" y="2592"/>
                </a:cxn>
                <a:cxn ang="0">
                  <a:pos x="0" y="2580"/>
                </a:cxn>
                <a:cxn ang="0">
                  <a:pos x="0" y="2256"/>
                </a:cxn>
                <a:cxn ang="0">
                  <a:pos x="48" y="2256"/>
                </a:cxn>
                <a:cxn ang="0">
                  <a:pos x="48" y="2268"/>
                </a:cxn>
                <a:cxn ang="0">
                  <a:pos x="0" y="2268"/>
                </a:cxn>
                <a:cxn ang="0">
                  <a:pos x="0" y="2256"/>
                </a:cxn>
                <a:cxn ang="0">
                  <a:pos x="0" y="1932"/>
                </a:cxn>
                <a:cxn ang="0">
                  <a:pos x="48" y="1932"/>
                </a:cxn>
                <a:cxn ang="0">
                  <a:pos x="48" y="1944"/>
                </a:cxn>
                <a:cxn ang="0">
                  <a:pos x="0" y="1944"/>
                </a:cxn>
                <a:cxn ang="0">
                  <a:pos x="0" y="1932"/>
                </a:cxn>
                <a:cxn ang="0">
                  <a:pos x="0" y="1620"/>
                </a:cxn>
                <a:cxn ang="0">
                  <a:pos x="48" y="1620"/>
                </a:cxn>
                <a:cxn ang="0">
                  <a:pos x="48" y="1632"/>
                </a:cxn>
                <a:cxn ang="0">
                  <a:pos x="0" y="1632"/>
                </a:cxn>
                <a:cxn ang="0">
                  <a:pos x="0" y="1620"/>
                </a:cxn>
                <a:cxn ang="0">
                  <a:pos x="0" y="1296"/>
                </a:cxn>
                <a:cxn ang="0">
                  <a:pos x="48" y="1296"/>
                </a:cxn>
                <a:cxn ang="0">
                  <a:pos x="48" y="1308"/>
                </a:cxn>
                <a:cxn ang="0">
                  <a:pos x="0" y="1308"/>
                </a:cxn>
                <a:cxn ang="0">
                  <a:pos x="0" y="1296"/>
                </a:cxn>
                <a:cxn ang="0">
                  <a:pos x="0" y="972"/>
                </a:cxn>
                <a:cxn ang="0">
                  <a:pos x="48" y="972"/>
                </a:cxn>
                <a:cxn ang="0">
                  <a:pos x="48" y="984"/>
                </a:cxn>
                <a:cxn ang="0">
                  <a:pos x="0" y="984"/>
                </a:cxn>
                <a:cxn ang="0">
                  <a:pos x="0" y="972"/>
                </a:cxn>
                <a:cxn ang="0">
                  <a:pos x="0" y="648"/>
                </a:cxn>
                <a:cxn ang="0">
                  <a:pos x="48" y="648"/>
                </a:cxn>
                <a:cxn ang="0">
                  <a:pos x="48" y="660"/>
                </a:cxn>
                <a:cxn ang="0">
                  <a:pos x="0" y="660"/>
                </a:cxn>
                <a:cxn ang="0">
                  <a:pos x="0" y="648"/>
                </a:cxn>
                <a:cxn ang="0">
                  <a:pos x="0" y="324"/>
                </a:cxn>
                <a:cxn ang="0">
                  <a:pos x="48" y="324"/>
                </a:cxn>
                <a:cxn ang="0">
                  <a:pos x="48" y="336"/>
                </a:cxn>
                <a:cxn ang="0">
                  <a:pos x="0" y="336"/>
                </a:cxn>
                <a:cxn ang="0">
                  <a:pos x="0" y="324"/>
                </a:cxn>
                <a:cxn ang="0">
                  <a:pos x="0" y="0"/>
                </a:cxn>
                <a:cxn ang="0">
                  <a:pos x="48" y="0"/>
                </a:cxn>
                <a:cxn ang="0">
                  <a:pos x="48" y="12"/>
                </a:cxn>
                <a:cxn ang="0">
                  <a:pos x="0" y="12"/>
                </a:cxn>
                <a:cxn ang="0">
                  <a:pos x="0" y="0"/>
                </a:cxn>
              </a:cxnLst>
              <a:rect l="0" t="0" r="r" b="b"/>
              <a:pathLst>
                <a:path w="48" h="3240">
                  <a:moveTo>
                    <a:pt x="0" y="3228"/>
                  </a:moveTo>
                  <a:lnTo>
                    <a:pt x="48" y="3228"/>
                  </a:lnTo>
                  <a:lnTo>
                    <a:pt x="48" y="3240"/>
                  </a:lnTo>
                  <a:lnTo>
                    <a:pt x="0" y="3240"/>
                  </a:lnTo>
                  <a:lnTo>
                    <a:pt x="0" y="3228"/>
                  </a:lnTo>
                  <a:close/>
                  <a:moveTo>
                    <a:pt x="0" y="2904"/>
                  </a:moveTo>
                  <a:lnTo>
                    <a:pt x="48" y="2904"/>
                  </a:lnTo>
                  <a:lnTo>
                    <a:pt x="48" y="2916"/>
                  </a:lnTo>
                  <a:lnTo>
                    <a:pt x="0" y="2916"/>
                  </a:lnTo>
                  <a:lnTo>
                    <a:pt x="0" y="2904"/>
                  </a:lnTo>
                  <a:close/>
                  <a:moveTo>
                    <a:pt x="0" y="2580"/>
                  </a:moveTo>
                  <a:lnTo>
                    <a:pt x="48" y="2580"/>
                  </a:lnTo>
                  <a:lnTo>
                    <a:pt x="48" y="2592"/>
                  </a:lnTo>
                  <a:lnTo>
                    <a:pt x="0" y="2592"/>
                  </a:lnTo>
                  <a:lnTo>
                    <a:pt x="0" y="2580"/>
                  </a:lnTo>
                  <a:close/>
                  <a:moveTo>
                    <a:pt x="0" y="2256"/>
                  </a:moveTo>
                  <a:lnTo>
                    <a:pt x="48" y="2256"/>
                  </a:lnTo>
                  <a:lnTo>
                    <a:pt x="48" y="2268"/>
                  </a:lnTo>
                  <a:lnTo>
                    <a:pt x="0" y="2268"/>
                  </a:lnTo>
                  <a:lnTo>
                    <a:pt x="0" y="2256"/>
                  </a:lnTo>
                  <a:close/>
                  <a:moveTo>
                    <a:pt x="0" y="1932"/>
                  </a:moveTo>
                  <a:lnTo>
                    <a:pt x="48" y="1932"/>
                  </a:lnTo>
                  <a:lnTo>
                    <a:pt x="48" y="1944"/>
                  </a:lnTo>
                  <a:lnTo>
                    <a:pt x="0" y="1944"/>
                  </a:lnTo>
                  <a:lnTo>
                    <a:pt x="0" y="1932"/>
                  </a:lnTo>
                  <a:close/>
                  <a:moveTo>
                    <a:pt x="0" y="1620"/>
                  </a:moveTo>
                  <a:lnTo>
                    <a:pt x="48" y="1620"/>
                  </a:lnTo>
                  <a:lnTo>
                    <a:pt x="48" y="1632"/>
                  </a:lnTo>
                  <a:lnTo>
                    <a:pt x="0" y="1632"/>
                  </a:lnTo>
                  <a:lnTo>
                    <a:pt x="0" y="1620"/>
                  </a:lnTo>
                  <a:close/>
                  <a:moveTo>
                    <a:pt x="0" y="1296"/>
                  </a:moveTo>
                  <a:lnTo>
                    <a:pt x="48" y="1296"/>
                  </a:lnTo>
                  <a:lnTo>
                    <a:pt x="48" y="1308"/>
                  </a:lnTo>
                  <a:lnTo>
                    <a:pt x="0" y="1308"/>
                  </a:lnTo>
                  <a:lnTo>
                    <a:pt x="0" y="1296"/>
                  </a:lnTo>
                  <a:close/>
                  <a:moveTo>
                    <a:pt x="0" y="972"/>
                  </a:moveTo>
                  <a:lnTo>
                    <a:pt x="48" y="972"/>
                  </a:lnTo>
                  <a:lnTo>
                    <a:pt x="48" y="984"/>
                  </a:lnTo>
                  <a:lnTo>
                    <a:pt x="0" y="984"/>
                  </a:lnTo>
                  <a:lnTo>
                    <a:pt x="0" y="972"/>
                  </a:lnTo>
                  <a:close/>
                  <a:moveTo>
                    <a:pt x="0" y="648"/>
                  </a:moveTo>
                  <a:lnTo>
                    <a:pt x="48" y="648"/>
                  </a:lnTo>
                  <a:lnTo>
                    <a:pt x="48" y="660"/>
                  </a:lnTo>
                  <a:lnTo>
                    <a:pt x="0" y="660"/>
                  </a:lnTo>
                  <a:lnTo>
                    <a:pt x="0" y="648"/>
                  </a:lnTo>
                  <a:close/>
                  <a:moveTo>
                    <a:pt x="0" y="324"/>
                  </a:moveTo>
                  <a:lnTo>
                    <a:pt x="48" y="324"/>
                  </a:lnTo>
                  <a:lnTo>
                    <a:pt x="48" y="336"/>
                  </a:lnTo>
                  <a:lnTo>
                    <a:pt x="0" y="336"/>
                  </a:lnTo>
                  <a:lnTo>
                    <a:pt x="0" y="324"/>
                  </a:lnTo>
                  <a:close/>
                  <a:moveTo>
                    <a:pt x="0" y="0"/>
                  </a:moveTo>
                  <a:lnTo>
                    <a:pt x="48" y="0"/>
                  </a:lnTo>
                  <a:lnTo>
                    <a:pt x="48" y="12"/>
                  </a:lnTo>
                  <a:lnTo>
                    <a:pt x="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254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12332" name="Rectangle 12"/>
            <p:cNvSpPr>
              <a:spLocks noChangeArrowheads="1"/>
            </p:cNvSpPr>
            <p:nvPr/>
          </p:nvSpPr>
          <p:spPr bwMode="auto">
            <a:xfrm>
              <a:off x="1744663" y="6014243"/>
              <a:ext cx="6953250" cy="0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12333" name="Freeform 13"/>
            <p:cNvSpPr>
              <a:spLocks noEditPoints="1"/>
            </p:cNvSpPr>
            <p:nvPr/>
          </p:nvSpPr>
          <p:spPr bwMode="auto">
            <a:xfrm>
              <a:off x="1744663" y="6025739"/>
              <a:ext cx="6972300" cy="76200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48"/>
                </a:cxn>
                <a:cxn ang="0">
                  <a:pos x="0" y="48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744" y="0"/>
                </a:cxn>
                <a:cxn ang="0">
                  <a:pos x="744" y="48"/>
                </a:cxn>
                <a:cxn ang="0">
                  <a:pos x="732" y="48"/>
                </a:cxn>
                <a:cxn ang="0">
                  <a:pos x="732" y="0"/>
                </a:cxn>
                <a:cxn ang="0">
                  <a:pos x="744" y="0"/>
                </a:cxn>
                <a:cxn ang="0">
                  <a:pos x="1476" y="0"/>
                </a:cxn>
                <a:cxn ang="0">
                  <a:pos x="1476" y="48"/>
                </a:cxn>
                <a:cxn ang="0">
                  <a:pos x="1464" y="48"/>
                </a:cxn>
                <a:cxn ang="0">
                  <a:pos x="1464" y="0"/>
                </a:cxn>
                <a:cxn ang="0">
                  <a:pos x="1476" y="0"/>
                </a:cxn>
                <a:cxn ang="0">
                  <a:pos x="2208" y="0"/>
                </a:cxn>
                <a:cxn ang="0">
                  <a:pos x="2208" y="48"/>
                </a:cxn>
                <a:cxn ang="0">
                  <a:pos x="2196" y="48"/>
                </a:cxn>
                <a:cxn ang="0">
                  <a:pos x="2196" y="0"/>
                </a:cxn>
                <a:cxn ang="0">
                  <a:pos x="2208" y="0"/>
                </a:cxn>
                <a:cxn ang="0">
                  <a:pos x="2928" y="0"/>
                </a:cxn>
                <a:cxn ang="0">
                  <a:pos x="2928" y="48"/>
                </a:cxn>
                <a:cxn ang="0">
                  <a:pos x="2916" y="48"/>
                </a:cxn>
                <a:cxn ang="0">
                  <a:pos x="2916" y="0"/>
                </a:cxn>
                <a:cxn ang="0">
                  <a:pos x="2928" y="0"/>
                </a:cxn>
                <a:cxn ang="0">
                  <a:pos x="3660" y="0"/>
                </a:cxn>
                <a:cxn ang="0">
                  <a:pos x="3660" y="48"/>
                </a:cxn>
                <a:cxn ang="0">
                  <a:pos x="3648" y="48"/>
                </a:cxn>
                <a:cxn ang="0">
                  <a:pos x="3648" y="0"/>
                </a:cxn>
                <a:cxn ang="0">
                  <a:pos x="3660" y="0"/>
                </a:cxn>
                <a:cxn ang="0">
                  <a:pos x="4392" y="0"/>
                </a:cxn>
                <a:cxn ang="0">
                  <a:pos x="4392" y="48"/>
                </a:cxn>
                <a:cxn ang="0">
                  <a:pos x="4380" y="48"/>
                </a:cxn>
                <a:cxn ang="0">
                  <a:pos x="4380" y="0"/>
                </a:cxn>
                <a:cxn ang="0">
                  <a:pos x="4392" y="0"/>
                </a:cxn>
              </a:cxnLst>
              <a:rect l="0" t="0" r="r" b="b"/>
              <a:pathLst>
                <a:path w="4392" h="48">
                  <a:moveTo>
                    <a:pt x="12" y="0"/>
                  </a:moveTo>
                  <a:lnTo>
                    <a:pt x="12" y="48"/>
                  </a:lnTo>
                  <a:lnTo>
                    <a:pt x="0" y="48"/>
                  </a:lnTo>
                  <a:lnTo>
                    <a:pt x="0" y="0"/>
                  </a:lnTo>
                  <a:lnTo>
                    <a:pt x="12" y="0"/>
                  </a:lnTo>
                  <a:close/>
                  <a:moveTo>
                    <a:pt x="744" y="0"/>
                  </a:moveTo>
                  <a:lnTo>
                    <a:pt x="744" y="48"/>
                  </a:lnTo>
                  <a:lnTo>
                    <a:pt x="732" y="48"/>
                  </a:lnTo>
                  <a:lnTo>
                    <a:pt x="732" y="0"/>
                  </a:lnTo>
                  <a:lnTo>
                    <a:pt x="744" y="0"/>
                  </a:lnTo>
                  <a:close/>
                  <a:moveTo>
                    <a:pt x="1476" y="0"/>
                  </a:moveTo>
                  <a:lnTo>
                    <a:pt x="1476" y="48"/>
                  </a:lnTo>
                  <a:lnTo>
                    <a:pt x="1464" y="48"/>
                  </a:lnTo>
                  <a:lnTo>
                    <a:pt x="1464" y="0"/>
                  </a:lnTo>
                  <a:lnTo>
                    <a:pt x="1476" y="0"/>
                  </a:lnTo>
                  <a:close/>
                  <a:moveTo>
                    <a:pt x="2208" y="0"/>
                  </a:moveTo>
                  <a:lnTo>
                    <a:pt x="2208" y="48"/>
                  </a:lnTo>
                  <a:lnTo>
                    <a:pt x="2196" y="48"/>
                  </a:lnTo>
                  <a:lnTo>
                    <a:pt x="2196" y="0"/>
                  </a:lnTo>
                  <a:lnTo>
                    <a:pt x="2208" y="0"/>
                  </a:lnTo>
                  <a:close/>
                  <a:moveTo>
                    <a:pt x="2928" y="0"/>
                  </a:moveTo>
                  <a:lnTo>
                    <a:pt x="2928" y="48"/>
                  </a:lnTo>
                  <a:lnTo>
                    <a:pt x="2916" y="48"/>
                  </a:lnTo>
                  <a:lnTo>
                    <a:pt x="2916" y="0"/>
                  </a:lnTo>
                  <a:lnTo>
                    <a:pt x="2928" y="0"/>
                  </a:lnTo>
                  <a:close/>
                  <a:moveTo>
                    <a:pt x="3660" y="0"/>
                  </a:moveTo>
                  <a:lnTo>
                    <a:pt x="3660" y="48"/>
                  </a:lnTo>
                  <a:lnTo>
                    <a:pt x="3648" y="48"/>
                  </a:lnTo>
                  <a:lnTo>
                    <a:pt x="3648" y="0"/>
                  </a:lnTo>
                  <a:lnTo>
                    <a:pt x="3660" y="0"/>
                  </a:lnTo>
                  <a:close/>
                  <a:moveTo>
                    <a:pt x="4392" y="0"/>
                  </a:moveTo>
                  <a:lnTo>
                    <a:pt x="4392" y="48"/>
                  </a:lnTo>
                  <a:lnTo>
                    <a:pt x="4380" y="48"/>
                  </a:lnTo>
                  <a:lnTo>
                    <a:pt x="4380" y="0"/>
                  </a:lnTo>
                  <a:lnTo>
                    <a:pt x="4392" y="0"/>
                  </a:lnTo>
                  <a:close/>
                </a:path>
              </a:pathLst>
            </a:custGeom>
            <a:solidFill>
              <a:schemeClr val="tx1"/>
            </a:solidFill>
            <a:ln w="254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12334" name="Freeform 14"/>
            <p:cNvSpPr>
              <a:spLocks/>
            </p:cNvSpPr>
            <p:nvPr/>
          </p:nvSpPr>
          <p:spPr bwMode="auto">
            <a:xfrm>
              <a:off x="1725613" y="1452563"/>
              <a:ext cx="6991350" cy="4362450"/>
            </a:xfrm>
            <a:custGeom>
              <a:avLst/>
              <a:gdLst/>
              <a:ahLst/>
              <a:cxnLst>
                <a:cxn ang="0">
                  <a:pos x="48" y="1728"/>
                </a:cxn>
                <a:cxn ang="0">
                  <a:pos x="180" y="648"/>
                </a:cxn>
                <a:cxn ang="0">
                  <a:pos x="336" y="24"/>
                </a:cxn>
                <a:cxn ang="0">
                  <a:pos x="432" y="24"/>
                </a:cxn>
                <a:cxn ang="0">
                  <a:pos x="576" y="408"/>
                </a:cxn>
                <a:cxn ang="0">
                  <a:pos x="720" y="1068"/>
                </a:cxn>
                <a:cxn ang="0">
                  <a:pos x="864" y="1728"/>
                </a:cxn>
                <a:cxn ang="0">
                  <a:pos x="1008" y="2232"/>
                </a:cxn>
                <a:cxn ang="0">
                  <a:pos x="1152" y="2544"/>
                </a:cxn>
                <a:cxn ang="0">
                  <a:pos x="1296" y="2676"/>
                </a:cxn>
                <a:cxn ang="0">
                  <a:pos x="1428" y="2700"/>
                </a:cxn>
                <a:cxn ang="0">
                  <a:pos x="1572" y="2652"/>
                </a:cxn>
                <a:cxn ang="0">
                  <a:pos x="1716" y="2568"/>
                </a:cxn>
                <a:cxn ang="0">
                  <a:pos x="1860" y="2460"/>
                </a:cxn>
                <a:cxn ang="0">
                  <a:pos x="2004" y="2352"/>
                </a:cxn>
                <a:cxn ang="0">
                  <a:pos x="2148" y="2256"/>
                </a:cxn>
                <a:cxn ang="0">
                  <a:pos x="2304" y="2172"/>
                </a:cxn>
                <a:cxn ang="0">
                  <a:pos x="2448" y="2100"/>
                </a:cxn>
                <a:cxn ang="0">
                  <a:pos x="2592" y="2040"/>
                </a:cxn>
                <a:cxn ang="0">
                  <a:pos x="2736" y="2004"/>
                </a:cxn>
                <a:cxn ang="0">
                  <a:pos x="2892" y="1968"/>
                </a:cxn>
                <a:cxn ang="0">
                  <a:pos x="3036" y="1944"/>
                </a:cxn>
                <a:cxn ang="0">
                  <a:pos x="3180" y="1932"/>
                </a:cxn>
                <a:cxn ang="0">
                  <a:pos x="3324" y="1920"/>
                </a:cxn>
                <a:cxn ang="0">
                  <a:pos x="3480" y="1908"/>
                </a:cxn>
                <a:cxn ang="0">
                  <a:pos x="3624" y="1896"/>
                </a:cxn>
                <a:cxn ang="0">
                  <a:pos x="3768" y="1896"/>
                </a:cxn>
                <a:cxn ang="0">
                  <a:pos x="3912" y="1896"/>
                </a:cxn>
                <a:cxn ang="0">
                  <a:pos x="4056" y="1884"/>
                </a:cxn>
                <a:cxn ang="0">
                  <a:pos x="4200" y="1884"/>
                </a:cxn>
                <a:cxn ang="0">
                  <a:pos x="4356" y="1884"/>
                </a:cxn>
                <a:cxn ang="0">
                  <a:pos x="4308" y="1920"/>
                </a:cxn>
                <a:cxn ang="0">
                  <a:pos x="4164" y="1920"/>
                </a:cxn>
                <a:cxn ang="0">
                  <a:pos x="4020" y="1920"/>
                </a:cxn>
                <a:cxn ang="0">
                  <a:pos x="3876" y="1932"/>
                </a:cxn>
                <a:cxn ang="0">
                  <a:pos x="3720" y="1932"/>
                </a:cxn>
                <a:cxn ang="0">
                  <a:pos x="3576" y="1932"/>
                </a:cxn>
                <a:cxn ang="0">
                  <a:pos x="3432" y="1944"/>
                </a:cxn>
                <a:cxn ang="0">
                  <a:pos x="3288" y="1956"/>
                </a:cxn>
                <a:cxn ang="0">
                  <a:pos x="3144" y="1968"/>
                </a:cxn>
                <a:cxn ang="0">
                  <a:pos x="3000" y="1992"/>
                </a:cxn>
                <a:cxn ang="0">
                  <a:pos x="2856" y="2016"/>
                </a:cxn>
                <a:cxn ang="0">
                  <a:pos x="2700" y="2052"/>
                </a:cxn>
                <a:cxn ang="0">
                  <a:pos x="2556" y="2088"/>
                </a:cxn>
                <a:cxn ang="0">
                  <a:pos x="2412" y="2148"/>
                </a:cxn>
                <a:cxn ang="0">
                  <a:pos x="2268" y="2220"/>
                </a:cxn>
                <a:cxn ang="0">
                  <a:pos x="2124" y="2304"/>
                </a:cxn>
                <a:cxn ang="0">
                  <a:pos x="1980" y="2412"/>
                </a:cxn>
                <a:cxn ang="0">
                  <a:pos x="1836" y="2520"/>
                </a:cxn>
                <a:cxn ang="0">
                  <a:pos x="1692" y="2628"/>
                </a:cxn>
                <a:cxn ang="0">
                  <a:pos x="1536" y="2712"/>
                </a:cxn>
                <a:cxn ang="0">
                  <a:pos x="1380" y="2748"/>
                </a:cxn>
                <a:cxn ang="0">
                  <a:pos x="1224" y="2676"/>
                </a:cxn>
                <a:cxn ang="0">
                  <a:pos x="1080" y="2484"/>
                </a:cxn>
                <a:cxn ang="0">
                  <a:pos x="936" y="2112"/>
                </a:cxn>
                <a:cxn ang="0">
                  <a:pos x="780" y="1548"/>
                </a:cxn>
                <a:cxn ang="0">
                  <a:pos x="636" y="876"/>
                </a:cxn>
                <a:cxn ang="0">
                  <a:pos x="492" y="252"/>
                </a:cxn>
                <a:cxn ang="0">
                  <a:pos x="384" y="36"/>
                </a:cxn>
                <a:cxn ang="0">
                  <a:pos x="324" y="132"/>
                </a:cxn>
                <a:cxn ang="0">
                  <a:pos x="180" y="996"/>
                </a:cxn>
                <a:cxn ang="0">
                  <a:pos x="60" y="1848"/>
                </a:cxn>
              </a:cxnLst>
              <a:rect l="0" t="0" r="r" b="b"/>
              <a:pathLst>
                <a:path w="4404" h="2748">
                  <a:moveTo>
                    <a:pt x="0" y="1884"/>
                  </a:moveTo>
                  <a:lnTo>
                    <a:pt x="12" y="1884"/>
                  </a:lnTo>
                  <a:lnTo>
                    <a:pt x="0" y="1884"/>
                  </a:lnTo>
                  <a:lnTo>
                    <a:pt x="12" y="1872"/>
                  </a:lnTo>
                  <a:lnTo>
                    <a:pt x="12" y="1884"/>
                  </a:lnTo>
                  <a:lnTo>
                    <a:pt x="24" y="1860"/>
                  </a:lnTo>
                  <a:lnTo>
                    <a:pt x="24" y="1836"/>
                  </a:lnTo>
                  <a:lnTo>
                    <a:pt x="36" y="1800"/>
                  </a:lnTo>
                  <a:lnTo>
                    <a:pt x="36" y="1764"/>
                  </a:lnTo>
                  <a:lnTo>
                    <a:pt x="48" y="1728"/>
                  </a:lnTo>
                  <a:lnTo>
                    <a:pt x="48" y="1680"/>
                  </a:lnTo>
                  <a:lnTo>
                    <a:pt x="72" y="1572"/>
                  </a:lnTo>
                  <a:lnTo>
                    <a:pt x="84" y="1464"/>
                  </a:lnTo>
                  <a:lnTo>
                    <a:pt x="96" y="1344"/>
                  </a:lnTo>
                  <a:lnTo>
                    <a:pt x="108" y="1224"/>
                  </a:lnTo>
                  <a:lnTo>
                    <a:pt x="132" y="1104"/>
                  </a:lnTo>
                  <a:lnTo>
                    <a:pt x="144" y="984"/>
                  </a:lnTo>
                  <a:lnTo>
                    <a:pt x="156" y="864"/>
                  </a:lnTo>
                  <a:lnTo>
                    <a:pt x="168" y="756"/>
                  </a:lnTo>
                  <a:lnTo>
                    <a:pt x="180" y="648"/>
                  </a:lnTo>
                  <a:lnTo>
                    <a:pt x="204" y="552"/>
                  </a:lnTo>
                  <a:lnTo>
                    <a:pt x="216" y="456"/>
                  </a:lnTo>
                  <a:lnTo>
                    <a:pt x="228" y="372"/>
                  </a:lnTo>
                  <a:lnTo>
                    <a:pt x="240" y="300"/>
                  </a:lnTo>
                  <a:lnTo>
                    <a:pt x="264" y="228"/>
                  </a:lnTo>
                  <a:lnTo>
                    <a:pt x="276" y="168"/>
                  </a:lnTo>
                  <a:lnTo>
                    <a:pt x="288" y="120"/>
                  </a:lnTo>
                  <a:lnTo>
                    <a:pt x="300" y="84"/>
                  </a:lnTo>
                  <a:lnTo>
                    <a:pt x="324" y="48"/>
                  </a:lnTo>
                  <a:lnTo>
                    <a:pt x="336" y="24"/>
                  </a:lnTo>
                  <a:lnTo>
                    <a:pt x="336" y="24"/>
                  </a:lnTo>
                  <a:lnTo>
                    <a:pt x="348" y="12"/>
                  </a:lnTo>
                  <a:lnTo>
                    <a:pt x="360" y="0"/>
                  </a:lnTo>
                  <a:lnTo>
                    <a:pt x="372" y="0"/>
                  </a:lnTo>
                  <a:lnTo>
                    <a:pt x="384" y="0"/>
                  </a:lnTo>
                  <a:lnTo>
                    <a:pt x="396" y="0"/>
                  </a:lnTo>
                  <a:lnTo>
                    <a:pt x="396" y="0"/>
                  </a:lnTo>
                  <a:lnTo>
                    <a:pt x="420" y="12"/>
                  </a:lnTo>
                  <a:lnTo>
                    <a:pt x="420" y="12"/>
                  </a:lnTo>
                  <a:lnTo>
                    <a:pt x="432" y="24"/>
                  </a:lnTo>
                  <a:lnTo>
                    <a:pt x="432" y="24"/>
                  </a:lnTo>
                  <a:lnTo>
                    <a:pt x="456" y="48"/>
                  </a:lnTo>
                  <a:lnTo>
                    <a:pt x="468" y="84"/>
                  </a:lnTo>
                  <a:lnTo>
                    <a:pt x="480" y="108"/>
                  </a:lnTo>
                  <a:lnTo>
                    <a:pt x="492" y="156"/>
                  </a:lnTo>
                  <a:lnTo>
                    <a:pt x="516" y="192"/>
                  </a:lnTo>
                  <a:lnTo>
                    <a:pt x="528" y="240"/>
                  </a:lnTo>
                  <a:lnTo>
                    <a:pt x="540" y="288"/>
                  </a:lnTo>
                  <a:lnTo>
                    <a:pt x="552" y="348"/>
                  </a:lnTo>
                  <a:lnTo>
                    <a:pt x="576" y="408"/>
                  </a:lnTo>
                  <a:lnTo>
                    <a:pt x="588" y="468"/>
                  </a:lnTo>
                  <a:lnTo>
                    <a:pt x="600" y="528"/>
                  </a:lnTo>
                  <a:lnTo>
                    <a:pt x="612" y="588"/>
                  </a:lnTo>
                  <a:lnTo>
                    <a:pt x="624" y="660"/>
                  </a:lnTo>
                  <a:lnTo>
                    <a:pt x="648" y="732"/>
                  </a:lnTo>
                  <a:lnTo>
                    <a:pt x="660" y="792"/>
                  </a:lnTo>
                  <a:lnTo>
                    <a:pt x="672" y="864"/>
                  </a:lnTo>
                  <a:lnTo>
                    <a:pt x="684" y="936"/>
                  </a:lnTo>
                  <a:lnTo>
                    <a:pt x="708" y="1008"/>
                  </a:lnTo>
                  <a:lnTo>
                    <a:pt x="720" y="1068"/>
                  </a:lnTo>
                  <a:lnTo>
                    <a:pt x="732" y="1140"/>
                  </a:lnTo>
                  <a:lnTo>
                    <a:pt x="744" y="1212"/>
                  </a:lnTo>
                  <a:lnTo>
                    <a:pt x="756" y="1284"/>
                  </a:lnTo>
                  <a:lnTo>
                    <a:pt x="780" y="1344"/>
                  </a:lnTo>
                  <a:lnTo>
                    <a:pt x="792" y="1416"/>
                  </a:lnTo>
                  <a:lnTo>
                    <a:pt x="804" y="1476"/>
                  </a:lnTo>
                  <a:lnTo>
                    <a:pt x="816" y="1548"/>
                  </a:lnTo>
                  <a:lnTo>
                    <a:pt x="840" y="1608"/>
                  </a:lnTo>
                  <a:lnTo>
                    <a:pt x="852" y="1668"/>
                  </a:lnTo>
                  <a:lnTo>
                    <a:pt x="864" y="1728"/>
                  </a:lnTo>
                  <a:lnTo>
                    <a:pt x="876" y="1788"/>
                  </a:lnTo>
                  <a:lnTo>
                    <a:pt x="888" y="1848"/>
                  </a:lnTo>
                  <a:lnTo>
                    <a:pt x="912" y="1896"/>
                  </a:lnTo>
                  <a:lnTo>
                    <a:pt x="924" y="1956"/>
                  </a:lnTo>
                  <a:lnTo>
                    <a:pt x="936" y="2004"/>
                  </a:lnTo>
                  <a:lnTo>
                    <a:pt x="948" y="2052"/>
                  </a:lnTo>
                  <a:lnTo>
                    <a:pt x="960" y="2100"/>
                  </a:lnTo>
                  <a:lnTo>
                    <a:pt x="984" y="2148"/>
                  </a:lnTo>
                  <a:lnTo>
                    <a:pt x="996" y="2184"/>
                  </a:lnTo>
                  <a:lnTo>
                    <a:pt x="1008" y="2232"/>
                  </a:lnTo>
                  <a:lnTo>
                    <a:pt x="1020" y="2268"/>
                  </a:lnTo>
                  <a:lnTo>
                    <a:pt x="1032" y="2304"/>
                  </a:lnTo>
                  <a:lnTo>
                    <a:pt x="1056" y="2340"/>
                  </a:lnTo>
                  <a:lnTo>
                    <a:pt x="1068" y="2376"/>
                  </a:lnTo>
                  <a:lnTo>
                    <a:pt x="1080" y="2400"/>
                  </a:lnTo>
                  <a:lnTo>
                    <a:pt x="1092" y="2436"/>
                  </a:lnTo>
                  <a:lnTo>
                    <a:pt x="1116" y="2460"/>
                  </a:lnTo>
                  <a:lnTo>
                    <a:pt x="1128" y="2496"/>
                  </a:lnTo>
                  <a:lnTo>
                    <a:pt x="1140" y="2520"/>
                  </a:lnTo>
                  <a:lnTo>
                    <a:pt x="1152" y="2544"/>
                  </a:lnTo>
                  <a:lnTo>
                    <a:pt x="1164" y="2556"/>
                  </a:lnTo>
                  <a:lnTo>
                    <a:pt x="1176" y="2580"/>
                  </a:lnTo>
                  <a:lnTo>
                    <a:pt x="1200" y="2592"/>
                  </a:lnTo>
                  <a:lnTo>
                    <a:pt x="1212" y="2616"/>
                  </a:lnTo>
                  <a:lnTo>
                    <a:pt x="1224" y="2628"/>
                  </a:lnTo>
                  <a:lnTo>
                    <a:pt x="1236" y="2640"/>
                  </a:lnTo>
                  <a:lnTo>
                    <a:pt x="1248" y="2652"/>
                  </a:lnTo>
                  <a:lnTo>
                    <a:pt x="1260" y="2664"/>
                  </a:lnTo>
                  <a:lnTo>
                    <a:pt x="1284" y="2676"/>
                  </a:lnTo>
                  <a:lnTo>
                    <a:pt x="1296" y="2676"/>
                  </a:lnTo>
                  <a:lnTo>
                    <a:pt x="1308" y="2688"/>
                  </a:lnTo>
                  <a:lnTo>
                    <a:pt x="1320" y="2688"/>
                  </a:lnTo>
                  <a:lnTo>
                    <a:pt x="1332" y="2700"/>
                  </a:lnTo>
                  <a:lnTo>
                    <a:pt x="1344" y="2700"/>
                  </a:lnTo>
                  <a:lnTo>
                    <a:pt x="1356" y="2700"/>
                  </a:lnTo>
                  <a:lnTo>
                    <a:pt x="1380" y="2712"/>
                  </a:lnTo>
                  <a:lnTo>
                    <a:pt x="1392" y="2712"/>
                  </a:lnTo>
                  <a:lnTo>
                    <a:pt x="1404" y="2712"/>
                  </a:lnTo>
                  <a:lnTo>
                    <a:pt x="1416" y="2712"/>
                  </a:lnTo>
                  <a:lnTo>
                    <a:pt x="1428" y="2700"/>
                  </a:lnTo>
                  <a:lnTo>
                    <a:pt x="1440" y="2700"/>
                  </a:lnTo>
                  <a:lnTo>
                    <a:pt x="1452" y="2700"/>
                  </a:lnTo>
                  <a:lnTo>
                    <a:pt x="1464" y="2700"/>
                  </a:lnTo>
                  <a:lnTo>
                    <a:pt x="1488" y="2688"/>
                  </a:lnTo>
                  <a:lnTo>
                    <a:pt x="1500" y="2688"/>
                  </a:lnTo>
                  <a:lnTo>
                    <a:pt x="1512" y="2676"/>
                  </a:lnTo>
                  <a:lnTo>
                    <a:pt x="1524" y="2676"/>
                  </a:lnTo>
                  <a:lnTo>
                    <a:pt x="1536" y="2664"/>
                  </a:lnTo>
                  <a:lnTo>
                    <a:pt x="1548" y="2664"/>
                  </a:lnTo>
                  <a:lnTo>
                    <a:pt x="1572" y="2652"/>
                  </a:lnTo>
                  <a:lnTo>
                    <a:pt x="1584" y="2652"/>
                  </a:lnTo>
                  <a:lnTo>
                    <a:pt x="1596" y="2640"/>
                  </a:lnTo>
                  <a:lnTo>
                    <a:pt x="1608" y="2628"/>
                  </a:lnTo>
                  <a:lnTo>
                    <a:pt x="1620" y="2628"/>
                  </a:lnTo>
                  <a:lnTo>
                    <a:pt x="1644" y="2616"/>
                  </a:lnTo>
                  <a:lnTo>
                    <a:pt x="1656" y="2604"/>
                  </a:lnTo>
                  <a:lnTo>
                    <a:pt x="1668" y="2592"/>
                  </a:lnTo>
                  <a:lnTo>
                    <a:pt x="1680" y="2580"/>
                  </a:lnTo>
                  <a:lnTo>
                    <a:pt x="1692" y="2580"/>
                  </a:lnTo>
                  <a:lnTo>
                    <a:pt x="1716" y="2568"/>
                  </a:lnTo>
                  <a:lnTo>
                    <a:pt x="1728" y="2556"/>
                  </a:lnTo>
                  <a:lnTo>
                    <a:pt x="1740" y="2544"/>
                  </a:lnTo>
                  <a:lnTo>
                    <a:pt x="1752" y="2532"/>
                  </a:lnTo>
                  <a:lnTo>
                    <a:pt x="1764" y="2520"/>
                  </a:lnTo>
                  <a:lnTo>
                    <a:pt x="1788" y="2508"/>
                  </a:lnTo>
                  <a:lnTo>
                    <a:pt x="1800" y="2496"/>
                  </a:lnTo>
                  <a:lnTo>
                    <a:pt x="1812" y="2484"/>
                  </a:lnTo>
                  <a:lnTo>
                    <a:pt x="1824" y="2484"/>
                  </a:lnTo>
                  <a:lnTo>
                    <a:pt x="1848" y="2472"/>
                  </a:lnTo>
                  <a:lnTo>
                    <a:pt x="1860" y="2460"/>
                  </a:lnTo>
                  <a:lnTo>
                    <a:pt x="1872" y="2448"/>
                  </a:lnTo>
                  <a:lnTo>
                    <a:pt x="1884" y="2436"/>
                  </a:lnTo>
                  <a:lnTo>
                    <a:pt x="1896" y="2424"/>
                  </a:lnTo>
                  <a:lnTo>
                    <a:pt x="1920" y="2412"/>
                  </a:lnTo>
                  <a:lnTo>
                    <a:pt x="1932" y="2400"/>
                  </a:lnTo>
                  <a:lnTo>
                    <a:pt x="1944" y="2388"/>
                  </a:lnTo>
                  <a:lnTo>
                    <a:pt x="1956" y="2376"/>
                  </a:lnTo>
                  <a:lnTo>
                    <a:pt x="1980" y="2364"/>
                  </a:lnTo>
                  <a:lnTo>
                    <a:pt x="1992" y="2364"/>
                  </a:lnTo>
                  <a:lnTo>
                    <a:pt x="2004" y="2352"/>
                  </a:lnTo>
                  <a:lnTo>
                    <a:pt x="2016" y="2340"/>
                  </a:lnTo>
                  <a:lnTo>
                    <a:pt x="2028" y="2328"/>
                  </a:lnTo>
                  <a:lnTo>
                    <a:pt x="2052" y="2316"/>
                  </a:lnTo>
                  <a:lnTo>
                    <a:pt x="2064" y="2304"/>
                  </a:lnTo>
                  <a:lnTo>
                    <a:pt x="2076" y="2304"/>
                  </a:lnTo>
                  <a:lnTo>
                    <a:pt x="2088" y="2292"/>
                  </a:lnTo>
                  <a:lnTo>
                    <a:pt x="2112" y="2280"/>
                  </a:lnTo>
                  <a:lnTo>
                    <a:pt x="2124" y="2268"/>
                  </a:lnTo>
                  <a:lnTo>
                    <a:pt x="2136" y="2256"/>
                  </a:lnTo>
                  <a:lnTo>
                    <a:pt x="2148" y="2256"/>
                  </a:lnTo>
                  <a:lnTo>
                    <a:pt x="2160" y="2244"/>
                  </a:lnTo>
                  <a:lnTo>
                    <a:pt x="2184" y="2232"/>
                  </a:lnTo>
                  <a:lnTo>
                    <a:pt x="2196" y="2220"/>
                  </a:lnTo>
                  <a:lnTo>
                    <a:pt x="2208" y="2220"/>
                  </a:lnTo>
                  <a:lnTo>
                    <a:pt x="2220" y="2208"/>
                  </a:lnTo>
                  <a:lnTo>
                    <a:pt x="2244" y="2196"/>
                  </a:lnTo>
                  <a:lnTo>
                    <a:pt x="2256" y="2196"/>
                  </a:lnTo>
                  <a:lnTo>
                    <a:pt x="2268" y="2184"/>
                  </a:lnTo>
                  <a:lnTo>
                    <a:pt x="2280" y="2172"/>
                  </a:lnTo>
                  <a:lnTo>
                    <a:pt x="2304" y="2172"/>
                  </a:lnTo>
                  <a:lnTo>
                    <a:pt x="2316" y="2160"/>
                  </a:lnTo>
                  <a:lnTo>
                    <a:pt x="2328" y="2148"/>
                  </a:lnTo>
                  <a:lnTo>
                    <a:pt x="2340" y="2148"/>
                  </a:lnTo>
                  <a:lnTo>
                    <a:pt x="2352" y="2136"/>
                  </a:lnTo>
                  <a:lnTo>
                    <a:pt x="2376" y="2136"/>
                  </a:lnTo>
                  <a:lnTo>
                    <a:pt x="2388" y="2124"/>
                  </a:lnTo>
                  <a:lnTo>
                    <a:pt x="2400" y="2112"/>
                  </a:lnTo>
                  <a:lnTo>
                    <a:pt x="2412" y="2112"/>
                  </a:lnTo>
                  <a:lnTo>
                    <a:pt x="2436" y="2100"/>
                  </a:lnTo>
                  <a:lnTo>
                    <a:pt x="2448" y="2100"/>
                  </a:lnTo>
                  <a:lnTo>
                    <a:pt x="2460" y="2088"/>
                  </a:lnTo>
                  <a:lnTo>
                    <a:pt x="2472" y="2088"/>
                  </a:lnTo>
                  <a:lnTo>
                    <a:pt x="2496" y="2076"/>
                  </a:lnTo>
                  <a:lnTo>
                    <a:pt x="2508" y="2076"/>
                  </a:lnTo>
                  <a:lnTo>
                    <a:pt x="2520" y="2064"/>
                  </a:lnTo>
                  <a:lnTo>
                    <a:pt x="2532" y="2064"/>
                  </a:lnTo>
                  <a:lnTo>
                    <a:pt x="2544" y="2064"/>
                  </a:lnTo>
                  <a:lnTo>
                    <a:pt x="2568" y="2052"/>
                  </a:lnTo>
                  <a:lnTo>
                    <a:pt x="2580" y="2052"/>
                  </a:lnTo>
                  <a:lnTo>
                    <a:pt x="2592" y="2040"/>
                  </a:lnTo>
                  <a:lnTo>
                    <a:pt x="2604" y="2040"/>
                  </a:lnTo>
                  <a:lnTo>
                    <a:pt x="2616" y="2028"/>
                  </a:lnTo>
                  <a:lnTo>
                    <a:pt x="2640" y="2028"/>
                  </a:lnTo>
                  <a:lnTo>
                    <a:pt x="2652" y="2028"/>
                  </a:lnTo>
                  <a:lnTo>
                    <a:pt x="2664" y="2016"/>
                  </a:lnTo>
                  <a:lnTo>
                    <a:pt x="2676" y="2016"/>
                  </a:lnTo>
                  <a:lnTo>
                    <a:pt x="2700" y="2016"/>
                  </a:lnTo>
                  <a:lnTo>
                    <a:pt x="2712" y="2004"/>
                  </a:lnTo>
                  <a:lnTo>
                    <a:pt x="2724" y="2004"/>
                  </a:lnTo>
                  <a:lnTo>
                    <a:pt x="2736" y="2004"/>
                  </a:lnTo>
                  <a:lnTo>
                    <a:pt x="2760" y="1992"/>
                  </a:lnTo>
                  <a:lnTo>
                    <a:pt x="2772" y="1992"/>
                  </a:lnTo>
                  <a:lnTo>
                    <a:pt x="2784" y="1992"/>
                  </a:lnTo>
                  <a:lnTo>
                    <a:pt x="2796" y="1992"/>
                  </a:lnTo>
                  <a:lnTo>
                    <a:pt x="2820" y="1980"/>
                  </a:lnTo>
                  <a:lnTo>
                    <a:pt x="2832" y="1980"/>
                  </a:lnTo>
                  <a:lnTo>
                    <a:pt x="2844" y="1980"/>
                  </a:lnTo>
                  <a:lnTo>
                    <a:pt x="2856" y="1980"/>
                  </a:lnTo>
                  <a:lnTo>
                    <a:pt x="2868" y="1968"/>
                  </a:lnTo>
                  <a:lnTo>
                    <a:pt x="2892" y="1968"/>
                  </a:lnTo>
                  <a:lnTo>
                    <a:pt x="2904" y="1968"/>
                  </a:lnTo>
                  <a:lnTo>
                    <a:pt x="2916" y="1968"/>
                  </a:lnTo>
                  <a:lnTo>
                    <a:pt x="2928" y="1956"/>
                  </a:lnTo>
                  <a:lnTo>
                    <a:pt x="2952" y="1956"/>
                  </a:lnTo>
                  <a:lnTo>
                    <a:pt x="2964" y="1956"/>
                  </a:lnTo>
                  <a:lnTo>
                    <a:pt x="2976" y="1956"/>
                  </a:lnTo>
                  <a:lnTo>
                    <a:pt x="2988" y="1956"/>
                  </a:lnTo>
                  <a:lnTo>
                    <a:pt x="3000" y="1944"/>
                  </a:lnTo>
                  <a:lnTo>
                    <a:pt x="3024" y="1944"/>
                  </a:lnTo>
                  <a:lnTo>
                    <a:pt x="3036" y="1944"/>
                  </a:lnTo>
                  <a:lnTo>
                    <a:pt x="3048" y="1944"/>
                  </a:lnTo>
                  <a:lnTo>
                    <a:pt x="3060" y="1944"/>
                  </a:lnTo>
                  <a:lnTo>
                    <a:pt x="3084" y="1944"/>
                  </a:lnTo>
                  <a:lnTo>
                    <a:pt x="3096" y="1932"/>
                  </a:lnTo>
                  <a:lnTo>
                    <a:pt x="3108" y="1932"/>
                  </a:lnTo>
                  <a:lnTo>
                    <a:pt x="3120" y="1932"/>
                  </a:lnTo>
                  <a:lnTo>
                    <a:pt x="3132" y="1932"/>
                  </a:lnTo>
                  <a:lnTo>
                    <a:pt x="3156" y="1932"/>
                  </a:lnTo>
                  <a:lnTo>
                    <a:pt x="3168" y="1932"/>
                  </a:lnTo>
                  <a:lnTo>
                    <a:pt x="3180" y="1932"/>
                  </a:lnTo>
                  <a:lnTo>
                    <a:pt x="3192" y="1920"/>
                  </a:lnTo>
                  <a:lnTo>
                    <a:pt x="3216" y="1920"/>
                  </a:lnTo>
                  <a:lnTo>
                    <a:pt x="3228" y="1920"/>
                  </a:lnTo>
                  <a:lnTo>
                    <a:pt x="3240" y="1920"/>
                  </a:lnTo>
                  <a:lnTo>
                    <a:pt x="3252" y="1920"/>
                  </a:lnTo>
                  <a:lnTo>
                    <a:pt x="3264" y="1920"/>
                  </a:lnTo>
                  <a:lnTo>
                    <a:pt x="3288" y="1920"/>
                  </a:lnTo>
                  <a:lnTo>
                    <a:pt x="3300" y="1920"/>
                  </a:lnTo>
                  <a:lnTo>
                    <a:pt x="3312" y="1920"/>
                  </a:lnTo>
                  <a:lnTo>
                    <a:pt x="3324" y="1920"/>
                  </a:lnTo>
                  <a:lnTo>
                    <a:pt x="3348" y="1908"/>
                  </a:lnTo>
                  <a:lnTo>
                    <a:pt x="3360" y="1908"/>
                  </a:lnTo>
                  <a:lnTo>
                    <a:pt x="3372" y="1908"/>
                  </a:lnTo>
                  <a:lnTo>
                    <a:pt x="3384" y="1908"/>
                  </a:lnTo>
                  <a:lnTo>
                    <a:pt x="3396" y="1908"/>
                  </a:lnTo>
                  <a:lnTo>
                    <a:pt x="3420" y="1908"/>
                  </a:lnTo>
                  <a:lnTo>
                    <a:pt x="3432" y="1908"/>
                  </a:lnTo>
                  <a:lnTo>
                    <a:pt x="3444" y="1908"/>
                  </a:lnTo>
                  <a:lnTo>
                    <a:pt x="3456" y="1908"/>
                  </a:lnTo>
                  <a:lnTo>
                    <a:pt x="3480" y="1908"/>
                  </a:lnTo>
                  <a:lnTo>
                    <a:pt x="3492" y="1908"/>
                  </a:lnTo>
                  <a:lnTo>
                    <a:pt x="3504" y="1908"/>
                  </a:lnTo>
                  <a:lnTo>
                    <a:pt x="3516" y="1908"/>
                  </a:lnTo>
                  <a:lnTo>
                    <a:pt x="3528" y="1896"/>
                  </a:lnTo>
                  <a:lnTo>
                    <a:pt x="3552" y="1896"/>
                  </a:lnTo>
                  <a:lnTo>
                    <a:pt x="3564" y="1896"/>
                  </a:lnTo>
                  <a:lnTo>
                    <a:pt x="3576" y="1896"/>
                  </a:lnTo>
                  <a:lnTo>
                    <a:pt x="3588" y="1896"/>
                  </a:lnTo>
                  <a:lnTo>
                    <a:pt x="3600" y="1896"/>
                  </a:lnTo>
                  <a:lnTo>
                    <a:pt x="3624" y="1896"/>
                  </a:lnTo>
                  <a:lnTo>
                    <a:pt x="3636" y="1896"/>
                  </a:lnTo>
                  <a:lnTo>
                    <a:pt x="3648" y="1896"/>
                  </a:lnTo>
                  <a:lnTo>
                    <a:pt x="3660" y="1896"/>
                  </a:lnTo>
                  <a:lnTo>
                    <a:pt x="3684" y="1896"/>
                  </a:lnTo>
                  <a:lnTo>
                    <a:pt x="3696" y="1896"/>
                  </a:lnTo>
                  <a:lnTo>
                    <a:pt x="3708" y="1896"/>
                  </a:lnTo>
                  <a:lnTo>
                    <a:pt x="3720" y="1896"/>
                  </a:lnTo>
                  <a:lnTo>
                    <a:pt x="3732" y="1896"/>
                  </a:lnTo>
                  <a:lnTo>
                    <a:pt x="3756" y="1896"/>
                  </a:lnTo>
                  <a:lnTo>
                    <a:pt x="3768" y="1896"/>
                  </a:lnTo>
                  <a:lnTo>
                    <a:pt x="3780" y="1896"/>
                  </a:lnTo>
                  <a:lnTo>
                    <a:pt x="3792" y="1896"/>
                  </a:lnTo>
                  <a:lnTo>
                    <a:pt x="3816" y="1896"/>
                  </a:lnTo>
                  <a:lnTo>
                    <a:pt x="3828" y="1896"/>
                  </a:lnTo>
                  <a:lnTo>
                    <a:pt x="3840" y="1896"/>
                  </a:lnTo>
                  <a:lnTo>
                    <a:pt x="3852" y="1896"/>
                  </a:lnTo>
                  <a:lnTo>
                    <a:pt x="3864" y="1896"/>
                  </a:lnTo>
                  <a:lnTo>
                    <a:pt x="3888" y="1896"/>
                  </a:lnTo>
                  <a:lnTo>
                    <a:pt x="3900" y="1896"/>
                  </a:lnTo>
                  <a:lnTo>
                    <a:pt x="3912" y="1896"/>
                  </a:lnTo>
                  <a:lnTo>
                    <a:pt x="3924" y="1896"/>
                  </a:lnTo>
                  <a:lnTo>
                    <a:pt x="3948" y="1896"/>
                  </a:lnTo>
                  <a:lnTo>
                    <a:pt x="3960" y="1884"/>
                  </a:lnTo>
                  <a:lnTo>
                    <a:pt x="3972" y="1884"/>
                  </a:lnTo>
                  <a:lnTo>
                    <a:pt x="3984" y="1884"/>
                  </a:lnTo>
                  <a:lnTo>
                    <a:pt x="3996" y="1884"/>
                  </a:lnTo>
                  <a:lnTo>
                    <a:pt x="4020" y="1884"/>
                  </a:lnTo>
                  <a:lnTo>
                    <a:pt x="4032" y="1884"/>
                  </a:lnTo>
                  <a:lnTo>
                    <a:pt x="4044" y="1884"/>
                  </a:lnTo>
                  <a:lnTo>
                    <a:pt x="4056" y="1884"/>
                  </a:lnTo>
                  <a:lnTo>
                    <a:pt x="4068" y="1884"/>
                  </a:lnTo>
                  <a:lnTo>
                    <a:pt x="4092" y="1884"/>
                  </a:lnTo>
                  <a:lnTo>
                    <a:pt x="4104" y="1884"/>
                  </a:lnTo>
                  <a:lnTo>
                    <a:pt x="4116" y="1884"/>
                  </a:lnTo>
                  <a:lnTo>
                    <a:pt x="4128" y="1884"/>
                  </a:lnTo>
                  <a:lnTo>
                    <a:pt x="4152" y="1884"/>
                  </a:lnTo>
                  <a:lnTo>
                    <a:pt x="4164" y="1884"/>
                  </a:lnTo>
                  <a:lnTo>
                    <a:pt x="4176" y="1884"/>
                  </a:lnTo>
                  <a:lnTo>
                    <a:pt x="4188" y="1884"/>
                  </a:lnTo>
                  <a:lnTo>
                    <a:pt x="4200" y="1884"/>
                  </a:lnTo>
                  <a:lnTo>
                    <a:pt x="4224" y="1884"/>
                  </a:lnTo>
                  <a:lnTo>
                    <a:pt x="4236" y="1884"/>
                  </a:lnTo>
                  <a:lnTo>
                    <a:pt x="4248" y="1884"/>
                  </a:lnTo>
                  <a:lnTo>
                    <a:pt x="4260" y="1884"/>
                  </a:lnTo>
                  <a:lnTo>
                    <a:pt x="4272" y="1884"/>
                  </a:lnTo>
                  <a:lnTo>
                    <a:pt x="4296" y="1884"/>
                  </a:lnTo>
                  <a:lnTo>
                    <a:pt x="4308" y="1884"/>
                  </a:lnTo>
                  <a:lnTo>
                    <a:pt x="4320" y="1884"/>
                  </a:lnTo>
                  <a:lnTo>
                    <a:pt x="4332" y="1884"/>
                  </a:lnTo>
                  <a:lnTo>
                    <a:pt x="4356" y="1884"/>
                  </a:lnTo>
                  <a:lnTo>
                    <a:pt x="4368" y="1884"/>
                  </a:lnTo>
                  <a:lnTo>
                    <a:pt x="4380" y="1884"/>
                  </a:lnTo>
                  <a:lnTo>
                    <a:pt x="4392" y="1896"/>
                  </a:lnTo>
                  <a:lnTo>
                    <a:pt x="4404" y="1908"/>
                  </a:lnTo>
                  <a:lnTo>
                    <a:pt x="4380" y="1920"/>
                  </a:lnTo>
                  <a:lnTo>
                    <a:pt x="4368" y="1920"/>
                  </a:lnTo>
                  <a:lnTo>
                    <a:pt x="4356" y="1920"/>
                  </a:lnTo>
                  <a:lnTo>
                    <a:pt x="4332" y="1920"/>
                  </a:lnTo>
                  <a:lnTo>
                    <a:pt x="4320" y="1920"/>
                  </a:lnTo>
                  <a:lnTo>
                    <a:pt x="4308" y="1920"/>
                  </a:lnTo>
                  <a:lnTo>
                    <a:pt x="4296" y="1920"/>
                  </a:lnTo>
                  <a:lnTo>
                    <a:pt x="4284" y="1920"/>
                  </a:lnTo>
                  <a:lnTo>
                    <a:pt x="4260" y="1920"/>
                  </a:lnTo>
                  <a:lnTo>
                    <a:pt x="4248" y="1920"/>
                  </a:lnTo>
                  <a:lnTo>
                    <a:pt x="4236" y="1920"/>
                  </a:lnTo>
                  <a:lnTo>
                    <a:pt x="4224" y="1920"/>
                  </a:lnTo>
                  <a:lnTo>
                    <a:pt x="4200" y="1920"/>
                  </a:lnTo>
                  <a:lnTo>
                    <a:pt x="4188" y="1920"/>
                  </a:lnTo>
                  <a:lnTo>
                    <a:pt x="4176" y="1920"/>
                  </a:lnTo>
                  <a:lnTo>
                    <a:pt x="4164" y="1920"/>
                  </a:lnTo>
                  <a:lnTo>
                    <a:pt x="4152" y="1920"/>
                  </a:lnTo>
                  <a:lnTo>
                    <a:pt x="4128" y="1920"/>
                  </a:lnTo>
                  <a:lnTo>
                    <a:pt x="4116" y="1920"/>
                  </a:lnTo>
                  <a:lnTo>
                    <a:pt x="4104" y="1920"/>
                  </a:lnTo>
                  <a:lnTo>
                    <a:pt x="4092" y="1920"/>
                  </a:lnTo>
                  <a:lnTo>
                    <a:pt x="4068" y="1920"/>
                  </a:lnTo>
                  <a:lnTo>
                    <a:pt x="4056" y="1920"/>
                  </a:lnTo>
                  <a:lnTo>
                    <a:pt x="4044" y="1920"/>
                  </a:lnTo>
                  <a:lnTo>
                    <a:pt x="4032" y="1920"/>
                  </a:lnTo>
                  <a:lnTo>
                    <a:pt x="4020" y="1920"/>
                  </a:lnTo>
                  <a:lnTo>
                    <a:pt x="4008" y="1920"/>
                  </a:lnTo>
                  <a:lnTo>
                    <a:pt x="3984" y="1920"/>
                  </a:lnTo>
                  <a:lnTo>
                    <a:pt x="3972" y="1920"/>
                  </a:lnTo>
                  <a:lnTo>
                    <a:pt x="3960" y="1920"/>
                  </a:lnTo>
                  <a:lnTo>
                    <a:pt x="3948" y="1932"/>
                  </a:lnTo>
                  <a:lnTo>
                    <a:pt x="3924" y="1932"/>
                  </a:lnTo>
                  <a:lnTo>
                    <a:pt x="3912" y="1932"/>
                  </a:lnTo>
                  <a:lnTo>
                    <a:pt x="3900" y="1932"/>
                  </a:lnTo>
                  <a:lnTo>
                    <a:pt x="3888" y="1932"/>
                  </a:lnTo>
                  <a:lnTo>
                    <a:pt x="3876" y="1932"/>
                  </a:lnTo>
                  <a:lnTo>
                    <a:pt x="3852" y="1932"/>
                  </a:lnTo>
                  <a:lnTo>
                    <a:pt x="3840" y="1932"/>
                  </a:lnTo>
                  <a:lnTo>
                    <a:pt x="3828" y="1932"/>
                  </a:lnTo>
                  <a:lnTo>
                    <a:pt x="3816" y="1932"/>
                  </a:lnTo>
                  <a:lnTo>
                    <a:pt x="3792" y="1932"/>
                  </a:lnTo>
                  <a:lnTo>
                    <a:pt x="3780" y="1932"/>
                  </a:lnTo>
                  <a:lnTo>
                    <a:pt x="3768" y="1932"/>
                  </a:lnTo>
                  <a:lnTo>
                    <a:pt x="3756" y="1932"/>
                  </a:lnTo>
                  <a:lnTo>
                    <a:pt x="3732" y="1932"/>
                  </a:lnTo>
                  <a:lnTo>
                    <a:pt x="3720" y="1932"/>
                  </a:lnTo>
                  <a:lnTo>
                    <a:pt x="3708" y="1932"/>
                  </a:lnTo>
                  <a:lnTo>
                    <a:pt x="3696" y="1932"/>
                  </a:lnTo>
                  <a:lnTo>
                    <a:pt x="3684" y="1932"/>
                  </a:lnTo>
                  <a:lnTo>
                    <a:pt x="3660" y="1932"/>
                  </a:lnTo>
                  <a:lnTo>
                    <a:pt x="3648" y="1932"/>
                  </a:lnTo>
                  <a:lnTo>
                    <a:pt x="3636" y="1932"/>
                  </a:lnTo>
                  <a:lnTo>
                    <a:pt x="3624" y="1932"/>
                  </a:lnTo>
                  <a:lnTo>
                    <a:pt x="3612" y="1932"/>
                  </a:lnTo>
                  <a:lnTo>
                    <a:pt x="3588" y="1932"/>
                  </a:lnTo>
                  <a:lnTo>
                    <a:pt x="3576" y="1932"/>
                  </a:lnTo>
                  <a:lnTo>
                    <a:pt x="3564" y="1932"/>
                  </a:lnTo>
                  <a:lnTo>
                    <a:pt x="3552" y="1932"/>
                  </a:lnTo>
                  <a:lnTo>
                    <a:pt x="3540" y="1932"/>
                  </a:lnTo>
                  <a:lnTo>
                    <a:pt x="3516" y="1944"/>
                  </a:lnTo>
                  <a:lnTo>
                    <a:pt x="3504" y="1944"/>
                  </a:lnTo>
                  <a:lnTo>
                    <a:pt x="3492" y="1944"/>
                  </a:lnTo>
                  <a:lnTo>
                    <a:pt x="3480" y="1944"/>
                  </a:lnTo>
                  <a:lnTo>
                    <a:pt x="3456" y="1944"/>
                  </a:lnTo>
                  <a:lnTo>
                    <a:pt x="3444" y="1944"/>
                  </a:lnTo>
                  <a:lnTo>
                    <a:pt x="3432" y="1944"/>
                  </a:lnTo>
                  <a:lnTo>
                    <a:pt x="3420" y="1944"/>
                  </a:lnTo>
                  <a:lnTo>
                    <a:pt x="3408" y="1944"/>
                  </a:lnTo>
                  <a:lnTo>
                    <a:pt x="3384" y="1944"/>
                  </a:lnTo>
                  <a:lnTo>
                    <a:pt x="3372" y="1944"/>
                  </a:lnTo>
                  <a:lnTo>
                    <a:pt x="3360" y="1944"/>
                  </a:lnTo>
                  <a:lnTo>
                    <a:pt x="3348" y="1944"/>
                  </a:lnTo>
                  <a:lnTo>
                    <a:pt x="3336" y="1944"/>
                  </a:lnTo>
                  <a:lnTo>
                    <a:pt x="3312" y="1956"/>
                  </a:lnTo>
                  <a:lnTo>
                    <a:pt x="3300" y="1956"/>
                  </a:lnTo>
                  <a:lnTo>
                    <a:pt x="3288" y="1956"/>
                  </a:lnTo>
                  <a:lnTo>
                    <a:pt x="3276" y="1956"/>
                  </a:lnTo>
                  <a:lnTo>
                    <a:pt x="3264" y="1956"/>
                  </a:lnTo>
                  <a:lnTo>
                    <a:pt x="3240" y="1956"/>
                  </a:lnTo>
                  <a:lnTo>
                    <a:pt x="3228" y="1956"/>
                  </a:lnTo>
                  <a:lnTo>
                    <a:pt x="3216" y="1956"/>
                  </a:lnTo>
                  <a:lnTo>
                    <a:pt x="3204" y="1956"/>
                  </a:lnTo>
                  <a:lnTo>
                    <a:pt x="3180" y="1968"/>
                  </a:lnTo>
                  <a:lnTo>
                    <a:pt x="3168" y="1968"/>
                  </a:lnTo>
                  <a:lnTo>
                    <a:pt x="3156" y="1968"/>
                  </a:lnTo>
                  <a:lnTo>
                    <a:pt x="3144" y="1968"/>
                  </a:lnTo>
                  <a:lnTo>
                    <a:pt x="3132" y="1968"/>
                  </a:lnTo>
                  <a:lnTo>
                    <a:pt x="3108" y="1968"/>
                  </a:lnTo>
                  <a:lnTo>
                    <a:pt x="3096" y="1968"/>
                  </a:lnTo>
                  <a:lnTo>
                    <a:pt x="3084" y="1980"/>
                  </a:lnTo>
                  <a:lnTo>
                    <a:pt x="3072" y="1980"/>
                  </a:lnTo>
                  <a:lnTo>
                    <a:pt x="3060" y="1980"/>
                  </a:lnTo>
                  <a:lnTo>
                    <a:pt x="3036" y="1980"/>
                  </a:lnTo>
                  <a:lnTo>
                    <a:pt x="3024" y="1980"/>
                  </a:lnTo>
                  <a:lnTo>
                    <a:pt x="3012" y="1980"/>
                  </a:lnTo>
                  <a:lnTo>
                    <a:pt x="3000" y="1992"/>
                  </a:lnTo>
                  <a:lnTo>
                    <a:pt x="2976" y="1992"/>
                  </a:lnTo>
                  <a:lnTo>
                    <a:pt x="2964" y="1992"/>
                  </a:lnTo>
                  <a:lnTo>
                    <a:pt x="2952" y="1992"/>
                  </a:lnTo>
                  <a:lnTo>
                    <a:pt x="2940" y="1992"/>
                  </a:lnTo>
                  <a:lnTo>
                    <a:pt x="2928" y="2004"/>
                  </a:lnTo>
                  <a:lnTo>
                    <a:pt x="2904" y="2004"/>
                  </a:lnTo>
                  <a:lnTo>
                    <a:pt x="2892" y="2004"/>
                  </a:lnTo>
                  <a:lnTo>
                    <a:pt x="2880" y="2004"/>
                  </a:lnTo>
                  <a:lnTo>
                    <a:pt x="2868" y="2004"/>
                  </a:lnTo>
                  <a:lnTo>
                    <a:pt x="2856" y="2016"/>
                  </a:lnTo>
                  <a:lnTo>
                    <a:pt x="2832" y="2016"/>
                  </a:lnTo>
                  <a:lnTo>
                    <a:pt x="2820" y="2016"/>
                  </a:lnTo>
                  <a:lnTo>
                    <a:pt x="2808" y="2016"/>
                  </a:lnTo>
                  <a:lnTo>
                    <a:pt x="2796" y="2028"/>
                  </a:lnTo>
                  <a:lnTo>
                    <a:pt x="2784" y="2028"/>
                  </a:lnTo>
                  <a:lnTo>
                    <a:pt x="2760" y="2028"/>
                  </a:lnTo>
                  <a:lnTo>
                    <a:pt x="2748" y="2040"/>
                  </a:lnTo>
                  <a:lnTo>
                    <a:pt x="2736" y="2040"/>
                  </a:lnTo>
                  <a:lnTo>
                    <a:pt x="2724" y="2040"/>
                  </a:lnTo>
                  <a:lnTo>
                    <a:pt x="2700" y="2052"/>
                  </a:lnTo>
                  <a:lnTo>
                    <a:pt x="2688" y="2052"/>
                  </a:lnTo>
                  <a:lnTo>
                    <a:pt x="2676" y="2052"/>
                  </a:lnTo>
                  <a:lnTo>
                    <a:pt x="2664" y="2064"/>
                  </a:lnTo>
                  <a:lnTo>
                    <a:pt x="2652" y="2064"/>
                  </a:lnTo>
                  <a:lnTo>
                    <a:pt x="2640" y="2064"/>
                  </a:lnTo>
                  <a:lnTo>
                    <a:pt x="2616" y="2076"/>
                  </a:lnTo>
                  <a:lnTo>
                    <a:pt x="2604" y="2076"/>
                  </a:lnTo>
                  <a:lnTo>
                    <a:pt x="2592" y="2076"/>
                  </a:lnTo>
                  <a:lnTo>
                    <a:pt x="2580" y="2088"/>
                  </a:lnTo>
                  <a:lnTo>
                    <a:pt x="2556" y="2088"/>
                  </a:lnTo>
                  <a:lnTo>
                    <a:pt x="2544" y="2100"/>
                  </a:lnTo>
                  <a:lnTo>
                    <a:pt x="2532" y="2100"/>
                  </a:lnTo>
                  <a:lnTo>
                    <a:pt x="2520" y="2112"/>
                  </a:lnTo>
                  <a:lnTo>
                    <a:pt x="2508" y="2112"/>
                  </a:lnTo>
                  <a:lnTo>
                    <a:pt x="2484" y="2124"/>
                  </a:lnTo>
                  <a:lnTo>
                    <a:pt x="2472" y="2124"/>
                  </a:lnTo>
                  <a:lnTo>
                    <a:pt x="2460" y="2136"/>
                  </a:lnTo>
                  <a:lnTo>
                    <a:pt x="2448" y="2136"/>
                  </a:lnTo>
                  <a:lnTo>
                    <a:pt x="2436" y="2148"/>
                  </a:lnTo>
                  <a:lnTo>
                    <a:pt x="2412" y="2148"/>
                  </a:lnTo>
                  <a:lnTo>
                    <a:pt x="2400" y="2160"/>
                  </a:lnTo>
                  <a:lnTo>
                    <a:pt x="2388" y="2160"/>
                  </a:lnTo>
                  <a:lnTo>
                    <a:pt x="2376" y="2172"/>
                  </a:lnTo>
                  <a:lnTo>
                    <a:pt x="2364" y="2172"/>
                  </a:lnTo>
                  <a:lnTo>
                    <a:pt x="2340" y="2184"/>
                  </a:lnTo>
                  <a:lnTo>
                    <a:pt x="2328" y="2196"/>
                  </a:lnTo>
                  <a:lnTo>
                    <a:pt x="2316" y="2196"/>
                  </a:lnTo>
                  <a:lnTo>
                    <a:pt x="2304" y="2208"/>
                  </a:lnTo>
                  <a:lnTo>
                    <a:pt x="2280" y="2220"/>
                  </a:lnTo>
                  <a:lnTo>
                    <a:pt x="2268" y="2220"/>
                  </a:lnTo>
                  <a:lnTo>
                    <a:pt x="2256" y="2232"/>
                  </a:lnTo>
                  <a:lnTo>
                    <a:pt x="2244" y="2232"/>
                  </a:lnTo>
                  <a:lnTo>
                    <a:pt x="2232" y="2244"/>
                  </a:lnTo>
                  <a:lnTo>
                    <a:pt x="2208" y="2256"/>
                  </a:lnTo>
                  <a:lnTo>
                    <a:pt x="2196" y="2268"/>
                  </a:lnTo>
                  <a:lnTo>
                    <a:pt x="2184" y="2268"/>
                  </a:lnTo>
                  <a:lnTo>
                    <a:pt x="2172" y="2280"/>
                  </a:lnTo>
                  <a:lnTo>
                    <a:pt x="2160" y="2292"/>
                  </a:lnTo>
                  <a:lnTo>
                    <a:pt x="2136" y="2304"/>
                  </a:lnTo>
                  <a:lnTo>
                    <a:pt x="2124" y="2304"/>
                  </a:lnTo>
                  <a:lnTo>
                    <a:pt x="2112" y="2316"/>
                  </a:lnTo>
                  <a:lnTo>
                    <a:pt x="2100" y="2328"/>
                  </a:lnTo>
                  <a:lnTo>
                    <a:pt x="2088" y="2340"/>
                  </a:lnTo>
                  <a:lnTo>
                    <a:pt x="2064" y="2352"/>
                  </a:lnTo>
                  <a:lnTo>
                    <a:pt x="2052" y="2352"/>
                  </a:lnTo>
                  <a:lnTo>
                    <a:pt x="2040" y="2364"/>
                  </a:lnTo>
                  <a:lnTo>
                    <a:pt x="2028" y="2376"/>
                  </a:lnTo>
                  <a:lnTo>
                    <a:pt x="2016" y="2388"/>
                  </a:lnTo>
                  <a:lnTo>
                    <a:pt x="1992" y="2400"/>
                  </a:lnTo>
                  <a:lnTo>
                    <a:pt x="1980" y="2412"/>
                  </a:lnTo>
                  <a:lnTo>
                    <a:pt x="1968" y="2424"/>
                  </a:lnTo>
                  <a:lnTo>
                    <a:pt x="1956" y="2436"/>
                  </a:lnTo>
                  <a:lnTo>
                    <a:pt x="1932" y="2436"/>
                  </a:lnTo>
                  <a:lnTo>
                    <a:pt x="1920" y="2448"/>
                  </a:lnTo>
                  <a:lnTo>
                    <a:pt x="1908" y="2460"/>
                  </a:lnTo>
                  <a:lnTo>
                    <a:pt x="1896" y="2472"/>
                  </a:lnTo>
                  <a:lnTo>
                    <a:pt x="1884" y="2484"/>
                  </a:lnTo>
                  <a:lnTo>
                    <a:pt x="1860" y="2496"/>
                  </a:lnTo>
                  <a:lnTo>
                    <a:pt x="1848" y="2508"/>
                  </a:lnTo>
                  <a:lnTo>
                    <a:pt x="1836" y="2520"/>
                  </a:lnTo>
                  <a:lnTo>
                    <a:pt x="1824" y="2532"/>
                  </a:lnTo>
                  <a:lnTo>
                    <a:pt x="1812" y="2544"/>
                  </a:lnTo>
                  <a:lnTo>
                    <a:pt x="1788" y="2556"/>
                  </a:lnTo>
                  <a:lnTo>
                    <a:pt x="1776" y="2556"/>
                  </a:lnTo>
                  <a:lnTo>
                    <a:pt x="1764" y="2568"/>
                  </a:lnTo>
                  <a:lnTo>
                    <a:pt x="1752" y="2580"/>
                  </a:lnTo>
                  <a:lnTo>
                    <a:pt x="1728" y="2592"/>
                  </a:lnTo>
                  <a:lnTo>
                    <a:pt x="1716" y="2604"/>
                  </a:lnTo>
                  <a:lnTo>
                    <a:pt x="1704" y="2616"/>
                  </a:lnTo>
                  <a:lnTo>
                    <a:pt x="1692" y="2628"/>
                  </a:lnTo>
                  <a:lnTo>
                    <a:pt x="1680" y="2640"/>
                  </a:lnTo>
                  <a:lnTo>
                    <a:pt x="1656" y="2640"/>
                  </a:lnTo>
                  <a:lnTo>
                    <a:pt x="1644" y="2652"/>
                  </a:lnTo>
                  <a:lnTo>
                    <a:pt x="1632" y="2664"/>
                  </a:lnTo>
                  <a:lnTo>
                    <a:pt x="1620" y="2676"/>
                  </a:lnTo>
                  <a:lnTo>
                    <a:pt x="1596" y="2676"/>
                  </a:lnTo>
                  <a:lnTo>
                    <a:pt x="1584" y="2688"/>
                  </a:lnTo>
                  <a:lnTo>
                    <a:pt x="1572" y="2700"/>
                  </a:lnTo>
                  <a:lnTo>
                    <a:pt x="1560" y="2700"/>
                  </a:lnTo>
                  <a:lnTo>
                    <a:pt x="1536" y="2712"/>
                  </a:lnTo>
                  <a:lnTo>
                    <a:pt x="1524" y="2712"/>
                  </a:lnTo>
                  <a:lnTo>
                    <a:pt x="1512" y="2724"/>
                  </a:lnTo>
                  <a:lnTo>
                    <a:pt x="1488" y="2724"/>
                  </a:lnTo>
                  <a:lnTo>
                    <a:pt x="1476" y="2736"/>
                  </a:lnTo>
                  <a:lnTo>
                    <a:pt x="1464" y="2736"/>
                  </a:lnTo>
                  <a:lnTo>
                    <a:pt x="1452" y="2736"/>
                  </a:lnTo>
                  <a:lnTo>
                    <a:pt x="1428" y="2736"/>
                  </a:lnTo>
                  <a:lnTo>
                    <a:pt x="1416" y="2736"/>
                  </a:lnTo>
                  <a:lnTo>
                    <a:pt x="1404" y="2748"/>
                  </a:lnTo>
                  <a:lnTo>
                    <a:pt x="1380" y="2748"/>
                  </a:lnTo>
                  <a:lnTo>
                    <a:pt x="1368" y="2736"/>
                  </a:lnTo>
                  <a:lnTo>
                    <a:pt x="1356" y="2736"/>
                  </a:lnTo>
                  <a:lnTo>
                    <a:pt x="1332" y="2736"/>
                  </a:lnTo>
                  <a:lnTo>
                    <a:pt x="1320" y="2736"/>
                  </a:lnTo>
                  <a:lnTo>
                    <a:pt x="1308" y="2724"/>
                  </a:lnTo>
                  <a:lnTo>
                    <a:pt x="1296" y="2724"/>
                  </a:lnTo>
                  <a:lnTo>
                    <a:pt x="1272" y="2712"/>
                  </a:lnTo>
                  <a:lnTo>
                    <a:pt x="1260" y="2700"/>
                  </a:lnTo>
                  <a:lnTo>
                    <a:pt x="1248" y="2688"/>
                  </a:lnTo>
                  <a:lnTo>
                    <a:pt x="1224" y="2676"/>
                  </a:lnTo>
                  <a:lnTo>
                    <a:pt x="1212" y="2664"/>
                  </a:lnTo>
                  <a:lnTo>
                    <a:pt x="1200" y="2652"/>
                  </a:lnTo>
                  <a:lnTo>
                    <a:pt x="1188" y="2640"/>
                  </a:lnTo>
                  <a:lnTo>
                    <a:pt x="1164" y="2616"/>
                  </a:lnTo>
                  <a:lnTo>
                    <a:pt x="1152" y="2604"/>
                  </a:lnTo>
                  <a:lnTo>
                    <a:pt x="1140" y="2580"/>
                  </a:lnTo>
                  <a:lnTo>
                    <a:pt x="1128" y="2556"/>
                  </a:lnTo>
                  <a:lnTo>
                    <a:pt x="1104" y="2532"/>
                  </a:lnTo>
                  <a:lnTo>
                    <a:pt x="1092" y="2508"/>
                  </a:lnTo>
                  <a:lnTo>
                    <a:pt x="1080" y="2484"/>
                  </a:lnTo>
                  <a:lnTo>
                    <a:pt x="1068" y="2448"/>
                  </a:lnTo>
                  <a:lnTo>
                    <a:pt x="1044" y="2424"/>
                  </a:lnTo>
                  <a:lnTo>
                    <a:pt x="1032" y="2388"/>
                  </a:lnTo>
                  <a:lnTo>
                    <a:pt x="1020" y="2352"/>
                  </a:lnTo>
                  <a:lnTo>
                    <a:pt x="1008" y="2316"/>
                  </a:lnTo>
                  <a:lnTo>
                    <a:pt x="984" y="2280"/>
                  </a:lnTo>
                  <a:lnTo>
                    <a:pt x="972" y="2244"/>
                  </a:lnTo>
                  <a:lnTo>
                    <a:pt x="960" y="2196"/>
                  </a:lnTo>
                  <a:lnTo>
                    <a:pt x="948" y="2160"/>
                  </a:lnTo>
                  <a:lnTo>
                    <a:pt x="936" y="2112"/>
                  </a:lnTo>
                  <a:lnTo>
                    <a:pt x="912" y="2064"/>
                  </a:lnTo>
                  <a:lnTo>
                    <a:pt x="900" y="2016"/>
                  </a:lnTo>
                  <a:lnTo>
                    <a:pt x="888" y="1956"/>
                  </a:lnTo>
                  <a:lnTo>
                    <a:pt x="876" y="1908"/>
                  </a:lnTo>
                  <a:lnTo>
                    <a:pt x="852" y="1848"/>
                  </a:lnTo>
                  <a:lnTo>
                    <a:pt x="840" y="1800"/>
                  </a:lnTo>
                  <a:lnTo>
                    <a:pt x="828" y="1740"/>
                  </a:lnTo>
                  <a:lnTo>
                    <a:pt x="816" y="1680"/>
                  </a:lnTo>
                  <a:lnTo>
                    <a:pt x="804" y="1620"/>
                  </a:lnTo>
                  <a:lnTo>
                    <a:pt x="780" y="1548"/>
                  </a:lnTo>
                  <a:lnTo>
                    <a:pt x="768" y="1488"/>
                  </a:lnTo>
                  <a:lnTo>
                    <a:pt x="756" y="1416"/>
                  </a:lnTo>
                  <a:lnTo>
                    <a:pt x="744" y="1356"/>
                  </a:lnTo>
                  <a:lnTo>
                    <a:pt x="720" y="1284"/>
                  </a:lnTo>
                  <a:lnTo>
                    <a:pt x="708" y="1224"/>
                  </a:lnTo>
                  <a:lnTo>
                    <a:pt x="696" y="1152"/>
                  </a:lnTo>
                  <a:lnTo>
                    <a:pt x="684" y="1080"/>
                  </a:lnTo>
                  <a:lnTo>
                    <a:pt x="672" y="1008"/>
                  </a:lnTo>
                  <a:lnTo>
                    <a:pt x="648" y="936"/>
                  </a:lnTo>
                  <a:lnTo>
                    <a:pt x="636" y="876"/>
                  </a:lnTo>
                  <a:lnTo>
                    <a:pt x="624" y="804"/>
                  </a:lnTo>
                  <a:lnTo>
                    <a:pt x="612" y="732"/>
                  </a:lnTo>
                  <a:lnTo>
                    <a:pt x="600" y="672"/>
                  </a:lnTo>
                  <a:lnTo>
                    <a:pt x="576" y="600"/>
                  </a:lnTo>
                  <a:lnTo>
                    <a:pt x="564" y="540"/>
                  </a:lnTo>
                  <a:lnTo>
                    <a:pt x="552" y="480"/>
                  </a:lnTo>
                  <a:lnTo>
                    <a:pt x="540" y="420"/>
                  </a:lnTo>
                  <a:lnTo>
                    <a:pt x="516" y="360"/>
                  </a:lnTo>
                  <a:lnTo>
                    <a:pt x="504" y="300"/>
                  </a:lnTo>
                  <a:lnTo>
                    <a:pt x="492" y="252"/>
                  </a:lnTo>
                  <a:lnTo>
                    <a:pt x="480" y="204"/>
                  </a:lnTo>
                  <a:lnTo>
                    <a:pt x="468" y="168"/>
                  </a:lnTo>
                  <a:lnTo>
                    <a:pt x="444" y="132"/>
                  </a:lnTo>
                  <a:lnTo>
                    <a:pt x="432" y="96"/>
                  </a:lnTo>
                  <a:lnTo>
                    <a:pt x="420" y="72"/>
                  </a:lnTo>
                  <a:lnTo>
                    <a:pt x="408" y="48"/>
                  </a:lnTo>
                  <a:lnTo>
                    <a:pt x="408" y="48"/>
                  </a:lnTo>
                  <a:lnTo>
                    <a:pt x="396" y="36"/>
                  </a:lnTo>
                  <a:lnTo>
                    <a:pt x="396" y="36"/>
                  </a:lnTo>
                  <a:lnTo>
                    <a:pt x="384" y="36"/>
                  </a:lnTo>
                  <a:lnTo>
                    <a:pt x="396" y="36"/>
                  </a:lnTo>
                  <a:lnTo>
                    <a:pt x="372" y="36"/>
                  </a:lnTo>
                  <a:lnTo>
                    <a:pt x="384" y="36"/>
                  </a:lnTo>
                  <a:lnTo>
                    <a:pt x="372" y="36"/>
                  </a:lnTo>
                  <a:lnTo>
                    <a:pt x="372" y="36"/>
                  </a:lnTo>
                  <a:lnTo>
                    <a:pt x="360" y="48"/>
                  </a:lnTo>
                  <a:lnTo>
                    <a:pt x="360" y="48"/>
                  </a:lnTo>
                  <a:lnTo>
                    <a:pt x="348" y="60"/>
                  </a:lnTo>
                  <a:lnTo>
                    <a:pt x="336" y="96"/>
                  </a:lnTo>
                  <a:lnTo>
                    <a:pt x="324" y="132"/>
                  </a:lnTo>
                  <a:lnTo>
                    <a:pt x="312" y="180"/>
                  </a:lnTo>
                  <a:lnTo>
                    <a:pt x="288" y="240"/>
                  </a:lnTo>
                  <a:lnTo>
                    <a:pt x="276" y="300"/>
                  </a:lnTo>
                  <a:lnTo>
                    <a:pt x="264" y="384"/>
                  </a:lnTo>
                  <a:lnTo>
                    <a:pt x="252" y="468"/>
                  </a:lnTo>
                  <a:lnTo>
                    <a:pt x="240" y="552"/>
                  </a:lnTo>
                  <a:lnTo>
                    <a:pt x="216" y="660"/>
                  </a:lnTo>
                  <a:lnTo>
                    <a:pt x="204" y="756"/>
                  </a:lnTo>
                  <a:lnTo>
                    <a:pt x="192" y="876"/>
                  </a:lnTo>
                  <a:lnTo>
                    <a:pt x="180" y="996"/>
                  </a:lnTo>
                  <a:lnTo>
                    <a:pt x="168" y="1116"/>
                  </a:lnTo>
                  <a:lnTo>
                    <a:pt x="144" y="1236"/>
                  </a:lnTo>
                  <a:lnTo>
                    <a:pt x="132" y="1356"/>
                  </a:lnTo>
                  <a:lnTo>
                    <a:pt x="120" y="1476"/>
                  </a:lnTo>
                  <a:lnTo>
                    <a:pt x="108" y="1584"/>
                  </a:lnTo>
                  <a:lnTo>
                    <a:pt x="84" y="1680"/>
                  </a:lnTo>
                  <a:lnTo>
                    <a:pt x="84" y="1728"/>
                  </a:lnTo>
                  <a:lnTo>
                    <a:pt x="72" y="1776"/>
                  </a:lnTo>
                  <a:lnTo>
                    <a:pt x="72" y="1812"/>
                  </a:lnTo>
                  <a:lnTo>
                    <a:pt x="60" y="1848"/>
                  </a:lnTo>
                  <a:lnTo>
                    <a:pt x="48" y="1872"/>
                  </a:lnTo>
                  <a:lnTo>
                    <a:pt x="48" y="1896"/>
                  </a:lnTo>
                  <a:lnTo>
                    <a:pt x="48" y="1896"/>
                  </a:lnTo>
                  <a:lnTo>
                    <a:pt x="36" y="1908"/>
                  </a:lnTo>
                  <a:lnTo>
                    <a:pt x="36" y="1908"/>
                  </a:lnTo>
                  <a:lnTo>
                    <a:pt x="24" y="1920"/>
                  </a:lnTo>
                  <a:lnTo>
                    <a:pt x="0" y="1920"/>
                  </a:lnTo>
                  <a:lnTo>
                    <a:pt x="0" y="1884"/>
                  </a:lnTo>
                  <a:lnTo>
                    <a:pt x="0" y="1884"/>
                  </a:lnTo>
                  <a:close/>
                </a:path>
              </a:pathLst>
            </a:custGeom>
            <a:solidFill>
              <a:srgbClr val="00B0F0"/>
            </a:solidFill>
            <a:ln w="25400">
              <a:solidFill>
                <a:srgbClr val="00B0F0"/>
              </a:solidFill>
              <a:prstDash val="solid"/>
              <a:round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12335" name="Rectangle 15"/>
            <p:cNvSpPr>
              <a:spLocks noChangeArrowheads="1"/>
            </p:cNvSpPr>
            <p:nvPr/>
          </p:nvSpPr>
          <p:spPr bwMode="auto">
            <a:xfrm>
              <a:off x="849313" y="5853113"/>
              <a:ext cx="77748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-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2336" name="Rectangle 16"/>
            <p:cNvSpPr>
              <a:spLocks noChangeArrowheads="1"/>
            </p:cNvSpPr>
            <p:nvPr/>
          </p:nvSpPr>
          <p:spPr bwMode="auto">
            <a:xfrm>
              <a:off x="925513" y="5853113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0,015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2337" name="Rectangle 17"/>
            <p:cNvSpPr>
              <a:spLocks noChangeArrowheads="1"/>
            </p:cNvSpPr>
            <p:nvPr/>
          </p:nvSpPr>
          <p:spPr bwMode="auto">
            <a:xfrm>
              <a:off x="849313" y="5338763"/>
              <a:ext cx="77748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-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2338" name="Rectangle 18"/>
            <p:cNvSpPr>
              <a:spLocks noChangeArrowheads="1"/>
            </p:cNvSpPr>
            <p:nvPr/>
          </p:nvSpPr>
          <p:spPr bwMode="auto">
            <a:xfrm>
              <a:off x="925513" y="5338763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0,010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2339" name="Rectangle 19"/>
            <p:cNvSpPr>
              <a:spLocks noChangeArrowheads="1"/>
            </p:cNvSpPr>
            <p:nvPr/>
          </p:nvSpPr>
          <p:spPr bwMode="auto">
            <a:xfrm>
              <a:off x="849313" y="4843463"/>
              <a:ext cx="77748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-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2340" name="Rectangle 20"/>
            <p:cNvSpPr>
              <a:spLocks noChangeArrowheads="1"/>
            </p:cNvSpPr>
            <p:nvPr/>
          </p:nvSpPr>
          <p:spPr bwMode="auto">
            <a:xfrm>
              <a:off x="925513" y="4843463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0,005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2341" name="Rectangle 21"/>
            <p:cNvSpPr>
              <a:spLocks noChangeArrowheads="1"/>
            </p:cNvSpPr>
            <p:nvPr/>
          </p:nvSpPr>
          <p:spPr bwMode="auto">
            <a:xfrm>
              <a:off x="925513" y="4329113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0,000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2342" name="Rectangle 22"/>
            <p:cNvSpPr>
              <a:spLocks noChangeArrowheads="1"/>
            </p:cNvSpPr>
            <p:nvPr/>
          </p:nvSpPr>
          <p:spPr bwMode="auto">
            <a:xfrm>
              <a:off x="925513" y="3814763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0,005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2343" name="Rectangle 23"/>
            <p:cNvSpPr>
              <a:spLocks noChangeArrowheads="1"/>
            </p:cNvSpPr>
            <p:nvPr/>
          </p:nvSpPr>
          <p:spPr bwMode="auto">
            <a:xfrm>
              <a:off x="925513" y="3300413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0,010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2344" name="Rectangle 24"/>
            <p:cNvSpPr>
              <a:spLocks noChangeArrowheads="1"/>
            </p:cNvSpPr>
            <p:nvPr/>
          </p:nvSpPr>
          <p:spPr bwMode="auto">
            <a:xfrm>
              <a:off x="925513" y="2786063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0,015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2345" name="Rectangle 25"/>
            <p:cNvSpPr>
              <a:spLocks noChangeArrowheads="1"/>
            </p:cNvSpPr>
            <p:nvPr/>
          </p:nvSpPr>
          <p:spPr bwMode="auto">
            <a:xfrm>
              <a:off x="925513" y="2271713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0,020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2346" name="Rectangle 26"/>
            <p:cNvSpPr>
              <a:spLocks noChangeArrowheads="1"/>
            </p:cNvSpPr>
            <p:nvPr/>
          </p:nvSpPr>
          <p:spPr bwMode="auto">
            <a:xfrm>
              <a:off x="925513" y="1776413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0,025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2347" name="Rectangle 27"/>
            <p:cNvSpPr>
              <a:spLocks noChangeArrowheads="1"/>
            </p:cNvSpPr>
            <p:nvPr/>
          </p:nvSpPr>
          <p:spPr bwMode="auto">
            <a:xfrm>
              <a:off x="925513" y="1262063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0,030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2348" name="Rectangle 28"/>
            <p:cNvSpPr>
              <a:spLocks noChangeArrowheads="1"/>
            </p:cNvSpPr>
            <p:nvPr/>
          </p:nvSpPr>
          <p:spPr bwMode="auto">
            <a:xfrm>
              <a:off x="925513" y="747713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 dirty="0">
                  <a:solidFill>
                    <a:srgbClr val="000000"/>
                  </a:solidFill>
                  <a:latin typeface="Calibri" pitchFamily="34" charset="0"/>
                </a:rPr>
                <a:t>0,035</a:t>
              </a:r>
              <a:endParaRPr lang="hu-HU" sz="1633" dirty="0">
                <a:latin typeface="Arial" pitchFamily="34" charset="0"/>
              </a:endParaRPr>
            </a:p>
          </p:txBody>
        </p:sp>
        <p:sp>
          <p:nvSpPr>
            <p:cNvPr id="312349" name="Rectangle 29"/>
            <p:cNvSpPr>
              <a:spLocks noChangeArrowheads="1"/>
            </p:cNvSpPr>
            <p:nvPr/>
          </p:nvSpPr>
          <p:spPr bwMode="auto">
            <a:xfrm>
              <a:off x="1592263" y="6134967"/>
              <a:ext cx="325131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2350" name="Rectangle 30"/>
            <p:cNvSpPr>
              <a:spLocks noChangeArrowheads="1"/>
            </p:cNvSpPr>
            <p:nvPr/>
          </p:nvSpPr>
          <p:spPr bwMode="auto">
            <a:xfrm>
              <a:off x="2678113" y="6134967"/>
              <a:ext cx="455890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10,0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2351" name="Rectangle 31"/>
            <p:cNvSpPr>
              <a:spLocks noChangeArrowheads="1"/>
            </p:cNvSpPr>
            <p:nvPr/>
          </p:nvSpPr>
          <p:spPr bwMode="auto">
            <a:xfrm>
              <a:off x="3840163" y="6134967"/>
              <a:ext cx="455890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20,0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2352" name="Rectangle 32"/>
            <p:cNvSpPr>
              <a:spLocks noChangeArrowheads="1"/>
            </p:cNvSpPr>
            <p:nvPr/>
          </p:nvSpPr>
          <p:spPr bwMode="auto">
            <a:xfrm>
              <a:off x="5002213" y="6134967"/>
              <a:ext cx="455890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30,0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2353" name="Rectangle 33"/>
            <p:cNvSpPr>
              <a:spLocks noChangeArrowheads="1"/>
            </p:cNvSpPr>
            <p:nvPr/>
          </p:nvSpPr>
          <p:spPr bwMode="auto">
            <a:xfrm>
              <a:off x="6145213" y="6134967"/>
              <a:ext cx="455890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40,0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2354" name="Rectangle 34"/>
            <p:cNvSpPr>
              <a:spLocks noChangeArrowheads="1"/>
            </p:cNvSpPr>
            <p:nvPr/>
          </p:nvSpPr>
          <p:spPr bwMode="auto">
            <a:xfrm>
              <a:off x="7307263" y="6134967"/>
              <a:ext cx="455890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50,0</a:t>
              </a:r>
              <a:endParaRPr lang="hu-HU" sz="1633">
                <a:latin typeface="Arial" pitchFamily="34" charset="0"/>
              </a:endParaRPr>
            </a:p>
          </p:txBody>
        </p:sp>
        <p:sp>
          <p:nvSpPr>
            <p:cNvPr id="312355" name="Rectangle 35"/>
            <p:cNvSpPr>
              <a:spLocks noChangeArrowheads="1"/>
            </p:cNvSpPr>
            <p:nvPr/>
          </p:nvSpPr>
          <p:spPr bwMode="auto">
            <a:xfrm>
              <a:off x="8469313" y="6134967"/>
              <a:ext cx="455890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60,0</a:t>
              </a:r>
              <a:endParaRPr lang="hu-HU" sz="1633">
                <a:latin typeface="Arial" pitchFamily="34" charset="0"/>
              </a:endParaRPr>
            </a:p>
          </p:txBody>
        </p:sp>
        <p:cxnSp>
          <p:nvCxnSpPr>
            <p:cNvPr id="84" name="Egyenes összekötő 83"/>
            <p:cNvCxnSpPr/>
            <p:nvPr/>
          </p:nvCxnSpPr>
          <p:spPr bwMode="auto">
            <a:xfrm>
              <a:off x="1763713" y="4471007"/>
              <a:ext cx="6934200" cy="0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" name="Rectangle 28"/>
            <p:cNvSpPr>
              <a:spLocks noChangeArrowheads="1"/>
            </p:cNvSpPr>
            <p:nvPr/>
          </p:nvSpPr>
          <p:spPr bwMode="auto">
            <a:xfrm>
              <a:off x="995799" y="378381"/>
              <a:ext cx="462958" cy="369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2177" dirty="0">
                  <a:solidFill>
                    <a:srgbClr val="000000"/>
                  </a:solidFill>
                  <a:latin typeface="Calibri" pitchFamily="34" charset="0"/>
                </a:rPr>
                <a:t>R(</a:t>
              </a:r>
              <a:r>
                <a:rPr lang="hu-HU" sz="2177" dirty="0" err="1">
                  <a:solidFill>
                    <a:srgbClr val="000000"/>
                  </a:solidFill>
                  <a:latin typeface="Calibri" pitchFamily="34" charset="0"/>
                </a:rPr>
                <a:t>r</a:t>
              </a:r>
              <a:r>
                <a:rPr lang="hu-HU" sz="2177" dirty="0">
                  <a:solidFill>
                    <a:srgbClr val="000000"/>
                  </a:solidFill>
                  <a:latin typeface="Calibri" pitchFamily="34" charset="0"/>
                </a:rPr>
                <a:t>)</a:t>
              </a:r>
              <a:endParaRPr lang="hu-HU" sz="2177" dirty="0">
                <a:latin typeface="Arial" pitchFamily="34" charset="0"/>
              </a:endParaRPr>
            </a:p>
          </p:txBody>
        </p:sp>
        <p:sp>
          <p:nvSpPr>
            <p:cNvPr id="86" name="Rectangle 28"/>
            <p:cNvSpPr>
              <a:spLocks noChangeArrowheads="1"/>
            </p:cNvSpPr>
            <p:nvPr/>
          </p:nvSpPr>
          <p:spPr bwMode="auto">
            <a:xfrm>
              <a:off x="9014114" y="6144904"/>
              <a:ext cx="475045" cy="369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2177" dirty="0">
                  <a:solidFill>
                    <a:srgbClr val="000000"/>
                  </a:solidFill>
                  <a:latin typeface="Calibri" pitchFamily="34" charset="0"/>
                </a:rPr>
                <a:t>r/</a:t>
              </a:r>
              <a:r>
                <a:rPr lang="hu-HU" sz="2177" dirty="0" err="1">
                  <a:solidFill>
                    <a:srgbClr val="000000"/>
                  </a:solidFill>
                  <a:latin typeface="Calibri" pitchFamily="34" charset="0"/>
                </a:rPr>
                <a:t>a</a:t>
              </a:r>
              <a:r>
                <a:rPr lang="hu-HU" sz="2177" baseline="-25000" dirty="0" err="1">
                  <a:solidFill>
                    <a:srgbClr val="000000"/>
                  </a:solidFill>
                  <a:latin typeface="Calibri" pitchFamily="34" charset="0"/>
                </a:rPr>
                <a:t>o</a:t>
              </a:r>
              <a:endParaRPr lang="hu-HU" sz="2177" baseline="-25000" dirty="0">
                <a:latin typeface="Arial" pitchFamily="34" charset="0"/>
              </a:endParaRPr>
            </a:p>
          </p:txBody>
        </p:sp>
      </p:grpSp>
      <p:grpSp>
        <p:nvGrpSpPr>
          <p:cNvPr id="119" name="Csoportba foglalás 118"/>
          <p:cNvGrpSpPr/>
          <p:nvPr/>
        </p:nvGrpSpPr>
        <p:grpSpPr>
          <a:xfrm>
            <a:off x="4965047" y="115094"/>
            <a:ext cx="5558702" cy="3441055"/>
            <a:chOff x="3998603" y="268763"/>
            <a:chExt cx="6127440" cy="3793126"/>
          </a:xfrm>
        </p:grpSpPr>
        <p:sp>
          <p:nvSpPr>
            <p:cNvPr id="312366" name="Freeform 46"/>
            <p:cNvSpPr>
              <a:spLocks/>
            </p:cNvSpPr>
            <p:nvPr/>
          </p:nvSpPr>
          <p:spPr bwMode="auto">
            <a:xfrm>
              <a:off x="4710113" y="484188"/>
              <a:ext cx="4651375" cy="3106738"/>
            </a:xfrm>
            <a:custGeom>
              <a:avLst/>
              <a:gdLst/>
              <a:ahLst/>
              <a:cxnLst>
                <a:cxn ang="0">
                  <a:pos x="16" y="1925"/>
                </a:cxn>
                <a:cxn ang="0">
                  <a:pos x="71" y="1656"/>
                </a:cxn>
                <a:cxn ang="0">
                  <a:pos x="158" y="1014"/>
                </a:cxn>
                <a:cxn ang="0">
                  <a:pos x="261" y="388"/>
                </a:cxn>
                <a:cxn ang="0">
                  <a:pos x="364" y="64"/>
                </a:cxn>
                <a:cxn ang="0">
                  <a:pos x="428" y="0"/>
                </a:cxn>
                <a:cxn ang="0">
                  <a:pos x="499" y="16"/>
                </a:cxn>
                <a:cxn ang="0">
                  <a:pos x="602" y="175"/>
                </a:cxn>
                <a:cxn ang="0">
                  <a:pos x="705" y="412"/>
                </a:cxn>
                <a:cxn ang="0">
                  <a:pos x="808" y="674"/>
                </a:cxn>
                <a:cxn ang="0">
                  <a:pos x="911" y="927"/>
                </a:cxn>
                <a:cxn ang="0">
                  <a:pos x="1014" y="1149"/>
                </a:cxn>
                <a:cxn ang="0">
                  <a:pos x="1117" y="1331"/>
                </a:cxn>
                <a:cxn ang="0">
                  <a:pos x="1220" y="1481"/>
                </a:cxn>
                <a:cxn ang="0">
                  <a:pos x="1315" y="1600"/>
                </a:cxn>
                <a:cxn ang="0">
                  <a:pos x="1418" y="1687"/>
                </a:cxn>
                <a:cxn ang="0">
                  <a:pos x="1521" y="1759"/>
                </a:cxn>
                <a:cxn ang="0">
                  <a:pos x="1623" y="1806"/>
                </a:cxn>
                <a:cxn ang="0">
                  <a:pos x="1719" y="1838"/>
                </a:cxn>
                <a:cxn ang="0">
                  <a:pos x="1821" y="1870"/>
                </a:cxn>
                <a:cxn ang="0">
                  <a:pos x="1924" y="1885"/>
                </a:cxn>
                <a:cxn ang="0">
                  <a:pos x="2027" y="1901"/>
                </a:cxn>
                <a:cxn ang="0">
                  <a:pos x="2130" y="1909"/>
                </a:cxn>
                <a:cxn ang="0">
                  <a:pos x="2233" y="1917"/>
                </a:cxn>
                <a:cxn ang="0">
                  <a:pos x="2328" y="1917"/>
                </a:cxn>
                <a:cxn ang="0">
                  <a:pos x="2431" y="1925"/>
                </a:cxn>
                <a:cxn ang="0">
                  <a:pos x="2534" y="1925"/>
                </a:cxn>
                <a:cxn ang="0">
                  <a:pos x="2637" y="1925"/>
                </a:cxn>
                <a:cxn ang="0">
                  <a:pos x="2740" y="1925"/>
                </a:cxn>
                <a:cxn ang="0">
                  <a:pos x="2843" y="1925"/>
                </a:cxn>
                <a:cxn ang="0">
                  <a:pos x="2930" y="1941"/>
                </a:cxn>
                <a:cxn ang="0">
                  <a:pos x="2827" y="1949"/>
                </a:cxn>
                <a:cxn ang="0">
                  <a:pos x="2724" y="1949"/>
                </a:cxn>
                <a:cxn ang="0">
                  <a:pos x="2621" y="1949"/>
                </a:cxn>
                <a:cxn ang="0">
                  <a:pos x="2518" y="1949"/>
                </a:cxn>
                <a:cxn ang="0">
                  <a:pos x="2415" y="1949"/>
                </a:cxn>
                <a:cxn ang="0">
                  <a:pos x="2312" y="1941"/>
                </a:cxn>
                <a:cxn ang="0">
                  <a:pos x="2217" y="1941"/>
                </a:cxn>
                <a:cxn ang="0">
                  <a:pos x="2115" y="1933"/>
                </a:cxn>
                <a:cxn ang="0">
                  <a:pos x="2012" y="1917"/>
                </a:cxn>
                <a:cxn ang="0">
                  <a:pos x="1909" y="1909"/>
                </a:cxn>
                <a:cxn ang="0">
                  <a:pos x="1806" y="1885"/>
                </a:cxn>
                <a:cxn ang="0">
                  <a:pos x="1703" y="1862"/>
                </a:cxn>
                <a:cxn ang="0">
                  <a:pos x="1600" y="1822"/>
                </a:cxn>
                <a:cxn ang="0">
                  <a:pos x="1489" y="1767"/>
                </a:cxn>
                <a:cxn ang="0">
                  <a:pos x="1386" y="1695"/>
                </a:cxn>
                <a:cxn ang="0">
                  <a:pos x="1283" y="1600"/>
                </a:cxn>
                <a:cxn ang="0">
                  <a:pos x="1180" y="1481"/>
                </a:cxn>
                <a:cxn ang="0">
                  <a:pos x="1077" y="1323"/>
                </a:cxn>
                <a:cxn ang="0">
                  <a:pos x="974" y="1125"/>
                </a:cxn>
                <a:cxn ang="0">
                  <a:pos x="871" y="903"/>
                </a:cxn>
                <a:cxn ang="0">
                  <a:pos x="768" y="642"/>
                </a:cxn>
                <a:cxn ang="0">
                  <a:pos x="673" y="381"/>
                </a:cxn>
                <a:cxn ang="0">
                  <a:pos x="570" y="159"/>
                </a:cxn>
                <a:cxn ang="0">
                  <a:pos x="467" y="24"/>
                </a:cxn>
                <a:cxn ang="0">
                  <a:pos x="436" y="24"/>
                </a:cxn>
                <a:cxn ang="0">
                  <a:pos x="372" y="103"/>
                </a:cxn>
                <a:cxn ang="0">
                  <a:pos x="269" y="468"/>
                </a:cxn>
                <a:cxn ang="0">
                  <a:pos x="166" y="1125"/>
                </a:cxn>
                <a:cxn ang="0">
                  <a:pos x="79" y="1751"/>
                </a:cxn>
                <a:cxn ang="0">
                  <a:pos x="32" y="1933"/>
                </a:cxn>
                <a:cxn ang="0">
                  <a:pos x="0" y="1949"/>
                </a:cxn>
              </a:cxnLst>
              <a:rect l="0" t="0" r="r" b="b"/>
              <a:pathLst>
                <a:path w="2930" h="1957">
                  <a:moveTo>
                    <a:pt x="0" y="1933"/>
                  </a:moveTo>
                  <a:lnTo>
                    <a:pt x="8" y="1925"/>
                  </a:lnTo>
                  <a:lnTo>
                    <a:pt x="8" y="1925"/>
                  </a:lnTo>
                  <a:lnTo>
                    <a:pt x="8" y="1925"/>
                  </a:lnTo>
                  <a:lnTo>
                    <a:pt x="8" y="1925"/>
                  </a:lnTo>
                  <a:lnTo>
                    <a:pt x="16" y="1917"/>
                  </a:lnTo>
                  <a:lnTo>
                    <a:pt x="16" y="1925"/>
                  </a:lnTo>
                  <a:lnTo>
                    <a:pt x="16" y="1901"/>
                  </a:lnTo>
                  <a:lnTo>
                    <a:pt x="24" y="1885"/>
                  </a:lnTo>
                  <a:lnTo>
                    <a:pt x="32" y="1854"/>
                  </a:lnTo>
                  <a:lnTo>
                    <a:pt x="40" y="1822"/>
                  </a:lnTo>
                  <a:lnTo>
                    <a:pt x="47" y="1782"/>
                  </a:lnTo>
                  <a:lnTo>
                    <a:pt x="55" y="1743"/>
                  </a:lnTo>
                  <a:lnTo>
                    <a:pt x="71" y="1656"/>
                  </a:lnTo>
                  <a:lnTo>
                    <a:pt x="79" y="1608"/>
                  </a:lnTo>
                  <a:lnTo>
                    <a:pt x="87" y="1561"/>
                  </a:lnTo>
                  <a:lnTo>
                    <a:pt x="103" y="1450"/>
                  </a:lnTo>
                  <a:lnTo>
                    <a:pt x="111" y="1347"/>
                  </a:lnTo>
                  <a:lnTo>
                    <a:pt x="127" y="1236"/>
                  </a:lnTo>
                  <a:lnTo>
                    <a:pt x="142" y="1125"/>
                  </a:lnTo>
                  <a:lnTo>
                    <a:pt x="158" y="1014"/>
                  </a:lnTo>
                  <a:lnTo>
                    <a:pt x="174" y="911"/>
                  </a:lnTo>
                  <a:lnTo>
                    <a:pt x="190" y="816"/>
                  </a:lnTo>
                  <a:lnTo>
                    <a:pt x="198" y="713"/>
                  </a:lnTo>
                  <a:lnTo>
                    <a:pt x="214" y="626"/>
                  </a:lnTo>
                  <a:lnTo>
                    <a:pt x="230" y="539"/>
                  </a:lnTo>
                  <a:lnTo>
                    <a:pt x="245" y="460"/>
                  </a:lnTo>
                  <a:lnTo>
                    <a:pt x="261" y="388"/>
                  </a:lnTo>
                  <a:lnTo>
                    <a:pt x="277" y="325"/>
                  </a:lnTo>
                  <a:lnTo>
                    <a:pt x="293" y="270"/>
                  </a:lnTo>
                  <a:lnTo>
                    <a:pt x="301" y="214"/>
                  </a:lnTo>
                  <a:lnTo>
                    <a:pt x="317" y="167"/>
                  </a:lnTo>
                  <a:lnTo>
                    <a:pt x="333" y="127"/>
                  </a:lnTo>
                  <a:lnTo>
                    <a:pt x="348" y="95"/>
                  </a:lnTo>
                  <a:lnTo>
                    <a:pt x="364" y="64"/>
                  </a:lnTo>
                  <a:lnTo>
                    <a:pt x="380" y="40"/>
                  </a:lnTo>
                  <a:lnTo>
                    <a:pt x="396" y="24"/>
                  </a:lnTo>
                  <a:lnTo>
                    <a:pt x="396" y="16"/>
                  </a:lnTo>
                  <a:lnTo>
                    <a:pt x="412" y="8"/>
                  </a:lnTo>
                  <a:lnTo>
                    <a:pt x="412" y="8"/>
                  </a:lnTo>
                  <a:lnTo>
                    <a:pt x="428" y="0"/>
                  </a:lnTo>
                  <a:lnTo>
                    <a:pt x="428" y="0"/>
                  </a:lnTo>
                  <a:lnTo>
                    <a:pt x="443" y="0"/>
                  </a:lnTo>
                  <a:lnTo>
                    <a:pt x="451" y="0"/>
                  </a:lnTo>
                  <a:lnTo>
                    <a:pt x="459" y="0"/>
                  </a:lnTo>
                  <a:lnTo>
                    <a:pt x="467" y="0"/>
                  </a:lnTo>
                  <a:lnTo>
                    <a:pt x="483" y="8"/>
                  </a:lnTo>
                  <a:lnTo>
                    <a:pt x="483" y="8"/>
                  </a:lnTo>
                  <a:lnTo>
                    <a:pt x="499" y="16"/>
                  </a:lnTo>
                  <a:lnTo>
                    <a:pt x="515" y="32"/>
                  </a:lnTo>
                  <a:lnTo>
                    <a:pt x="531" y="48"/>
                  </a:lnTo>
                  <a:lnTo>
                    <a:pt x="546" y="72"/>
                  </a:lnTo>
                  <a:lnTo>
                    <a:pt x="562" y="95"/>
                  </a:lnTo>
                  <a:lnTo>
                    <a:pt x="570" y="119"/>
                  </a:lnTo>
                  <a:lnTo>
                    <a:pt x="586" y="143"/>
                  </a:lnTo>
                  <a:lnTo>
                    <a:pt x="602" y="175"/>
                  </a:lnTo>
                  <a:lnTo>
                    <a:pt x="618" y="206"/>
                  </a:lnTo>
                  <a:lnTo>
                    <a:pt x="633" y="238"/>
                  </a:lnTo>
                  <a:lnTo>
                    <a:pt x="649" y="270"/>
                  </a:lnTo>
                  <a:lnTo>
                    <a:pt x="665" y="301"/>
                  </a:lnTo>
                  <a:lnTo>
                    <a:pt x="673" y="341"/>
                  </a:lnTo>
                  <a:lnTo>
                    <a:pt x="689" y="373"/>
                  </a:lnTo>
                  <a:lnTo>
                    <a:pt x="705" y="412"/>
                  </a:lnTo>
                  <a:lnTo>
                    <a:pt x="721" y="444"/>
                  </a:lnTo>
                  <a:lnTo>
                    <a:pt x="736" y="484"/>
                  </a:lnTo>
                  <a:lnTo>
                    <a:pt x="752" y="523"/>
                  </a:lnTo>
                  <a:lnTo>
                    <a:pt x="768" y="563"/>
                  </a:lnTo>
                  <a:lnTo>
                    <a:pt x="776" y="594"/>
                  </a:lnTo>
                  <a:lnTo>
                    <a:pt x="792" y="634"/>
                  </a:lnTo>
                  <a:lnTo>
                    <a:pt x="808" y="674"/>
                  </a:lnTo>
                  <a:lnTo>
                    <a:pt x="824" y="713"/>
                  </a:lnTo>
                  <a:lnTo>
                    <a:pt x="839" y="745"/>
                  </a:lnTo>
                  <a:lnTo>
                    <a:pt x="855" y="784"/>
                  </a:lnTo>
                  <a:lnTo>
                    <a:pt x="863" y="816"/>
                  </a:lnTo>
                  <a:lnTo>
                    <a:pt x="879" y="856"/>
                  </a:lnTo>
                  <a:lnTo>
                    <a:pt x="895" y="887"/>
                  </a:lnTo>
                  <a:lnTo>
                    <a:pt x="911" y="927"/>
                  </a:lnTo>
                  <a:lnTo>
                    <a:pt x="927" y="959"/>
                  </a:lnTo>
                  <a:lnTo>
                    <a:pt x="942" y="990"/>
                  </a:lnTo>
                  <a:lnTo>
                    <a:pt x="950" y="1022"/>
                  </a:lnTo>
                  <a:lnTo>
                    <a:pt x="966" y="1054"/>
                  </a:lnTo>
                  <a:lnTo>
                    <a:pt x="982" y="1085"/>
                  </a:lnTo>
                  <a:lnTo>
                    <a:pt x="998" y="1117"/>
                  </a:lnTo>
                  <a:lnTo>
                    <a:pt x="1014" y="1149"/>
                  </a:lnTo>
                  <a:lnTo>
                    <a:pt x="1029" y="1180"/>
                  </a:lnTo>
                  <a:lnTo>
                    <a:pt x="1045" y="1204"/>
                  </a:lnTo>
                  <a:lnTo>
                    <a:pt x="1053" y="1236"/>
                  </a:lnTo>
                  <a:lnTo>
                    <a:pt x="1069" y="1260"/>
                  </a:lnTo>
                  <a:lnTo>
                    <a:pt x="1085" y="1283"/>
                  </a:lnTo>
                  <a:lnTo>
                    <a:pt x="1101" y="1307"/>
                  </a:lnTo>
                  <a:lnTo>
                    <a:pt x="1117" y="1331"/>
                  </a:lnTo>
                  <a:lnTo>
                    <a:pt x="1132" y="1355"/>
                  </a:lnTo>
                  <a:lnTo>
                    <a:pt x="1140" y="1378"/>
                  </a:lnTo>
                  <a:lnTo>
                    <a:pt x="1156" y="1402"/>
                  </a:lnTo>
                  <a:lnTo>
                    <a:pt x="1172" y="1426"/>
                  </a:lnTo>
                  <a:lnTo>
                    <a:pt x="1188" y="1442"/>
                  </a:lnTo>
                  <a:lnTo>
                    <a:pt x="1204" y="1466"/>
                  </a:lnTo>
                  <a:lnTo>
                    <a:pt x="1220" y="1481"/>
                  </a:lnTo>
                  <a:lnTo>
                    <a:pt x="1227" y="1505"/>
                  </a:lnTo>
                  <a:lnTo>
                    <a:pt x="1243" y="1521"/>
                  </a:lnTo>
                  <a:lnTo>
                    <a:pt x="1259" y="1537"/>
                  </a:lnTo>
                  <a:lnTo>
                    <a:pt x="1275" y="1553"/>
                  </a:lnTo>
                  <a:lnTo>
                    <a:pt x="1291" y="1569"/>
                  </a:lnTo>
                  <a:lnTo>
                    <a:pt x="1299" y="1584"/>
                  </a:lnTo>
                  <a:lnTo>
                    <a:pt x="1315" y="1600"/>
                  </a:lnTo>
                  <a:lnTo>
                    <a:pt x="1330" y="1616"/>
                  </a:lnTo>
                  <a:lnTo>
                    <a:pt x="1346" y="1632"/>
                  </a:lnTo>
                  <a:lnTo>
                    <a:pt x="1362" y="1640"/>
                  </a:lnTo>
                  <a:lnTo>
                    <a:pt x="1378" y="1656"/>
                  </a:lnTo>
                  <a:lnTo>
                    <a:pt x="1386" y="1664"/>
                  </a:lnTo>
                  <a:lnTo>
                    <a:pt x="1402" y="1679"/>
                  </a:lnTo>
                  <a:lnTo>
                    <a:pt x="1418" y="1687"/>
                  </a:lnTo>
                  <a:lnTo>
                    <a:pt x="1433" y="1703"/>
                  </a:lnTo>
                  <a:lnTo>
                    <a:pt x="1449" y="1711"/>
                  </a:lnTo>
                  <a:lnTo>
                    <a:pt x="1465" y="1719"/>
                  </a:lnTo>
                  <a:lnTo>
                    <a:pt x="1473" y="1727"/>
                  </a:lnTo>
                  <a:lnTo>
                    <a:pt x="1489" y="1735"/>
                  </a:lnTo>
                  <a:lnTo>
                    <a:pt x="1505" y="1751"/>
                  </a:lnTo>
                  <a:lnTo>
                    <a:pt x="1521" y="1759"/>
                  </a:lnTo>
                  <a:lnTo>
                    <a:pt x="1536" y="1767"/>
                  </a:lnTo>
                  <a:lnTo>
                    <a:pt x="1544" y="1774"/>
                  </a:lnTo>
                  <a:lnTo>
                    <a:pt x="1560" y="1782"/>
                  </a:lnTo>
                  <a:lnTo>
                    <a:pt x="1576" y="1782"/>
                  </a:lnTo>
                  <a:lnTo>
                    <a:pt x="1592" y="1790"/>
                  </a:lnTo>
                  <a:lnTo>
                    <a:pt x="1608" y="1798"/>
                  </a:lnTo>
                  <a:lnTo>
                    <a:pt x="1623" y="1806"/>
                  </a:lnTo>
                  <a:lnTo>
                    <a:pt x="1631" y="1814"/>
                  </a:lnTo>
                  <a:lnTo>
                    <a:pt x="1647" y="1814"/>
                  </a:lnTo>
                  <a:lnTo>
                    <a:pt x="1663" y="1822"/>
                  </a:lnTo>
                  <a:lnTo>
                    <a:pt x="1679" y="1830"/>
                  </a:lnTo>
                  <a:lnTo>
                    <a:pt x="1695" y="1830"/>
                  </a:lnTo>
                  <a:lnTo>
                    <a:pt x="1703" y="1838"/>
                  </a:lnTo>
                  <a:lnTo>
                    <a:pt x="1719" y="1838"/>
                  </a:lnTo>
                  <a:lnTo>
                    <a:pt x="1734" y="1846"/>
                  </a:lnTo>
                  <a:lnTo>
                    <a:pt x="1750" y="1846"/>
                  </a:lnTo>
                  <a:lnTo>
                    <a:pt x="1766" y="1854"/>
                  </a:lnTo>
                  <a:lnTo>
                    <a:pt x="1782" y="1854"/>
                  </a:lnTo>
                  <a:lnTo>
                    <a:pt x="1790" y="1862"/>
                  </a:lnTo>
                  <a:lnTo>
                    <a:pt x="1806" y="1862"/>
                  </a:lnTo>
                  <a:lnTo>
                    <a:pt x="1821" y="1870"/>
                  </a:lnTo>
                  <a:lnTo>
                    <a:pt x="1837" y="1870"/>
                  </a:lnTo>
                  <a:lnTo>
                    <a:pt x="1853" y="1870"/>
                  </a:lnTo>
                  <a:lnTo>
                    <a:pt x="1869" y="1877"/>
                  </a:lnTo>
                  <a:lnTo>
                    <a:pt x="1877" y="1877"/>
                  </a:lnTo>
                  <a:lnTo>
                    <a:pt x="1893" y="1877"/>
                  </a:lnTo>
                  <a:lnTo>
                    <a:pt x="1909" y="1885"/>
                  </a:lnTo>
                  <a:lnTo>
                    <a:pt x="1924" y="1885"/>
                  </a:lnTo>
                  <a:lnTo>
                    <a:pt x="1940" y="1885"/>
                  </a:lnTo>
                  <a:lnTo>
                    <a:pt x="1956" y="1893"/>
                  </a:lnTo>
                  <a:lnTo>
                    <a:pt x="1964" y="1893"/>
                  </a:lnTo>
                  <a:lnTo>
                    <a:pt x="1980" y="1893"/>
                  </a:lnTo>
                  <a:lnTo>
                    <a:pt x="1996" y="1893"/>
                  </a:lnTo>
                  <a:lnTo>
                    <a:pt x="2012" y="1901"/>
                  </a:lnTo>
                  <a:lnTo>
                    <a:pt x="2027" y="1901"/>
                  </a:lnTo>
                  <a:lnTo>
                    <a:pt x="2043" y="1901"/>
                  </a:lnTo>
                  <a:lnTo>
                    <a:pt x="2051" y="1901"/>
                  </a:lnTo>
                  <a:lnTo>
                    <a:pt x="2067" y="1901"/>
                  </a:lnTo>
                  <a:lnTo>
                    <a:pt x="2083" y="1901"/>
                  </a:lnTo>
                  <a:lnTo>
                    <a:pt x="2099" y="1909"/>
                  </a:lnTo>
                  <a:lnTo>
                    <a:pt x="2115" y="1909"/>
                  </a:lnTo>
                  <a:lnTo>
                    <a:pt x="2130" y="1909"/>
                  </a:lnTo>
                  <a:lnTo>
                    <a:pt x="2138" y="1909"/>
                  </a:lnTo>
                  <a:lnTo>
                    <a:pt x="2154" y="1909"/>
                  </a:lnTo>
                  <a:lnTo>
                    <a:pt x="2170" y="1909"/>
                  </a:lnTo>
                  <a:lnTo>
                    <a:pt x="2186" y="1909"/>
                  </a:lnTo>
                  <a:lnTo>
                    <a:pt x="2202" y="1917"/>
                  </a:lnTo>
                  <a:lnTo>
                    <a:pt x="2217" y="1917"/>
                  </a:lnTo>
                  <a:lnTo>
                    <a:pt x="2233" y="1917"/>
                  </a:lnTo>
                  <a:lnTo>
                    <a:pt x="2241" y="1917"/>
                  </a:lnTo>
                  <a:lnTo>
                    <a:pt x="2257" y="1917"/>
                  </a:lnTo>
                  <a:lnTo>
                    <a:pt x="2273" y="1917"/>
                  </a:lnTo>
                  <a:lnTo>
                    <a:pt x="2289" y="1917"/>
                  </a:lnTo>
                  <a:lnTo>
                    <a:pt x="2305" y="1917"/>
                  </a:lnTo>
                  <a:lnTo>
                    <a:pt x="2320" y="1917"/>
                  </a:lnTo>
                  <a:lnTo>
                    <a:pt x="2328" y="1917"/>
                  </a:lnTo>
                  <a:lnTo>
                    <a:pt x="2344" y="1917"/>
                  </a:lnTo>
                  <a:lnTo>
                    <a:pt x="2360" y="1917"/>
                  </a:lnTo>
                  <a:lnTo>
                    <a:pt x="2376" y="1917"/>
                  </a:lnTo>
                  <a:lnTo>
                    <a:pt x="2392" y="1925"/>
                  </a:lnTo>
                  <a:lnTo>
                    <a:pt x="2408" y="1925"/>
                  </a:lnTo>
                  <a:lnTo>
                    <a:pt x="2415" y="1925"/>
                  </a:lnTo>
                  <a:lnTo>
                    <a:pt x="2431" y="1925"/>
                  </a:lnTo>
                  <a:lnTo>
                    <a:pt x="2447" y="1925"/>
                  </a:lnTo>
                  <a:lnTo>
                    <a:pt x="2463" y="1925"/>
                  </a:lnTo>
                  <a:lnTo>
                    <a:pt x="2479" y="1925"/>
                  </a:lnTo>
                  <a:lnTo>
                    <a:pt x="2495" y="1925"/>
                  </a:lnTo>
                  <a:lnTo>
                    <a:pt x="2503" y="1925"/>
                  </a:lnTo>
                  <a:lnTo>
                    <a:pt x="2518" y="1925"/>
                  </a:lnTo>
                  <a:lnTo>
                    <a:pt x="2534" y="1925"/>
                  </a:lnTo>
                  <a:lnTo>
                    <a:pt x="2550" y="1925"/>
                  </a:lnTo>
                  <a:lnTo>
                    <a:pt x="2566" y="1925"/>
                  </a:lnTo>
                  <a:lnTo>
                    <a:pt x="2582" y="1925"/>
                  </a:lnTo>
                  <a:lnTo>
                    <a:pt x="2590" y="1925"/>
                  </a:lnTo>
                  <a:lnTo>
                    <a:pt x="2606" y="1925"/>
                  </a:lnTo>
                  <a:lnTo>
                    <a:pt x="2621" y="1925"/>
                  </a:lnTo>
                  <a:lnTo>
                    <a:pt x="2637" y="1925"/>
                  </a:lnTo>
                  <a:lnTo>
                    <a:pt x="2653" y="1925"/>
                  </a:lnTo>
                  <a:lnTo>
                    <a:pt x="2669" y="1925"/>
                  </a:lnTo>
                  <a:lnTo>
                    <a:pt x="2685" y="1925"/>
                  </a:lnTo>
                  <a:lnTo>
                    <a:pt x="2693" y="1925"/>
                  </a:lnTo>
                  <a:lnTo>
                    <a:pt x="2708" y="1925"/>
                  </a:lnTo>
                  <a:lnTo>
                    <a:pt x="2724" y="1925"/>
                  </a:lnTo>
                  <a:lnTo>
                    <a:pt x="2740" y="1925"/>
                  </a:lnTo>
                  <a:lnTo>
                    <a:pt x="2756" y="1925"/>
                  </a:lnTo>
                  <a:lnTo>
                    <a:pt x="2772" y="1925"/>
                  </a:lnTo>
                  <a:lnTo>
                    <a:pt x="2780" y="1925"/>
                  </a:lnTo>
                  <a:lnTo>
                    <a:pt x="2796" y="1925"/>
                  </a:lnTo>
                  <a:lnTo>
                    <a:pt x="2811" y="1925"/>
                  </a:lnTo>
                  <a:lnTo>
                    <a:pt x="2827" y="1925"/>
                  </a:lnTo>
                  <a:lnTo>
                    <a:pt x="2843" y="1925"/>
                  </a:lnTo>
                  <a:lnTo>
                    <a:pt x="2859" y="1925"/>
                  </a:lnTo>
                  <a:lnTo>
                    <a:pt x="2875" y="1925"/>
                  </a:lnTo>
                  <a:lnTo>
                    <a:pt x="2883" y="1925"/>
                  </a:lnTo>
                  <a:lnTo>
                    <a:pt x="2899" y="1925"/>
                  </a:lnTo>
                  <a:lnTo>
                    <a:pt x="2914" y="1925"/>
                  </a:lnTo>
                  <a:lnTo>
                    <a:pt x="2922" y="1933"/>
                  </a:lnTo>
                  <a:lnTo>
                    <a:pt x="2930" y="1941"/>
                  </a:lnTo>
                  <a:lnTo>
                    <a:pt x="2914" y="1949"/>
                  </a:lnTo>
                  <a:lnTo>
                    <a:pt x="2899" y="1949"/>
                  </a:lnTo>
                  <a:lnTo>
                    <a:pt x="2883" y="1949"/>
                  </a:lnTo>
                  <a:lnTo>
                    <a:pt x="2875" y="1949"/>
                  </a:lnTo>
                  <a:lnTo>
                    <a:pt x="2859" y="1949"/>
                  </a:lnTo>
                  <a:lnTo>
                    <a:pt x="2843" y="1949"/>
                  </a:lnTo>
                  <a:lnTo>
                    <a:pt x="2827" y="1949"/>
                  </a:lnTo>
                  <a:lnTo>
                    <a:pt x="2811" y="1949"/>
                  </a:lnTo>
                  <a:lnTo>
                    <a:pt x="2796" y="1949"/>
                  </a:lnTo>
                  <a:lnTo>
                    <a:pt x="2780" y="1949"/>
                  </a:lnTo>
                  <a:lnTo>
                    <a:pt x="2772" y="1949"/>
                  </a:lnTo>
                  <a:lnTo>
                    <a:pt x="2756" y="1949"/>
                  </a:lnTo>
                  <a:lnTo>
                    <a:pt x="2740" y="1949"/>
                  </a:lnTo>
                  <a:lnTo>
                    <a:pt x="2724" y="1949"/>
                  </a:lnTo>
                  <a:lnTo>
                    <a:pt x="2708" y="1949"/>
                  </a:lnTo>
                  <a:lnTo>
                    <a:pt x="2693" y="1949"/>
                  </a:lnTo>
                  <a:lnTo>
                    <a:pt x="2685" y="1949"/>
                  </a:lnTo>
                  <a:lnTo>
                    <a:pt x="2669" y="1949"/>
                  </a:lnTo>
                  <a:lnTo>
                    <a:pt x="2653" y="1949"/>
                  </a:lnTo>
                  <a:lnTo>
                    <a:pt x="2637" y="1949"/>
                  </a:lnTo>
                  <a:lnTo>
                    <a:pt x="2621" y="1949"/>
                  </a:lnTo>
                  <a:lnTo>
                    <a:pt x="2606" y="1949"/>
                  </a:lnTo>
                  <a:lnTo>
                    <a:pt x="2590" y="1949"/>
                  </a:lnTo>
                  <a:lnTo>
                    <a:pt x="2582" y="1949"/>
                  </a:lnTo>
                  <a:lnTo>
                    <a:pt x="2566" y="1949"/>
                  </a:lnTo>
                  <a:lnTo>
                    <a:pt x="2550" y="1949"/>
                  </a:lnTo>
                  <a:lnTo>
                    <a:pt x="2534" y="1949"/>
                  </a:lnTo>
                  <a:lnTo>
                    <a:pt x="2518" y="1949"/>
                  </a:lnTo>
                  <a:lnTo>
                    <a:pt x="2503" y="1949"/>
                  </a:lnTo>
                  <a:lnTo>
                    <a:pt x="2495" y="1949"/>
                  </a:lnTo>
                  <a:lnTo>
                    <a:pt x="2479" y="1949"/>
                  </a:lnTo>
                  <a:lnTo>
                    <a:pt x="2463" y="1949"/>
                  </a:lnTo>
                  <a:lnTo>
                    <a:pt x="2447" y="1949"/>
                  </a:lnTo>
                  <a:lnTo>
                    <a:pt x="2431" y="1949"/>
                  </a:lnTo>
                  <a:lnTo>
                    <a:pt x="2415" y="1949"/>
                  </a:lnTo>
                  <a:lnTo>
                    <a:pt x="2408" y="1949"/>
                  </a:lnTo>
                  <a:lnTo>
                    <a:pt x="2392" y="1949"/>
                  </a:lnTo>
                  <a:lnTo>
                    <a:pt x="2376" y="1941"/>
                  </a:lnTo>
                  <a:lnTo>
                    <a:pt x="2360" y="1941"/>
                  </a:lnTo>
                  <a:lnTo>
                    <a:pt x="2344" y="1941"/>
                  </a:lnTo>
                  <a:lnTo>
                    <a:pt x="2328" y="1941"/>
                  </a:lnTo>
                  <a:lnTo>
                    <a:pt x="2312" y="1941"/>
                  </a:lnTo>
                  <a:lnTo>
                    <a:pt x="2305" y="1941"/>
                  </a:lnTo>
                  <a:lnTo>
                    <a:pt x="2289" y="1941"/>
                  </a:lnTo>
                  <a:lnTo>
                    <a:pt x="2273" y="1941"/>
                  </a:lnTo>
                  <a:lnTo>
                    <a:pt x="2257" y="1941"/>
                  </a:lnTo>
                  <a:lnTo>
                    <a:pt x="2241" y="1941"/>
                  </a:lnTo>
                  <a:lnTo>
                    <a:pt x="2225" y="1941"/>
                  </a:lnTo>
                  <a:lnTo>
                    <a:pt x="2217" y="1941"/>
                  </a:lnTo>
                  <a:lnTo>
                    <a:pt x="2202" y="1941"/>
                  </a:lnTo>
                  <a:lnTo>
                    <a:pt x="2186" y="1933"/>
                  </a:lnTo>
                  <a:lnTo>
                    <a:pt x="2170" y="1933"/>
                  </a:lnTo>
                  <a:lnTo>
                    <a:pt x="2154" y="1933"/>
                  </a:lnTo>
                  <a:lnTo>
                    <a:pt x="2138" y="1933"/>
                  </a:lnTo>
                  <a:lnTo>
                    <a:pt x="2122" y="1933"/>
                  </a:lnTo>
                  <a:lnTo>
                    <a:pt x="2115" y="1933"/>
                  </a:lnTo>
                  <a:lnTo>
                    <a:pt x="2099" y="1933"/>
                  </a:lnTo>
                  <a:lnTo>
                    <a:pt x="2083" y="1925"/>
                  </a:lnTo>
                  <a:lnTo>
                    <a:pt x="2067" y="1925"/>
                  </a:lnTo>
                  <a:lnTo>
                    <a:pt x="2051" y="1925"/>
                  </a:lnTo>
                  <a:lnTo>
                    <a:pt x="2035" y="1925"/>
                  </a:lnTo>
                  <a:lnTo>
                    <a:pt x="2019" y="1925"/>
                  </a:lnTo>
                  <a:lnTo>
                    <a:pt x="2012" y="1917"/>
                  </a:lnTo>
                  <a:lnTo>
                    <a:pt x="1996" y="1917"/>
                  </a:lnTo>
                  <a:lnTo>
                    <a:pt x="1980" y="1917"/>
                  </a:lnTo>
                  <a:lnTo>
                    <a:pt x="1964" y="1917"/>
                  </a:lnTo>
                  <a:lnTo>
                    <a:pt x="1948" y="1917"/>
                  </a:lnTo>
                  <a:lnTo>
                    <a:pt x="1932" y="1909"/>
                  </a:lnTo>
                  <a:lnTo>
                    <a:pt x="1917" y="1909"/>
                  </a:lnTo>
                  <a:lnTo>
                    <a:pt x="1909" y="1909"/>
                  </a:lnTo>
                  <a:lnTo>
                    <a:pt x="1893" y="1901"/>
                  </a:lnTo>
                  <a:lnTo>
                    <a:pt x="1877" y="1901"/>
                  </a:lnTo>
                  <a:lnTo>
                    <a:pt x="1861" y="1901"/>
                  </a:lnTo>
                  <a:lnTo>
                    <a:pt x="1845" y="1893"/>
                  </a:lnTo>
                  <a:lnTo>
                    <a:pt x="1829" y="1893"/>
                  </a:lnTo>
                  <a:lnTo>
                    <a:pt x="1814" y="1893"/>
                  </a:lnTo>
                  <a:lnTo>
                    <a:pt x="1806" y="1885"/>
                  </a:lnTo>
                  <a:lnTo>
                    <a:pt x="1790" y="1885"/>
                  </a:lnTo>
                  <a:lnTo>
                    <a:pt x="1774" y="1877"/>
                  </a:lnTo>
                  <a:lnTo>
                    <a:pt x="1758" y="1877"/>
                  </a:lnTo>
                  <a:lnTo>
                    <a:pt x="1742" y="1870"/>
                  </a:lnTo>
                  <a:lnTo>
                    <a:pt x="1726" y="1870"/>
                  </a:lnTo>
                  <a:lnTo>
                    <a:pt x="1711" y="1862"/>
                  </a:lnTo>
                  <a:lnTo>
                    <a:pt x="1703" y="1862"/>
                  </a:lnTo>
                  <a:lnTo>
                    <a:pt x="1687" y="1854"/>
                  </a:lnTo>
                  <a:lnTo>
                    <a:pt x="1671" y="1846"/>
                  </a:lnTo>
                  <a:lnTo>
                    <a:pt x="1655" y="1846"/>
                  </a:lnTo>
                  <a:lnTo>
                    <a:pt x="1639" y="1838"/>
                  </a:lnTo>
                  <a:lnTo>
                    <a:pt x="1623" y="1830"/>
                  </a:lnTo>
                  <a:lnTo>
                    <a:pt x="1608" y="1830"/>
                  </a:lnTo>
                  <a:lnTo>
                    <a:pt x="1600" y="1822"/>
                  </a:lnTo>
                  <a:lnTo>
                    <a:pt x="1584" y="1814"/>
                  </a:lnTo>
                  <a:lnTo>
                    <a:pt x="1568" y="1806"/>
                  </a:lnTo>
                  <a:lnTo>
                    <a:pt x="1552" y="1798"/>
                  </a:lnTo>
                  <a:lnTo>
                    <a:pt x="1536" y="1790"/>
                  </a:lnTo>
                  <a:lnTo>
                    <a:pt x="1521" y="1782"/>
                  </a:lnTo>
                  <a:lnTo>
                    <a:pt x="1505" y="1774"/>
                  </a:lnTo>
                  <a:lnTo>
                    <a:pt x="1489" y="1767"/>
                  </a:lnTo>
                  <a:lnTo>
                    <a:pt x="1481" y="1759"/>
                  </a:lnTo>
                  <a:lnTo>
                    <a:pt x="1465" y="1751"/>
                  </a:lnTo>
                  <a:lnTo>
                    <a:pt x="1449" y="1743"/>
                  </a:lnTo>
                  <a:lnTo>
                    <a:pt x="1433" y="1727"/>
                  </a:lnTo>
                  <a:lnTo>
                    <a:pt x="1418" y="1719"/>
                  </a:lnTo>
                  <a:lnTo>
                    <a:pt x="1402" y="1711"/>
                  </a:lnTo>
                  <a:lnTo>
                    <a:pt x="1386" y="1695"/>
                  </a:lnTo>
                  <a:lnTo>
                    <a:pt x="1370" y="1687"/>
                  </a:lnTo>
                  <a:lnTo>
                    <a:pt x="1362" y="1672"/>
                  </a:lnTo>
                  <a:lnTo>
                    <a:pt x="1346" y="1656"/>
                  </a:lnTo>
                  <a:lnTo>
                    <a:pt x="1330" y="1648"/>
                  </a:lnTo>
                  <a:lnTo>
                    <a:pt x="1315" y="1632"/>
                  </a:lnTo>
                  <a:lnTo>
                    <a:pt x="1299" y="1616"/>
                  </a:lnTo>
                  <a:lnTo>
                    <a:pt x="1283" y="1600"/>
                  </a:lnTo>
                  <a:lnTo>
                    <a:pt x="1267" y="1584"/>
                  </a:lnTo>
                  <a:lnTo>
                    <a:pt x="1259" y="1569"/>
                  </a:lnTo>
                  <a:lnTo>
                    <a:pt x="1243" y="1553"/>
                  </a:lnTo>
                  <a:lnTo>
                    <a:pt x="1227" y="1537"/>
                  </a:lnTo>
                  <a:lnTo>
                    <a:pt x="1212" y="1513"/>
                  </a:lnTo>
                  <a:lnTo>
                    <a:pt x="1196" y="1497"/>
                  </a:lnTo>
                  <a:lnTo>
                    <a:pt x="1180" y="1481"/>
                  </a:lnTo>
                  <a:lnTo>
                    <a:pt x="1164" y="1458"/>
                  </a:lnTo>
                  <a:lnTo>
                    <a:pt x="1156" y="1434"/>
                  </a:lnTo>
                  <a:lnTo>
                    <a:pt x="1140" y="1418"/>
                  </a:lnTo>
                  <a:lnTo>
                    <a:pt x="1125" y="1394"/>
                  </a:lnTo>
                  <a:lnTo>
                    <a:pt x="1109" y="1371"/>
                  </a:lnTo>
                  <a:lnTo>
                    <a:pt x="1093" y="1347"/>
                  </a:lnTo>
                  <a:lnTo>
                    <a:pt x="1077" y="1323"/>
                  </a:lnTo>
                  <a:lnTo>
                    <a:pt x="1061" y="1299"/>
                  </a:lnTo>
                  <a:lnTo>
                    <a:pt x="1053" y="1268"/>
                  </a:lnTo>
                  <a:lnTo>
                    <a:pt x="1037" y="1244"/>
                  </a:lnTo>
                  <a:lnTo>
                    <a:pt x="1022" y="1220"/>
                  </a:lnTo>
                  <a:lnTo>
                    <a:pt x="1006" y="1188"/>
                  </a:lnTo>
                  <a:lnTo>
                    <a:pt x="990" y="1157"/>
                  </a:lnTo>
                  <a:lnTo>
                    <a:pt x="974" y="1125"/>
                  </a:lnTo>
                  <a:lnTo>
                    <a:pt x="958" y="1101"/>
                  </a:lnTo>
                  <a:lnTo>
                    <a:pt x="950" y="1070"/>
                  </a:lnTo>
                  <a:lnTo>
                    <a:pt x="934" y="1038"/>
                  </a:lnTo>
                  <a:lnTo>
                    <a:pt x="919" y="998"/>
                  </a:lnTo>
                  <a:lnTo>
                    <a:pt x="903" y="967"/>
                  </a:lnTo>
                  <a:lnTo>
                    <a:pt x="887" y="935"/>
                  </a:lnTo>
                  <a:lnTo>
                    <a:pt x="871" y="903"/>
                  </a:lnTo>
                  <a:lnTo>
                    <a:pt x="855" y="864"/>
                  </a:lnTo>
                  <a:lnTo>
                    <a:pt x="847" y="832"/>
                  </a:lnTo>
                  <a:lnTo>
                    <a:pt x="831" y="792"/>
                  </a:lnTo>
                  <a:lnTo>
                    <a:pt x="816" y="753"/>
                  </a:lnTo>
                  <a:lnTo>
                    <a:pt x="800" y="721"/>
                  </a:lnTo>
                  <a:lnTo>
                    <a:pt x="784" y="682"/>
                  </a:lnTo>
                  <a:lnTo>
                    <a:pt x="768" y="642"/>
                  </a:lnTo>
                  <a:lnTo>
                    <a:pt x="760" y="610"/>
                  </a:lnTo>
                  <a:lnTo>
                    <a:pt x="744" y="571"/>
                  </a:lnTo>
                  <a:lnTo>
                    <a:pt x="729" y="531"/>
                  </a:lnTo>
                  <a:lnTo>
                    <a:pt x="713" y="491"/>
                  </a:lnTo>
                  <a:lnTo>
                    <a:pt x="697" y="452"/>
                  </a:lnTo>
                  <a:lnTo>
                    <a:pt x="681" y="420"/>
                  </a:lnTo>
                  <a:lnTo>
                    <a:pt x="673" y="381"/>
                  </a:lnTo>
                  <a:lnTo>
                    <a:pt x="657" y="349"/>
                  </a:lnTo>
                  <a:lnTo>
                    <a:pt x="641" y="309"/>
                  </a:lnTo>
                  <a:lnTo>
                    <a:pt x="626" y="278"/>
                  </a:lnTo>
                  <a:lnTo>
                    <a:pt x="610" y="246"/>
                  </a:lnTo>
                  <a:lnTo>
                    <a:pt x="594" y="214"/>
                  </a:lnTo>
                  <a:lnTo>
                    <a:pt x="586" y="183"/>
                  </a:lnTo>
                  <a:lnTo>
                    <a:pt x="570" y="159"/>
                  </a:lnTo>
                  <a:lnTo>
                    <a:pt x="554" y="127"/>
                  </a:lnTo>
                  <a:lnTo>
                    <a:pt x="538" y="103"/>
                  </a:lnTo>
                  <a:lnTo>
                    <a:pt x="523" y="80"/>
                  </a:lnTo>
                  <a:lnTo>
                    <a:pt x="507" y="64"/>
                  </a:lnTo>
                  <a:lnTo>
                    <a:pt x="499" y="48"/>
                  </a:lnTo>
                  <a:lnTo>
                    <a:pt x="483" y="40"/>
                  </a:lnTo>
                  <a:lnTo>
                    <a:pt x="467" y="24"/>
                  </a:lnTo>
                  <a:lnTo>
                    <a:pt x="475" y="32"/>
                  </a:lnTo>
                  <a:lnTo>
                    <a:pt x="459" y="24"/>
                  </a:lnTo>
                  <a:lnTo>
                    <a:pt x="459" y="24"/>
                  </a:lnTo>
                  <a:lnTo>
                    <a:pt x="443" y="24"/>
                  </a:lnTo>
                  <a:lnTo>
                    <a:pt x="451" y="24"/>
                  </a:lnTo>
                  <a:lnTo>
                    <a:pt x="436" y="24"/>
                  </a:lnTo>
                  <a:lnTo>
                    <a:pt x="436" y="24"/>
                  </a:lnTo>
                  <a:lnTo>
                    <a:pt x="420" y="32"/>
                  </a:lnTo>
                  <a:lnTo>
                    <a:pt x="428" y="24"/>
                  </a:lnTo>
                  <a:lnTo>
                    <a:pt x="412" y="40"/>
                  </a:lnTo>
                  <a:lnTo>
                    <a:pt x="412" y="40"/>
                  </a:lnTo>
                  <a:lnTo>
                    <a:pt x="396" y="56"/>
                  </a:lnTo>
                  <a:lnTo>
                    <a:pt x="388" y="72"/>
                  </a:lnTo>
                  <a:lnTo>
                    <a:pt x="372" y="103"/>
                  </a:lnTo>
                  <a:lnTo>
                    <a:pt x="356" y="135"/>
                  </a:lnTo>
                  <a:lnTo>
                    <a:pt x="340" y="175"/>
                  </a:lnTo>
                  <a:lnTo>
                    <a:pt x="325" y="222"/>
                  </a:lnTo>
                  <a:lnTo>
                    <a:pt x="309" y="270"/>
                  </a:lnTo>
                  <a:lnTo>
                    <a:pt x="301" y="333"/>
                  </a:lnTo>
                  <a:lnTo>
                    <a:pt x="285" y="396"/>
                  </a:lnTo>
                  <a:lnTo>
                    <a:pt x="269" y="468"/>
                  </a:lnTo>
                  <a:lnTo>
                    <a:pt x="253" y="547"/>
                  </a:lnTo>
                  <a:lnTo>
                    <a:pt x="238" y="626"/>
                  </a:lnTo>
                  <a:lnTo>
                    <a:pt x="222" y="721"/>
                  </a:lnTo>
                  <a:lnTo>
                    <a:pt x="214" y="816"/>
                  </a:lnTo>
                  <a:lnTo>
                    <a:pt x="198" y="919"/>
                  </a:lnTo>
                  <a:lnTo>
                    <a:pt x="182" y="1022"/>
                  </a:lnTo>
                  <a:lnTo>
                    <a:pt x="166" y="1125"/>
                  </a:lnTo>
                  <a:lnTo>
                    <a:pt x="150" y="1236"/>
                  </a:lnTo>
                  <a:lnTo>
                    <a:pt x="135" y="1347"/>
                  </a:lnTo>
                  <a:lnTo>
                    <a:pt x="119" y="1458"/>
                  </a:lnTo>
                  <a:lnTo>
                    <a:pt x="111" y="1561"/>
                  </a:lnTo>
                  <a:lnTo>
                    <a:pt x="103" y="1608"/>
                  </a:lnTo>
                  <a:lnTo>
                    <a:pt x="95" y="1656"/>
                  </a:lnTo>
                  <a:lnTo>
                    <a:pt x="79" y="1751"/>
                  </a:lnTo>
                  <a:lnTo>
                    <a:pt x="71" y="1790"/>
                  </a:lnTo>
                  <a:lnTo>
                    <a:pt x="63" y="1830"/>
                  </a:lnTo>
                  <a:lnTo>
                    <a:pt x="55" y="1862"/>
                  </a:lnTo>
                  <a:lnTo>
                    <a:pt x="47" y="1885"/>
                  </a:lnTo>
                  <a:lnTo>
                    <a:pt x="40" y="1917"/>
                  </a:lnTo>
                  <a:lnTo>
                    <a:pt x="32" y="1933"/>
                  </a:lnTo>
                  <a:lnTo>
                    <a:pt x="32" y="1933"/>
                  </a:lnTo>
                  <a:lnTo>
                    <a:pt x="32" y="1941"/>
                  </a:lnTo>
                  <a:lnTo>
                    <a:pt x="32" y="1941"/>
                  </a:lnTo>
                  <a:lnTo>
                    <a:pt x="24" y="1941"/>
                  </a:lnTo>
                  <a:lnTo>
                    <a:pt x="24" y="1949"/>
                  </a:lnTo>
                  <a:lnTo>
                    <a:pt x="16" y="1949"/>
                  </a:lnTo>
                  <a:lnTo>
                    <a:pt x="8" y="1957"/>
                  </a:lnTo>
                  <a:lnTo>
                    <a:pt x="0" y="1949"/>
                  </a:lnTo>
                  <a:lnTo>
                    <a:pt x="0" y="1941"/>
                  </a:lnTo>
                  <a:lnTo>
                    <a:pt x="0" y="1933"/>
                  </a:lnTo>
                  <a:lnTo>
                    <a:pt x="0" y="1933"/>
                  </a:lnTo>
                  <a:close/>
                </a:path>
              </a:pathLst>
            </a:custGeom>
            <a:solidFill>
              <a:srgbClr val="FF896D"/>
            </a:solidFill>
            <a:ln w="50800">
              <a:solidFill>
                <a:srgbClr val="FF896D"/>
              </a:solidFill>
              <a:prstDash val="solid"/>
              <a:round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87" name="Rectangle 28"/>
            <p:cNvSpPr>
              <a:spLocks noChangeArrowheads="1"/>
            </p:cNvSpPr>
            <p:nvPr/>
          </p:nvSpPr>
          <p:spPr bwMode="auto">
            <a:xfrm>
              <a:off x="3998603" y="268763"/>
              <a:ext cx="462958" cy="369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2177" dirty="0">
                  <a:solidFill>
                    <a:srgbClr val="000000"/>
                  </a:solidFill>
                  <a:latin typeface="Calibri" pitchFamily="34" charset="0"/>
                </a:rPr>
                <a:t>R(</a:t>
              </a:r>
              <a:r>
                <a:rPr lang="hu-HU" sz="2177" dirty="0" err="1">
                  <a:solidFill>
                    <a:srgbClr val="000000"/>
                  </a:solidFill>
                  <a:latin typeface="Calibri" pitchFamily="34" charset="0"/>
                </a:rPr>
                <a:t>r</a:t>
              </a:r>
              <a:r>
                <a:rPr lang="hu-HU" sz="2177" dirty="0">
                  <a:solidFill>
                    <a:srgbClr val="000000"/>
                  </a:solidFill>
                  <a:latin typeface="Calibri" pitchFamily="34" charset="0"/>
                </a:rPr>
                <a:t>)</a:t>
              </a:r>
              <a:endParaRPr lang="hu-HU" sz="2177" dirty="0">
                <a:latin typeface="Arial" pitchFamily="34" charset="0"/>
              </a:endParaRPr>
            </a:p>
          </p:txBody>
        </p:sp>
        <p:sp>
          <p:nvSpPr>
            <p:cNvPr id="88" name="Rectangle 28"/>
            <p:cNvSpPr>
              <a:spLocks noChangeArrowheads="1"/>
            </p:cNvSpPr>
            <p:nvPr/>
          </p:nvSpPr>
          <p:spPr bwMode="auto">
            <a:xfrm>
              <a:off x="9650998" y="3692583"/>
              <a:ext cx="475045" cy="369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2177" dirty="0">
                  <a:solidFill>
                    <a:srgbClr val="000000"/>
                  </a:solidFill>
                  <a:latin typeface="Calibri" pitchFamily="34" charset="0"/>
                </a:rPr>
                <a:t>r/</a:t>
              </a:r>
              <a:r>
                <a:rPr lang="hu-HU" sz="2177" dirty="0" err="1">
                  <a:solidFill>
                    <a:srgbClr val="000000"/>
                  </a:solidFill>
                  <a:latin typeface="Calibri" pitchFamily="34" charset="0"/>
                </a:rPr>
                <a:t>a</a:t>
              </a:r>
              <a:r>
                <a:rPr lang="hu-HU" sz="2177" baseline="-25000" dirty="0" err="1">
                  <a:solidFill>
                    <a:srgbClr val="000000"/>
                  </a:solidFill>
                  <a:latin typeface="Calibri" pitchFamily="34" charset="0"/>
                </a:rPr>
                <a:t>o</a:t>
              </a:r>
              <a:endParaRPr lang="hu-HU" sz="2177" baseline="-25000" dirty="0">
                <a:latin typeface="Arial" pitchFamily="34" charset="0"/>
              </a:endParaRPr>
            </a:p>
          </p:txBody>
        </p:sp>
        <p:sp>
          <p:nvSpPr>
            <p:cNvPr id="312362" name="Rectangle 42"/>
            <p:cNvSpPr>
              <a:spLocks noChangeArrowheads="1"/>
            </p:cNvSpPr>
            <p:nvPr/>
          </p:nvSpPr>
          <p:spPr bwMode="auto">
            <a:xfrm>
              <a:off x="4722813" y="422276"/>
              <a:ext cx="12700" cy="3143250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12363" name="Freeform 43"/>
            <p:cNvSpPr>
              <a:spLocks noEditPoints="1"/>
            </p:cNvSpPr>
            <p:nvPr/>
          </p:nvSpPr>
          <p:spPr bwMode="auto">
            <a:xfrm>
              <a:off x="4663926" y="422276"/>
              <a:ext cx="50800" cy="3155950"/>
            </a:xfrm>
            <a:custGeom>
              <a:avLst/>
              <a:gdLst/>
              <a:ahLst/>
              <a:cxnLst>
                <a:cxn ang="0">
                  <a:pos x="0" y="1980"/>
                </a:cxn>
                <a:cxn ang="0">
                  <a:pos x="32" y="1980"/>
                </a:cxn>
                <a:cxn ang="0">
                  <a:pos x="32" y="1988"/>
                </a:cxn>
                <a:cxn ang="0">
                  <a:pos x="0" y="1988"/>
                </a:cxn>
                <a:cxn ang="0">
                  <a:pos x="0" y="1980"/>
                </a:cxn>
                <a:cxn ang="0">
                  <a:pos x="0" y="1758"/>
                </a:cxn>
                <a:cxn ang="0">
                  <a:pos x="32" y="1758"/>
                </a:cxn>
                <a:cxn ang="0">
                  <a:pos x="32" y="1766"/>
                </a:cxn>
                <a:cxn ang="0">
                  <a:pos x="0" y="1766"/>
                </a:cxn>
                <a:cxn ang="0">
                  <a:pos x="0" y="1758"/>
                </a:cxn>
                <a:cxn ang="0">
                  <a:pos x="0" y="1544"/>
                </a:cxn>
                <a:cxn ang="0">
                  <a:pos x="32" y="1544"/>
                </a:cxn>
                <a:cxn ang="0">
                  <a:pos x="32" y="1552"/>
                </a:cxn>
                <a:cxn ang="0">
                  <a:pos x="0" y="1552"/>
                </a:cxn>
                <a:cxn ang="0">
                  <a:pos x="0" y="1544"/>
                </a:cxn>
                <a:cxn ang="0">
                  <a:pos x="0" y="1322"/>
                </a:cxn>
                <a:cxn ang="0">
                  <a:pos x="32" y="1322"/>
                </a:cxn>
                <a:cxn ang="0">
                  <a:pos x="32" y="1330"/>
                </a:cxn>
                <a:cxn ang="0">
                  <a:pos x="0" y="1330"/>
                </a:cxn>
                <a:cxn ang="0">
                  <a:pos x="0" y="1322"/>
                </a:cxn>
                <a:cxn ang="0">
                  <a:pos x="0" y="1101"/>
                </a:cxn>
                <a:cxn ang="0">
                  <a:pos x="32" y="1101"/>
                </a:cxn>
                <a:cxn ang="0">
                  <a:pos x="32" y="1109"/>
                </a:cxn>
                <a:cxn ang="0">
                  <a:pos x="0" y="1109"/>
                </a:cxn>
                <a:cxn ang="0">
                  <a:pos x="0" y="1101"/>
                </a:cxn>
                <a:cxn ang="0">
                  <a:pos x="0" y="879"/>
                </a:cxn>
                <a:cxn ang="0">
                  <a:pos x="32" y="879"/>
                </a:cxn>
                <a:cxn ang="0">
                  <a:pos x="32" y="887"/>
                </a:cxn>
                <a:cxn ang="0">
                  <a:pos x="0" y="887"/>
                </a:cxn>
                <a:cxn ang="0">
                  <a:pos x="0" y="879"/>
                </a:cxn>
                <a:cxn ang="0">
                  <a:pos x="0" y="665"/>
                </a:cxn>
                <a:cxn ang="0">
                  <a:pos x="32" y="665"/>
                </a:cxn>
                <a:cxn ang="0">
                  <a:pos x="32" y="673"/>
                </a:cxn>
                <a:cxn ang="0">
                  <a:pos x="0" y="673"/>
                </a:cxn>
                <a:cxn ang="0">
                  <a:pos x="0" y="665"/>
                </a:cxn>
                <a:cxn ang="0">
                  <a:pos x="0" y="443"/>
                </a:cxn>
                <a:cxn ang="0">
                  <a:pos x="32" y="443"/>
                </a:cxn>
                <a:cxn ang="0">
                  <a:pos x="32" y="451"/>
                </a:cxn>
                <a:cxn ang="0">
                  <a:pos x="0" y="451"/>
                </a:cxn>
                <a:cxn ang="0">
                  <a:pos x="0" y="443"/>
                </a:cxn>
                <a:cxn ang="0">
                  <a:pos x="0" y="222"/>
                </a:cxn>
                <a:cxn ang="0">
                  <a:pos x="32" y="222"/>
                </a:cxn>
                <a:cxn ang="0">
                  <a:pos x="32" y="229"/>
                </a:cxn>
                <a:cxn ang="0">
                  <a:pos x="0" y="229"/>
                </a:cxn>
                <a:cxn ang="0">
                  <a:pos x="0" y="222"/>
                </a:cxn>
                <a:cxn ang="0">
                  <a:pos x="0" y="0"/>
                </a:cxn>
                <a:cxn ang="0">
                  <a:pos x="32" y="0"/>
                </a:cxn>
                <a:cxn ang="0">
                  <a:pos x="32" y="8"/>
                </a:cxn>
                <a:cxn ang="0">
                  <a:pos x="0" y="8"/>
                </a:cxn>
                <a:cxn ang="0">
                  <a:pos x="0" y="0"/>
                </a:cxn>
              </a:cxnLst>
              <a:rect l="0" t="0" r="r" b="b"/>
              <a:pathLst>
                <a:path w="32" h="1988">
                  <a:moveTo>
                    <a:pt x="0" y="1980"/>
                  </a:moveTo>
                  <a:lnTo>
                    <a:pt x="32" y="1980"/>
                  </a:lnTo>
                  <a:lnTo>
                    <a:pt x="32" y="1988"/>
                  </a:lnTo>
                  <a:lnTo>
                    <a:pt x="0" y="1988"/>
                  </a:lnTo>
                  <a:lnTo>
                    <a:pt x="0" y="1980"/>
                  </a:lnTo>
                  <a:close/>
                  <a:moveTo>
                    <a:pt x="0" y="1758"/>
                  </a:moveTo>
                  <a:lnTo>
                    <a:pt x="32" y="1758"/>
                  </a:lnTo>
                  <a:lnTo>
                    <a:pt x="32" y="1766"/>
                  </a:lnTo>
                  <a:lnTo>
                    <a:pt x="0" y="1766"/>
                  </a:lnTo>
                  <a:lnTo>
                    <a:pt x="0" y="1758"/>
                  </a:lnTo>
                  <a:close/>
                  <a:moveTo>
                    <a:pt x="0" y="1544"/>
                  </a:moveTo>
                  <a:lnTo>
                    <a:pt x="32" y="1544"/>
                  </a:lnTo>
                  <a:lnTo>
                    <a:pt x="32" y="1552"/>
                  </a:lnTo>
                  <a:lnTo>
                    <a:pt x="0" y="1552"/>
                  </a:lnTo>
                  <a:lnTo>
                    <a:pt x="0" y="1544"/>
                  </a:lnTo>
                  <a:close/>
                  <a:moveTo>
                    <a:pt x="0" y="1322"/>
                  </a:moveTo>
                  <a:lnTo>
                    <a:pt x="32" y="1322"/>
                  </a:lnTo>
                  <a:lnTo>
                    <a:pt x="32" y="1330"/>
                  </a:lnTo>
                  <a:lnTo>
                    <a:pt x="0" y="1330"/>
                  </a:lnTo>
                  <a:lnTo>
                    <a:pt x="0" y="1322"/>
                  </a:lnTo>
                  <a:close/>
                  <a:moveTo>
                    <a:pt x="0" y="1101"/>
                  </a:moveTo>
                  <a:lnTo>
                    <a:pt x="32" y="1101"/>
                  </a:lnTo>
                  <a:lnTo>
                    <a:pt x="32" y="1109"/>
                  </a:lnTo>
                  <a:lnTo>
                    <a:pt x="0" y="1109"/>
                  </a:lnTo>
                  <a:lnTo>
                    <a:pt x="0" y="1101"/>
                  </a:lnTo>
                  <a:close/>
                  <a:moveTo>
                    <a:pt x="0" y="879"/>
                  </a:moveTo>
                  <a:lnTo>
                    <a:pt x="32" y="879"/>
                  </a:lnTo>
                  <a:lnTo>
                    <a:pt x="32" y="887"/>
                  </a:lnTo>
                  <a:lnTo>
                    <a:pt x="0" y="887"/>
                  </a:lnTo>
                  <a:lnTo>
                    <a:pt x="0" y="879"/>
                  </a:lnTo>
                  <a:close/>
                  <a:moveTo>
                    <a:pt x="0" y="665"/>
                  </a:moveTo>
                  <a:lnTo>
                    <a:pt x="32" y="665"/>
                  </a:lnTo>
                  <a:lnTo>
                    <a:pt x="32" y="673"/>
                  </a:lnTo>
                  <a:lnTo>
                    <a:pt x="0" y="673"/>
                  </a:lnTo>
                  <a:lnTo>
                    <a:pt x="0" y="665"/>
                  </a:lnTo>
                  <a:close/>
                  <a:moveTo>
                    <a:pt x="0" y="443"/>
                  </a:moveTo>
                  <a:lnTo>
                    <a:pt x="32" y="443"/>
                  </a:lnTo>
                  <a:lnTo>
                    <a:pt x="32" y="451"/>
                  </a:lnTo>
                  <a:lnTo>
                    <a:pt x="0" y="451"/>
                  </a:lnTo>
                  <a:lnTo>
                    <a:pt x="0" y="443"/>
                  </a:lnTo>
                  <a:close/>
                  <a:moveTo>
                    <a:pt x="0" y="222"/>
                  </a:moveTo>
                  <a:lnTo>
                    <a:pt x="32" y="222"/>
                  </a:lnTo>
                  <a:lnTo>
                    <a:pt x="32" y="229"/>
                  </a:lnTo>
                  <a:lnTo>
                    <a:pt x="0" y="229"/>
                  </a:lnTo>
                  <a:lnTo>
                    <a:pt x="0" y="222"/>
                  </a:lnTo>
                  <a:close/>
                  <a:moveTo>
                    <a:pt x="0" y="0"/>
                  </a:moveTo>
                  <a:lnTo>
                    <a:pt x="32" y="0"/>
                  </a:lnTo>
                  <a:lnTo>
                    <a:pt x="32" y="8"/>
                  </a:lnTo>
                  <a:lnTo>
                    <a:pt x="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381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12364" name="Rectangle 44"/>
            <p:cNvSpPr>
              <a:spLocks noChangeArrowheads="1"/>
            </p:cNvSpPr>
            <p:nvPr/>
          </p:nvSpPr>
          <p:spPr bwMode="auto">
            <a:xfrm>
              <a:off x="4722813" y="3565526"/>
              <a:ext cx="4638675" cy="0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12365" name="Freeform 45"/>
            <p:cNvSpPr>
              <a:spLocks noEditPoints="1"/>
            </p:cNvSpPr>
            <p:nvPr/>
          </p:nvSpPr>
          <p:spPr bwMode="auto">
            <a:xfrm>
              <a:off x="4722813" y="3581428"/>
              <a:ext cx="4651375" cy="4921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31"/>
                </a:cxn>
                <a:cxn ang="0">
                  <a:pos x="0" y="31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372" y="0"/>
                </a:cxn>
                <a:cxn ang="0">
                  <a:pos x="372" y="31"/>
                </a:cxn>
                <a:cxn ang="0">
                  <a:pos x="364" y="31"/>
                </a:cxn>
                <a:cxn ang="0">
                  <a:pos x="364" y="0"/>
                </a:cxn>
                <a:cxn ang="0">
                  <a:pos x="372" y="0"/>
                </a:cxn>
                <a:cxn ang="0">
                  <a:pos x="736" y="0"/>
                </a:cxn>
                <a:cxn ang="0">
                  <a:pos x="736" y="31"/>
                </a:cxn>
                <a:cxn ang="0">
                  <a:pos x="728" y="31"/>
                </a:cxn>
                <a:cxn ang="0">
                  <a:pos x="728" y="0"/>
                </a:cxn>
                <a:cxn ang="0">
                  <a:pos x="736" y="0"/>
                </a:cxn>
                <a:cxn ang="0">
                  <a:pos x="1101" y="0"/>
                </a:cxn>
                <a:cxn ang="0">
                  <a:pos x="1101" y="31"/>
                </a:cxn>
                <a:cxn ang="0">
                  <a:pos x="1093" y="31"/>
                </a:cxn>
                <a:cxn ang="0">
                  <a:pos x="1093" y="0"/>
                </a:cxn>
                <a:cxn ang="0">
                  <a:pos x="1101" y="0"/>
                </a:cxn>
                <a:cxn ang="0">
                  <a:pos x="1465" y="0"/>
                </a:cxn>
                <a:cxn ang="0">
                  <a:pos x="1465" y="31"/>
                </a:cxn>
                <a:cxn ang="0">
                  <a:pos x="1457" y="31"/>
                </a:cxn>
                <a:cxn ang="0">
                  <a:pos x="1457" y="0"/>
                </a:cxn>
                <a:cxn ang="0">
                  <a:pos x="1465" y="0"/>
                </a:cxn>
                <a:cxn ang="0">
                  <a:pos x="1837" y="0"/>
                </a:cxn>
                <a:cxn ang="0">
                  <a:pos x="1837" y="31"/>
                </a:cxn>
                <a:cxn ang="0">
                  <a:pos x="1829" y="31"/>
                </a:cxn>
                <a:cxn ang="0">
                  <a:pos x="1829" y="0"/>
                </a:cxn>
                <a:cxn ang="0">
                  <a:pos x="1837" y="0"/>
                </a:cxn>
                <a:cxn ang="0">
                  <a:pos x="2202" y="0"/>
                </a:cxn>
                <a:cxn ang="0">
                  <a:pos x="2202" y="31"/>
                </a:cxn>
                <a:cxn ang="0">
                  <a:pos x="2194" y="31"/>
                </a:cxn>
                <a:cxn ang="0">
                  <a:pos x="2194" y="0"/>
                </a:cxn>
                <a:cxn ang="0">
                  <a:pos x="2202" y="0"/>
                </a:cxn>
                <a:cxn ang="0">
                  <a:pos x="2566" y="0"/>
                </a:cxn>
                <a:cxn ang="0">
                  <a:pos x="2566" y="31"/>
                </a:cxn>
                <a:cxn ang="0">
                  <a:pos x="2558" y="31"/>
                </a:cxn>
                <a:cxn ang="0">
                  <a:pos x="2558" y="0"/>
                </a:cxn>
                <a:cxn ang="0">
                  <a:pos x="2566" y="0"/>
                </a:cxn>
                <a:cxn ang="0">
                  <a:pos x="2930" y="0"/>
                </a:cxn>
                <a:cxn ang="0">
                  <a:pos x="2930" y="31"/>
                </a:cxn>
                <a:cxn ang="0">
                  <a:pos x="2922" y="31"/>
                </a:cxn>
                <a:cxn ang="0">
                  <a:pos x="2922" y="0"/>
                </a:cxn>
                <a:cxn ang="0">
                  <a:pos x="2930" y="0"/>
                </a:cxn>
              </a:cxnLst>
              <a:rect l="0" t="0" r="r" b="b"/>
              <a:pathLst>
                <a:path w="2930" h="31">
                  <a:moveTo>
                    <a:pt x="8" y="0"/>
                  </a:moveTo>
                  <a:lnTo>
                    <a:pt x="8" y="31"/>
                  </a:lnTo>
                  <a:lnTo>
                    <a:pt x="0" y="31"/>
                  </a:lnTo>
                  <a:lnTo>
                    <a:pt x="0" y="0"/>
                  </a:lnTo>
                  <a:lnTo>
                    <a:pt x="8" y="0"/>
                  </a:lnTo>
                  <a:close/>
                  <a:moveTo>
                    <a:pt x="372" y="0"/>
                  </a:moveTo>
                  <a:lnTo>
                    <a:pt x="372" y="31"/>
                  </a:lnTo>
                  <a:lnTo>
                    <a:pt x="364" y="31"/>
                  </a:lnTo>
                  <a:lnTo>
                    <a:pt x="364" y="0"/>
                  </a:lnTo>
                  <a:lnTo>
                    <a:pt x="372" y="0"/>
                  </a:lnTo>
                  <a:close/>
                  <a:moveTo>
                    <a:pt x="736" y="0"/>
                  </a:moveTo>
                  <a:lnTo>
                    <a:pt x="736" y="31"/>
                  </a:lnTo>
                  <a:lnTo>
                    <a:pt x="728" y="31"/>
                  </a:lnTo>
                  <a:lnTo>
                    <a:pt x="728" y="0"/>
                  </a:lnTo>
                  <a:lnTo>
                    <a:pt x="736" y="0"/>
                  </a:lnTo>
                  <a:close/>
                  <a:moveTo>
                    <a:pt x="1101" y="0"/>
                  </a:moveTo>
                  <a:lnTo>
                    <a:pt x="1101" y="31"/>
                  </a:lnTo>
                  <a:lnTo>
                    <a:pt x="1093" y="31"/>
                  </a:lnTo>
                  <a:lnTo>
                    <a:pt x="1093" y="0"/>
                  </a:lnTo>
                  <a:lnTo>
                    <a:pt x="1101" y="0"/>
                  </a:lnTo>
                  <a:close/>
                  <a:moveTo>
                    <a:pt x="1465" y="0"/>
                  </a:moveTo>
                  <a:lnTo>
                    <a:pt x="1465" y="31"/>
                  </a:lnTo>
                  <a:lnTo>
                    <a:pt x="1457" y="31"/>
                  </a:lnTo>
                  <a:lnTo>
                    <a:pt x="1457" y="0"/>
                  </a:lnTo>
                  <a:lnTo>
                    <a:pt x="1465" y="0"/>
                  </a:lnTo>
                  <a:close/>
                  <a:moveTo>
                    <a:pt x="1837" y="0"/>
                  </a:moveTo>
                  <a:lnTo>
                    <a:pt x="1837" y="31"/>
                  </a:lnTo>
                  <a:lnTo>
                    <a:pt x="1829" y="31"/>
                  </a:lnTo>
                  <a:lnTo>
                    <a:pt x="1829" y="0"/>
                  </a:lnTo>
                  <a:lnTo>
                    <a:pt x="1837" y="0"/>
                  </a:lnTo>
                  <a:close/>
                  <a:moveTo>
                    <a:pt x="2202" y="0"/>
                  </a:moveTo>
                  <a:lnTo>
                    <a:pt x="2202" y="31"/>
                  </a:lnTo>
                  <a:lnTo>
                    <a:pt x="2194" y="31"/>
                  </a:lnTo>
                  <a:lnTo>
                    <a:pt x="2194" y="0"/>
                  </a:lnTo>
                  <a:lnTo>
                    <a:pt x="2202" y="0"/>
                  </a:lnTo>
                  <a:close/>
                  <a:moveTo>
                    <a:pt x="2566" y="0"/>
                  </a:moveTo>
                  <a:lnTo>
                    <a:pt x="2566" y="31"/>
                  </a:lnTo>
                  <a:lnTo>
                    <a:pt x="2558" y="31"/>
                  </a:lnTo>
                  <a:lnTo>
                    <a:pt x="2558" y="0"/>
                  </a:lnTo>
                  <a:lnTo>
                    <a:pt x="2566" y="0"/>
                  </a:lnTo>
                  <a:close/>
                  <a:moveTo>
                    <a:pt x="2930" y="0"/>
                  </a:moveTo>
                  <a:lnTo>
                    <a:pt x="2930" y="31"/>
                  </a:lnTo>
                  <a:lnTo>
                    <a:pt x="2922" y="31"/>
                  </a:lnTo>
                  <a:lnTo>
                    <a:pt x="2922" y="0"/>
                  </a:lnTo>
                  <a:lnTo>
                    <a:pt x="2930" y="0"/>
                  </a:lnTo>
                  <a:close/>
                </a:path>
              </a:pathLst>
            </a:custGeom>
            <a:solidFill>
              <a:schemeClr val="tx1"/>
            </a:solidFill>
            <a:ln w="381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2953" tIns="41476" rIns="82953" bIns="41476" numCol="1" anchor="t" anchorCtr="0" compatLnSpc="1">
              <a:prstTxWarp prst="textNoShape">
                <a:avLst/>
              </a:prstTxWarp>
            </a:bodyPr>
            <a:lstStyle/>
            <a:p>
              <a:endParaRPr lang="hu-HU" sz="1633"/>
            </a:p>
          </p:txBody>
        </p:sp>
        <p:sp>
          <p:nvSpPr>
            <p:cNvPr id="312367" name="Rectangle 47"/>
            <p:cNvSpPr>
              <a:spLocks noChangeArrowheads="1"/>
            </p:cNvSpPr>
            <p:nvPr/>
          </p:nvSpPr>
          <p:spPr bwMode="auto">
            <a:xfrm>
              <a:off x="3998603" y="3428920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0,000</a:t>
              </a:r>
              <a:endParaRPr lang="hu-HU" sz="1814">
                <a:latin typeface="Arial" pitchFamily="34" charset="0"/>
              </a:endParaRPr>
            </a:p>
          </p:txBody>
        </p:sp>
        <p:sp>
          <p:nvSpPr>
            <p:cNvPr id="312369" name="Rectangle 49"/>
            <p:cNvSpPr>
              <a:spLocks noChangeArrowheads="1"/>
            </p:cNvSpPr>
            <p:nvPr/>
          </p:nvSpPr>
          <p:spPr bwMode="auto">
            <a:xfrm>
              <a:off x="3998603" y="2725657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0,010</a:t>
              </a:r>
              <a:endParaRPr lang="hu-HU" sz="1814">
                <a:latin typeface="Arial" pitchFamily="34" charset="0"/>
              </a:endParaRPr>
            </a:p>
          </p:txBody>
        </p:sp>
        <p:sp>
          <p:nvSpPr>
            <p:cNvPr id="312371" name="Rectangle 51"/>
            <p:cNvSpPr>
              <a:spLocks noChangeArrowheads="1"/>
            </p:cNvSpPr>
            <p:nvPr/>
          </p:nvSpPr>
          <p:spPr bwMode="auto">
            <a:xfrm>
              <a:off x="3998603" y="2033507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0,020</a:t>
              </a:r>
              <a:endParaRPr lang="hu-HU" sz="1814">
                <a:latin typeface="Arial" pitchFamily="34" charset="0"/>
              </a:endParaRPr>
            </a:p>
          </p:txBody>
        </p:sp>
        <p:sp>
          <p:nvSpPr>
            <p:cNvPr id="312373" name="Rectangle 53"/>
            <p:cNvSpPr>
              <a:spLocks noChangeArrowheads="1"/>
            </p:cNvSpPr>
            <p:nvPr/>
          </p:nvSpPr>
          <p:spPr bwMode="auto">
            <a:xfrm>
              <a:off x="3998603" y="1330245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0,030</a:t>
              </a:r>
              <a:endParaRPr lang="hu-HU" sz="1814">
                <a:latin typeface="Arial" pitchFamily="34" charset="0"/>
              </a:endParaRPr>
            </a:p>
          </p:txBody>
        </p:sp>
        <p:sp>
          <p:nvSpPr>
            <p:cNvPr id="312375" name="Rectangle 55"/>
            <p:cNvSpPr>
              <a:spLocks noChangeArrowheads="1"/>
            </p:cNvSpPr>
            <p:nvPr/>
          </p:nvSpPr>
          <p:spPr bwMode="auto">
            <a:xfrm>
              <a:off x="3998603" y="638095"/>
              <a:ext cx="586649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 dirty="0">
                  <a:solidFill>
                    <a:srgbClr val="000000"/>
                  </a:solidFill>
                  <a:latin typeface="Calibri" pitchFamily="34" charset="0"/>
                </a:rPr>
                <a:t>0,040</a:t>
              </a:r>
              <a:endParaRPr lang="hu-HU" sz="1814" dirty="0">
                <a:latin typeface="Arial" pitchFamily="34" charset="0"/>
              </a:endParaRPr>
            </a:p>
          </p:txBody>
        </p:sp>
        <p:sp>
          <p:nvSpPr>
            <p:cNvPr id="312377" name="Rectangle 57"/>
            <p:cNvSpPr>
              <a:spLocks noChangeArrowheads="1"/>
            </p:cNvSpPr>
            <p:nvPr/>
          </p:nvSpPr>
          <p:spPr bwMode="auto">
            <a:xfrm>
              <a:off x="4577657" y="3706840"/>
              <a:ext cx="325131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 dirty="0">
                  <a:solidFill>
                    <a:srgbClr val="000000"/>
                  </a:solidFill>
                  <a:latin typeface="Calibri" pitchFamily="34" charset="0"/>
                </a:rPr>
                <a:t>0,</a:t>
              </a:r>
              <a:r>
                <a:rPr lang="hu-HU" sz="1814" dirty="0" err="1">
                  <a:solidFill>
                    <a:srgbClr val="000000"/>
                  </a:solidFill>
                  <a:latin typeface="Calibri" pitchFamily="34" charset="0"/>
                </a:rPr>
                <a:t>0</a:t>
              </a:r>
              <a:endParaRPr lang="hu-HU" sz="1814" dirty="0">
                <a:latin typeface="Arial" pitchFamily="34" charset="0"/>
              </a:endParaRPr>
            </a:p>
          </p:txBody>
        </p:sp>
        <p:sp>
          <p:nvSpPr>
            <p:cNvPr id="312379" name="Rectangle 59"/>
            <p:cNvSpPr>
              <a:spLocks noChangeArrowheads="1"/>
            </p:cNvSpPr>
            <p:nvPr/>
          </p:nvSpPr>
          <p:spPr bwMode="auto">
            <a:xfrm>
              <a:off x="5663213" y="3706840"/>
              <a:ext cx="455891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10,0</a:t>
              </a:r>
              <a:endParaRPr lang="hu-HU" sz="1814">
                <a:latin typeface="Arial" pitchFamily="34" charset="0"/>
              </a:endParaRPr>
            </a:p>
          </p:txBody>
        </p:sp>
        <p:sp>
          <p:nvSpPr>
            <p:cNvPr id="312381" name="Rectangle 61"/>
            <p:cNvSpPr>
              <a:spLocks noChangeArrowheads="1"/>
            </p:cNvSpPr>
            <p:nvPr/>
          </p:nvSpPr>
          <p:spPr bwMode="auto">
            <a:xfrm>
              <a:off x="6820500" y="3706840"/>
              <a:ext cx="455891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20,0</a:t>
              </a:r>
              <a:endParaRPr lang="hu-HU" sz="1814">
                <a:latin typeface="Arial" pitchFamily="34" charset="0"/>
              </a:endParaRPr>
            </a:p>
          </p:txBody>
        </p:sp>
        <p:sp>
          <p:nvSpPr>
            <p:cNvPr id="312383" name="Rectangle 63"/>
            <p:cNvSpPr>
              <a:spLocks noChangeArrowheads="1"/>
            </p:cNvSpPr>
            <p:nvPr/>
          </p:nvSpPr>
          <p:spPr bwMode="auto">
            <a:xfrm>
              <a:off x="7990489" y="3706840"/>
              <a:ext cx="455891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30,0</a:t>
              </a:r>
              <a:endParaRPr lang="hu-HU" sz="1814">
                <a:latin typeface="Arial" pitchFamily="34" charset="0"/>
              </a:endParaRPr>
            </a:p>
          </p:txBody>
        </p:sp>
        <p:sp>
          <p:nvSpPr>
            <p:cNvPr id="312385" name="Rectangle 65"/>
            <p:cNvSpPr>
              <a:spLocks noChangeArrowheads="1"/>
            </p:cNvSpPr>
            <p:nvPr/>
          </p:nvSpPr>
          <p:spPr bwMode="auto">
            <a:xfrm>
              <a:off x="9146189" y="3706840"/>
              <a:ext cx="455891" cy="307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 defTabSz="829544" fontAlgn="base">
                <a:spcBef>
                  <a:spcPct val="0"/>
                </a:spcBef>
                <a:spcAft>
                  <a:spcPct val="0"/>
                </a:spcAft>
              </a:pPr>
              <a:r>
                <a:rPr lang="hu-HU" sz="1814">
                  <a:solidFill>
                    <a:srgbClr val="000000"/>
                  </a:solidFill>
                  <a:latin typeface="Calibri" pitchFamily="34" charset="0"/>
                </a:rPr>
                <a:t>40,0</a:t>
              </a:r>
              <a:endParaRPr lang="hu-HU" sz="1814">
                <a:latin typeface="Arial" pitchFamily="34" charset="0"/>
              </a:endParaRPr>
            </a:p>
          </p:txBody>
        </p:sp>
      </p:grpSp>
      <p:graphicFrame>
        <p:nvGraphicFramePr>
          <p:cNvPr id="120" name="Object 141"/>
          <p:cNvGraphicFramePr>
            <a:graphicFrameLocks noChangeAspect="1"/>
          </p:cNvGraphicFramePr>
          <p:nvPr/>
        </p:nvGraphicFramePr>
        <p:xfrm>
          <a:off x="2138533" y="5723999"/>
          <a:ext cx="4016156" cy="10338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4" name="Egyenlet" r:id="rId4" imgW="1777680" imgH="457200" progId="Equation.3">
                  <p:embed/>
                </p:oleObj>
              </mc:Choice>
              <mc:Fallback>
                <p:oleObj name="Egyenlet" r:id="rId4" imgW="1777680" imgH="457200" progId="Equation.3">
                  <p:embed/>
                  <p:pic>
                    <p:nvPicPr>
                      <p:cNvPr id="120" name="Object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8533" y="5723999"/>
                        <a:ext cx="4016156" cy="10338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" name="Szövegdoboz 120"/>
          <p:cNvSpPr txBox="1"/>
          <p:nvPr/>
        </p:nvSpPr>
        <p:spPr>
          <a:xfrm>
            <a:off x="6455278" y="5881328"/>
            <a:ext cx="4129657" cy="9857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903" dirty="0">
                <a:latin typeface="Times New Roman" pitchFamily="18" charset="0"/>
                <a:cs typeface="Times New Roman" pitchFamily="18" charset="0"/>
              </a:rPr>
              <a:t>mivel </a:t>
            </a:r>
            <a:r>
              <a:rPr lang="hu-HU" sz="2903" dirty="0">
                <a:latin typeface="Brush Script MT" pitchFamily="66" charset="0"/>
                <a:cs typeface="Times New Roman" pitchFamily="18" charset="0"/>
              </a:rPr>
              <a:t>l</a:t>
            </a:r>
            <a:r>
              <a:rPr lang="hu-HU" sz="2903" dirty="0">
                <a:latin typeface="Times New Roman" pitchFamily="18" charset="0"/>
                <a:cs typeface="Times New Roman" pitchFamily="18" charset="0"/>
              </a:rPr>
              <a:t>=2, ezért a második</a:t>
            </a:r>
          </a:p>
          <a:p>
            <a:pPr algn="ctr"/>
            <a:r>
              <a:rPr lang="hu-HU" sz="2903" dirty="0">
                <a:latin typeface="Times New Roman" pitchFamily="18" charset="0"/>
                <a:cs typeface="Times New Roman" pitchFamily="18" charset="0"/>
              </a:rPr>
              <a:t>tag nem nulla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/>
      <p:bldP spid="1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atomok elektronszerkezetének leírása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984"/>
            <a:ext cx="10515600" cy="5093336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Born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-féle értelmezés alapján, a hullámfüggvény négyzetét vizsgálva, a koordináta rendszer váltás miatt a pont kis kör-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nyezete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dxdydz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r</a:t>
            </a:r>
            <a:r>
              <a:rPr lang="hu-HU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változik.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Így az elektron mag távolságtól függő tagokat kiemelve:</a:t>
            </a:r>
          </a:p>
          <a:p>
            <a:pPr marL="0" indent="0">
              <a:spcBef>
                <a:spcPts val="5000"/>
              </a:spcBef>
              <a:spcAft>
                <a:spcPts val="1000"/>
              </a:spcAft>
              <a:buNone/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azt mutatja meg, hogy milyen valószínű-</a:t>
            </a:r>
            <a:b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séggel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tartózkodik az elektron a mag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rüli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sugarú </a:t>
            </a:r>
            <a:r>
              <a:rPr lang="hu-H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vastagságú gömbhéjban.</a:t>
            </a:r>
          </a:p>
          <a:p>
            <a:pPr indent="-442800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Nézzünk meg néhányat!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BDD74924-14B9-45DC-AE64-65B462BA71A1}"/>
                  </a:ext>
                </a:extLst>
              </p:cNvPr>
              <p:cNvSpPr txBox="1"/>
              <p:nvPr/>
            </p:nvSpPr>
            <p:spPr>
              <a:xfrm>
                <a:off x="2090960" y="3718560"/>
                <a:ext cx="414292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hu-HU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3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hu-HU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hu-HU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36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hu-HU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hu-HU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3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𝑑𝑟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hu-HU" sz="3600" dirty="0"/>
              </a:p>
            </p:txBody>
          </p:sp>
        </mc:Choice>
        <mc:Fallback xmlns="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BDD74924-14B9-45DC-AE64-65B462BA71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0960" y="3718560"/>
                <a:ext cx="4142929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Csoportba foglalás 4">
            <a:extLst>
              <a:ext uri="{FF2B5EF4-FFF2-40B4-BE49-F238E27FC236}">
                <a16:creationId xmlns:a16="http://schemas.microsoft.com/office/drawing/2014/main" id="{16ABEDB9-1CC4-4E2A-BE41-58D04B7EB3FB}"/>
              </a:ext>
            </a:extLst>
          </p:cNvPr>
          <p:cNvGrpSpPr/>
          <p:nvPr/>
        </p:nvGrpSpPr>
        <p:grpSpPr>
          <a:xfrm>
            <a:off x="8033945" y="3667580"/>
            <a:ext cx="3929455" cy="2987675"/>
            <a:chOff x="3671396" y="4130566"/>
            <a:chExt cx="3929455" cy="2987675"/>
          </a:xfrm>
        </p:grpSpPr>
        <p:sp>
          <p:nvSpPr>
            <p:cNvPr id="6" name="Ív 5">
              <a:extLst>
                <a:ext uri="{FF2B5EF4-FFF2-40B4-BE49-F238E27FC236}">
                  <a16:creationId xmlns:a16="http://schemas.microsoft.com/office/drawing/2014/main" id="{DF259635-9903-434C-A8AA-8A68C4CFD0A6}"/>
                </a:ext>
              </a:extLst>
            </p:cNvPr>
            <p:cNvSpPr/>
            <p:nvPr/>
          </p:nvSpPr>
          <p:spPr bwMode="auto">
            <a:xfrm>
              <a:off x="3671396" y="4130566"/>
              <a:ext cx="2987675" cy="2987675"/>
            </a:xfrm>
            <a:prstGeom prst="arc">
              <a:avLst>
                <a:gd name="adj1" fmla="val 3979112"/>
                <a:gd name="adj2" fmla="val 3973561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hu-HU" sz="1800" b="0" i="0" u="none" strike="noStrike" cap="none" normalizeH="0" baseline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7" name="Ív 6">
              <a:extLst>
                <a:ext uri="{FF2B5EF4-FFF2-40B4-BE49-F238E27FC236}">
                  <a16:creationId xmlns:a16="http://schemas.microsoft.com/office/drawing/2014/main" id="{264A2CE8-8797-4D4B-AF9D-8E08208E5AA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50215" y="4209395"/>
              <a:ext cx="2822538" cy="2822538"/>
            </a:xfrm>
            <a:prstGeom prst="arc">
              <a:avLst>
                <a:gd name="adj1" fmla="val 19824693"/>
                <a:gd name="adj2" fmla="val 19794950"/>
              </a:avLst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hu-HU" sz="1800" b="0" i="0" u="none" strike="noStrike" cap="none" normalizeH="0" baseline="0" dirty="0">
                <a:ln>
                  <a:noFill/>
                </a:ln>
                <a:effectLst/>
                <a:latin typeface="Arial" charset="0"/>
              </a:endParaRPr>
            </a:p>
          </p:txBody>
        </p:sp>
        <p:cxnSp>
          <p:nvCxnSpPr>
            <p:cNvPr id="8" name="Egyenes összekötő 7">
              <a:extLst>
                <a:ext uri="{FF2B5EF4-FFF2-40B4-BE49-F238E27FC236}">
                  <a16:creationId xmlns:a16="http://schemas.microsoft.com/office/drawing/2014/main" id="{FCB85199-D36B-4C62-8994-D72FC8717DBC}"/>
                </a:ext>
              </a:extLst>
            </p:cNvPr>
            <p:cNvCxnSpPr>
              <a:stCxn id="7" idx="1"/>
            </p:cNvCxnSpPr>
            <p:nvPr/>
          </p:nvCxnSpPr>
          <p:spPr bwMode="auto">
            <a:xfrm flipV="1">
              <a:off x="5161484" y="4895962"/>
              <a:ext cx="1262746" cy="724702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</p:cxnSp>
        <p:cxnSp>
          <p:nvCxnSpPr>
            <p:cNvPr id="9" name="Egyenes összekötő nyíllal 8">
              <a:extLst>
                <a:ext uri="{FF2B5EF4-FFF2-40B4-BE49-F238E27FC236}">
                  <a16:creationId xmlns:a16="http://schemas.microsoft.com/office/drawing/2014/main" id="{630A3DED-BE53-476E-B7E4-C356A9EF1294}"/>
                </a:ext>
              </a:extLst>
            </p:cNvPr>
            <p:cNvCxnSpPr/>
            <p:nvPr/>
          </p:nvCxnSpPr>
          <p:spPr bwMode="auto">
            <a:xfrm>
              <a:off x="6254496" y="5620664"/>
              <a:ext cx="302491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10" name="Egyenes összekötő nyíllal 9">
              <a:extLst>
                <a:ext uri="{FF2B5EF4-FFF2-40B4-BE49-F238E27FC236}">
                  <a16:creationId xmlns:a16="http://schemas.microsoft.com/office/drawing/2014/main" id="{33D42E3D-9927-4B30-BD19-01E895022909}"/>
                </a:ext>
              </a:extLst>
            </p:cNvPr>
            <p:cNvCxnSpPr/>
            <p:nvPr/>
          </p:nvCxnSpPr>
          <p:spPr bwMode="auto">
            <a:xfrm>
              <a:off x="6659071" y="5620664"/>
              <a:ext cx="302491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stealth" w="med" len="med"/>
              <a:tailEnd type="none"/>
            </a:ln>
            <a:effectLst/>
          </p:spPr>
        </p:cxnSp>
        <p:sp>
          <p:nvSpPr>
            <p:cNvPr id="11" name="Szövegdoboz 10">
              <a:extLst>
                <a:ext uri="{FF2B5EF4-FFF2-40B4-BE49-F238E27FC236}">
                  <a16:creationId xmlns:a16="http://schemas.microsoft.com/office/drawing/2014/main" id="{88DC265E-B028-4C4A-AE49-53E93AA1E74F}"/>
                </a:ext>
              </a:extLst>
            </p:cNvPr>
            <p:cNvSpPr txBox="1"/>
            <p:nvPr/>
          </p:nvSpPr>
          <p:spPr>
            <a:xfrm>
              <a:off x="5523917" y="4784140"/>
              <a:ext cx="320922" cy="5552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3200" dirty="0">
                  <a:latin typeface="Times New Roman" pitchFamily="18" charset="0"/>
                  <a:cs typeface="Times New Roman" pitchFamily="18" charset="0"/>
                </a:rPr>
                <a:t>r</a:t>
              </a:r>
            </a:p>
          </p:txBody>
        </p:sp>
        <p:sp>
          <p:nvSpPr>
            <p:cNvPr id="12" name="Szövegdoboz 11">
              <a:extLst>
                <a:ext uri="{FF2B5EF4-FFF2-40B4-BE49-F238E27FC236}">
                  <a16:creationId xmlns:a16="http://schemas.microsoft.com/office/drawing/2014/main" id="{5F0AE388-5ED4-4052-9F13-BBC648BEEA5E}"/>
                </a:ext>
              </a:extLst>
            </p:cNvPr>
            <p:cNvSpPr txBox="1"/>
            <p:nvPr/>
          </p:nvSpPr>
          <p:spPr>
            <a:xfrm>
              <a:off x="7074745" y="5339357"/>
              <a:ext cx="526106" cy="5552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3200" dirty="0" err="1">
                  <a:latin typeface="Times New Roman" pitchFamily="18" charset="0"/>
                  <a:cs typeface="Times New Roman" pitchFamily="18" charset="0"/>
                </a:rPr>
                <a:t>dr</a:t>
              </a:r>
              <a:endParaRPr lang="hu-HU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9951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>
            <a:extLst>
              <a:ext uri="{FF2B5EF4-FFF2-40B4-BE49-F238E27FC236}">
                <a16:creationId xmlns:a16="http://schemas.microsoft.com/office/drawing/2014/main" id="{FDA9DD17-36B6-4785-8F32-965ABD78C261}"/>
              </a:ext>
            </a:extLst>
          </p:cNvPr>
          <p:cNvSpPr txBox="1"/>
          <p:nvPr/>
        </p:nvSpPr>
        <p:spPr>
          <a:xfrm>
            <a:off x="6735029" y="186033"/>
            <a:ext cx="423705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Eltérő fő-, és azonos</a:t>
            </a:r>
            <a:b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mellékkvantumszámú</a:t>
            </a:r>
            <a:b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állapotok.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4F138CBD-1230-425F-A0AB-55DA07A24AEB}"/>
              </a:ext>
            </a:extLst>
          </p:cNvPr>
          <p:cNvSpPr txBox="1"/>
          <p:nvPr/>
        </p:nvSpPr>
        <p:spPr>
          <a:xfrm>
            <a:off x="1280482" y="4914638"/>
            <a:ext cx="423705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Azonos fő-, és eltérő</a:t>
            </a:r>
            <a:b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mellékkvantumszámú</a:t>
            </a:r>
            <a:b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állapotok</a:t>
            </a:r>
          </a:p>
        </p:txBody>
      </p:sp>
      <p:grpSp>
        <p:nvGrpSpPr>
          <p:cNvPr id="10" name="Csoportba foglalás 9">
            <a:extLst>
              <a:ext uri="{FF2B5EF4-FFF2-40B4-BE49-F238E27FC236}">
                <a16:creationId xmlns:a16="http://schemas.microsoft.com/office/drawing/2014/main" id="{AAC2597C-FE98-4D41-B0A8-6CCED423460E}"/>
              </a:ext>
            </a:extLst>
          </p:cNvPr>
          <p:cNvGrpSpPr/>
          <p:nvPr/>
        </p:nvGrpSpPr>
        <p:grpSpPr>
          <a:xfrm>
            <a:off x="141071" y="119884"/>
            <a:ext cx="6422781" cy="4344485"/>
            <a:chOff x="369671" y="119884"/>
            <a:chExt cx="6422781" cy="4344485"/>
          </a:xfrm>
        </p:grpSpPr>
        <p:pic>
          <p:nvPicPr>
            <p:cNvPr id="322566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9671" y="144369"/>
              <a:ext cx="6422781" cy="432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Szövegdoboz 6">
              <a:extLst>
                <a:ext uri="{FF2B5EF4-FFF2-40B4-BE49-F238E27FC236}">
                  <a16:creationId xmlns:a16="http://schemas.microsoft.com/office/drawing/2014/main" id="{BAE4F9CF-784A-442F-A90C-5D46C17EAE39}"/>
                </a:ext>
              </a:extLst>
            </p:cNvPr>
            <p:cNvSpPr txBox="1"/>
            <p:nvPr/>
          </p:nvSpPr>
          <p:spPr>
            <a:xfrm>
              <a:off x="378372" y="119884"/>
              <a:ext cx="8210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R</a:t>
              </a:r>
              <a:r>
                <a:rPr lang="hu-HU" baseline="30000" dirty="0"/>
                <a:t>2</a:t>
              </a:r>
              <a:r>
                <a:rPr lang="hu-HU" dirty="0"/>
                <a:t>(r) r</a:t>
              </a:r>
              <a:r>
                <a:rPr lang="hu-HU" baseline="30000" dirty="0"/>
                <a:t>2</a:t>
              </a:r>
            </a:p>
          </p:txBody>
        </p:sp>
        <p:sp>
          <p:nvSpPr>
            <p:cNvPr id="12" name="Szövegdoboz 11">
              <a:extLst>
                <a:ext uri="{FF2B5EF4-FFF2-40B4-BE49-F238E27FC236}">
                  <a16:creationId xmlns:a16="http://schemas.microsoft.com/office/drawing/2014/main" id="{293EBCB8-A6E7-4F8D-91D4-425CDA67FF37}"/>
                </a:ext>
              </a:extLst>
            </p:cNvPr>
            <p:cNvSpPr txBox="1"/>
            <p:nvPr/>
          </p:nvSpPr>
          <p:spPr>
            <a:xfrm>
              <a:off x="6448097" y="3698656"/>
              <a:ext cx="2648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r</a:t>
              </a:r>
              <a:endParaRPr lang="hu-HU" baseline="30000" dirty="0"/>
            </a:p>
          </p:txBody>
        </p:sp>
      </p:grp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596CCA78-37A1-4E47-897C-6848F48B4A72}"/>
              </a:ext>
            </a:extLst>
          </p:cNvPr>
          <p:cNvGrpSpPr/>
          <p:nvPr/>
        </p:nvGrpSpPr>
        <p:grpSpPr>
          <a:xfrm>
            <a:off x="5598162" y="2382028"/>
            <a:ext cx="6456678" cy="4338033"/>
            <a:chOff x="5596233" y="2276081"/>
            <a:chExt cx="6456678" cy="4338033"/>
          </a:xfrm>
        </p:grpSpPr>
        <p:pic>
          <p:nvPicPr>
            <p:cNvPr id="322562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630130" y="2294114"/>
              <a:ext cx="6422781" cy="432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" name="Szövegdoboz 10">
              <a:extLst>
                <a:ext uri="{FF2B5EF4-FFF2-40B4-BE49-F238E27FC236}">
                  <a16:creationId xmlns:a16="http://schemas.microsoft.com/office/drawing/2014/main" id="{0E013A72-B8BE-42F4-8E29-69ABCCC901AF}"/>
                </a:ext>
              </a:extLst>
            </p:cNvPr>
            <p:cNvSpPr txBox="1"/>
            <p:nvPr/>
          </p:nvSpPr>
          <p:spPr>
            <a:xfrm>
              <a:off x="5596233" y="2276081"/>
              <a:ext cx="8210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R</a:t>
              </a:r>
              <a:r>
                <a:rPr lang="hu-HU" baseline="30000" dirty="0"/>
                <a:t>2</a:t>
              </a:r>
              <a:r>
                <a:rPr lang="hu-HU" dirty="0"/>
                <a:t>(r) r</a:t>
              </a:r>
              <a:r>
                <a:rPr lang="hu-HU" baseline="30000" dirty="0"/>
                <a:t>2</a:t>
              </a:r>
            </a:p>
          </p:txBody>
        </p:sp>
        <p:sp>
          <p:nvSpPr>
            <p:cNvPr id="13" name="Szövegdoboz 12">
              <a:extLst>
                <a:ext uri="{FF2B5EF4-FFF2-40B4-BE49-F238E27FC236}">
                  <a16:creationId xmlns:a16="http://schemas.microsoft.com/office/drawing/2014/main" id="{0BC7358B-61DD-4B04-973A-966C1C1D9600}"/>
                </a:ext>
              </a:extLst>
            </p:cNvPr>
            <p:cNvSpPr txBox="1"/>
            <p:nvPr/>
          </p:nvSpPr>
          <p:spPr>
            <a:xfrm>
              <a:off x="11674591" y="5878052"/>
              <a:ext cx="2648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r</a:t>
              </a:r>
              <a:endParaRPr lang="hu-HU" baseline="30000" dirty="0"/>
            </a:p>
          </p:txBody>
        </p:sp>
      </p:grp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5570D486-3625-496D-ABBF-23C63EF8C51C}"/>
              </a:ext>
            </a:extLst>
          </p:cNvPr>
          <p:cNvSpPr txBox="1"/>
          <p:nvPr/>
        </p:nvSpPr>
        <p:spPr>
          <a:xfrm>
            <a:off x="1146652" y="1618593"/>
            <a:ext cx="5294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maximumok helye a </a:t>
            </a:r>
            <a:r>
              <a:rPr lang="hu-HU" sz="2800">
                <a:latin typeface="Times New Roman" panose="02020603050405020304" pitchFamily="18" charset="0"/>
                <a:cs typeface="Times New Roman" panose="02020603050405020304" pitchFamily="18" charset="0"/>
              </a:rPr>
              <a:t>pályasugár</a:t>
            </a:r>
            <a:r>
              <a:rPr lang="hu-H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hu-H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atomok elektronszerkezetének leírása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080" y="1551304"/>
            <a:ext cx="11643360" cy="5306696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hidrogénszerű atomok energiaállapotainak lehetséges értékeit a Schrödinger-egyenletből kiszámolva, azt, a főkvantumszám, és a magtöltés határozza meg (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rendszámú mag) [57].</a:t>
            </a:r>
          </a:p>
          <a:p>
            <a:pPr marL="4221163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 állandóban az elektronra vonatkozó adatok, tömeg, töltés, és más egyetemes állandók találhatók. 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energia azzal a munkával egyenlő, amelyet a mag töltése végez az elektronon, miközben az végtelen messziről az atomi pálya sugarának távolságába érkezik.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eredmény helyességét a hidrogénatom elektronszínképe igazolja!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50B55E4F-5763-4FE8-A3B2-92EDFB87EBE9}"/>
                  </a:ext>
                </a:extLst>
              </p:cNvPr>
              <p:cNvSpPr txBox="1"/>
              <p:nvPr/>
            </p:nvSpPr>
            <p:spPr>
              <a:xfrm>
                <a:off x="535305" y="3161955"/>
                <a:ext cx="3436133" cy="11452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6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hu-HU" sz="36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</m:sSub>
                      <m:d>
                        <m:dPr>
                          <m:ctrlPr>
                            <a:rPr lang="hu-HU" sz="3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3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hu-HU" sz="36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hu-HU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u-HU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p>
                              <m:r>
                                <a:rPr lang="hu-HU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hu-HU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sz="3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hu-HU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hu-HU" sz="3600" dirty="0"/>
              </a:p>
            </p:txBody>
          </p:sp>
        </mc:Choice>
        <mc:Fallback xmlns="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50B55E4F-5763-4FE8-A3B2-92EDFB87EB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305" y="3161955"/>
                <a:ext cx="3436133" cy="114525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9302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atom elektronszerkezete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984"/>
            <a:ext cx="10515600" cy="5032375"/>
          </a:xfrm>
        </p:spPr>
        <p:txBody>
          <a:bodyPr>
            <a:normAutofit lnSpcReduction="10000"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atom elnevezés a görög „oszthatatlan” szóból származik, és amint azt a kurzus elején már megállapítottuk, az a legkisebb egység, amely kémiai tulajdonságok hordozója, kémiai módszerekkel tovább nem bontható.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előző előadásban azonban már beszéltünk arról, hogy az atom három elemi részecskéből épül fel, amiből kettő, a proton és a neutron alkotja a magot, míg a protonszámmal azonos számú elektron található a magot körülvevő elektronfelhőben. 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Ennek az elektronfelhőnek a szerkezetéről, annak a kémiai tulajdonságokhoz való kapcsolódásáról szól az előadás.</a:t>
            </a:r>
          </a:p>
        </p:txBody>
      </p:sp>
    </p:spTree>
    <p:extLst>
      <p:ext uri="{BB962C8B-B14F-4D97-AF65-F5344CB8AC3E}">
        <p14:creationId xmlns:p14="http://schemas.microsoft.com/office/powerpoint/2010/main" val="2416499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2"/>
          <p:cNvSpPr>
            <a:spLocks noChangeShapeType="1"/>
          </p:cNvSpPr>
          <p:nvPr/>
        </p:nvSpPr>
        <p:spPr bwMode="auto">
          <a:xfrm>
            <a:off x="1402080" y="2190750"/>
            <a:ext cx="6629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2209800" y="121920"/>
            <a:ext cx="7772400" cy="1143000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H-atom vonalas színképe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1402080" y="1905000"/>
            <a:ext cx="6629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1402080" y="2413000"/>
            <a:ext cx="6629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1402080" y="6477000"/>
            <a:ext cx="6629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 flipV="1">
            <a:off x="1173480" y="1219200"/>
            <a:ext cx="0" cy="541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1097280" y="6477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1097280" y="1905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684530" y="1706563"/>
            <a:ext cx="3145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2000" b="1"/>
              <a:t>0</a:t>
            </a:r>
            <a:endParaRPr lang="hu-HU" b="1" baseline="-25000"/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8036244" y="1689101"/>
            <a:ext cx="6048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b="1"/>
              <a:t>n=</a:t>
            </a:r>
            <a:r>
              <a:rPr lang="hu-HU" b="1">
                <a:sym typeface="Symbol" pitchFamily="18" charset="2"/>
              </a:rPr>
              <a:t></a:t>
            </a:r>
            <a:endParaRPr lang="hu-HU" b="1" baseline="-25000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8024814" y="6336640"/>
            <a:ext cx="555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b="1" dirty="0"/>
              <a:t>n=</a:t>
            </a:r>
            <a:r>
              <a:rPr lang="hu-HU" b="1" dirty="0">
                <a:sym typeface="Symbol" pitchFamily="18" charset="2"/>
              </a:rPr>
              <a:t>1</a:t>
            </a:r>
            <a:endParaRPr lang="hu-HU" b="1" baseline="-25000" dirty="0"/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544830" y="6238876"/>
            <a:ext cx="395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2000" b="1"/>
              <a:t>-1</a:t>
            </a:r>
            <a:endParaRPr lang="hu-HU" b="1" baseline="-25000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1402080" y="3048000"/>
            <a:ext cx="6629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8056881" y="2854326"/>
            <a:ext cx="555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b="1"/>
              <a:t>n=</a:t>
            </a:r>
            <a:r>
              <a:rPr lang="hu-HU" b="1">
                <a:sym typeface="Symbol" pitchFamily="18" charset="2"/>
              </a:rPr>
              <a:t>2</a:t>
            </a:r>
            <a:endParaRPr lang="hu-HU" b="1" baseline="-25000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1097280" y="3046413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284480" y="2847976"/>
            <a:ext cx="712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2000" b="1"/>
              <a:t>-0,25</a:t>
            </a:r>
            <a:endParaRPr lang="hu-HU" b="1" baseline="-25000"/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8009256" y="2300288"/>
            <a:ext cx="555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b="1"/>
              <a:t>n=</a:t>
            </a:r>
            <a:r>
              <a:rPr lang="hu-HU" b="1">
                <a:sym typeface="Symbol" pitchFamily="18" charset="2"/>
              </a:rPr>
              <a:t>3</a:t>
            </a:r>
            <a:endParaRPr lang="hu-HU" b="1" baseline="-25000"/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8571231" y="2260601"/>
            <a:ext cx="555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b="1"/>
              <a:t>n=</a:t>
            </a:r>
            <a:r>
              <a:rPr lang="hu-HU" b="1">
                <a:sym typeface="Symbol" pitchFamily="18" charset="2"/>
              </a:rPr>
              <a:t>4</a:t>
            </a:r>
            <a:endParaRPr lang="hu-HU" b="1" baseline="-25000"/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8564881" y="2032001"/>
            <a:ext cx="555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b="1"/>
              <a:t>n=</a:t>
            </a:r>
            <a:r>
              <a:rPr lang="hu-HU" b="1">
                <a:sym typeface="Symbol" pitchFamily="18" charset="2"/>
              </a:rPr>
              <a:t>5</a:t>
            </a:r>
            <a:endParaRPr lang="hu-HU" b="1" baseline="-25000"/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8555356" y="1784351"/>
            <a:ext cx="555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b="1"/>
              <a:t>n=</a:t>
            </a:r>
            <a:r>
              <a:rPr lang="hu-HU" b="1">
                <a:sym typeface="Symbol" pitchFamily="18" charset="2"/>
              </a:rPr>
              <a:t>6</a:t>
            </a:r>
            <a:endParaRPr lang="hu-HU" b="1" baseline="-25000"/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 flipH="1" flipV="1">
            <a:off x="8025130" y="2209800"/>
            <a:ext cx="61595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 flipH="1">
            <a:off x="8025130" y="1993900"/>
            <a:ext cx="552450" cy="25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480" name="Line 24"/>
          <p:cNvSpPr>
            <a:spLocks noChangeShapeType="1"/>
          </p:cNvSpPr>
          <p:nvPr/>
        </p:nvSpPr>
        <p:spPr bwMode="auto">
          <a:xfrm>
            <a:off x="1402080" y="2089150"/>
            <a:ext cx="6629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481" name="Line 25"/>
          <p:cNvSpPr>
            <a:spLocks noChangeShapeType="1"/>
          </p:cNvSpPr>
          <p:nvPr/>
        </p:nvSpPr>
        <p:spPr bwMode="auto">
          <a:xfrm flipH="1" flipV="1">
            <a:off x="8012430" y="2089150"/>
            <a:ext cx="5969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482" name="Line 26"/>
          <p:cNvSpPr>
            <a:spLocks noChangeShapeType="1"/>
          </p:cNvSpPr>
          <p:nvPr/>
        </p:nvSpPr>
        <p:spPr bwMode="auto">
          <a:xfrm>
            <a:off x="1402080" y="2032000"/>
            <a:ext cx="6629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483" name="Line 27"/>
          <p:cNvSpPr>
            <a:spLocks noChangeShapeType="1"/>
          </p:cNvSpPr>
          <p:nvPr/>
        </p:nvSpPr>
        <p:spPr bwMode="auto">
          <a:xfrm>
            <a:off x="1097280" y="2413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484" name="Line 28"/>
          <p:cNvSpPr>
            <a:spLocks noChangeShapeType="1"/>
          </p:cNvSpPr>
          <p:nvPr/>
        </p:nvSpPr>
        <p:spPr bwMode="auto">
          <a:xfrm>
            <a:off x="1097280" y="219075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485" name="Line 29"/>
          <p:cNvSpPr>
            <a:spLocks noChangeShapeType="1"/>
          </p:cNvSpPr>
          <p:nvPr/>
        </p:nvSpPr>
        <p:spPr bwMode="auto">
          <a:xfrm>
            <a:off x="1097280" y="2082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486" name="Line 30"/>
          <p:cNvSpPr>
            <a:spLocks noChangeShapeType="1"/>
          </p:cNvSpPr>
          <p:nvPr/>
        </p:nvSpPr>
        <p:spPr bwMode="auto">
          <a:xfrm>
            <a:off x="1097280" y="202565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284480" y="2209801"/>
            <a:ext cx="712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2000" b="1"/>
              <a:t>-0,11</a:t>
            </a:r>
            <a:endParaRPr lang="hu-HU" b="1" baseline="-25000"/>
          </a:p>
        </p:txBody>
      </p:sp>
      <p:sp>
        <p:nvSpPr>
          <p:cNvPr id="19488" name="Text Box 32"/>
          <p:cNvSpPr txBox="1">
            <a:spLocks noChangeArrowheads="1"/>
          </p:cNvSpPr>
          <p:nvPr/>
        </p:nvSpPr>
        <p:spPr bwMode="auto">
          <a:xfrm>
            <a:off x="284480" y="1984376"/>
            <a:ext cx="712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2000" b="1"/>
              <a:t>-0,63</a:t>
            </a:r>
            <a:endParaRPr lang="hu-HU" b="1" baseline="-25000"/>
          </a:p>
        </p:txBody>
      </p:sp>
      <p:sp>
        <p:nvSpPr>
          <p:cNvPr id="94" name="Szövegdoboz 93"/>
          <p:cNvSpPr txBox="1"/>
          <p:nvPr/>
        </p:nvSpPr>
        <p:spPr>
          <a:xfrm>
            <a:off x="243987" y="809450"/>
            <a:ext cx="914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R</a:t>
            </a:r>
            <a:r>
              <a:rPr lang="hu-HU" b="1" baseline="-25000" dirty="0"/>
              <a:t>H</a:t>
            </a:r>
            <a:r>
              <a:rPr lang="hu-HU" b="1" dirty="0"/>
              <a:t>/cm</a:t>
            </a:r>
            <a:r>
              <a:rPr lang="hu-HU" b="1" baseline="30000" dirty="0"/>
              <a:t>-1</a:t>
            </a:r>
            <a:endParaRPr lang="hu-HU" b="1" i="1" baseline="30000" dirty="0"/>
          </a:p>
        </p:txBody>
      </p:sp>
      <p:sp>
        <p:nvSpPr>
          <p:cNvPr id="339970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9547" name="Line 91"/>
          <p:cNvSpPr>
            <a:spLocks noChangeShapeType="1"/>
          </p:cNvSpPr>
          <p:nvPr/>
        </p:nvSpPr>
        <p:spPr bwMode="auto">
          <a:xfrm rot="5400000" flipV="1">
            <a:off x="5326380" y="3298779"/>
            <a:ext cx="0" cy="541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544" name="Line 88"/>
          <p:cNvSpPr>
            <a:spLocks noChangeShapeType="1"/>
          </p:cNvSpPr>
          <p:nvPr/>
        </p:nvSpPr>
        <p:spPr bwMode="auto">
          <a:xfrm rot="5400000">
            <a:off x="2697480" y="6003879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9548" name="Text Box 92"/>
          <p:cNvSpPr txBox="1">
            <a:spLocks noChangeArrowheads="1"/>
          </p:cNvSpPr>
          <p:nvPr/>
        </p:nvSpPr>
        <p:spPr bwMode="auto">
          <a:xfrm>
            <a:off x="2627630" y="5603829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b="1" dirty="0"/>
              <a:t>0</a:t>
            </a:r>
            <a:endParaRPr lang="hu-HU" b="1" baseline="-25000" dirty="0"/>
          </a:p>
        </p:txBody>
      </p:sp>
      <p:graphicFrame>
        <p:nvGraphicFramePr>
          <p:cNvPr id="101" name="Objektum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607183"/>
              </p:ext>
            </p:extLst>
          </p:nvPr>
        </p:nvGraphicFramePr>
        <p:xfrm>
          <a:off x="7530190" y="6002292"/>
          <a:ext cx="1161345" cy="46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6" name="Equation" r:id="rId4" imgW="507780" imgH="203112" progId="Equation.3">
                  <p:embed/>
                </p:oleObj>
              </mc:Choice>
              <mc:Fallback>
                <p:oleObj name="Equation" r:id="rId4" imgW="507780" imgH="203112" progId="Equation.3">
                  <p:embed/>
                  <p:pic>
                    <p:nvPicPr>
                      <p:cNvPr id="101" name="Objektum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0190" y="6002292"/>
                        <a:ext cx="1161345" cy="464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9" name="Line 88"/>
          <p:cNvSpPr>
            <a:spLocks noChangeShapeType="1"/>
          </p:cNvSpPr>
          <p:nvPr/>
        </p:nvSpPr>
        <p:spPr bwMode="auto">
          <a:xfrm rot="5400000">
            <a:off x="7278757" y="6010657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1467020" y="1920416"/>
            <a:ext cx="866025" cy="4567848"/>
            <a:chOff x="1360339" y="1920416"/>
            <a:chExt cx="866025" cy="4567848"/>
          </a:xfrm>
        </p:grpSpPr>
        <p:sp>
          <p:nvSpPr>
            <p:cNvPr id="19490" name="Line 34"/>
            <p:cNvSpPr>
              <a:spLocks noChangeShapeType="1"/>
            </p:cNvSpPr>
            <p:nvPr/>
          </p:nvSpPr>
          <p:spPr bwMode="auto">
            <a:xfrm>
              <a:off x="1360339" y="3048000"/>
              <a:ext cx="0" cy="342900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9491" name="Line 35"/>
            <p:cNvSpPr>
              <a:spLocks noChangeShapeType="1"/>
            </p:cNvSpPr>
            <p:nvPr/>
          </p:nvSpPr>
          <p:spPr bwMode="auto">
            <a:xfrm>
              <a:off x="1512739" y="2419350"/>
              <a:ext cx="0" cy="405765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9492" name="Line 36"/>
            <p:cNvSpPr>
              <a:spLocks noChangeShapeType="1"/>
            </p:cNvSpPr>
            <p:nvPr/>
          </p:nvSpPr>
          <p:spPr bwMode="auto">
            <a:xfrm>
              <a:off x="1665139" y="2209800"/>
              <a:ext cx="0" cy="426720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9493" name="Line 37"/>
            <p:cNvSpPr>
              <a:spLocks noChangeShapeType="1"/>
            </p:cNvSpPr>
            <p:nvPr/>
          </p:nvSpPr>
          <p:spPr bwMode="auto">
            <a:xfrm>
              <a:off x="1817539" y="2082800"/>
              <a:ext cx="0" cy="439420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9494" name="Line 38"/>
            <p:cNvSpPr>
              <a:spLocks noChangeShapeType="1"/>
            </p:cNvSpPr>
            <p:nvPr/>
          </p:nvSpPr>
          <p:spPr bwMode="auto">
            <a:xfrm>
              <a:off x="1969939" y="2038350"/>
              <a:ext cx="0" cy="443865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33" name="Line 38"/>
            <p:cNvSpPr>
              <a:spLocks noChangeShapeType="1"/>
            </p:cNvSpPr>
            <p:nvPr/>
          </p:nvSpPr>
          <p:spPr bwMode="auto">
            <a:xfrm>
              <a:off x="2225701" y="1920416"/>
              <a:ext cx="663" cy="456784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3" name="Csoportba foglalás 2"/>
          <p:cNvGrpSpPr/>
          <p:nvPr/>
        </p:nvGrpSpPr>
        <p:grpSpPr>
          <a:xfrm>
            <a:off x="6202680" y="5202742"/>
            <a:ext cx="2060602" cy="805946"/>
            <a:chOff x="6096000" y="4784679"/>
            <a:chExt cx="2060602" cy="1224009"/>
          </a:xfrm>
        </p:grpSpPr>
        <p:sp>
          <p:nvSpPr>
            <p:cNvPr id="19495" name="Text Box 39"/>
            <p:cNvSpPr txBox="1">
              <a:spLocks noChangeArrowheads="1"/>
            </p:cNvSpPr>
            <p:nvPr/>
          </p:nvSpPr>
          <p:spPr bwMode="auto">
            <a:xfrm>
              <a:off x="7349714" y="5172918"/>
              <a:ext cx="806888" cy="560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b="1" dirty="0" err="1"/>
                <a:t>Lyman</a:t>
              </a:r>
              <a:endParaRPr lang="hu-HU" b="1" dirty="0"/>
            </a:p>
          </p:txBody>
        </p:sp>
        <p:sp>
          <p:nvSpPr>
            <p:cNvPr id="19518" name="Line 62"/>
            <p:cNvSpPr>
              <a:spLocks noChangeShapeType="1"/>
            </p:cNvSpPr>
            <p:nvPr/>
          </p:nvSpPr>
          <p:spPr bwMode="auto">
            <a:xfrm flipV="1">
              <a:off x="7146952" y="4784679"/>
              <a:ext cx="0" cy="121920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9523" name="Line 67"/>
            <p:cNvSpPr>
              <a:spLocks noChangeShapeType="1"/>
            </p:cNvSpPr>
            <p:nvPr/>
          </p:nvSpPr>
          <p:spPr bwMode="auto">
            <a:xfrm flipV="1">
              <a:off x="7080250" y="4784679"/>
              <a:ext cx="0" cy="121920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9528" name="Line 72"/>
            <p:cNvSpPr>
              <a:spLocks noChangeShapeType="1"/>
            </p:cNvSpPr>
            <p:nvPr/>
          </p:nvSpPr>
          <p:spPr bwMode="auto">
            <a:xfrm flipV="1">
              <a:off x="6940550" y="4784679"/>
              <a:ext cx="0" cy="121920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9533" name="Line 77"/>
            <p:cNvSpPr>
              <a:spLocks noChangeShapeType="1"/>
            </p:cNvSpPr>
            <p:nvPr/>
          </p:nvSpPr>
          <p:spPr bwMode="auto">
            <a:xfrm flipV="1">
              <a:off x="6743700" y="4784679"/>
              <a:ext cx="0" cy="121920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9538" name="Line 82"/>
            <p:cNvSpPr>
              <a:spLocks noChangeShapeType="1"/>
            </p:cNvSpPr>
            <p:nvPr/>
          </p:nvSpPr>
          <p:spPr bwMode="auto">
            <a:xfrm flipV="1">
              <a:off x="6096000" y="4784679"/>
              <a:ext cx="0" cy="121920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35" name="Line 62"/>
            <p:cNvSpPr>
              <a:spLocks noChangeShapeType="1"/>
            </p:cNvSpPr>
            <p:nvPr/>
          </p:nvSpPr>
          <p:spPr bwMode="auto">
            <a:xfrm flipV="1">
              <a:off x="7251646" y="4786010"/>
              <a:ext cx="0" cy="121920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36" name="Line 62"/>
            <p:cNvSpPr>
              <a:spLocks noChangeShapeType="1"/>
            </p:cNvSpPr>
            <p:nvPr/>
          </p:nvSpPr>
          <p:spPr bwMode="auto">
            <a:xfrm flipV="1">
              <a:off x="7203936" y="4789488"/>
              <a:ext cx="0" cy="121920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142" name="Csoportba foglalás 141"/>
          <p:cNvGrpSpPr/>
          <p:nvPr/>
        </p:nvGrpSpPr>
        <p:grpSpPr>
          <a:xfrm>
            <a:off x="3442946" y="5207001"/>
            <a:ext cx="1368136" cy="801687"/>
            <a:chOff x="3336266" y="4774945"/>
            <a:chExt cx="1368136" cy="1233743"/>
          </a:xfrm>
        </p:grpSpPr>
        <p:sp>
          <p:nvSpPr>
            <p:cNvPr id="19501" name="Text Box 45"/>
            <p:cNvSpPr txBox="1">
              <a:spLocks noChangeArrowheads="1"/>
            </p:cNvSpPr>
            <p:nvPr/>
          </p:nvSpPr>
          <p:spPr bwMode="auto">
            <a:xfrm>
              <a:off x="3835253" y="5138653"/>
              <a:ext cx="869149" cy="5683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b="1" dirty="0" err="1"/>
                <a:t>Balmer</a:t>
              </a:r>
              <a:endParaRPr lang="hu-HU" b="1" dirty="0"/>
            </a:p>
          </p:txBody>
        </p:sp>
        <p:sp>
          <p:nvSpPr>
            <p:cNvPr id="105" name="Line 82"/>
            <p:cNvSpPr>
              <a:spLocks noChangeShapeType="1"/>
            </p:cNvSpPr>
            <p:nvPr/>
          </p:nvSpPr>
          <p:spPr bwMode="auto">
            <a:xfrm flipV="1">
              <a:off x="3336266" y="4774945"/>
              <a:ext cx="0" cy="121920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07" name="Line 82"/>
            <p:cNvSpPr>
              <a:spLocks noChangeShapeType="1"/>
            </p:cNvSpPr>
            <p:nvPr/>
          </p:nvSpPr>
          <p:spPr bwMode="auto">
            <a:xfrm flipV="1">
              <a:off x="3545870" y="4776621"/>
              <a:ext cx="0" cy="121920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10" name="Line 82"/>
            <p:cNvSpPr>
              <a:spLocks noChangeShapeType="1"/>
            </p:cNvSpPr>
            <p:nvPr/>
          </p:nvSpPr>
          <p:spPr bwMode="auto">
            <a:xfrm flipV="1">
              <a:off x="3666520" y="4776621"/>
              <a:ext cx="0" cy="121920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11" name="Line 82"/>
            <p:cNvSpPr>
              <a:spLocks noChangeShapeType="1"/>
            </p:cNvSpPr>
            <p:nvPr/>
          </p:nvSpPr>
          <p:spPr bwMode="auto">
            <a:xfrm flipV="1">
              <a:off x="3742720" y="4776621"/>
              <a:ext cx="0" cy="121920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37" name="Line 62"/>
            <p:cNvSpPr>
              <a:spLocks noChangeShapeType="1"/>
            </p:cNvSpPr>
            <p:nvPr/>
          </p:nvSpPr>
          <p:spPr bwMode="auto">
            <a:xfrm flipV="1">
              <a:off x="3800782" y="4789488"/>
              <a:ext cx="0" cy="121920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149" name="Csoportba foglalás 148"/>
          <p:cNvGrpSpPr/>
          <p:nvPr/>
        </p:nvGrpSpPr>
        <p:grpSpPr>
          <a:xfrm>
            <a:off x="3078480" y="1909316"/>
            <a:ext cx="733508" cy="1138684"/>
            <a:chOff x="2971800" y="1909316"/>
            <a:chExt cx="733508" cy="1138684"/>
          </a:xfrm>
        </p:grpSpPr>
        <p:sp>
          <p:nvSpPr>
            <p:cNvPr id="19497" name="Line 41"/>
            <p:cNvSpPr>
              <a:spLocks noChangeShapeType="1"/>
            </p:cNvSpPr>
            <p:nvPr/>
          </p:nvSpPr>
          <p:spPr bwMode="auto">
            <a:xfrm>
              <a:off x="2971800" y="2406650"/>
              <a:ext cx="0" cy="64135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9498" name="Line 42"/>
            <p:cNvSpPr>
              <a:spLocks noChangeShapeType="1"/>
            </p:cNvSpPr>
            <p:nvPr/>
          </p:nvSpPr>
          <p:spPr bwMode="auto">
            <a:xfrm>
              <a:off x="3124200" y="2209800"/>
              <a:ext cx="0" cy="83820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 dirty="0"/>
            </a:p>
          </p:txBody>
        </p:sp>
        <p:sp>
          <p:nvSpPr>
            <p:cNvPr id="19499" name="Line 43"/>
            <p:cNvSpPr>
              <a:spLocks noChangeShapeType="1"/>
            </p:cNvSpPr>
            <p:nvPr/>
          </p:nvSpPr>
          <p:spPr bwMode="auto">
            <a:xfrm>
              <a:off x="3276600" y="2089150"/>
              <a:ext cx="0" cy="95885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9500" name="Line 44"/>
            <p:cNvSpPr>
              <a:spLocks noChangeShapeType="1"/>
            </p:cNvSpPr>
            <p:nvPr/>
          </p:nvSpPr>
          <p:spPr bwMode="auto">
            <a:xfrm>
              <a:off x="3429000" y="2019300"/>
              <a:ext cx="0" cy="102235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40" name="Line 44"/>
            <p:cNvSpPr>
              <a:spLocks noChangeShapeType="1"/>
            </p:cNvSpPr>
            <p:nvPr/>
          </p:nvSpPr>
          <p:spPr bwMode="auto">
            <a:xfrm flipH="1">
              <a:off x="3705308" y="1909316"/>
              <a:ext cx="0" cy="113603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150" name="Csoportba foglalás 149"/>
          <p:cNvGrpSpPr/>
          <p:nvPr/>
        </p:nvGrpSpPr>
        <p:grpSpPr>
          <a:xfrm>
            <a:off x="4450081" y="1917258"/>
            <a:ext cx="584421" cy="507890"/>
            <a:chOff x="4343400" y="1917258"/>
            <a:chExt cx="584421" cy="507890"/>
          </a:xfrm>
        </p:grpSpPr>
        <p:sp>
          <p:nvSpPr>
            <p:cNvPr id="19503" name="Line 47"/>
            <p:cNvSpPr>
              <a:spLocks noChangeShapeType="1"/>
            </p:cNvSpPr>
            <p:nvPr/>
          </p:nvSpPr>
          <p:spPr bwMode="auto">
            <a:xfrm>
              <a:off x="4343400" y="2209800"/>
              <a:ext cx="0" cy="20320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stealth" w="sm" len="sm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9504" name="Line 48"/>
            <p:cNvSpPr>
              <a:spLocks noChangeShapeType="1"/>
            </p:cNvSpPr>
            <p:nvPr/>
          </p:nvSpPr>
          <p:spPr bwMode="auto">
            <a:xfrm>
              <a:off x="4495800" y="2089150"/>
              <a:ext cx="0" cy="32385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stealth" w="sm" len="sm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9505" name="Line 49"/>
            <p:cNvSpPr>
              <a:spLocks noChangeShapeType="1"/>
            </p:cNvSpPr>
            <p:nvPr/>
          </p:nvSpPr>
          <p:spPr bwMode="auto">
            <a:xfrm>
              <a:off x="4648200" y="2019300"/>
              <a:ext cx="0" cy="39370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stealth" w="sm" len="sm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44" name="Line 49"/>
            <p:cNvSpPr>
              <a:spLocks noChangeShapeType="1"/>
            </p:cNvSpPr>
            <p:nvPr/>
          </p:nvSpPr>
          <p:spPr bwMode="auto">
            <a:xfrm>
              <a:off x="4927821" y="1917258"/>
              <a:ext cx="0" cy="50789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stealth" w="sm" len="sm"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148" name="Csoportba foglalás 147"/>
          <p:cNvGrpSpPr/>
          <p:nvPr/>
        </p:nvGrpSpPr>
        <p:grpSpPr>
          <a:xfrm>
            <a:off x="2409515" y="4762500"/>
            <a:ext cx="967252" cy="1241123"/>
            <a:chOff x="2302835" y="4112170"/>
            <a:chExt cx="967252" cy="1891453"/>
          </a:xfrm>
        </p:grpSpPr>
        <p:sp>
          <p:nvSpPr>
            <p:cNvPr id="19506" name="Text Box 50"/>
            <p:cNvSpPr txBox="1">
              <a:spLocks noChangeArrowheads="1"/>
            </p:cNvSpPr>
            <p:nvPr/>
          </p:nvSpPr>
          <p:spPr bwMode="auto">
            <a:xfrm>
              <a:off x="2302835" y="4112170"/>
              <a:ext cx="967252" cy="5628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b="1" dirty="0" err="1"/>
                <a:t>Paschen</a:t>
              </a:r>
              <a:endParaRPr lang="hu-HU" b="1" dirty="0"/>
            </a:p>
          </p:txBody>
        </p:sp>
        <p:sp>
          <p:nvSpPr>
            <p:cNvPr id="115" name="Line 82"/>
            <p:cNvSpPr>
              <a:spLocks noChangeShapeType="1"/>
            </p:cNvSpPr>
            <p:nvPr/>
          </p:nvSpPr>
          <p:spPr bwMode="auto">
            <a:xfrm flipV="1">
              <a:off x="2872716" y="4783092"/>
              <a:ext cx="0" cy="121920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16" name="Line 82"/>
            <p:cNvSpPr>
              <a:spLocks noChangeShapeType="1"/>
            </p:cNvSpPr>
            <p:nvPr/>
          </p:nvSpPr>
          <p:spPr bwMode="auto">
            <a:xfrm flipV="1">
              <a:off x="2999716" y="4783092"/>
              <a:ext cx="0" cy="121920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17" name="Line 82"/>
            <p:cNvSpPr>
              <a:spLocks noChangeShapeType="1"/>
            </p:cNvSpPr>
            <p:nvPr/>
          </p:nvSpPr>
          <p:spPr bwMode="auto">
            <a:xfrm flipV="1">
              <a:off x="3137923" y="4783092"/>
              <a:ext cx="0" cy="121920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46" name="Line 82"/>
            <p:cNvSpPr>
              <a:spLocks noChangeShapeType="1"/>
            </p:cNvSpPr>
            <p:nvPr/>
          </p:nvSpPr>
          <p:spPr bwMode="auto">
            <a:xfrm flipV="1">
              <a:off x="3186960" y="4784423"/>
              <a:ext cx="0" cy="121920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47" name="Line 82"/>
            <p:cNvSpPr>
              <a:spLocks noChangeShapeType="1"/>
            </p:cNvSpPr>
            <p:nvPr/>
          </p:nvSpPr>
          <p:spPr bwMode="auto">
            <a:xfrm flipV="1">
              <a:off x="3082266" y="4783092"/>
              <a:ext cx="0" cy="1219200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5592171"/>
              </p:ext>
            </p:extLst>
          </p:nvPr>
        </p:nvGraphicFramePr>
        <p:xfrm>
          <a:off x="2669413" y="3244850"/>
          <a:ext cx="5541547" cy="1359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7" name="Equation" r:id="rId6" imgW="2692080" imgH="660240" progId="Equation.3">
                  <p:embed/>
                </p:oleObj>
              </mc:Choice>
              <mc:Fallback>
                <p:oleObj name="Equation" r:id="rId6" imgW="2692080" imgH="660240" progId="Equation.3">
                  <p:embed/>
                  <p:pic>
                    <p:nvPicPr>
                      <p:cNvPr id="4" name="Objektum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9413" y="3244850"/>
                        <a:ext cx="5541547" cy="13591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219774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többelektronos atomok szerkezete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984"/>
            <a:ext cx="10515600" cy="5032375"/>
          </a:xfrm>
        </p:spPr>
        <p:txBody>
          <a:bodyPr>
            <a:normAutofit fontScale="92500" lnSpcReduction="20000"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többelektronos atomok elektronszerkezetének leírása, azon-ban már nem ment megalkuvásoktól mentesen. A Hamilton-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rátor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olyan bonyolult lenne, hogy ahhoz a megfelelő, az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elektro-nok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állapotát leíró sajátfüggvények megtalálása mindmáig siker-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telen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sikeres leírás, az ún. </a:t>
            </a: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atompálya közelítés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aminek az alapja az, hogy a többelektronos atom energiája az egyes elektronok 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energiáinak 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összege. Ez a „kvantumszakácskönyv” receptjei 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alapján 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azt jelenti, hogy a teljes hullámfüggvény az egyes 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elektronok 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hullámfüggvényeinek a szorzataként adható meg [58]. 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kérdés az volt, hogy mik legyenek az egyes elektronok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állapo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-tát leíró hullámfüggvények?</a:t>
            </a:r>
          </a:p>
        </p:txBody>
      </p:sp>
    </p:spTree>
    <p:extLst>
      <p:ext uri="{BB962C8B-B14F-4D97-AF65-F5344CB8AC3E}">
        <p14:creationId xmlns:p14="http://schemas.microsoft.com/office/powerpoint/2010/main" val="357390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többelektronos atomok szerkezete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985"/>
            <a:ext cx="10515600" cy="4864736"/>
          </a:xfrm>
        </p:spPr>
        <p:txBody>
          <a:bodyPr>
            <a:normAutofit lnSpcReduction="10000"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Kézenfekvő megoldásként a hidrogénszerű atomok leírása-kor kapott hullámfüggvények kínálkoztak!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Ezekben változatlan formában való felhasználása azonban hibás pályaenergiákhoz vezetett, mert nem vette figyelembe azt, hogy egy adott elektront vizsgálva, arra nem csak a mag elektrosztatikus erőtere, hanem a többi elektroné is.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Mivel, minden atom színképe vonalas, azaz minden elektron határozott energiaállapotban van, amelyhez egy határozott elektrosztatikus erőtér rendelhető, ezért a függvényekben szereplő magtöltés helyett, egy annál kisebbet helyettesítve már helyes eredményekhez jutunk.</a:t>
            </a:r>
          </a:p>
        </p:txBody>
      </p:sp>
    </p:spTree>
    <p:extLst>
      <p:ext uri="{BB962C8B-B14F-4D97-AF65-F5344CB8AC3E}">
        <p14:creationId xmlns:p14="http://schemas.microsoft.com/office/powerpoint/2010/main" val="2235543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04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többelektronos atomok szerkezete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6544"/>
            <a:ext cx="10515600" cy="5200016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Ezt a magtöltést nevezik az effektív magtöltésnek. Értéke kisebb a mag valódi töltésénél, de nagyobb annál a töltésnél, 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amit 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úgy 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kapnánk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 a magtöltésből levonjuk 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azoknak 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elektronoknak a töltését, amelyek a kiszemeltnél ala-csonyabb energiájú pályán, azaz a maghoz közelebb tartóz-kodnak: </a:t>
            </a:r>
          </a:p>
          <a:p>
            <a:pPr marL="441325" indent="0">
              <a:spcBef>
                <a:spcPts val="3000"/>
              </a:spcBef>
              <a:spcAft>
                <a:spcPts val="1000"/>
              </a:spcAft>
              <a:buNone/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ahol 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alacsonyabb energiájú elektronok száma.</a:t>
            </a:r>
          </a:p>
          <a:p>
            <a:pPr marL="457200" indent="-457200" defTabSz="715963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korábbi diákon bemutatott ún. radiális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eloszlásfüggvé-nyek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alapján megmagyarázható az ún. áthatolás és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árnyéko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-lás jelensége.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2D9E3CF3-B5A4-4E3B-B550-2CB963BD867D}"/>
                  </a:ext>
                </a:extLst>
              </p:cNvPr>
              <p:cNvSpPr txBox="1"/>
              <p:nvPr/>
            </p:nvSpPr>
            <p:spPr>
              <a:xfrm>
                <a:off x="3611880" y="4069080"/>
                <a:ext cx="5714962" cy="5990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6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hu-HU" sz="3600" b="0" i="1" smtClean="0">
                              <a:latin typeface="Cambria Math" panose="02040503050406030204" pitchFamily="18" charset="0"/>
                            </a:rPr>
                            <m:t>𝑚𝑎𝑔</m:t>
                          </m:r>
                        </m:sub>
                      </m:sSub>
                      <m:r>
                        <a:rPr lang="hu-HU" sz="3600" b="0" i="1" smtClean="0">
                          <a:latin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hu-HU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6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hu-HU" sz="3600" b="0" i="1" smtClean="0">
                              <a:latin typeface="Cambria Math" panose="02040503050406030204" pitchFamily="18" charset="0"/>
                            </a:rPr>
                            <m:t>𝑒𝑓𝑓</m:t>
                          </m:r>
                          <m:r>
                            <a:rPr lang="hu-HU" sz="36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r>
                        <a:rPr lang="hu-HU" sz="3600" b="0" i="1" smtClean="0">
                          <a:latin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hu-HU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6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hu-HU" sz="3600" b="0" i="1" smtClean="0">
                              <a:latin typeface="Cambria Math" panose="02040503050406030204" pitchFamily="18" charset="0"/>
                            </a:rPr>
                            <m:t>𝑚𝑎𝑔</m:t>
                          </m:r>
                        </m:sub>
                      </m:sSub>
                      <m:r>
                        <a:rPr lang="hu-HU" sz="3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</m:t>
                      </m:r>
                    </m:oMath>
                  </m:oMathPara>
                </a14:m>
                <a:endParaRPr lang="hu-HU" sz="3600" dirty="0"/>
              </a:p>
            </p:txBody>
          </p:sp>
        </mc:Choice>
        <mc:Fallback xmlns="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2D9E3CF3-B5A4-4E3B-B550-2CB963BD8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1880" y="4069080"/>
                <a:ext cx="5714962" cy="5990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596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többelektronos atomok szerkezete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8920" y="1866268"/>
            <a:ext cx="5425440" cy="4194175"/>
          </a:xfrm>
        </p:spPr>
        <p:txBody>
          <a:bodyPr>
            <a:normAutofit lnSpcReduction="10000"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áthatolás alatt azt értjük, hogy a magasabb főkvantumszámú 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elektro-nok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képesek közelebb kerülni a mag-hoz, mint a náluk alacsonyabb 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főkvan-tumszámú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elektronok, mert a radiális eloszlásfüggvényeiken lévő 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maximu-mok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szerint bizonyos valószínűséggel képesek azok pályasugarán belül is tar-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tózkodni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így a rájuk ható vonzás na-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gyobb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mint </a:t>
            </a:r>
            <a:r>
              <a:rPr lang="hu-H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hu-HU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</a:t>
            </a:r>
            <a:r>
              <a:rPr lang="hu-H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-k∙e</a:t>
            </a:r>
            <a:endParaRPr lang="hu-H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Megmagyarázza azt is, hogy miért nem érzékeli a legalacsonyabb energiájú 1s elektron sem a mag teljes töltését!</a:t>
            </a:r>
          </a:p>
        </p:txBody>
      </p:sp>
      <p:grpSp>
        <p:nvGrpSpPr>
          <p:cNvPr id="4" name="Csoportba foglalás 3">
            <a:extLst>
              <a:ext uri="{FF2B5EF4-FFF2-40B4-BE49-F238E27FC236}">
                <a16:creationId xmlns:a16="http://schemas.microsoft.com/office/drawing/2014/main" id="{CD3031AB-A9AC-48E8-A87A-146DDF7AD088}"/>
              </a:ext>
            </a:extLst>
          </p:cNvPr>
          <p:cNvGrpSpPr/>
          <p:nvPr/>
        </p:nvGrpSpPr>
        <p:grpSpPr>
          <a:xfrm>
            <a:off x="171551" y="1775967"/>
            <a:ext cx="6422781" cy="4344485"/>
            <a:chOff x="369671" y="119884"/>
            <a:chExt cx="6422781" cy="4344485"/>
          </a:xfrm>
        </p:grpSpPr>
        <p:pic>
          <p:nvPicPr>
            <p:cNvPr id="5" name="Picture 6">
              <a:extLst>
                <a:ext uri="{FF2B5EF4-FFF2-40B4-BE49-F238E27FC236}">
                  <a16:creationId xmlns:a16="http://schemas.microsoft.com/office/drawing/2014/main" id="{B6D1CE06-526D-4F1D-AFF9-E8F4EA33299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69671" y="144369"/>
              <a:ext cx="6422781" cy="432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Szövegdoboz 5">
              <a:extLst>
                <a:ext uri="{FF2B5EF4-FFF2-40B4-BE49-F238E27FC236}">
                  <a16:creationId xmlns:a16="http://schemas.microsoft.com/office/drawing/2014/main" id="{46AD9323-2D1E-43B1-8ECA-E18A81764581}"/>
                </a:ext>
              </a:extLst>
            </p:cNvPr>
            <p:cNvSpPr txBox="1"/>
            <p:nvPr/>
          </p:nvSpPr>
          <p:spPr>
            <a:xfrm>
              <a:off x="378372" y="119884"/>
              <a:ext cx="8210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R</a:t>
              </a:r>
              <a:r>
                <a:rPr lang="hu-HU" baseline="30000" dirty="0"/>
                <a:t>2</a:t>
              </a:r>
              <a:r>
                <a:rPr lang="hu-HU" dirty="0"/>
                <a:t>(r) r</a:t>
              </a:r>
              <a:r>
                <a:rPr lang="hu-HU" baseline="30000" dirty="0"/>
                <a:t>2</a:t>
              </a:r>
            </a:p>
          </p:txBody>
        </p:sp>
        <p:sp>
          <p:nvSpPr>
            <p:cNvPr id="7" name="Szövegdoboz 6">
              <a:extLst>
                <a:ext uri="{FF2B5EF4-FFF2-40B4-BE49-F238E27FC236}">
                  <a16:creationId xmlns:a16="http://schemas.microsoft.com/office/drawing/2014/main" id="{AD01E0B4-C171-43FE-8A6D-0B5619E7B9F3}"/>
                </a:ext>
              </a:extLst>
            </p:cNvPr>
            <p:cNvSpPr txBox="1"/>
            <p:nvPr/>
          </p:nvSpPr>
          <p:spPr>
            <a:xfrm>
              <a:off x="6448097" y="3698656"/>
              <a:ext cx="2648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r</a:t>
              </a:r>
              <a:endParaRPr lang="hu-HU" baseline="300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Szövegdoboz 7">
                <a:extLst>
                  <a:ext uri="{FF2B5EF4-FFF2-40B4-BE49-F238E27FC236}">
                    <a16:creationId xmlns:a16="http://schemas.microsoft.com/office/drawing/2014/main" id="{B3880136-EFF4-40B7-96EA-B010CFD11EB2}"/>
                  </a:ext>
                </a:extLst>
              </p:cNvPr>
              <p:cNvSpPr txBox="1"/>
              <p:nvPr/>
            </p:nvSpPr>
            <p:spPr>
              <a:xfrm>
                <a:off x="2396106" y="3438710"/>
                <a:ext cx="4078103" cy="5990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6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hu-HU" sz="3600" b="0" i="1" smtClean="0">
                              <a:latin typeface="Cambria Math" panose="02040503050406030204" pitchFamily="18" charset="0"/>
                            </a:rPr>
                            <m:t>𝑒𝑓𝑓</m:t>
                          </m:r>
                          <m:r>
                            <a:rPr lang="hu-HU" sz="36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r>
                        <a:rPr lang="hu-HU" sz="3600" b="0" i="1" smtClean="0">
                          <a:latin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hu-HU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6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hu-HU" sz="3600" b="0" i="1" smtClean="0">
                              <a:latin typeface="Cambria Math" panose="02040503050406030204" pitchFamily="18" charset="0"/>
                            </a:rPr>
                            <m:t>𝑚𝑎𝑔</m:t>
                          </m:r>
                        </m:sub>
                      </m:sSub>
                      <m:r>
                        <a:rPr lang="hu-HU" sz="3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</m:t>
                      </m:r>
                    </m:oMath>
                  </m:oMathPara>
                </a14:m>
                <a:endParaRPr lang="hu-HU" sz="3600" dirty="0"/>
              </a:p>
            </p:txBody>
          </p:sp>
        </mc:Choice>
        <mc:Fallback xmlns="">
          <p:sp>
            <p:nvSpPr>
              <p:cNvPr id="8" name="Szövegdoboz 7">
                <a:extLst>
                  <a:ext uri="{FF2B5EF4-FFF2-40B4-BE49-F238E27FC236}">
                    <a16:creationId xmlns:a16="http://schemas.microsoft.com/office/drawing/2014/main" id="{B3880136-EFF4-40B7-96EA-B010CFD11E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6106" y="3438710"/>
                <a:ext cx="4078103" cy="5990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Egyenes összekötő nyíllal 9">
            <a:extLst>
              <a:ext uri="{FF2B5EF4-FFF2-40B4-BE49-F238E27FC236}">
                <a16:creationId xmlns:a16="http://schemas.microsoft.com/office/drawing/2014/main" id="{5B84B1E8-020E-4B47-BC90-607E64D587AC}"/>
              </a:ext>
            </a:extLst>
          </p:cNvPr>
          <p:cNvCxnSpPr/>
          <p:nvPr/>
        </p:nvCxnSpPr>
        <p:spPr>
          <a:xfrm>
            <a:off x="1554480" y="4073528"/>
            <a:ext cx="0" cy="1234440"/>
          </a:xfrm>
          <a:prstGeom prst="straightConnector1">
            <a:avLst/>
          </a:pr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nyíllal 10">
            <a:extLst>
              <a:ext uri="{FF2B5EF4-FFF2-40B4-BE49-F238E27FC236}">
                <a16:creationId xmlns:a16="http://schemas.microsoft.com/office/drawing/2014/main" id="{15D808ED-0205-43E7-AD9A-A835AEB063E0}"/>
              </a:ext>
            </a:extLst>
          </p:cNvPr>
          <p:cNvCxnSpPr/>
          <p:nvPr/>
        </p:nvCxnSpPr>
        <p:spPr>
          <a:xfrm>
            <a:off x="944880" y="4043048"/>
            <a:ext cx="0" cy="1234440"/>
          </a:xfrm>
          <a:prstGeom prst="straightConnector1">
            <a:avLst/>
          </a:pr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Szövegdoboz 11">
                <a:extLst>
                  <a:ext uri="{FF2B5EF4-FFF2-40B4-BE49-F238E27FC236}">
                    <a16:creationId xmlns:a16="http://schemas.microsoft.com/office/drawing/2014/main" id="{B8A4826A-0BDD-4B23-B446-41CD85CFEDD1}"/>
                  </a:ext>
                </a:extLst>
              </p:cNvPr>
              <p:cNvSpPr txBox="1"/>
              <p:nvPr/>
            </p:nvSpPr>
            <p:spPr>
              <a:xfrm>
                <a:off x="3749040" y="4307843"/>
                <a:ext cx="2685479" cy="5990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6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hu-HU" sz="3600" b="0" i="1" smtClean="0">
                              <a:latin typeface="Cambria Math" panose="02040503050406030204" pitchFamily="18" charset="0"/>
                            </a:rPr>
                            <m:t>𝑚𝑎𝑔</m:t>
                          </m:r>
                        </m:sub>
                      </m:sSub>
                      <m:r>
                        <a:rPr lang="hu-HU" sz="3600" b="0" i="1" smtClean="0">
                          <a:latin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hu-HU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6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hu-HU" sz="3600" b="0" i="1" smtClean="0">
                              <a:latin typeface="Cambria Math" panose="02040503050406030204" pitchFamily="18" charset="0"/>
                            </a:rPr>
                            <m:t>𝑒𝑓𝑓</m:t>
                          </m:r>
                          <m:r>
                            <a:rPr lang="hu-HU" sz="36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</m:oMath>
                  </m:oMathPara>
                </a14:m>
                <a:endParaRPr lang="hu-HU" sz="3600" dirty="0"/>
              </a:p>
            </p:txBody>
          </p:sp>
        </mc:Choice>
        <mc:Fallback xmlns="">
          <p:sp>
            <p:nvSpPr>
              <p:cNvPr id="12" name="Szövegdoboz 11">
                <a:extLst>
                  <a:ext uri="{FF2B5EF4-FFF2-40B4-BE49-F238E27FC236}">
                    <a16:creationId xmlns:a16="http://schemas.microsoft.com/office/drawing/2014/main" id="{B8A4826A-0BDD-4B23-B446-41CD85CFED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9040" y="4307843"/>
                <a:ext cx="2685479" cy="5990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8577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többelektronos atomok szerkezete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8920" y="1569720"/>
            <a:ext cx="5410200" cy="4770120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Ugyanez az oka, hogy az 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azonos 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főkvantumszámú, de eltérő mellékkvantumszámú pályán lévő elektronok energiája már nem egyenlő, hanem az 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&lt; p &lt; d &lt; f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sor-rendben nő.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és annak is, hogy az ár-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nyékoló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képességük a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fordí-tott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irányban nőnek.</a:t>
            </a:r>
          </a:p>
        </p:txBody>
      </p:sp>
      <p:grpSp>
        <p:nvGrpSpPr>
          <p:cNvPr id="4" name="Csoportba foglalás 3">
            <a:extLst>
              <a:ext uri="{FF2B5EF4-FFF2-40B4-BE49-F238E27FC236}">
                <a16:creationId xmlns:a16="http://schemas.microsoft.com/office/drawing/2014/main" id="{93774120-3BDD-4D31-8453-AEC7E84C5D0E}"/>
              </a:ext>
            </a:extLst>
          </p:cNvPr>
          <p:cNvGrpSpPr/>
          <p:nvPr/>
        </p:nvGrpSpPr>
        <p:grpSpPr>
          <a:xfrm>
            <a:off x="187962" y="1787668"/>
            <a:ext cx="6456678" cy="4338033"/>
            <a:chOff x="5596233" y="2276081"/>
            <a:chExt cx="6456678" cy="4338033"/>
          </a:xfrm>
        </p:grpSpPr>
        <p:pic>
          <p:nvPicPr>
            <p:cNvPr id="5" name="Picture 2">
              <a:extLst>
                <a:ext uri="{FF2B5EF4-FFF2-40B4-BE49-F238E27FC236}">
                  <a16:creationId xmlns:a16="http://schemas.microsoft.com/office/drawing/2014/main" id="{94E082C6-8CDA-4D2D-BCA8-A9AA7D0308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630130" y="2294114"/>
              <a:ext cx="6422781" cy="432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Szövegdoboz 5">
              <a:extLst>
                <a:ext uri="{FF2B5EF4-FFF2-40B4-BE49-F238E27FC236}">
                  <a16:creationId xmlns:a16="http://schemas.microsoft.com/office/drawing/2014/main" id="{93FBA402-5845-42C2-A641-17B34FD206F4}"/>
                </a:ext>
              </a:extLst>
            </p:cNvPr>
            <p:cNvSpPr txBox="1"/>
            <p:nvPr/>
          </p:nvSpPr>
          <p:spPr>
            <a:xfrm>
              <a:off x="5596233" y="2276081"/>
              <a:ext cx="8210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R</a:t>
              </a:r>
              <a:r>
                <a:rPr lang="hu-HU" baseline="30000" dirty="0"/>
                <a:t>2</a:t>
              </a:r>
              <a:r>
                <a:rPr lang="hu-HU" dirty="0"/>
                <a:t>(r) r</a:t>
              </a:r>
              <a:r>
                <a:rPr lang="hu-HU" baseline="30000" dirty="0"/>
                <a:t>2</a:t>
              </a:r>
            </a:p>
          </p:txBody>
        </p:sp>
        <p:sp>
          <p:nvSpPr>
            <p:cNvPr id="7" name="Szövegdoboz 6">
              <a:extLst>
                <a:ext uri="{FF2B5EF4-FFF2-40B4-BE49-F238E27FC236}">
                  <a16:creationId xmlns:a16="http://schemas.microsoft.com/office/drawing/2014/main" id="{E1181A1C-E73F-4543-BCAD-A55A378150AC}"/>
                </a:ext>
              </a:extLst>
            </p:cNvPr>
            <p:cNvSpPr txBox="1"/>
            <p:nvPr/>
          </p:nvSpPr>
          <p:spPr>
            <a:xfrm>
              <a:off x="11674591" y="5878052"/>
              <a:ext cx="2648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r</a:t>
              </a:r>
              <a:endParaRPr lang="hu-HU" baseline="30000" dirty="0"/>
            </a:p>
          </p:txBody>
        </p:sp>
      </p:grpSp>
      <p:cxnSp>
        <p:nvCxnSpPr>
          <p:cNvPr id="8" name="Egyenes összekötő nyíllal 7">
            <a:extLst>
              <a:ext uri="{FF2B5EF4-FFF2-40B4-BE49-F238E27FC236}">
                <a16:creationId xmlns:a16="http://schemas.microsoft.com/office/drawing/2014/main" id="{1A2C8E52-4F1B-4F5B-9A2B-5DB1827819CE}"/>
              </a:ext>
            </a:extLst>
          </p:cNvPr>
          <p:cNvCxnSpPr/>
          <p:nvPr/>
        </p:nvCxnSpPr>
        <p:spPr>
          <a:xfrm>
            <a:off x="1341120" y="2905125"/>
            <a:ext cx="0" cy="1234440"/>
          </a:xfrm>
          <a:prstGeom prst="straightConnector1">
            <a:avLst/>
          </a:pr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>
            <a:extLst>
              <a:ext uri="{FF2B5EF4-FFF2-40B4-BE49-F238E27FC236}">
                <a16:creationId xmlns:a16="http://schemas.microsoft.com/office/drawing/2014/main" id="{35B6BD39-11A1-4849-B152-5B7B3840D7ED}"/>
              </a:ext>
            </a:extLst>
          </p:cNvPr>
          <p:cNvCxnSpPr/>
          <p:nvPr/>
        </p:nvCxnSpPr>
        <p:spPr>
          <a:xfrm>
            <a:off x="960120" y="3834765"/>
            <a:ext cx="0" cy="1234440"/>
          </a:xfrm>
          <a:prstGeom prst="straightConnector1">
            <a:avLst/>
          </a:pr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Szövegdoboz 10">
                <a:extLst>
                  <a:ext uri="{FF2B5EF4-FFF2-40B4-BE49-F238E27FC236}">
                    <a16:creationId xmlns:a16="http://schemas.microsoft.com/office/drawing/2014/main" id="{919D7522-7055-4C69-B9C1-39B9FE643516}"/>
                  </a:ext>
                </a:extLst>
              </p:cNvPr>
              <p:cNvSpPr txBox="1"/>
              <p:nvPr/>
            </p:nvSpPr>
            <p:spPr>
              <a:xfrm>
                <a:off x="3611880" y="3779520"/>
                <a:ext cx="2987613" cy="4653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hu-HU" sz="2800" i="1">
                          <a:latin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lang="hu-HU" sz="2800" dirty="0"/>
              </a:p>
            </p:txBody>
          </p:sp>
        </mc:Choice>
        <mc:Fallback xmlns="">
          <p:sp>
            <p:nvSpPr>
              <p:cNvPr id="11" name="Szövegdoboz 10">
                <a:extLst>
                  <a:ext uri="{FF2B5EF4-FFF2-40B4-BE49-F238E27FC236}">
                    <a16:creationId xmlns:a16="http://schemas.microsoft.com/office/drawing/2014/main" id="{919D7522-7055-4C69-B9C1-39B9FE6435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1880" y="3779520"/>
                <a:ext cx="2987613" cy="4653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2816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többelektronos atomok szerkezete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985"/>
            <a:ext cx="10515600" cy="4590415"/>
          </a:xfrm>
        </p:spPr>
        <p:txBody>
          <a:bodyPr>
            <a:normAutofit fontScale="92500" lnSpcReduction="10000"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modell így már tökéletesen leírja a többelektronos atomok szerkezetét, alkalmas azok kémiai tulajdonságainak, és a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perió-dusos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rendszer szerkezetének a megmagyarázására is!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Milyen is a többelektronos atomok elektronszerkezete alapálla-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potban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Ezt az ún. elektronkonfiguráció segítségével tudjuk megadni.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elektronkonfiguráció emelkedő energia szerint felsorolja az atomi pályák jelölését, és azok jobb felső indexében tünteti fel a pályán lévő elektronok számát [59].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Pl.: </a:t>
            </a:r>
          </a:p>
        </p:txBody>
      </p:sp>
      <p:graphicFrame>
        <p:nvGraphicFramePr>
          <p:cNvPr id="4" name="Objektum 3">
            <a:extLst>
              <a:ext uri="{FF2B5EF4-FFF2-40B4-BE49-F238E27FC236}">
                <a16:creationId xmlns:a16="http://schemas.microsoft.com/office/drawing/2014/main" id="{6D1710C4-11BA-4284-A9E5-ED875C51CA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3134846"/>
              </p:ext>
            </p:extLst>
          </p:nvPr>
        </p:nvGraphicFramePr>
        <p:xfrm>
          <a:off x="2201587" y="5476343"/>
          <a:ext cx="9540970" cy="845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2" name="Egyenlet" r:id="rId3" imgW="2577960" imgH="228600" progId="Equation.3">
                  <p:embed/>
                </p:oleObj>
              </mc:Choice>
              <mc:Fallback>
                <p:oleObj name="Egyenlet" r:id="rId3" imgW="2577960" imgH="228600" progId="Equation.3">
                  <p:embed/>
                  <p:pic>
                    <p:nvPicPr>
                      <p:cNvPr id="4" name="Objektum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1587" y="5476343"/>
                        <a:ext cx="9540970" cy="8453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1389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többelektronos atomok szerkezete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520" y="1657985"/>
            <a:ext cx="11521440" cy="4940935"/>
          </a:xfrm>
        </p:spPr>
        <p:txBody>
          <a:bodyPr>
            <a:normAutofit/>
          </a:bodyPr>
          <a:lstStyle/>
          <a:p>
            <a:pPr marL="39465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gömbfüggvények kvantumszámairól szóló részben megállapítottuk, hogy a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mellékkvan-tumszám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maximális értéke meghatározza a mágneses mellékkvantumszám lehetséges értékeit: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hidrogénszerű atomokra vonatkozó számítások, viszont azt is megadták, hogy a mellékkvantumszám lehetséges értékeit viszont a főkvantumszám értéke szabja meg: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és a főkvantumszám lehetséges értékei a természetes számok: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9E55BD0D-2B14-4D5E-8BBB-848DD8E0A457}"/>
                  </a:ext>
                </a:extLst>
              </p:cNvPr>
              <p:cNvSpPr txBox="1"/>
              <p:nvPr/>
            </p:nvSpPr>
            <p:spPr>
              <a:xfrm>
                <a:off x="295177" y="2435575"/>
                <a:ext cx="3713261" cy="7379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4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4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hu-HU" sz="4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hu-HU" sz="4400" b="0" i="1" smtClean="0">
                              <a:latin typeface="Cambria Math" panose="02040503050406030204" pitchFamily="18" charset="0"/>
                            </a:rPr>
                            <m:t>,ℓ,</m:t>
                          </m:r>
                          <m:sSub>
                            <m:sSubPr>
                              <m:ctrlPr>
                                <a:rPr lang="hu-HU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hu-HU" sz="4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ℓ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hu-HU" sz="4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4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hu-HU" sz="4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l-GR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Θ</m:t>
                          </m:r>
                          <m:r>
                            <a:rPr lang="hu-HU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l-GR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</m:d>
                    </m:oMath>
                  </m:oMathPara>
                </a14:m>
                <a:endParaRPr lang="hu-HU" sz="4400" dirty="0"/>
              </a:p>
            </p:txBody>
          </p:sp>
        </mc:Choice>
        <mc:Fallback xmlns="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9E55BD0D-2B14-4D5E-8BBB-848DD8E0A4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77" y="2435575"/>
                <a:ext cx="3713261" cy="73795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B7E49DA6-C163-411A-9C66-C77D5092A864}"/>
                  </a:ext>
                </a:extLst>
              </p:cNvPr>
              <p:cNvSpPr txBox="1"/>
              <p:nvPr/>
            </p:nvSpPr>
            <p:spPr>
              <a:xfrm>
                <a:off x="6134158" y="3426175"/>
                <a:ext cx="483946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ℓ </m:t>
                          </m:r>
                        </m:sub>
                      </m:sSub>
                      <m:r>
                        <a:rPr lang="hu-HU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±ℓ;</m:t>
                      </m:r>
                      <m:r>
                        <a:rPr lang="hu-HU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d>
                        <m:dPr>
                          <m:ctrlPr>
                            <a:rPr lang="hu-HU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ℓ</m:t>
                          </m:r>
                          <m: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;⋯0</m:t>
                      </m:r>
                    </m:oMath>
                  </m:oMathPara>
                </a14:m>
                <a:endParaRPr lang="hu-HU" sz="3600" dirty="0"/>
              </a:p>
            </p:txBody>
          </p:sp>
        </mc:Choice>
        <mc:Fallback xmlns="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B7E49DA6-C163-411A-9C66-C77D5092A8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4158" y="3426175"/>
                <a:ext cx="4839466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E8A404A6-80BA-4A1B-94B8-C8B3F247E005}"/>
                  </a:ext>
                </a:extLst>
              </p:cNvPr>
              <p:cNvSpPr txBox="1"/>
              <p:nvPr/>
            </p:nvSpPr>
            <p:spPr>
              <a:xfrm>
                <a:off x="7216198" y="4934935"/>
                <a:ext cx="378462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ℓ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;1;⋯</m:t>
                      </m:r>
                      <m:d>
                        <m:dPr>
                          <m:ctrlP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hu-HU" sz="3600" dirty="0"/>
              </a:p>
            </p:txBody>
          </p:sp>
        </mc:Choice>
        <mc:Fallback xmlns=""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E8A404A6-80BA-4A1B-94B8-C8B3F247E0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6198" y="4934935"/>
                <a:ext cx="3784626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Szövegdoboz 7">
                <a:extLst>
                  <a:ext uri="{FF2B5EF4-FFF2-40B4-BE49-F238E27FC236}">
                    <a16:creationId xmlns:a16="http://schemas.microsoft.com/office/drawing/2014/main" id="{93661DB5-F20D-46AD-82A7-F894F011DD89}"/>
                  </a:ext>
                </a:extLst>
              </p:cNvPr>
              <p:cNvSpPr txBox="1"/>
              <p:nvPr/>
            </p:nvSpPr>
            <p:spPr>
              <a:xfrm>
                <a:off x="4366318" y="6001735"/>
                <a:ext cx="351365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1;2;3;⋯</m:t>
                      </m:r>
                      <m:r>
                        <m:rPr>
                          <m:sty m:val="p"/>
                        </m:rPr>
                        <a:rPr lang="hu-HU" sz="3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stb</m:t>
                      </m:r>
                      <m:r>
                        <a:rPr lang="hu-HU" sz="3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hu-HU" sz="3600" dirty="0"/>
              </a:p>
            </p:txBody>
          </p:sp>
        </mc:Choice>
        <mc:Fallback xmlns="">
          <p:sp>
            <p:nvSpPr>
              <p:cNvPr id="8" name="Szövegdoboz 7">
                <a:extLst>
                  <a:ext uri="{FF2B5EF4-FFF2-40B4-BE49-F238E27FC236}">
                    <a16:creationId xmlns:a16="http://schemas.microsoft.com/office/drawing/2014/main" id="{93661DB5-F20D-46AD-82A7-F894F011DD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6318" y="6001735"/>
                <a:ext cx="3513654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9685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többelektronos atomok szerkezete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1F5E4F99-4D1F-402A-952B-787EE227920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57984"/>
                <a:ext cx="10515600" cy="5032375"/>
              </a:xfrm>
            </p:spPr>
            <p:txBody>
              <a:bodyPr>
                <a:normAutofit/>
              </a:bodyPr>
              <a:lstStyle/>
              <a:p>
                <a:pPr marL="441325" indent="-441325"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kvantumszámok tehát egy hierarchikus rendszert alkot-</a:t>
                </a:r>
                <a:r>
                  <a:rPr lang="hu-H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nak</a:t>
                </a: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lvl="1" indent="-442800">
                  <a:spcBef>
                    <a:spcPts val="0"/>
                  </a:spcBef>
                  <a:spcAft>
                    <a:spcPts val="1000"/>
                  </a:spcAft>
                  <a:buFont typeface="Courier New" panose="02070309020205020404" pitchFamily="49" charset="0"/>
                  <a:buChar char="o"/>
                </a:pPr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az </a:t>
                </a:r>
                <a:r>
                  <a:rPr lang="hu-HU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főkvantumszám</a:t>
                </a:r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alapvetően meghatározza az elektron ener-giáját, az elektronnak a magtól való távolságának az átlagos érté-két. </a:t>
                </a:r>
                <a:r>
                  <a:rPr lang="hu-H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Az </a:t>
                </a:r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azonos főkvantumszámú pályák alkotják az </a:t>
                </a:r>
                <a:r>
                  <a:rPr lang="hu-H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elektronhéja-kat</a:t>
                </a:r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Ha </a:t>
                </a:r>
                <a:r>
                  <a:rPr lang="hu-HU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n=</a:t>
                </a:r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 akkor a </a:t>
                </a:r>
                <a:r>
                  <a:rPr lang="hu-HU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K-héjat</a:t>
                </a:r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hu-HU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n=</a:t>
                </a:r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2, akkor az </a:t>
                </a:r>
                <a:r>
                  <a:rPr lang="hu-HU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L-héjat</a:t>
                </a:r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stb.</a:t>
                </a:r>
              </a:p>
              <a:p>
                <a:pPr lvl="1" indent="-442800">
                  <a:spcBef>
                    <a:spcPts val="0"/>
                  </a:spcBef>
                  <a:spcAft>
                    <a:spcPts val="1000"/>
                  </a:spcAft>
                  <a:buFont typeface="Courier New" panose="02070309020205020404" pitchFamily="49" charset="0"/>
                  <a:buChar char="o"/>
                </a:pPr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az </a:t>
                </a:r>
                <a14:m>
                  <m:oMath xmlns:m="http://schemas.openxmlformats.org/officeDocument/2006/math">
                    <m:r>
                      <a:rPr lang="hu-H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ℓ</m:t>
                    </m:r>
                  </m:oMath>
                </a14:m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mellékkvantumszám</a:t>
                </a:r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szintén befolyásolja az elektron </a:t>
                </a:r>
                <a:r>
                  <a:rPr lang="hu-H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energiá</a:t>
                </a:r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-ját, és megadja a gömbi forgás </a:t>
                </a:r>
                <a:r>
                  <a:rPr lang="hu-H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perdületvektorának</a:t>
                </a:r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hosszát. Az azonos főkvantumszámú, és azonos </a:t>
                </a:r>
                <a:r>
                  <a:rPr lang="hu-H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mellékvantumszámú</a:t>
                </a:r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pályák alkotják az </a:t>
                </a:r>
                <a:r>
                  <a:rPr lang="hu-HU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alhéjakat</a:t>
                </a:r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Az azonos alhéjba tartozó pályák energiái azonosak, más néven a pályák elfajultak, vagy degeneráltak.</a:t>
                </a:r>
              </a:p>
              <a:p>
                <a:pPr lvl="1" indent="-442800">
                  <a:spcBef>
                    <a:spcPts val="0"/>
                  </a:spcBef>
                  <a:spcAft>
                    <a:spcPts val="1000"/>
                  </a:spcAft>
                  <a:buFont typeface="Courier New" panose="02070309020205020404" pitchFamily="49" charset="0"/>
                  <a:buChar char="o"/>
                </a:pPr>
                <a:endParaRPr lang="hu-H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1F5E4F99-4D1F-402A-952B-787EE22792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57984"/>
                <a:ext cx="10515600" cy="5032375"/>
              </a:xfrm>
              <a:blipFill>
                <a:blip r:embed="rId2"/>
                <a:stretch>
                  <a:fillRect l="-1333" t="-2667" r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2529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többelektronos atomok szerkezete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984"/>
            <a:ext cx="10515600" cy="5200015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Ezek szerint a lehetséges pályák - héjak, alhéjak szerint:</a:t>
            </a:r>
          </a:p>
          <a:p>
            <a:pPr marL="441325" indent="-441325">
              <a:spcBef>
                <a:spcPts val="3000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Energiasorrendjüket azonban a magtöltés határozza meg!</a:t>
            </a: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215AA94C-3D9F-4109-8A3D-0FD87C0F45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" y="2360428"/>
            <a:ext cx="11880000" cy="3426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91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elemek rendszerezése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985"/>
            <a:ext cx="10515600" cy="4666616"/>
          </a:xfrm>
        </p:spPr>
        <p:txBody>
          <a:bodyPr>
            <a:normAutofit lnSpcReduction="10000"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elem fogalma szorosan kapcsolódik az atom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fogalmá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-hoz, hiszen azon anyaghalmazt nevezzük elemnek, amely azonos rendszámú atomokból áll.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Már ebből a meghatározásból is következik, hogy a kémiai tulajdonságok meghatározója a rendszámnak, a magban lévő protonszámnak kell lennie!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kémiával foglalkozók, már nagyon korán szerették volna megérteni azt, hogy az egyes elemek kémiai tulajdonságai egyik esetben miért olyan hasonlók, és a másik esetben mi-ért olyan eltérők. Ennek volt az eredménye a periódusos rendszer kidolgozása.</a:t>
            </a:r>
          </a:p>
        </p:txBody>
      </p:sp>
    </p:spTree>
    <p:extLst>
      <p:ext uri="{BB962C8B-B14F-4D97-AF65-F5344CB8AC3E}">
        <p14:creationId xmlns:p14="http://schemas.microsoft.com/office/powerpoint/2010/main" val="1655359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Kép 66">
            <a:extLst>
              <a:ext uri="{FF2B5EF4-FFF2-40B4-BE49-F238E27FC236}">
                <a16:creationId xmlns:a16="http://schemas.microsoft.com/office/drawing/2014/main" id="{E32B5333-F709-4BA2-A434-E1D5394487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453" y="1770871"/>
            <a:ext cx="8703380" cy="5040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többelektronos atomok szerkezete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9680" y="1775460"/>
            <a:ext cx="3200400" cy="4968240"/>
          </a:xfrm>
        </p:spPr>
        <p:txBody>
          <a:bodyPr>
            <a:normAutofit fontScale="92500" lnSpcReduction="10000"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feltöltődés sor-rendje a fő-, és a mellékkvantum-szám segítségével megadható: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növek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-vő 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n+ℓ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szerint e-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melkedő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sorban töltődnek fel. Ha az összeg azonos, akkor mindig az 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főkvantumszám dönt, azaz a ki-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sebb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főkvantum-számú töltődik e-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lőbb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cxnSp>
        <p:nvCxnSpPr>
          <p:cNvPr id="7" name="Egyenes összekötő nyíllal 6">
            <a:extLst>
              <a:ext uri="{FF2B5EF4-FFF2-40B4-BE49-F238E27FC236}">
                <a16:creationId xmlns:a16="http://schemas.microsoft.com/office/drawing/2014/main" id="{9F93E2A5-84CE-4B78-A452-DF7150D6A514}"/>
              </a:ext>
            </a:extLst>
          </p:cNvPr>
          <p:cNvCxnSpPr/>
          <p:nvPr/>
        </p:nvCxnSpPr>
        <p:spPr>
          <a:xfrm>
            <a:off x="3794760" y="2849880"/>
            <a:ext cx="0" cy="360000"/>
          </a:xfrm>
          <a:prstGeom prst="straightConnector1">
            <a:avLst/>
          </a:prstGeom>
          <a:ln w="635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nyíllal 7">
            <a:extLst>
              <a:ext uri="{FF2B5EF4-FFF2-40B4-BE49-F238E27FC236}">
                <a16:creationId xmlns:a16="http://schemas.microsoft.com/office/drawing/2014/main" id="{3BEB1A74-2DE6-4BE4-B1B3-6AC7768A0EC4}"/>
              </a:ext>
            </a:extLst>
          </p:cNvPr>
          <p:cNvCxnSpPr>
            <a:cxnSpLocks/>
          </p:cNvCxnSpPr>
          <p:nvPr/>
        </p:nvCxnSpPr>
        <p:spPr>
          <a:xfrm rot="5400000">
            <a:off x="4125300" y="3202194"/>
            <a:ext cx="0" cy="360000"/>
          </a:xfrm>
          <a:prstGeom prst="straightConnector1">
            <a:avLst/>
          </a:prstGeom>
          <a:ln w="6350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>
            <a:extLst>
              <a:ext uri="{FF2B5EF4-FFF2-40B4-BE49-F238E27FC236}">
                <a16:creationId xmlns:a16="http://schemas.microsoft.com/office/drawing/2014/main" id="{4B39E4FF-C32F-4C3B-B611-393280EEA1D1}"/>
              </a:ext>
            </a:extLst>
          </p:cNvPr>
          <p:cNvCxnSpPr>
            <a:cxnSpLocks/>
          </p:cNvCxnSpPr>
          <p:nvPr/>
        </p:nvCxnSpPr>
        <p:spPr>
          <a:xfrm rot="2700000">
            <a:off x="4117703" y="3494020"/>
            <a:ext cx="0" cy="360000"/>
          </a:xfrm>
          <a:prstGeom prst="straightConnector1">
            <a:avLst/>
          </a:prstGeom>
          <a:ln w="635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nyíllal 9">
            <a:extLst>
              <a:ext uri="{FF2B5EF4-FFF2-40B4-BE49-F238E27FC236}">
                <a16:creationId xmlns:a16="http://schemas.microsoft.com/office/drawing/2014/main" id="{0FBD4012-1D3E-41F8-8698-7D7AD0388D90}"/>
              </a:ext>
            </a:extLst>
          </p:cNvPr>
          <p:cNvCxnSpPr>
            <a:cxnSpLocks/>
          </p:cNvCxnSpPr>
          <p:nvPr/>
        </p:nvCxnSpPr>
        <p:spPr>
          <a:xfrm rot="5400000">
            <a:off x="4108380" y="3805260"/>
            <a:ext cx="0" cy="360000"/>
          </a:xfrm>
          <a:prstGeom prst="straightConnector1">
            <a:avLst/>
          </a:prstGeom>
          <a:ln w="6350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nyíllal 10">
            <a:extLst>
              <a:ext uri="{FF2B5EF4-FFF2-40B4-BE49-F238E27FC236}">
                <a16:creationId xmlns:a16="http://schemas.microsoft.com/office/drawing/2014/main" id="{6E511AAF-18C5-4B96-A588-42F2F9E682AD}"/>
              </a:ext>
            </a:extLst>
          </p:cNvPr>
          <p:cNvCxnSpPr>
            <a:cxnSpLocks/>
          </p:cNvCxnSpPr>
          <p:nvPr/>
        </p:nvCxnSpPr>
        <p:spPr>
          <a:xfrm rot="2700000">
            <a:off x="4106816" y="4125391"/>
            <a:ext cx="0" cy="360000"/>
          </a:xfrm>
          <a:prstGeom prst="straightConnector1">
            <a:avLst/>
          </a:prstGeom>
          <a:ln w="635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nyíllal 12">
            <a:extLst>
              <a:ext uri="{FF2B5EF4-FFF2-40B4-BE49-F238E27FC236}">
                <a16:creationId xmlns:a16="http://schemas.microsoft.com/office/drawing/2014/main" id="{BEC355CC-77E2-423D-8C37-CE6B21789FD2}"/>
              </a:ext>
            </a:extLst>
          </p:cNvPr>
          <p:cNvCxnSpPr>
            <a:cxnSpLocks/>
          </p:cNvCxnSpPr>
          <p:nvPr/>
        </p:nvCxnSpPr>
        <p:spPr>
          <a:xfrm flipV="1">
            <a:off x="3954507" y="3936274"/>
            <a:ext cx="983253" cy="662670"/>
          </a:xfrm>
          <a:prstGeom prst="straightConnector1">
            <a:avLst/>
          </a:prstGeom>
          <a:ln w="635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>
            <a:extLst>
              <a:ext uri="{FF2B5EF4-FFF2-40B4-BE49-F238E27FC236}">
                <a16:creationId xmlns:a16="http://schemas.microsoft.com/office/drawing/2014/main" id="{52716C36-D14C-4EF1-9F31-2E5CEA6FCF8E}"/>
              </a:ext>
            </a:extLst>
          </p:cNvPr>
          <p:cNvCxnSpPr>
            <a:cxnSpLocks/>
          </p:cNvCxnSpPr>
          <p:nvPr/>
        </p:nvCxnSpPr>
        <p:spPr>
          <a:xfrm rot="2700000">
            <a:off x="4783906" y="4124021"/>
            <a:ext cx="0" cy="360000"/>
          </a:xfrm>
          <a:prstGeom prst="straightConnector1">
            <a:avLst/>
          </a:prstGeom>
          <a:ln w="635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>
            <a:extLst>
              <a:ext uri="{FF2B5EF4-FFF2-40B4-BE49-F238E27FC236}">
                <a16:creationId xmlns:a16="http://schemas.microsoft.com/office/drawing/2014/main" id="{593A7E65-C4C7-4656-8356-32BF74242F75}"/>
              </a:ext>
            </a:extLst>
          </p:cNvPr>
          <p:cNvCxnSpPr>
            <a:cxnSpLocks/>
          </p:cNvCxnSpPr>
          <p:nvPr/>
        </p:nvCxnSpPr>
        <p:spPr>
          <a:xfrm rot="2700000">
            <a:off x="4114444" y="4745878"/>
            <a:ext cx="0" cy="360000"/>
          </a:xfrm>
          <a:prstGeom prst="straightConnector1">
            <a:avLst/>
          </a:prstGeom>
          <a:ln w="635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nyíllal 20">
            <a:extLst>
              <a:ext uri="{FF2B5EF4-FFF2-40B4-BE49-F238E27FC236}">
                <a16:creationId xmlns:a16="http://schemas.microsoft.com/office/drawing/2014/main" id="{788BE4A0-6B27-4CBF-AC5E-5FB6E5A80187}"/>
              </a:ext>
            </a:extLst>
          </p:cNvPr>
          <p:cNvCxnSpPr>
            <a:cxnSpLocks/>
          </p:cNvCxnSpPr>
          <p:nvPr/>
        </p:nvCxnSpPr>
        <p:spPr>
          <a:xfrm rot="2700000">
            <a:off x="4759958" y="4737978"/>
            <a:ext cx="0" cy="360000"/>
          </a:xfrm>
          <a:prstGeom prst="straightConnector1">
            <a:avLst/>
          </a:prstGeom>
          <a:ln w="635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gyenes összekötő nyíllal 21">
            <a:extLst>
              <a:ext uri="{FF2B5EF4-FFF2-40B4-BE49-F238E27FC236}">
                <a16:creationId xmlns:a16="http://schemas.microsoft.com/office/drawing/2014/main" id="{25BECC68-D9A1-40F8-BD35-496D836DB4D4}"/>
              </a:ext>
            </a:extLst>
          </p:cNvPr>
          <p:cNvCxnSpPr>
            <a:cxnSpLocks/>
          </p:cNvCxnSpPr>
          <p:nvPr/>
        </p:nvCxnSpPr>
        <p:spPr>
          <a:xfrm rot="2700000">
            <a:off x="4107913" y="5378057"/>
            <a:ext cx="0" cy="360000"/>
          </a:xfrm>
          <a:prstGeom prst="straightConnector1">
            <a:avLst/>
          </a:prstGeom>
          <a:ln w="635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gyenes összekötő nyíllal 22">
            <a:extLst>
              <a:ext uri="{FF2B5EF4-FFF2-40B4-BE49-F238E27FC236}">
                <a16:creationId xmlns:a16="http://schemas.microsoft.com/office/drawing/2014/main" id="{E67C0A0E-AEC9-4E6A-A5AF-612CA3C43895}"/>
              </a:ext>
            </a:extLst>
          </p:cNvPr>
          <p:cNvCxnSpPr>
            <a:cxnSpLocks/>
          </p:cNvCxnSpPr>
          <p:nvPr/>
        </p:nvCxnSpPr>
        <p:spPr>
          <a:xfrm rot="2700000">
            <a:off x="5474058" y="4746687"/>
            <a:ext cx="0" cy="360000"/>
          </a:xfrm>
          <a:prstGeom prst="straightConnector1">
            <a:avLst/>
          </a:prstGeom>
          <a:ln w="635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nyíllal 23">
            <a:extLst>
              <a:ext uri="{FF2B5EF4-FFF2-40B4-BE49-F238E27FC236}">
                <a16:creationId xmlns:a16="http://schemas.microsoft.com/office/drawing/2014/main" id="{0F291154-3E95-4451-ABF9-11C9E7EE198D}"/>
              </a:ext>
            </a:extLst>
          </p:cNvPr>
          <p:cNvCxnSpPr>
            <a:cxnSpLocks/>
          </p:cNvCxnSpPr>
          <p:nvPr/>
        </p:nvCxnSpPr>
        <p:spPr>
          <a:xfrm rot="2700000">
            <a:off x="4781729" y="5367174"/>
            <a:ext cx="0" cy="360000"/>
          </a:xfrm>
          <a:prstGeom prst="straightConnector1">
            <a:avLst/>
          </a:prstGeom>
          <a:ln w="635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nyíllal 24">
            <a:extLst>
              <a:ext uri="{FF2B5EF4-FFF2-40B4-BE49-F238E27FC236}">
                <a16:creationId xmlns:a16="http://schemas.microsoft.com/office/drawing/2014/main" id="{0BA1A0F3-C371-4050-93F4-A7C573757942}"/>
              </a:ext>
            </a:extLst>
          </p:cNvPr>
          <p:cNvCxnSpPr>
            <a:cxnSpLocks/>
          </p:cNvCxnSpPr>
          <p:nvPr/>
        </p:nvCxnSpPr>
        <p:spPr>
          <a:xfrm rot="2700000">
            <a:off x="4107913" y="6005074"/>
            <a:ext cx="0" cy="360000"/>
          </a:xfrm>
          <a:prstGeom prst="straightConnector1">
            <a:avLst/>
          </a:prstGeom>
          <a:ln w="635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nyíllal 25">
            <a:extLst>
              <a:ext uri="{FF2B5EF4-FFF2-40B4-BE49-F238E27FC236}">
                <a16:creationId xmlns:a16="http://schemas.microsoft.com/office/drawing/2014/main" id="{A174960B-5019-4DD3-96F6-9F6DE6F9CB7B}"/>
              </a:ext>
            </a:extLst>
          </p:cNvPr>
          <p:cNvCxnSpPr>
            <a:cxnSpLocks/>
          </p:cNvCxnSpPr>
          <p:nvPr/>
        </p:nvCxnSpPr>
        <p:spPr>
          <a:xfrm flipV="1">
            <a:off x="3971925" y="4590234"/>
            <a:ext cx="1636395" cy="1325881"/>
          </a:xfrm>
          <a:prstGeom prst="straightConnector1">
            <a:avLst/>
          </a:prstGeom>
          <a:ln w="635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nyíllal 30">
            <a:extLst>
              <a:ext uri="{FF2B5EF4-FFF2-40B4-BE49-F238E27FC236}">
                <a16:creationId xmlns:a16="http://schemas.microsoft.com/office/drawing/2014/main" id="{EE4C1C38-51EC-41F6-858B-8EDA42351820}"/>
              </a:ext>
            </a:extLst>
          </p:cNvPr>
          <p:cNvCxnSpPr>
            <a:cxnSpLocks/>
          </p:cNvCxnSpPr>
          <p:nvPr/>
        </p:nvCxnSpPr>
        <p:spPr>
          <a:xfrm flipV="1">
            <a:off x="3971925" y="4572816"/>
            <a:ext cx="983253" cy="662670"/>
          </a:xfrm>
          <a:prstGeom prst="straightConnector1">
            <a:avLst/>
          </a:prstGeom>
          <a:ln w="635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gyenes összekötő nyíllal 47">
            <a:extLst>
              <a:ext uri="{FF2B5EF4-FFF2-40B4-BE49-F238E27FC236}">
                <a16:creationId xmlns:a16="http://schemas.microsoft.com/office/drawing/2014/main" id="{835068D2-54E8-4542-B5E4-D3744C5E3A72}"/>
              </a:ext>
            </a:extLst>
          </p:cNvPr>
          <p:cNvCxnSpPr>
            <a:cxnSpLocks/>
          </p:cNvCxnSpPr>
          <p:nvPr/>
        </p:nvCxnSpPr>
        <p:spPr>
          <a:xfrm flipV="1">
            <a:off x="3971925" y="5142684"/>
            <a:ext cx="1636395" cy="1325881"/>
          </a:xfrm>
          <a:prstGeom prst="straightConnector1">
            <a:avLst/>
          </a:prstGeom>
          <a:ln w="635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Csoportba foglalás 64">
            <a:extLst>
              <a:ext uri="{FF2B5EF4-FFF2-40B4-BE49-F238E27FC236}">
                <a16:creationId xmlns:a16="http://schemas.microsoft.com/office/drawing/2014/main" id="{C988F9A7-78D5-4E4A-BC4F-45312CD9930C}"/>
              </a:ext>
            </a:extLst>
          </p:cNvPr>
          <p:cNvGrpSpPr/>
          <p:nvPr/>
        </p:nvGrpSpPr>
        <p:grpSpPr>
          <a:xfrm>
            <a:off x="6461760" y="2849880"/>
            <a:ext cx="1859298" cy="3618685"/>
            <a:chOff x="3947160" y="3002280"/>
            <a:chExt cx="1859298" cy="3618685"/>
          </a:xfrm>
        </p:grpSpPr>
        <p:cxnSp>
          <p:nvCxnSpPr>
            <p:cNvPr id="49" name="Egyenes összekötő nyíllal 48">
              <a:extLst>
                <a:ext uri="{FF2B5EF4-FFF2-40B4-BE49-F238E27FC236}">
                  <a16:creationId xmlns:a16="http://schemas.microsoft.com/office/drawing/2014/main" id="{F521A8A4-0A4E-4A3C-AD57-4D1430757334}"/>
                </a:ext>
              </a:extLst>
            </p:cNvPr>
            <p:cNvCxnSpPr/>
            <p:nvPr/>
          </p:nvCxnSpPr>
          <p:spPr>
            <a:xfrm>
              <a:off x="3947160" y="3002280"/>
              <a:ext cx="0" cy="360000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Egyenes összekötő nyíllal 49">
              <a:extLst>
                <a:ext uri="{FF2B5EF4-FFF2-40B4-BE49-F238E27FC236}">
                  <a16:creationId xmlns:a16="http://schemas.microsoft.com/office/drawing/2014/main" id="{58AAF261-119E-42C0-B831-BFA6B5B39C6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277700" y="3354594"/>
              <a:ext cx="0" cy="360000"/>
            </a:xfrm>
            <a:prstGeom prst="straightConnector1">
              <a:avLst/>
            </a:prstGeom>
            <a:ln w="63500">
              <a:solidFill>
                <a:srgbClr val="FF0000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Egyenes összekötő nyíllal 50">
              <a:extLst>
                <a:ext uri="{FF2B5EF4-FFF2-40B4-BE49-F238E27FC236}">
                  <a16:creationId xmlns:a16="http://schemas.microsoft.com/office/drawing/2014/main" id="{4F1C1FAB-3BED-4C4A-8079-5985979D9D28}"/>
                </a:ext>
              </a:extLst>
            </p:cNvPr>
            <p:cNvCxnSpPr>
              <a:cxnSpLocks/>
            </p:cNvCxnSpPr>
            <p:nvPr/>
          </p:nvCxnSpPr>
          <p:spPr>
            <a:xfrm rot="2700000">
              <a:off x="4270103" y="3646420"/>
              <a:ext cx="0" cy="360000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Egyenes összekötő nyíllal 51">
              <a:extLst>
                <a:ext uri="{FF2B5EF4-FFF2-40B4-BE49-F238E27FC236}">
                  <a16:creationId xmlns:a16="http://schemas.microsoft.com/office/drawing/2014/main" id="{B0E8F35F-C426-4ACF-86F9-2314A0E5F18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260780" y="3957660"/>
              <a:ext cx="0" cy="360000"/>
            </a:xfrm>
            <a:prstGeom prst="straightConnector1">
              <a:avLst/>
            </a:prstGeom>
            <a:ln w="63500">
              <a:solidFill>
                <a:srgbClr val="FF0000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Egyenes összekötő nyíllal 52">
              <a:extLst>
                <a:ext uri="{FF2B5EF4-FFF2-40B4-BE49-F238E27FC236}">
                  <a16:creationId xmlns:a16="http://schemas.microsoft.com/office/drawing/2014/main" id="{FB3A3119-DDD3-42F1-AC41-3AA34A9B57F3}"/>
                </a:ext>
              </a:extLst>
            </p:cNvPr>
            <p:cNvCxnSpPr>
              <a:cxnSpLocks/>
            </p:cNvCxnSpPr>
            <p:nvPr/>
          </p:nvCxnSpPr>
          <p:spPr>
            <a:xfrm rot="2700000">
              <a:off x="4259216" y="4277791"/>
              <a:ext cx="0" cy="360000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Egyenes összekötő nyíllal 53">
              <a:extLst>
                <a:ext uri="{FF2B5EF4-FFF2-40B4-BE49-F238E27FC236}">
                  <a16:creationId xmlns:a16="http://schemas.microsoft.com/office/drawing/2014/main" id="{C8DBBEFA-C45A-4376-99F7-C0125263A27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06907" y="4088674"/>
              <a:ext cx="983253" cy="662670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Egyenes összekötő nyíllal 54">
              <a:extLst>
                <a:ext uri="{FF2B5EF4-FFF2-40B4-BE49-F238E27FC236}">
                  <a16:creationId xmlns:a16="http://schemas.microsoft.com/office/drawing/2014/main" id="{54480C25-0637-43D3-A3EC-A3349BA54F71}"/>
                </a:ext>
              </a:extLst>
            </p:cNvPr>
            <p:cNvCxnSpPr>
              <a:cxnSpLocks/>
            </p:cNvCxnSpPr>
            <p:nvPr/>
          </p:nvCxnSpPr>
          <p:spPr>
            <a:xfrm rot="2700000">
              <a:off x="4936306" y="4276421"/>
              <a:ext cx="0" cy="360000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Egyenes összekötő nyíllal 55">
              <a:extLst>
                <a:ext uri="{FF2B5EF4-FFF2-40B4-BE49-F238E27FC236}">
                  <a16:creationId xmlns:a16="http://schemas.microsoft.com/office/drawing/2014/main" id="{6E1FA262-B3EA-485C-B760-A226520F4A0F}"/>
                </a:ext>
              </a:extLst>
            </p:cNvPr>
            <p:cNvCxnSpPr>
              <a:cxnSpLocks/>
            </p:cNvCxnSpPr>
            <p:nvPr/>
          </p:nvCxnSpPr>
          <p:spPr>
            <a:xfrm rot="2700000">
              <a:off x="4266844" y="4898278"/>
              <a:ext cx="0" cy="360000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Egyenes összekötő nyíllal 56">
              <a:extLst>
                <a:ext uri="{FF2B5EF4-FFF2-40B4-BE49-F238E27FC236}">
                  <a16:creationId xmlns:a16="http://schemas.microsoft.com/office/drawing/2014/main" id="{0AEB59D5-B653-432F-90E8-36A24953EAFA}"/>
                </a:ext>
              </a:extLst>
            </p:cNvPr>
            <p:cNvCxnSpPr>
              <a:cxnSpLocks/>
            </p:cNvCxnSpPr>
            <p:nvPr/>
          </p:nvCxnSpPr>
          <p:spPr>
            <a:xfrm rot="2700000">
              <a:off x="4912358" y="4890378"/>
              <a:ext cx="0" cy="360000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Egyenes összekötő nyíllal 57">
              <a:extLst>
                <a:ext uri="{FF2B5EF4-FFF2-40B4-BE49-F238E27FC236}">
                  <a16:creationId xmlns:a16="http://schemas.microsoft.com/office/drawing/2014/main" id="{A973C667-DEC9-44B4-BF05-E25C92C10DDC}"/>
                </a:ext>
              </a:extLst>
            </p:cNvPr>
            <p:cNvCxnSpPr>
              <a:cxnSpLocks/>
            </p:cNvCxnSpPr>
            <p:nvPr/>
          </p:nvCxnSpPr>
          <p:spPr>
            <a:xfrm rot="2700000">
              <a:off x="4260313" y="5530457"/>
              <a:ext cx="0" cy="360000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Egyenes összekötő nyíllal 58">
              <a:extLst>
                <a:ext uri="{FF2B5EF4-FFF2-40B4-BE49-F238E27FC236}">
                  <a16:creationId xmlns:a16="http://schemas.microsoft.com/office/drawing/2014/main" id="{48CC7D62-A3CE-4E6E-A254-ECB9ABA53E0E}"/>
                </a:ext>
              </a:extLst>
            </p:cNvPr>
            <p:cNvCxnSpPr>
              <a:cxnSpLocks/>
            </p:cNvCxnSpPr>
            <p:nvPr/>
          </p:nvCxnSpPr>
          <p:spPr>
            <a:xfrm rot="2700000">
              <a:off x="5626458" y="4899087"/>
              <a:ext cx="0" cy="360000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Egyenes összekötő nyíllal 59">
              <a:extLst>
                <a:ext uri="{FF2B5EF4-FFF2-40B4-BE49-F238E27FC236}">
                  <a16:creationId xmlns:a16="http://schemas.microsoft.com/office/drawing/2014/main" id="{8A6CA92F-516D-483C-B913-215D68CA0D44}"/>
                </a:ext>
              </a:extLst>
            </p:cNvPr>
            <p:cNvCxnSpPr>
              <a:cxnSpLocks/>
            </p:cNvCxnSpPr>
            <p:nvPr/>
          </p:nvCxnSpPr>
          <p:spPr>
            <a:xfrm rot="2700000">
              <a:off x="4934129" y="5519574"/>
              <a:ext cx="0" cy="360000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Egyenes összekötő nyíllal 60">
              <a:extLst>
                <a:ext uri="{FF2B5EF4-FFF2-40B4-BE49-F238E27FC236}">
                  <a16:creationId xmlns:a16="http://schemas.microsoft.com/office/drawing/2014/main" id="{3E0327D6-3991-41FA-986E-8F1CDA0735D5}"/>
                </a:ext>
              </a:extLst>
            </p:cNvPr>
            <p:cNvCxnSpPr>
              <a:cxnSpLocks/>
            </p:cNvCxnSpPr>
            <p:nvPr/>
          </p:nvCxnSpPr>
          <p:spPr>
            <a:xfrm rot="2700000">
              <a:off x="4260313" y="6157474"/>
              <a:ext cx="0" cy="360000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Egyenes összekötő nyíllal 61">
              <a:extLst>
                <a:ext uri="{FF2B5EF4-FFF2-40B4-BE49-F238E27FC236}">
                  <a16:creationId xmlns:a16="http://schemas.microsoft.com/office/drawing/2014/main" id="{96213730-14EC-4ADD-9776-D024C2DBE2D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24325" y="4742634"/>
              <a:ext cx="1636395" cy="1325881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Egyenes összekötő nyíllal 62">
              <a:extLst>
                <a:ext uri="{FF2B5EF4-FFF2-40B4-BE49-F238E27FC236}">
                  <a16:creationId xmlns:a16="http://schemas.microsoft.com/office/drawing/2014/main" id="{1AF09D0F-3093-43C5-9917-E5FBA1E72AF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24325" y="4725216"/>
              <a:ext cx="983253" cy="662670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Egyenes összekötő nyíllal 63">
              <a:extLst>
                <a:ext uri="{FF2B5EF4-FFF2-40B4-BE49-F238E27FC236}">
                  <a16:creationId xmlns:a16="http://schemas.microsoft.com/office/drawing/2014/main" id="{C3640537-4F99-44CB-8861-A4484307362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24325" y="5295084"/>
              <a:ext cx="1636395" cy="1325881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2796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többelektronos atomok szerkezete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1657984"/>
            <a:ext cx="11525250" cy="5200015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Tehát  7 héjba, 17 alhéjba szerveződött 56 pálya segítségével minden, a periódusos rendszerben megtalálható atom elektronszerkezete leírható! </a:t>
            </a: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mi van, ha ennél több elektron van?</a:t>
            </a:r>
            <a:endParaRPr lang="hu-H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 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atomi pályán nem csak egy elektron helyezkedhet el?</a:t>
            </a:r>
          </a:p>
          <a:p>
            <a:pPr marL="441325" indent="-441325">
              <a:spcBef>
                <a:spcPts val="0"/>
              </a:spcBef>
            </a:pP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Stern-</a:t>
            </a:r>
            <a:r>
              <a:rPr lang="hu-H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Gerlach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kísérlet: </a:t>
            </a:r>
            <a:r>
              <a:rPr lang="hu-H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atomok mágneses térben úgy térültek el,</a:t>
            </a:r>
          </a:p>
          <a:p>
            <a:pPr marL="6000750" indent="0">
              <a:spcBef>
                <a:spcPts val="0"/>
              </a:spcBef>
              <a:buNone/>
            </a:pP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mintha a perdületüket leíró </a:t>
            </a:r>
            <a:r>
              <a:rPr lang="hu-H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kvan-tumszám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½ lenne! Ez nem eredhet a gömbi forgást végző elektron mozgásából, tehát ...</a:t>
            </a:r>
          </a:p>
          <a:p>
            <a:pPr marL="600075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az elektronnak van  saját </a:t>
            </a:r>
            <a:r>
              <a:rPr lang="hu-H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perdü-lete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amit spinnek nevezünk!</a:t>
            </a:r>
          </a:p>
        </p:txBody>
      </p:sp>
      <p:grpSp>
        <p:nvGrpSpPr>
          <p:cNvPr id="6" name="Csoportba foglalás 5">
            <a:extLst>
              <a:ext uri="{FF2B5EF4-FFF2-40B4-BE49-F238E27FC236}">
                <a16:creationId xmlns:a16="http://schemas.microsoft.com/office/drawing/2014/main" id="{C55CF859-21E1-4E8F-B641-A625B019AA0D}"/>
              </a:ext>
            </a:extLst>
          </p:cNvPr>
          <p:cNvGrpSpPr/>
          <p:nvPr/>
        </p:nvGrpSpPr>
        <p:grpSpPr>
          <a:xfrm>
            <a:off x="274638" y="5216999"/>
            <a:ext cx="5611812" cy="342426"/>
            <a:chOff x="427038" y="5959949"/>
            <a:chExt cx="5611812" cy="342426"/>
          </a:xfrm>
        </p:grpSpPr>
        <p:cxnSp>
          <p:nvCxnSpPr>
            <p:cNvPr id="7" name="Egyenes összekötő 6">
              <a:extLst>
                <a:ext uri="{FF2B5EF4-FFF2-40B4-BE49-F238E27FC236}">
                  <a16:creationId xmlns:a16="http://schemas.microsoft.com/office/drawing/2014/main" id="{531AA3C3-E900-4F56-9AAF-53DB6FB2407F}"/>
                </a:ext>
              </a:extLst>
            </p:cNvPr>
            <p:cNvCxnSpPr/>
            <p:nvPr/>
          </p:nvCxnSpPr>
          <p:spPr bwMode="auto">
            <a:xfrm>
              <a:off x="427038" y="6130925"/>
              <a:ext cx="963612" cy="0"/>
            </a:xfrm>
            <a:prstGeom prst="line">
              <a:avLst/>
            </a:prstGeom>
            <a:solidFill>
              <a:srgbClr val="00B8FF"/>
            </a:solidFill>
            <a:ln w="508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" name="Szabadkézi sokszög 6">
              <a:extLst>
                <a:ext uri="{FF2B5EF4-FFF2-40B4-BE49-F238E27FC236}">
                  <a16:creationId xmlns:a16="http://schemas.microsoft.com/office/drawing/2014/main" id="{979A9393-04E2-4DD8-B6EE-670FCFD1FB0B}"/>
                </a:ext>
              </a:extLst>
            </p:cNvPr>
            <p:cNvSpPr/>
            <p:nvPr/>
          </p:nvSpPr>
          <p:spPr bwMode="auto">
            <a:xfrm>
              <a:off x="1390650" y="6130925"/>
              <a:ext cx="4648200" cy="171450"/>
            </a:xfrm>
            <a:custGeom>
              <a:avLst/>
              <a:gdLst>
                <a:gd name="connsiteX0" fmla="*/ 0 w 4648200"/>
                <a:gd name="connsiteY0" fmla="*/ 0 h 171450"/>
                <a:gd name="connsiteX1" fmla="*/ 4648200 w 4648200"/>
                <a:gd name="connsiteY1" fmla="*/ 171450 h 171450"/>
                <a:gd name="connsiteX2" fmla="*/ 4648200 w 4648200"/>
                <a:gd name="connsiteY2" fmla="*/ 17145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8200" h="171450">
                  <a:moveTo>
                    <a:pt x="0" y="0"/>
                  </a:moveTo>
                  <a:lnTo>
                    <a:pt x="4648200" y="171450"/>
                  </a:lnTo>
                  <a:lnTo>
                    <a:pt x="4648200" y="171450"/>
                  </a:lnTo>
                </a:path>
              </a:pathLst>
            </a:custGeom>
            <a:solidFill>
              <a:srgbClr val="00B8FF"/>
            </a:solidFill>
            <a:ln w="508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hu-HU" sz="1800" b="0" i="0" u="none" strike="noStrike" cap="none" normalizeH="0" baseline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9" name="Szabadkézi sokszög 7">
              <a:extLst>
                <a:ext uri="{FF2B5EF4-FFF2-40B4-BE49-F238E27FC236}">
                  <a16:creationId xmlns:a16="http://schemas.microsoft.com/office/drawing/2014/main" id="{EFCB9C14-25B2-4692-B53A-22CD65F7F5B9}"/>
                </a:ext>
              </a:extLst>
            </p:cNvPr>
            <p:cNvSpPr/>
            <p:nvPr/>
          </p:nvSpPr>
          <p:spPr bwMode="auto">
            <a:xfrm flipV="1">
              <a:off x="1390650" y="5959949"/>
              <a:ext cx="4648200" cy="171450"/>
            </a:xfrm>
            <a:custGeom>
              <a:avLst/>
              <a:gdLst>
                <a:gd name="connsiteX0" fmla="*/ 0 w 4648200"/>
                <a:gd name="connsiteY0" fmla="*/ 0 h 171450"/>
                <a:gd name="connsiteX1" fmla="*/ 4648200 w 4648200"/>
                <a:gd name="connsiteY1" fmla="*/ 171450 h 171450"/>
                <a:gd name="connsiteX2" fmla="*/ 4648200 w 4648200"/>
                <a:gd name="connsiteY2" fmla="*/ 17145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8200" h="171450">
                  <a:moveTo>
                    <a:pt x="0" y="0"/>
                  </a:moveTo>
                  <a:lnTo>
                    <a:pt x="4648200" y="171450"/>
                  </a:lnTo>
                  <a:lnTo>
                    <a:pt x="4648200" y="171450"/>
                  </a:lnTo>
                </a:path>
              </a:pathLst>
            </a:custGeom>
            <a:solidFill>
              <a:srgbClr val="00B8FF"/>
            </a:solidFill>
            <a:ln w="508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hu-HU" sz="1800" b="0" i="0" u="none" strike="noStrike" cap="none" normalizeH="0" baseline="0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grpSp>
        <p:nvGrpSpPr>
          <p:cNvPr id="11" name="Csoportba foglalás 10">
            <a:extLst>
              <a:ext uri="{FF2B5EF4-FFF2-40B4-BE49-F238E27FC236}">
                <a16:creationId xmlns:a16="http://schemas.microsoft.com/office/drawing/2014/main" id="{EA23FACD-FE64-4714-9CF5-6D86D2016B4A}"/>
              </a:ext>
            </a:extLst>
          </p:cNvPr>
          <p:cNvGrpSpPr/>
          <p:nvPr/>
        </p:nvGrpSpPr>
        <p:grpSpPr>
          <a:xfrm>
            <a:off x="914400" y="4206354"/>
            <a:ext cx="5035232" cy="2381534"/>
            <a:chOff x="914400" y="4206354"/>
            <a:chExt cx="5035232" cy="2381534"/>
          </a:xfrm>
        </p:grpSpPr>
        <p:sp>
          <p:nvSpPr>
            <p:cNvPr id="4" name="Téglalap 3">
              <a:extLst>
                <a:ext uri="{FF2B5EF4-FFF2-40B4-BE49-F238E27FC236}">
                  <a16:creationId xmlns:a16="http://schemas.microsoft.com/office/drawing/2014/main" id="{64C20FED-7821-42CB-8374-4680E08E75F6}"/>
                </a:ext>
              </a:extLst>
            </p:cNvPr>
            <p:cNvSpPr/>
            <p:nvPr/>
          </p:nvSpPr>
          <p:spPr bwMode="auto">
            <a:xfrm>
              <a:off x="914400" y="4305300"/>
              <a:ext cx="3295650" cy="838200"/>
            </a:xfrm>
            <a:prstGeom prst="rect">
              <a:avLst/>
            </a:prstGeom>
            <a:solidFill>
              <a:srgbClr val="FF896D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hu-HU" sz="1800" b="0" i="0" u="none" strike="noStrike" cap="none" normalizeH="0" baseline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5" name="Téglalap 4">
              <a:extLst>
                <a:ext uri="{FF2B5EF4-FFF2-40B4-BE49-F238E27FC236}">
                  <a16:creationId xmlns:a16="http://schemas.microsoft.com/office/drawing/2014/main" id="{76CA8057-3B5D-4683-94FA-70770DAC051F}"/>
                </a:ext>
              </a:extLst>
            </p:cNvPr>
            <p:cNvSpPr/>
            <p:nvPr/>
          </p:nvSpPr>
          <p:spPr bwMode="auto">
            <a:xfrm>
              <a:off x="914400" y="5635625"/>
              <a:ext cx="3295650" cy="838200"/>
            </a:xfrm>
            <a:prstGeom prst="rect">
              <a:avLst/>
            </a:prstGeom>
            <a:solidFill>
              <a:srgbClr val="FF896D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hu-HU" sz="1800" b="0" i="0" u="none" strike="noStrike" cap="none" normalizeH="0" baseline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0" name="Téglalap 9">
              <a:extLst>
                <a:ext uri="{FF2B5EF4-FFF2-40B4-BE49-F238E27FC236}">
                  <a16:creationId xmlns:a16="http://schemas.microsoft.com/office/drawing/2014/main" id="{B3FD808D-4309-4B7C-AA2A-C75329AD271F}"/>
                </a:ext>
              </a:extLst>
            </p:cNvPr>
            <p:cNvSpPr/>
            <p:nvPr/>
          </p:nvSpPr>
          <p:spPr bwMode="auto">
            <a:xfrm>
              <a:off x="5903913" y="4206354"/>
              <a:ext cx="45719" cy="2381534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hu-HU" sz="1800" b="0" i="0" u="none" strike="noStrike" cap="none" normalizeH="0" baseline="0">
                <a:ln>
                  <a:noFill/>
                </a:ln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073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többelektronos atomok szerkezete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1F5E4F99-4D1F-402A-952B-787EE227920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85750" y="1657984"/>
                <a:ext cx="11601450" cy="5028566"/>
              </a:xfrm>
            </p:spPr>
            <p:txBody>
              <a:bodyPr>
                <a:normAutofit fontScale="92500" lnSpcReduction="10000"/>
              </a:bodyPr>
              <a:lstStyle/>
              <a:p>
                <a:pPr marL="441325" indent="-441325"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Az elektron saját perdületét leíró kvantumszámot </a:t>
                </a:r>
                <a:r>
                  <a:rPr lang="hu-HU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spinkvantumszámnak</a:t>
                </a: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nevezzük, és értéke, azzal szemben amit a középiskolában tanítanak, CSAK s=½ LEHET!</a:t>
                </a:r>
              </a:p>
              <a:p>
                <a:pPr marL="441325" indent="-441325"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perdületvektor hossza a gömbi forgáséhoz hasonlóan számítható:</a:t>
                </a:r>
              </a:p>
              <a:p>
                <a:pPr marL="441325" indent="-441325">
                  <a:spcBef>
                    <a:spcPts val="9000"/>
                  </a:spcBef>
                  <a:spcAft>
                    <a:spcPts val="1000"/>
                  </a:spcAft>
                </a:pP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Mágneses térben is hasonlóan viselkedik, mint a pályaperdület, a tér-irányú vetülete ±½</a:t>
                </a:r>
                <a14:m>
                  <m:oMath xmlns:m="http://schemas.openxmlformats.org/officeDocument/2006/math">
                    <m:r>
                      <a:rPr lang="hu-H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ℏ</m:t>
                    </m:r>
                  </m:oMath>
                </a14:m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lehet, és a ±½ értéket a </a:t>
                </a:r>
                <a:r>
                  <a:rPr lang="hu-HU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mágneses spinkvantum-szám</a:t>
                </a: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hu-HU" sz="32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hu-HU" sz="3200" i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veheti fel, ami magyarázza a Stern-</a:t>
                </a:r>
                <a:r>
                  <a:rPr lang="hu-H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Gerlach</a:t>
                </a: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kísérletet!</a:t>
                </a:r>
              </a:p>
              <a:p>
                <a:pPr marL="441325" indent="-441325"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Az elektron állapotának leírásában eddig ezt a tulajdonságot nem vettük figyelembe!</a:t>
                </a:r>
              </a:p>
            </p:txBody>
          </p:sp>
        </mc:Choice>
        <mc:Fallback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1F5E4F99-4D1F-402A-952B-787EE22792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5750" y="1657984"/>
                <a:ext cx="11601450" cy="5028566"/>
              </a:xfrm>
              <a:blipFill>
                <a:blip r:embed="rId2"/>
                <a:stretch>
                  <a:fillRect l="-1104" t="-3394" b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47B031CE-80AE-453C-85D5-D3C03C71D999}"/>
                  </a:ext>
                </a:extLst>
              </p:cNvPr>
              <p:cNvSpPr txBox="1"/>
              <p:nvPr/>
            </p:nvSpPr>
            <p:spPr>
              <a:xfrm>
                <a:off x="2457450" y="3286318"/>
                <a:ext cx="7295395" cy="11618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hu-HU" sz="3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hu-HU" sz="36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hu-HU" sz="36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acc>
                        </m:e>
                      </m:d>
                      <m:r>
                        <a:rPr lang="hu-HU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hu-HU" sz="3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hu-HU" sz="36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hu-HU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hu-HU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</m:rad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ℏ=</m:t>
                      </m:r>
                      <m:f>
                        <m:fPr>
                          <m:ctrlP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hu-HU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hu-HU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ℏ=0,866ℏ</m:t>
                      </m:r>
                    </m:oMath>
                  </m:oMathPara>
                </a14:m>
                <a:endParaRPr lang="hu-HU" sz="3600" dirty="0"/>
              </a:p>
            </p:txBody>
          </p:sp>
        </mc:Choice>
        <mc:Fallback xmlns="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47B031CE-80AE-453C-85D5-D3C03C71D9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7450" y="3286318"/>
                <a:ext cx="7295395" cy="11618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8700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többelektronos atomok szerkezete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984"/>
            <a:ext cx="10515600" cy="5032375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elektron spinjének állapotát is figyelembevéve már meg-adhatjuk azt a négy kvantumszámot, amely meghatározza egy elektron állapotát az atomokban:</a:t>
            </a:r>
          </a:p>
          <a:p>
            <a:pPr lvl="1" indent="-442800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hullámfüggvényeket jellemző három kvantumszám</a:t>
            </a:r>
            <a:r>
              <a:rPr lang="hu-H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n, ℓ, 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és </a:t>
            </a:r>
            <a:r>
              <a:rPr lang="hu-H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u-HU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ℓ</a:t>
            </a:r>
            <a:r>
              <a:rPr lang="hu-H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indent="-442800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valamint a spinjének az állapotát leíró </a:t>
            </a:r>
            <a:r>
              <a:rPr lang="hu-H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u-HU" sz="2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kvantumszám, amely </a:t>
            </a: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pályánként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lehetséges értékeinek megfelelően, két,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illetve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jelzett állapotot jelent.</a:t>
            </a:r>
          </a:p>
          <a:p>
            <a:pPr marL="461963" indent="-461963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Ezek után már nekikezdhetünk egy atom, alapállapotú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kon-figurációjának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megállapításához, az atomi pályák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elektro-nokkal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való feltöltéséhez!</a:t>
            </a:r>
          </a:p>
        </p:txBody>
      </p:sp>
    </p:spTree>
    <p:extLst>
      <p:ext uri="{BB962C8B-B14F-4D97-AF65-F5344CB8AC3E}">
        <p14:creationId xmlns:p14="http://schemas.microsoft.com/office/powerpoint/2010/main" val="2397179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nyíllal 3">
            <a:extLst>
              <a:ext uri="{FF2B5EF4-FFF2-40B4-BE49-F238E27FC236}">
                <a16:creationId xmlns:a16="http://schemas.microsoft.com/office/drawing/2014/main" id="{F5A685B4-FBDA-4F92-AA4C-BFD964454F27}"/>
              </a:ext>
            </a:extLst>
          </p:cNvPr>
          <p:cNvCxnSpPr/>
          <p:nvPr/>
        </p:nvCxnSpPr>
        <p:spPr bwMode="auto">
          <a:xfrm flipV="1">
            <a:off x="1148385" y="536725"/>
            <a:ext cx="0" cy="144000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</p:spPr>
      </p:cxnSp>
      <p:sp>
        <p:nvSpPr>
          <p:cNvPr id="5" name="Szövegdoboz 4">
            <a:extLst>
              <a:ext uri="{FF2B5EF4-FFF2-40B4-BE49-F238E27FC236}">
                <a16:creationId xmlns:a16="http://schemas.microsoft.com/office/drawing/2014/main" id="{D4B2B25F-7868-4E50-BAD2-EF2177159A09}"/>
              </a:ext>
            </a:extLst>
          </p:cNvPr>
          <p:cNvSpPr txBox="1"/>
          <p:nvPr/>
        </p:nvSpPr>
        <p:spPr>
          <a:xfrm>
            <a:off x="47298" y="536725"/>
            <a:ext cx="1050288" cy="3527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>
                <a:latin typeface="Times New Roman" pitchFamily="18" charset="0"/>
                <a:cs typeface="Times New Roman" pitchFamily="18" charset="0"/>
              </a:rPr>
              <a:t>E(n,l)/eV</a:t>
            </a:r>
          </a:p>
        </p:txBody>
      </p:sp>
      <p:cxnSp>
        <p:nvCxnSpPr>
          <p:cNvPr id="6" name="Egyenes összekötő nyíllal 5">
            <a:extLst>
              <a:ext uri="{FF2B5EF4-FFF2-40B4-BE49-F238E27FC236}">
                <a16:creationId xmlns:a16="http://schemas.microsoft.com/office/drawing/2014/main" id="{233FA337-D856-4B0A-846E-E6C5D7A51C9E}"/>
              </a:ext>
            </a:extLst>
          </p:cNvPr>
          <p:cNvCxnSpPr/>
          <p:nvPr/>
        </p:nvCxnSpPr>
        <p:spPr bwMode="auto">
          <a:xfrm flipV="1">
            <a:off x="1147249" y="5582717"/>
            <a:ext cx="0" cy="76999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7" name="Szövegdoboz 6">
            <a:extLst>
              <a:ext uri="{FF2B5EF4-FFF2-40B4-BE49-F238E27FC236}">
                <a16:creationId xmlns:a16="http://schemas.microsoft.com/office/drawing/2014/main" id="{E8C4F6C3-0143-4241-8637-43D8BC4A2A57}"/>
              </a:ext>
            </a:extLst>
          </p:cNvPr>
          <p:cNvSpPr txBox="1"/>
          <p:nvPr/>
        </p:nvSpPr>
        <p:spPr>
          <a:xfrm>
            <a:off x="2247488" y="5665346"/>
            <a:ext cx="550151" cy="555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1s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A7BCC424-5F0D-4CBE-8DAB-9917E7B58227}"/>
              </a:ext>
            </a:extLst>
          </p:cNvPr>
          <p:cNvSpPr txBox="1"/>
          <p:nvPr/>
        </p:nvSpPr>
        <p:spPr>
          <a:xfrm>
            <a:off x="2263641" y="4581525"/>
            <a:ext cx="550151" cy="555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2s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E8D2FD6C-9C23-4C6D-A7D4-B14AB5A1BBBD}"/>
              </a:ext>
            </a:extLst>
          </p:cNvPr>
          <p:cNvSpPr txBox="1"/>
          <p:nvPr/>
        </p:nvSpPr>
        <p:spPr>
          <a:xfrm>
            <a:off x="2298369" y="3125104"/>
            <a:ext cx="550151" cy="555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3s</a:t>
            </a: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50BC3E2C-70F9-4D86-8927-3971FAA7BF92}"/>
              </a:ext>
            </a:extLst>
          </p:cNvPr>
          <p:cNvSpPr txBox="1"/>
          <p:nvPr/>
        </p:nvSpPr>
        <p:spPr>
          <a:xfrm>
            <a:off x="2202574" y="1371004"/>
            <a:ext cx="550151" cy="555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4s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3F6FF7FE-6976-46C7-96A1-61C2B9E547EC}"/>
              </a:ext>
            </a:extLst>
          </p:cNvPr>
          <p:cNvSpPr txBox="1"/>
          <p:nvPr/>
        </p:nvSpPr>
        <p:spPr>
          <a:xfrm>
            <a:off x="4579307" y="3873027"/>
            <a:ext cx="595035" cy="555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2p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8617A688-D756-4567-8C61-8212AE3D21B1}"/>
              </a:ext>
            </a:extLst>
          </p:cNvPr>
          <p:cNvSpPr txBox="1"/>
          <p:nvPr/>
        </p:nvSpPr>
        <p:spPr>
          <a:xfrm>
            <a:off x="4527056" y="2692802"/>
            <a:ext cx="595035" cy="555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3p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23327D92-80FB-4B2E-A0AE-9F5F0C8BF2AE}"/>
              </a:ext>
            </a:extLst>
          </p:cNvPr>
          <p:cNvSpPr txBox="1"/>
          <p:nvPr/>
        </p:nvSpPr>
        <p:spPr>
          <a:xfrm>
            <a:off x="4534415" y="475289"/>
            <a:ext cx="595035" cy="555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4p</a:t>
            </a: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6A62861F-A334-4D6A-8BBF-E4A799895D6F}"/>
              </a:ext>
            </a:extLst>
          </p:cNvPr>
          <p:cNvSpPr txBox="1"/>
          <p:nvPr/>
        </p:nvSpPr>
        <p:spPr>
          <a:xfrm>
            <a:off x="8208164" y="1793140"/>
            <a:ext cx="595035" cy="555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3d</a:t>
            </a:r>
          </a:p>
        </p:txBody>
      </p:sp>
      <p:cxnSp>
        <p:nvCxnSpPr>
          <p:cNvPr id="15" name="Egyenes összekötő 14">
            <a:extLst>
              <a:ext uri="{FF2B5EF4-FFF2-40B4-BE49-F238E27FC236}">
                <a16:creationId xmlns:a16="http://schemas.microsoft.com/office/drawing/2014/main" id="{97E399FB-81F8-45EA-856C-4373231AD517}"/>
              </a:ext>
            </a:extLst>
          </p:cNvPr>
          <p:cNvCxnSpPr/>
          <p:nvPr/>
        </p:nvCxnSpPr>
        <p:spPr bwMode="auto">
          <a:xfrm>
            <a:off x="1611474" y="5982652"/>
            <a:ext cx="5400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BF01B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Egyenes összekötő 15">
            <a:extLst>
              <a:ext uri="{FF2B5EF4-FFF2-40B4-BE49-F238E27FC236}">
                <a16:creationId xmlns:a16="http://schemas.microsoft.com/office/drawing/2014/main" id="{0BD316CB-3D10-4632-8952-34DBE98D169D}"/>
              </a:ext>
            </a:extLst>
          </p:cNvPr>
          <p:cNvCxnSpPr/>
          <p:nvPr/>
        </p:nvCxnSpPr>
        <p:spPr bwMode="auto">
          <a:xfrm>
            <a:off x="1611474" y="4959543"/>
            <a:ext cx="5400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Egyenes összekötő 16">
            <a:extLst>
              <a:ext uri="{FF2B5EF4-FFF2-40B4-BE49-F238E27FC236}">
                <a16:creationId xmlns:a16="http://schemas.microsoft.com/office/drawing/2014/main" id="{3683DBDE-0C67-4C0F-B4AD-7DFB49640082}"/>
              </a:ext>
            </a:extLst>
          </p:cNvPr>
          <p:cNvCxnSpPr/>
          <p:nvPr/>
        </p:nvCxnSpPr>
        <p:spPr bwMode="auto">
          <a:xfrm>
            <a:off x="2496019" y="4226068"/>
            <a:ext cx="5400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Egyenes összekötő 17">
            <a:extLst>
              <a:ext uri="{FF2B5EF4-FFF2-40B4-BE49-F238E27FC236}">
                <a16:creationId xmlns:a16="http://schemas.microsoft.com/office/drawing/2014/main" id="{6306E62D-94A6-47F6-86C4-61EB6F515EF8}"/>
              </a:ext>
            </a:extLst>
          </p:cNvPr>
          <p:cNvCxnSpPr/>
          <p:nvPr/>
        </p:nvCxnSpPr>
        <p:spPr bwMode="auto">
          <a:xfrm>
            <a:off x="1586447" y="3408131"/>
            <a:ext cx="5400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896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Egyenes összekötő 18">
            <a:extLst>
              <a:ext uri="{FF2B5EF4-FFF2-40B4-BE49-F238E27FC236}">
                <a16:creationId xmlns:a16="http://schemas.microsoft.com/office/drawing/2014/main" id="{B59F8387-05EA-4A4C-83DF-8F0336768DDE}"/>
              </a:ext>
            </a:extLst>
          </p:cNvPr>
          <p:cNvCxnSpPr/>
          <p:nvPr/>
        </p:nvCxnSpPr>
        <p:spPr bwMode="auto">
          <a:xfrm>
            <a:off x="2497258" y="2961443"/>
            <a:ext cx="5400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896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Egyenes összekötő 19">
            <a:extLst>
              <a:ext uri="{FF2B5EF4-FFF2-40B4-BE49-F238E27FC236}">
                <a16:creationId xmlns:a16="http://schemas.microsoft.com/office/drawing/2014/main" id="{4ED6F164-B59E-4E03-AEE2-42C2D98E3B6C}"/>
              </a:ext>
            </a:extLst>
          </p:cNvPr>
          <p:cNvCxnSpPr/>
          <p:nvPr/>
        </p:nvCxnSpPr>
        <p:spPr bwMode="auto">
          <a:xfrm>
            <a:off x="5464687" y="2157386"/>
            <a:ext cx="5400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896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Egyenes összekötő 20">
            <a:extLst>
              <a:ext uri="{FF2B5EF4-FFF2-40B4-BE49-F238E27FC236}">
                <a16:creationId xmlns:a16="http://schemas.microsoft.com/office/drawing/2014/main" id="{B8141AAD-61A4-48C0-AE56-EDBC989CB6A5}"/>
              </a:ext>
            </a:extLst>
          </p:cNvPr>
          <p:cNvCxnSpPr/>
          <p:nvPr/>
        </p:nvCxnSpPr>
        <p:spPr bwMode="auto">
          <a:xfrm>
            <a:off x="1611474" y="1660926"/>
            <a:ext cx="5400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Egyenes összekötő 21">
            <a:extLst>
              <a:ext uri="{FF2B5EF4-FFF2-40B4-BE49-F238E27FC236}">
                <a16:creationId xmlns:a16="http://schemas.microsoft.com/office/drawing/2014/main" id="{548D073A-C5F0-47A0-9112-1045C4012AE8}"/>
              </a:ext>
            </a:extLst>
          </p:cNvPr>
          <p:cNvCxnSpPr/>
          <p:nvPr/>
        </p:nvCxnSpPr>
        <p:spPr bwMode="auto">
          <a:xfrm>
            <a:off x="2495550" y="833467"/>
            <a:ext cx="5400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Egyenes összekötő nyíllal 23">
            <a:extLst>
              <a:ext uri="{FF2B5EF4-FFF2-40B4-BE49-F238E27FC236}">
                <a16:creationId xmlns:a16="http://schemas.microsoft.com/office/drawing/2014/main" id="{808BBCCC-BFB5-4C8F-B7B3-0B9D776C60BD}"/>
              </a:ext>
            </a:extLst>
          </p:cNvPr>
          <p:cNvCxnSpPr/>
          <p:nvPr/>
        </p:nvCxnSpPr>
        <p:spPr bwMode="auto">
          <a:xfrm flipH="1" flipV="1">
            <a:off x="1149304" y="4020166"/>
            <a:ext cx="0" cy="1116324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7" name="Egyenes összekötő nyíllal 26">
            <a:extLst>
              <a:ext uri="{FF2B5EF4-FFF2-40B4-BE49-F238E27FC236}">
                <a16:creationId xmlns:a16="http://schemas.microsoft.com/office/drawing/2014/main" id="{EC7CDEAA-DEFA-45EF-B547-18F9F8ECC9D6}"/>
              </a:ext>
            </a:extLst>
          </p:cNvPr>
          <p:cNvCxnSpPr/>
          <p:nvPr/>
        </p:nvCxnSpPr>
        <p:spPr bwMode="auto">
          <a:xfrm flipH="1" flipV="1">
            <a:off x="1147249" y="2432176"/>
            <a:ext cx="0" cy="1169053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37" name="Szövegdoboz 36">
            <a:extLst>
              <a:ext uri="{FF2B5EF4-FFF2-40B4-BE49-F238E27FC236}">
                <a16:creationId xmlns:a16="http://schemas.microsoft.com/office/drawing/2014/main" id="{6692CF35-2434-462E-85DD-7B2A2375BCF0}"/>
              </a:ext>
            </a:extLst>
          </p:cNvPr>
          <p:cNvSpPr txBox="1"/>
          <p:nvPr/>
        </p:nvSpPr>
        <p:spPr>
          <a:xfrm>
            <a:off x="8725198" y="270938"/>
            <a:ext cx="315503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6000" dirty="0" err="1">
                <a:latin typeface="Times New Roman" pitchFamily="18" charset="0"/>
                <a:cs typeface="Times New Roman" pitchFamily="18" charset="0"/>
              </a:rPr>
              <a:t>Br</a:t>
            </a:r>
            <a:r>
              <a:rPr lang="hu-HU" sz="6000" dirty="0">
                <a:latin typeface="Times New Roman" pitchFamily="18" charset="0"/>
                <a:cs typeface="Times New Roman" pitchFamily="18" charset="0"/>
              </a:rPr>
              <a:t> - 35 e</a:t>
            </a:r>
            <a:r>
              <a:rPr lang="hu-HU" sz="6000" baseline="30000" dirty="0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graphicFrame>
        <p:nvGraphicFramePr>
          <p:cNvPr id="38" name="Objektum 37">
            <a:extLst>
              <a:ext uri="{FF2B5EF4-FFF2-40B4-BE49-F238E27FC236}">
                <a16:creationId xmlns:a16="http://schemas.microsoft.com/office/drawing/2014/main" id="{097C87E8-2EED-4E1C-9445-EF1745DC1C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1030341"/>
              </p:ext>
            </p:extLst>
          </p:nvPr>
        </p:nvGraphicFramePr>
        <p:xfrm>
          <a:off x="1080866" y="2014631"/>
          <a:ext cx="149888" cy="374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2" name="Egyenlet" r:id="rId3" imgW="75960" imgH="190440" progId="Equation.3">
                  <p:embed/>
                </p:oleObj>
              </mc:Choice>
              <mc:Fallback>
                <p:oleObj name="Egyenlet" r:id="rId3" imgW="75960" imgH="190440" progId="Equation.3">
                  <p:embed/>
                  <p:pic>
                    <p:nvPicPr>
                      <p:cNvPr id="44" name="Objektum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0866" y="2014631"/>
                        <a:ext cx="149888" cy="3747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2">
            <a:extLst>
              <a:ext uri="{FF2B5EF4-FFF2-40B4-BE49-F238E27FC236}">
                <a16:creationId xmlns:a16="http://schemas.microsoft.com/office/drawing/2014/main" id="{E28DF3D7-3A29-4C1A-97A4-2F337C5C3B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7562582"/>
              </p:ext>
            </p:extLst>
          </p:nvPr>
        </p:nvGraphicFramePr>
        <p:xfrm>
          <a:off x="1076970" y="3631567"/>
          <a:ext cx="14922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3" name="Egyenlet" r:id="rId5" imgW="75960" imgH="190440" progId="Equation.3">
                  <p:embed/>
                </p:oleObj>
              </mc:Choice>
              <mc:Fallback>
                <p:oleObj name="Egyenlet" r:id="rId5" imgW="75960" imgH="190440" progId="Equation.3">
                  <p:embed/>
                  <p:pic>
                    <p:nvPicPr>
                      <p:cNvPr id="3624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6970" y="3631567"/>
                        <a:ext cx="149225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">
            <a:extLst>
              <a:ext uri="{FF2B5EF4-FFF2-40B4-BE49-F238E27FC236}">
                <a16:creationId xmlns:a16="http://schemas.microsoft.com/office/drawing/2014/main" id="{2D1C669C-B02E-459A-9730-854E6044E7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9230483"/>
              </p:ext>
            </p:extLst>
          </p:nvPr>
        </p:nvGraphicFramePr>
        <p:xfrm>
          <a:off x="1076970" y="5175496"/>
          <a:ext cx="14922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4" name="Egyenlet" r:id="rId6" imgW="75960" imgH="190440" progId="Equation.3">
                  <p:embed/>
                </p:oleObj>
              </mc:Choice>
              <mc:Fallback>
                <p:oleObj name="Egyenlet" r:id="rId6" imgW="75960" imgH="190440" progId="Equation.3">
                  <p:embed/>
                  <p:pic>
                    <p:nvPicPr>
                      <p:cNvPr id="36249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6970" y="5175496"/>
                        <a:ext cx="149225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8" name="Egyenes összekötő 77">
            <a:extLst>
              <a:ext uri="{FF2B5EF4-FFF2-40B4-BE49-F238E27FC236}">
                <a16:creationId xmlns:a16="http://schemas.microsoft.com/office/drawing/2014/main" id="{49CC76CF-0576-4098-B41A-03940826FF82}"/>
              </a:ext>
            </a:extLst>
          </p:cNvPr>
          <p:cNvCxnSpPr/>
          <p:nvPr/>
        </p:nvCxnSpPr>
        <p:spPr bwMode="auto">
          <a:xfrm>
            <a:off x="3834966" y="4226066"/>
            <a:ext cx="5400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Egyenes összekötő 78">
            <a:extLst>
              <a:ext uri="{FF2B5EF4-FFF2-40B4-BE49-F238E27FC236}">
                <a16:creationId xmlns:a16="http://schemas.microsoft.com/office/drawing/2014/main" id="{E3CF4D51-6CC8-45C8-AB35-4B55CBCCBDDE}"/>
              </a:ext>
            </a:extLst>
          </p:cNvPr>
          <p:cNvCxnSpPr/>
          <p:nvPr/>
        </p:nvCxnSpPr>
        <p:spPr bwMode="auto">
          <a:xfrm>
            <a:off x="3177467" y="4221713"/>
            <a:ext cx="5400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Egyenes összekötő 79">
            <a:extLst>
              <a:ext uri="{FF2B5EF4-FFF2-40B4-BE49-F238E27FC236}">
                <a16:creationId xmlns:a16="http://schemas.microsoft.com/office/drawing/2014/main" id="{DFBB5B55-A0F1-46CA-9F68-A963A9192A21}"/>
              </a:ext>
            </a:extLst>
          </p:cNvPr>
          <p:cNvCxnSpPr/>
          <p:nvPr/>
        </p:nvCxnSpPr>
        <p:spPr bwMode="auto">
          <a:xfrm>
            <a:off x="3172172" y="2962364"/>
            <a:ext cx="5400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896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Egyenes összekötő 80">
            <a:extLst>
              <a:ext uri="{FF2B5EF4-FFF2-40B4-BE49-F238E27FC236}">
                <a16:creationId xmlns:a16="http://schemas.microsoft.com/office/drawing/2014/main" id="{07538056-43F2-4DB8-94C9-3C9E531B6A2F}"/>
              </a:ext>
            </a:extLst>
          </p:cNvPr>
          <p:cNvCxnSpPr/>
          <p:nvPr/>
        </p:nvCxnSpPr>
        <p:spPr bwMode="auto">
          <a:xfrm>
            <a:off x="3829671" y="2962893"/>
            <a:ext cx="5400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896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Egyenes összekötő 81">
            <a:extLst>
              <a:ext uri="{FF2B5EF4-FFF2-40B4-BE49-F238E27FC236}">
                <a16:creationId xmlns:a16="http://schemas.microsoft.com/office/drawing/2014/main" id="{1B32E220-F0E9-41E3-B7A1-DF661D863C60}"/>
              </a:ext>
            </a:extLst>
          </p:cNvPr>
          <p:cNvCxnSpPr/>
          <p:nvPr/>
        </p:nvCxnSpPr>
        <p:spPr bwMode="auto">
          <a:xfrm>
            <a:off x="3179170" y="837821"/>
            <a:ext cx="5400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Egyenes összekötő 82">
            <a:extLst>
              <a:ext uri="{FF2B5EF4-FFF2-40B4-BE49-F238E27FC236}">
                <a16:creationId xmlns:a16="http://schemas.microsoft.com/office/drawing/2014/main" id="{AB424C4B-0F60-4B0B-9E09-89D2000A0607}"/>
              </a:ext>
            </a:extLst>
          </p:cNvPr>
          <p:cNvCxnSpPr/>
          <p:nvPr/>
        </p:nvCxnSpPr>
        <p:spPr bwMode="auto">
          <a:xfrm>
            <a:off x="3841018" y="837820"/>
            <a:ext cx="5400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Egyenes összekötő 83">
            <a:extLst>
              <a:ext uri="{FF2B5EF4-FFF2-40B4-BE49-F238E27FC236}">
                <a16:creationId xmlns:a16="http://schemas.microsoft.com/office/drawing/2014/main" id="{FFD563F1-917A-4947-8B02-2D163C7E1A14}"/>
              </a:ext>
            </a:extLst>
          </p:cNvPr>
          <p:cNvCxnSpPr/>
          <p:nvPr/>
        </p:nvCxnSpPr>
        <p:spPr bwMode="auto">
          <a:xfrm>
            <a:off x="6174433" y="2157901"/>
            <a:ext cx="5400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896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Egyenes összekötő 84">
            <a:extLst>
              <a:ext uri="{FF2B5EF4-FFF2-40B4-BE49-F238E27FC236}">
                <a16:creationId xmlns:a16="http://schemas.microsoft.com/office/drawing/2014/main" id="{533797F7-BAA4-4496-AFAF-9A8719961229}"/>
              </a:ext>
            </a:extLst>
          </p:cNvPr>
          <p:cNvCxnSpPr/>
          <p:nvPr/>
        </p:nvCxnSpPr>
        <p:spPr bwMode="auto">
          <a:xfrm>
            <a:off x="4785421" y="2159110"/>
            <a:ext cx="5400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896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Egyenes összekötő 85">
            <a:extLst>
              <a:ext uri="{FF2B5EF4-FFF2-40B4-BE49-F238E27FC236}">
                <a16:creationId xmlns:a16="http://schemas.microsoft.com/office/drawing/2014/main" id="{1F5903B7-C048-49A5-A971-78005E0A5ECE}"/>
              </a:ext>
            </a:extLst>
          </p:cNvPr>
          <p:cNvCxnSpPr/>
          <p:nvPr/>
        </p:nvCxnSpPr>
        <p:spPr bwMode="auto">
          <a:xfrm>
            <a:off x="6844996" y="2157095"/>
            <a:ext cx="5400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896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Egyenes összekötő 86">
            <a:extLst>
              <a:ext uri="{FF2B5EF4-FFF2-40B4-BE49-F238E27FC236}">
                <a16:creationId xmlns:a16="http://schemas.microsoft.com/office/drawing/2014/main" id="{2DF2F97F-BBCE-4FD6-BB87-A819D0807FA9}"/>
              </a:ext>
            </a:extLst>
          </p:cNvPr>
          <p:cNvCxnSpPr/>
          <p:nvPr/>
        </p:nvCxnSpPr>
        <p:spPr bwMode="auto">
          <a:xfrm>
            <a:off x="7528624" y="2157095"/>
            <a:ext cx="5400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896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Szövegdoboz 87">
            <a:extLst>
              <a:ext uri="{FF2B5EF4-FFF2-40B4-BE49-F238E27FC236}">
                <a16:creationId xmlns:a16="http://schemas.microsoft.com/office/drawing/2014/main" id="{DA5B1F3C-56CE-4C4B-84BD-C097A2EE7292}"/>
              </a:ext>
            </a:extLst>
          </p:cNvPr>
          <p:cNvSpPr txBox="1"/>
          <p:nvPr/>
        </p:nvSpPr>
        <p:spPr>
          <a:xfrm>
            <a:off x="9628714" y="2017464"/>
            <a:ext cx="1390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Elvek:</a:t>
            </a:r>
          </a:p>
        </p:txBody>
      </p:sp>
      <p:sp>
        <p:nvSpPr>
          <p:cNvPr id="89" name="Szövegdoboz 88">
            <a:extLst>
              <a:ext uri="{FF2B5EF4-FFF2-40B4-BE49-F238E27FC236}">
                <a16:creationId xmlns:a16="http://schemas.microsoft.com/office/drawing/2014/main" id="{9DB4CC6D-260B-4A3C-91C3-8729EACF499B}"/>
              </a:ext>
            </a:extLst>
          </p:cNvPr>
          <p:cNvSpPr txBox="1"/>
          <p:nvPr/>
        </p:nvSpPr>
        <p:spPr>
          <a:xfrm>
            <a:off x="3327582" y="5682417"/>
            <a:ext cx="8520281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Felépülési (</a:t>
            </a:r>
            <a:r>
              <a:rPr lang="hu-H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Aufbau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elv - a következő elektront, a még be nem</a:t>
            </a:r>
            <a:b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töltött, legalacsonyabb energiájú pályára kell helyezni!</a:t>
            </a:r>
          </a:p>
        </p:txBody>
      </p:sp>
      <p:sp>
        <p:nvSpPr>
          <p:cNvPr id="90" name="Szövegdoboz 89">
            <a:extLst>
              <a:ext uri="{FF2B5EF4-FFF2-40B4-BE49-F238E27FC236}">
                <a16:creationId xmlns:a16="http://schemas.microsoft.com/office/drawing/2014/main" id="{86E4569C-2E18-471F-8C05-69FA24D130A6}"/>
              </a:ext>
            </a:extLst>
          </p:cNvPr>
          <p:cNvSpPr txBox="1"/>
          <p:nvPr/>
        </p:nvSpPr>
        <p:spPr>
          <a:xfrm>
            <a:off x="3419545" y="4615617"/>
            <a:ext cx="843612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Pauli-féle kizárási elv - egy atomi pályán két elektron lehet,</a:t>
            </a:r>
            <a:b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ellentétes irányítású spinnel. (Az </a:t>
            </a:r>
            <a:r>
              <a:rPr lang="hu-HU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u-HU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előjele legyen ellentétes!)</a:t>
            </a:r>
          </a:p>
        </p:txBody>
      </p:sp>
      <p:sp>
        <p:nvSpPr>
          <p:cNvPr id="91" name="Szövegdoboz 90">
            <a:extLst>
              <a:ext uri="{FF2B5EF4-FFF2-40B4-BE49-F238E27FC236}">
                <a16:creationId xmlns:a16="http://schemas.microsoft.com/office/drawing/2014/main" id="{94D6A56A-D8A9-4CD2-8473-3A1F5961B032}"/>
              </a:ext>
            </a:extLst>
          </p:cNvPr>
          <p:cNvSpPr txBox="1"/>
          <p:nvPr/>
        </p:nvSpPr>
        <p:spPr>
          <a:xfrm>
            <a:off x="5248868" y="2804687"/>
            <a:ext cx="6599884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Hund-féle maximális multiplicitás elve - azonos</a:t>
            </a:r>
            <a:b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energiájú atomi pályákra úgy kell felhelyezni</a:t>
            </a:r>
            <a:b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elektronokat, hogy az eredő spin maximális</a:t>
            </a:r>
            <a:b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legyen! (Minél több </a:t>
            </a:r>
            <a:r>
              <a:rPr lang="hu-HU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u-HU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előjele legyen azonos!)  </a:t>
            </a:r>
          </a:p>
        </p:txBody>
      </p:sp>
      <p:cxnSp>
        <p:nvCxnSpPr>
          <p:cNvPr id="94" name="Egyenes összekötő nyíllal 93">
            <a:extLst>
              <a:ext uri="{FF2B5EF4-FFF2-40B4-BE49-F238E27FC236}">
                <a16:creationId xmlns:a16="http://schemas.microsoft.com/office/drawing/2014/main" id="{8A8423DD-7EA0-45DE-BF95-79A2425B6475}"/>
              </a:ext>
            </a:extLst>
          </p:cNvPr>
          <p:cNvCxnSpPr/>
          <p:nvPr/>
        </p:nvCxnSpPr>
        <p:spPr>
          <a:xfrm>
            <a:off x="4004898" y="3852685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gyenes összekötő nyíllal 94">
            <a:extLst>
              <a:ext uri="{FF2B5EF4-FFF2-40B4-BE49-F238E27FC236}">
                <a16:creationId xmlns:a16="http://schemas.microsoft.com/office/drawing/2014/main" id="{B4540E0E-D99A-4ADF-930A-E1BDD3DD34C8}"/>
              </a:ext>
            </a:extLst>
          </p:cNvPr>
          <p:cNvCxnSpPr/>
          <p:nvPr/>
        </p:nvCxnSpPr>
        <p:spPr>
          <a:xfrm>
            <a:off x="3356451" y="3862396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gyenes összekötő nyíllal 95">
            <a:extLst>
              <a:ext uri="{FF2B5EF4-FFF2-40B4-BE49-F238E27FC236}">
                <a16:creationId xmlns:a16="http://schemas.microsoft.com/office/drawing/2014/main" id="{F4CC97EE-5C2E-4CA3-B2C9-77E1D0227D9A}"/>
              </a:ext>
            </a:extLst>
          </p:cNvPr>
          <p:cNvCxnSpPr/>
          <p:nvPr/>
        </p:nvCxnSpPr>
        <p:spPr>
          <a:xfrm>
            <a:off x="2671398" y="3862396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1" name="Csoportba foglalás 130">
            <a:extLst>
              <a:ext uri="{FF2B5EF4-FFF2-40B4-BE49-F238E27FC236}">
                <a16:creationId xmlns:a16="http://schemas.microsoft.com/office/drawing/2014/main" id="{3ECE5C18-03A0-4D76-8EC0-9706745C5C2D}"/>
              </a:ext>
            </a:extLst>
          </p:cNvPr>
          <p:cNvGrpSpPr/>
          <p:nvPr/>
        </p:nvGrpSpPr>
        <p:grpSpPr>
          <a:xfrm>
            <a:off x="2671307" y="2565246"/>
            <a:ext cx="1334621" cy="722614"/>
            <a:chOff x="2671307" y="2565246"/>
            <a:chExt cx="1334621" cy="722614"/>
          </a:xfrm>
        </p:grpSpPr>
        <p:cxnSp>
          <p:nvCxnSpPr>
            <p:cNvPr id="98" name="Egyenes összekötő nyíllal 97">
              <a:extLst>
                <a:ext uri="{FF2B5EF4-FFF2-40B4-BE49-F238E27FC236}">
                  <a16:creationId xmlns:a16="http://schemas.microsoft.com/office/drawing/2014/main" id="{E4316B23-C0F2-428D-B2AA-B3F6F79CB6EE}"/>
                </a:ext>
              </a:extLst>
            </p:cNvPr>
            <p:cNvCxnSpPr/>
            <p:nvPr/>
          </p:nvCxnSpPr>
          <p:spPr>
            <a:xfrm>
              <a:off x="2671307" y="2565246"/>
              <a:ext cx="0" cy="720000"/>
            </a:xfrm>
            <a:prstGeom prst="straightConnector1">
              <a:avLst/>
            </a:prstGeom>
            <a:ln w="63500">
              <a:solidFill>
                <a:srgbClr val="FF0000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Egyenes összekötő nyíllal 98">
              <a:extLst>
                <a:ext uri="{FF2B5EF4-FFF2-40B4-BE49-F238E27FC236}">
                  <a16:creationId xmlns:a16="http://schemas.microsoft.com/office/drawing/2014/main" id="{1B18AE80-C55E-4F7A-83FB-58A656F4175D}"/>
                </a:ext>
              </a:extLst>
            </p:cNvPr>
            <p:cNvCxnSpPr/>
            <p:nvPr/>
          </p:nvCxnSpPr>
          <p:spPr>
            <a:xfrm>
              <a:off x="3360842" y="2567860"/>
              <a:ext cx="0" cy="720000"/>
            </a:xfrm>
            <a:prstGeom prst="straightConnector1">
              <a:avLst/>
            </a:prstGeom>
            <a:ln w="63500">
              <a:solidFill>
                <a:srgbClr val="FF0000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Egyenes összekötő nyíllal 99">
              <a:extLst>
                <a:ext uri="{FF2B5EF4-FFF2-40B4-BE49-F238E27FC236}">
                  <a16:creationId xmlns:a16="http://schemas.microsoft.com/office/drawing/2014/main" id="{FC567BD5-77B8-4002-96B0-27CA03E70BBC}"/>
                </a:ext>
              </a:extLst>
            </p:cNvPr>
            <p:cNvCxnSpPr/>
            <p:nvPr/>
          </p:nvCxnSpPr>
          <p:spPr>
            <a:xfrm>
              <a:off x="4005928" y="2567114"/>
              <a:ext cx="0" cy="720000"/>
            </a:xfrm>
            <a:prstGeom prst="straightConnector1">
              <a:avLst/>
            </a:prstGeom>
            <a:ln w="63500">
              <a:solidFill>
                <a:srgbClr val="FF0000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7" name="Egyenes összekötő nyíllal 96">
            <a:extLst>
              <a:ext uri="{FF2B5EF4-FFF2-40B4-BE49-F238E27FC236}">
                <a16:creationId xmlns:a16="http://schemas.microsoft.com/office/drawing/2014/main" id="{1D61A07C-4B23-4935-9F17-E6C050520769}"/>
              </a:ext>
            </a:extLst>
          </p:cNvPr>
          <p:cNvCxnSpPr/>
          <p:nvPr/>
        </p:nvCxnSpPr>
        <p:spPr>
          <a:xfrm>
            <a:off x="4974490" y="1762493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gyenes összekötő nyíllal 100">
            <a:extLst>
              <a:ext uri="{FF2B5EF4-FFF2-40B4-BE49-F238E27FC236}">
                <a16:creationId xmlns:a16="http://schemas.microsoft.com/office/drawing/2014/main" id="{3142CDE2-E790-48B5-99D8-819BB0569BF7}"/>
              </a:ext>
            </a:extLst>
          </p:cNvPr>
          <p:cNvCxnSpPr/>
          <p:nvPr/>
        </p:nvCxnSpPr>
        <p:spPr>
          <a:xfrm>
            <a:off x="6354308" y="1756703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gyenes összekötő nyíllal 101">
            <a:extLst>
              <a:ext uri="{FF2B5EF4-FFF2-40B4-BE49-F238E27FC236}">
                <a16:creationId xmlns:a16="http://schemas.microsoft.com/office/drawing/2014/main" id="{4F40FD10-C9A4-486D-AE70-E30864DBEDE1}"/>
              </a:ext>
            </a:extLst>
          </p:cNvPr>
          <p:cNvCxnSpPr/>
          <p:nvPr/>
        </p:nvCxnSpPr>
        <p:spPr>
          <a:xfrm>
            <a:off x="5645349" y="1758995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gyenes összekötő nyíllal 104">
            <a:extLst>
              <a:ext uri="{FF2B5EF4-FFF2-40B4-BE49-F238E27FC236}">
                <a16:creationId xmlns:a16="http://schemas.microsoft.com/office/drawing/2014/main" id="{3013E27B-F279-4EB3-8F94-4ADCD8A538A7}"/>
              </a:ext>
            </a:extLst>
          </p:cNvPr>
          <p:cNvCxnSpPr/>
          <p:nvPr/>
        </p:nvCxnSpPr>
        <p:spPr>
          <a:xfrm>
            <a:off x="7717742" y="1758995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gyenes összekötő nyíllal 105">
            <a:extLst>
              <a:ext uri="{FF2B5EF4-FFF2-40B4-BE49-F238E27FC236}">
                <a16:creationId xmlns:a16="http://schemas.microsoft.com/office/drawing/2014/main" id="{C2D86A25-0631-4EB1-A3E8-898AB753A45C}"/>
              </a:ext>
            </a:extLst>
          </p:cNvPr>
          <p:cNvCxnSpPr/>
          <p:nvPr/>
        </p:nvCxnSpPr>
        <p:spPr>
          <a:xfrm>
            <a:off x="7020512" y="1758995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Egyenes összekötő nyíllal 106">
            <a:extLst>
              <a:ext uri="{FF2B5EF4-FFF2-40B4-BE49-F238E27FC236}">
                <a16:creationId xmlns:a16="http://schemas.microsoft.com/office/drawing/2014/main" id="{636C284A-9253-4A31-BC7A-5144C993F017}"/>
              </a:ext>
            </a:extLst>
          </p:cNvPr>
          <p:cNvCxnSpPr/>
          <p:nvPr/>
        </p:nvCxnSpPr>
        <p:spPr>
          <a:xfrm>
            <a:off x="1774806" y="4550049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Egyenes összekötő nyíllal 107">
            <a:extLst>
              <a:ext uri="{FF2B5EF4-FFF2-40B4-BE49-F238E27FC236}">
                <a16:creationId xmlns:a16="http://schemas.microsoft.com/office/drawing/2014/main" id="{3160CA31-092F-48BE-9C37-49826C6C51C6}"/>
              </a:ext>
            </a:extLst>
          </p:cNvPr>
          <p:cNvCxnSpPr/>
          <p:nvPr/>
        </p:nvCxnSpPr>
        <p:spPr>
          <a:xfrm>
            <a:off x="1775527" y="5590783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5" name="Csoportba foglalás 134">
            <a:extLst>
              <a:ext uri="{FF2B5EF4-FFF2-40B4-BE49-F238E27FC236}">
                <a16:creationId xmlns:a16="http://schemas.microsoft.com/office/drawing/2014/main" id="{898CB145-E9B5-461C-A05C-EB99B623AC13}"/>
              </a:ext>
            </a:extLst>
          </p:cNvPr>
          <p:cNvGrpSpPr/>
          <p:nvPr/>
        </p:nvGrpSpPr>
        <p:grpSpPr>
          <a:xfrm>
            <a:off x="2679656" y="441955"/>
            <a:ext cx="1330956" cy="725304"/>
            <a:chOff x="2679656" y="441955"/>
            <a:chExt cx="1330956" cy="725304"/>
          </a:xfrm>
        </p:grpSpPr>
        <p:cxnSp>
          <p:nvCxnSpPr>
            <p:cNvPr id="103" name="Egyenes összekötő nyíllal 102">
              <a:extLst>
                <a:ext uri="{FF2B5EF4-FFF2-40B4-BE49-F238E27FC236}">
                  <a16:creationId xmlns:a16="http://schemas.microsoft.com/office/drawing/2014/main" id="{B36CC165-305E-4E84-9AF1-DC023FFC79F0}"/>
                </a:ext>
              </a:extLst>
            </p:cNvPr>
            <p:cNvCxnSpPr/>
            <p:nvPr/>
          </p:nvCxnSpPr>
          <p:spPr>
            <a:xfrm>
              <a:off x="4010612" y="441955"/>
              <a:ext cx="0" cy="720000"/>
            </a:xfrm>
            <a:prstGeom prst="straightConnector1">
              <a:avLst/>
            </a:prstGeom>
            <a:ln w="63500">
              <a:solidFill>
                <a:srgbClr val="FF0000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Egyenes összekötő nyíllal 108">
              <a:extLst>
                <a:ext uri="{FF2B5EF4-FFF2-40B4-BE49-F238E27FC236}">
                  <a16:creationId xmlns:a16="http://schemas.microsoft.com/office/drawing/2014/main" id="{31AB6A56-B8FF-4E2F-84EF-3BD6D048BECD}"/>
                </a:ext>
              </a:extLst>
            </p:cNvPr>
            <p:cNvCxnSpPr/>
            <p:nvPr/>
          </p:nvCxnSpPr>
          <p:spPr>
            <a:xfrm>
              <a:off x="3365456" y="447259"/>
              <a:ext cx="0" cy="720000"/>
            </a:xfrm>
            <a:prstGeom prst="straightConnector1">
              <a:avLst/>
            </a:prstGeom>
            <a:ln w="63500">
              <a:solidFill>
                <a:srgbClr val="FF0000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Egyenes összekötő nyíllal 109">
              <a:extLst>
                <a:ext uri="{FF2B5EF4-FFF2-40B4-BE49-F238E27FC236}">
                  <a16:creationId xmlns:a16="http://schemas.microsoft.com/office/drawing/2014/main" id="{7DBFE3FC-E852-43BD-A15A-7A2C8BB023FF}"/>
                </a:ext>
              </a:extLst>
            </p:cNvPr>
            <p:cNvCxnSpPr/>
            <p:nvPr/>
          </p:nvCxnSpPr>
          <p:spPr>
            <a:xfrm>
              <a:off x="2679656" y="445989"/>
              <a:ext cx="0" cy="720000"/>
            </a:xfrm>
            <a:prstGeom prst="straightConnector1">
              <a:avLst/>
            </a:prstGeom>
            <a:ln w="63500">
              <a:solidFill>
                <a:srgbClr val="FF0000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6" name="Csoportba foglalás 135">
            <a:extLst>
              <a:ext uri="{FF2B5EF4-FFF2-40B4-BE49-F238E27FC236}">
                <a16:creationId xmlns:a16="http://schemas.microsoft.com/office/drawing/2014/main" id="{A83B92F9-A918-43AE-B729-874CE7B88C69}"/>
              </a:ext>
            </a:extLst>
          </p:cNvPr>
          <p:cNvGrpSpPr/>
          <p:nvPr/>
        </p:nvGrpSpPr>
        <p:grpSpPr>
          <a:xfrm>
            <a:off x="2862536" y="442179"/>
            <a:ext cx="687070" cy="723810"/>
            <a:chOff x="2862536" y="442179"/>
            <a:chExt cx="687070" cy="723810"/>
          </a:xfrm>
        </p:grpSpPr>
        <p:cxnSp>
          <p:nvCxnSpPr>
            <p:cNvPr id="111" name="Egyenes összekötő nyíllal 110">
              <a:extLst>
                <a:ext uri="{FF2B5EF4-FFF2-40B4-BE49-F238E27FC236}">
                  <a16:creationId xmlns:a16="http://schemas.microsoft.com/office/drawing/2014/main" id="{372EC7E1-9E6F-4B23-AEBE-4BE5816FF018}"/>
                </a:ext>
              </a:extLst>
            </p:cNvPr>
            <p:cNvCxnSpPr/>
            <p:nvPr/>
          </p:nvCxnSpPr>
          <p:spPr>
            <a:xfrm>
              <a:off x="2862536" y="445989"/>
              <a:ext cx="0" cy="720000"/>
            </a:xfrm>
            <a:prstGeom prst="straightConnector1">
              <a:avLst/>
            </a:prstGeom>
            <a:ln w="63500">
              <a:solidFill>
                <a:srgbClr val="FF0000"/>
              </a:solidFill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Egyenes összekötő nyíllal 111">
              <a:extLst>
                <a:ext uri="{FF2B5EF4-FFF2-40B4-BE49-F238E27FC236}">
                  <a16:creationId xmlns:a16="http://schemas.microsoft.com/office/drawing/2014/main" id="{CB10805C-0F10-4000-BC12-36DC41719069}"/>
                </a:ext>
              </a:extLst>
            </p:cNvPr>
            <p:cNvCxnSpPr/>
            <p:nvPr/>
          </p:nvCxnSpPr>
          <p:spPr>
            <a:xfrm>
              <a:off x="3549606" y="442179"/>
              <a:ext cx="0" cy="720000"/>
            </a:xfrm>
            <a:prstGeom prst="straightConnector1">
              <a:avLst/>
            </a:prstGeom>
            <a:ln w="63500">
              <a:solidFill>
                <a:srgbClr val="FF0000"/>
              </a:solidFill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Csoportba foglalás 133">
            <a:extLst>
              <a:ext uri="{FF2B5EF4-FFF2-40B4-BE49-F238E27FC236}">
                <a16:creationId xmlns:a16="http://schemas.microsoft.com/office/drawing/2014/main" id="{C0709616-4772-490E-883F-28A6A87FC282}"/>
              </a:ext>
            </a:extLst>
          </p:cNvPr>
          <p:cNvGrpSpPr/>
          <p:nvPr/>
        </p:nvGrpSpPr>
        <p:grpSpPr>
          <a:xfrm>
            <a:off x="1774825" y="1267114"/>
            <a:ext cx="258401" cy="747235"/>
            <a:chOff x="1774825" y="1267114"/>
            <a:chExt cx="258401" cy="747235"/>
          </a:xfrm>
        </p:grpSpPr>
        <p:cxnSp>
          <p:nvCxnSpPr>
            <p:cNvPr id="93" name="Egyenes összekötő nyíllal 92">
              <a:extLst>
                <a:ext uri="{FF2B5EF4-FFF2-40B4-BE49-F238E27FC236}">
                  <a16:creationId xmlns:a16="http://schemas.microsoft.com/office/drawing/2014/main" id="{28FC47C0-1457-4C07-BEED-8F42E897F808}"/>
                </a:ext>
              </a:extLst>
            </p:cNvPr>
            <p:cNvCxnSpPr/>
            <p:nvPr/>
          </p:nvCxnSpPr>
          <p:spPr>
            <a:xfrm>
              <a:off x="1774825" y="1267114"/>
              <a:ext cx="0" cy="720000"/>
            </a:xfrm>
            <a:prstGeom prst="straightConnector1">
              <a:avLst/>
            </a:prstGeom>
            <a:ln w="63500">
              <a:solidFill>
                <a:srgbClr val="FF0000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Egyenes összekötő nyíllal 112">
              <a:extLst>
                <a:ext uri="{FF2B5EF4-FFF2-40B4-BE49-F238E27FC236}">
                  <a16:creationId xmlns:a16="http://schemas.microsoft.com/office/drawing/2014/main" id="{E51E7AEF-89AC-4DE1-8205-ED1C3F013A7C}"/>
                </a:ext>
              </a:extLst>
            </p:cNvPr>
            <p:cNvCxnSpPr/>
            <p:nvPr/>
          </p:nvCxnSpPr>
          <p:spPr>
            <a:xfrm>
              <a:off x="2033226" y="1294349"/>
              <a:ext cx="0" cy="720000"/>
            </a:xfrm>
            <a:prstGeom prst="straightConnector1">
              <a:avLst/>
            </a:prstGeom>
            <a:ln w="63500">
              <a:solidFill>
                <a:srgbClr val="FF0000"/>
              </a:solidFill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4" name="Egyenes összekötő nyíllal 113">
            <a:extLst>
              <a:ext uri="{FF2B5EF4-FFF2-40B4-BE49-F238E27FC236}">
                <a16:creationId xmlns:a16="http://schemas.microsoft.com/office/drawing/2014/main" id="{361191E0-70FC-4620-91F8-EDBE490C360D}"/>
              </a:ext>
            </a:extLst>
          </p:cNvPr>
          <p:cNvCxnSpPr/>
          <p:nvPr/>
        </p:nvCxnSpPr>
        <p:spPr>
          <a:xfrm>
            <a:off x="2857456" y="2566889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Csoportba foglalás 129">
            <a:extLst>
              <a:ext uri="{FF2B5EF4-FFF2-40B4-BE49-F238E27FC236}">
                <a16:creationId xmlns:a16="http://schemas.microsoft.com/office/drawing/2014/main" id="{77184EA7-4075-439F-A6B7-2F538078007A}"/>
              </a:ext>
            </a:extLst>
          </p:cNvPr>
          <p:cNvGrpSpPr/>
          <p:nvPr/>
        </p:nvGrpSpPr>
        <p:grpSpPr>
          <a:xfrm>
            <a:off x="3549606" y="2555875"/>
            <a:ext cx="638810" cy="728474"/>
            <a:chOff x="3549606" y="2555875"/>
            <a:chExt cx="638810" cy="728474"/>
          </a:xfrm>
        </p:grpSpPr>
        <p:cxnSp>
          <p:nvCxnSpPr>
            <p:cNvPr id="115" name="Egyenes összekötő nyíllal 114">
              <a:extLst>
                <a:ext uri="{FF2B5EF4-FFF2-40B4-BE49-F238E27FC236}">
                  <a16:creationId xmlns:a16="http://schemas.microsoft.com/office/drawing/2014/main" id="{BB5DA6B3-54D0-4839-952C-B451E48AFE27}"/>
                </a:ext>
              </a:extLst>
            </p:cNvPr>
            <p:cNvCxnSpPr/>
            <p:nvPr/>
          </p:nvCxnSpPr>
          <p:spPr>
            <a:xfrm>
              <a:off x="3549606" y="2564349"/>
              <a:ext cx="0" cy="720000"/>
            </a:xfrm>
            <a:prstGeom prst="straightConnector1">
              <a:avLst/>
            </a:prstGeom>
            <a:ln w="63500">
              <a:solidFill>
                <a:srgbClr val="FF0000"/>
              </a:solidFill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Egyenes összekötő nyíllal 115">
              <a:extLst>
                <a:ext uri="{FF2B5EF4-FFF2-40B4-BE49-F238E27FC236}">
                  <a16:creationId xmlns:a16="http://schemas.microsoft.com/office/drawing/2014/main" id="{DFA41C55-5C83-4D5B-B374-FCE6EBA15694}"/>
                </a:ext>
              </a:extLst>
            </p:cNvPr>
            <p:cNvCxnSpPr/>
            <p:nvPr/>
          </p:nvCxnSpPr>
          <p:spPr>
            <a:xfrm>
              <a:off x="4188416" y="2555875"/>
              <a:ext cx="0" cy="720000"/>
            </a:xfrm>
            <a:prstGeom prst="straightConnector1">
              <a:avLst/>
            </a:prstGeom>
            <a:ln w="63500">
              <a:solidFill>
                <a:srgbClr val="FF0000"/>
              </a:solidFill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1" name="Egyenes összekötő nyíllal 120">
            <a:extLst>
              <a:ext uri="{FF2B5EF4-FFF2-40B4-BE49-F238E27FC236}">
                <a16:creationId xmlns:a16="http://schemas.microsoft.com/office/drawing/2014/main" id="{8C4EC81D-E8F2-4DD0-8DFA-9C93403D83C4}"/>
              </a:ext>
            </a:extLst>
          </p:cNvPr>
          <p:cNvCxnSpPr/>
          <p:nvPr/>
        </p:nvCxnSpPr>
        <p:spPr>
          <a:xfrm>
            <a:off x="1992586" y="5588219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Egyenes összekötő nyíllal 121">
            <a:extLst>
              <a:ext uri="{FF2B5EF4-FFF2-40B4-BE49-F238E27FC236}">
                <a16:creationId xmlns:a16="http://schemas.microsoft.com/office/drawing/2014/main" id="{7CF53324-CB07-4079-9171-8B4A983F8D6D}"/>
              </a:ext>
            </a:extLst>
          </p:cNvPr>
          <p:cNvCxnSpPr/>
          <p:nvPr/>
        </p:nvCxnSpPr>
        <p:spPr>
          <a:xfrm>
            <a:off x="1992586" y="4546819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8" name="Csoportba foglalás 127">
            <a:extLst>
              <a:ext uri="{FF2B5EF4-FFF2-40B4-BE49-F238E27FC236}">
                <a16:creationId xmlns:a16="http://schemas.microsoft.com/office/drawing/2014/main" id="{470A0D8F-0EE2-4D7F-9D38-C2F50AD42106}"/>
              </a:ext>
            </a:extLst>
          </p:cNvPr>
          <p:cNvGrpSpPr/>
          <p:nvPr/>
        </p:nvGrpSpPr>
        <p:grpSpPr>
          <a:xfrm>
            <a:off x="1774825" y="3027899"/>
            <a:ext cx="221571" cy="723512"/>
            <a:chOff x="1774825" y="3027899"/>
            <a:chExt cx="221571" cy="723512"/>
          </a:xfrm>
        </p:grpSpPr>
        <p:cxnSp>
          <p:nvCxnSpPr>
            <p:cNvPr id="104" name="Egyenes összekötő nyíllal 103">
              <a:extLst>
                <a:ext uri="{FF2B5EF4-FFF2-40B4-BE49-F238E27FC236}">
                  <a16:creationId xmlns:a16="http://schemas.microsoft.com/office/drawing/2014/main" id="{E7C00BE0-D108-4877-9DFC-FCA30A525F16}"/>
                </a:ext>
              </a:extLst>
            </p:cNvPr>
            <p:cNvCxnSpPr/>
            <p:nvPr/>
          </p:nvCxnSpPr>
          <p:spPr>
            <a:xfrm>
              <a:off x="1774825" y="3031411"/>
              <a:ext cx="0" cy="720000"/>
            </a:xfrm>
            <a:prstGeom prst="straightConnector1">
              <a:avLst/>
            </a:prstGeom>
            <a:ln w="63500">
              <a:solidFill>
                <a:srgbClr val="FF0000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Egyenes összekötő nyíllal 122">
              <a:extLst>
                <a:ext uri="{FF2B5EF4-FFF2-40B4-BE49-F238E27FC236}">
                  <a16:creationId xmlns:a16="http://schemas.microsoft.com/office/drawing/2014/main" id="{F74141D6-A73D-4047-B1A9-DEF4ACB72E1B}"/>
                </a:ext>
              </a:extLst>
            </p:cNvPr>
            <p:cNvCxnSpPr/>
            <p:nvPr/>
          </p:nvCxnSpPr>
          <p:spPr>
            <a:xfrm>
              <a:off x="1996396" y="3027899"/>
              <a:ext cx="0" cy="720000"/>
            </a:xfrm>
            <a:prstGeom prst="straightConnector1">
              <a:avLst/>
            </a:prstGeom>
            <a:ln w="63500">
              <a:solidFill>
                <a:srgbClr val="FF0000"/>
              </a:solidFill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7" name="Egyenes összekötő nyíllal 116">
            <a:extLst>
              <a:ext uri="{FF2B5EF4-FFF2-40B4-BE49-F238E27FC236}">
                <a16:creationId xmlns:a16="http://schemas.microsoft.com/office/drawing/2014/main" id="{CEBD4C7B-5D85-4874-9DCE-CC76C45AD7AF}"/>
              </a:ext>
            </a:extLst>
          </p:cNvPr>
          <p:cNvCxnSpPr/>
          <p:nvPr/>
        </p:nvCxnSpPr>
        <p:spPr>
          <a:xfrm>
            <a:off x="5159966" y="1758995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Egyenes összekötő nyíllal 117">
            <a:extLst>
              <a:ext uri="{FF2B5EF4-FFF2-40B4-BE49-F238E27FC236}">
                <a16:creationId xmlns:a16="http://schemas.microsoft.com/office/drawing/2014/main" id="{91D1D027-B247-436E-A86F-CF9B612BD79E}"/>
              </a:ext>
            </a:extLst>
          </p:cNvPr>
          <p:cNvCxnSpPr/>
          <p:nvPr/>
        </p:nvCxnSpPr>
        <p:spPr>
          <a:xfrm>
            <a:off x="6554426" y="1758995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gyenes összekötő nyíllal 118">
            <a:extLst>
              <a:ext uri="{FF2B5EF4-FFF2-40B4-BE49-F238E27FC236}">
                <a16:creationId xmlns:a16="http://schemas.microsoft.com/office/drawing/2014/main" id="{17DE4ED1-9C3E-4197-AA71-4A4FDE8F9239}"/>
              </a:ext>
            </a:extLst>
          </p:cNvPr>
          <p:cNvCxnSpPr/>
          <p:nvPr/>
        </p:nvCxnSpPr>
        <p:spPr>
          <a:xfrm>
            <a:off x="5863546" y="1758995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gyenes összekötő nyíllal 119">
            <a:extLst>
              <a:ext uri="{FF2B5EF4-FFF2-40B4-BE49-F238E27FC236}">
                <a16:creationId xmlns:a16="http://schemas.microsoft.com/office/drawing/2014/main" id="{9017D76C-A8DB-4C23-B695-8007C15772EB}"/>
              </a:ext>
            </a:extLst>
          </p:cNvPr>
          <p:cNvCxnSpPr/>
          <p:nvPr/>
        </p:nvCxnSpPr>
        <p:spPr>
          <a:xfrm>
            <a:off x="7224986" y="1758995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Egyenes összekötő nyíllal 123">
            <a:extLst>
              <a:ext uri="{FF2B5EF4-FFF2-40B4-BE49-F238E27FC236}">
                <a16:creationId xmlns:a16="http://schemas.microsoft.com/office/drawing/2014/main" id="{65F41889-9F8C-4707-B31E-161B0484CA06}"/>
              </a:ext>
            </a:extLst>
          </p:cNvPr>
          <p:cNvCxnSpPr/>
          <p:nvPr/>
        </p:nvCxnSpPr>
        <p:spPr>
          <a:xfrm>
            <a:off x="7920946" y="1757264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Egyenes összekötő nyíllal 124">
            <a:extLst>
              <a:ext uri="{FF2B5EF4-FFF2-40B4-BE49-F238E27FC236}">
                <a16:creationId xmlns:a16="http://schemas.microsoft.com/office/drawing/2014/main" id="{43AEFE0F-4AD9-4C58-9F36-EAE576001F41}"/>
              </a:ext>
            </a:extLst>
          </p:cNvPr>
          <p:cNvCxnSpPr/>
          <p:nvPr/>
        </p:nvCxnSpPr>
        <p:spPr>
          <a:xfrm>
            <a:off x="4194766" y="3863559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Egyenes összekötő nyíllal 125">
            <a:extLst>
              <a:ext uri="{FF2B5EF4-FFF2-40B4-BE49-F238E27FC236}">
                <a16:creationId xmlns:a16="http://schemas.microsoft.com/office/drawing/2014/main" id="{418F8A34-43FF-45F2-81EA-163D5EF16CE5}"/>
              </a:ext>
            </a:extLst>
          </p:cNvPr>
          <p:cNvCxnSpPr/>
          <p:nvPr/>
        </p:nvCxnSpPr>
        <p:spPr>
          <a:xfrm>
            <a:off x="3541986" y="3858479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Egyenes összekötő nyíllal 126">
            <a:extLst>
              <a:ext uri="{FF2B5EF4-FFF2-40B4-BE49-F238E27FC236}">
                <a16:creationId xmlns:a16="http://schemas.microsoft.com/office/drawing/2014/main" id="{779543AC-43B2-4C06-8C02-E60B34B3A637}"/>
              </a:ext>
            </a:extLst>
          </p:cNvPr>
          <p:cNvCxnSpPr/>
          <p:nvPr/>
        </p:nvCxnSpPr>
        <p:spPr>
          <a:xfrm>
            <a:off x="2856186" y="3859749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gyenes összekötő 91">
            <a:extLst>
              <a:ext uri="{FF2B5EF4-FFF2-40B4-BE49-F238E27FC236}">
                <a16:creationId xmlns:a16="http://schemas.microsoft.com/office/drawing/2014/main" id="{47E977AE-4C64-4AE4-98CC-14261DD48E19}"/>
              </a:ext>
            </a:extLst>
          </p:cNvPr>
          <p:cNvCxnSpPr/>
          <p:nvPr/>
        </p:nvCxnSpPr>
        <p:spPr bwMode="auto">
          <a:xfrm>
            <a:off x="1063322" y="5980198"/>
            <a:ext cx="1800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Szövegdoboz 1">
            <a:extLst>
              <a:ext uri="{FF2B5EF4-FFF2-40B4-BE49-F238E27FC236}">
                <a16:creationId xmlns:a16="http://schemas.microsoft.com/office/drawing/2014/main" id="{C3D616B0-334D-4D05-9B14-EDD787E9C52D}"/>
              </a:ext>
            </a:extLst>
          </p:cNvPr>
          <p:cNvSpPr txBox="1"/>
          <p:nvPr/>
        </p:nvSpPr>
        <p:spPr>
          <a:xfrm>
            <a:off x="140109" y="5781368"/>
            <a:ext cx="9108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-13335</a:t>
            </a:r>
          </a:p>
        </p:txBody>
      </p:sp>
      <p:cxnSp>
        <p:nvCxnSpPr>
          <p:cNvPr id="132" name="Egyenes összekötő 131">
            <a:extLst>
              <a:ext uri="{FF2B5EF4-FFF2-40B4-BE49-F238E27FC236}">
                <a16:creationId xmlns:a16="http://schemas.microsoft.com/office/drawing/2014/main" id="{5388B628-7FA9-425E-821F-FA87824BB673}"/>
              </a:ext>
            </a:extLst>
          </p:cNvPr>
          <p:cNvCxnSpPr/>
          <p:nvPr/>
        </p:nvCxnSpPr>
        <p:spPr bwMode="auto">
          <a:xfrm>
            <a:off x="1060867" y="4289053"/>
            <a:ext cx="1800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3" name="Szövegdoboz 132">
            <a:extLst>
              <a:ext uri="{FF2B5EF4-FFF2-40B4-BE49-F238E27FC236}">
                <a16:creationId xmlns:a16="http://schemas.microsoft.com/office/drawing/2014/main" id="{400D04B4-1B51-4E57-8783-1F933B037E16}"/>
              </a:ext>
            </a:extLst>
          </p:cNvPr>
          <p:cNvSpPr txBox="1"/>
          <p:nvPr/>
        </p:nvSpPr>
        <p:spPr>
          <a:xfrm>
            <a:off x="270386" y="4090223"/>
            <a:ext cx="782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-1600</a:t>
            </a:r>
          </a:p>
        </p:txBody>
      </p:sp>
      <p:cxnSp>
        <p:nvCxnSpPr>
          <p:cNvPr id="137" name="Egyenes összekötő 136">
            <a:extLst>
              <a:ext uri="{FF2B5EF4-FFF2-40B4-BE49-F238E27FC236}">
                <a16:creationId xmlns:a16="http://schemas.microsoft.com/office/drawing/2014/main" id="{4D747142-5486-4058-857B-F969AC5F3877}"/>
              </a:ext>
            </a:extLst>
          </p:cNvPr>
          <p:cNvCxnSpPr/>
          <p:nvPr/>
        </p:nvCxnSpPr>
        <p:spPr bwMode="auto">
          <a:xfrm>
            <a:off x="1060865" y="2792092"/>
            <a:ext cx="1800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Szövegdoboz 137">
            <a:extLst>
              <a:ext uri="{FF2B5EF4-FFF2-40B4-BE49-F238E27FC236}">
                <a16:creationId xmlns:a16="http://schemas.microsoft.com/office/drawing/2014/main" id="{32908BFB-B638-423C-B95E-C32D2DADEA54}"/>
              </a:ext>
            </a:extLst>
          </p:cNvPr>
          <p:cNvSpPr txBox="1"/>
          <p:nvPr/>
        </p:nvSpPr>
        <p:spPr>
          <a:xfrm>
            <a:off x="403122" y="2593262"/>
            <a:ext cx="6543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-200</a:t>
            </a:r>
          </a:p>
        </p:txBody>
      </p:sp>
      <p:cxnSp>
        <p:nvCxnSpPr>
          <p:cNvPr id="139" name="Egyenes összekötő 138">
            <a:extLst>
              <a:ext uri="{FF2B5EF4-FFF2-40B4-BE49-F238E27FC236}">
                <a16:creationId xmlns:a16="http://schemas.microsoft.com/office/drawing/2014/main" id="{E6846430-409A-4002-BFA5-1A5A944295B8}"/>
              </a:ext>
            </a:extLst>
          </p:cNvPr>
          <p:cNvCxnSpPr/>
          <p:nvPr/>
        </p:nvCxnSpPr>
        <p:spPr bwMode="auto">
          <a:xfrm>
            <a:off x="1065785" y="1218932"/>
            <a:ext cx="1800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0" name="Szövegdoboz 139">
            <a:extLst>
              <a:ext uri="{FF2B5EF4-FFF2-40B4-BE49-F238E27FC236}">
                <a16:creationId xmlns:a16="http://schemas.microsoft.com/office/drawing/2014/main" id="{0D2F4625-A16E-444D-A3F4-76932E620D1C}"/>
              </a:ext>
            </a:extLst>
          </p:cNvPr>
          <p:cNvSpPr txBox="1"/>
          <p:nvPr/>
        </p:nvSpPr>
        <p:spPr>
          <a:xfrm>
            <a:off x="526026" y="1020102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-20</a:t>
            </a:r>
          </a:p>
        </p:txBody>
      </p:sp>
      <p:cxnSp>
        <p:nvCxnSpPr>
          <p:cNvPr id="142" name="Egyenes összekötő nyíllal 141">
            <a:extLst>
              <a:ext uri="{FF2B5EF4-FFF2-40B4-BE49-F238E27FC236}">
                <a16:creationId xmlns:a16="http://schemas.microsoft.com/office/drawing/2014/main" id="{3D89F610-9199-425E-AD50-022CDC40B9A7}"/>
              </a:ext>
            </a:extLst>
          </p:cNvPr>
          <p:cNvCxnSpPr>
            <a:cxnSpLocks/>
          </p:cNvCxnSpPr>
          <p:nvPr/>
        </p:nvCxnSpPr>
        <p:spPr bwMode="auto">
          <a:xfrm flipV="1">
            <a:off x="4561009" y="1814626"/>
            <a:ext cx="0" cy="682084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43" name="Egyenes összekötő 142">
            <a:extLst>
              <a:ext uri="{FF2B5EF4-FFF2-40B4-BE49-F238E27FC236}">
                <a16:creationId xmlns:a16="http://schemas.microsoft.com/office/drawing/2014/main" id="{1103A068-02E7-4034-BEEA-0B668D537AB7}"/>
              </a:ext>
            </a:extLst>
          </p:cNvPr>
          <p:cNvCxnSpPr/>
          <p:nvPr/>
        </p:nvCxnSpPr>
        <p:spPr bwMode="auto">
          <a:xfrm>
            <a:off x="4474625" y="2174541"/>
            <a:ext cx="1800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4" name="Szövegdoboz 143">
            <a:extLst>
              <a:ext uri="{FF2B5EF4-FFF2-40B4-BE49-F238E27FC236}">
                <a16:creationId xmlns:a16="http://schemas.microsoft.com/office/drawing/2014/main" id="{3B238D2C-EA47-42C5-A1FE-3D43276F9D59}"/>
              </a:ext>
            </a:extLst>
          </p:cNvPr>
          <p:cNvSpPr txBox="1"/>
          <p:nvPr/>
        </p:nvSpPr>
        <p:spPr>
          <a:xfrm>
            <a:off x="3769176" y="1975711"/>
            <a:ext cx="7184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-87,6</a:t>
            </a:r>
          </a:p>
        </p:txBody>
      </p:sp>
    </p:spTree>
    <p:extLst>
      <p:ext uri="{BB962C8B-B14F-4D97-AF65-F5344CB8AC3E}">
        <p14:creationId xmlns:p14="http://schemas.microsoft.com/office/powerpoint/2010/main" val="327727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00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00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600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700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00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  <p:bldP spid="90" grpId="0"/>
      <p:bldP spid="9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Egyenes összekötő nyíllal 3">
            <a:extLst>
              <a:ext uri="{FF2B5EF4-FFF2-40B4-BE49-F238E27FC236}">
                <a16:creationId xmlns:a16="http://schemas.microsoft.com/office/drawing/2014/main" id="{F5A685B4-FBDA-4F92-AA4C-BFD964454F27}"/>
              </a:ext>
            </a:extLst>
          </p:cNvPr>
          <p:cNvCxnSpPr/>
          <p:nvPr/>
        </p:nvCxnSpPr>
        <p:spPr bwMode="auto">
          <a:xfrm flipV="1">
            <a:off x="1148385" y="536725"/>
            <a:ext cx="0" cy="144000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</p:spPr>
      </p:cxnSp>
      <p:sp>
        <p:nvSpPr>
          <p:cNvPr id="5" name="Szövegdoboz 4">
            <a:extLst>
              <a:ext uri="{FF2B5EF4-FFF2-40B4-BE49-F238E27FC236}">
                <a16:creationId xmlns:a16="http://schemas.microsoft.com/office/drawing/2014/main" id="{D4B2B25F-7868-4E50-BAD2-EF2177159A09}"/>
              </a:ext>
            </a:extLst>
          </p:cNvPr>
          <p:cNvSpPr txBox="1"/>
          <p:nvPr/>
        </p:nvSpPr>
        <p:spPr>
          <a:xfrm>
            <a:off x="47298" y="536725"/>
            <a:ext cx="1050288" cy="3527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>
                <a:latin typeface="Times New Roman" pitchFamily="18" charset="0"/>
                <a:cs typeface="Times New Roman" pitchFamily="18" charset="0"/>
              </a:rPr>
              <a:t>E(n,l)/eV</a:t>
            </a:r>
          </a:p>
        </p:txBody>
      </p:sp>
      <p:cxnSp>
        <p:nvCxnSpPr>
          <p:cNvPr id="6" name="Egyenes összekötő nyíllal 5">
            <a:extLst>
              <a:ext uri="{FF2B5EF4-FFF2-40B4-BE49-F238E27FC236}">
                <a16:creationId xmlns:a16="http://schemas.microsoft.com/office/drawing/2014/main" id="{233FA337-D856-4B0A-846E-E6C5D7A51C9E}"/>
              </a:ext>
            </a:extLst>
          </p:cNvPr>
          <p:cNvCxnSpPr/>
          <p:nvPr/>
        </p:nvCxnSpPr>
        <p:spPr bwMode="auto">
          <a:xfrm flipV="1">
            <a:off x="1147249" y="5582717"/>
            <a:ext cx="0" cy="76999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7" name="Szövegdoboz 6">
            <a:extLst>
              <a:ext uri="{FF2B5EF4-FFF2-40B4-BE49-F238E27FC236}">
                <a16:creationId xmlns:a16="http://schemas.microsoft.com/office/drawing/2014/main" id="{E8C4F6C3-0143-4241-8637-43D8BC4A2A57}"/>
              </a:ext>
            </a:extLst>
          </p:cNvPr>
          <p:cNvSpPr txBox="1"/>
          <p:nvPr/>
        </p:nvSpPr>
        <p:spPr>
          <a:xfrm>
            <a:off x="2326228" y="5665346"/>
            <a:ext cx="550151" cy="555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1s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A7BCC424-5F0D-4CBE-8DAB-9917E7B58227}"/>
              </a:ext>
            </a:extLst>
          </p:cNvPr>
          <p:cNvSpPr txBox="1"/>
          <p:nvPr/>
        </p:nvSpPr>
        <p:spPr>
          <a:xfrm>
            <a:off x="2320791" y="4581525"/>
            <a:ext cx="550151" cy="555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2s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E8D2FD6C-9C23-4C6D-A7D4-B14AB5A1BBBD}"/>
              </a:ext>
            </a:extLst>
          </p:cNvPr>
          <p:cNvSpPr txBox="1"/>
          <p:nvPr/>
        </p:nvSpPr>
        <p:spPr>
          <a:xfrm>
            <a:off x="2339009" y="3133994"/>
            <a:ext cx="550151" cy="555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3s</a:t>
            </a: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50BC3E2C-70F9-4D86-8927-3971FAA7BF92}"/>
              </a:ext>
            </a:extLst>
          </p:cNvPr>
          <p:cNvSpPr txBox="1"/>
          <p:nvPr/>
        </p:nvSpPr>
        <p:spPr>
          <a:xfrm>
            <a:off x="2376564" y="1371004"/>
            <a:ext cx="550151" cy="555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4s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3F6FF7FE-6976-46C7-96A1-61C2B9E547EC}"/>
              </a:ext>
            </a:extLst>
          </p:cNvPr>
          <p:cNvSpPr txBox="1"/>
          <p:nvPr/>
        </p:nvSpPr>
        <p:spPr>
          <a:xfrm>
            <a:off x="5983927" y="3873027"/>
            <a:ext cx="595035" cy="555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2p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8617A688-D756-4567-8C61-8212AE3D21B1}"/>
              </a:ext>
            </a:extLst>
          </p:cNvPr>
          <p:cNvSpPr txBox="1"/>
          <p:nvPr/>
        </p:nvSpPr>
        <p:spPr>
          <a:xfrm>
            <a:off x="5988826" y="2654702"/>
            <a:ext cx="595035" cy="555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3p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23327D92-80FB-4B2E-A0AE-9F5F0C8BF2AE}"/>
              </a:ext>
            </a:extLst>
          </p:cNvPr>
          <p:cNvSpPr txBox="1"/>
          <p:nvPr/>
        </p:nvSpPr>
        <p:spPr>
          <a:xfrm>
            <a:off x="5996185" y="500689"/>
            <a:ext cx="595035" cy="555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4p</a:t>
            </a: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6A62861F-A334-4D6A-8BBF-E4A799895D6F}"/>
              </a:ext>
            </a:extLst>
          </p:cNvPr>
          <p:cNvSpPr txBox="1"/>
          <p:nvPr/>
        </p:nvSpPr>
        <p:spPr>
          <a:xfrm>
            <a:off x="11475874" y="1793140"/>
            <a:ext cx="595035" cy="555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3d</a:t>
            </a:r>
          </a:p>
        </p:txBody>
      </p:sp>
      <p:cxnSp>
        <p:nvCxnSpPr>
          <p:cNvPr id="24" name="Egyenes összekötő nyíllal 23">
            <a:extLst>
              <a:ext uri="{FF2B5EF4-FFF2-40B4-BE49-F238E27FC236}">
                <a16:creationId xmlns:a16="http://schemas.microsoft.com/office/drawing/2014/main" id="{808BBCCC-BFB5-4C8F-B7B3-0B9D776C60BD}"/>
              </a:ext>
            </a:extLst>
          </p:cNvPr>
          <p:cNvCxnSpPr/>
          <p:nvPr/>
        </p:nvCxnSpPr>
        <p:spPr bwMode="auto">
          <a:xfrm flipH="1" flipV="1">
            <a:off x="1149304" y="4020166"/>
            <a:ext cx="0" cy="1116324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7" name="Egyenes összekötő nyíllal 26">
            <a:extLst>
              <a:ext uri="{FF2B5EF4-FFF2-40B4-BE49-F238E27FC236}">
                <a16:creationId xmlns:a16="http://schemas.microsoft.com/office/drawing/2014/main" id="{EC7CDEAA-DEFA-45EF-B547-18F9F8ECC9D6}"/>
              </a:ext>
            </a:extLst>
          </p:cNvPr>
          <p:cNvCxnSpPr/>
          <p:nvPr/>
        </p:nvCxnSpPr>
        <p:spPr bwMode="auto">
          <a:xfrm flipH="1" flipV="1">
            <a:off x="1147249" y="2432176"/>
            <a:ext cx="0" cy="1169053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37" name="Szövegdoboz 36">
            <a:extLst>
              <a:ext uri="{FF2B5EF4-FFF2-40B4-BE49-F238E27FC236}">
                <a16:creationId xmlns:a16="http://schemas.microsoft.com/office/drawing/2014/main" id="{6692CF35-2434-462E-85DD-7B2A2375BCF0}"/>
              </a:ext>
            </a:extLst>
          </p:cNvPr>
          <p:cNvSpPr txBox="1"/>
          <p:nvPr/>
        </p:nvSpPr>
        <p:spPr>
          <a:xfrm>
            <a:off x="8808369" y="249257"/>
            <a:ext cx="315503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6000" dirty="0" err="1">
                <a:latin typeface="Times New Roman" pitchFamily="18" charset="0"/>
                <a:cs typeface="Times New Roman" pitchFamily="18" charset="0"/>
              </a:rPr>
              <a:t>Br</a:t>
            </a:r>
            <a:r>
              <a:rPr lang="hu-HU" sz="6000" dirty="0">
                <a:latin typeface="Times New Roman" pitchFamily="18" charset="0"/>
                <a:cs typeface="Times New Roman" pitchFamily="18" charset="0"/>
              </a:rPr>
              <a:t> - 35 e</a:t>
            </a:r>
            <a:r>
              <a:rPr lang="hu-HU" sz="6000" baseline="30000" dirty="0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graphicFrame>
        <p:nvGraphicFramePr>
          <p:cNvPr id="38" name="Objektum 37">
            <a:extLst>
              <a:ext uri="{FF2B5EF4-FFF2-40B4-BE49-F238E27FC236}">
                <a16:creationId xmlns:a16="http://schemas.microsoft.com/office/drawing/2014/main" id="{097C87E8-2EED-4E1C-9445-EF1745DC1CD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80866" y="2014631"/>
          <a:ext cx="149888" cy="374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6" name="Egyenlet" r:id="rId3" imgW="75960" imgH="190440" progId="Equation.3">
                  <p:embed/>
                </p:oleObj>
              </mc:Choice>
              <mc:Fallback>
                <p:oleObj name="Egyenlet" r:id="rId3" imgW="75960" imgH="190440" progId="Equation.3">
                  <p:embed/>
                  <p:pic>
                    <p:nvPicPr>
                      <p:cNvPr id="38" name="Objektum 37">
                        <a:extLst>
                          <a:ext uri="{FF2B5EF4-FFF2-40B4-BE49-F238E27FC236}">
                            <a16:creationId xmlns:a16="http://schemas.microsoft.com/office/drawing/2014/main" id="{097C87E8-2EED-4E1C-9445-EF1745DC1CD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0866" y="2014631"/>
                        <a:ext cx="149888" cy="3747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2">
            <a:extLst>
              <a:ext uri="{FF2B5EF4-FFF2-40B4-BE49-F238E27FC236}">
                <a16:creationId xmlns:a16="http://schemas.microsoft.com/office/drawing/2014/main" id="{E28DF3D7-3A29-4C1A-97A4-2F337C5C3B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76970" y="3631567"/>
          <a:ext cx="14922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7" name="Egyenlet" r:id="rId5" imgW="75960" imgH="190440" progId="Equation.3">
                  <p:embed/>
                </p:oleObj>
              </mc:Choice>
              <mc:Fallback>
                <p:oleObj name="Egyenlet" r:id="rId5" imgW="75960" imgH="190440" progId="Equation.3">
                  <p:embed/>
                  <p:pic>
                    <p:nvPicPr>
                      <p:cNvPr id="39" name="Object 2">
                        <a:extLst>
                          <a:ext uri="{FF2B5EF4-FFF2-40B4-BE49-F238E27FC236}">
                            <a16:creationId xmlns:a16="http://schemas.microsoft.com/office/drawing/2014/main" id="{E28DF3D7-3A29-4C1A-97A4-2F337C5C3B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6970" y="3631567"/>
                        <a:ext cx="149225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">
            <a:extLst>
              <a:ext uri="{FF2B5EF4-FFF2-40B4-BE49-F238E27FC236}">
                <a16:creationId xmlns:a16="http://schemas.microsoft.com/office/drawing/2014/main" id="{2D1C669C-B02E-459A-9730-854E6044E74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76970" y="5175496"/>
          <a:ext cx="14922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8" name="Egyenlet" r:id="rId6" imgW="75960" imgH="190440" progId="Equation.3">
                  <p:embed/>
                </p:oleObj>
              </mc:Choice>
              <mc:Fallback>
                <p:oleObj name="Egyenlet" r:id="rId6" imgW="75960" imgH="190440" progId="Equation.3">
                  <p:embed/>
                  <p:pic>
                    <p:nvPicPr>
                      <p:cNvPr id="40" name="Object 3">
                        <a:extLst>
                          <a:ext uri="{FF2B5EF4-FFF2-40B4-BE49-F238E27FC236}">
                            <a16:creationId xmlns:a16="http://schemas.microsoft.com/office/drawing/2014/main" id="{2D1C669C-B02E-459A-9730-854E6044E74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6970" y="5175496"/>
                        <a:ext cx="149225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4" name="Egyenes összekötő nyíllal 93">
            <a:extLst>
              <a:ext uri="{FF2B5EF4-FFF2-40B4-BE49-F238E27FC236}">
                <a16:creationId xmlns:a16="http://schemas.microsoft.com/office/drawing/2014/main" id="{8A8423DD-7EA0-45DE-BF95-79A2425B6475}"/>
              </a:ext>
            </a:extLst>
          </p:cNvPr>
          <p:cNvCxnSpPr/>
          <p:nvPr/>
        </p:nvCxnSpPr>
        <p:spPr>
          <a:xfrm>
            <a:off x="5409518" y="3852685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gyenes összekötő nyíllal 94">
            <a:extLst>
              <a:ext uri="{FF2B5EF4-FFF2-40B4-BE49-F238E27FC236}">
                <a16:creationId xmlns:a16="http://schemas.microsoft.com/office/drawing/2014/main" id="{B4540E0E-D99A-4ADF-930A-E1BDD3DD34C8}"/>
              </a:ext>
            </a:extLst>
          </p:cNvPr>
          <p:cNvCxnSpPr/>
          <p:nvPr/>
        </p:nvCxnSpPr>
        <p:spPr>
          <a:xfrm>
            <a:off x="4488021" y="3862396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gyenes összekötő nyíllal 95">
            <a:extLst>
              <a:ext uri="{FF2B5EF4-FFF2-40B4-BE49-F238E27FC236}">
                <a16:creationId xmlns:a16="http://schemas.microsoft.com/office/drawing/2014/main" id="{F4CC97EE-5C2E-4CA3-B2C9-77E1D0227D9A}"/>
              </a:ext>
            </a:extLst>
          </p:cNvPr>
          <p:cNvCxnSpPr/>
          <p:nvPr/>
        </p:nvCxnSpPr>
        <p:spPr>
          <a:xfrm>
            <a:off x="3606118" y="3862396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Egyenes összekötő nyíllal 106">
            <a:extLst>
              <a:ext uri="{FF2B5EF4-FFF2-40B4-BE49-F238E27FC236}">
                <a16:creationId xmlns:a16="http://schemas.microsoft.com/office/drawing/2014/main" id="{636C284A-9253-4A31-BC7A-5144C993F017}"/>
              </a:ext>
            </a:extLst>
          </p:cNvPr>
          <p:cNvCxnSpPr/>
          <p:nvPr/>
        </p:nvCxnSpPr>
        <p:spPr>
          <a:xfrm>
            <a:off x="1774806" y="4550049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Egyenes összekötő nyíllal 107">
            <a:extLst>
              <a:ext uri="{FF2B5EF4-FFF2-40B4-BE49-F238E27FC236}">
                <a16:creationId xmlns:a16="http://schemas.microsoft.com/office/drawing/2014/main" id="{3160CA31-092F-48BE-9C37-49826C6C51C6}"/>
              </a:ext>
            </a:extLst>
          </p:cNvPr>
          <p:cNvCxnSpPr/>
          <p:nvPr/>
        </p:nvCxnSpPr>
        <p:spPr>
          <a:xfrm>
            <a:off x="1775527" y="5590783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4" name="Csoportba foglalás 133">
            <a:extLst>
              <a:ext uri="{FF2B5EF4-FFF2-40B4-BE49-F238E27FC236}">
                <a16:creationId xmlns:a16="http://schemas.microsoft.com/office/drawing/2014/main" id="{C0709616-4772-490E-883F-28A6A87FC282}"/>
              </a:ext>
            </a:extLst>
          </p:cNvPr>
          <p:cNvGrpSpPr/>
          <p:nvPr/>
        </p:nvGrpSpPr>
        <p:grpSpPr>
          <a:xfrm>
            <a:off x="1774825" y="1267114"/>
            <a:ext cx="258401" cy="747235"/>
            <a:chOff x="1774825" y="1267114"/>
            <a:chExt cx="258401" cy="747235"/>
          </a:xfrm>
        </p:grpSpPr>
        <p:cxnSp>
          <p:nvCxnSpPr>
            <p:cNvPr id="93" name="Egyenes összekötő nyíllal 92">
              <a:extLst>
                <a:ext uri="{FF2B5EF4-FFF2-40B4-BE49-F238E27FC236}">
                  <a16:creationId xmlns:a16="http://schemas.microsoft.com/office/drawing/2014/main" id="{28FC47C0-1457-4C07-BEED-8F42E897F808}"/>
                </a:ext>
              </a:extLst>
            </p:cNvPr>
            <p:cNvCxnSpPr/>
            <p:nvPr/>
          </p:nvCxnSpPr>
          <p:spPr>
            <a:xfrm>
              <a:off x="1774825" y="1267114"/>
              <a:ext cx="0" cy="720000"/>
            </a:xfrm>
            <a:prstGeom prst="straightConnector1">
              <a:avLst/>
            </a:prstGeom>
            <a:ln w="63500">
              <a:solidFill>
                <a:srgbClr val="FF0000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Egyenes összekötő nyíllal 112">
              <a:extLst>
                <a:ext uri="{FF2B5EF4-FFF2-40B4-BE49-F238E27FC236}">
                  <a16:creationId xmlns:a16="http://schemas.microsoft.com/office/drawing/2014/main" id="{E51E7AEF-89AC-4DE1-8205-ED1C3F013A7C}"/>
                </a:ext>
              </a:extLst>
            </p:cNvPr>
            <p:cNvCxnSpPr/>
            <p:nvPr/>
          </p:nvCxnSpPr>
          <p:spPr>
            <a:xfrm>
              <a:off x="2033226" y="1294349"/>
              <a:ext cx="0" cy="720000"/>
            </a:xfrm>
            <a:prstGeom prst="straightConnector1">
              <a:avLst/>
            </a:prstGeom>
            <a:ln w="63500">
              <a:solidFill>
                <a:srgbClr val="FF0000"/>
              </a:solidFill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1" name="Egyenes összekötő nyíllal 120">
            <a:extLst>
              <a:ext uri="{FF2B5EF4-FFF2-40B4-BE49-F238E27FC236}">
                <a16:creationId xmlns:a16="http://schemas.microsoft.com/office/drawing/2014/main" id="{8C4EC81D-E8F2-4DD0-8DFA-9C93403D83C4}"/>
              </a:ext>
            </a:extLst>
          </p:cNvPr>
          <p:cNvCxnSpPr/>
          <p:nvPr/>
        </p:nvCxnSpPr>
        <p:spPr>
          <a:xfrm>
            <a:off x="1992586" y="5588219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Egyenes összekötő nyíllal 121">
            <a:extLst>
              <a:ext uri="{FF2B5EF4-FFF2-40B4-BE49-F238E27FC236}">
                <a16:creationId xmlns:a16="http://schemas.microsoft.com/office/drawing/2014/main" id="{7CF53324-CB07-4079-9171-8B4A983F8D6D}"/>
              </a:ext>
            </a:extLst>
          </p:cNvPr>
          <p:cNvCxnSpPr/>
          <p:nvPr/>
        </p:nvCxnSpPr>
        <p:spPr>
          <a:xfrm>
            <a:off x="1992586" y="4546819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8" name="Csoportba foglalás 127">
            <a:extLst>
              <a:ext uri="{FF2B5EF4-FFF2-40B4-BE49-F238E27FC236}">
                <a16:creationId xmlns:a16="http://schemas.microsoft.com/office/drawing/2014/main" id="{470A0D8F-0EE2-4D7F-9D38-C2F50AD42106}"/>
              </a:ext>
            </a:extLst>
          </p:cNvPr>
          <p:cNvGrpSpPr/>
          <p:nvPr/>
        </p:nvGrpSpPr>
        <p:grpSpPr>
          <a:xfrm>
            <a:off x="1774825" y="3027899"/>
            <a:ext cx="221571" cy="723512"/>
            <a:chOff x="1774825" y="3027899"/>
            <a:chExt cx="221571" cy="723512"/>
          </a:xfrm>
        </p:grpSpPr>
        <p:cxnSp>
          <p:nvCxnSpPr>
            <p:cNvPr id="104" name="Egyenes összekötő nyíllal 103">
              <a:extLst>
                <a:ext uri="{FF2B5EF4-FFF2-40B4-BE49-F238E27FC236}">
                  <a16:creationId xmlns:a16="http://schemas.microsoft.com/office/drawing/2014/main" id="{E7C00BE0-D108-4877-9DFC-FCA30A525F16}"/>
                </a:ext>
              </a:extLst>
            </p:cNvPr>
            <p:cNvCxnSpPr/>
            <p:nvPr/>
          </p:nvCxnSpPr>
          <p:spPr>
            <a:xfrm>
              <a:off x="1774825" y="3031411"/>
              <a:ext cx="0" cy="720000"/>
            </a:xfrm>
            <a:prstGeom prst="straightConnector1">
              <a:avLst/>
            </a:prstGeom>
            <a:ln w="63500">
              <a:solidFill>
                <a:srgbClr val="FF0000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Egyenes összekötő nyíllal 122">
              <a:extLst>
                <a:ext uri="{FF2B5EF4-FFF2-40B4-BE49-F238E27FC236}">
                  <a16:creationId xmlns:a16="http://schemas.microsoft.com/office/drawing/2014/main" id="{F74141D6-A73D-4047-B1A9-DEF4ACB72E1B}"/>
                </a:ext>
              </a:extLst>
            </p:cNvPr>
            <p:cNvCxnSpPr/>
            <p:nvPr/>
          </p:nvCxnSpPr>
          <p:spPr>
            <a:xfrm>
              <a:off x="1996396" y="3027899"/>
              <a:ext cx="0" cy="720000"/>
            </a:xfrm>
            <a:prstGeom prst="straightConnector1">
              <a:avLst/>
            </a:prstGeom>
            <a:ln w="63500">
              <a:solidFill>
                <a:srgbClr val="FF0000"/>
              </a:solidFill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5" name="Egyenes összekötő nyíllal 124">
            <a:extLst>
              <a:ext uri="{FF2B5EF4-FFF2-40B4-BE49-F238E27FC236}">
                <a16:creationId xmlns:a16="http://schemas.microsoft.com/office/drawing/2014/main" id="{43AEFE0F-4AD9-4C58-9F36-EAE576001F41}"/>
              </a:ext>
            </a:extLst>
          </p:cNvPr>
          <p:cNvCxnSpPr/>
          <p:nvPr/>
        </p:nvCxnSpPr>
        <p:spPr>
          <a:xfrm>
            <a:off x="5599386" y="3863559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Egyenes összekötő nyíllal 125">
            <a:extLst>
              <a:ext uri="{FF2B5EF4-FFF2-40B4-BE49-F238E27FC236}">
                <a16:creationId xmlns:a16="http://schemas.microsoft.com/office/drawing/2014/main" id="{418F8A34-43FF-45F2-81EA-163D5EF16CE5}"/>
              </a:ext>
            </a:extLst>
          </p:cNvPr>
          <p:cNvCxnSpPr/>
          <p:nvPr/>
        </p:nvCxnSpPr>
        <p:spPr>
          <a:xfrm>
            <a:off x="4673556" y="3858479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Egyenes összekötő nyíllal 126">
            <a:extLst>
              <a:ext uri="{FF2B5EF4-FFF2-40B4-BE49-F238E27FC236}">
                <a16:creationId xmlns:a16="http://schemas.microsoft.com/office/drawing/2014/main" id="{779543AC-43B2-4C06-8C02-E60B34B3A637}"/>
              </a:ext>
            </a:extLst>
          </p:cNvPr>
          <p:cNvCxnSpPr/>
          <p:nvPr/>
        </p:nvCxnSpPr>
        <p:spPr>
          <a:xfrm>
            <a:off x="3790906" y="3859749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gyenes összekötő 91">
            <a:extLst>
              <a:ext uri="{FF2B5EF4-FFF2-40B4-BE49-F238E27FC236}">
                <a16:creationId xmlns:a16="http://schemas.microsoft.com/office/drawing/2014/main" id="{47E977AE-4C64-4AE4-98CC-14261DD48E19}"/>
              </a:ext>
            </a:extLst>
          </p:cNvPr>
          <p:cNvCxnSpPr/>
          <p:nvPr/>
        </p:nvCxnSpPr>
        <p:spPr bwMode="auto">
          <a:xfrm>
            <a:off x="1063322" y="5980198"/>
            <a:ext cx="1800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Szövegdoboz 1">
            <a:extLst>
              <a:ext uri="{FF2B5EF4-FFF2-40B4-BE49-F238E27FC236}">
                <a16:creationId xmlns:a16="http://schemas.microsoft.com/office/drawing/2014/main" id="{C3D616B0-334D-4D05-9B14-EDD787E9C52D}"/>
              </a:ext>
            </a:extLst>
          </p:cNvPr>
          <p:cNvSpPr txBox="1"/>
          <p:nvPr/>
        </p:nvSpPr>
        <p:spPr>
          <a:xfrm>
            <a:off x="140109" y="5781368"/>
            <a:ext cx="9108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-13335</a:t>
            </a:r>
          </a:p>
        </p:txBody>
      </p:sp>
      <p:cxnSp>
        <p:nvCxnSpPr>
          <p:cNvPr id="132" name="Egyenes összekötő 131">
            <a:extLst>
              <a:ext uri="{FF2B5EF4-FFF2-40B4-BE49-F238E27FC236}">
                <a16:creationId xmlns:a16="http://schemas.microsoft.com/office/drawing/2014/main" id="{5388B628-7FA9-425E-821F-FA87824BB673}"/>
              </a:ext>
            </a:extLst>
          </p:cNvPr>
          <p:cNvCxnSpPr/>
          <p:nvPr/>
        </p:nvCxnSpPr>
        <p:spPr bwMode="auto">
          <a:xfrm>
            <a:off x="1060867" y="4289053"/>
            <a:ext cx="1800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3" name="Szövegdoboz 132">
            <a:extLst>
              <a:ext uri="{FF2B5EF4-FFF2-40B4-BE49-F238E27FC236}">
                <a16:creationId xmlns:a16="http://schemas.microsoft.com/office/drawing/2014/main" id="{400D04B4-1B51-4E57-8783-1F933B037E16}"/>
              </a:ext>
            </a:extLst>
          </p:cNvPr>
          <p:cNvSpPr txBox="1"/>
          <p:nvPr/>
        </p:nvSpPr>
        <p:spPr>
          <a:xfrm>
            <a:off x="270386" y="4090223"/>
            <a:ext cx="782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-1600</a:t>
            </a:r>
          </a:p>
        </p:txBody>
      </p:sp>
      <p:cxnSp>
        <p:nvCxnSpPr>
          <p:cNvPr id="137" name="Egyenes összekötő 136">
            <a:extLst>
              <a:ext uri="{FF2B5EF4-FFF2-40B4-BE49-F238E27FC236}">
                <a16:creationId xmlns:a16="http://schemas.microsoft.com/office/drawing/2014/main" id="{4D747142-5486-4058-857B-F969AC5F3877}"/>
              </a:ext>
            </a:extLst>
          </p:cNvPr>
          <p:cNvCxnSpPr/>
          <p:nvPr/>
        </p:nvCxnSpPr>
        <p:spPr bwMode="auto">
          <a:xfrm>
            <a:off x="1060865" y="2792092"/>
            <a:ext cx="1800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Szövegdoboz 137">
            <a:extLst>
              <a:ext uri="{FF2B5EF4-FFF2-40B4-BE49-F238E27FC236}">
                <a16:creationId xmlns:a16="http://schemas.microsoft.com/office/drawing/2014/main" id="{32908BFB-B638-423C-B95E-C32D2DADEA54}"/>
              </a:ext>
            </a:extLst>
          </p:cNvPr>
          <p:cNvSpPr txBox="1"/>
          <p:nvPr/>
        </p:nvSpPr>
        <p:spPr>
          <a:xfrm>
            <a:off x="403122" y="2593262"/>
            <a:ext cx="6543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-200</a:t>
            </a:r>
          </a:p>
        </p:txBody>
      </p:sp>
      <p:cxnSp>
        <p:nvCxnSpPr>
          <p:cNvPr id="139" name="Egyenes összekötő 138">
            <a:extLst>
              <a:ext uri="{FF2B5EF4-FFF2-40B4-BE49-F238E27FC236}">
                <a16:creationId xmlns:a16="http://schemas.microsoft.com/office/drawing/2014/main" id="{E6846430-409A-4002-BFA5-1A5A944295B8}"/>
              </a:ext>
            </a:extLst>
          </p:cNvPr>
          <p:cNvCxnSpPr/>
          <p:nvPr/>
        </p:nvCxnSpPr>
        <p:spPr bwMode="auto">
          <a:xfrm>
            <a:off x="1065785" y="1218932"/>
            <a:ext cx="1800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0" name="Szövegdoboz 139">
            <a:extLst>
              <a:ext uri="{FF2B5EF4-FFF2-40B4-BE49-F238E27FC236}">
                <a16:creationId xmlns:a16="http://schemas.microsoft.com/office/drawing/2014/main" id="{0D2F4625-A16E-444D-A3F4-76932E620D1C}"/>
              </a:ext>
            </a:extLst>
          </p:cNvPr>
          <p:cNvSpPr txBox="1"/>
          <p:nvPr/>
        </p:nvSpPr>
        <p:spPr>
          <a:xfrm>
            <a:off x="526026" y="1020102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-20</a:t>
            </a:r>
          </a:p>
        </p:txBody>
      </p:sp>
      <p:cxnSp>
        <p:nvCxnSpPr>
          <p:cNvPr id="142" name="Egyenes összekötő nyíllal 141">
            <a:extLst>
              <a:ext uri="{FF2B5EF4-FFF2-40B4-BE49-F238E27FC236}">
                <a16:creationId xmlns:a16="http://schemas.microsoft.com/office/drawing/2014/main" id="{3D89F610-9199-425E-AD50-022CDC40B9A7}"/>
              </a:ext>
            </a:extLst>
          </p:cNvPr>
          <p:cNvCxnSpPr>
            <a:cxnSpLocks/>
          </p:cNvCxnSpPr>
          <p:nvPr/>
        </p:nvCxnSpPr>
        <p:spPr bwMode="auto">
          <a:xfrm flipV="1">
            <a:off x="6666669" y="1814626"/>
            <a:ext cx="0" cy="682084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43" name="Egyenes összekötő 142">
            <a:extLst>
              <a:ext uri="{FF2B5EF4-FFF2-40B4-BE49-F238E27FC236}">
                <a16:creationId xmlns:a16="http://schemas.microsoft.com/office/drawing/2014/main" id="{1103A068-02E7-4034-BEEA-0B668D537AB7}"/>
              </a:ext>
            </a:extLst>
          </p:cNvPr>
          <p:cNvCxnSpPr/>
          <p:nvPr/>
        </p:nvCxnSpPr>
        <p:spPr bwMode="auto">
          <a:xfrm>
            <a:off x="6580285" y="2174541"/>
            <a:ext cx="1800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4" name="Szövegdoboz 143">
            <a:extLst>
              <a:ext uri="{FF2B5EF4-FFF2-40B4-BE49-F238E27FC236}">
                <a16:creationId xmlns:a16="http://schemas.microsoft.com/office/drawing/2014/main" id="{3B238D2C-EA47-42C5-A1FE-3D43276F9D59}"/>
              </a:ext>
            </a:extLst>
          </p:cNvPr>
          <p:cNvSpPr txBox="1"/>
          <p:nvPr/>
        </p:nvSpPr>
        <p:spPr>
          <a:xfrm>
            <a:off x="5874836" y="1975711"/>
            <a:ext cx="7184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-87,6</a:t>
            </a:r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FC34A105-BE0D-45FE-BBF7-FD7778B424DB}"/>
              </a:ext>
            </a:extLst>
          </p:cNvPr>
          <p:cNvSpPr/>
          <p:nvPr/>
        </p:nvSpPr>
        <p:spPr>
          <a:xfrm>
            <a:off x="1402080" y="549783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9" name="Téglalap 128">
            <a:extLst>
              <a:ext uri="{FF2B5EF4-FFF2-40B4-BE49-F238E27FC236}">
                <a16:creationId xmlns:a16="http://schemas.microsoft.com/office/drawing/2014/main" id="{C6330A79-764A-4F88-BDEF-90701C473018}"/>
              </a:ext>
            </a:extLst>
          </p:cNvPr>
          <p:cNvSpPr/>
          <p:nvPr/>
        </p:nvSpPr>
        <p:spPr>
          <a:xfrm>
            <a:off x="1447800" y="119126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1" name="Téglalap 140">
            <a:extLst>
              <a:ext uri="{FF2B5EF4-FFF2-40B4-BE49-F238E27FC236}">
                <a16:creationId xmlns:a16="http://schemas.microsoft.com/office/drawing/2014/main" id="{A45D3DEF-0A1F-4F61-8DB9-EFAEDF27056E}"/>
              </a:ext>
            </a:extLst>
          </p:cNvPr>
          <p:cNvSpPr/>
          <p:nvPr/>
        </p:nvSpPr>
        <p:spPr>
          <a:xfrm>
            <a:off x="1402080" y="294767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5" name="Téglalap 144">
            <a:extLst>
              <a:ext uri="{FF2B5EF4-FFF2-40B4-BE49-F238E27FC236}">
                <a16:creationId xmlns:a16="http://schemas.microsoft.com/office/drawing/2014/main" id="{07989CD8-23AB-4FFE-8259-6BF5B2EACB01}"/>
              </a:ext>
            </a:extLst>
          </p:cNvPr>
          <p:cNvSpPr/>
          <p:nvPr/>
        </p:nvSpPr>
        <p:spPr>
          <a:xfrm>
            <a:off x="1402080" y="446151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23" name="Csoportba foglalás 22">
            <a:extLst>
              <a:ext uri="{FF2B5EF4-FFF2-40B4-BE49-F238E27FC236}">
                <a16:creationId xmlns:a16="http://schemas.microsoft.com/office/drawing/2014/main" id="{E9D03A86-E39E-453F-AA35-F1AA36210B97}"/>
              </a:ext>
            </a:extLst>
          </p:cNvPr>
          <p:cNvGrpSpPr/>
          <p:nvPr/>
        </p:nvGrpSpPr>
        <p:grpSpPr>
          <a:xfrm>
            <a:off x="3234690" y="389890"/>
            <a:ext cx="2743200" cy="914400"/>
            <a:chOff x="5760720" y="3749040"/>
            <a:chExt cx="2743200" cy="914400"/>
          </a:xfrm>
        </p:grpSpPr>
        <p:sp>
          <p:nvSpPr>
            <p:cNvPr id="146" name="Téglalap 145">
              <a:extLst>
                <a:ext uri="{FF2B5EF4-FFF2-40B4-BE49-F238E27FC236}">
                  <a16:creationId xmlns:a16="http://schemas.microsoft.com/office/drawing/2014/main" id="{52D821CB-7A1B-43C9-AA9A-262DC6C0BA04}"/>
                </a:ext>
              </a:extLst>
            </p:cNvPr>
            <p:cNvSpPr/>
            <p:nvPr/>
          </p:nvSpPr>
          <p:spPr>
            <a:xfrm>
              <a:off x="5760720" y="374904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47" name="Téglalap 146">
              <a:extLst>
                <a:ext uri="{FF2B5EF4-FFF2-40B4-BE49-F238E27FC236}">
                  <a16:creationId xmlns:a16="http://schemas.microsoft.com/office/drawing/2014/main" id="{AA13DD83-B765-487F-8CD1-27751375D6E6}"/>
                </a:ext>
              </a:extLst>
            </p:cNvPr>
            <p:cNvSpPr/>
            <p:nvPr/>
          </p:nvSpPr>
          <p:spPr>
            <a:xfrm>
              <a:off x="7589520" y="374904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48" name="Téglalap 147">
              <a:extLst>
                <a:ext uri="{FF2B5EF4-FFF2-40B4-BE49-F238E27FC236}">
                  <a16:creationId xmlns:a16="http://schemas.microsoft.com/office/drawing/2014/main" id="{F48E7152-1E3D-4C8D-AEC1-6AF1B1B2CF5C}"/>
                </a:ext>
              </a:extLst>
            </p:cNvPr>
            <p:cNvSpPr/>
            <p:nvPr/>
          </p:nvSpPr>
          <p:spPr>
            <a:xfrm>
              <a:off x="6675120" y="374904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149" name="Csoportba foglalás 148">
            <a:extLst>
              <a:ext uri="{FF2B5EF4-FFF2-40B4-BE49-F238E27FC236}">
                <a16:creationId xmlns:a16="http://schemas.microsoft.com/office/drawing/2014/main" id="{ABFACFF3-D6E1-4858-8E54-1E8B3527BF94}"/>
              </a:ext>
            </a:extLst>
          </p:cNvPr>
          <p:cNvGrpSpPr/>
          <p:nvPr/>
        </p:nvGrpSpPr>
        <p:grpSpPr>
          <a:xfrm>
            <a:off x="3234690" y="2485390"/>
            <a:ext cx="2743200" cy="914400"/>
            <a:chOff x="5760720" y="3749040"/>
            <a:chExt cx="2743200" cy="914400"/>
          </a:xfrm>
        </p:grpSpPr>
        <p:sp>
          <p:nvSpPr>
            <p:cNvPr id="150" name="Téglalap 149">
              <a:extLst>
                <a:ext uri="{FF2B5EF4-FFF2-40B4-BE49-F238E27FC236}">
                  <a16:creationId xmlns:a16="http://schemas.microsoft.com/office/drawing/2014/main" id="{2F9B2E93-79D6-402C-8179-454F6A46E603}"/>
                </a:ext>
              </a:extLst>
            </p:cNvPr>
            <p:cNvSpPr/>
            <p:nvPr/>
          </p:nvSpPr>
          <p:spPr>
            <a:xfrm>
              <a:off x="5760720" y="374904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51" name="Téglalap 150">
              <a:extLst>
                <a:ext uri="{FF2B5EF4-FFF2-40B4-BE49-F238E27FC236}">
                  <a16:creationId xmlns:a16="http://schemas.microsoft.com/office/drawing/2014/main" id="{32C68B06-BF8B-4CA3-8FBF-116D1242BC65}"/>
                </a:ext>
              </a:extLst>
            </p:cNvPr>
            <p:cNvSpPr/>
            <p:nvPr/>
          </p:nvSpPr>
          <p:spPr>
            <a:xfrm>
              <a:off x="7589520" y="374904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52" name="Téglalap 151">
              <a:extLst>
                <a:ext uri="{FF2B5EF4-FFF2-40B4-BE49-F238E27FC236}">
                  <a16:creationId xmlns:a16="http://schemas.microsoft.com/office/drawing/2014/main" id="{FFDB47BF-719E-48F0-9471-4DE0FA653EEE}"/>
                </a:ext>
              </a:extLst>
            </p:cNvPr>
            <p:cNvSpPr/>
            <p:nvPr/>
          </p:nvSpPr>
          <p:spPr>
            <a:xfrm>
              <a:off x="6675120" y="374904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153" name="Csoportba foglalás 152">
            <a:extLst>
              <a:ext uri="{FF2B5EF4-FFF2-40B4-BE49-F238E27FC236}">
                <a16:creationId xmlns:a16="http://schemas.microsoft.com/office/drawing/2014/main" id="{CB61B488-6909-4C2D-901D-47075EDBDF5D}"/>
              </a:ext>
            </a:extLst>
          </p:cNvPr>
          <p:cNvGrpSpPr/>
          <p:nvPr/>
        </p:nvGrpSpPr>
        <p:grpSpPr>
          <a:xfrm>
            <a:off x="3234690" y="3761740"/>
            <a:ext cx="2743200" cy="914400"/>
            <a:chOff x="5760720" y="3749040"/>
            <a:chExt cx="2743200" cy="914400"/>
          </a:xfrm>
        </p:grpSpPr>
        <p:sp>
          <p:nvSpPr>
            <p:cNvPr id="154" name="Téglalap 153">
              <a:extLst>
                <a:ext uri="{FF2B5EF4-FFF2-40B4-BE49-F238E27FC236}">
                  <a16:creationId xmlns:a16="http://schemas.microsoft.com/office/drawing/2014/main" id="{417FE954-49FE-443C-BDB9-D545A118960C}"/>
                </a:ext>
              </a:extLst>
            </p:cNvPr>
            <p:cNvSpPr/>
            <p:nvPr/>
          </p:nvSpPr>
          <p:spPr>
            <a:xfrm>
              <a:off x="5760720" y="374904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55" name="Téglalap 154">
              <a:extLst>
                <a:ext uri="{FF2B5EF4-FFF2-40B4-BE49-F238E27FC236}">
                  <a16:creationId xmlns:a16="http://schemas.microsoft.com/office/drawing/2014/main" id="{E1F79A1F-78DE-4994-AF21-0331D3E9B118}"/>
                </a:ext>
              </a:extLst>
            </p:cNvPr>
            <p:cNvSpPr/>
            <p:nvPr/>
          </p:nvSpPr>
          <p:spPr>
            <a:xfrm>
              <a:off x="7589520" y="374904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56" name="Téglalap 155">
              <a:extLst>
                <a:ext uri="{FF2B5EF4-FFF2-40B4-BE49-F238E27FC236}">
                  <a16:creationId xmlns:a16="http://schemas.microsoft.com/office/drawing/2014/main" id="{D5031C7D-D852-4A16-B2B6-5782A4C3A0B7}"/>
                </a:ext>
              </a:extLst>
            </p:cNvPr>
            <p:cNvSpPr/>
            <p:nvPr/>
          </p:nvSpPr>
          <p:spPr>
            <a:xfrm>
              <a:off x="6675120" y="374904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25" name="Csoportba foglalás 24">
            <a:extLst>
              <a:ext uri="{FF2B5EF4-FFF2-40B4-BE49-F238E27FC236}">
                <a16:creationId xmlns:a16="http://schemas.microsoft.com/office/drawing/2014/main" id="{7514EE0F-1F84-4152-88F7-3C967468F7E9}"/>
              </a:ext>
            </a:extLst>
          </p:cNvPr>
          <p:cNvGrpSpPr/>
          <p:nvPr/>
        </p:nvGrpSpPr>
        <p:grpSpPr>
          <a:xfrm>
            <a:off x="6907530" y="1677670"/>
            <a:ext cx="4569460" cy="915670"/>
            <a:chOff x="5576570" y="2725420"/>
            <a:chExt cx="4569460" cy="915670"/>
          </a:xfrm>
        </p:grpSpPr>
        <p:sp>
          <p:nvSpPr>
            <p:cNvPr id="158" name="Téglalap 157">
              <a:extLst>
                <a:ext uri="{FF2B5EF4-FFF2-40B4-BE49-F238E27FC236}">
                  <a16:creationId xmlns:a16="http://schemas.microsoft.com/office/drawing/2014/main" id="{92E2477D-E24C-4D81-9D63-53B21C16EF62}"/>
                </a:ext>
              </a:extLst>
            </p:cNvPr>
            <p:cNvSpPr/>
            <p:nvPr/>
          </p:nvSpPr>
          <p:spPr>
            <a:xfrm>
              <a:off x="5576570" y="272669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59" name="Téglalap 158">
              <a:extLst>
                <a:ext uri="{FF2B5EF4-FFF2-40B4-BE49-F238E27FC236}">
                  <a16:creationId xmlns:a16="http://schemas.microsoft.com/office/drawing/2014/main" id="{BAB14B1F-C11C-4419-80AD-B761909091C5}"/>
                </a:ext>
              </a:extLst>
            </p:cNvPr>
            <p:cNvSpPr/>
            <p:nvPr/>
          </p:nvSpPr>
          <p:spPr>
            <a:xfrm>
              <a:off x="7405370" y="272669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60" name="Téglalap 159">
              <a:extLst>
                <a:ext uri="{FF2B5EF4-FFF2-40B4-BE49-F238E27FC236}">
                  <a16:creationId xmlns:a16="http://schemas.microsoft.com/office/drawing/2014/main" id="{090FCA9B-21DD-47B4-9AD2-E9C3FDD4B0DE}"/>
                </a:ext>
              </a:extLst>
            </p:cNvPr>
            <p:cNvSpPr/>
            <p:nvPr/>
          </p:nvSpPr>
          <p:spPr>
            <a:xfrm>
              <a:off x="6490970" y="272669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61" name="Téglalap 160">
              <a:extLst>
                <a:ext uri="{FF2B5EF4-FFF2-40B4-BE49-F238E27FC236}">
                  <a16:creationId xmlns:a16="http://schemas.microsoft.com/office/drawing/2014/main" id="{7E443D97-425E-4224-9F34-384682CB2B48}"/>
                </a:ext>
              </a:extLst>
            </p:cNvPr>
            <p:cNvSpPr/>
            <p:nvPr/>
          </p:nvSpPr>
          <p:spPr>
            <a:xfrm>
              <a:off x="8317230" y="272542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62" name="Téglalap 161">
              <a:extLst>
                <a:ext uri="{FF2B5EF4-FFF2-40B4-BE49-F238E27FC236}">
                  <a16:creationId xmlns:a16="http://schemas.microsoft.com/office/drawing/2014/main" id="{E6D61135-C1EA-4E33-B332-6302AA8EBAD2}"/>
                </a:ext>
              </a:extLst>
            </p:cNvPr>
            <p:cNvSpPr/>
            <p:nvPr/>
          </p:nvSpPr>
          <p:spPr>
            <a:xfrm>
              <a:off x="9231630" y="272542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cxnSp>
        <p:nvCxnSpPr>
          <p:cNvPr id="163" name="Egyenes összekötő nyíllal 162">
            <a:extLst>
              <a:ext uri="{FF2B5EF4-FFF2-40B4-BE49-F238E27FC236}">
                <a16:creationId xmlns:a16="http://schemas.microsoft.com/office/drawing/2014/main" id="{B3923329-D94A-4AB3-8CAC-9E457F9F4B48}"/>
              </a:ext>
            </a:extLst>
          </p:cNvPr>
          <p:cNvCxnSpPr/>
          <p:nvPr/>
        </p:nvCxnSpPr>
        <p:spPr>
          <a:xfrm>
            <a:off x="5409518" y="2582685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Egyenes összekötő nyíllal 163">
            <a:extLst>
              <a:ext uri="{FF2B5EF4-FFF2-40B4-BE49-F238E27FC236}">
                <a16:creationId xmlns:a16="http://schemas.microsoft.com/office/drawing/2014/main" id="{0C953FC8-F0D1-46FC-9844-C0733E239B20}"/>
              </a:ext>
            </a:extLst>
          </p:cNvPr>
          <p:cNvCxnSpPr/>
          <p:nvPr/>
        </p:nvCxnSpPr>
        <p:spPr>
          <a:xfrm>
            <a:off x="4488021" y="2592396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Egyenes összekötő nyíllal 164">
            <a:extLst>
              <a:ext uri="{FF2B5EF4-FFF2-40B4-BE49-F238E27FC236}">
                <a16:creationId xmlns:a16="http://schemas.microsoft.com/office/drawing/2014/main" id="{D5CAEB75-8AE3-4B12-B2F0-1D608D6F23FC}"/>
              </a:ext>
            </a:extLst>
          </p:cNvPr>
          <p:cNvCxnSpPr/>
          <p:nvPr/>
        </p:nvCxnSpPr>
        <p:spPr>
          <a:xfrm>
            <a:off x="3606118" y="2592396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Egyenes összekötő nyíllal 165">
            <a:extLst>
              <a:ext uri="{FF2B5EF4-FFF2-40B4-BE49-F238E27FC236}">
                <a16:creationId xmlns:a16="http://schemas.microsoft.com/office/drawing/2014/main" id="{410A308C-292C-4E44-86DC-109C50127CD8}"/>
              </a:ext>
            </a:extLst>
          </p:cNvPr>
          <p:cNvCxnSpPr/>
          <p:nvPr/>
        </p:nvCxnSpPr>
        <p:spPr>
          <a:xfrm>
            <a:off x="5599386" y="2593559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Egyenes összekötő nyíllal 166">
            <a:extLst>
              <a:ext uri="{FF2B5EF4-FFF2-40B4-BE49-F238E27FC236}">
                <a16:creationId xmlns:a16="http://schemas.microsoft.com/office/drawing/2014/main" id="{4917639B-44E4-4F2D-A506-340C8692DBB1}"/>
              </a:ext>
            </a:extLst>
          </p:cNvPr>
          <p:cNvCxnSpPr/>
          <p:nvPr/>
        </p:nvCxnSpPr>
        <p:spPr>
          <a:xfrm>
            <a:off x="4673556" y="2588479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Egyenes összekötő nyíllal 167">
            <a:extLst>
              <a:ext uri="{FF2B5EF4-FFF2-40B4-BE49-F238E27FC236}">
                <a16:creationId xmlns:a16="http://schemas.microsoft.com/office/drawing/2014/main" id="{8F64FA7F-B894-4805-B3B4-4FE4584D893F}"/>
              </a:ext>
            </a:extLst>
          </p:cNvPr>
          <p:cNvCxnSpPr/>
          <p:nvPr/>
        </p:nvCxnSpPr>
        <p:spPr>
          <a:xfrm>
            <a:off x="3790906" y="2589749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Egyenes összekötő nyíllal 168">
            <a:extLst>
              <a:ext uri="{FF2B5EF4-FFF2-40B4-BE49-F238E27FC236}">
                <a16:creationId xmlns:a16="http://schemas.microsoft.com/office/drawing/2014/main" id="{FF16B282-ADC5-4BB3-BE24-E2A8B6E408FB}"/>
              </a:ext>
            </a:extLst>
          </p:cNvPr>
          <p:cNvCxnSpPr/>
          <p:nvPr/>
        </p:nvCxnSpPr>
        <p:spPr>
          <a:xfrm>
            <a:off x="5409518" y="480835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Egyenes összekötő nyíllal 169">
            <a:extLst>
              <a:ext uri="{FF2B5EF4-FFF2-40B4-BE49-F238E27FC236}">
                <a16:creationId xmlns:a16="http://schemas.microsoft.com/office/drawing/2014/main" id="{E9312017-FA9E-4098-9F9B-EEC9A85F28A0}"/>
              </a:ext>
            </a:extLst>
          </p:cNvPr>
          <p:cNvCxnSpPr/>
          <p:nvPr/>
        </p:nvCxnSpPr>
        <p:spPr>
          <a:xfrm>
            <a:off x="4488021" y="490546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Egyenes összekötő nyíllal 170">
            <a:extLst>
              <a:ext uri="{FF2B5EF4-FFF2-40B4-BE49-F238E27FC236}">
                <a16:creationId xmlns:a16="http://schemas.microsoft.com/office/drawing/2014/main" id="{A3B6F04C-FE5F-48AF-A73D-47493EB91CDB}"/>
              </a:ext>
            </a:extLst>
          </p:cNvPr>
          <p:cNvCxnSpPr/>
          <p:nvPr/>
        </p:nvCxnSpPr>
        <p:spPr>
          <a:xfrm>
            <a:off x="3606118" y="490546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Egyenes összekötő nyíllal 172">
            <a:extLst>
              <a:ext uri="{FF2B5EF4-FFF2-40B4-BE49-F238E27FC236}">
                <a16:creationId xmlns:a16="http://schemas.microsoft.com/office/drawing/2014/main" id="{4E653716-43E1-49CC-8A4F-1B9A13B53A26}"/>
              </a:ext>
            </a:extLst>
          </p:cNvPr>
          <p:cNvCxnSpPr/>
          <p:nvPr/>
        </p:nvCxnSpPr>
        <p:spPr>
          <a:xfrm>
            <a:off x="4673556" y="486629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Egyenes összekötő nyíllal 173">
            <a:extLst>
              <a:ext uri="{FF2B5EF4-FFF2-40B4-BE49-F238E27FC236}">
                <a16:creationId xmlns:a16="http://schemas.microsoft.com/office/drawing/2014/main" id="{339EE4EB-08C4-424A-B30D-8DEC829F83A9}"/>
              </a:ext>
            </a:extLst>
          </p:cNvPr>
          <p:cNvCxnSpPr/>
          <p:nvPr/>
        </p:nvCxnSpPr>
        <p:spPr>
          <a:xfrm>
            <a:off x="3790906" y="487899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gyenes összekötő nyíllal 174">
            <a:extLst>
              <a:ext uri="{FF2B5EF4-FFF2-40B4-BE49-F238E27FC236}">
                <a16:creationId xmlns:a16="http://schemas.microsoft.com/office/drawing/2014/main" id="{A9CC70F1-C3AF-4FE9-AD8E-2CBBF8EC3EAA}"/>
              </a:ext>
            </a:extLst>
          </p:cNvPr>
          <p:cNvCxnSpPr/>
          <p:nvPr/>
        </p:nvCxnSpPr>
        <p:spPr>
          <a:xfrm>
            <a:off x="9095058" y="1763535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Egyenes összekötő nyíllal 175">
            <a:extLst>
              <a:ext uri="{FF2B5EF4-FFF2-40B4-BE49-F238E27FC236}">
                <a16:creationId xmlns:a16="http://schemas.microsoft.com/office/drawing/2014/main" id="{EC8676DC-C85F-43A5-B9E3-BAB524B04104}"/>
              </a:ext>
            </a:extLst>
          </p:cNvPr>
          <p:cNvCxnSpPr/>
          <p:nvPr/>
        </p:nvCxnSpPr>
        <p:spPr>
          <a:xfrm>
            <a:off x="8173561" y="1773246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Egyenes összekötő nyíllal 176">
            <a:extLst>
              <a:ext uri="{FF2B5EF4-FFF2-40B4-BE49-F238E27FC236}">
                <a16:creationId xmlns:a16="http://schemas.microsoft.com/office/drawing/2014/main" id="{D935C7C0-3EF6-470E-814C-F822FAE5585A}"/>
              </a:ext>
            </a:extLst>
          </p:cNvPr>
          <p:cNvCxnSpPr/>
          <p:nvPr/>
        </p:nvCxnSpPr>
        <p:spPr>
          <a:xfrm>
            <a:off x="7291658" y="1773246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Egyenes összekötő nyíllal 177">
            <a:extLst>
              <a:ext uri="{FF2B5EF4-FFF2-40B4-BE49-F238E27FC236}">
                <a16:creationId xmlns:a16="http://schemas.microsoft.com/office/drawing/2014/main" id="{44E75C8F-323F-4D41-AA3B-257882BBF33B}"/>
              </a:ext>
            </a:extLst>
          </p:cNvPr>
          <p:cNvCxnSpPr/>
          <p:nvPr/>
        </p:nvCxnSpPr>
        <p:spPr>
          <a:xfrm>
            <a:off x="9284926" y="1774409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Egyenes összekötő nyíllal 178">
            <a:extLst>
              <a:ext uri="{FF2B5EF4-FFF2-40B4-BE49-F238E27FC236}">
                <a16:creationId xmlns:a16="http://schemas.microsoft.com/office/drawing/2014/main" id="{C720E2C4-DB9D-4CDD-8C04-CCFDB2184EAB}"/>
              </a:ext>
            </a:extLst>
          </p:cNvPr>
          <p:cNvCxnSpPr/>
          <p:nvPr/>
        </p:nvCxnSpPr>
        <p:spPr>
          <a:xfrm>
            <a:off x="8359096" y="1769329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Egyenes összekötő nyíllal 179">
            <a:extLst>
              <a:ext uri="{FF2B5EF4-FFF2-40B4-BE49-F238E27FC236}">
                <a16:creationId xmlns:a16="http://schemas.microsoft.com/office/drawing/2014/main" id="{341BEB4D-AC73-4C9D-BB93-6D9FB95778AC}"/>
              </a:ext>
            </a:extLst>
          </p:cNvPr>
          <p:cNvCxnSpPr/>
          <p:nvPr/>
        </p:nvCxnSpPr>
        <p:spPr>
          <a:xfrm>
            <a:off x="7476446" y="1770599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Egyenes összekötő nyíllal 180">
            <a:extLst>
              <a:ext uri="{FF2B5EF4-FFF2-40B4-BE49-F238E27FC236}">
                <a16:creationId xmlns:a16="http://schemas.microsoft.com/office/drawing/2014/main" id="{E873B1D8-26FC-4697-B6FB-D0C006FE7C48}"/>
              </a:ext>
            </a:extLst>
          </p:cNvPr>
          <p:cNvCxnSpPr/>
          <p:nvPr/>
        </p:nvCxnSpPr>
        <p:spPr>
          <a:xfrm>
            <a:off x="10930208" y="1763535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Egyenes összekötő nyíllal 181">
            <a:extLst>
              <a:ext uri="{FF2B5EF4-FFF2-40B4-BE49-F238E27FC236}">
                <a16:creationId xmlns:a16="http://schemas.microsoft.com/office/drawing/2014/main" id="{703C2524-3D9C-464B-ACC0-78AF9FB0BEE4}"/>
              </a:ext>
            </a:extLst>
          </p:cNvPr>
          <p:cNvCxnSpPr/>
          <p:nvPr/>
        </p:nvCxnSpPr>
        <p:spPr>
          <a:xfrm>
            <a:off x="10008711" y="1773246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Egyenes összekötő nyíllal 182">
            <a:extLst>
              <a:ext uri="{FF2B5EF4-FFF2-40B4-BE49-F238E27FC236}">
                <a16:creationId xmlns:a16="http://schemas.microsoft.com/office/drawing/2014/main" id="{25CB315A-12B3-4EB4-BB0B-1AF2C9C12C8A}"/>
              </a:ext>
            </a:extLst>
          </p:cNvPr>
          <p:cNvCxnSpPr/>
          <p:nvPr/>
        </p:nvCxnSpPr>
        <p:spPr>
          <a:xfrm>
            <a:off x="11120076" y="1774409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Egyenes összekötő nyíllal 183">
            <a:extLst>
              <a:ext uri="{FF2B5EF4-FFF2-40B4-BE49-F238E27FC236}">
                <a16:creationId xmlns:a16="http://schemas.microsoft.com/office/drawing/2014/main" id="{EE070B10-527F-4BA8-8AB7-A04D1BB0F2F0}"/>
              </a:ext>
            </a:extLst>
          </p:cNvPr>
          <p:cNvCxnSpPr/>
          <p:nvPr/>
        </p:nvCxnSpPr>
        <p:spPr>
          <a:xfrm>
            <a:off x="10194246" y="1769329"/>
            <a:ext cx="0" cy="720000"/>
          </a:xfrm>
          <a:prstGeom prst="straightConnector1">
            <a:avLst/>
          </a:prstGeom>
          <a:ln w="6350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5" name="Objektum 140">
                <a:extLst>
                  <a:ext uri="{FF2B5EF4-FFF2-40B4-BE49-F238E27FC236}">
                    <a16:creationId xmlns:a16="http://schemas.microsoft.com/office/drawing/2014/main" id="{645E7D1C-43EB-403C-95F3-461F04F6D177}"/>
                  </a:ext>
                </a:extLst>
              </p:cNvPr>
              <p:cNvSpPr txBox="1"/>
              <p:nvPr/>
            </p:nvSpPr>
            <p:spPr bwMode="auto">
              <a:xfrm>
                <a:off x="5741988" y="6042978"/>
                <a:ext cx="6302057" cy="619442"/>
              </a:xfrm>
              <a:prstGeom prst="rect">
                <a:avLst/>
              </a:prstGeom>
              <a:noFill/>
            </p:spPr>
            <p:txBody>
              <a:bodyPr>
                <a:normAutofit fontScale="92500"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hu-HU" sz="36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  <m:r>
                      <m:rPr>
                        <m:nor/>
                      </m:rPr>
                      <a:rPr lang="hu-HU" sz="36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  <m:r>
                      <m:rPr>
                        <m:nor/>
                      </m:rPr>
                      <a:rPr lang="hu-HU" sz="360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m:rPr>
                        <m:nor/>
                      </m:rPr>
                      <a:rPr lang="hu-HU" sz="36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m:rPr>
                        <m:nor/>
                      </m:rPr>
                      <a:rPr lang="hu-HU" sz="360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sSup>
                      <m:sSupPr>
                        <m:ctrlPr>
                          <a:rPr lang="hu-HU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hu-HU" sz="3600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p>
                        <m:r>
                          <a:rPr lang="hu-HU" sz="3600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hu-HU" sz="3600" i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hu-HU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hu-HU" sz="3600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p>
                        <m:r>
                          <a:rPr lang="hu-HU" sz="3600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hu-HU" sz="3600" i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hu-HU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hu-HU" sz="3600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p>
                        <m:r>
                          <a:rPr lang="hu-HU" sz="3600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m:rPr>
                        <m:nor/>
                      </m:rPr>
                      <a:rPr lang="hu-HU" sz="3600" i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hu-HU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hu-HU" sz="3600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p>
                        <m:r>
                          <a:rPr lang="hu-HU" sz="3600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hu-HU" sz="3600" i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hu-HU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hu-HU" sz="3600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p>
                        <m:r>
                          <a:rPr lang="hu-HU" sz="3600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m:rPr>
                        <m:nor/>
                      </m:rPr>
                      <a:rPr lang="hu-HU" sz="3600" i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hu-HU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hu-HU" sz="3600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p>
                        <m:r>
                          <a:rPr lang="hu-HU" sz="3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  <m:r>
                      <m:rPr>
                        <m:nor/>
                      </m:rPr>
                      <a:rPr lang="hu-HU" sz="36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hu-HU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hu-HU" sz="36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p>
                        <m:r>
                          <a:rPr lang="hu-HU" sz="36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hu-HU" sz="36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hu-HU" sz="36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hu-HU" sz="3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hu-HU" sz="3600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p>
                        <m:r>
                          <a:rPr lang="hu-HU" sz="3600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lang="hu-HU" sz="3600" dirty="0"/>
              </a:p>
            </p:txBody>
          </p:sp>
        </mc:Choice>
        <mc:Fallback xmlns="">
          <p:sp>
            <p:nvSpPr>
              <p:cNvPr id="185" name="Objektum 140">
                <a:extLst>
                  <a:ext uri="{FF2B5EF4-FFF2-40B4-BE49-F238E27FC236}">
                    <a16:creationId xmlns:a16="http://schemas.microsoft.com/office/drawing/2014/main" id="{645E7D1C-43EB-403C-95F3-461F04F6D1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41988" y="6042978"/>
                <a:ext cx="6302057" cy="61944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6" name="Szövegdoboz 185">
            <a:extLst>
              <a:ext uri="{FF2B5EF4-FFF2-40B4-BE49-F238E27FC236}">
                <a16:creationId xmlns:a16="http://schemas.microsoft.com/office/drawing/2014/main" id="{A4F04987-41D4-4F8C-B168-CE3197ACD921}"/>
              </a:ext>
            </a:extLst>
          </p:cNvPr>
          <p:cNvSpPr txBox="1"/>
          <p:nvPr/>
        </p:nvSpPr>
        <p:spPr>
          <a:xfrm>
            <a:off x="7156773" y="2919473"/>
            <a:ext cx="40893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3600" dirty="0">
                <a:latin typeface="Times New Roman" pitchFamily="18" charset="0"/>
                <a:cs typeface="Times New Roman" pitchFamily="18" charset="0"/>
              </a:rPr>
              <a:t>Teljesen egyenértékű</a:t>
            </a:r>
            <a:br>
              <a:rPr lang="hu-HU" sz="3600" dirty="0">
                <a:latin typeface="Times New Roman" pitchFamily="18" charset="0"/>
                <a:cs typeface="Times New Roman" pitchFamily="18" charset="0"/>
              </a:rPr>
            </a:br>
            <a:r>
              <a:rPr lang="hu-HU" sz="3600" dirty="0">
                <a:latin typeface="Times New Roman" pitchFamily="18" charset="0"/>
                <a:cs typeface="Times New Roman" pitchFamily="18" charset="0"/>
              </a:rPr>
              <a:t>ábrázolási mód!</a:t>
            </a:r>
          </a:p>
        </p:txBody>
      </p:sp>
      <p:sp>
        <p:nvSpPr>
          <p:cNvPr id="187" name="Szövegdoboz 186">
            <a:extLst>
              <a:ext uri="{FF2B5EF4-FFF2-40B4-BE49-F238E27FC236}">
                <a16:creationId xmlns:a16="http://schemas.microsoft.com/office/drawing/2014/main" id="{71C99E3E-5C17-4643-AD37-556F16731938}"/>
              </a:ext>
            </a:extLst>
          </p:cNvPr>
          <p:cNvSpPr txBox="1"/>
          <p:nvPr/>
        </p:nvSpPr>
        <p:spPr>
          <a:xfrm>
            <a:off x="7276345" y="4275833"/>
            <a:ext cx="403668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Mindkettő alapján</a:t>
            </a:r>
            <a:br>
              <a:rPr lang="hu-HU" sz="3200" dirty="0">
                <a:latin typeface="Times New Roman" pitchFamily="18" charset="0"/>
                <a:cs typeface="Times New Roman" pitchFamily="18" charset="0"/>
              </a:rPr>
            </a:br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a bróm alapállapotú</a:t>
            </a:r>
            <a:br>
              <a:rPr lang="hu-HU" sz="3200" dirty="0">
                <a:latin typeface="Times New Roman" pitchFamily="18" charset="0"/>
                <a:cs typeface="Times New Roman" pitchFamily="18" charset="0"/>
              </a:rPr>
            </a:br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elektronkonfigurációja:</a:t>
            </a:r>
          </a:p>
        </p:txBody>
      </p:sp>
    </p:spTree>
    <p:extLst>
      <p:ext uri="{BB962C8B-B14F-4D97-AF65-F5344CB8AC3E}">
        <p14:creationId xmlns:p14="http://schemas.microsoft.com/office/powerpoint/2010/main" val="161473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" grpId="0"/>
      <p:bldP spid="186" grpId="0"/>
      <p:bldP spid="18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periódusos rendszer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657984"/>
            <a:ext cx="11567160" cy="4910456"/>
          </a:xfrm>
        </p:spPr>
        <p:txBody>
          <a:bodyPr>
            <a:normAutofit fontScale="92500" lnSpcReduction="10000"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 használatos ún. hosszú periódusos rendszer elrendezését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magya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-rázza az atompálya közelítés alapján, az egyes atomokra kapott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elek-tronkonfigurációk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összehasonlítása [60].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csoportosítás alapja a legmagasabb főkvantumszámú, külső héj be-töltöttsége:</a:t>
            </a:r>
          </a:p>
          <a:p>
            <a:pPr lvl="1" indent="-442800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 sorba kerülnek rendszámuk szerint azok az elemek, amelyek  külső héjában lévő elektronok főkvantumszáma azonos.</a:t>
            </a:r>
          </a:p>
          <a:p>
            <a:pPr lvl="1" indent="-442800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 oszlopba kerülnek azok az elemek, amelyeknek a  külső héjában lévő </a:t>
            </a: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alhé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-jak betöltöttsége azonos.</a:t>
            </a:r>
          </a:p>
          <a:p>
            <a:pPr marL="457200" indent="-457200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 egyúttal magyarázza, hogy miért nevezik ezt a héjat vegyértékhéj-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Ezeknek az elektronoknak az állapota határozza meg a kémiai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tu-lajdonságaikat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7809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>
            <a:extLst>
              <a:ext uri="{FF2B5EF4-FFF2-40B4-BE49-F238E27FC236}">
                <a16:creationId xmlns:a16="http://schemas.microsoft.com/office/drawing/2014/main" id="{B4568D84-3EFD-47CB-AD36-16934F3671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240" y="305855"/>
            <a:ext cx="12192000" cy="4539409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143BD15D-7B63-49A8-A7FE-CA912AD935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9760" y="4991406"/>
            <a:ext cx="9612000" cy="1693632"/>
          </a:xfrm>
          <a:prstGeom prst="rect">
            <a:avLst/>
          </a:prstGeom>
        </p:spPr>
      </p:pic>
      <p:cxnSp>
        <p:nvCxnSpPr>
          <p:cNvPr id="9" name="Egyenes összekötő nyíllal 8">
            <a:extLst>
              <a:ext uri="{FF2B5EF4-FFF2-40B4-BE49-F238E27FC236}">
                <a16:creationId xmlns:a16="http://schemas.microsoft.com/office/drawing/2014/main" id="{9B637F34-F1A7-4A7A-9E5C-F3DED59C445E}"/>
              </a:ext>
            </a:extLst>
          </p:cNvPr>
          <p:cNvCxnSpPr>
            <a:cxnSpLocks/>
          </p:cNvCxnSpPr>
          <p:nvPr/>
        </p:nvCxnSpPr>
        <p:spPr>
          <a:xfrm flipV="1">
            <a:off x="944880" y="1722120"/>
            <a:ext cx="10241280" cy="2773680"/>
          </a:xfrm>
          <a:prstGeom prst="straightConnector1">
            <a:avLst/>
          </a:prstGeom>
          <a:ln w="76200">
            <a:gradFill>
              <a:gsLst>
                <a:gs pos="0">
                  <a:srgbClr val="2E0CFC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nyíllal 11">
            <a:extLst>
              <a:ext uri="{FF2B5EF4-FFF2-40B4-BE49-F238E27FC236}">
                <a16:creationId xmlns:a16="http://schemas.microsoft.com/office/drawing/2014/main" id="{7317BDFF-0613-4524-9E76-64F7EE3AF00A}"/>
              </a:ext>
            </a:extLst>
          </p:cNvPr>
          <p:cNvCxnSpPr>
            <a:cxnSpLocks/>
          </p:cNvCxnSpPr>
          <p:nvPr/>
        </p:nvCxnSpPr>
        <p:spPr>
          <a:xfrm flipV="1">
            <a:off x="614855" y="822960"/>
            <a:ext cx="0" cy="4001288"/>
          </a:xfrm>
          <a:prstGeom prst="straightConnector1">
            <a:avLst/>
          </a:prstGeom>
          <a:ln w="7620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nyíllal 14">
            <a:extLst>
              <a:ext uri="{FF2B5EF4-FFF2-40B4-BE49-F238E27FC236}">
                <a16:creationId xmlns:a16="http://schemas.microsoft.com/office/drawing/2014/main" id="{4EED375D-B7B6-48F0-808C-9D2A07A39D42}"/>
              </a:ext>
            </a:extLst>
          </p:cNvPr>
          <p:cNvCxnSpPr>
            <a:cxnSpLocks/>
          </p:cNvCxnSpPr>
          <p:nvPr/>
        </p:nvCxnSpPr>
        <p:spPr>
          <a:xfrm>
            <a:off x="579120" y="4831080"/>
            <a:ext cx="10896600" cy="0"/>
          </a:xfrm>
          <a:prstGeom prst="straightConnector1">
            <a:avLst/>
          </a:prstGeom>
          <a:ln w="76200">
            <a:solidFill>
              <a:srgbClr val="FF0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2094EFB9-2D93-44A8-B08D-953951D7988B}"/>
              </a:ext>
            </a:extLst>
          </p:cNvPr>
          <p:cNvSpPr txBox="1"/>
          <p:nvPr/>
        </p:nvSpPr>
        <p:spPr>
          <a:xfrm>
            <a:off x="8564880" y="896333"/>
            <a:ext cx="2502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mag vonzása nő</a:t>
            </a:r>
          </a:p>
        </p:txBody>
      </p:sp>
      <p:sp>
        <p:nvSpPr>
          <p:cNvPr id="21" name="Szövegdoboz 20">
            <a:extLst>
              <a:ext uri="{FF2B5EF4-FFF2-40B4-BE49-F238E27FC236}">
                <a16:creationId xmlns:a16="http://schemas.microsoft.com/office/drawing/2014/main" id="{3EE3EF35-3A3F-4CED-B28E-D4FAD4501BB5}"/>
              </a:ext>
            </a:extLst>
          </p:cNvPr>
          <p:cNvSpPr txBox="1"/>
          <p:nvPr/>
        </p:nvSpPr>
        <p:spPr>
          <a:xfrm rot="4380000">
            <a:off x="121920" y="4338370"/>
            <a:ext cx="1122423" cy="52322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29000">
                <a:schemeClr val="accent1">
                  <a:lumMod val="45000"/>
                  <a:lumOff val="55000"/>
                </a:schemeClr>
              </a:gs>
              <a:gs pos="57000">
                <a:schemeClr val="accent1">
                  <a:lumMod val="45000"/>
                  <a:lumOff val="55000"/>
                </a:schemeClr>
              </a:gs>
              <a:gs pos="83000">
                <a:srgbClr val="2E0CFC"/>
              </a:gs>
            </a:gsLst>
            <a:lin ang="5400000" scaled="1"/>
            <a:tileRect/>
          </a:gradFill>
        </p:spPr>
        <p:txBody>
          <a:bodyPr wrap="none" rtlCol="0">
            <a:spAutoFit/>
          </a:bodyPr>
          <a:lstStyle/>
          <a:p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fémek</a:t>
            </a:r>
          </a:p>
        </p:txBody>
      </p:sp>
      <p:sp>
        <p:nvSpPr>
          <p:cNvPr id="25" name="Szövegdoboz 24">
            <a:extLst>
              <a:ext uri="{FF2B5EF4-FFF2-40B4-BE49-F238E27FC236}">
                <a16:creationId xmlns:a16="http://schemas.microsoft.com/office/drawing/2014/main" id="{58445126-DF24-453A-9743-90F256256B29}"/>
              </a:ext>
            </a:extLst>
          </p:cNvPr>
          <p:cNvSpPr txBox="1"/>
          <p:nvPr/>
        </p:nvSpPr>
        <p:spPr>
          <a:xfrm rot="4380000">
            <a:off x="10586960" y="1427959"/>
            <a:ext cx="1911423" cy="52322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9000">
                <a:schemeClr val="accent1">
                  <a:lumMod val="45000"/>
                  <a:lumOff val="55000"/>
                </a:schemeClr>
              </a:gs>
              <a:gs pos="88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</a:t>
            </a:r>
            <a:r>
              <a:rPr lang="hu-H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fémek</a:t>
            </a:r>
          </a:p>
        </p:txBody>
      </p:sp>
    </p:spTree>
    <p:extLst>
      <p:ext uri="{BB962C8B-B14F-4D97-AF65-F5344CB8AC3E}">
        <p14:creationId xmlns:p14="http://schemas.microsoft.com/office/powerpoint/2010/main" val="2456047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animBg="1"/>
      <p:bldP spid="2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atomok jellemzői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984"/>
            <a:ext cx="10515600" cy="5032375"/>
          </a:xfrm>
        </p:spPr>
        <p:txBody>
          <a:bodyPr>
            <a:normAutofit fontScale="92500" lnSpcReduction="10000"/>
          </a:bodyPr>
          <a:lstStyle/>
          <a:p>
            <a:pPr marL="396875" indent="-39687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Tehát az atommag töltésének a vegyértékhéjon lévő 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elektronokra 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gyakorolt vonzása dönti el alapvetően az elem kémiai természetét!</a:t>
            </a:r>
          </a:p>
          <a:p>
            <a:pPr lvl="1" indent="-442800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minél erősebb a vonzás, annál kevésbé fémes az elem tulajdonsága, inkább anionokat képez.</a:t>
            </a:r>
          </a:p>
          <a:p>
            <a:pPr lvl="1" indent="-442800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ahol a mag kevéssé képes vonzást gyakorolni a vegyértékhéj </a:t>
            </a: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elektronjaira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így azokat könnyen elveszíti, kationokat képez, fémes tulajdonságúak.</a:t>
            </a:r>
          </a:p>
          <a:p>
            <a:pPr marL="396875" indent="-39687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Mivel a perióduson belül a vonzás erősen változik, ezért az összes ebből fakadó tulajdonság, pl. az atomméret is erősen 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változik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ezért a rendszámmal ezek periodikusan változnak! Az 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oszlopokban 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változás sokkal kisebb!</a:t>
            </a:r>
          </a:p>
        </p:txBody>
      </p:sp>
    </p:spTree>
    <p:extLst>
      <p:ext uri="{BB962C8B-B14F-4D97-AF65-F5344CB8AC3E}">
        <p14:creationId xmlns:p14="http://schemas.microsoft.com/office/powerpoint/2010/main" val="207156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atomok jellemzői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984"/>
            <a:ext cx="10515600" cy="4488291"/>
          </a:xfrm>
        </p:spPr>
        <p:txBody>
          <a:bodyPr anchor="ctr" anchorCtr="0"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mag elektronvonzó képességét igen jól jellemzi az az energiakülönbség, amely akkor mérhető, ha a semleges atomból egy elektron felvételével egy anion 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képződik. Ezt </a:t>
            </a: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elektronaffinitás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nak nevezzük [61]. 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másik ilyen jellemző tulajdonság amikor az előzővel ellentétes folyamat során, a semleges atomból egy elektront leszakítunk, és az ehhez szükséges energia az ún. </a:t>
            </a: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első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ionizációs energia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[62]. 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 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periodikusan változik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12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elemek rendszerezése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985"/>
            <a:ext cx="10515600" cy="4803776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Mint minden tudományos eredmény, nem véletlenül születik meg egy adott korban, bár legtöbbször egy személy nevéhez kötik a felismerését. Az elemek rendszerének, a periódusos rendszernek a felfedezőjeként D.I. Mengyelejevet (</a:t>
            </a:r>
            <a:r>
              <a:rPr lang="az-Cyrl-A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Дмит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az-Cyrl-A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рий Иванович Менделеев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szokták emlegetni [53]. 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Ezt azzal érdemelte ki, hogy az általa megalkotott rendszer túlmutatott korának többi próbálkozásain, azzal, hogy nem korlátozta a rendszert, a már ismert elemekre, hanem a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ké-miai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tulajdonságokat figyelembe véve új, még felfedezésre váró elemek létét jósolta meg!</a:t>
            </a:r>
          </a:p>
        </p:txBody>
      </p:sp>
    </p:spTree>
    <p:extLst>
      <p:ext uri="{BB962C8B-B14F-4D97-AF65-F5344CB8AC3E}">
        <p14:creationId xmlns:p14="http://schemas.microsoft.com/office/powerpoint/2010/main" val="4217577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atomok jellemzői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9963"/>
            <a:ext cx="10515600" cy="4035806"/>
          </a:xfrm>
        </p:spPr>
        <p:txBody>
          <a:bodyPr>
            <a:normAutofit lnSpcReduction="10000"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periódusos rendszer szinte minden kiadott változatában az elemek mellett, több más adat mellett szerepel egy számként megadott tulajdonság, amely egyesíteni próbálja az </a:t>
            </a:r>
            <a:r>
              <a:rPr lang="hu-H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elektronaffinitásban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és az </a:t>
            </a: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ionizációs energiában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megnyilvánuló 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tulajdonságokat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amit </a:t>
            </a: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elektronegativitás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nak neveznek [63].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Többféle skála létezik, azonban a </a:t>
            </a: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Pauling-féle skála 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legelterjedtebben 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használt két elem között létrejövő kémiai kötés természetének jóslására. 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Később 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foglalkozunk vele!</a:t>
            </a:r>
          </a:p>
        </p:txBody>
      </p:sp>
    </p:spTree>
    <p:extLst>
      <p:ext uri="{BB962C8B-B14F-4D97-AF65-F5344CB8AC3E}">
        <p14:creationId xmlns:p14="http://schemas.microsoft.com/office/powerpoint/2010/main" val="421402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272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Irodalom - 1.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171" y="1596572"/>
            <a:ext cx="11858171" cy="5109028"/>
          </a:xfrm>
        </p:spPr>
        <p:txBody>
          <a:bodyPr>
            <a:normAutofit lnSpcReduction="10000"/>
          </a:bodyPr>
          <a:lstStyle/>
          <a:p>
            <a:pPr marL="723900" indent="-72390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[53]	D.I. Mengyelejev -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https://hu.wikipedia.org/wiki/Dmitrij_Ivanovics_Mengyelejev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23900" indent="-72390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[54]	Az atomelmélet fejlődése -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https://hu.wikipedia.org/wiki/Atomelm%C3%A9let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23900" indent="-72390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[55]	A koordinátarendszerek: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https://hu.wikipedia.org/wiki/Koordin%C3%A1ta-rendszer#Pol%C3%A1rkoordin%C3%A1t%C3%A1k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23900" indent="-72390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[56]	A gömbfüggvények -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https://en.wikipedia.org/wiki/Spherical_harmonics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23900" indent="-72390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[57]	A hidrogénszerű atomok leírása -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https://en.wikipedia.org/wiki/Hydrogen_atom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és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https://www.chemicool.com/definition/hydrogenic.html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23900" indent="-72390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[58]	Az atompálya közelítés -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https://www.chemicool.com/definition/orbital-approximation.html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5803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20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Irodalom - 2.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171" y="1596572"/>
            <a:ext cx="11858171" cy="5109028"/>
          </a:xfrm>
        </p:spPr>
        <p:txBody>
          <a:bodyPr>
            <a:normAutofit fontScale="92500" lnSpcReduction="10000"/>
          </a:bodyPr>
          <a:lstStyle/>
          <a:p>
            <a:pPr marL="723900" indent="-72390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[59]	Az elektronkonfiguráció -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https://tudasbazis.sulinet.hu/hu/termeszettudomanyok/kemia/altalanos-kemia/az-atomok-elektronszerkezete/az-atomok-elektronszerkezete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23900" indent="-72390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[60]	Az ún. hosszú periódusos rendszer - </a:t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https://iupac.org/what-we-do/periodic-table-of-elements/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és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https://hu.wikipedia.org/wiki/K%C3%A9miai_elemek_peri%C3%B3dusos_rendszere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23900" indent="-72390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[61]	Az elektronaffinitás -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https://hu.wikipedia.org/wiki/Elektronaffinit%C3%A1s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23900" indent="-72390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[62]	Az első ionizációs energia -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https://hu.wikipedia.org/wiki/Ioniz%C3%A1ci%C3%B3s_energia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23900" indent="-72390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[63]	A elektronegativitás, Pauling skálája -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https://hu.wikipedia.org/wiki/Elektronegativit%C3%A1s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és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https://hu.wikipedia.org/wiki/Pauling-sk%C3%A1la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8274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elemek rendszerezése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984"/>
            <a:ext cx="10515600" cy="5032375"/>
          </a:xfrm>
        </p:spPr>
        <p:txBody>
          <a:bodyPr>
            <a:normAutofit lnSpcReduction="10000"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atomok elméletének kialakulása azonban előfeltétele volt annak, hogy az elemek valamiféle rendszerezése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kiala-kulhasson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[54].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XX. század elején kialakult kvantummechanika volt az az elmélet, amely egyszerre magyarázta meg az atomok elektronrendszerének felépítését, és a periódusos rendszer felépítését!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Egyszerű mozgások, egyenes vonalú, egyenletes, síkbeli körmozgás, térbeli, azaz gömbi forgó mozgás, rezgő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moz-gás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leírását végezték el a kvantummechanika segítségével, amelyek előkészítették az atomok kvantummechanikai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mo-delljének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megalkotását.  </a:t>
            </a:r>
          </a:p>
        </p:txBody>
      </p:sp>
    </p:spTree>
    <p:extLst>
      <p:ext uri="{BB962C8B-B14F-4D97-AF65-F5344CB8AC3E}">
        <p14:creationId xmlns:p14="http://schemas.microsoft.com/office/powerpoint/2010/main" val="101615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atomok elektronszerkezetének leírása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984"/>
            <a:ext cx="10515600" cy="5032375"/>
          </a:xfrm>
        </p:spPr>
        <p:txBody>
          <a:bodyPr>
            <a:normAutofit lnSpcReduction="10000"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Minden előző mozgás vizsgálata ahhoz a következtetéshez vezetett, hogy bármiféle megkötés, a mozgás korlátozása megszünteti a részecske energiaállapotának folytonosságát, meghatározott, ún.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kvantált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állapotokat képes betölteni, ami teljesen összhangban volt a kor kísérleti tapasztalataival. 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első siker az ún. hidrogénszerű atomok szerkezetének leírása volt, amelyek egy Z töltésű magból, és az akörül gömbi forgást végző egyetlen elektronból állt. (A valóság-ban a hidrogénen kívül, csak néhány kis rendszámú elem, elektronjainak többségétől megfosztott ionjai - pl. He</a:t>
            </a:r>
            <a:r>
              <a:rPr lang="hu-HU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Li</a:t>
            </a:r>
            <a:r>
              <a:rPr lang="hu-HU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Be</a:t>
            </a:r>
            <a:r>
              <a:rPr lang="hu-HU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3+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felelnek meg ennek a modellnek.)</a:t>
            </a:r>
          </a:p>
        </p:txBody>
      </p:sp>
    </p:spTree>
    <p:extLst>
      <p:ext uri="{BB962C8B-B14F-4D97-AF65-F5344CB8AC3E}">
        <p14:creationId xmlns:p14="http://schemas.microsoft.com/office/powerpoint/2010/main" val="361828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atomok elektronszerkezetének leírása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1F5E4F99-4D1F-402A-952B-787EE227920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57984"/>
                <a:ext cx="10515600" cy="5032375"/>
              </a:xfrm>
            </p:spPr>
            <p:txBody>
              <a:bodyPr>
                <a:normAutofit/>
              </a:bodyPr>
              <a:lstStyle/>
              <a:p>
                <a:pPr marL="441325" indent="-441325"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Mivel a rendszer csak két részecskéből áll, ezért a gömbi és síkbeli forgó mozgásra vonatkozó korábbi ismeretek, és a két részecske közötti elektrosztatikus vonzás segítségével meg tudták oldani a feladatot, megtalálták az elektron álla-</a:t>
                </a:r>
                <a:r>
                  <a:rPr lang="hu-H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potát</a:t>
                </a: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leíró hullámfüggvény alakját, a </a:t>
                </a:r>
                <a:r>
                  <a:rPr lang="hu-H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Schrődinger</a:t>
                </a: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egyenlet segítségével 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hu-H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hu-HU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</m:acc>
                    <m:r>
                      <a:rPr lang="hu-HU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𝜓</m:t>
                    </m:r>
                    <m:r>
                      <a:rPr lang="hu-HU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hu-HU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lang="hu-HU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𝜓</m:t>
                    </m:r>
                  </m:oMath>
                </a14:m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ki tudták számolni az egyes </a:t>
                </a:r>
                <a:r>
                  <a:rPr lang="hu-H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hul-lámfüggvényekhez</a:t>
                </a: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tartozó energiaértékeket, azaz az </a:t>
                </a:r>
                <a:r>
                  <a:rPr lang="hu-H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elek-tron</a:t>
                </a: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lehetséges, </a:t>
                </a:r>
                <a:r>
                  <a:rPr lang="hu-H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kvantált</a:t>
                </a: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állapotainak energiáját.</a:t>
                </a:r>
              </a:p>
              <a:p>
                <a:pPr marL="441325" indent="-441325"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Ezeket a hullámfüggvényeket nevezzük ATOMI PÁLYÁK-NAK! A velük jellemzett elektronok vannak azon a pályán!</a:t>
                </a:r>
              </a:p>
            </p:txBody>
          </p:sp>
        </mc:Choice>
        <mc:Fallback xmlns="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1F5E4F99-4D1F-402A-952B-787EE22792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57984"/>
                <a:ext cx="10515600" cy="5032375"/>
              </a:xfrm>
              <a:blipFill>
                <a:blip r:embed="rId2"/>
                <a:stretch>
                  <a:fillRect l="-1333" t="-2667" r="-638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47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atomok elektronszerkezetének leírása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1F5E4F99-4D1F-402A-952B-787EE227920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5760" y="1657984"/>
                <a:ext cx="11506200" cy="5200016"/>
              </a:xfrm>
            </p:spPr>
            <p:txBody>
              <a:bodyPr>
                <a:normAutofit lnSpcReduction="10000"/>
              </a:bodyPr>
              <a:lstStyle/>
              <a:p>
                <a:pPr marL="441325" indent="-441325"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hullámfüggvények általános alakja a gömbi poláris </a:t>
                </a:r>
                <a:r>
                  <a:rPr lang="hu-H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koor-dinátarendszerben</a:t>
                </a: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spcBef>
                    <a:spcPts val="7000"/>
                  </a:spcBef>
                  <a:spcAft>
                    <a:spcPts val="1000"/>
                  </a:spcAft>
                  <a:buNone/>
                </a:pP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ahol </a:t>
                </a:r>
                <a:r>
                  <a:rPr lang="hu-HU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mag elektron távolság, míg </a:t>
                </a:r>
                <a:r>
                  <a:rPr lang="el-GR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és </a:t>
                </a:r>
                <a:r>
                  <a:rPr lang="el-GR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φ</a:t>
                </a: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poláris koordinátarendszer két másik </a:t>
                </a:r>
                <a:r>
                  <a:rPr lang="hu-H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</a:t>
                </a: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b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ordinátája, a poláris, és az </a:t>
                </a:r>
                <a:r>
                  <a:rPr lang="hu-H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azimutális</a:t>
                </a: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szög</a:t>
                </a:r>
                <a:b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[55].</a:t>
                </a:r>
              </a:p>
              <a:p>
                <a:pPr marL="0" indent="0">
                  <a:spcBef>
                    <a:spcPts val="0"/>
                  </a:spcBef>
                  <a:spcAft>
                    <a:spcPts val="1000"/>
                  </a:spcAft>
                  <a:buNone/>
                </a:pP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Az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3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hu-HU" sz="32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hu-HU" sz="3200" i="1">
                            <a:latin typeface="Cambria Math" panose="02040503050406030204" pitchFamily="18" charset="0"/>
                          </a:rPr>
                          <m:t>,ℓ</m:t>
                        </m:r>
                      </m:sub>
                    </m:sSub>
                    <m:d>
                      <m:dPr>
                        <m:ctrlPr>
                          <a:rPr lang="hu-HU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sz="32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</m:oMath>
                </a14:m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az elektron-mag távolságtól függő,</a:t>
                </a:r>
                <a:b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míg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hu-H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ℓ, </m:t>
                        </m:r>
                        <m:sSub>
                          <m:sSubPr>
                            <m:ctrlPr>
                              <a:rPr lang="hu-HU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hu-HU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ℓ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hu-H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l-GR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Θ</m:t>
                        </m:r>
                        <m:r>
                          <a:rPr lang="hu-H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hu-H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d>
                  </m:oMath>
                </a14:m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az elektron gömbi forgását leíró</a:t>
                </a:r>
                <a:b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függvényrész.</a:t>
                </a:r>
              </a:p>
              <a:p>
                <a:pPr marL="441325" indent="-441325">
                  <a:spcBef>
                    <a:spcPts val="0"/>
                  </a:spcBef>
                  <a:spcAft>
                    <a:spcPts val="1000"/>
                  </a:spcAft>
                </a:pPr>
                <a:endParaRPr lang="hu-HU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1F5E4F99-4D1F-402A-952B-787EE22792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5760" y="1657984"/>
                <a:ext cx="11506200" cy="5200016"/>
              </a:xfrm>
              <a:blipFill>
                <a:blip r:embed="rId3"/>
                <a:stretch>
                  <a:fillRect l="-1324" t="-351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2" name="Csoportba foglalás 31">
            <a:extLst>
              <a:ext uri="{FF2B5EF4-FFF2-40B4-BE49-F238E27FC236}">
                <a16:creationId xmlns:a16="http://schemas.microsoft.com/office/drawing/2014/main" id="{878B38E9-6197-4742-BFBE-252D5F84BA29}"/>
              </a:ext>
            </a:extLst>
          </p:cNvPr>
          <p:cNvGrpSpPr>
            <a:grpSpLocks noChangeAspect="1"/>
          </p:cNvGrpSpPr>
          <p:nvPr/>
        </p:nvGrpSpPr>
        <p:grpSpPr>
          <a:xfrm>
            <a:off x="7761601" y="2095453"/>
            <a:ext cx="4243781" cy="4320000"/>
            <a:chOff x="7152000" y="1727481"/>
            <a:chExt cx="5040000" cy="5130519"/>
          </a:xfrm>
        </p:grpSpPr>
        <p:cxnSp>
          <p:nvCxnSpPr>
            <p:cNvPr id="5" name="Egyenes összekötő 4">
              <a:extLst>
                <a:ext uri="{FF2B5EF4-FFF2-40B4-BE49-F238E27FC236}">
                  <a16:creationId xmlns:a16="http://schemas.microsoft.com/office/drawing/2014/main" id="{293BA482-458C-49D4-8470-0D8EFECBEC57}"/>
                </a:ext>
              </a:extLst>
            </p:cNvPr>
            <p:cNvCxnSpPr/>
            <p:nvPr/>
          </p:nvCxnSpPr>
          <p:spPr bwMode="auto">
            <a:xfrm>
              <a:off x="7152000" y="4336375"/>
              <a:ext cx="5040000" cy="1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</p:cxnSp>
        <p:cxnSp>
          <p:nvCxnSpPr>
            <p:cNvPr id="6" name="Egyenes összekötő nyíllal 5">
              <a:extLst>
                <a:ext uri="{FF2B5EF4-FFF2-40B4-BE49-F238E27FC236}">
                  <a16:creationId xmlns:a16="http://schemas.microsoft.com/office/drawing/2014/main" id="{EF37780C-73B7-4FCA-9FAE-970313C9DA52}"/>
                </a:ext>
              </a:extLst>
            </p:cNvPr>
            <p:cNvCxnSpPr/>
            <p:nvPr/>
          </p:nvCxnSpPr>
          <p:spPr bwMode="auto">
            <a:xfrm flipH="1" flipV="1">
              <a:off x="8025098" y="3973829"/>
              <a:ext cx="1717226" cy="361182"/>
            </a:xfrm>
            <a:prstGeom prst="straightConnector1">
              <a:avLst/>
            </a:prstGeom>
            <a:solidFill>
              <a:srgbClr val="00B8FF"/>
            </a:solidFill>
            <a:ln w="1016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7" name="Egyenes összekötő 6">
              <a:extLst>
                <a:ext uri="{FF2B5EF4-FFF2-40B4-BE49-F238E27FC236}">
                  <a16:creationId xmlns:a16="http://schemas.microsoft.com/office/drawing/2014/main" id="{0F083EEB-26D0-4D37-B091-E26924A71922}"/>
                </a:ext>
              </a:extLst>
            </p:cNvPr>
            <p:cNvCxnSpPr/>
            <p:nvPr/>
          </p:nvCxnSpPr>
          <p:spPr bwMode="auto">
            <a:xfrm>
              <a:off x="8025098" y="4878474"/>
              <a:ext cx="1357097" cy="0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" name="Ellipszis 7">
              <a:extLst>
                <a:ext uri="{FF2B5EF4-FFF2-40B4-BE49-F238E27FC236}">
                  <a16:creationId xmlns:a16="http://schemas.microsoft.com/office/drawing/2014/main" id="{63B77D63-5775-49F8-B356-8FE0B8FC759A}"/>
                </a:ext>
              </a:extLst>
            </p:cNvPr>
            <p:cNvSpPr/>
            <p:nvPr/>
          </p:nvSpPr>
          <p:spPr bwMode="auto">
            <a:xfrm>
              <a:off x="7702094" y="3308896"/>
              <a:ext cx="4037669" cy="2033629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hu-HU" sz="1800" b="0" i="0" u="none" strike="noStrike" cap="none" normalizeH="0" baseline="0">
                <a:ln>
                  <a:noFill/>
                </a:ln>
                <a:effectLst/>
                <a:latin typeface="Arial" charset="0"/>
              </a:endParaRPr>
            </a:p>
          </p:txBody>
        </p:sp>
        <p:cxnSp>
          <p:nvCxnSpPr>
            <p:cNvPr id="9" name="Egyenes összekötő 8">
              <a:extLst>
                <a:ext uri="{FF2B5EF4-FFF2-40B4-BE49-F238E27FC236}">
                  <a16:creationId xmlns:a16="http://schemas.microsoft.com/office/drawing/2014/main" id="{8DC2FC28-DA17-49FD-83A6-D98B74A6AD6A}"/>
                </a:ext>
              </a:extLst>
            </p:cNvPr>
            <p:cNvCxnSpPr/>
            <p:nvPr/>
          </p:nvCxnSpPr>
          <p:spPr bwMode="auto">
            <a:xfrm>
              <a:off x="9743914" y="1818000"/>
              <a:ext cx="1" cy="5040000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</p:cxnSp>
        <p:sp>
          <p:nvSpPr>
            <p:cNvPr id="10" name="Szövegdoboz 9">
              <a:extLst>
                <a:ext uri="{FF2B5EF4-FFF2-40B4-BE49-F238E27FC236}">
                  <a16:creationId xmlns:a16="http://schemas.microsoft.com/office/drawing/2014/main" id="{F69C807C-F571-4112-928F-66D315EE5981}"/>
                </a:ext>
              </a:extLst>
            </p:cNvPr>
            <p:cNvSpPr txBox="1"/>
            <p:nvPr/>
          </p:nvSpPr>
          <p:spPr>
            <a:xfrm>
              <a:off x="7218559" y="4274219"/>
              <a:ext cx="364202" cy="4973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dirty="0"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sp>
          <p:nvSpPr>
            <p:cNvPr id="11" name="Szövegdoboz 10">
              <a:extLst>
                <a:ext uri="{FF2B5EF4-FFF2-40B4-BE49-F238E27FC236}">
                  <a16:creationId xmlns:a16="http://schemas.microsoft.com/office/drawing/2014/main" id="{80E4D0F4-F964-474E-85E3-FD1CEDF1CDB8}"/>
                </a:ext>
              </a:extLst>
            </p:cNvPr>
            <p:cNvSpPr txBox="1"/>
            <p:nvPr/>
          </p:nvSpPr>
          <p:spPr>
            <a:xfrm>
              <a:off x="8460779" y="5388228"/>
              <a:ext cx="364202" cy="4973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dirty="0">
                  <a:latin typeface="Times New Roman" pitchFamily="18" charset="0"/>
                  <a:cs typeface="Times New Roman" pitchFamily="18" charset="0"/>
                </a:rPr>
                <a:t>y</a:t>
              </a:r>
            </a:p>
          </p:txBody>
        </p:sp>
        <p:graphicFrame>
          <p:nvGraphicFramePr>
            <p:cNvPr id="12" name="Object 6">
              <a:extLst>
                <a:ext uri="{FF2B5EF4-FFF2-40B4-BE49-F238E27FC236}">
                  <a16:creationId xmlns:a16="http://schemas.microsoft.com/office/drawing/2014/main" id="{F5C236CF-0DD9-4D1B-91F1-8C943C0CE0B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55414716"/>
                </p:ext>
              </p:extLst>
            </p:nvPr>
          </p:nvGraphicFramePr>
          <p:xfrm>
            <a:off x="8362152" y="3562666"/>
            <a:ext cx="320675" cy="411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0" name="Egyenlet" r:id="rId4" imgW="114151" imgH="164885" progId="Equation.3">
                    <p:embed/>
                  </p:oleObj>
                </mc:Choice>
                <mc:Fallback>
                  <p:oleObj name="Egyenlet" r:id="rId4" imgW="114151" imgH="164885" progId="Equation.3">
                    <p:embed/>
                    <p:pic>
                      <p:nvPicPr>
                        <p:cNvPr id="12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62152" y="3562666"/>
                          <a:ext cx="320675" cy="4111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3" name="Egyenes összekötő 12">
              <a:extLst>
                <a:ext uri="{FF2B5EF4-FFF2-40B4-BE49-F238E27FC236}">
                  <a16:creationId xmlns:a16="http://schemas.microsoft.com/office/drawing/2014/main" id="{DF8C4D83-1E9B-4A23-AF16-D4EB8D0B830D}"/>
                </a:ext>
              </a:extLst>
            </p:cNvPr>
            <p:cNvCxnSpPr/>
            <p:nvPr/>
          </p:nvCxnSpPr>
          <p:spPr bwMode="auto">
            <a:xfrm flipV="1">
              <a:off x="8757022" y="2972802"/>
              <a:ext cx="1831879" cy="2906270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</p:cxnSp>
        <p:sp>
          <p:nvSpPr>
            <p:cNvPr id="14" name="Szövegdoboz 13">
              <a:extLst>
                <a:ext uri="{FF2B5EF4-FFF2-40B4-BE49-F238E27FC236}">
                  <a16:creationId xmlns:a16="http://schemas.microsoft.com/office/drawing/2014/main" id="{EE945A83-8B61-4A3D-A81D-78943C1BA186}"/>
                </a:ext>
              </a:extLst>
            </p:cNvPr>
            <p:cNvSpPr txBox="1"/>
            <p:nvPr/>
          </p:nvSpPr>
          <p:spPr>
            <a:xfrm>
              <a:off x="9358445" y="1727481"/>
              <a:ext cx="343364" cy="4973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dirty="0">
                  <a:latin typeface="Times New Roman" pitchFamily="18" charset="0"/>
                  <a:cs typeface="Times New Roman" pitchFamily="18" charset="0"/>
                </a:rPr>
                <a:t>z</a:t>
              </a:r>
            </a:p>
          </p:txBody>
        </p:sp>
        <p:cxnSp>
          <p:nvCxnSpPr>
            <p:cNvPr id="15" name="Egyenes összekötő 14">
              <a:extLst>
                <a:ext uri="{FF2B5EF4-FFF2-40B4-BE49-F238E27FC236}">
                  <a16:creationId xmlns:a16="http://schemas.microsoft.com/office/drawing/2014/main" id="{2516CF8C-9674-4DB5-83E5-EF243665FE58}"/>
                </a:ext>
              </a:extLst>
            </p:cNvPr>
            <p:cNvCxnSpPr>
              <a:cxnSpLocks noChangeAspect="1"/>
            </p:cNvCxnSpPr>
            <p:nvPr/>
          </p:nvCxnSpPr>
          <p:spPr bwMode="auto">
            <a:xfrm flipV="1">
              <a:off x="8048848" y="4311260"/>
              <a:ext cx="337054" cy="549310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6C5161BD-C8D4-4359-92D4-16CC475F3CD9}"/>
                </a:ext>
              </a:extLst>
            </p:cNvPr>
            <p:cNvSpPr/>
            <p:nvPr/>
          </p:nvSpPr>
          <p:spPr bwMode="auto">
            <a:xfrm>
              <a:off x="7698741" y="2318412"/>
              <a:ext cx="4041022" cy="4056816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hu-HU" sz="1800" b="0" i="0" u="none" strike="noStrike" cap="none" normalizeH="0" baseline="0">
                <a:ln>
                  <a:noFill/>
                </a:ln>
                <a:effectLst/>
                <a:latin typeface="Arial" charset="0"/>
              </a:endParaRPr>
            </a:p>
          </p:txBody>
        </p:sp>
        <p:cxnSp>
          <p:nvCxnSpPr>
            <p:cNvPr id="17" name="Egyenes összekötő 16">
              <a:extLst>
                <a:ext uri="{FF2B5EF4-FFF2-40B4-BE49-F238E27FC236}">
                  <a16:creationId xmlns:a16="http://schemas.microsoft.com/office/drawing/2014/main" id="{9B0C7A65-A798-4736-9F53-27DFA25B2794}"/>
                </a:ext>
              </a:extLst>
            </p:cNvPr>
            <p:cNvCxnSpPr/>
            <p:nvPr/>
          </p:nvCxnSpPr>
          <p:spPr bwMode="auto">
            <a:xfrm flipV="1">
              <a:off x="8020736" y="3973829"/>
              <a:ext cx="0" cy="900000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8" name="Csoportba foglalás 17">
              <a:extLst>
                <a:ext uri="{FF2B5EF4-FFF2-40B4-BE49-F238E27FC236}">
                  <a16:creationId xmlns:a16="http://schemas.microsoft.com/office/drawing/2014/main" id="{80438D90-C349-4446-9662-153289EA70A2}"/>
                </a:ext>
              </a:extLst>
            </p:cNvPr>
            <p:cNvGrpSpPr/>
            <p:nvPr/>
          </p:nvGrpSpPr>
          <p:grpSpPr>
            <a:xfrm>
              <a:off x="8362152" y="3409227"/>
              <a:ext cx="1381850" cy="1451343"/>
              <a:chOff x="3653028" y="3514055"/>
              <a:chExt cx="1381850" cy="1451343"/>
            </a:xfrm>
          </p:grpSpPr>
          <p:cxnSp>
            <p:nvCxnSpPr>
              <p:cNvPr id="19" name="Egyenes összekötő nyíllal 18">
                <a:extLst>
                  <a:ext uri="{FF2B5EF4-FFF2-40B4-BE49-F238E27FC236}">
                    <a16:creationId xmlns:a16="http://schemas.microsoft.com/office/drawing/2014/main" id="{C7BA336E-F341-486B-9642-155BEAB7F841}"/>
                  </a:ext>
                </a:extLst>
              </p:cNvPr>
              <p:cNvCxnSpPr/>
              <p:nvPr/>
            </p:nvCxnSpPr>
            <p:spPr bwMode="auto">
              <a:xfrm flipH="1">
                <a:off x="3653028" y="4417454"/>
                <a:ext cx="1380172" cy="0"/>
              </a:xfrm>
              <a:prstGeom prst="straightConnector1">
                <a:avLst/>
              </a:prstGeom>
              <a:solidFill>
                <a:srgbClr val="00B8FF"/>
              </a:solidFill>
              <a:ln w="50800" cap="flat" cmpd="sng" algn="ctr">
                <a:solidFill>
                  <a:srgbClr val="0B8DE5"/>
                </a:solidFill>
                <a:prstDash val="solid"/>
                <a:round/>
                <a:headEnd type="none" w="med" len="med"/>
                <a:tailEnd type="stealth"/>
              </a:ln>
              <a:effectLst/>
            </p:spPr>
          </p:cxnSp>
          <p:cxnSp>
            <p:nvCxnSpPr>
              <p:cNvPr id="20" name="Egyenes összekötő nyíllal 19">
                <a:extLst>
                  <a:ext uri="{FF2B5EF4-FFF2-40B4-BE49-F238E27FC236}">
                    <a16:creationId xmlns:a16="http://schemas.microsoft.com/office/drawing/2014/main" id="{EC0D8F2A-C779-4DD2-8BE7-17D97DDFEBD2}"/>
                  </a:ext>
                </a:extLst>
              </p:cNvPr>
              <p:cNvCxnSpPr/>
              <p:nvPr/>
            </p:nvCxnSpPr>
            <p:spPr bwMode="auto">
              <a:xfrm flipH="1">
                <a:off x="4673071" y="4416088"/>
                <a:ext cx="360129" cy="549310"/>
              </a:xfrm>
              <a:prstGeom prst="straightConnector1">
                <a:avLst/>
              </a:prstGeom>
              <a:solidFill>
                <a:srgbClr val="00B8FF"/>
              </a:solidFill>
              <a:ln w="50800" cap="flat" cmpd="sng" algn="ctr">
                <a:solidFill>
                  <a:srgbClr val="0B8DE5"/>
                </a:solidFill>
                <a:prstDash val="solid"/>
                <a:round/>
                <a:headEnd type="none" w="med" len="med"/>
                <a:tailEnd type="stealth"/>
              </a:ln>
              <a:effectLst/>
            </p:spPr>
          </p:cxnSp>
          <p:cxnSp>
            <p:nvCxnSpPr>
              <p:cNvPr id="21" name="Egyenes összekötő nyíllal 20">
                <a:extLst>
                  <a:ext uri="{FF2B5EF4-FFF2-40B4-BE49-F238E27FC236}">
                    <a16:creationId xmlns:a16="http://schemas.microsoft.com/office/drawing/2014/main" id="{90ACD9BF-BEEE-4102-829A-DB6FB23C3B0E}"/>
                  </a:ext>
                </a:extLst>
              </p:cNvPr>
              <p:cNvCxnSpPr/>
              <p:nvPr/>
            </p:nvCxnSpPr>
            <p:spPr bwMode="auto">
              <a:xfrm flipH="1" flipV="1">
                <a:off x="5034877" y="3514055"/>
                <a:ext cx="1" cy="900000"/>
              </a:xfrm>
              <a:prstGeom prst="straightConnector1">
                <a:avLst/>
              </a:prstGeom>
              <a:solidFill>
                <a:srgbClr val="00B8FF"/>
              </a:solidFill>
              <a:ln w="50800" cap="flat" cmpd="sng" algn="ctr">
                <a:solidFill>
                  <a:srgbClr val="0B8DE5"/>
                </a:solidFill>
                <a:prstDash val="solid"/>
                <a:round/>
                <a:headEnd type="none" w="med" len="med"/>
                <a:tailEnd type="stealth"/>
              </a:ln>
              <a:effectLst/>
            </p:spPr>
          </p:cxnSp>
        </p:grpSp>
        <p:cxnSp>
          <p:nvCxnSpPr>
            <p:cNvPr id="22" name="Egyenes összekötő 21">
              <a:extLst>
                <a:ext uri="{FF2B5EF4-FFF2-40B4-BE49-F238E27FC236}">
                  <a16:creationId xmlns:a16="http://schemas.microsoft.com/office/drawing/2014/main" id="{67B168F9-326A-4E36-993D-BE0F19820E2D}"/>
                </a:ext>
              </a:extLst>
            </p:cNvPr>
            <p:cNvCxnSpPr/>
            <p:nvPr/>
          </p:nvCxnSpPr>
          <p:spPr bwMode="auto">
            <a:xfrm flipV="1">
              <a:off x="8020736" y="4336376"/>
              <a:ext cx="1681073" cy="537453"/>
            </a:xfrm>
            <a:prstGeom prst="line">
              <a:avLst/>
            </a:prstGeom>
            <a:solidFill>
              <a:srgbClr val="00B8FF"/>
            </a:solidFill>
            <a:ln w="50800" cap="flat" cmpd="sng" algn="ctr">
              <a:solidFill>
                <a:srgbClr val="66CCFF"/>
              </a:solidFill>
              <a:prstDash val="solid"/>
              <a:round/>
              <a:headEnd type="stealth" w="med" len="med"/>
              <a:tailEnd type="none" w="lg" len="sm"/>
            </a:ln>
            <a:effectLst/>
          </p:spPr>
        </p:cxnSp>
        <p:sp>
          <p:nvSpPr>
            <p:cNvPr id="23" name="Ellipszis 22">
              <a:extLst>
                <a:ext uri="{FF2B5EF4-FFF2-40B4-BE49-F238E27FC236}">
                  <a16:creationId xmlns:a16="http://schemas.microsoft.com/office/drawing/2014/main" id="{F2A6017D-9543-4E6A-AC6F-D002920EC8EC}"/>
                </a:ext>
              </a:extLst>
            </p:cNvPr>
            <p:cNvSpPr/>
            <p:nvPr/>
          </p:nvSpPr>
          <p:spPr bwMode="auto">
            <a:xfrm>
              <a:off x="7945431" y="3894162"/>
              <a:ext cx="159333" cy="159333"/>
            </a:xfrm>
            <a:prstGeom prst="ellipse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hu-HU" sz="1800" b="0" i="0" u="none" strike="noStrike" cap="none" normalizeH="0" baseline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24" name="Ellipszis 23">
              <a:extLst>
                <a:ext uri="{FF2B5EF4-FFF2-40B4-BE49-F238E27FC236}">
                  <a16:creationId xmlns:a16="http://schemas.microsoft.com/office/drawing/2014/main" id="{359BDED2-EC17-4CFD-A1DF-262029FE2D2C}"/>
                </a:ext>
              </a:extLst>
            </p:cNvPr>
            <p:cNvSpPr/>
            <p:nvPr/>
          </p:nvSpPr>
          <p:spPr bwMode="auto">
            <a:xfrm rot="16200000">
              <a:off x="7712600" y="3335168"/>
              <a:ext cx="4037669" cy="2033629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4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hu-HU" sz="1800" b="0" i="0" u="none" strike="noStrike" cap="none" normalizeH="0" baseline="0">
                <a:ln>
                  <a:noFill/>
                </a:ln>
                <a:effectLst/>
                <a:latin typeface="Arial" charset="0"/>
              </a:endParaRPr>
            </a:p>
          </p:txBody>
        </p:sp>
        <p:grpSp>
          <p:nvGrpSpPr>
            <p:cNvPr id="25" name="Csoportba foglalás 24">
              <a:extLst>
                <a:ext uri="{FF2B5EF4-FFF2-40B4-BE49-F238E27FC236}">
                  <a16:creationId xmlns:a16="http://schemas.microsoft.com/office/drawing/2014/main" id="{2248D951-D3C7-4615-9F7D-75157C8E8657}"/>
                </a:ext>
              </a:extLst>
            </p:cNvPr>
            <p:cNvGrpSpPr/>
            <p:nvPr/>
          </p:nvGrpSpPr>
          <p:grpSpPr>
            <a:xfrm>
              <a:off x="9049446" y="3646727"/>
              <a:ext cx="1375975" cy="1375878"/>
              <a:chOff x="4340322" y="3727805"/>
              <a:chExt cx="1375975" cy="1375878"/>
            </a:xfrm>
          </p:grpSpPr>
          <p:sp>
            <p:nvSpPr>
              <p:cNvPr id="26" name="Ív 25">
                <a:extLst>
                  <a:ext uri="{FF2B5EF4-FFF2-40B4-BE49-F238E27FC236}">
                    <a16:creationId xmlns:a16="http://schemas.microsoft.com/office/drawing/2014/main" id="{4EB63E94-3E6D-4DBC-ADCD-919796921DD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340322" y="3727805"/>
                <a:ext cx="1375975" cy="1375878"/>
              </a:xfrm>
              <a:prstGeom prst="arc">
                <a:avLst>
                  <a:gd name="adj1" fmla="val 11549729"/>
                  <a:gd name="adj2" fmla="val 16125578"/>
                </a:avLst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stealth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1" fontAlgn="base" latinLnBrk="0" hangingPunct="0">
                  <a:lnSpc>
                    <a:spcPct val="9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/>
                </a:pPr>
                <a:endParaRPr kumimoji="0" lang="hu-HU" sz="1800" b="0" i="0" u="none" strike="noStrike" cap="none" normalizeH="0" baseline="0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  <p:graphicFrame>
            <p:nvGraphicFramePr>
              <p:cNvPr id="27" name="Object 7">
                <a:extLst>
                  <a:ext uri="{FF2B5EF4-FFF2-40B4-BE49-F238E27FC236}">
                    <a16:creationId xmlns:a16="http://schemas.microsoft.com/office/drawing/2014/main" id="{41EE41AF-F3A9-422B-B6C5-CA5F3D6C5043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4575050" y="3856407"/>
              <a:ext cx="517525" cy="4445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41" name="Egyenlet" r:id="rId6" imgW="152280" imgH="177480" progId="Equation.3">
                      <p:embed/>
                    </p:oleObj>
                  </mc:Choice>
                  <mc:Fallback>
                    <p:oleObj name="Egyenlet" r:id="rId6" imgW="152280" imgH="177480" progId="Equation.3">
                      <p:embed/>
                      <p:pic>
                        <p:nvPicPr>
                          <p:cNvPr id="157703" name="Object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75050" y="3856407"/>
                            <a:ext cx="517525" cy="4445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28" name="Csoportba foglalás 27">
              <a:extLst>
                <a:ext uri="{FF2B5EF4-FFF2-40B4-BE49-F238E27FC236}">
                  <a16:creationId xmlns:a16="http://schemas.microsoft.com/office/drawing/2014/main" id="{5F1B3F21-3E07-49C8-85D1-3E73753755DD}"/>
                </a:ext>
              </a:extLst>
            </p:cNvPr>
            <p:cNvGrpSpPr/>
            <p:nvPr/>
          </p:nvGrpSpPr>
          <p:grpSpPr>
            <a:xfrm>
              <a:off x="8216221" y="3576538"/>
              <a:ext cx="3060417" cy="1490420"/>
              <a:chOff x="3507097" y="3657616"/>
              <a:chExt cx="3060417" cy="1490420"/>
            </a:xfrm>
          </p:grpSpPr>
          <p:sp>
            <p:nvSpPr>
              <p:cNvPr id="29" name="Ív 28">
                <a:extLst>
                  <a:ext uri="{FF2B5EF4-FFF2-40B4-BE49-F238E27FC236}">
                    <a16:creationId xmlns:a16="http://schemas.microsoft.com/office/drawing/2014/main" id="{B1C370BE-516F-4584-901A-2E9C5BC3BDF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507097" y="3657616"/>
                <a:ext cx="3060417" cy="1490420"/>
              </a:xfrm>
              <a:prstGeom prst="arc">
                <a:avLst>
                  <a:gd name="adj1" fmla="val 9770417"/>
                  <a:gd name="adj2" fmla="val 10739202"/>
                </a:avLst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stealth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1" fontAlgn="base" latinLnBrk="0" hangingPunct="0">
                  <a:lnSpc>
                    <a:spcPct val="94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/>
                </a:pPr>
                <a:endParaRPr kumimoji="0" lang="hu-HU" sz="1800" b="0" i="0" u="none" strike="noStrike" cap="none" normalizeH="0" baseline="0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  <p:graphicFrame>
            <p:nvGraphicFramePr>
              <p:cNvPr id="30" name="Object 8">
                <a:extLst>
                  <a:ext uri="{FF2B5EF4-FFF2-40B4-BE49-F238E27FC236}">
                    <a16:creationId xmlns:a16="http://schemas.microsoft.com/office/drawing/2014/main" id="{EDEB1EB6-EF95-4480-B524-40BA4806D8FD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3620243" y="4404302"/>
              <a:ext cx="474662" cy="4127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42" name="Egyenlet" r:id="rId8" imgW="139680" imgH="164880" progId="Equation.3">
                      <p:embed/>
                    </p:oleObj>
                  </mc:Choice>
                  <mc:Fallback>
                    <p:oleObj name="Egyenlet" r:id="rId8" imgW="139680" imgH="164880" progId="Equation.3">
                      <p:embed/>
                      <p:pic>
                        <p:nvPicPr>
                          <p:cNvPr id="157704" name="Object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620243" y="4404302"/>
                            <a:ext cx="474662" cy="41275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31" name="Szövegdoboz 30">
              <a:extLst>
                <a:ext uri="{FF2B5EF4-FFF2-40B4-BE49-F238E27FC236}">
                  <a16:creationId xmlns:a16="http://schemas.microsoft.com/office/drawing/2014/main" id="{5A953825-F16F-4F3F-9835-3382DDB13EF1}"/>
                </a:ext>
              </a:extLst>
            </p:cNvPr>
            <p:cNvSpPr txBox="1"/>
            <p:nvPr/>
          </p:nvSpPr>
          <p:spPr>
            <a:xfrm>
              <a:off x="11466949" y="3272773"/>
              <a:ext cx="65" cy="26039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endParaRPr lang="hu-HU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Szövegdoboz 32">
                <a:extLst>
                  <a:ext uri="{FF2B5EF4-FFF2-40B4-BE49-F238E27FC236}">
                    <a16:creationId xmlns:a16="http://schemas.microsoft.com/office/drawing/2014/main" id="{FEBEC667-3E05-4451-AB5F-518D291347BA}"/>
                  </a:ext>
                </a:extLst>
              </p:cNvPr>
              <p:cNvSpPr txBox="1"/>
              <p:nvPr/>
            </p:nvSpPr>
            <p:spPr>
              <a:xfrm>
                <a:off x="563880" y="2636520"/>
                <a:ext cx="7483652" cy="6038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u-HU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e>
                      <m:sub>
                        <m:r>
                          <a:rPr lang="hu-HU" sz="3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hu-HU" sz="3600" b="0" i="1" smtClean="0">
                            <a:latin typeface="Cambria Math" panose="02040503050406030204" pitchFamily="18" charset="0"/>
                          </a:rPr>
                          <m:t>,ℓ,</m:t>
                        </m:r>
                        <m:sSub>
                          <m:sSubPr>
                            <m:ctrlPr>
                              <a:rPr lang="hu-HU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hu-HU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ℓ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hu-HU" sz="3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sz="3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hu-HU" sz="3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l-GR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Θ</m:t>
                        </m:r>
                        <m:r>
                          <a:rPr lang="hu-HU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l-GR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d>
                    <m:r>
                      <a:rPr lang="hu-HU" sz="36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u-HU" sz="3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36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hu-HU" sz="3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hu-HU" sz="3600" b="0" i="1" smtClean="0">
                            <a:latin typeface="Cambria Math" panose="02040503050406030204" pitchFamily="18" charset="0"/>
                          </a:rPr>
                          <m:t>,ℓ</m:t>
                        </m:r>
                      </m:sub>
                    </m:sSub>
                    <m:d>
                      <m:dPr>
                        <m:ctrlPr>
                          <a:rPr lang="hu-HU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sz="3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hu-HU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hu-HU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hu-HU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ℓ, </m:t>
                        </m:r>
                        <m:sSub>
                          <m:sSubPr>
                            <m:ctrlPr>
                              <a:rPr lang="hu-HU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hu-HU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ℓ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hu-HU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l-GR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Θ</m:t>
                        </m:r>
                        <m:r>
                          <a:rPr lang="hu-HU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hu-HU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d>
                  </m:oMath>
                </a14:m>
                <a:r>
                  <a:rPr lang="hu-HU" sz="3600" dirty="0"/>
                  <a:t> </a:t>
                </a:r>
              </a:p>
            </p:txBody>
          </p:sp>
        </mc:Choice>
        <mc:Fallback xmlns="">
          <p:sp>
            <p:nvSpPr>
              <p:cNvPr id="33" name="Szövegdoboz 32">
                <a:extLst>
                  <a:ext uri="{FF2B5EF4-FFF2-40B4-BE49-F238E27FC236}">
                    <a16:creationId xmlns:a16="http://schemas.microsoft.com/office/drawing/2014/main" id="{FEBEC667-3E05-4451-AB5F-518D29134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" y="2636520"/>
                <a:ext cx="7483652" cy="6038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5012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atomok elektronszerkezetének leírása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520" y="1490344"/>
            <a:ext cx="11521440" cy="5200015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gömbi forgást leíró függvények alakja ismerős lehet, ezek az ún. gömb-függvények [56]: </a:t>
            </a:r>
          </a:p>
          <a:p>
            <a:pPr marL="0" indent="0">
              <a:spcBef>
                <a:spcPts val="7000"/>
              </a:spcBef>
              <a:spcAft>
                <a:spcPts val="1000"/>
              </a:spcAft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ahol ℓ és m</a:t>
            </a:r>
            <a:r>
              <a:rPr lang="hu-H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ℓ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forgási </a:t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állapotot leíró kvantum-</a:t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számok, a </a:t>
            </a:r>
            <a:r>
              <a:rPr lang="hu-H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mellék-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és </a:t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mágneses </a:t>
            </a:r>
            <a:r>
              <a:rPr lang="hu-H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mellékkvan</a:t>
            </a:r>
            <a:r>
              <a:rPr lang="hu-H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hu-H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tumszám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korábban tanult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mágne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kvantumszám név m</a:t>
            </a:r>
            <a:r>
              <a:rPr lang="hu-H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ℓ</a:t>
            </a:r>
            <a:br>
              <a:rPr lang="hu-H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-re HIBÁS! Felejtsék el!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3">
                <a:extLst>
                  <a:ext uri="{FF2B5EF4-FFF2-40B4-BE49-F238E27FC236}">
                    <a16:creationId xmlns:a16="http://schemas.microsoft.com/office/drawing/2014/main" id="{FCF7B580-E451-4FF2-9D47-02C86AE8334B}"/>
                  </a:ext>
                </a:extLst>
              </p:cNvPr>
              <p:cNvSpPr txBox="1"/>
              <p:nvPr/>
            </p:nvSpPr>
            <p:spPr bwMode="auto">
              <a:xfrm>
                <a:off x="1078482" y="2434590"/>
                <a:ext cx="2333701" cy="790575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hu-H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ℓ, </m:t>
                          </m:r>
                          <m:sSub>
                            <m:sSubPr>
                              <m:ctrlPr>
                                <a:rPr lang="hu-HU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hu-HU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ℓ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hu-H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Θ</m:t>
                          </m:r>
                          <m:r>
                            <a:rPr lang="hu-H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hu-H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</m:d>
                    </m:oMath>
                  </m:oMathPara>
                </a14:m>
                <a:endParaRPr lang="hu-HU" sz="3600" dirty="0"/>
              </a:p>
            </p:txBody>
          </p:sp>
        </mc:Choice>
        <mc:Fallback xmlns="">
          <p:sp>
            <p:nvSpPr>
              <p:cNvPr id="8" name="Object 3">
                <a:extLst>
                  <a:ext uri="{FF2B5EF4-FFF2-40B4-BE49-F238E27FC236}">
                    <a16:creationId xmlns:a16="http://schemas.microsoft.com/office/drawing/2014/main" id="{FCF7B580-E451-4FF2-9D47-02C86AE83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8482" y="2434590"/>
                <a:ext cx="2333701" cy="7905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Csoportba foglalás 3">
            <a:extLst>
              <a:ext uri="{FF2B5EF4-FFF2-40B4-BE49-F238E27FC236}">
                <a16:creationId xmlns:a16="http://schemas.microsoft.com/office/drawing/2014/main" id="{83669493-25A3-41A1-A96A-E8786CC48363}"/>
              </a:ext>
            </a:extLst>
          </p:cNvPr>
          <p:cNvGrpSpPr/>
          <p:nvPr/>
        </p:nvGrpSpPr>
        <p:grpSpPr>
          <a:xfrm>
            <a:off x="4271962" y="2122488"/>
            <a:ext cx="7279959" cy="4443263"/>
            <a:chOff x="4271962" y="2122488"/>
            <a:chExt cx="7279959" cy="4443263"/>
          </a:xfrm>
        </p:grpSpPr>
        <p:pic>
          <p:nvPicPr>
            <p:cNvPr id="5" name="Kép 4" descr="Spherical_Harmonics.png">
              <a:extLst>
                <a:ext uri="{FF2B5EF4-FFF2-40B4-BE49-F238E27FC236}">
                  <a16:creationId xmlns:a16="http://schemas.microsoft.com/office/drawing/2014/main" id="{D0AA6405-E587-4B4B-8CF6-052BE1E36ED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020985" y="2984798"/>
              <a:ext cx="5714286" cy="3580953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6" name="Objektum 5">
                  <a:extLst>
                    <a:ext uri="{FF2B5EF4-FFF2-40B4-BE49-F238E27FC236}">
                      <a16:creationId xmlns:a16="http://schemas.microsoft.com/office/drawing/2014/main" id="{37DE2631-942A-4D84-BC4F-A271409F1BFD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761951707"/>
                    </p:ext>
                  </p:extLst>
                </p:nvPr>
              </p:nvGraphicFramePr>
              <p:xfrm>
                <a:off x="4271962" y="2122488"/>
                <a:ext cx="695325" cy="4243387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2126" name="Egyenlet" r:id="rId10" imgW="126720" imgH="1117440" progId="Equation.3">
                        <p:embed/>
                      </p:oleObj>
                    </mc:Choice>
                    <mc:Fallback>
                      <p:oleObj name="Egyenlet" r:id="rId10" imgW="126720" imgH="1117440" progId="Equation.3">
                        <p:embed/>
                        <p:pic>
                          <p:nvPicPr>
                            <p:cNvPr id="69" name="Objektum 6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271962" y="2122488"/>
                              <a:ext cx="695325" cy="4243387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6" name="Objektum 5">
                  <a:extLst>
                    <a:ext uri="{FF2B5EF4-FFF2-40B4-BE49-F238E27FC236}">
                      <a16:creationId xmlns:a16="http://schemas.microsoft.com/office/drawing/2014/main" id="{37DE2631-942A-4D84-BC4F-A271409F1BFD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761951707"/>
                    </p:ext>
                  </p:extLst>
                </p:nvPr>
              </p:nvGraphicFramePr>
              <p:xfrm>
                <a:off x="4271962" y="2122488"/>
                <a:ext cx="695325" cy="4243387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6290" name="Egyenlet" r:id="rId12" imgW="126720" imgH="1117440" progId="Equation.3">
                        <p:embed/>
                      </p:oleObj>
                    </mc:Choice>
                    <mc:Fallback>
                      <p:oleObj name="Egyenlet" r:id="rId12" imgW="126720" imgH="1117440" progId="Equation.3">
                        <p:embed/>
                        <p:pic>
                          <p:nvPicPr>
                            <p:cNvPr id="69" name="Objektum 6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271962" y="2122488"/>
                              <a:ext cx="695325" cy="4243387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7" name="Objektum 6">
                  <a:extLst>
                    <a:ext uri="{FF2B5EF4-FFF2-40B4-BE49-F238E27FC236}">
                      <a16:creationId xmlns:a16="http://schemas.microsoft.com/office/drawing/2014/main" id="{8011D412-7C8E-4C21-9D1C-153A84DD97DA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274859341"/>
                    </p:ext>
                  </p:extLst>
                </p:nvPr>
              </p:nvGraphicFramePr>
              <p:xfrm>
                <a:off x="5152390" y="2216150"/>
                <a:ext cx="6286500" cy="61595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2127" name="Egyenlet" r:id="rId14" imgW="2336760" imgH="228600" progId="Equation.3">
                        <p:embed/>
                      </p:oleObj>
                    </mc:Choice>
                    <mc:Fallback>
                      <p:oleObj name="Egyenlet" r:id="rId14" imgW="2336760" imgH="228600" progId="Equation.3">
                        <p:embed/>
                        <p:pic>
                          <p:nvPicPr>
                            <p:cNvPr id="70" name="Objektum 69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5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152390" y="2216150"/>
                              <a:ext cx="6286500" cy="61595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7" name="Objektum 6">
                  <a:extLst>
                    <a:ext uri="{FF2B5EF4-FFF2-40B4-BE49-F238E27FC236}">
                      <a16:creationId xmlns:a16="http://schemas.microsoft.com/office/drawing/2014/main" id="{8011D412-7C8E-4C21-9D1C-153A84DD97DA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274859341"/>
                    </p:ext>
                  </p:extLst>
                </p:nvPr>
              </p:nvGraphicFramePr>
              <p:xfrm>
                <a:off x="5152390" y="2216150"/>
                <a:ext cx="6286500" cy="615950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6291" name="Egyenlet" r:id="rId16" imgW="2336760" imgH="228600" progId="Equation.3">
                        <p:embed/>
                      </p:oleObj>
                    </mc:Choice>
                    <mc:Fallback>
                      <p:oleObj name="Egyenlet" r:id="rId16" imgW="2336760" imgH="228600" progId="Equation.3">
                        <p:embed/>
                        <p:pic>
                          <p:nvPicPr>
                            <p:cNvPr id="70" name="Objektum 69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152390" y="2216150"/>
                              <a:ext cx="6286500" cy="61595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Objektum 8">
                  <a:extLst>
                    <a:ext uri="{FF2B5EF4-FFF2-40B4-BE49-F238E27FC236}">
                      <a16:creationId xmlns:a16="http://schemas.microsoft.com/office/drawing/2014/main" id="{1BCD2C94-B4C7-444C-AD37-C6378C113725}"/>
                    </a:ext>
                  </a:extLst>
                </p:cNvPr>
                <p:cNvSpPr txBox="1"/>
                <p:nvPr/>
              </p:nvSpPr>
              <p:spPr bwMode="auto">
                <a:xfrm>
                  <a:off x="10932161" y="2987040"/>
                  <a:ext cx="619760" cy="3550920"/>
                </a:xfrm>
                <a:prstGeom prst="rect">
                  <a:avLst/>
                </a:prstGeom>
                <a:noFill/>
              </p:spPr>
              <p:txBody>
                <a:bodyPr>
                  <a:normAutofit fontScale="925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hu-HU" sz="3600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</m:t>
                        </m:r>
                      </m:oMath>
                    </m:oMathPara>
                  </a14:m>
                  <a:endParaRPr lang="hu-HU" sz="3600" b="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  <a:p>
                  <a:endParaRPr lang="hu-HU" sz="36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  <a:p>
                  <a:r>
                    <a:rPr lang="hu-HU" sz="3600" dirty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p</a:t>
                  </a:r>
                </a:p>
                <a:p>
                  <a:endParaRPr lang="hu-HU" sz="36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  <a:p>
                  <a:r>
                    <a:rPr lang="hu-HU" sz="3600" dirty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d</a:t>
                  </a:r>
                </a:p>
                <a:p>
                  <a:endParaRPr lang="hu-HU" sz="36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  <a:p>
                  <a:r>
                    <a:rPr lang="hu-HU" sz="3600" dirty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f</a:t>
                  </a:r>
                </a:p>
              </p:txBody>
            </p:sp>
          </mc:Choice>
          <mc:Fallback xmlns="">
            <p:sp>
              <p:nvSpPr>
                <p:cNvPr id="9" name="Objektum 8">
                  <a:extLst>
                    <a:ext uri="{FF2B5EF4-FFF2-40B4-BE49-F238E27FC236}">
                      <a16:creationId xmlns:a16="http://schemas.microsoft.com/office/drawing/2014/main" id="{1BCD2C94-B4C7-444C-AD37-C6378C11372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932161" y="2987040"/>
                  <a:ext cx="619760" cy="3550920"/>
                </a:xfrm>
                <a:prstGeom prst="rect">
                  <a:avLst/>
                </a:prstGeom>
                <a:blipFill>
                  <a:blip r:embed="rId18"/>
                  <a:stretch>
                    <a:fillRect l="-26471"/>
                  </a:stretch>
                </a:blipFill>
              </p:spPr>
              <p:txBody>
                <a:bodyPr/>
                <a:lstStyle/>
                <a:p>
                  <a:r>
                    <a:rPr lang="hu-H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110481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20095</TotalTime>
  <Words>3402</Words>
  <Application>Microsoft Office PowerPoint</Application>
  <PresentationFormat>Widescreen</PresentationFormat>
  <Paragraphs>387</Paragraphs>
  <Slides>42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53" baseType="lpstr">
      <vt:lpstr>Arial</vt:lpstr>
      <vt:lpstr>Brush Script MT</vt:lpstr>
      <vt:lpstr>Calibri</vt:lpstr>
      <vt:lpstr>Calibri Light</vt:lpstr>
      <vt:lpstr>Cambria Math</vt:lpstr>
      <vt:lpstr>Courier New</vt:lpstr>
      <vt:lpstr>Symbol</vt:lpstr>
      <vt:lpstr>Times New Roman</vt:lpstr>
      <vt:lpstr>Office-téma</vt:lpstr>
      <vt:lpstr>Egyenlet</vt:lpstr>
      <vt:lpstr>Equation</vt:lpstr>
      <vt:lpstr>Kémia alapjai  10. Az atomok elektronszerkezetének a leírása és a periódusos rendszer</vt:lpstr>
      <vt:lpstr>Az atom elektronszerkezete</vt:lpstr>
      <vt:lpstr>Az elemek rendszerezése</vt:lpstr>
      <vt:lpstr>Az elemek rendszerezése</vt:lpstr>
      <vt:lpstr>Az elemek rendszerezése</vt:lpstr>
      <vt:lpstr>Az atomok elektronszerkezetének leírása</vt:lpstr>
      <vt:lpstr>Az atomok elektronszerkezetének leírása</vt:lpstr>
      <vt:lpstr>Az atomok elektronszerkezetének leírása</vt:lpstr>
      <vt:lpstr>Az atomok elektronszerkezetének leírása</vt:lpstr>
      <vt:lpstr>Az atomok elektronszerkezetének leírása</vt:lpstr>
      <vt:lpstr>Az atomok elektronszerkezetének leírása</vt:lpstr>
      <vt:lpstr>Az atomok elektronszerkezetének leírása</vt:lpstr>
      <vt:lpstr>Az atomok elektronszerkezetének leírása</vt:lpstr>
      <vt:lpstr>PowerPoint Presentation</vt:lpstr>
      <vt:lpstr>PowerPoint Presentation</vt:lpstr>
      <vt:lpstr>PowerPoint Presentation</vt:lpstr>
      <vt:lpstr>Az atomok elektronszerkezetének leírása</vt:lpstr>
      <vt:lpstr>PowerPoint Presentation</vt:lpstr>
      <vt:lpstr>Az atomok elektronszerkezetének leírása</vt:lpstr>
      <vt:lpstr>A H-atom vonalas színképe</vt:lpstr>
      <vt:lpstr>A többelektronos atomok szerkezete</vt:lpstr>
      <vt:lpstr>A többelektronos atomok szerkezete</vt:lpstr>
      <vt:lpstr>A többelektronos atomok szerkezete</vt:lpstr>
      <vt:lpstr>A többelektronos atomok szerkezete</vt:lpstr>
      <vt:lpstr>A többelektronos atomok szerkezete</vt:lpstr>
      <vt:lpstr>A többelektronos atomok szerkezete</vt:lpstr>
      <vt:lpstr>A többelektronos atomok szerkezete</vt:lpstr>
      <vt:lpstr>A többelektronos atomok szerkezete</vt:lpstr>
      <vt:lpstr>A többelektronos atomok szerkezete</vt:lpstr>
      <vt:lpstr>A többelektronos atomok szerkezete</vt:lpstr>
      <vt:lpstr>A többelektronos atomok szerkezete</vt:lpstr>
      <vt:lpstr>A többelektronos atomok szerkezete</vt:lpstr>
      <vt:lpstr>A többelektronos atomok szerkezete</vt:lpstr>
      <vt:lpstr>PowerPoint Presentation</vt:lpstr>
      <vt:lpstr>PowerPoint Presentation</vt:lpstr>
      <vt:lpstr>A periódusos rendszer</vt:lpstr>
      <vt:lpstr>PowerPoint Presentation</vt:lpstr>
      <vt:lpstr>Az atomok jellemzői</vt:lpstr>
      <vt:lpstr>Az atomok jellemzői</vt:lpstr>
      <vt:lpstr>Az atomok jellemzői</vt:lpstr>
      <vt:lpstr>Irodalom - 1.</vt:lpstr>
      <vt:lpstr>Irodalom - 2.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Kémia alapjai  1. Alapfogalmak</dc:title>
  <dc:creator>Ottó</dc:creator>
  <cp:lastModifiedBy>szistvan</cp:lastModifiedBy>
  <cp:revision>1331</cp:revision>
  <dcterms:created xsi:type="dcterms:W3CDTF">2018-07-21T17:18:01Z</dcterms:created>
  <dcterms:modified xsi:type="dcterms:W3CDTF">2024-11-26T15:33:47Z</dcterms:modified>
</cp:coreProperties>
</file>