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4" r:id="rId2"/>
    <p:sldId id="370" r:id="rId3"/>
    <p:sldId id="374" r:id="rId4"/>
    <p:sldId id="375" r:id="rId5"/>
    <p:sldId id="376" r:id="rId6"/>
    <p:sldId id="377" r:id="rId7"/>
    <p:sldId id="378" r:id="rId8"/>
    <p:sldId id="381" r:id="rId9"/>
    <p:sldId id="382" r:id="rId10"/>
    <p:sldId id="384" r:id="rId11"/>
    <p:sldId id="383" r:id="rId12"/>
    <p:sldId id="385" r:id="rId13"/>
    <p:sldId id="386" r:id="rId14"/>
    <p:sldId id="387" r:id="rId15"/>
    <p:sldId id="379" r:id="rId16"/>
    <p:sldId id="388" r:id="rId17"/>
    <p:sldId id="389" r:id="rId18"/>
    <p:sldId id="391" r:id="rId19"/>
    <p:sldId id="392" r:id="rId20"/>
    <p:sldId id="395" r:id="rId21"/>
    <p:sldId id="396" r:id="rId22"/>
    <p:sldId id="390" r:id="rId23"/>
    <p:sldId id="397" r:id="rId24"/>
    <p:sldId id="398" r:id="rId25"/>
    <p:sldId id="399" r:id="rId26"/>
    <p:sldId id="401" r:id="rId27"/>
    <p:sldId id="400" r:id="rId28"/>
    <p:sldId id="265" r:id="rId29"/>
    <p:sldId id="266" r:id="rId30"/>
    <p:sldId id="305" r:id="rId31"/>
    <p:sldId id="263" r:id="rId32"/>
    <p:sldId id="271" r:id="rId33"/>
    <p:sldId id="272" r:id="rId34"/>
    <p:sldId id="300" r:id="rId35"/>
    <p:sldId id="380" r:id="rId36"/>
    <p:sldId id="402" r:id="rId3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2E0CFC"/>
    <a:srgbClr val="FF9933"/>
    <a:srgbClr val="B707AF"/>
    <a:srgbClr val="F6989F"/>
    <a:srgbClr val="CC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918" autoAdjust="0"/>
    <p:restoredTop sz="96357" autoAdjust="0"/>
  </p:normalViewPr>
  <p:slideViewPr>
    <p:cSldViewPr snapToGrid="0" showGuides="1">
      <p:cViewPr varScale="1">
        <p:scale>
          <a:sx n="110" d="100"/>
          <a:sy n="110" d="100"/>
        </p:scale>
        <p:origin x="1296" y="114"/>
      </p:cViewPr>
      <p:guideLst>
        <p:guide orient="horz" pos="2863"/>
        <p:guide pos="3840"/>
      </p:guideLst>
    </p:cSldViewPr>
  </p:slideViewPr>
  <p:outlineViewPr>
    <p:cViewPr>
      <p:scale>
        <a:sx n="33" d="100"/>
        <a:sy n="33" d="100"/>
      </p:scale>
      <p:origin x="0" y="-13806"/>
    </p:cViewPr>
  </p:outlineViewPr>
  <p:notesTextViewPr>
    <p:cViewPr>
      <p:scale>
        <a:sx n="3" d="2"/>
        <a:sy n="3" d="2"/>
      </p:scale>
      <p:origin x="0" y="0"/>
    </p:cViewPr>
  </p:notesTextViewPr>
  <p:sorterViewPr>
    <p:cViewPr>
      <p:scale>
        <a:sx n="100" d="100"/>
        <a:sy n="100" d="100"/>
      </p:scale>
      <p:origin x="0" y="-13626"/>
    </p:cViewPr>
  </p:sorter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E511C-5F32-4510-9552-F6558A4110E0}" type="datetimeFigureOut">
              <a:rPr lang="hu-HU" smtClean="0"/>
              <a:t>2024. 11. 19.</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53BF4-DF2B-40C3-9B68-A2456896F069}" type="slidenum">
              <a:rPr lang="hu-HU" smtClean="0"/>
              <a:t>‹#›</a:t>
            </a:fld>
            <a:endParaRPr lang="hu-HU"/>
          </a:p>
        </p:txBody>
      </p:sp>
    </p:spTree>
    <p:extLst>
      <p:ext uri="{BB962C8B-B14F-4D97-AF65-F5344CB8AC3E}">
        <p14:creationId xmlns:p14="http://schemas.microsoft.com/office/powerpoint/2010/main" val="235419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idx="10"/>
          </p:nvPr>
        </p:nvSpPr>
        <p:spPr/>
        <p:txBody>
          <a:bodyPr/>
          <a:lstStyle/>
          <a:p>
            <a:pPr>
              <a:defRPr/>
            </a:pPr>
            <a:fld id="{6BBEB941-D30A-43FC-A8D5-86845ECD7E5F}" type="slidenum">
              <a:rPr lang="hu-HU" smtClean="0"/>
              <a:pPr>
                <a:defRPr/>
              </a:pPr>
              <a:t>20</a:t>
            </a:fld>
            <a:endParaRPr lang="hu-HU"/>
          </a:p>
        </p:txBody>
      </p:sp>
    </p:spTree>
    <p:extLst>
      <p:ext uri="{BB962C8B-B14F-4D97-AF65-F5344CB8AC3E}">
        <p14:creationId xmlns:p14="http://schemas.microsoft.com/office/powerpoint/2010/main" val="343024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a:t>
            </a:r>
            <a:r>
              <a:rPr lang="hu-HU" baseline="0" dirty="0"/>
              <a:t> másik, a klasszikus fizika alapján nem értelmezhető jelenség, a </a:t>
            </a:r>
            <a:r>
              <a:rPr lang="hu-HU" baseline="0" dirty="0" err="1"/>
              <a:t>fotoelektromos</a:t>
            </a:r>
            <a:r>
              <a:rPr lang="hu-HU" baseline="0" dirty="0"/>
              <a:t> effektus volt. Az, hogy fény hatására elektronok lépnek ki egyes fémekből, önmagában még nem gond. A klasszikus fizika alapján, ha az elektron folyamatosan elnyeli a fényt (az amplitúdója csökken), akkor állandó bruttó besugárzási energiát alkalmazva, bármely hullámhosszú/frekvenciájú fény esetén ugyanolyan kinetikus energiájú elektronok kilépését eredményezne. Ugyanakkor egy adott hullámhosszú/frekvenciájú fény alkalmazása mellett, a besugárzó intenzitásának függvényében vizsgálva a kilépő elektronok kinetikus energiáját, a fényelnyelés törvénye (Lambert-Beer-törvény) alapján, egy minimális intenzitású fény szükséges a kilépéshez, és a kilépő elektronok kinetikus energiájának exponenciálisan nőnie kellene az alkalmazott fényintenzitás növekedésével. </a:t>
            </a:r>
            <a:endParaRPr lang="hu-HU" dirty="0"/>
          </a:p>
        </p:txBody>
      </p:sp>
      <p:sp>
        <p:nvSpPr>
          <p:cNvPr id="4" name="Dia számának helye 3"/>
          <p:cNvSpPr>
            <a:spLocks noGrp="1"/>
          </p:cNvSpPr>
          <p:nvPr>
            <p:ph type="sldNum" idx="10"/>
          </p:nvPr>
        </p:nvSpPr>
        <p:spPr/>
        <p:txBody>
          <a:bodyPr/>
          <a:lstStyle/>
          <a:p>
            <a:pPr>
              <a:defRPr/>
            </a:pPr>
            <a:fld id="{6BBEB941-D30A-43FC-A8D5-86845ECD7E5F}" type="slidenum">
              <a:rPr lang="hu-HU" smtClean="0"/>
              <a:pPr>
                <a:defRPr/>
              </a:pPr>
              <a:t>28</a:t>
            </a:fld>
            <a:endParaRPr lang="hu-HU"/>
          </a:p>
        </p:txBody>
      </p:sp>
    </p:spTree>
    <p:extLst>
      <p:ext uri="{BB962C8B-B14F-4D97-AF65-F5344CB8AC3E}">
        <p14:creationId xmlns:p14="http://schemas.microsoft.com/office/powerpoint/2010/main" val="65051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kísérleti tapasztalatok azonban gyökeresen eltértek a klasszikus fizika alapján vártaktól! Eltérő hullámhosszú/frekvenciájú</a:t>
            </a:r>
            <a:r>
              <a:rPr lang="hu-HU" baseline="0" dirty="0"/>
              <a:t> fényt, de á</a:t>
            </a:r>
            <a:r>
              <a:rPr lang="hu-HU" dirty="0"/>
              <a:t>llandó bruttó besugárzási energiát alkalmazva,</a:t>
            </a:r>
            <a:r>
              <a:rPr lang="hu-HU" baseline="0" dirty="0"/>
              <a:t> azt tapasztalták, hogy egy határfrekvencia alatt (határ-hullámszám felett) az alkalmazott bruttó energiától függetlenül nem lépnek ki elektronok, ugyanakkor a határfrekvencia felett akármilyen kis intenzitású fény kiváltja az elektronokat. Az alkalmazott fény intenzitástól a </a:t>
            </a:r>
            <a:r>
              <a:rPr lang="hu-HU" baseline="0" dirty="0" err="1"/>
              <a:t>fotoelektronok</a:t>
            </a:r>
            <a:r>
              <a:rPr lang="hu-HU" baseline="0" dirty="0"/>
              <a:t> száma függ, de a kinetikus energiájuk a frekvenciának a lineáris függvénye.</a:t>
            </a:r>
          </a:p>
          <a:p>
            <a:r>
              <a:rPr lang="hu-HU" baseline="0" dirty="0"/>
              <a:t>A jelenség helyes magyarázatát Einstein az egyik híres 1905-ös cikkében adta meg, amiért 1921-ben Nobel-díjat kapott. Eszerint a </a:t>
            </a:r>
            <a:r>
              <a:rPr lang="hu-HU" baseline="0" dirty="0" err="1"/>
              <a:t>fotoelektron</a:t>
            </a:r>
            <a:r>
              <a:rPr lang="hu-HU" baseline="0" dirty="0"/>
              <a:t> kilépése egyetlen esemény, egyetlen kölcsönhatás eredménye, mégpedig a fény részecskéje a foton és az elektron között. A foton energiája E=h</a:t>
            </a:r>
            <a:r>
              <a:rPr lang="el-GR" baseline="0" dirty="0"/>
              <a:t>ν</a:t>
            </a:r>
            <a:r>
              <a:rPr lang="hu-HU" baseline="0" dirty="0"/>
              <a:t>, amely csak akkor váltja ki elektron kilépését, ha meghaladja az elektron kötési energiáját. Az elektron kinetikus energiája pedig attól függ, hogy mennyivel haladja ez az „energiaadag” – energiakvantum a kötési energiát. Ugyanakkor azt a következtetést is le lehetett vonni, hogy az elektronok csak jól meghatározott energiaállapotban ún. </a:t>
            </a:r>
            <a:r>
              <a:rPr lang="hu-HU" baseline="0" dirty="0" err="1"/>
              <a:t>kvantált</a:t>
            </a:r>
            <a:r>
              <a:rPr lang="hu-HU" baseline="0" dirty="0"/>
              <a:t> állapotban létezhetnek a fémekben. </a:t>
            </a:r>
            <a:endParaRPr lang="hu-HU" dirty="0"/>
          </a:p>
        </p:txBody>
      </p:sp>
      <p:sp>
        <p:nvSpPr>
          <p:cNvPr id="4" name="Dia számának helye 3"/>
          <p:cNvSpPr>
            <a:spLocks noGrp="1"/>
          </p:cNvSpPr>
          <p:nvPr>
            <p:ph type="sldNum" idx="10"/>
          </p:nvPr>
        </p:nvSpPr>
        <p:spPr/>
        <p:txBody>
          <a:bodyPr/>
          <a:lstStyle/>
          <a:p>
            <a:pPr>
              <a:defRPr/>
            </a:pPr>
            <a:fld id="{6BBEB941-D30A-43FC-A8D5-86845ECD7E5F}" type="slidenum">
              <a:rPr lang="hu-HU" smtClean="0"/>
              <a:pPr>
                <a:defRPr/>
              </a:pPr>
              <a:t>29</a:t>
            </a:fld>
            <a:endParaRPr lang="hu-HU"/>
          </a:p>
        </p:txBody>
      </p:sp>
    </p:spTree>
    <p:extLst>
      <p:ext uri="{BB962C8B-B14F-4D97-AF65-F5344CB8AC3E}">
        <p14:creationId xmlns:p14="http://schemas.microsoft.com/office/powerpoint/2010/main" val="403870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a:t>Amikor a mikrorészecskék világának tanulmányozása került előtérbe, azonban egyre több olyan kísérleti tapasztalat halmozódott fel, amely ellentmondani látszott a klasszikus fizika törvényeinek. Az egyik ilyen tapasztalat az volt, hogy a Wilson-féle ködkamrában, ahol a részecskék pályája a kondenzáció miatt jól látható volt, de az </a:t>
            </a:r>
            <a:r>
              <a:rPr lang="hu-HU" altLang="hu-HU" dirty="0" err="1"/>
              <a:t>elekromágneses</a:t>
            </a:r>
            <a:r>
              <a:rPr lang="hu-HU" altLang="hu-HU" dirty="0"/>
              <a:t> sugárzás nem hagyott nyomot, a részecskék pályája látszólag minden ok nélkül megváltozott. Ez felvetette, hogy baj van a tehetetlenség törvényével.</a:t>
            </a:r>
            <a:endParaRPr lang="hu-HU" dirty="0"/>
          </a:p>
        </p:txBody>
      </p:sp>
      <p:sp>
        <p:nvSpPr>
          <p:cNvPr id="4" name="Dia számának helye 3"/>
          <p:cNvSpPr>
            <a:spLocks noGrp="1"/>
          </p:cNvSpPr>
          <p:nvPr>
            <p:ph type="sldNum" idx="10"/>
          </p:nvPr>
        </p:nvSpPr>
        <p:spPr/>
        <p:txBody>
          <a:bodyPr/>
          <a:lstStyle/>
          <a:p>
            <a:pPr>
              <a:defRPr/>
            </a:pPr>
            <a:fld id="{6BBEB941-D30A-43FC-A8D5-86845ECD7E5F}" type="slidenum">
              <a:rPr lang="hu-HU" smtClean="0"/>
              <a:pPr>
                <a:defRPr/>
              </a:pPr>
              <a:t>30</a:t>
            </a:fld>
            <a:endParaRPr lang="hu-HU"/>
          </a:p>
        </p:txBody>
      </p:sp>
    </p:spTree>
    <p:extLst>
      <p:ext uri="{BB962C8B-B14F-4D97-AF65-F5344CB8AC3E}">
        <p14:creationId xmlns:p14="http://schemas.microsoft.com/office/powerpoint/2010/main" val="21624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p:spPr>
        <p:txBody>
          <a:bodyPr/>
          <a:lstStyle/>
          <a:p>
            <a:fld id="{91A248D9-1A2A-4844-A504-ECE67487D736}" type="slidenum">
              <a:rPr lang="hu-HU"/>
              <a:pPr/>
              <a:t>31</a:t>
            </a:fld>
            <a:endParaRPr lang="hu-HU"/>
          </a:p>
        </p:txBody>
      </p:sp>
      <p:sp>
        <p:nvSpPr>
          <p:cNvPr id="17411" name="Rectangle 1"/>
          <p:cNvSpPr txBox="1">
            <a:spLocks noGrp="1" noRot="1" noChangeAspect="1" noChangeArrowheads="1" noTextEdit="1"/>
          </p:cNvSpPr>
          <p:nvPr>
            <p:ph type="sldImg"/>
          </p:nvPr>
        </p:nvSpPr>
        <p:spPr>
          <a:xfrm>
            <a:off x="141288" y="777875"/>
            <a:ext cx="6818312" cy="3836988"/>
          </a:xfrm>
          <a:solidFill>
            <a:srgbClr val="FFFFFF"/>
          </a:solidFill>
          <a:ln>
            <a:solidFill>
              <a:srgbClr val="000000"/>
            </a:solidFill>
            <a:miter lim="800000"/>
          </a:ln>
        </p:spPr>
      </p:sp>
      <p:sp>
        <p:nvSpPr>
          <p:cNvPr id="17412" name="Rectangle 2"/>
          <p:cNvSpPr txBox="1">
            <a:spLocks noGrp="1" noChangeArrowheads="1"/>
          </p:cNvSpPr>
          <p:nvPr>
            <p:ph type="body" idx="1"/>
          </p:nvPr>
        </p:nvSpPr>
        <p:spPr>
          <a:xfrm>
            <a:off x="709613" y="4860925"/>
            <a:ext cx="5680075" cy="4605338"/>
          </a:xfrm>
          <a:noFill/>
          <a:ln/>
        </p:spPr>
        <p:txBody>
          <a:bodyPr wrap="none" lIns="86840" tIns="43420" rIns="86840" bIns="43420" anchor="ctr"/>
          <a:lstStyle/>
          <a:p>
            <a:pPr>
              <a:spcBef>
                <a:spcPts val="400"/>
              </a:spcBef>
            </a:pPr>
            <a:r>
              <a:rPr lang="hu-HU" sz="1200" kern="1200" dirty="0" err="1">
                <a:solidFill>
                  <a:srgbClr val="000000"/>
                </a:solidFill>
                <a:effectLst/>
                <a:latin typeface="Times New Roman" pitchFamily="18" charset="0"/>
                <a:ea typeface="+mn-ea"/>
                <a:cs typeface="+mn-cs"/>
              </a:rPr>
              <a:t>Compton</a:t>
            </a:r>
            <a:r>
              <a:rPr lang="hu-HU" sz="1200" kern="1200" dirty="0">
                <a:solidFill>
                  <a:srgbClr val="000000"/>
                </a:solidFill>
                <a:effectLst/>
                <a:latin typeface="Times New Roman" pitchFamily="18" charset="0"/>
                <a:ea typeface="+mn-ea"/>
                <a:cs typeface="+mn-cs"/>
              </a:rPr>
              <a:t> részletesen, mennyiségileg is vizsgálta a jelenséget, és arra a következtetésre</a:t>
            </a:r>
          </a:p>
          <a:p>
            <a:pPr indent="0">
              <a:spcBef>
                <a:spcPts val="400"/>
              </a:spcBef>
            </a:pPr>
            <a:r>
              <a:rPr lang="hu-HU" sz="1200" kern="1200" dirty="0">
                <a:solidFill>
                  <a:srgbClr val="000000"/>
                </a:solidFill>
                <a:effectLst/>
                <a:latin typeface="Times New Roman" pitchFamily="18" charset="0"/>
                <a:ea typeface="+mn-ea"/>
                <a:cs typeface="+mn-cs"/>
              </a:rPr>
              <a:t> jutott, hogy a jelenség oka, hogy az elektronok fény hatására változtatják meg a pályájukat,</a:t>
            </a:r>
          </a:p>
          <a:p>
            <a:pPr>
              <a:spcBef>
                <a:spcPts val="400"/>
              </a:spcBef>
            </a:pPr>
            <a:r>
              <a:rPr lang="hu-HU" sz="1200" kern="1200" dirty="0">
                <a:solidFill>
                  <a:srgbClr val="000000"/>
                </a:solidFill>
                <a:effectLst/>
                <a:latin typeface="Times New Roman" pitchFamily="18" charset="0"/>
                <a:ea typeface="+mn-ea"/>
                <a:cs typeface="+mn-cs"/>
              </a:rPr>
              <a:t> és a fény hullámhossza is megváltozik a kölcsönhatás következtében. A fénynek eszerint </a:t>
            </a:r>
          </a:p>
          <a:p>
            <a:pPr>
              <a:spcBef>
                <a:spcPts val="400"/>
              </a:spcBef>
            </a:pPr>
            <a:r>
              <a:rPr lang="hu-HU" sz="1200" kern="1200" dirty="0">
                <a:solidFill>
                  <a:srgbClr val="000000"/>
                </a:solidFill>
                <a:effectLst/>
                <a:latin typeface="Times New Roman" pitchFamily="18" charset="0"/>
                <a:ea typeface="+mn-ea"/>
                <a:cs typeface="+mn-cs"/>
              </a:rPr>
              <a:t>van lendülete, ami a részecskékre jellemző </a:t>
            </a:r>
            <a:r>
              <a:rPr lang="hu-HU" sz="1200" kern="1200" dirty="0" err="1">
                <a:solidFill>
                  <a:srgbClr val="000000"/>
                </a:solidFill>
                <a:effectLst/>
                <a:latin typeface="Times New Roman" pitchFamily="18" charset="0"/>
                <a:ea typeface="+mn-ea"/>
                <a:cs typeface="+mn-cs"/>
              </a:rPr>
              <a:t>mv</a:t>
            </a:r>
            <a:r>
              <a:rPr lang="hu-HU" sz="1200" kern="1200" dirty="0">
                <a:solidFill>
                  <a:srgbClr val="000000"/>
                </a:solidFill>
                <a:effectLst/>
                <a:latin typeface="Times New Roman" pitchFamily="18" charset="0"/>
                <a:ea typeface="+mn-ea"/>
                <a:cs typeface="+mn-cs"/>
              </a:rPr>
              <a:t> szorzatként definiáltunk. A másik furcsaság</a:t>
            </a:r>
          </a:p>
          <a:p>
            <a:pPr>
              <a:spcBef>
                <a:spcPts val="400"/>
              </a:spcBef>
            </a:pPr>
            <a:r>
              <a:rPr lang="hu-HU" sz="1200" kern="1200" dirty="0">
                <a:solidFill>
                  <a:srgbClr val="000000"/>
                </a:solidFill>
                <a:effectLst/>
                <a:latin typeface="Times New Roman" pitchFamily="18" charset="0"/>
                <a:ea typeface="+mn-ea"/>
                <a:cs typeface="+mn-cs"/>
              </a:rPr>
              <a:t> az volt, hogy a hullámtól átvett, neki átadott energia nem az </a:t>
            </a:r>
            <a:r>
              <a:rPr lang="hu-HU" sz="1200" kern="1200" dirty="0" err="1">
                <a:solidFill>
                  <a:srgbClr val="000000"/>
                </a:solidFill>
                <a:effectLst/>
                <a:latin typeface="Times New Roman" pitchFamily="18" charset="0"/>
                <a:ea typeface="+mn-ea"/>
                <a:cs typeface="+mn-cs"/>
              </a:rPr>
              <a:t>amplitudót</a:t>
            </a:r>
            <a:r>
              <a:rPr lang="hu-HU" sz="1200" kern="1200" dirty="0">
                <a:solidFill>
                  <a:srgbClr val="000000"/>
                </a:solidFill>
                <a:effectLst/>
                <a:latin typeface="Times New Roman" pitchFamily="18" charset="0"/>
                <a:ea typeface="+mn-ea"/>
                <a:cs typeface="+mn-cs"/>
              </a:rPr>
              <a:t>, hanem a</a:t>
            </a:r>
          </a:p>
          <a:p>
            <a:pPr>
              <a:spcBef>
                <a:spcPts val="400"/>
              </a:spcBef>
            </a:pPr>
            <a:r>
              <a:rPr lang="hu-HU" sz="1200" kern="1200" dirty="0">
                <a:solidFill>
                  <a:srgbClr val="000000"/>
                </a:solidFill>
                <a:effectLst/>
                <a:latin typeface="Times New Roman" pitchFamily="18" charset="0"/>
                <a:ea typeface="+mn-ea"/>
                <a:cs typeface="+mn-cs"/>
              </a:rPr>
              <a:t> </a:t>
            </a:r>
            <a:r>
              <a:rPr lang="hu-HU" sz="1200" kern="1200" dirty="0" err="1">
                <a:solidFill>
                  <a:srgbClr val="000000"/>
                </a:solidFill>
                <a:effectLst/>
                <a:latin typeface="Times New Roman" pitchFamily="18" charset="0"/>
                <a:ea typeface="+mn-ea"/>
                <a:cs typeface="+mn-cs"/>
              </a:rPr>
              <a:t>hullámhosszot</a:t>
            </a:r>
            <a:r>
              <a:rPr lang="hu-HU" sz="1200" kern="1200" dirty="0">
                <a:solidFill>
                  <a:srgbClr val="000000"/>
                </a:solidFill>
                <a:effectLst/>
                <a:latin typeface="Times New Roman" pitchFamily="18" charset="0"/>
                <a:ea typeface="+mn-ea"/>
                <a:cs typeface="+mn-cs"/>
              </a:rPr>
              <a:t> változtatta meg!</a:t>
            </a:r>
            <a:endParaRPr lang="hu-H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foton feltételezése</a:t>
            </a:r>
            <a:r>
              <a:rPr lang="hu-HU" baseline="0" dirty="0"/>
              <a:t> a hullámok oldaláról vezetett az anyag duális, részecske és hullámtermészetének a felfedezéséhez. A másik irányból a </a:t>
            </a:r>
            <a:r>
              <a:rPr lang="hu-HU" baseline="0" dirty="0" err="1"/>
              <a:t>Davisson-Germer</a:t>
            </a:r>
            <a:r>
              <a:rPr lang="hu-HU" baseline="0" dirty="0"/>
              <a:t> kísérlet bizonyította, hogy a korábban részecskeként kezelt elektron is képes hullámtulajdonságokat mutatni, rácson hullámként szóródni, és interferencia képet produkálni. </a:t>
            </a:r>
          </a:p>
          <a:p>
            <a:r>
              <a:rPr lang="hu-HU" baseline="0" dirty="0"/>
              <a:t>A mennyiségi leírást de </a:t>
            </a:r>
            <a:r>
              <a:rPr lang="hu-HU" baseline="0" dirty="0" err="1"/>
              <a:t>Broglie</a:t>
            </a:r>
            <a:r>
              <a:rPr lang="hu-HU" baseline="0" dirty="0"/>
              <a:t> adta meg, mely szerint a részecske hullámhossza, és a lendülete összefügg, szorzatuk éppen a Planck állandót adja meg. </a:t>
            </a:r>
            <a:r>
              <a:rPr lang="el-GR" baseline="0" dirty="0"/>
              <a:t>λ</a:t>
            </a:r>
            <a:r>
              <a:rPr lang="hu-HU" baseline="0" dirty="0"/>
              <a:t>·p = h</a:t>
            </a:r>
            <a:endParaRPr lang="hu-HU" dirty="0"/>
          </a:p>
        </p:txBody>
      </p:sp>
      <p:sp>
        <p:nvSpPr>
          <p:cNvPr id="4" name="Dia számának helye 3"/>
          <p:cNvSpPr>
            <a:spLocks noGrp="1"/>
          </p:cNvSpPr>
          <p:nvPr>
            <p:ph type="sldNum" idx="10"/>
          </p:nvPr>
        </p:nvSpPr>
        <p:spPr/>
        <p:txBody>
          <a:bodyPr/>
          <a:lstStyle/>
          <a:p>
            <a:pPr>
              <a:defRPr/>
            </a:pPr>
            <a:fld id="{6BBEB941-D30A-43FC-A8D5-86845ECD7E5F}" type="slidenum">
              <a:rPr lang="hu-HU" smtClean="0"/>
              <a:pPr>
                <a:defRPr/>
              </a:pPr>
              <a:t>32</a:t>
            </a:fld>
            <a:endParaRPr lang="hu-HU"/>
          </a:p>
        </p:txBody>
      </p:sp>
    </p:spTree>
    <p:extLst>
      <p:ext uri="{BB962C8B-B14F-4D97-AF65-F5344CB8AC3E}">
        <p14:creationId xmlns:p14="http://schemas.microsoft.com/office/powerpoint/2010/main" val="316746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bizonytalanság egy új típusának</a:t>
            </a:r>
            <a:r>
              <a:rPr lang="hu-HU" baseline="0" dirty="0"/>
              <a:t> a megjelenése végleg lerombolta a klasszikus fizikát. Újra volt szükség! Ennek az alapfeltevéseivel foglalkozunk a következőkben.</a:t>
            </a:r>
            <a:endParaRPr lang="hu-HU" dirty="0"/>
          </a:p>
        </p:txBody>
      </p:sp>
      <p:sp>
        <p:nvSpPr>
          <p:cNvPr id="4" name="Dia számának helye 3"/>
          <p:cNvSpPr>
            <a:spLocks noGrp="1"/>
          </p:cNvSpPr>
          <p:nvPr>
            <p:ph type="sldNum" idx="10"/>
          </p:nvPr>
        </p:nvSpPr>
        <p:spPr/>
        <p:txBody>
          <a:bodyPr/>
          <a:lstStyle/>
          <a:p>
            <a:pPr>
              <a:defRPr/>
            </a:pPr>
            <a:fld id="{6BBEB941-D30A-43FC-A8D5-86845ECD7E5F}" type="slidenum">
              <a:rPr lang="hu-HU" smtClean="0"/>
              <a:pPr>
                <a:defRPr/>
              </a:pPr>
              <a:t>33</a:t>
            </a:fld>
            <a:endParaRPr lang="hu-HU"/>
          </a:p>
        </p:txBody>
      </p:sp>
    </p:spTree>
    <p:extLst>
      <p:ext uri="{BB962C8B-B14F-4D97-AF65-F5344CB8AC3E}">
        <p14:creationId xmlns:p14="http://schemas.microsoft.com/office/powerpoint/2010/main" val="19183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Az új fizika, a</a:t>
            </a:r>
            <a:r>
              <a:rPr lang="hu-HU" baseline="0" dirty="0"/>
              <a:t> kvantummechanika</a:t>
            </a:r>
            <a:r>
              <a:rPr lang="hu-HU" dirty="0"/>
              <a:t> öt alapelve</a:t>
            </a:r>
            <a:r>
              <a:rPr lang="hu-HU" baseline="0" dirty="0"/>
              <a:t> tehát összefoglalva: </a:t>
            </a:r>
          </a:p>
          <a:p>
            <a:pPr marL="228600" indent="-228600">
              <a:buAutoNum type="arabicPeriod"/>
            </a:pPr>
            <a:r>
              <a:rPr lang="hu-HU" baseline="0" dirty="0"/>
              <a:t>A részecske állapotát az. Ún. hullámfüggvény írja le.</a:t>
            </a:r>
          </a:p>
          <a:p>
            <a:pPr marL="228600" indent="-228600">
              <a:buAutoNum type="arabicPeriod"/>
            </a:pPr>
            <a:r>
              <a:rPr lang="hu-HU" baseline="0" dirty="0"/>
              <a:t>A fizikai mennyiségeket ún. operátorok reprezentálják.</a:t>
            </a:r>
          </a:p>
          <a:p>
            <a:pPr marL="228600" indent="-228600">
              <a:buAutoNum type="arabicPeriod"/>
            </a:pPr>
            <a:r>
              <a:rPr lang="hu-HU" baseline="0" dirty="0"/>
              <a:t>A fizikai mennyiségeket az ún. sajátérték egyenletek segítségével kaphatjuk meg.</a:t>
            </a:r>
          </a:p>
          <a:p>
            <a:pPr marL="228600" indent="-228600">
              <a:buAutoNum type="arabicPeriod"/>
            </a:pPr>
            <a:r>
              <a:rPr lang="hu-HU" baseline="0" dirty="0"/>
              <a:t>Nagyszámú mérés átlagát a várható érték integrál adja meg.</a:t>
            </a:r>
          </a:p>
          <a:p>
            <a:pPr marL="228600" indent="-228600">
              <a:buAutoNum type="arabicPeriod"/>
            </a:pPr>
            <a:r>
              <a:rPr lang="hu-HU" baseline="0" dirty="0"/>
              <a:t>Az egymással nem felcserélhető operátorú fizikai mennyiségek bizonytalanságai, nagyszámú mérések átlagában, egymás rovására, csak korlátozottan javíthatók.</a:t>
            </a:r>
          </a:p>
          <a:p>
            <a:pPr marL="228600" indent="-228600">
              <a:buAutoNum type="arabicPeriod"/>
            </a:pPr>
            <a:endParaRPr lang="hu-HU" baseline="0" dirty="0"/>
          </a:p>
          <a:p>
            <a:pPr marL="0" indent="0">
              <a:buNone/>
            </a:pPr>
            <a:endParaRPr lang="hu-HU" dirty="0"/>
          </a:p>
        </p:txBody>
      </p:sp>
      <p:sp>
        <p:nvSpPr>
          <p:cNvPr id="4" name="Dia számának helye 3"/>
          <p:cNvSpPr>
            <a:spLocks noGrp="1"/>
          </p:cNvSpPr>
          <p:nvPr>
            <p:ph type="sldNum" idx="10"/>
          </p:nvPr>
        </p:nvSpPr>
        <p:spPr/>
        <p:txBody>
          <a:bodyPr/>
          <a:lstStyle/>
          <a:p>
            <a:pPr>
              <a:defRPr/>
            </a:pPr>
            <a:fld id="{6BBEB941-D30A-43FC-A8D5-86845ECD7E5F}" type="slidenum">
              <a:rPr lang="hu-HU" smtClean="0"/>
              <a:pPr>
                <a:defRPr/>
              </a:pPr>
              <a:t>34</a:t>
            </a:fld>
            <a:endParaRPr lang="hu-HU"/>
          </a:p>
        </p:txBody>
      </p:sp>
    </p:spTree>
    <p:extLst>
      <p:ext uri="{BB962C8B-B14F-4D97-AF65-F5344CB8AC3E}">
        <p14:creationId xmlns:p14="http://schemas.microsoft.com/office/powerpoint/2010/main" val="1830608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60BAFA9-554B-43B6-BEB6-75781DA33B0D}"/>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C4261480-A737-4A63-87C9-550E84F69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0B3B546C-A0D3-4F4F-9267-2E67412D05AF}"/>
              </a:ext>
            </a:extLst>
          </p:cNvPr>
          <p:cNvSpPr>
            <a:spLocks noGrp="1"/>
          </p:cNvSpPr>
          <p:nvPr>
            <p:ph type="dt" sz="half" idx="10"/>
          </p:nvPr>
        </p:nvSpPr>
        <p:spPr/>
        <p:txBody>
          <a:bodyPr/>
          <a:lstStyle/>
          <a:p>
            <a:fld id="{DB69C396-9EFF-4811-85B3-5926A9602E3B}" type="datetimeFigureOut">
              <a:rPr lang="hu-HU" smtClean="0"/>
              <a:t>2024. 11. 19.</a:t>
            </a:fld>
            <a:endParaRPr lang="hu-HU"/>
          </a:p>
        </p:txBody>
      </p:sp>
      <p:sp>
        <p:nvSpPr>
          <p:cNvPr id="5" name="Élőláb helye 4">
            <a:extLst>
              <a:ext uri="{FF2B5EF4-FFF2-40B4-BE49-F238E27FC236}">
                <a16:creationId xmlns:a16="http://schemas.microsoft.com/office/drawing/2014/main" id="{91FD01D0-1453-4D3C-B0CC-0317AE43070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0C137CD-8091-40F3-BFC0-A8E9555C2063}"/>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41455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0AE0C8-6C09-42ED-A08B-CAA29FA642EC}"/>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71F1E991-9999-4613-925A-08084B76784D}"/>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8BC7D12-80F9-49D4-9398-E9481CAFAFB9}"/>
              </a:ext>
            </a:extLst>
          </p:cNvPr>
          <p:cNvSpPr>
            <a:spLocks noGrp="1"/>
          </p:cNvSpPr>
          <p:nvPr>
            <p:ph type="dt" sz="half" idx="10"/>
          </p:nvPr>
        </p:nvSpPr>
        <p:spPr/>
        <p:txBody>
          <a:bodyPr/>
          <a:lstStyle/>
          <a:p>
            <a:fld id="{DB69C396-9EFF-4811-85B3-5926A9602E3B}" type="datetimeFigureOut">
              <a:rPr lang="hu-HU" smtClean="0"/>
              <a:t>2024. 11. 19.</a:t>
            </a:fld>
            <a:endParaRPr lang="hu-HU"/>
          </a:p>
        </p:txBody>
      </p:sp>
      <p:sp>
        <p:nvSpPr>
          <p:cNvPr id="5" name="Élőláb helye 4">
            <a:extLst>
              <a:ext uri="{FF2B5EF4-FFF2-40B4-BE49-F238E27FC236}">
                <a16:creationId xmlns:a16="http://schemas.microsoft.com/office/drawing/2014/main" id="{0D8C519E-665A-47B6-922A-3938066558C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92C238C-A0EE-4252-BDA2-313443E4E12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144136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B8540914-ABAC-42E6-9209-34DBAFA0807D}"/>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1F1C6AC4-8FBC-4821-B086-D63ADD78078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65BD712-18E0-4C2D-B613-C3F9BBC8DDEC}"/>
              </a:ext>
            </a:extLst>
          </p:cNvPr>
          <p:cNvSpPr>
            <a:spLocks noGrp="1"/>
          </p:cNvSpPr>
          <p:nvPr>
            <p:ph type="dt" sz="half" idx="10"/>
          </p:nvPr>
        </p:nvSpPr>
        <p:spPr/>
        <p:txBody>
          <a:bodyPr/>
          <a:lstStyle/>
          <a:p>
            <a:fld id="{DB69C396-9EFF-4811-85B3-5926A9602E3B}" type="datetimeFigureOut">
              <a:rPr lang="hu-HU" smtClean="0"/>
              <a:t>2024. 11. 19.</a:t>
            </a:fld>
            <a:endParaRPr lang="hu-HU"/>
          </a:p>
        </p:txBody>
      </p:sp>
      <p:sp>
        <p:nvSpPr>
          <p:cNvPr id="5" name="Élőláb helye 4">
            <a:extLst>
              <a:ext uri="{FF2B5EF4-FFF2-40B4-BE49-F238E27FC236}">
                <a16:creationId xmlns:a16="http://schemas.microsoft.com/office/drawing/2014/main" id="{8A1A3A8E-5927-4BFF-AC17-6902A4DEA86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EA634D1-2616-4EF7-9A58-D9BEF2F67AB2}"/>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48595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682EB87-273B-45A9-8E30-4475690B58C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F86C1DE-93B5-44C8-B9FD-3F3671FA91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788EEE0-C39F-4060-823A-27B7E2D95FC4}"/>
              </a:ext>
            </a:extLst>
          </p:cNvPr>
          <p:cNvSpPr>
            <a:spLocks noGrp="1"/>
          </p:cNvSpPr>
          <p:nvPr>
            <p:ph type="dt" sz="half" idx="10"/>
          </p:nvPr>
        </p:nvSpPr>
        <p:spPr/>
        <p:txBody>
          <a:bodyPr/>
          <a:lstStyle/>
          <a:p>
            <a:fld id="{DB69C396-9EFF-4811-85B3-5926A9602E3B}" type="datetimeFigureOut">
              <a:rPr lang="hu-HU" smtClean="0"/>
              <a:t>2024. 11. 19.</a:t>
            </a:fld>
            <a:endParaRPr lang="hu-HU"/>
          </a:p>
        </p:txBody>
      </p:sp>
      <p:sp>
        <p:nvSpPr>
          <p:cNvPr id="5" name="Élőláb helye 4">
            <a:extLst>
              <a:ext uri="{FF2B5EF4-FFF2-40B4-BE49-F238E27FC236}">
                <a16:creationId xmlns:a16="http://schemas.microsoft.com/office/drawing/2014/main" id="{E8FE2C0E-EB24-418C-8704-43D76BD25D1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F2AD948-246F-418E-8C66-66C3DB9FD945}"/>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92722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84EB00-7C7E-4794-BA56-3F20F356628F}"/>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37254D0B-6CDD-4C35-8C97-06C1A9DDB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B29A6483-CD00-4B3C-92DD-4244DE4D7BF2}"/>
              </a:ext>
            </a:extLst>
          </p:cNvPr>
          <p:cNvSpPr>
            <a:spLocks noGrp="1"/>
          </p:cNvSpPr>
          <p:nvPr>
            <p:ph type="dt" sz="half" idx="10"/>
          </p:nvPr>
        </p:nvSpPr>
        <p:spPr/>
        <p:txBody>
          <a:bodyPr/>
          <a:lstStyle/>
          <a:p>
            <a:fld id="{DB69C396-9EFF-4811-85B3-5926A9602E3B}" type="datetimeFigureOut">
              <a:rPr lang="hu-HU" smtClean="0"/>
              <a:t>2024. 11. 19.</a:t>
            </a:fld>
            <a:endParaRPr lang="hu-HU"/>
          </a:p>
        </p:txBody>
      </p:sp>
      <p:sp>
        <p:nvSpPr>
          <p:cNvPr id="5" name="Élőláb helye 4">
            <a:extLst>
              <a:ext uri="{FF2B5EF4-FFF2-40B4-BE49-F238E27FC236}">
                <a16:creationId xmlns:a16="http://schemas.microsoft.com/office/drawing/2014/main" id="{8D7A25AE-55F6-42A4-B4EC-D2555BD6CD8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F30DF3C-6C01-4487-B55F-83D93C01B748}"/>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58372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9C76D7B-C0CA-41EC-AE18-7063342D4E55}"/>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6C98209-8104-49F6-9C5C-21D352A845A8}"/>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79190E87-2C8E-4E6C-A1AB-1B0ADDF04043}"/>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237839E9-07F7-43CD-913B-5D0D46512A3C}"/>
              </a:ext>
            </a:extLst>
          </p:cNvPr>
          <p:cNvSpPr>
            <a:spLocks noGrp="1"/>
          </p:cNvSpPr>
          <p:nvPr>
            <p:ph type="dt" sz="half" idx="10"/>
          </p:nvPr>
        </p:nvSpPr>
        <p:spPr/>
        <p:txBody>
          <a:bodyPr/>
          <a:lstStyle/>
          <a:p>
            <a:fld id="{DB69C396-9EFF-4811-85B3-5926A9602E3B}" type="datetimeFigureOut">
              <a:rPr lang="hu-HU" smtClean="0"/>
              <a:t>2024. 11. 19.</a:t>
            </a:fld>
            <a:endParaRPr lang="hu-HU"/>
          </a:p>
        </p:txBody>
      </p:sp>
      <p:sp>
        <p:nvSpPr>
          <p:cNvPr id="6" name="Élőláb helye 5">
            <a:extLst>
              <a:ext uri="{FF2B5EF4-FFF2-40B4-BE49-F238E27FC236}">
                <a16:creationId xmlns:a16="http://schemas.microsoft.com/office/drawing/2014/main" id="{E8060AA2-2610-4ED4-B4FB-D694675BCD4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3334C38-4268-43C4-AE0D-3F8164C60F0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44733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7E3171-8575-4C67-B09C-7F72C32AC298}"/>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7F80FC6F-3CB7-454E-9714-9FB804CDB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63ECAB9C-0899-42E5-9713-46D78950AFE5}"/>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1F5453F-938F-40A9-8F49-3493FC447C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40C513DE-21D2-4C6F-8F44-E8785BA3B92A}"/>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852C82A1-8088-461D-81C2-9990F3FD9FB4}"/>
              </a:ext>
            </a:extLst>
          </p:cNvPr>
          <p:cNvSpPr>
            <a:spLocks noGrp="1"/>
          </p:cNvSpPr>
          <p:nvPr>
            <p:ph type="dt" sz="half" idx="10"/>
          </p:nvPr>
        </p:nvSpPr>
        <p:spPr/>
        <p:txBody>
          <a:bodyPr/>
          <a:lstStyle/>
          <a:p>
            <a:fld id="{DB69C396-9EFF-4811-85B3-5926A9602E3B}" type="datetimeFigureOut">
              <a:rPr lang="hu-HU" smtClean="0"/>
              <a:t>2024. 11. 19.</a:t>
            </a:fld>
            <a:endParaRPr lang="hu-HU"/>
          </a:p>
        </p:txBody>
      </p:sp>
      <p:sp>
        <p:nvSpPr>
          <p:cNvPr id="8" name="Élőláb helye 7">
            <a:extLst>
              <a:ext uri="{FF2B5EF4-FFF2-40B4-BE49-F238E27FC236}">
                <a16:creationId xmlns:a16="http://schemas.microsoft.com/office/drawing/2014/main" id="{4D1C14E5-D515-4B78-AD1E-EA50BB4AE8B2}"/>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9D5A5DA0-FF31-419E-824A-F2B352A3E36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7386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C42236-20E1-4CBA-A562-9D4F2040E421}"/>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7FBF262A-F4AB-4FF7-9E2A-136F0C92AA84}"/>
              </a:ext>
            </a:extLst>
          </p:cNvPr>
          <p:cNvSpPr>
            <a:spLocks noGrp="1"/>
          </p:cNvSpPr>
          <p:nvPr>
            <p:ph type="dt" sz="half" idx="10"/>
          </p:nvPr>
        </p:nvSpPr>
        <p:spPr/>
        <p:txBody>
          <a:bodyPr/>
          <a:lstStyle/>
          <a:p>
            <a:fld id="{DB69C396-9EFF-4811-85B3-5926A9602E3B}" type="datetimeFigureOut">
              <a:rPr lang="hu-HU" smtClean="0"/>
              <a:t>2024. 11. 19.</a:t>
            </a:fld>
            <a:endParaRPr lang="hu-HU"/>
          </a:p>
        </p:txBody>
      </p:sp>
      <p:sp>
        <p:nvSpPr>
          <p:cNvPr id="4" name="Élőláb helye 3">
            <a:extLst>
              <a:ext uri="{FF2B5EF4-FFF2-40B4-BE49-F238E27FC236}">
                <a16:creationId xmlns:a16="http://schemas.microsoft.com/office/drawing/2014/main" id="{4F462104-FC4D-4A6A-BCF5-7B39718EA6B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4281B4DB-FF4F-4E3A-BAA2-8649BE8019C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240544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49A6A609-2800-48D5-9556-0E24C513D1B5}"/>
              </a:ext>
            </a:extLst>
          </p:cNvPr>
          <p:cNvSpPr>
            <a:spLocks noGrp="1"/>
          </p:cNvSpPr>
          <p:nvPr>
            <p:ph type="dt" sz="half" idx="10"/>
          </p:nvPr>
        </p:nvSpPr>
        <p:spPr/>
        <p:txBody>
          <a:bodyPr/>
          <a:lstStyle/>
          <a:p>
            <a:fld id="{DB69C396-9EFF-4811-85B3-5926A9602E3B}" type="datetimeFigureOut">
              <a:rPr lang="hu-HU" smtClean="0"/>
              <a:t>2024. 11. 19.</a:t>
            </a:fld>
            <a:endParaRPr lang="hu-HU"/>
          </a:p>
        </p:txBody>
      </p:sp>
      <p:sp>
        <p:nvSpPr>
          <p:cNvPr id="3" name="Élőláb helye 2">
            <a:extLst>
              <a:ext uri="{FF2B5EF4-FFF2-40B4-BE49-F238E27FC236}">
                <a16:creationId xmlns:a16="http://schemas.microsoft.com/office/drawing/2014/main" id="{834DE4DC-3842-4BDA-A0BA-1A106968C0AF}"/>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DB5EA7E8-AB0D-43D2-81C5-A0E0D74B6F71}"/>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8948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A396A4-CBDA-400A-AE4A-A716C98F082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E7EED0C4-AD41-4FC0-A47C-4DE435B32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DF5A823A-8BD1-49D6-BF5F-A832DA0C1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D787E0B-9410-40AE-8514-11421603CBA8}"/>
              </a:ext>
            </a:extLst>
          </p:cNvPr>
          <p:cNvSpPr>
            <a:spLocks noGrp="1"/>
          </p:cNvSpPr>
          <p:nvPr>
            <p:ph type="dt" sz="half" idx="10"/>
          </p:nvPr>
        </p:nvSpPr>
        <p:spPr/>
        <p:txBody>
          <a:bodyPr/>
          <a:lstStyle/>
          <a:p>
            <a:fld id="{DB69C396-9EFF-4811-85B3-5926A9602E3B}" type="datetimeFigureOut">
              <a:rPr lang="hu-HU" smtClean="0"/>
              <a:t>2024. 11. 19.</a:t>
            </a:fld>
            <a:endParaRPr lang="hu-HU"/>
          </a:p>
        </p:txBody>
      </p:sp>
      <p:sp>
        <p:nvSpPr>
          <p:cNvPr id="6" name="Élőláb helye 5">
            <a:extLst>
              <a:ext uri="{FF2B5EF4-FFF2-40B4-BE49-F238E27FC236}">
                <a16:creationId xmlns:a16="http://schemas.microsoft.com/office/drawing/2014/main" id="{56C67F90-7949-4F33-AEFE-CBF36FC80AD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D1A68B43-D789-4812-9543-12B0DDC3A59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19518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98C1FBA-AD13-4AB1-A511-D7196AA1A979}"/>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8938488A-C63F-45A5-B4E1-C5B4ECD70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6AE3F16C-981C-41FC-B930-3672F02B0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E6DF3D4-4843-49AB-87DE-CBFA339112D5}"/>
              </a:ext>
            </a:extLst>
          </p:cNvPr>
          <p:cNvSpPr>
            <a:spLocks noGrp="1"/>
          </p:cNvSpPr>
          <p:nvPr>
            <p:ph type="dt" sz="half" idx="10"/>
          </p:nvPr>
        </p:nvSpPr>
        <p:spPr/>
        <p:txBody>
          <a:bodyPr/>
          <a:lstStyle/>
          <a:p>
            <a:fld id="{DB69C396-9EFF-4811-85B3-5926A9602E3B}" type="datetimeFigureOut">
              <a:rPr lang="hu-HU" smtClean="0"/>
              <a:t>2024. 11. 19.</a:t>
            </a:fld>
            <a:endParaRPr lang="hu-HU"/>
          </a:p>
        </p:txBody>
      </p:sp>
      <p:sp>
        <p:nvSpPr>
          <p:cNvPr id="6" name="Élőláb helye 5">
            <a:extLst>
              <a:ext uri="{FF2B5EF4-FFF2-40B4-BE49-F238E27FC236}">
                <a16:creationId xmlns:a16="http://schemas.microsoft.com/office/drawing/2014/main" id="{54821D0C-60E8-4CE1-AEFA-6A7B1A9E3B7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61FEB053-A09B-4259-9DFF-76BC59E8B1B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222730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671717BE-A456-412E-A7C0-7F83A551C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EDD099AB-C8F7-40E5-8667-E8FA6C90C7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F5ACB41-C0EB-4B7D-B631-25D77CC16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9C396-9EFF-4811-85B3-5926A9602E3B}" type="datetimeFigureOut">
              <a:rPr lang="hu-HU" smtClean="0"/>
              <a:t>2024. 11. 19.</a:t>
            </a:fld>
            <a:endParaRPr lang="hu-HU"/>
          </a:p>
        </p:txBody>
      </p:sp>
      <p:sp>
        <p:nvSpPr>
          <p:cNvPr id="5" name="Élőláb helye 4">
            <a:extLst>
              <a:ext uri="{FF2B5EF4-FFF2-40B4-BE49-F238E27FC236}">
                <a16:creationId xmlns:a16="http://schemas.microsoft.com/office/drawing/2014/main" id="{6219127E-CCE0-4CE9-90BA-2E6E8E9BA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4A170919-4997-41FF-8B14-BF6087448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C4ECE-28BA-4963-8103-0CE331711D51}" type="slidenum">
              <a:rPr lang="hu-HU" smtClean="0"/>
              <a:t>‹#›</a:t>
            </a:fld>
            <a:endParaRPr lang="hu-HU"/>
          </a:p>
        </p:txBody>
      </p:sp>
    </p:spTree>
    <p:extLst>
      <p:ext uri="{BB962C8B-B14F-4D97-AF65-F5344CB8AC3E}">
        <p14:creationId xmlns:p14="http://schemas.microsoft.com/office/powerpoint/2010/main" val="344921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9oYF-HxtoY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7.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9.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cím 2">
            <a:extLst>
              <a:ext uri="{FF2B5EF4-FFF2-40B4-BE49-F238E27FC236}">
                <a16:creationId xmlns:a16="http://schemas.microsoft.com/office/drawing/2014/main" id="{263C4D18-3BD1-481B-AC2A-A82874343A57}"/>
              </a:ext>
            </a:extLst>
          </p:cNvPr>
          <p:cNvSpPr>
            <a:spLocks noGrp="1"/>
          </p:cNvSpPr>
          <p:nvPr>
            <p:ph type="subTitle" idx="1"/>
          </p:nvPr>
        </p:nvSpPr>
        <p:spPr>
          <a:xfrm>
            <a:off x="1299881" y="4907756"/>
            <a:ext cx="9628094" cy="1655762"/>
          </a:xfrm>
        </p:spPr>
        <p:txBody>
          <a:bodyPr>
            <a:noAutofit/>
          </a:bodyPr>
          <a:lstStyle/>
          <a:p>
            <a:r>
              <a:rPr lang="hu-HU" sz="3200" dirty="0">
                <a:latin typeface="Times New Roman" panose="02020603050405020304" pitchFamily="18" charset="0"/>
                <a:cs typeface="Times New Roman" panose="02020603050405020304" pitchFamily="18" charset="0"/>
              </a:rPr>
              <a:t>Dr. </a:t>
            </a:r>
            <a:r>
              <a:rPr lang="hu-HU" sz="3200" dirty="0" smtClean="0">
                <a:latin typeface="Times New Roman" panose="02020603050405020304" pitchFamily="18" charset="0"/>
                <a:cs typeface="Times New Roman" panose="02020603050405020304" pitchFamily="18" charset="0"/>
              </a:rPr>
              <a:t>István </a:t>
            </a:r>
            <a:r>
              <a:rPr lang="en-US" sz="3200" dirty="0" err="1" smtClean="0">
                <a:latin typeface="Times New Roman" panose="02020603050405020304" pitchFamily="18" charset="0"/>
                <a:cs typeface="Times New Roman" panose="02020603050405020304" pitchFamily="18" charset="0"/>
              </a:rPr>
              <a:t>Szilágyi</a:t>
            </a:r>
            <a:endParaRPr lang="hu-HU" sz="3200" dirty="0">
              <a:latin typeface="Times New Roman" panose="02020603050405020304" pitchFamily="18" charset="0"/>
              <a:cs typeface="Times New Roman" panose="02020603050405020304" pitchFamily="18" charset="0"/>
            </a:endParaRPr>
          </a:p>
          <a:p>
            <a:r>
              <a:rPr lang="hu-HU" sz="3200" dirty="0" smtClean="0">
                <a:latin typeface="Times New Roman" panose="02020603050405020304" pitchFamily="18" charset="0"/>
                <a:cs typeface="Times New Roman" panose="02020603050405020304" pitchFamily="18" charset="0"/>
              </a:rPr>
              <a:t>Department of Physical Chemistry and Materials Science</a:t>
            </a:r>
            <a:endParaRPr lang="hu-HU" sz="3200" dirty="0">
              <a:latin typeface="Times New Roman" panose="02020603050405020304" pitchFamily="18" charset="0"/>
              <a:cs typeface="Times New Roman" panose="02020603050405020304" pitchFamily="18" charset="0"/>
            </a:endParaRPr>
          </a:p>
          <a:p>
            <a:r>
              <a:rPr lang="hu-HU" sz="3200" dirty="0">
                <a:latin typeface="Times New Roman" panose="02020603050405020304" pitchFamily="18" charset="0"/>
                <a:cs typeface="Times New Roman" panose="02020603050405020304" pitchFamily="18" charset="0"/>
              </a:rPr>
              <a:t>20</a:t>
            </a:r>
            <a:r>
              <a:rPr lang="en-US" sz="3200" dirty="0" smtClean="0">
                <a:latin typeface="Times New Roman" panose="02020603050405020304" pitchFamily="18" charset="0"/>
                <a:cs typeface="Times New Roman" panose="02020603050405020304" pitchFamily="18" charset="0"/>
              </a:rPr>
              <a:t>2</a:t>
            </a:r>
            <a:r>
              <a:rPr lang="hu-HU" sz="3200" smtClean="0">
                <a:latin typeface="Times New Roman" panose="02020603050405020304" pitchFamily="18" charset="0"/>
                <a:cs typeface="Times New Roman" panose="02020603050405020304" pitchFamily="18" charset="0"/>
              </a:rPr>
              <a:t>4.</a:t>
            </a:r>
            <a:endParaRPr lang="hu-HU" sz="3200" dirty="0">
              <a:latin typeface="Times New Roman" panose="02020603050405020304" pitchFamily="18" charset="0"/>
              <a:cs typeface="Times New Roman" panose="02020603050405020304" pitchFamily="18" charset="0"/>
            </a:endParaRPr>
          </a:p>
        </p:txBody>
      </p:sp>
      <p:sp>
        <p:nvSpPr>
          <p:cNvPr id="7" name="Cím 1">
            <a:extLst>
              <a:ext uri="{FF2B5EF4-FFF2-40B4-BE49-F238E27FC236}">
                <a16:creationId xmlns:a16="http://schemas.microsoft.com/office/drawing/2014/main" id="{825D048C-E92F-4BFF-A5A5-4168D998F25F}"/>
              </a:ext>
            </a:extLst>
          </p:cNvPr>
          <p:cNvSpPr>
            <a:spLocks noGrp="1"/>
          </p:cNvSpPr>
          <p:nvPr>
            <p:ph type="ctrTitle"/>
          </p:nvPr>
        </p:nvSpPr>
        <p:spPr>
          <a:xfrm>
            <a:off x="1524000" y="1122363"/>
            <a:ext cx="9144000" cy="2387600"/>
          </a:xfrm>
        </p:spPr>
        <p:txBody>
          <a:bodyPr anchor="ctr" anchorCtr="0">
            <a:normAutofit/>
          </a:bodyPr>
          <a:lstStyle/>
          <a:p>
            <a:r>
              <a:rPr lang="hu-HU" dirty="0" smtClean="0">
                <a:latin typeface="Times New Roman" panose="02020603050405020304" pitchFamily="18" charset="0"/>
                <a:cs typeface="Times New Roman" panose="02020603050405020304" pitchFamily="18" charset="0"/>
              </a:rPr>
              <a:t>General Chemistry</a:t>
            </a:r>
            <a:br>
              <a:rPr lang="hu-HU" dirty="0" smtClean="0">
                <a:latin typeface="Times New Roman" panose="02020603050405020304" pitchFamily="18" charset="0"/>
                <a:cs typeface="Times New Roman" panose="02020603050405020304" pitchFamily="18" charset="0"/>
              </a:rPr>
            </a:br>
            <a:r>
              <a:rPr lang="hu-HU" sz="4000" dirty="0" smtClean="0">
                <a:latin typeface="Times New Roman" panose="02020603050405020304" pitchFamily="18" charset="0"/>
                <a:cs typeface="Times New Roman" panose="02020603050405020304" pitchFamily="18" charset="0"/>
              </a:rPr>
              <a:t>9. </a:t>
            </a:r>
            <a:r>
              <a:rPr lang="en-US" sz="4000" dirty="0">
                <a:latin typeface="Times New Roman" panose="02020603050405020304" pitchFamily="18" charset="0"/>
                <a:cs typeface="Times New Roman" panose="02020603050405020304" pitchFamily="18" charset="0"/>
              </a:rPr>
              <a:t>Structure and description of the </a:t>
            </a:r>
            <a:r>
              <a:rPr lang="en-US" sz="4000" dirty="0" smtClean="0">
                <a:latin typeface="Times New Roman" panose="02020603050405020304" pitchFamily="18" charset="0"/>
                <a:cs typeface="Times New Roman" panose="02020603050405020304" pitchFamily="18" charset="0"/>
              </a:rPr>
              <a:t>matter</a:t>
            </a:r>
            <a:endParaRPr lang="hu-H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810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838200" y="1657984"/>
            <a:ext cx="10515600" cy="4864736"/>
          </a:xfrm>
        </p:spPr>
        <p:txBody>
          <a:bodyPr>
            <a:normAutofit/>
          </a:bodyPr>
          <a:lstStyle/>
          <a:p>
            <a:pPr marL="971550" lvl="1" indent="-514350">
              <a:spcBef>
                <a:spcPts val="0"/>
              </a:spcBef>
              <a:spcAft>
                <a:spcPts val="1000"/>
              </a:spcAft>
              <a:buFont typeface="+mj-lt"/>
              <a:buAutoNum type="arabicPeriod" startAt="4"/>
            </a:pPr>
            <a:r>
              <a:rPr lang="hu-HU" sz="2800" dirty="0" smtClean="0">
                <a:latin typeface="Times New Roman" panose="02020603050405020304" pitchFamily="18" charset="0"/>
                <a:cs typeface="Times New Roman" panose="02020603050405020304" pitchFamily="18" charset="0"/>
              </a:rPr>
              <a:t>During the </a:t>
            </a:r>
            <a:r>
              <a:rPr lang="en-US" sz="2800" dirty="0" smtClean="0">
                <a:latin typeface="Times New Roman" panose="02020603050405020304" pitchFamily="18" charset="0"/>
                <a:cs typeface="Times New Roman" panose="02020603050405020304" pitchFamily="18" charset="0"/>
              </a:rPr>
              <a:t>electron </a:t>
            </a:r>
            <a:r>
              <a:rPr lang="en-US" sz="2800" dirty="0">
                <a:latin typeface="Times New Roman" panose="02020603050405020304" pitchFamily="18" charset="0"/>
                <a:cs typeface="Times New Roman" panose="02020603050405020304" pitchFamily="18" charset="0"/>
              </a:rPr>
              <a:t>capture (EC</a:t>
            </a:r>
            <a:r>
              <a:rPr lang="en-US" sz="2800" dirty="0" smtClean="0">
                <a:latin typeface="Times New Roman" panose="02020603050405020304" pitchFamily="18" charset="0"/>
                <a:cs typeface="Times New Roman" panose="02020603050405020304" pitchFamily="18" charset="0"/>
              </a:rPr>
              <a:t>)</a:t>
            </a:r>
            <a:r>
              <a:rPr lang="hu-H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which </a:t>
            </a:r>
            <a:r>
              <a:rPr lang="hu-HU" sz="2800" dirty="0" smtClean="0">
                <a:latin typeface="Times New Roman" panose="02020603050405020304" pitchFamily="18" charset="0"/>
                <a:cs typeface="Times New Roman" panose="02020603050405020304" pitchFamily="18" charset="0"/>
              </a:rPr>
              <a:t>results in the same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daughter nucleus,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nucleus captures one of the 1s electrons </a:t>
            </a:r>
            <a:r>
              <a:rPr lang="en-US" sz="2800" dirty="0" smtClean="0">
                <a:latin typeface="Times New Roman" panose="02020603050405020304" pitchFamily="18" charset="0"/>
                <a:cs typeface="Times New Roman" panose="02020603050405020304" pitchFamily="18" charset="0"/>
              </a:rPr>
              <a:t>and </a:t>
            </a:r>
            <a:r>
              <a:rPr lang="en-US" sz="2800" dirty="0">
                <a:latin typeface="Times New Roman" panose="02020603050405020304" pitchFamily="18" charset="0"/>
                <a:cs typeface="Times New Roman" panose="02020603050405020304" pitchFamily="18" charset="0"/>
              </a:rPr>
              <a:t>one of its protons </a:t>
            </a:r>
            <a:r>
              <a:rPr lang="hu-HU" sz="2800" dirty="0" smtClean="0">
                <a:latin typeface="Times New Roman" panose="02020603050405020304" pitchFamily="18" charset="0"/>
                <a:cs typeface="Times New Roman" panose="02020603050405020304" pitchFamily="18" charset="0"/>
              </a:rPr>
              <a:t>is converted</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into a neutron. The only particle emitted from the nucleus is a neutrino. It carries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energy released during </a:t>
            </a:r>
            <a:r>
              <a:rPr lang="en-US" sz="2800" dirty="0" smtClean="0">
                <a:latin typeface="Times New Roman" panose="02020603050405020304" pitchFamily="18" charset="0"/>
                <a:cs typeface="Times New Roman" panose="02020603050405020304" pitchFamily="18" charset="0"/>
              </a:rPr>
              <a:t>decomposition</a:t>
            </a:r>
            <a:r>
              <a:rPr lang="hu-HU" sz="2800" dirty="0">
                <a:latin typeface="Times New Roman" panose="02020603050405020304" pitchFamily="18" charset="0"/>
                <a:cs typeface="Times New Roman" panose="02020603050405020304" pitchFamily="18" charset="0"/>
              </a:rPr>
              <a:t>.</a:t>
            </a:r>
          </a:p>
          <a:p>
            <a:pPr marL="457200" lvl="1" indent="0">
              <a:spcBef>
                <a:spcPts val="6000"/>
              </a:spcBef>
              <a:spcAft>
                <a:spcPts val="1000"/>
              </a:spcAft>
              <a:buNone/>
            </a:pPr>
            <a:r>
              <a:rPr lang="hu-HU" sz="2800" dirty="0" smtClean="0">
                <a:latin typeface="Times New Roman" panose="02020603050405020304" pitchFamily="18" charset="0"/>
                <a:cs typeface="Times New Roman" panose="02020603050405020304" pitchFamily="18" charset="0"/>
              </a:rPr>
              <a:t>This </a:t>
            </a:r>
            <a:r>
              <a:rPr lang="en-US" sz="2800" dirty="0" smtClean="0">
                <a:latin typeface="Times New Roman" panose="02020603050405020304" pitchFamily="18" charset="0"/>
                <a:cs typeface="Times New Roman" panose="02020603050405020304" pitchFamily="18" charset="0"/>
              </a:rPr>
              <a:t>decay </a:t>
            </a:r>
            <a:r>
              <a:rPr lang="en-US" sz="2800" dirty="0">
                <a:latin typeface="Times New Roman" panose="02020603050405020304" pitchFamily="18" charset="0"/>
                <a:cs typeface="Times New Roman" panose="02020603050405020304" pitchFamily="18" charset="0"/>
              </a:rPr>
              <a:t>is characteristic of almost all proton-rich nuclei above the stability </a:t>
            </a:r>
            <a:r>
              <a:rPr lang="en-US" sz="2800" dirty="0" smtClean="0">
                <a:latin typeface="Times New Roman" panose="02020603050405020304" pitchFamily="18" charset="0"/>
                <a:cs typeface="Times New Roman" panose="02020603050405020304" pitchFamily="18" charset="0"/>
              </a:rPr>
              <a:t>line</a:t>
            </a:r>
            <a:r>
              <a:rPr lang="hu-H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hu-HU" sz="2800" dirty="0" smtClean="0">
                <a:latin typeface="Times New Roman" panose="02020603050405020304" pitchFamily="18" charset="0"/>
                <a:cs typeface="Times New Roman" panose="02020603050405020304" pitchFamily="18" charset="0"/>
              </a:rPr>
              <a:t>One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can hardly measure neutrinos, therefore </a:t>
            </a:r>
            <a:r>
              <a:rPr lang="hu-HU" sz="2800" dirty="0" smtClean="0">
                <a:latin typeface="Times New Roman" panose="02020603050405020304" pitchFamily="18" charset="0"/>
                <a:cs typeface="Times New Roman" panose="02020603050405020304" pitchFamily="18" charset="0"/>
              </a:rPr>
              <a:t>one </a:t>
            </a:r>
            <a:r>
              <a:rPr lang="en-US" sz="2800" dirty="0" smtClean="0">
                <a:latin typeface="Times New Roman" panose="02020603050405020304" pitchFamily="18" charset="0"/>
                <a:cs typeface="Times New Roman" panose="02020603050405020304" pitchFamily="18" charset="0"/>
              </a:rPr>
              <a:t>cannot </a:t>
            </a:r>
            <a:r>
              <a:rPr lang="en-US" sz="2800" dirty="0">
                <a:latin typeface="Times New Roman" panose="02020603050405020304" pitchFamily="18" charset="0"/>
                <a:cs typeface="Times New Roman" panose="02020603050405020304" pitchFamily="18" charset="0"/>
              </a:rPr>
              <a:t>measure particle radiation in the case of nuclei that transform purely by electron </a:t>
            </a:r>
            <a:r>
              <a:rPr lang="en-US" sz="2800" dirty="0" smtClean="0">
                <a:latin typeface="Times New Roman" panose="02020603050405020304" pitchFamily="18" charset="0"/>
                <a:cs typeface="Times New Roman" panose="02020603050405020304" pitchFamily="18" charset="0"/>
              </a:rPr>
              <a:t>capture</a:t>
            </a:r>
            <a:r>
              <a:rPr lang="hu-HU" sz="28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95671E9F-6AD6-4609-8164-ACED4A30D57D}"/>
                  </a:ext>
                </a:extLst>
              </p:cNvPr>
              <p:cNvSpPr txBox="1"/>
              <p:nvPr/>
            </p:nvSpPr>
            <p:spPr>
              <a:xfrm>
                <a:off x="3129441" y="3712489"/>
                <a:ext cx="5994077" cy="7079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4800" b="0" i="1" smtClean="0">
                              <a:latin typeface="Cambria Math" panose="02040503050406030204" pitchFamily="18" charset="0"/>
                              <a:ea typeface="Cambria Math" panose="02040503050406030204" pitchFamily="18" charset="0"/>
                            </a:rPr>
                          </m:ctrlPr>
                        </m:sPrePr>
                        <m:sub>
                          <m:r>
                            <a:rPr lang="hu-HU" sz="4800" b="0" i="1" smtClean="0">
                              <a:latin typeface="Cambria Math" panose="02040503050406030204" pitchFamily="18" charset="0"/>
                              <a:ea typeface="Cambria Math" panose="02040503050406030204" pitchFamily="18" charset="0"/>
                            </a:rPr>
                            <m:t>𝑍</m:t>
                          </m:r>
                        </m:sub>
                        <m:sup>
                          <m:r>
                            <a:rPr lang="hu-HU" sz="4800" b="0" i="1" smtClean="0">
                              <a:latin typeface="Cambria Math" panose="02040503050406030204" pitchFamily="18" charset="0"/>
                            </a:rPr>
                            <m:t>𝐴</m:t>
                          </m:r>
                        </m:sup>
                        <m:e>
                          <m:r>
                            <a:rPr lang="hu-HU" sz="4800" b="0" i="1" smtClean="0">
                              <a:latin typeface="Cambria Math" panose="02040503050406030204" pitchFamily="18" charset="0"/>
                            </a:rPr>
                            <m:t>𝑋</m:t>
                          </m:r>
                        </m:e>
                      </m:sPre>
                      <m:r>
                        <a:rPr lang="hu-HU" sz="4800" b="0" i="1" smtClean="0">
                          <a:latin typeface="Cambria Math" panose="02040503050406030204" pitchFamily="18" charset="0"/>
                        </a:rPr>
                        <m:t>+</m:t>
                      </m:r>
                      <m:sSup>
                        <m:sSupPr>
                          <m:ctrlPr>
                            <a:rPr lang="hu-HU" sz="4800" b="0" i="1" smtClean="0">
                              <a:latin typeface="Cambria Math" panose="02040503050406030204" pitchFamily="18" charset="0"/>
                            </a:rPr>
                          </m:ctrlPr>
                        </m:sSupPr>
                        <m:e>
                          <m:r>
                            <a:rPr lang="hu-HU" sz="4800" b="0" i="1" smtClean="0">
                              <a:latin typeface="Cambria Math" panose="02040503050406030204" pitchFamily="18" charset="0"/>
                            </a:rPr>
                            <m:t>𝑒</m:t>
                          </m:r>
                        </m:e>
                        <m:sup>
                          <m:r>
                            <a:rPr lang="hu-HU" sz="4800" b="0" i="1" smtClean="0">
                              <a:latin typeface="Cambria Math" panose="02040503050406030204" pitchFamily="18" charset="0"/>
                            </a:rPr>
                            <m:t>−</m:t>
                          </m:r>
                        </m:sup>
                      </m:sSup>
                      <m:r>
                        <a:rPr lang="hu-HU" sz="4800" i="1">
                          <a:latin typeface="Cambria Math" panose="02040503050406030204" pitchFamily="18" charset="0"/>
                          <a:ea typeface="Cambria Math" panose="02040503050406030204" pitchFamily="18" charset="0"/>
                        </a:rPr>
                        <m:t>⟹</m:t>
                      </m:r>
                      <m:sPre>
                        <m:sPrePr>
                          <m:ctrlPr>
                            <a:rPr lang="hu-HU" sz="4800" b="0" i="1" smtClean="0">
                              <a:latin typeface="Cambria Math" panose="02040503050406030204" pitchFamily="18" charset="0"/>
                              <a:ea typeface="Cambria Math" panose="02040503050406030204" pitchFamily="18" charset="0"/>
                            </a:rPr>
                          </m:ctrlPr>
                        </m:sPrePr>
                        <m:sub>
                          <m:r>
                            <a:rPr lang="hu-HU" sz="4800" b="0" i="1" smtClean="0">
                              <a:latin typeface="Cambria Math" panose="02040503050406030204" pitchFamily="18" charset="0"/>
                              <a:ea typeface="Cambria Math" panose="02040503050406030204" pitchFamily="18" charset="0"/>
                            </a:rPr>
                            <m:t>𝑍</m:t>
                          </m:r>
                          <m:r>
                            <a:rPr lang="hu-HU" sz="4800" b="0" i="1" smtClean="0">
                              <a:latin typeface="Cambria Math" panose="02040503050406030204" pitchFamily="18" charset="0"/>
                              <a:ea typeface="Cambria Math" panose="02040503050406030204" pitchFamily="18" charset="0"/>
                            </a:rPr>
                            <m:t>−1</m:t>
                          </m:r>
                        </m:sub>
                        <m:sup>
                          <m:r>
                            <a:rPr lang="hu-HU" sz="4800" b="0" i="1" smtClean="0">
                              <a:latin typeface="Cambria Math" panose="02040503050406030204" pitchFamily="18" charset="0"/>
                            </a:rPr>
                            <m:t>𝐴</m:t>
                          </m:r>
                        </m:sup>
                        <m:e>
                          <m:r>
                            <a:rPr lang="hu-HU" sz="4800" b="0" i="1" smtClean="0">
                              <a:latin typeface="Cambria Math" panose="02040503050406030204" pitchFamily="18" charset="0"/>
                            </a:rPr>
                            <m:t>𝑌</m:t>
                          </m:r>
                        </m:e>
                      </m:sPre>
                      <m:r>
                        <a:rPr lang="hu-HU" sz="4800" b="0" i="1" smtClean="0">
                          <a:latin typeface="Cambria Math" panose="02040503050406030204" pitchFamily="18" charset="0"/>
                          <a:ea typeface="Cambria Math" panose="02040503050406030204" pitchFamily="18" charset="0"/>
                        </a:rPr>
                        <m:t>+</m:t>
                      </m:r>
                      <m:sSub>
                        <m:sSubPr>
                          <m:ctrlPr>
                            <a:rPr lang="hu-HU" sz="4800" i="1">
                              <a:latin typeface="Cambria Math" panose="02040503050406030204" pitchFamily="18" charset="0"/>
                              <a:ea typeface="Cambria Math" panose="02040503050406030204" pitchFamily="18" charset="0"/>
                            </a:rPr>
                          </m:ctrlPr>
                        </m:sSubPr>
                        <m:e>
                          <m:r>
                            <a:rPr lang="hu-HU" sz="4800" i="1">
                              <a:latin typeface="Cambria Math" panose="02040503050406030204" pitchFamily="18" charset="0"/>
                              <a:ea typeface="Cambria Math" panose="02040503050406030204" pitchFamily="18" charset="0"/>
                            </a:rPr>
                            <m:t>𝜈</m:t>
                          </m:r>
                        </m:e>
                        <m:sub>
                          <m:r>
                            <a:rPr lang="hu-HU" sz="4800" i="1">
                              <a:latin typeface="Cambria Math" panose="02040503050406030204" pitchFamily="18" charset="0"/>
                              <a:ea typeface="Cambria Math" panose="02040503050406030204" pitchFamily="18" charset="0"/>
                            </a:rPr>
                            <m:t>𝑒</m:t>
                          </m:r>
                        </m:sub>
                      </m:sSub>
                    </m:oMath>
                  </m:oMathPara>
                </a14:m>
                <a:endParaRPr lang="hu-HU" sz="4800" dirty="0"/>
              </a:p>
            </p:txBody>
          </p:sp>
        </mc:Choice>
        <mc:Fallback xmlns="">
          <p:sp>
            <p:nvSpPr>
              <p:cNvPr id="6" name="Szövegdoboz 5">
                <a:extLst>
                  <a:ext uri="{FF2B5EF4-FFF2-40B4-BE49-F238E27FC236}">
                    <a16:creationId xmlns:a16="http://schemas.microsoft.com/office/drawing/2014/main" id="{95671E9F-6AD6-4609-8164-ACED4A30D57D}"/>
                  </a:ext>
                </a:extLst>
              </p:cNvPr>
              <p:cNvSpPr txBox="1">
                <a:spLocks noRot="1" noChangeAspect="1" noMove="1" noResize="1" noEditPoints="1" noAdjustHandles="1" noChangeArrowheads="1" noChangeShapeType="1" noTextEdit="1"/>
              </p:cNvSpPr>
              <p:nvPr/>
            </p:nvSpPr>
            <p:spPr>
              <a:xfrm>
                <a:off x="3129441" y="3712489"/>
                <a:ext cx="5994077" cy="707951"/>
              </a:xfrm>
              <a:prstGeom prst="rect">
                <a:avLst/>
              </a:prstGeom>
              <a:blipFill>
                <a:blip r:embed="rId2"/>
                <a:stretch>
                  <a:fillRect b="-3448"/>
                </a:stretch>
              </a:blipFill>
            </p:spPr>
            <p:txBody>
              <a:bodyPr/>
              <a:lstStyle/>
              <a:p>
                <a:r>
                  <a:rPr lang="en-US">
                    <a:noFill/>
                  </a:rPr>
                  <a:t> </a:t>
                </a:r>
              </a:p>
            </p:txBody>
          </p:sp>
        </mc:Fallback>
      </mc:AlternateContent>
      <p:sp>
        <p:nvSpPr>
          <p:cNvPr id="7" name="Cím 1">
            <a:extLst>
              <a:ext uri="{FF2B5EF4-FFF2-40B4-BE49-F238E27FC236}">
                <a16:creationId xmlns:a16="http://schemas.microsoft.com/office/drawing/2014/main" id="{D50E7FE7-7A6B-4BF8-9EE5-6AB1B782DF72}"/>
              </a:ext>
            </a:extLst>
          </p:cNvPr>
          <p:cNvSpPr>
            <a:spLocks noGrp="1"/>
          </p:cNvSpPr>
          <p:nvPr>
            <p:ph type="title"/>
          </p:nvPr>
        </p:nvSpPr>
        <p:spPr>
          <a:xfrm>
            <a:off x="838200" y="243205"/>
            <a:ext cx="10515600" cy="1325563"/>
          </a:xfrm>
        </p:spPr>
        <p:txBody>
          <a:bodyPr/>
          <a:lstStyle/>
          <a:p>
            <a:pPr algn="ctr"/>
            <a:r>
              <a:rPr lang="hu-HU" dirty="0">
                <a:latin typeface="Times New Roman" panose="02020603050405020304" pitchFamily="18" charset="0"/>
                <a:cs typeface="Times New Roman" panose="02020603050405020304" pitchFamily="18" charset="0"/>
              </a:rPr>
              <a:t>Natural radioactivity</a:t>
            </a:r>
          </a:p>
        </p:txBody>
      </p:sp>
    </p:spTree>
    <p:extLst>
      <p:ext uri="{BB962C8B-B14F-4D97-AF65-F5344CB8AC3E}">
        <p14:creationId xmlns:p14="http://schemas.microsoft.com/office/powerpoint/2010/main" val="210036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calcmode="lin" valueType="num">
                                      <p:cBhvr additive="base">
                                        <p:cTn id="1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ép 15" descr="A képen szöveg, térkép látható&#10;&#10;Automatikusan generált leírás">
            <a:extLst>
              <a:ext uri="{FF2B5EF4-FFF2-40B4-BE49-F238E27FC236}">
                <a16:creationId xmlns:a16="http://schemas.microsoft.com/office/drawing/2014/main" id="{C09D3903-5CAB-4BCE-BDAE-8A515CDD0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405" y="518801"/>
            <a:ext cx="9161189" cy="6120000"/>
          </a:xfrm>
          <a:prstGeom prst="rect">
            <a:avLst/>
          </a:prstGeom>
        </p:spPr>
      </p:pic>
      <p:cxnSp>
        <p:nvCxnSpPr>
          <p:cNvPr id="15" name="Egyenes összekötő nyíllal 14">
            <a:extLst>
              <a:ext uri="{FF2B5EF4-FFF2-40B4-BE49-F238E27FC236}">
                <a16:creationId xmlns:a16="http://schemas.microsoft.com/office/drawing/2014/main" id="{929B110E-96B7-4C1B-A11E-54FCACE66128}"/>
              </a:ext>
            </a:extLst>
          </p:cNvPr>
          <p:cNvCxnSpPr>
            <a:cxnSpLocks/>
          </p:cNvCxnSpPr>
          <p:nvPr/>
        </p:nvCxnSpPr>
        <p:spPr bwMode="auto">
          <a:xfrm>
            <a:off x="7823437" y="4169699"/>
            <a:ext cx="631551" cy="0"/>
          </a:xfrm>
          <a:prstGeom prst="straightConnector1">
            <a:avLst/>
          </a:prstGeom>
          <a:solidFill>
            <a:srgbClr val="00B8FF"/>
          </a:solidFill>
          <a:ln w="63500" cap="flat" cmpd="sng" algn="ctr">
            <a:solidFill>
              <a:srgbClr val="FF0000"/>
            </a:solidFill>
            <a:prstDash val="solid"/>
            <a:round/>
            <a:headEnd type="none" w="med" len="med"/>
            <a:tailEnd type="stealth"/>
          </a:ln>
          <a:effectLst/>
        </p:spPr>
      </p:cxnSp>
      <p:sp>
        <p:nvSpPr>
          <p:cNvPr id="5" name="Szabadkézi sokszög: alakzat 4">
            <a:extLst>
              <a:ext uri="{FF2B5EF4-FFF2-40B4-BE49-F238E27FC236}">
                <a16:creationId xmlns:a16="http://schemas.microsoft.com/office/drawing/2014/main" id="{1C7C4610-296C-4799-8B7D-794A4F898429}"/>
              </a:ext>
            </a:extLst>
          </p:cNvPr>
          <p:cNvSpPr/>
          <p:nvPr/>
        </p:nvSpPr>
        <p:spPr bwMode="auto">
          <a:xfrm>
            <a:off x="1501538" y="2164080"/>
            <a:ext cx="6408022" cy="4344945"/>
          </a:xfrm>
          <a:custGeom>
            <a:avLst/>
            <a:gdLst>
              <a:gd name="connsiteX0" fmla="*/ 79467 w 6337886"/>
              <a:gd name="connsiteY0" fmla="*/ 3936753 h 4223714"/>
              <a:gd name="connsiteX1" fmla="*/ 1024863 w 6337886"/>
              <a:gd name="connsiteY1" fmla="*/ 2774380 h 4223714"/>
              <a:gd name="connsiteX2" fmla="*/ 3675073 w 6337886"/>
              <a:gd name="connsiteY2" fmla="*/ 821594 h 4223714"/>
              <a:gd name="connsiteX3" fmla="*/ 6278789 w 6337886"/>
              <a:gd name="connsiteY3" fmla="*/ 183 h 4223714"/>
              <a:gd name="connsiteX4" fmla="*/ 5302395 w 6337886"/>
              <a:gd name="connsiteY4" fmla="*/ 759600 h 4223714"/>
              <a:gd name="connsiteX5" fmla="*/ 3117134 w 6337886"/>
              <a:gd name="connsiteY5" fmla="*/ 2045960 h 4223714"/>
              <a:gd name="connsiteX6" fmla="*/ 1257338 w 6337886"/>
              <a:gd name="connsiteY6" fmla="*/ 3270326 h 4223714"/>
              <a:gd name="connsiteX7" fmla="*/ 187955 w 6337886"/>
              <a:gd name="connsiteY7" fmla="*/ 4184726 h 4223714"/>
              <a:gd name="connsiteX8" fmla="*/ 79467 w 6337886"/>
              <a:gd name="connsiteY8" fmla="*/ 3936753 h 422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7886" h="4223714">
                <a:moveTo>
                  <a:pt x="79467" y="3936753"/>
                </a:moveTo>
                <a:cubicBezTo>
                  <a:pt x="218952" y="3701695"/>
                  <a:pt x="425595" y="3293573"/>
                  <a:pt x="1024863" y="2774380"/>
                </a:cubicBezTo>
                <a:cubicBezTo>
                  <a:pt x="1624131" y="2255187"/>
                  <a:pt x="2799419" y="1283960"/>
                  <a:pt x="3675073" y="821594"/>
                </a:cubicBezTo>
                <a:cubicBezTo>
                  <a:pt x="4550727" y="359228"/>
                  <a:pt x="6007569" y="10515"/>
                  <a:pt x="6278789" y="183"/>
                </a:cubicBezTo>
                <a:cubicBezTo>
                  <a:pt x="6550009" y="-10149"/>
                  <a:pt x="5829337" y="418637"/>
                  <a:pt x="5302395" y="759600"/>
                </a:cubicBezTo>
                <a:cubicBezTo>
                  <a:pt x="4775453" y="1100563"/>
                  <a:pt x="3791310" y="1627506"/>
                  <a:pt x="3117134" y="2045960"/>
                </a:cubicBezTo>
                <a:cubicBezTo>
                  <a:pt x="2442958" y="2464414"/>
                  <a:pt x="1745534" y="2913865"/>
                  <a:pt x="1257338" y="3270326"/>
                </a:cubicBezTo>
                <a:cubicBezTo>
                  <a:pt x="769142" y="3626787"/>
                  <a:pt x="386850" y="4078821"/>
                  <a:pt x="187955" y="4184726"/>
                </a:cubicBezTo>
                <a:cubicBezTo>
                  <a:pt x="-10940" y="4290631"/>
                  <a:pt x="-60018" y="4171811"/>
                  <a:pt x="79467" y="3936753"/>
                </a:cubicBezTo>
                <a:close/>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8" charset="0"/>
              <a:buNone/>
              <a:tabLst/>
            </a:pPr>
            <a:endParaRPr kumimoji="0" lang="hu-HU" sz="1800" b="0" i="0" u="none" strike="noStrike" cap="none" normalizeH="0" baseline="0">
              <a:ln>
                <a:noFill/>
              </a:ln>
              <a:effectLst/>
              <a:latin typeface="Arial" charset="0"/>
            </a:endParaRPr>
          </a:p>
        </p:txBody>
      </p:sp>
      <p:sp>
        <p:nvSpPr>
          <p:cNvPr id="6" name="Ellipszis 5">
            <a:extLst>
              <a:ext uri="{FF2B5EF4-FFF2-40B4-BE49-F238E27FC236}">
                <a16:creationId xmlns:a16="http://schemas.microsoft.com/office/drawing/2014/main" id="{888307C2-5E49-429D-B74A-40A79F06DF84}"/>
              </a:ext>
            </a:extLst>
          </p:cNvPr>
          <p:cNvSpPr/>
          <p:nvPr/>
        </p:nvSpPr>
        <p:spPr bwMode="auto">
          <a:xfrm rot="20019738">
            <a:off x="8154330" y="1407686"/>
            <a:ext cx="1308465" cy="475833"/>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8" charset="0"/>
              <a:buNone/>
              <a:tabLst/>
            </a:pPr>
            <a:endParaRPr kumimoji="0" lang="hu-HU" sz="1800" b="0" i="0" u="none" strike="noStrike" cap="none" normalizeH="0" baseline="0">
              <a:ln>
                <a:noFill/>
              </a:ln>
              <a:effectLst/>
              <a:latin typeface="Arial" charset="0"/>
            </a:endParaRPr>
          </a:p>
        </p:txBody>
      </p:sp>
    </p:spTree>
    <p:extLst>
      <p:ext uri="{BB962C8B-B14F-4D97-AF65-F5344CB8AC3E}">
        <p14:creationId xmlns:p14="http://schemas.microsoft.com/office/powerpoint/2010/main" val="233597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838200" y="1657984"/>
            <a:ext cx="10515600" cy="4864736"/>
          </a:xfrm>
        </p:spPr>
        <p:txBody>
          <a:bodyPr>
            <a:normAutofit/>
          </a:bodyPr>
          <a:lstStyle/>
          <a:p>
            <a:pPr marL="971550" lvl="1" indent="-514350">
              <a:spcBef>
                <a:spcPts val="0"/>
              </a:spcBef>
              <a:spcAft>
                <a:spcPts val="1000"/>
              </a:spcAft>
              <a:buFont typeface="+mj-lt"/>
              <a:buAutoNum type="arabicPeriod" startAt="5"/>
            </a:pPr>
            <a:r>
              <a:rPr lang="hu-HU" sz="2800"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he </a:t>
            </a:r>
            <a:r>
              <a:rPr lang="en-US" sz="2800" dirty="0">
                <a:latin typeface="Times New Roman" panose="02020603050405020304" pitchFamily="18" charset="0"/>
                <a:cs typeface="Times New Roman" panose="02020603050405020304" pitchFamily="18" charset="0"/>
              </a:rPr>
              <a:t>third, so-called γ-radiation is not independent of the previous ones, because it only appears if the nucleus has previously undergone α- or β-decay, but as a result of the </a:t>
            </a:r>
            <a:r>
              <a:rPr lang="hu-HU" sz="2800" dirty="0" err="1" smtClean="0">
                <a:latin typeface="Times New Roman" panose="02020603050405020304" pitchFamily="18" charset="0"/>
                <a:cs typeface="Times New Roman" panose="02020603050405020304" pitchFamily="18" charset="0"/>
              </a:rPr>
              <a:t>radiation</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 </a:t>
            </a:r>
            <a:r>
              <a:rPr lang="en-US" sz="2800" dirty="0" smtClean="0">
                <a:latin typeface="Times New Roman" panose="02020603050405020304" pitchFamily="18" charset="0"/>
                <a:cs typeface="Times New Roman" panose="02020603050405020304" pitchFamily="18" charset="0"/>
              </a:rPr>
              <a:t>nucleus </a:t>
            </a:r>
            <a:r>
              <a:rPr lang="hu-HU" sz="2800" dirty="0" smtClean="0">
                <a:latin typeface="Times New Roman" panose="02020603050405020304" pitchFamily="18" charset="0"/>
                <a:cs typeface="Times New Roman" panose="02020603050405020304" pitchFamily="18" charset="0"/>
              </a:rPr>
              <a:t>of higher energy is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created. The generated excited </a:t>
            </a:r>
            <a:r>
              <a:rPr lang="en-US" sz="2800" dirty="0" smtClean="0">
                <a:latin typeface="Times New Roman" panose="02020603050405020304" pitchFamily="18" charset="0"/>
                <a:cs typeface="Times New Roman" panose="02020603050405020304" pitchFamily="18" charset="0"/>
              </a:rPr>
              <a:t>nucleus </a:t>
            </a:r>
            <a:r>
              <a:rPr lang="hu-HU" sz="2800" dirty="0" err="1" smtClean="0">
                <a:latin typeface="Times New Roman" panose="02020603050405020304" pitchFamily="18" charset="0"/>
                <a:cs typeface="Times New Roman" panose="02020603050405020304" pitchFamily="18" charset="0"/>
              </a:rPr>
              <a:t>eliminates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its excess energy by emitting a γ-photon. </a:t>
            </a:r>
            <a:r>
              <a:rPr lang="en-US" sz="2800" dirty="0" smtClean="0">
                <a:latin typeface="Times New Roman" panose="02020603050405020304" pitchFamily="18" charset="0"/>
                <a:cs typeface="Times New Roman" panose="02020603050405020304" pitchFamily="18" charset="0"/>
              </a:rPr>
              <a:t>Similar </a:t>
            </a:r>
            <a:r>
              <a:rPr lang="en-US" sz="2800" dirty="0">
                <a:latin typeface="Times New Roman" panose="02020603050405020304" pitchFamily="18" charset="0"/>
                <a:cs typeface="Times New Roman" panose="02020603050405020304" pitchFamily="18" charset="0"/>
              </a:rPr>
              <a:t>to the excited electrons in </a:t>
            </a:r>
            <a:r>
              <a:rPr lang="hu-HU" sz="2800" dirty="0" smtClean="0">
                <a:latin typeface="Times New Roman" panose="02020603050405020304" pitchFamily="18" charset="0"/>
                <a:cs typeface="Times New Roman" panose="02020603050405020304" pitchFamily="18" charset="0"/>
              </a:rPr>
              <a:t>an</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electron </a:t>
            </a:r>
            <a:r>
              <a:rPr lang="hu-HU" sz="2800" dirty="0" err="1" smtClean="0">
                <a:latin typeface="Times New Roman" panose="02020603050405020304" pitchFamily="18" charset="0"/>
                <a:cs typeface="Times New Roman" panose="02020603050405020304" pitchFamily="18" charset="0"/>
              </a:rPr>
              <a:t>orbitals</a:t>
            </a:r>
            <a:r>
              <a:rPr lang="hu-HU" sz="2800" dirty="0" smtClean="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see</a:t>
            </a:r>
            <a:r>
              <a:rPr lang="hu-HU" sz="2800" dirty="0" smtClean="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later</a:t>
            </a:r>
            <a:r>
              <a:rPr lang="hu-H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Since the </a:t>
            </a:r>
            <a:r>
              <a:rPr lang="hu-HU" sz="2800" dirty="0" err="1" smtClean="0">
                <a:latin typeface="Times New Roman" panose="02020603050405020304" pitchFamily="18" charset="0"/>
                <a:cs typeface="Times New Roman" panose="02020603050405020304" pitchFamily="18" charset="0"/>
              </a:rPr>
              <a:t>composition</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 the nucleus does not change, this is </a:t>
            </a:r>
            <a:r>
              <a:rPr lang="hu-HU" sz="2800" dirty="0" smtClean="0">
                <a:latin typeface="Times New Roman" panose="02020603050405020304" pitchFamily="18" charset="0"/>
                <a:cs typeface="Times New Roman" panose="02020603050405020304" pitchFamily="18" charset="0"/>
              </a:rPr>
              <a:t>a </a:t>
            </a:r>
            <a:r>
              <a:rPr lang="hu-HU" sz="2800" dirty="0" err="1" smtClean="0">
                <a:latin typeface="Times New Roman" panose="02020603050405020304" pitchFamily="18" charset="0"/>
                <a:cs typeface="Times New Roman" panose="02020603050405020304" pitchFamily="18" charset="0"/>
              </a:rPr>
              <a:t>so-called</a:t>
            </a:r>
            <a:r>
              <a:rPr lang="hu-H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isomeric </a:t>
            </a:r>
            <a:r>
              <a:rPr lang="en-US" sz="2800" dirty="0">
                <a:latin typeface="Times New Roman" panose="02020603050405020304" pitchFamily="18" charset="0"/>
                <a:cs typeface="Times New Roman" panose="02020603050405020304" pitchFamily="18" charset="0"/>
              </a:rPr>
              <a:t>transformation (IT</a:t>
            </a:r>
            <a:r>
              <a:rPr lang="en-US" sz="2800" dirty="0" smtClean="0">
                <a:latin typeface="Times New Roman" panose="02020603050405020304" pitchFamily="18" charset="0"/>
                <a:cs typeface="Times New Roman" panose="02020603050405020304" pitchFamily="18" charset="0"/>
              </a:rPr>
              <a:t>)</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a:p>
            <a:pPr marL="457200" lvl="1" indent="0">
              <a:spcBef>
                <a:spcPts val="6000"/>
              </a:spcBef>
              <a:spcAft>
                <a:spcPts val="1000"/>
              </a:spcAft>
              <a:buNone/>
            </a:pPr>
            <a:r>
              <a:rPr lang="hu-HU" sz="2800"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he </a:t>
            </a:r>
            <a:r>
              <a:rPr lang="en-US" sz="2800" dirty="0">
                <a:latin typeface="Times New Roman" panose="02020603050405020304" pitchFamily="18" charset="0"/>
                <a:cs typeface="Times New Roman" panose="02020603050405020304" pitchFamily="18" charset="0"/>
              </a:rPr>
              <a:t>resulting photon with a definite energy is characteristic </a:t>
            </a:r>
            <a:r>
              <a:rPr lang="hu-HU" sz="2800" dirty="0" smtClean="0">
                <a:latin typeface="Times New Roman" panose="02020603050405020304" pitchFamily="18" charset="0"/>
                <a:cs typeface="Times New Roman" panose="02020603050405020304" pitchFamily="18" charset="0"/>
              </a:rPr>
              <a:t>for such a transformation of the nucleus.</a:t>
            </a:r>
            <a:endParaRPr lang="hu-HU"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86F82AE6-92A9-4540-887B-27F71144BC56}"/>
                  </a:ext>
                </a:extLst>
              </p:cNvPr>
              <p:cNvSpPr txBox="1"/>
              <p:nvPr/>
            </p:nvSpPr>
            <p:spPr>
              <a:xfrm>
                <a:off x="3680707" y="4825085"/>
                <a:ext cx="4854534" cy="778675"/>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Pre>
                        <m:sPrePr>
                          <m:ctrlPr>
                            <a:rPr lang="hu-HU" sz="4800" b="0" i="1" smtClean="0">
                              <a:latin typeface="Cambria Math" panose="02040503050406030204" pitchFamily="18" charset="0"/>
                              <a:ea typeface="Cambria Math" panose="02040503050406030204" pitchFamily="18" charset="0"/>
                            </a:rPr>
                          </m:ctrlPr>
                        </m:sPrePr>
                        <m:sub>
                          <m:r>
                            <a:rPr lang="hu-HU" sz="4800" b="0" i="1" smtClean="0">
                              <a:latin typeface="Cambria Math" panose="02040503050406030204" pitchFamily="18" charset="0"/>
                              <a:ea typeface="Cambria Math" panose="02040503050406030204" pitchFamily="18" charset="0"/>
                            </a:rPr>
                            <m:t>𝑍</m:t>
                          </m:r>
                        </m:sub>
                        <m:sup>
                          <m:r>
                            <a:rPr lang="hu-HU" sz="4800" b="0" i="1" smtClean="0">
                              <a:latin typeface="Cambria Math" panose="02040503050406030204" pitchFamily="18" charset="0"/>
                            </a:rPr>
                            <m:t>𝐴</m:t>
                          </m:r>
                        </m:sup>
                        <m:e>
                          <m:sSup>
                            <m:sSupPr>
                              <m:ctrlPr>
                                <a:rPr lang="hu-HU" sz="4800" b="0" i="1" smtClean="0">
                                  <a:latin typeface="Cambria Math" panose="02040503050406030204" pitchFamily="18" charset="0"/>
                                </a:rPr>
                              </m:ctrlPr>
                            </m:sSupPr>
                            <m:e>
                              <m:r>
                                <a:rPr lang="hu-HU" sz="4800" b="0" i="1" smtClean="0">
                                  <a:latin typeface="Cambria Math" panose="02040503050406030204" pitchFamily="18" charset="0"/>
                                </a:rPr>
                                <m:t>𝑋</m:t>
                              </m:r>
                            </m:e>
                            <m:sup>
                              <m:r>
                                <a:rPr lang="hu-HU" sz="4800" b="0" i="1" smtClean="0">
                                  <a:latin typeface="Cambria Math" panose="02040503050406030204" pitchFamily="18" charset="0"/>
                                </a:rPr>
                                <m:t>𝑚</m:t>
                              </m:r>
                            </m:sup>
                          </m:sSup>
                        </m:e>
                      </m:sPre>
                      <m:r>
                        <a:rPr lang="hu-HU" sz="4800" i="1">
                          <a:latin typeface="Cambria Math" panose="02040503050406030204" pitchFamily="18" charset="0"/>
                          <a:ea typeface="Cambria Math" panose="02040503050406030204" pitchFamily="18" charset="0"/>
                        </a:rPr>
                        <m:t>⟹</m:t>
                      </m:r>
                      <m:sPre>
                        <m:sPrePr>
                          <m:ctrlPr>
                            <a:rPr lang="hu-HU" sz="4800" b="0" i="1" smtClean="0">
                              <a:latin typeface="Cambria Math" panose="02040503050406030204" pitchFamily="18" charset="0"/>
                              <a:ea typeface="Cambria Math" panose="02040503050406030204" pitchFamily="18" charset="0"/>
                            </a:rPr>
                          </m:ctrlPr>
                        </m:sPrePr>
                        <m:sub>
                          <m:r>
                            <a:rPr lang="hu-HU" sz="4800" b="0" i="1" smtClean="0">
                              <a:latin typeface="Cambria Math" panose="02040503050406030204" pitchFamily="18" charset="0"/>
                              <a:ea typeface="Cambria Math" panose="02040503050406030204" pitchFamily="18" charset="0"/>
                            </a:rPr>
                            <m:t>𝑍</m:t>
                          </m:r>
                        </m:sub>
                        <m:sup>
                          <m:r>
                            <a:rPr lang="hu-HU" sz="4800" b="0" i="1" smtClean="0">
                              <a:latin typeface="Cambria Math" panose="02040503050406030204" pitchFamily="18" charset="0"/>
                            </a:rPr>
                            <m:t>𝐴</m:t>
                          </m:r>
                        </m:sup>
                        <m:e>
                          <m:r>
                            <a:rPr lang="hu-HU" sz="4800" b="0" i="1" smtClean="0">
                              <a:latin typeface="Cambria Math" panose="02040503050406030204" pitchFamily="18" charset="0"/>
                            </a:rPr>
                            <m:t>𝑋</m:t>
                          </m:r>
                        </m:e>
                      </m:sPre>
                      <m:r>
                        <a:rPr lang="hu-HU" sz="4800" b="0" i="1" smtClean="0">
                          <a:latin typeface="Cambria Math" panose="02040503050406030204" pitchFamily="18" charset="0"/>
                          <a:ea typeface="Cambria Math" panose="02040503050406030204" pitchFamily="18" charset="0"/>
                        </a:rPr>
                        <m:t>+</m:t>
                      </m:r>
                      <m:sSub>
                        <m:sSubPr>
                          <m:ctrlPr>
                            <a:rPr lang="hu-HU" sz="4800" b="0" i="1" smtClean="0">
                              <a:latin typeface="Cambria Math" panose="02040503050406030204" pitchFamily="18" charset="0"/>
                              <a:ea typeface="Cambria Math" panose="02040503050406030204" pitchFamily="18" charset="0"/>
                            </a:rPr>
                          </m:ctrlPr>
                        </m:sSubPr>
                        <m:e>
                          <m:r>
                            <a:rPr lang="hu-HU" sz="4800" b="0" i="1" smtClean="0">
                              <a:latin typeface="Cambria Math" panose="02040503050406030204" pitchFamily="18" charset="0"/>
                              <a:ea typeface="Cambria Math" panose="02040503050406030204" pitchFamily="18" charset="0"/>
                            </a:rPr>
                            <m:t>h</m:t>
                          </m:r>
                          <m:r>
                            <a:rPr lang="hu-HU" sz="4800" b="0" i="1" smtClean="0">
                              <a:latin typeface="Cambria Math" panose="02040503050406030204" pitchFamily="18" charset="0"/>
                              <a:ea typeface="Cambria Math" panose="02040503050406030204" pitchFamily="18" charset="0"/>
                            </a:rPr>
                            <m:t>𝜈</m:t>
                          </m:r>
                        </m:e>
                        <m:sub>
                          <m:r>
                            <a:rPr lang="hu-HU" sz="4800" i="1">
                              <a:latin typeface="Cambria Math" panose="02040503050406030204" pitchFamily="18" charset="0"/>
                              <a:ea typeface="Cambria Math" panose="02040503050406030204" pitchFamily="18" charset="0"/>
                            </a:rPr>
                            <m:t>𝛾</m:t>
                          </m:r>
                        </m:sub>
                      </m:sSub>
                    </m:oMath>
                  </m:oMathPara>
                </a14:m>
                <a:endParaRPr lang="hu-HU" sz="4800" dirty="0"/>
              </a:p>
            </p:txBody>
          </p:sp>
        </mc:Choice>
        <mc:Fallback xmlns="">
          <p:sp>
            <p:nvSpPr>
              <p:cNvPr id="5" name="Szövegdoboz 4">
                <a:extLst>
                  <a:ext uri="{FF2B5EF4-FFF2-40B4-BE49-F238E27FC236}">
                    <a16:creationId xmlns:a16="http://schemas.microsoft.com/office/drawing/2014/main" id="{86F82AE6-92A9-4540-887B-27F71144BC56}"/>
                  </a:ext>
                </a:extLst>
              </p:cNvPr>
              <p:cNvSpPr txBox="1">
                <a:spLocks noRot="1" noChangeAspect="1" noMove="1" noResize="1" noEditPoints="1" noAdjustHandles="1" noChangeArrowheads="1" noChangeShapeType="1" noTextEdit="1"/>
              </p:cNvSpPr>
              <p:nvPr/>
            </p:nvSpPr>
            <p:spPr>
              <a:xfrm>
                <a:off x="3680707" y="4825085"/>
                <a:ext cx="4854534" cy="778675"/>
              </a:xfrm>
              <a:prstGeom prst="rect">
                <a:avLst/>
              </a:prstGeom>
              <a:blipFill>
                <a:blip r:embed="rId2"/>
                <a:stretch>
                  <a:fillRect b="-5512"/>
                </a:stretch>
              </a:blipFill>
            </p:spPr>
            <p:txBody>
              <a:bodyPr/>
              <a:lstStyle/>
              <a:p>
                <a:r>
                  <a:rPr lang="en-US">
                    <a:noFill/>
                  </a:rPr>
                  <a:t> </a:t>
                </a:r>
              </a:p>
            </p:txBody>
          </p:sp>
        </mc:Fallback>
      </mc:AlternateContent>
      <p:sp>
        <p:nvSpPr>
          <p:cNvPr id="6" name="Cím 1">
            <a:extLst>
              <a:ext uri="{FF2B5EF4-FFF2-40B4-BE49-F238E27FC236}">
                <a16:creationId xmlns:a16="http://schemas.microsoft.com/office/drawing/2014/main" id="{D50E7FE7-7A6B-4BF8-9EE5-6AB1B782DF72}"/>
              </a:ext>
            </a:extLst>
          </p:cNvPr>
          <p:cNvSpPr>
            <a:spLocks noGrp="1"/>
          </p:cNvSpPr>
          <p:nvPr>
            <p:ph type="title"/>
          </p:nvPr>
        </p:nvSpPr>
        <p:spPr>
          <a:xfrm>
            <a:off x="838200" y="243205"/>
            <a:ext cx="10515600" cy="1325563"/>
          </a:xfrm>
        </p:spPr>
        <p:txBody>
          <a:bodyPr/>
          <a:lstStyle/>
          <a:p>
            <a:pPr algn="ctr"/>
            <a:r>
              <a:rPr lang="hu-HU" dirty="0">
                <a:latin typeface="Times New Roman" panose="02020603050405020304" pitchFamily="18" charset="0"/>
                <a:cs typeface="Times New Roman" panose="02020603050405020304" pitchFamily="18" charset="0"/>
              </a:rPr>
              <a:t>Natural radioactivity</a:t>
            </a:r>
          </a:p>
        </p:txBody>
      </p:sp>
    </p:spTree>
    <p:extLst>
      <p:ext uri="{BB962C8B-B14F-4D97-AF65-F5344CB8AC3E}">
        <p14:creationId xmlns:p14="http://schemas.microsoft.com/office/powerpoint/2010/main" val="80071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calcmode="lin" valueType="num">
                                      <p:cBhvr additive="base">
                                        <p:cTn id="1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838200" y="1483815"/>
            <a:ext cx="10515600" cy="5200016"/>
          </a:xfrm>
        </p:spPr>
        <p:txBody>
          <a:bodyPr>
            <a:normAutofit/>
          </a:bodyPr>
          <a:lstStyle/>
          <a:p>
            <a:pPr marL="442800" indent="-442800">
              <a:spcBef>
                <a:spcPts val="0"/>
              </a:spcBef>
              <a:spcAft>
                <a:spcPts val="1000"/>
              </a:spcAft>
            </a:pPr>
            <a:r>
              <a:rPr lang="hu-HU" sz="3200" dirty="0" smtClean="0">
                <a:latin typeface="Times New Roman" panose="02020603050405020304" pitchFamily="18" charset="0"/>
                <a:cs typeface="Times New Roman" panose="02020603050405020304" pitchFamily="18" charset="0"/>
              </a:rPr>
              <a:t>Beside these primordial radioisotopes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which </a:t>
            </a:r>
            <a:r>
              <a:rPr lang="en-US" sz="3200" dirty="0" smtClean="0">
                <a:latin typeface="Times New Roman" panose="02020603050405020304" pitchFamily="18" charset="0"/>
                <a:cs typeface="Times New Roman" panose="02020603050405020304" pitchFamily="18" charset="0"/>
              </a:rPr>
              <a:t>ha</a:t>
            </a:r>
            <a:r>
              <a:rPr lang="hu-HU" sz="3200" dirty="0" smtClean="0">
                <a:latin typeface="Times New Roman" panose="02020603050405020304" pitchFamily="18" charset="0"/>
                <a:cs typeface="Times New Roman" panose="02020603050405020304" pitchFamily="18" charset="0"/>
              </a:rPr>
              <a:t>ve</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remained in nature since the creation of the </a:t>
            </a:r>
            <a:r>
              <a:rPr lang="en-US" sz="3200" dirty="0" smtClean="0">
                <a:latin typeface="Times New Roman" panose="02020603050405020304" pitchFamily="18" charset="0"/>
                <a:cs typeface="Times New Roman" panose="02020603050405020304" pitchFamily="18" charset="0"/>
              </a:rPr>
              <a:t>Earth, </a:t>
            </a:r>
            <a:r>
              <a:rPr lang="en-US" sz="3200" dirty="0">
                <a:latin typeface="Times New Roman" panose="02020603050405020304" pitchFamily="18" charset="0"/>
                <a:cs typeface="Times New Roman" panose="02020603050405020304" pitchFamily="18" charset="0"/>
              </a:rPr>
              <a:t>there are also unstable isotopes in our environment that are still continuously produced today. These are called </a:t>
            </a:r>
            <a:r>
              <a:rPr lang="en-US" sz="3200" b="1" dirty="0" err="1">
                <a:latin typeface="Times New Roman" panose="02020603050405020304" pitchFamily="18" charset="0"/>
                <a:cs typeface="Times New Roman" panose="02020603050405020304" pitchFamily="18" charset="0"/>
              </a:rPr>
              <a:t>cosmogenic</a:t>
            </a:r>
            <a:r>
              <a:rPr lang="en-US" sz="3200" b="1" dirty="0">
                <a:latin typeface="Times New Roman" panose="02020603050405020304" pitchFamily="18" charset="0"/>
                <a:cs typeface="Times New Roman" panose="02020603050405020304" pitchFamily="18" charset="0"/>
              </a:rPr>
              <a:t> </a:t>
            </a:r>
            <a:r>
              <a:rPr lang="hu-HU" sz="3200" b="1" dirty="0" err="1" smtClean="0">
                <a:latin typeface="Times New Roman" panose="02020603050405020304" pitchFamily="18" charset="0"/>
                <a:cs typeface="Times New Roman" panose="02020603050405020304" pitchFamily="18" charset="0"/>
              </a:rPr>
              <a:t>radionuclides</a:t>
            </a:r>
            <a:r>
              <a:rPr lang="hu-HU" sz="3200" b="1" dirty="0" smtClean="0">
                <a:latin typeface="Times New Roman" panose="02020603050405020304" pitchFamily="18" charset="0"/>
                <a:cs typeface="Times New Roman" panose="02020603050405020304" pitchFamily="18" charset="0"/>
              </a:rPr>
              <a:t> </a:t>
            </a:r>
            <a:r>
              <a:rPr lang="hu-HU" sz="3200" b="1" dirty="0" smtClean="0">
                <a:latin typeface="Times New Roman" panose="02020603050405020304" pitchFamily="18" charset="0"/>
                <a:cs typeface="Times New Roman" panose="02020603050405020304" pitchFamily="18" charset="0"/>
              </a:rPr>
              <a:t>(</a:t>
            </a:r>
            <a:r>
              <a:rPr lang="hu-HU" sz="3200" b="1" dirty="0" err="1" smtClean="0">
                <a:latin typeface="Times New Roman" panose="02020603050405020304" pitchFamily="18" charset="0"/>
                <a:cs typeface="Times New Roman" panose="02020603050405020304" pitchFamily="18" charset="0"/>
              </a:rPr>
              <a:t>isotopes</a:t>
            </a:r>
            <a:r>
              <a:rPr lang="hu-HU" sz="3200" b="1" dirty="0" smtClean="0">
                <a:latin typeface="Times New Roman" panose="02020603050405020304" pitchFamily="18" charset="0"/>
                <a:cs typeface="Times New Roman" panose="02020603050405020304" pitchFamily="18" charset="0"/>
              </a:rPr>
              <a:t>)</a:t>
            </a:r>
            <a:r>
              <a:rPr lang="hu-HU"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because they are formed from stable isotopes on Earth as a result of cosmic radiation. The most known </a:t>
            </a:r>
            <a:r>
              <a:rPr lang="hu-HU" sz="3200" dirty="0" smtClean="0">
                <a:latin typeface="Times New Roman" panose="02020603050405020304" pitchFamily="18" charset="0"/>
                <a:cs typeface="Times New Roman" panose="02020603050405020304" pitchFamily="18" charset="0"/>
              </a:rPr>
              <a:t>is:</a:t>
            </a:r>
            <a:endParaRPr lang="hu-HU" sz="3200" dirty="0">
              <a:latin typeface="Times New Roman" panose="02020603050405020304" pitchFamily="18" charset="0"/>
              <a:cs typeface="Times New Roman" panose="02020603050405020304" pitchFamily="18" charset="0"/>
            </a:endParaRPr>
          </a:p>
          <a:p>
            <a:pPr lvl="1" indent="-442800">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Isotope of carbon </a:t>
            </a:r>
            <a:r>
              <a:rPr lang="hu-HU" sz="2800" dirty="0" smtClean="0">
                <a:latin typeface="Times New Roman" panose="02020603050405020304" pitchFamily="18" charset="0"/>
                <a:cs typeface="Times New Roman" panose="02020603050405020304" pitchFamily="18" charset="0"/>
              </a:rPr>
              <a:t>of</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mass number 14, which is formed from nitrogen in the atmosphere as a result of neutrons arriving at the boundary between the atmosphere and </a:t>
            </a:r>
            <a:r>
              <a:rPr lang="hu-HU" sz="2800" dirty="0" smtClean="0">
                <a:latin typeface="Times New Roman" panose="02020603050405020304" pitchFamily="18" charset="0"/>
                <a:cs typeface="Times New Roman" panose="02020603050405020304" pitchFamily="18" charset="0"/>
              </a:rPr>
              <a:t>the</a:t>
            </a:r>
            <a:r>
              <a:rPr lang="en-US" sz="2800" dirty="0" smtClean="0">
                <a:latin typeface="Times New Roman" panose="02020603050405020304" pitchFamily="18" charset="0"/>
                <a:cs typeface="Times New Roman" panose="02020603050405020304" pitchFamily="18" charset="0"/>
              </a:rPr>
              <a:t> space</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906B6608-3EA4-45F2-B6FD-D004396B77DA}"/>
                  </a:ext>
                </a:extLst>
              </p:cNvPr>
              <p:cNvSpPr txBox="1"/>
              <p:nvPr/>
            </p:nvSpPr>
            <p:spPr>
              <a:xfrm>
                <a:off x="3833073" y="6033981"/>
                <a:ext cx="4525854" cy="529953"/>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Pre>
                        <m:sPrePr>
                          <m:ctrlPr>
                            <a:rPr lang="hu-HU" sz="3600" i="1" smtClean="0">
                              <a:latin typeface="Cambria Math" panose="02040503050406030204" pitchFamily="18" charset="0"/>
                            </a:rPr>
                          </m:ctrlPr>
                        </m:sPrePr>
                        <m:sub>
                          <m:r>
                            <a:rPr lang="hu-HU" sz="3600" b="0" i="1" smtClean="0">
                              <a:latin typeface="Cambria Math" panose="02040503050406030204" pitchFamily="18" charset="0"/>
                            </a:rPr>
                            <m:t>7</m:t>
                          </m:r>
                        </m:sub>
                        <m:sup>
                          <m:r>
                            <a:rPr lang="hu-HU" sz="3600" b="0" i="1" smtClean="0">
                              <a:latin typeface="Cambria Math" panose="02040503050406030204" pitchFamily="18" charset="0"/>
                            </a:rPr>
                            <m:t>14</m:t>
                          </m:r>
                        </m:sup>
                        <m:e>
                          <m:r>
                            <a:rPr lang="hu-HU" sz="3600" b="0" i="1" smtClean="0">
                              <a:latin typeface="Cambria Math" panose="02040503050406030204" pitchFamily="18" charset="0"/>
                            </a:rPr>
                            <m:t>𝑁</m:t>
                          </m:r>
                        </m:e>
                      </m:sPre>
                      <m:r>
                        <a:rPr lang="hu-HU" sz="3600" b="0" i="1" smtClean="0">
                          <a:latin typeface="Cambria Math" panose="02040503050406030204" pitchFamily="18" charset="0"/>
                        </a:rPr>
                        <m:t>+</m:t>
                      </m:r>
                      <m:sSup>
                        <m:sSupPr>
                          <m:ctrlPr>
                            <a:rPr lang="hu-HU" sz="3600" b="0" i="1" smtClean="0">
                              <a:latin typeface="Cambria Math" panose="02040503050406030204" pitchFamily="18" charset="0"/>
                            </a:rPr>
                          </m:ctrlPr>
                        </m:sSupPr>
                        <m:e>
                          <m:r>
                            <a:rPr lang="hu-HU" sz="3600" b="0" i="1" smtClean="0">
                              <a:latin typeface="Cambria Math" panose="02040503050406030204" pitchFamily="18" charset="0"/>
                            </a:rPr>
                            <m:t>𝑛</m:t>
                          </m:r>
                        </m:e>
                        <m:sup>
                          <m:r>
                            <a:rPr lang="hu-HU" sz="3600" b="0" i="1" smtClean="0">
                              <a:latin typeface="Cambria Math" panose="02040503050406030204" pitchFamily="18" charset="0"/>
                            </a:rPr>
                            <m:t>𝑜</m:t>
                          </m:r>
                        </m:sup>
                      </m:sSup>
                      <m:r>
                        <a:rPr lang="hu-HU" sz="3600" i="1">
                          <a:latin typeface="Cambria Math" panose="02040503050406030204" pitchFamily="18" charset="0"/>
                          <a:ea typeface="Cambria Math" panose="02040503050406030204" pitchFamily="18" charset="0"/>
                        </a:rPr>
                        <m:t>⟹</m:t>
                      </m:r>
                      <m:sPre>
                        <m:sPrePr>
                          <m:ctrlPr>
                            <a:rPr lang="hu-HU" sz="3600" i="1">
                              <a:latin typeface="Cambria Math" panose="02040503050406030204" pitchFamily="18" charset="0"/>
                            </a:rPr>
                          </m:ctrlPr>
                        </m:sPrePr>
                        <m:sub>
                          <m:r>
                            <a:rPr lang="hu-HU" sz="3600" b="0" i="1" smtClean="0">
                              <a:latin typeface="Cambria Math" panose="02040503050406030204" pitchFamily="18" charset="0"/>
                            </a:rPr>
                            <m:t>6</m:t>
                          </m:r>
                        </m:sub>
                        <m:sup>
                          <m:r>
                            <a:rPr lang="hu-HU" sz="3600" i="1">
                              <a:latin typeface="Cambria Math" panose="02040503050406030204" pitchFamily="18" charset="0"/>
                            </a:rPr>
                            <m:t>14</m:t>
                          </m:r>
                        </m:sup>
                        <m:e>
                          <m:r>
                            <a:rPr lang="hu-HU" sz="3600" b="0" i="1" smtClean="0">
                              <a:latin typeface="Cambria Math" panose="02040503050406030204" pitchFamily="18" charset="0"/>
                            </a:rPr>
                            <m:t>𝐶</m:t>
                          </m:r>
                        </m:e>
                      </m:sPre>
                      <m:r>
                        <a:rPr lang="hu-HU" sz="3600" i="1">
                          <a:latin typeface="Cambria Math" panose="02040503050406030204" pitchFamily="18" charset="0"/>
                        </a:rPr>
                        <m:t>+</m:t>
                      </m:r>
                      <m:sSup>
                        <m:sSupPr>
                          <m:ctrlPr>
                            <a:rPr lang="hu-HU" sz="3600" i="1">
                              <a:latin typeface="Cambria Math" panose="02040503050406030204" pitchFamily="18" charset="0"/>
                            </a:rPr>
                          </m:ctrlPr>
                        </m:sSupPr>
                        <m:e>
                          <m:r>
                            <a:rPr lang="hu-HU" sz="3600" b="0" i="1" smtClean="0">
                              <a:latin typeface="Cambria Math" panose="02040503050406030204" pitchFamily="18" charset="0"/>
                            </a:rPr>
                            <m:t>𝑝</m:t>
                          </m:r>
                        </m:e>
                        <m:sup>
                          <m:r>
                            <a:rPr lang="hu-HU" sz="3600" b="0" i="1" smtClean="0">
                              <a:latin typeface="Cambria Math" panose="02040503050406030204" pitchFamily="18" charset="0"/>
                            </a:rPr>
                            <m:t>+</m:t>
                          </m:r>
                        </m:sup>
                      </m:sSup>
                    </m:oMath>
                  </m:oMathPara>
                </a14:m>
                <a:endParaRPr lang="hu-HU" sz="3600" dirty="0"/>
              </a:p>
            </p:txBody>
          </p:sp>
        </mc:Choice>
        <mc:Fallback xmlns="">
          <p:sp>
            <p:nvSpPr>
              <p:cNvPr id="6" name="Szövegdoboz 5">
                <a:extLst>
                  <a:ext uri="{FF2B5EF4-FFF2-40B4-BE49-F238E27FC236}">
                    <a16:creationId xmlns:a16="http://schemas.microsoft.com/office/drawing/2014/main" id="{906B6608-3EA4-45F2-B6FD-D004396B77DA}"/>
                  </a:ext>
                </a:extLst>
              </p:cNvPr>
              <p:cNvSpPr txBox="1">
                <a:spLocks noRot="1" noChangeAspect="1" noMove="1" noResize="1" noEditPoints="1" noAdjustHandles="1" noChangeArrowheads="1" noChangeShapeType="1" noTextEdit="1"/>
              </p:cNvSpPr>
              <p:nvPr/>
            </p:nvSpPr>
            <p:spPr>
              <a:xfrm>
                <a:off x="3833073" y="6033981"/>
                <a:ext cx="4525854" cy="529953"/>
              </a:xfrm>
              <a:prstGeom prst="rect">
                <a:avLst/>
              </a:prstGeom>
              <a:blipFill>
                <a:blip r:embed="rId2"/>
                <a:stretch>
                  <a:fillRect b="-3448"/>
                </a:stretch>
              </a:blipFill>
            </p:spPr>
            <p:txBody>
              <a:bodyPr/>
              <a:lstStyle/>
              <a:p>
                <a:r>
                  <a:rPr lang="en-US">
                    <a:noFill/>
                  </a:rPr>
                  <a:t> </a:t>
                </a:r>
              </a:p>
            </p:txBody>
          </p:sp>
        </mc:Fallback>
      </mc:AlternateContent>
      <p:sp>
        <p:nvSpPr>
          <p:cNvPr id="7" name="Cím 1">
            <a:extLst>
              <a:ext uri="{FF2B5EF4-FFF2-40B4-BE49-F238E27FC236}">
                <a16:creationId xmlns:a16="http://schemas.microsoft.com/office/drawing/2014/main" id="{D50E7FE7-7A6B-4BF8-9EE5-6AB1B782DF72}"/>
              </a:ext>
            </a:extLst>
          </p:cNvPr>
          <p:cNvSpPr>
            <a:spLocks noGrp="1"/>
          </p:cNvSpPr>
          <p:nvPr>
            <p:ph type="title"/>
          </p:nvPr>
        </p:nvSpPr>
        <p:spPr>
          <a:xfrm>
            <a:off x="838200" y="243205"/>
            <a:ext cx="10515600" cy="1325563"/>
          </a:xfrm>
        </p:spPr>
        <p:txBody>
          <a:bodyPr/>
          <a:lstStyle/>
          <a:p>
            <a:pPr algn="ctr"/>
            <a:r>
              <a:rPr lang="hu-HU" dirty="0">
                <a:latin typeface="Times New Roman" panose="02020603050405020304" pitchFamily="18" charset="0"/>
                <a:cs typeface="Times New Roman" panose="02020603050405020304" pitchFamily="18" charset="0"/>
              </a:rPr>
              <a:t>Natural radioactivity</a:t>
            </a:r>
          </a:p>
        </p:txBody>
      </p:sp>
    </p:spTree>
    <p:extLst>
      <p:ext uri="{BB962C8B-B14F-4D97-AF65-F5344CB8AC3E}">
        <p14:creationId xmlns:p14="http://schemas.microsoft.com/office/powerpoint/2010/main" val="112472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0E7FE7-7A6B-4BF8-9EE5-6AB1B782DF72}"/>
              </a:ext>
            </a:extLst>
          </p:cNvPr>
          <p:cNvSpPr>
            <a:spLocks noGrp="1"/>
          </p:cNvSpPr>
          <p:nvPr>
            <p:ph type="title"/>
          </p:nvPr>
        </p:nvSpPr>
        <p:spPr>
          <a:xfrm>
            <a:off x="838200" y="197485"/>
            <a:ext cx="10515600" cy="1325563"/>
          </a:xfrm>
        </p:spPr>
        <p:txBody>
          <a:bodyPr/>
          <a:lstStyle/>
          <a:p>
            <a:pPr algn="ctr"/>
            <a:r>
              <a:rPr lang="en-US" dirty="0">
                <a:latin typeface="Times New Roman" panose="02020603050405020304" pitchFamily="18" charset="0"/>
                <a:cs typeface="Times New Roman" panose="02020603050405020304" pitchFamily="18" charset="0"/>
              </a:rPr>
              <a:t>The basis of the radiocarbon </a:t>
            </a:r>
            <a:r>
              <a:rPr lang="hu-HU" dirty="0" smtClean="0">
                <a:latin typeface="Times New Roman" panose="02020603050405020304" pitchFamily="18" charset="0"/>
                <a:cs typeface="Times New Roman" panose="02020603050405020304" pitchFamily="18" charset="0"/>
              </a:rPr>
              <a:t>dating</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838200" y="1657984"/>
                <a:ext cx="10515600" cy="5001896"/>
              </a:xfrm>
            </p:spPr>
            <p:txBody>
              <a:bodyPr>
                <a:noAutofit/>
              </a:bodyPr>
              <a:lstStyle/>
              <a:p>
                <a:pPr marL="442800" indent="-442800">
                  <a:spcBef>
                    <a:spcPts val="0"/>
                  </a:spcBef>
                  <a:spcAft>
                    <a:spcPts val="1000"/>
                  </a:spcAft>
                </a:pPr>
                <a:r>
                  <a:rPr lang="hu-HU" sz="3000" dirty="0" smtClean="0">
                    <a:latin typeface="Times New Roman" panose="02020603050405020304" pitchFamily="18" charset="0"/>
                    <a:cs typeface="Times New Roman" panose="02020603050405020304" pitchFamily="18" charset="0"/>
                  </a:rPr>
                  <a:t>The </a:t>
                </a:r>
                <a:r>
                  <a:rPr lang="hu-HU" sz="3000" dirty="0">
                    <a:latin typeface="Times New Roman" panose="02020603050405020304" pitchFamily="18" charset="0"/>
                    <a:cs typeface="Times New Roman" panose="02020603050405020304" pitchFamily="18" charset="0"/>
                  </a:rPr>
                  <a:t>C-14 </a:t>
                </a:r>
                <a:r>
                  <a:rPr lang="hu-HU" sz="3000" dirty="0" smtClean="0">
                    <a:latin typeface="Times New Roman" panose="02020603050405020304" pitchFamily="18" charset="0"/>
                    <a:cs typeface="Times New Roman" panose="02020603050405020304" pitchFamily="18" charset="0"/>
                  </a:rPr>
                  <a:t>isotope reacts with oxygen and forms carbon dioxide, which enters into the air, into plans and finally into animals, i.e., it is distributed in living organisms. In the meantime, it decomposes and transforms as:</a:t>
                </a:r>
                <a:endParaRPr lang="hu-HU" sz="3000" dirty="0">
                  <a:latin typeface="Times New Roman" panose="02020603050405020304" pitchFamily="18" charset="0"/>
                  <a:cs typeface="Times New Roman" panose="02020603050405020304" pitchFamily="18" charset="0"/>
                </a:endParaRPr>
              </a:p>
              <a:p>
                <a:pPr marL="442800" indent="0">
                  <a:spcBef>
                    <a:spcPts val="5000"/>
                  </a:spcBef>
                  <a:spcAft>
                    <a:spcPts val="1000"/>
                  </a:spcAft>
                  <a:buNone/>
                </a:pPr>
                <a:r>
                  <a:rPr lang="hu-HU" sz="3000" dirty="0" smtClean="0">
                    <a:latin typeface="Times New Roman" panose="02020603050405020304" pitchFamily="18" charset="0"/>
                    <a:cs typeface="Times New Roman" panose="02020603050405020304" pitchFamily="18" charset="0"/>
                  </a:rPr>
                  <a:t>B</a:t>
                </a:r>
                <a:r>
                  <a:rPr lang="en-US" sz="3000" dirty="0" err="1" smtClean="0">
                    <a:latin typeface="Times New Roman" panose="02020603050405020304" pitchFamily="18" charset="0"/>
                    <a:cs typeface="Times New Roman" panose="02020603050405020304" pitchFamily="18" charset="0"/>
                  </a:rPr>
                  <a:t>ut</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as a result of metabolism, its quantity is </a:t>
                </a:r>
                <a:r>
                  <a:rPr lang="hu-HU" sz="3000" dirty="0" smtClean="0">
                    <a:latin typeface="Times New Roman" panose="02020603050405020304" pitchFamily="18" charset="0"/>
                    <a:cs typeface="Times New Roman" panose="02020603050405020304" pitchFamily="18" charset="0"/>
                  </a:rPr>
                  <a:t>constant</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i.e</a:t>
                </a:r>
                <a:r>
                  <a:rPr lang="en-US" sz="3000" dirty="0" smtClean="0">
                    <a:latin typeface="Times New Roman" panose="02020603050405020304" pitchFamily="18" charset="0"/>
                    <a:cs typeface="Times New Roman" panose="02020603050405020304" pitchFamily="18" charset="0"/>
                  </a:rPr>
                  <a:t>.</a:t>
                </a:r>
                <a:r>
                  <a:rPr lang="hu-HU" sz="3000" dirty="0">
                    <a:latin typeface="Times New Roman" panose="02020603050405020304" pitchFamily="18" charset="0"/>
                    <a:cs typeface="Times New Roman" panose="02020603050405020304" pitchFamily="18" charset="0"/>
                  </a:rPr>
                  <a:t>,</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a </a:t>
                </a:r>
                <a:r>
                  <a:rPr lang="en-US" sz="3000" dirty="0" smtClean="0">
                    <a:latin typeface="Times New Roman" panose="02020603050405020304" pitchFamily="18" charset="0"/>
                    <a:cs typeface="Times New Roman" panose="02020603050405020304" pitchFamily="18" charset="0"/>
                  </a:rPr>
                  <a:t>stable concentration</a:t>
                </a:r>
                <a:r>
                  <a:rPr lang="hu-HU" sz="3000" dirty="0" smtClean="0">
                    <a:latin typeface="Times New Roman" panose="02020603050405020304" pitchFamily="18" charset="0"/>
                    <a:cs typeface="Times New Roman" panose="02020603050405020304" pitchFamily="18" charset="0"/>
                  </a:rPr>
                  <a:t> of </a:t>
                </a:r>
                <a14:m>
                  <m:oMath xmlns:m="http://schemas.openxmlformats.org/officeDocument/2006/math">
                    <m:sPre>
                      <m:sPrePr>
                        <m:ctrlPr>
                          <a:rPr lang="hu-HU" sz="3200" i="1">
                            <a:latin typeface="Cambria Math" panose="02040503050406030204" pitchFamily="18" charset="0"/>
                          </a:rPr>
                        </m:ctrlPr>
                      </m:sPrePr>
                      <m:sub>
                        <m:r>
                          <a:rPr lang="hu-HU" sz="3200" i="1">
                            <a:latin typeface="Cambria Math" panose="02040503050406030204" pitchFamily="18" charset="0"/>
                          </a:rPr>
                          <m:t>6</m:t>
                        </m:r>
                      </m:sub>
                      <m:sup>
                        <m:r>
                          <a:rPr lang="hu-HU" sz="3200" i="1">
                            <a:latin typeface="Cambria Math" panose="02040503050406030204" pitchFamily="18" charset="0"/>
                          </a:rPr>
                          <m:t>14</m:t>
                        </m:r>
                      </m:sup>
                      <m:e>
                        <m:r>
                          <a:rPr lang="hu-HU" sz="3200" i="1">
                            <a:latin typeface="Cambria Math" panose="02040503050406030204" pitchFamily="18" charset="0"/>
                          </a:rPr>
                          <m:t>𝐶</m:t>
                        </m:r>
                      </m:e>
                    </m:sPre>
                  </m:oMath>
                </a14:m>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is </a:t>
                </a:r>
                <a:r>
                  <a:rPr lang="hu-HU" sz="3000" dirty="0" err="1" smtClean="0">
                    <a:latin typeface="Times New Roman" panose="02020603050405020304" pitchFamily="18" charset="0"/>
                    <a:cs typeface="Times New Roman" panose="02020603050405020304" pitchFamily="18" charset="0"/>
                  </a:rPr>
                  <a:t>maintained</a:t>
                </a:r>
                <a:r>
                  <a:rPr lang="hu-HU" sz="3000" dirty="0" smtClean="0">
                    <a:latin typeface="Times New Roman" panose="02020603050405020304" pitchFamily="18" charset="0"/>
                    <a:cs typeface="Times New Roman" panose="02020603050405020304" pitchFamily="18" charset="0"/>
                  </a:rPr>
                  <a:t> in </a:t>
                </a:r>
                <a:r>
                  <a:rPr lang="hu-HU" sz="3000" dirty="0" err="1" smtClean="0">
                    <a:latin typeface="Times New Roman" panose="02020603050405020304" pitchFamily="18" charset="0"/>
                    <a:cs typeface="Times New Roman" panose="02020603050405020304" pitchFamily="18" charset="0"/>
                  </a:rPr>
                  <a:t>living</a:t>
                </a:r>
                <a:r>
                  <a:rPr lang="hu-HU" sz="3000" dirty="0" smtClean="0">
                    <a:latin typeface="Times New Roman" panose="02020603050405020304" pitchFamily="18" charset="0"/>
                    <a:cs typeface="Times New Roman" panose="02020603050405020304" pitchFamily="18" charset="0"/>
                  </a:rPr>
                  <a:t> </a:t>
                </a:r>
                <a:r>
                  <a:rPr lang="hu-HU" sz="3000" dirty="0" err="1" smtClean="0">
                    <a:latin typeface="Times New Roman" panose="02020603050405020304" pitchFamily="18" charset="0"/>
                    <a:cs typeface="Times New Roman" panose="02020603050405020304" pitchFamily="18" charset="0"/>
                  </a:rPr>
                  <a:t>organisms</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However, this </a:t>
                </a:r>
                <a:r>
                  <a:rPr lang="en-US" sz="3000" dirty="0" smtClean="0">
                    <a:latin typeface="Times New Roman" panose="02020603050405020304" pitchFamily="18" charset="0"/>
                    <a:cs typeface="Times New Roman" panose="02020603050405020304" pitchFamily="18" charset="0"/>
                  </a:rPr>
                  <a:t>stops </a:t>
                </a:r>
                <a:r>
                  <a:rPr lang="en-US" sz="3000" dirty="0">
                    <a:latin typeface="Times New Roman" panose="02020603050405020304" pitchFamily="18" charset="0"/>
                    <a:cs typeface="Times New Roman" panose="02020603050405020304" pitchFamily="18" charset="0"/>
                  </a:rPr>
                  <a:t>when the organism dies </a:t>
                </a:r>
                <a:r>
                  <a:rPr lang="en-US" sz="3000" dirty="0" smtClean="0">
                    <a:latin typeface="Times New Roman" panose="02020603050405020304" pitchFamily="18" charset="0"/>
                    <a:cs typeface="Times New Roman" panose="02020603050405020304" pitchFamily="18" charset="0"/>
                  </a:rPr>
                  <a:t>and</a:t>
                </a:r>
                <a:r>
                  <a:rPr lang="hu-HU" sz="3000" dirty="0" smtClean="0">
                    <a:latin typeface="Times New Roman" panose="02020603050405020304" pitchFamily="18" charset="0"/>
                    <a:cs typeface="Times New Roman" panose="02020603050405020304" pitchFamily="18" charset="0"/>
                  </a:rPr>
                  <a:t> </a:t>
                </a:r>
                <a14:m>
                  <m:oMath xmlns:m="http://schemas.openxmlformats.org/officeDocument/2006/math">
                    <m:sPre>
                      <m:sPrePr>
                        <m:ctrlPr>
                          <a:rPr lang="hu-HU" i="1">
                            <a:latin typeface="Cambria Math" panose="02040503050406030204" pitchFamily="18" charset="0"/>
                          </a:rPr>
                        </m:ctrlPr>
                      </m:sPrePr>
                      <m:sub>
                        <m:r>
                          <a:rPr lang="hu-HU" i="1">
                            <a:latin typeface="Cambria Math" panose="02040503050406030204" pitchFamily="18" charset="0"/>
                          </a:rPr>
                          <m:t>6</m:t>
                        </m:r>
                      </m:sub>
                      <m:sup>
                        <m:r>
                          <a:rPr lang="hu-HU" i="1">
                            <a:latin typeface="Cambria Math" panose="02040503050406030204" pitchFamily="18" charset="0"/>
                          </a:rPr>
                          <m:t>14</m:t>
                        </m:r>
                      </m:sup>
                      <m:e>
                        <m:r>
                          <a:rPr lang="hu-HU" i="1">
                            <a:latin typeface="Cambria Math" panose="02040503050406030204" pitchFamily="18" charset="0"/>
                          </a:rPr>
                          <m:t>𝐶</m:t>
                        </m:r>
                      </m:e>
                    </m:sPre>
                  </m:oMath>
                </a14:m>
                <a:r>
                  <a:rPr lang="hu-HU" sz="3000" dirty="0" smtClean="0">
                    <a:latin typeface="Times New Roman" panose="02020603050405020304" pitchFamily="18" charset="0"/>
                    <a:cs typeface="Times New Roman" panose="02020603050405020304" pitchFamily="18" charset="0"/>
                  </a:rPr>
                  <a:t> level</a:t>
                </a:r>
                <a:r>
                  <a:rPr lang="en-US" sz="3000" dirty="0" smtClean="0">
                    <a:latin typeface="Times New Roman" panose="02020603050405020304" pitchFamily="18" charset="0"/>
                    <a:cs typeface="Times New Roman" panose="02020603050405020304" pitchFamily="18" charset="0"/>
                  </a:rPr>
                  <a:t> decrease</a:t>
                </a:r>
                <a:r>
                  <a:rPr lang="hu-HU" sz="3000" dirty="0" smtClean="0">
                    <a:latin typeface="Times New Roman" panose="02020603050405020304" pitchFamily="18" charset="0"/>
                    <a:cs typeface="Times New Roman" panose="02020603050405020304" pitchFamily="18" charset="0"/>
                  </a:rPr>
                  <a:t>s</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This can be followed by measuring the intensity of the radiation, and from the rate of </a:t>
                </a:r>
                <a:r>
                  <a:rPr lang="en-US" sz="3000" dirty="0" smtClean="0">
                    <a:latin typeface="Times New Roman" panose="02020603050405020304" pitchFamily="18" charset="0"/>
                    <a:cs typeface="Times New Roman" panose="02020603050405020304" pitchFamily="18" charset="0"/>
                  </a:rPr>
                  <a:t>decrease</a:t>
                </a:r>
                <a:r>
                  <a:rPr lang="hu-HU" sz="3000" dirty="0" smtClean="0">
                    <a:latin typeface="Times New Roman" panose="02020603050405020304" pitchFamily="18" charset="0"/>
                    <a:cs typeface="Times New Roman" panose="02020603050405020304" pitchFamily="18" charset="0"/>
                  </a:rPr>
                  <a:t>,</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it can be calculated when the metabolism </a:t>
                </a:r>
                <a:r>
                  <a:rPr lang="en-US" sz="3000" dirty="0" smtClean="0">
                    <a:latin typeface="Times New Roman" panose="02020603050405020304" pitchFamily="18" charset="0"/>
                    <a:cs typeface="Times New Roman" panose="02020603050405020304" pitchFamily="18" charset="0"/>
                  </a:rPr>
                  <a:t>stopped</a:t>
                </a:r>
                <a:r>
                  <a:rPr lang="hu-HU" sz="3000" dirty="0" smtClean="0">
                    <a:latin typeface="Times New Roman" panose="02020603050405020304" pitchFamily="18" charset="0"/>
                    <a:cs typeface="Times New Roman" panose="02020603050405020304" pitchFamily="18" charset="0"/>
                  </a:rPr>
                  <a:t>, i.e., when </a:t>
                </a:r>
                <a:r>
                  <a:rPr lang="hu-HU" sz="3000" dirty="0" err="1" smtClean="0">
                    <a:latin typeface="Times New Roman" panose="02020603050405020304" pitchFamily="18" charset="0"/>
                    <a:cs typeface="Times New Roman" panose="02020603050405020304" pitchFamily="18" charset="0"/>
                  </a:rPr>
                  <a:t>the</a:t>
                </a:r>
                <a:r>
                  <a:rPr lang="hu-HU" sz="3000" dirty="0" smtClean="0">
                    <a:latin typeface="Times New Roman" panose="02020603050405020304" pitchFamily="18" charset="0"/>
                    <a:cs typeface="Times New Roman" panose="02020603050405020304" pitchFamily="18" charset="0"/>
                  </a:rPr>
                  <a:t> </a:t>
                </a:r>
                <a:r>
                  <a:rPr lang="hu-HU" sz="3000" dirty="0" err="1" smtClean="0">
                    <a:latin typeface="Times New Roman" panose="02020603050405020304" pitchFamily="18" charset="0"/>
                    <a:cs typeface="Times New Roman" panose="02020603050405020304" pitchFamily="18" charset="0"/>
                  </a:rPr>
                  <a:t>organism</a:t>
                </a:r>
                <a:r>
                  <a:rPr lang="hu-HU" sz="3000" dirty="0" smtClean="0">
                    <a:latin typeface="Times New Roman" panose="02020603050405020304" pitchFamily="18" charset="0"/>
                    <a:cs typeface="Times New Roman" panose="02020603050405020304" pitchFamily="18" charset="0"/>
                  </a:rPr>
                  <a:t> </a:t>
                </a:r>
                <a:r>
                  <a:rPr lang="hu-HU" sz="3000" dirty="0" smtClean="0">
                    <a:latin typeface="Times New Roman" panose="02020603050405020304" pitchFamily="18" charset="0"/>
                    <a:cs typeface="Times New Roman" panose="02020603050405020304" pitchFamily="18" charset="0"/>
                  </a:rPr>
                  <a:t>died.</a:t>
                </a:r>
                <a:endParaRPr lang="hu-HU" sz="3000" dirty="0">
                  <a:latin typeface="Times New Roman" panose="02020603050405020304" pitchFamily="18" charset="0"/>
                  <a:cs typeface="Times New Roman" panose="02020603050405020304" pitchFamily="18" charset="0"/>
                </a:endParaRPr>
              </a:p>
            </p:txBody>
          </p:sp>
        </mc:Choice>
        <mc:Fallback>
          <p:sp>
            <p:nvSpPr>
              <p:cNvPr id="3" name="Tartalom helye 2">
                <a:extLst>
                  <a:ext uri="{FF2B5EF4-FFF2-40B4-BE49-F238E27FC236}">
                    <a16:creationId xmlns:a16="http://schemas.microsoft.com/office/drawing/2014/main" id="{1F5E4F99-4D1F-402A-952B-787EE227920B}"/>
                  </a:ext>
                </a:extLst>
              </p:cNvPr>
              <p:cNvSpPr>
                <a:spLocks noGrp="1" noRot="1" noChangeAspect="1" noMove="1" noResize="1" noEditPoints="1" noAdjustHandles="1" noChangeArrowheads="1" noChangeShapeType="1" noTextEdit="1"/>
              </p:cNvSpPr>
              <p:nvPr>
                <p:ph idx="1"/>
              </p:nvPr>
            </p:nvSpPr>
            <p:spPr>
              <a:xfrm>
                <a:off x="838200" y="1657984"/>
                <a:ext cx="10515600" cy="5001896"/>
              </a:xfrm>
              <a:blipFill>
                <a:blip r:embed="rId2"/>
                <a:stretch>
                  <a:fillRect l="-1217" t="-2436" r="-1565" b="-3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324FA804-4EF7-49D6-A952-88677C1F39FD}"/>
                  </a:ext>
                </a:extLst>
              </p:cNvPr>
              <p:cNvSpPr txBox="1"/>
              <p:nvPr/>
            </p:nvSpPr>
            <p:spPr>
              <a:xfrm>
                <a:off x="3824096" y="3429000"/>
                <a:ext cx="4543808" cy="529953"/>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Pre>
                        <m:sPrePr>
                          <m:ctrlPr>
                            <a:rPr lang="hu-HU" sz="3600" i="1" smtClean="0">
                              <a:latin typeface="Cambria Math" panose="02040503050406030204" pitchFamily="18" charset="0"/>
                            </a:rPr>
                          </m:ctrlPr>
                        </m:sPrePr>
                        <m:sub>
                          <m:r>
                            <a:rPr lang="hu-HU" sz="3600" b="0" i="1" smtClean="0">
                              <a:latin typeface="Cambria Math" panose="02040503050406030204" pitchFamily="18" charset="0"/>
                            </a:rPr>
                            <m:t>6</m:t>
                          </m:r>
                        </m:sub>
                        <m:sup>
                          <m:r>
                            <a:rPr lang="hu-HU" sz="3600" b="0" i="1" smtClean="0">
                              <a:latin typeface="Cambria Math" panose="02040503050406030204" pitchFamily="18" charset="0"/>
                            </a:rPr>
                            <m:t>14</m:t>
                          </m:r>
                        </m:sup>
                        <m:e>
                          <m:r>
                            <a:rPr lang="hu-HU" sz="3600" b="0" i="1" smtClean="0">
                              <a:latin typeface="Cambria Math" panose="02040503050406030204" pitchFamily="18" charset="0"/>
                            </a:rPr>
                            <m:t>𝐶</m:t>
                          </m:r>
                        </m:e>
                      </m:sPre>
                      <m:r>
                        <a:rPr lang="hu-HU" sz="3600" i="1">
                          <a:latin typeface="Cambria Math" panose="02040503050406030204" pitchFamily="18" charset="0"/>
                          <a:ea typeface="Cambria Math" panose="02040503050406030204" pitchFamily="18" charset="0"/>
                        </a:rPr>
                        <m:t>⟹</m:t>
                      </m:r>
                      <m:sPre>
                        <m:sPrePr>
                          <m:ctrlPr>
                            <a:rPr lang="hu-HU" sz="3600" i="1">
                              <a:latin typeface="Cambria Math" panose="02040503050406030204" pitchFamily="18" charset="0"/>
                            </a:rPr>
                          </m:ctrlPr>
                        </m:sPrePr>
                        <m:sub>
                          <m:r>
                            <a:rPr lang="hu-HU" sz="3600" b="0" i="1" smtClean="0">
                              <a:latin typeface="Cambria Math" panose="02040503050406030204" pitchFamily="18" charset="0"/>
                            </a:rPr>
                            <m:t>7</m:t>
                          </m:r>
                        </m:sub>
                        <m:sup>
                          <m:r>
                            <a:rPr lang="hu-HU" sz="3600" i="1">
                              <a:latin typeface="Cambria Math" panose="02040503050406030204" pitchFamily="18" charset="0"/>
                            </a:rPr>
                            <m:t>14</m:t>
                          </m:r>
                        </m:sup>
                        <m:e>
                          <m:r>
                            <a:rPr lang="hu-HU" sz="3600" b="0" i="1" smtClean="0">
                              <a:latin typeface="Cambria Math" panose="02040503050406030204" pitchFamily="18" charset="0"/>
                            </a:rPr>
                            <m:t>𝑁</m:t>
                          </m:r>
                        </m:e>
                      </m:sPre>
                      <m:r>
                        <a:rPr lang="hu-HU" sz="3600" i="1">
                          <a:latin typeface="Cambria Math" panose="02040503050406030204" pitchFamily="18" charset="0"/>
                        </a:rPr>
                        <m:t>+</m:t>
                      </m:r>
                      <m:sSup>
                        <m:sSupPr>
                          <m:ctrlPr>
                            <a:rPr lang="hu-HU" sz="3600" i="1">
                              <a:latin typeface="Cambria Math" panose="02040503050406030204" pitchFamily="18" charset="0"/>
                            </a:rPr>
                          </m:ctrlPr>
                        </m:sSupPr>
                        <m:e>
                          <m:r>
                            <a:rPr lang="hu-HU" sz="3600" b="0" i="1" smtClean="0">
                              <a:latin typeface="Cambria Math" panose="02040503050406030204" pitchFamily="18" charset="0"/>
                            </a:rPr>
                            <m:t>𝑒</m:t>
                          </m:r>
                        </m:e>
                        <m:sup>
                          <m:r>
                            <a:rPr lang="hu-HU" sz="3600" b="0" i="1" smtClean="0">
                              <a:latin typeface="Cambria Math" panose="02040503050406030204" pitchFamily="18" charset="0"/>
                            </a:rPr>
                            <m:t>−</m:t>
                          </m:r>
                        </m:sup>
                      </m:sSup>
                      <m:r>
                        <a:rPr lang="hu-HU" sz="3600" b="0" i="1" smtClean="0">
                          <a:latin typeface="Cambria Math" panose="02040503050406030204" pitchFamily="18" charset="0"/>
                        </a:rPr>
                        <m:t>+ </m:t>
                      </m:r>
                      <m:sSub>
                        <m:sSubPr>
                          <m:ctrlPr>
                            <a:rPr lang="hu-HU" sz="3600" b="0" i="1" smtClean="0">
                              <a:latin typeface="Cambria Math" panose="02040503050406030204" pitchFamily="18" charset="0"/>
                            </a:rPr>
                          </m:ctrlPr>
                        </m:sSubPr>
                        <m:e>
                          <m:acc>
                            <m:accPr>
                              <m:chr m:val="̃"/>
                              <m:ctrlPr>
                                <a:rPr lang="hu-HU" sz="3600" b="0" i="1" smtClean="0">
                                  <a:latin typeface="Cambria Math" panose="02040503050406030204" pitchFamily="18" charset="0"/>
                                </a:rPr>
                              </m:ctrlPr>
                            </m:accPr>
                            <m:e>
                              <m:r>
                                <a:rPr lang="hu-HU" sz="3600" i="1">
                                  <a:latin typeface="Cambria Math" panose="02040503050406030204" pitchFamily="18" charset="0"/>
                                  <a:ea typeface="Cambria Math" panose="02040503050406030204" pitchFamily="18" charset="0"/>
                                </a:rPr>
                                <m:t>𝜈</m:t>
                              </m:r>
                            </m:e>
                          </m:acc>
                        </m:e>
                        <m:sub>
                          <m:r>
                            <a:rPr lang="hu-HU" sz="3600" b="0" i="1" smtClean="0">
                              <a:latin typeface="Cambria Math" panose="02040503050406030204" pitchFamily="18" charset="0"/>
                            </a:rPr>
                            <m:t>𝑒</m:t>
                          </m:r>
                        </m:sub>
                      </m:sSub>
                    </m:oMath>
                  </m:oMathPara>
                </a14:m>
                <a:endParaRPr lang="hu-HU" sz="3600" dirty="0"/>
              </a:p>
            </p:txBody>
          </p:sp>
        </mc:Choice>
        <mc:Fallback xmlns="">
          <p:sp>
            <p:nvSpPr>
              <p:cNvPr id="7" name="Szövegdoboz 6">
                <a:extLst>
                  <a:ext uri="{FF2B5EF4-FFF2-40B4-BE49-F238E27FC236}">
                    <a16:creationId xmlns:a16="http://schemas.microsoft.com/office/drawing/2014/main" id="{324FA804-4EF7-49D6-A952-88677C1F39FD}"/>
                  </a:ext>
                </a:extLst>
              </p:cNvPr>
              <p:cNvSpPr txBox="1">
                <a:spLocks noRot="1" noChangeAspect="1" noMove="1" noResize="1" noEditPoints="1" noAdjustHandles="1" noChangeArrowheads="1" noChangeShapeType="1" noTextEdit="1"/>
              </p:cNvSpPr>
              <p:nvPr/>
            </p:nvSpPr>
            <p:spPr>
              <a:xfrm>
                <a:off x="3824096" y="3429000"/>
                <a:ext cx="4543808" cy="529953"/>
              </a:xfrm>
              <a:prstGeom prst="rect">
                <a:avLst/>
              </a:prstGeom>
              <a:blipFill>
                <a:blip r:embed="rId3"/>
                <a:stretch>
                  <a:fillRect b="-4651"/>
                </a:stretch>
              </a:blipFill>
            </p:spPr>
            <p:txBody>
              <a:bodyPr/>
              <a:lstStyle/>
              <a:p>
                <a:r>
                  <a:rPr lang="hu-HU">
                    <a:noFill/>
                  </a:rPr>
                  <a:t> </a:t>
                </a:r>
              </a:p>
            </p:txBody>
          </p:sp>
        </mc:Fallback>
      </mc:AlternateContent>
    </p:spTree>
    <p:extLst>
      <p:ext uri="{BB962C8B-B14F-4D97-AF65-F5344CB8AC3E}">
        <p14:creationId xmlns:p14="http://schemas.microsoft.com/office/powerpoint/2010/main" val="250883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838200" y="1573832"/>
            <a:ext cx="10515600" cy="5032375"/>
          </a:xfrm>
        </p:spPr>
        <p:txBody>
          <a:bodyPr>
            <a:normAutofit/>
          </a:bodyPr>
          <a:lstStyle/>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There are also many other </a:t>
            </a:r>
            <a:r>
              <a:rPr lang="en-US" sz="3200" dirty="0" err="1">
                <a:latin typeface="Times New Roman" panose="02020603050405020304" pitchFamily="18" charset="0"/>
                <a:cs typeface="Times New Roman" panose="02020603050405020304" pitchFamily="18" charset="0"/>
              </a:rPr>
              <a:t>cosmogenic</a:t>
            </a:r>
            <a:r>
              <a:rPr lang="en-US" sz="3200" dirty="0">
                <a:latin typeface="Times New Roman" panose="02020603050405020304" pitchFamily="18" charset="0"/>
                <a:cs typeface="Times New Roman" panose="02020603050405020304" pitchFamily="18" charset="0"/>
              </a:rPr>
              <a:t> isotopes, all of which can be used </a:t>
            </a:r>
            <a:r>
              <a:rPr lang="hu-HU" sz="3200" dirty="0" err="1" smtClean="0">
                <a:latin typeface="Times New Roman" panose="02020603050405020304" pitchFamily="18" charset="0"/>
                <a:cs typeface="Times New Roman" panose="02020603050405020304" pitchFamily="18" charset="0"/>
              </a:rPr>
              <a:t>as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"radioactive clock</a:t>
            </a:r>
            <a:r>
              <a:rPr lang="en-US" sz="3200" dirty="0" smtClean="0">
                <a:latin typeface="Times New Roman" panose="02020603050405020304" pitchFamily="18" charset="0"/>
                <a:cs typeface="Times New Roman" panose="02020603050405020304" pitchFamily="18" charset="0"/>
              </a:rPr>
              <a:t>"</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a:p>
            <a:pPr lvl="1" indent="-442800">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Tritium (H-3 isotope) is also formed at the boundary of the </a:t>
            </a:r>
            <a:r>
              <a:rPr lang="en-US" sz="2800" dirty="0" smtClean="0">
                <a:latin typeface="Times New Roman" panose="02020603050405020304" pitchFamily="18" charset="0"/>
                <a:cs typeface="Times New Roman" panose="02020603050405020304" pitchFamily="18" charset="0"/>
              </a:rPr>
              <a:t>atmosphere</a:t>
            </a:r>
            <a:r>
              <a:rPr lang="hu-HU" sz="2800" dirty="0" smtClean="0">
                <a:latin typeface="Times New Roman" panose="02020603050405020304" pitchFamily="18" charset="0"/>
                <a:cs typeface="Times New Roman" panose="02020603050405020304" pitchFamily="18" charset="0"/>
              </a:rPr>
              <a:t>/</a:t>
            </a:r>
            <a:r>
              <a:rPr lang="hu-HU" sz="2800" dirty="0" err="1" smtClean="0">
                <a:latin typeface="Times New Roman" panose="02020603050405020304" pitchFamily="18" charset="0"/>
                <a:cs typeface="Times New Roman" panose="02020603050405020304" pitchFamily="18" charset="0"/>
              </a:rPr>
              <a:t>space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from nitrogen </a:t>
            </a:r>
            <a:r>
              <a:rPr lang="hu-HU" sz="2800" dirty="0" smtClean="0">
                <a:latin typeface="Times New Roman" panose="02020603050405020304" pitchFamily="18" charset="0"/>
                <a:cs typeface="Times New Roman" panose="02020603050405020304" pitchFamily="18" charset="0"/>
              </a:rPr>
              <a:t>and</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neutrons</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a:p>
            <a:pPr marL="687600" lvl="1" indent="0">
              <a:spcBef>
                <a:spcPts val="5000"/>
              </a:spcBef>
              <a:spcAft>
                <a:spcPts val="1000"/>
              </a:spcAft>
              <a:buNone/>
            </a:pPr>
            <a:r>
              <a:rPr lang="en-US" sz="2800" dirty="0">
                <a:latin typeface="Times New Roman" panose="02020603050405020304" pitchFamily="18" charset="0"/>
                <a:cs typeface="Times New Roman" panose="02020603050405020304" pitchFamily="18" charset="0"/>
              </a:rPr>
              <a:t>Turning into water, it enters the surface waters, and as long as it remains on the surface, </a:t>
            </a:r>
            <a:r>
              <a:rPr lang="en-US" sz="2800" dirty="0" smtClean="0">
                <a:latin typeface="Times New Roman" panose="02020603050405020304" pitchFamily="18" charset="0"/>
                <a:cs typeface="Times New Roman" panose="02020603050405020304" pitchFamily="18" charset="0"/>
              </a:rPr>
              <a:t>its </a:t>
            </a:r>
            <a:r>
              <a:rPr lang="en-US" sz="2800" dirty="0">
                <a:latin typeface="Times New Roman" panose="02020603050405020304" pitchFamily="18" charset="0"/>
                <a:cs typeface="Times New Roman" panose="02020603050405020304" pitchFamily="18" charset="0"/>
              </a:rPr>
              <a:t>concentration is </a:t>
            </a:r>
            <a:r>
              <a:rPr lang="en-US" sz="2800" dirty="0" smtClean="0">
                <a:latin typeface="Times New Roman" panose="02020603050405020304" pitchFamily="18" charset="0"/>
                <a:cs typeface="Times New Roman" panose="02020603050405020304" pitchFamily="18" charset="0"/>
              </a:rPr>
              <a:t>constant</a:t>
            </a:r>
            <a:r>
              <a:rPr lang="hu-H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However</a:t>
            </a:r>
            <a:r>
              <a:rPr lang="hu-H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it starts to </a:t>
            </a:r>
            <a:r>
              <a:rPr lang="en-US" sz="2800" dirty="0" smtClean="0">
                <a:latin typeface="Times New Roman" panose="02020603050405020304" pitchFamily="18" charset="0"/>
                <a:cs typeface="Times New Roman" panose="02020603050405020304" pitchFamily="18" charset="0"/>
              </a:rPr>
              <a:t>decrease</a:t>
            </a:r>
            <a:r>
              <a:rPr lang="hu-H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when it gets </a:t>
            </a:r>
            <a:r>
              <a:rPr lang="en-US" sz="2800" dirty="0" smtClean="0">
                <a:latin typeface="Times New Roman" panose="02020603050405020304" pitchFamily="18" charset="0"/>
                <a:cs typeface="Times New Roman" panose="02020603050405020304" pitchFamily="18" charset="0"/>
              </a:rPr>
              <a:t>underground</a:t>
            </a:r>
            <a:r>
              <a:rPr lang="hu-HU" sz="2800" dirty="0">
                <a:latin typeface="Times New Roman" panose="02020603050405020304" pitchFamily="18" charset="0"/>
                <a:cs typeface="Times New Roman" panose="02020603050405020304" pitchFamily="18" charset="0"/>
              </a:rPr>
              <a:t> </a:t>
            </a:r>
            <a:r>
              <a:rPr lang="hu-HU" sz="2800" dirty="0" smtClean="0">
                <a:latin typeface="Times New Roman" panose="02020603050405020304" pitchFamily="18" charset="0"/>
                <a:cs typeface="Times New Roman" panose="02020603050405020304" pitchFamily="18" charset="0"/>
              </a:rPr>
              <a:t>(i.e., no </a:t>
            </a:r>
            <a:r>
              <a:rPr lang="hu-HU" sz="2800" dirty="0" err="1" smtClean="0">
                <a:latin typeface="Times New Roman" panose="02020603050405020304" pitchFamily="18" charset="0"/>
                <a:cs typeface="Times New Roman" panose="02020603050405020304" pitchFamily="18" charset="0"/>
              </a:rPr>
              <a:t>contact</a:t>
            </a:r>
            <a:r>
              <a:rPr lang="hu-HU" sz="2800" dirty="0" smtClean="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with</a:t>
            </a:r>
            <a:r>
              <a:rPr lang="hu-HU" sz="2800" dirty="0" smtClean="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the</a:t>
            </a:r>
            <a:r>
              <a:rPr lang="hu-HU" sz="2800" dirty="0" smtClean="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atmosphere</a:t>
            </a:r>
            <a:r>
              <a:rPr lang="hu-H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By measuring the radiation </a:t>
            </a:r>
            <a:r>
              <a:rPr lang="hu-HU" sz="2800" dirty="0" smtClean="0">
                <a:latin typeface="Times New Roman" panose="02020603050405020304" pitchFamily="18" charset="0"/>
                <a:cs typeface="Times New Roman" panose="02020603050405020304" pitchFamily="18" charset="0"/>
              </a:rPr>
              <a:t>in</a:t>
            </a:r>
            <a:r>
              <a:rPr lang="en-US" sz="2800" dirty="0" smtClean="0">
                <a:latin typeface="Times New Roman" panose="02020603050405020304" pitchFamily="18" charset="0"/>
                <a:cs typeface="Times New Roman" panose="02020603050405020304" pitchFamily="18" charset="0"/>
              </a:rPr>
              <a:t> drilled </a:t>
            </a:r>
            <a:r>
              <a:rPr lang="en-US" sz="2800" dirty="0">
                <a:latin typeface="Times New Roman" panose="02020603050405020304" pitchFamily="18" charset="0"/>
                <a:cs typeface="Times New Roman" panose="02020603050405020304" pitchFamily="18" charset="0"/>
              </a:rPr>
              <a:t>wells, it is possible to calculate </a:t>
            </a:r>
            <a:r>
              <a:rPr lang="hu-HU" sz="2800" dirty="0" err="1" smtClean="0">
                <a:latin typeface="Times New Roman" panose="02020603050405020304" pitchFamily="18" charset="0"/>
                <a:cs typeface="Times New Roman" panose="02020603050405020304" pitchFamily="18" charset="0"/>
              </a:rPr>
              <a:t>the</a:t>
            </a:r>
            <a:r>
              <a:rPr lang="hu-HU" sz="2800" dirty="0" smtClean="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time</a:t>
            </a:r>
            <a:r>
              <a:rPr lang="hu-H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when </a:t>
            </a:r>
            <a:r>
              <a:rPr lang="en-US" sz="2800" dirty="0">
                <a:latin typeface="Times New Roman" panose="02020603050405020304" pitchFamily="18" charset="0"/>
                <a:cs typeface="Times New Roman" panose="02020603050405020304" pitchFamily="18" charset="0"/>
              </a:rPr>
              <a:t>the water got </a:t>
            </a:r>
            <a:r>
              <a:rPr lang="hu-HU" sz="2800" dirty="0" err="1" smtClean="0">
                <a:latin typeface="Times New Roman" panose="02020603050405020304" pitchFamily="18" charset="0"/>
                <a:cs typeface="Times New Roman" panose="02020603050405020304" pitchFamily="18" charset="0"/>
              </a:rPr>
              <a:t>under</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a:t>
            </a:r>
            <a:r>
              <a:rPr lang="en-US" sz="2800" dirty="0" smtClean="0">
                <a:latin typeface="Times New Roman" panose="02020603050405020304" pitchFamily="18" charset="0"/>
                <a:cs typeface="Times New Roman" panose="02020603050405020304" pitchFamily="18" charset="0"/>
              </a:rPr>
              <a:t>surface</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B9FCB9D4-2CBD-47C7-8D1E-5FD3A27D2D9C}"/>
                  </a:ext>
                </a:extLst>
              </p:cNvPr>
              <p:cNvSpPr txBox="1"/>
              <p:nvPr/>
            </p:nvSpPr>
            <p:spPr>
              <a:xfrm>
                <a:off x="3817750" y="3535799"/>
                <a:ext cx="4558106" cy="531877"/>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Pre>
                        <m:sPrePr>
                          <m:ctrlPr>
                            <a:rPr lang="hu-HU" sz="3600" i="1" smtClean="0">
                              <a:latin typeface="Cambria Math" panose="02040503050406030204" pitchFamily="18" charset="0"/>
                            </a:rPr>
                          </m:ctrlPr>
                        </m:sPrePr>
                        <m:sub>
                          <m:r>
                            <a:rPr lang="hu-HU" sz="3600" b="0" i="1" smtClean="0">
                              <a:latin typeface="Cambria Math" panose="02040503050406030204" pitchFamily="18" charset="0"/>
                            </a:rPr>
                            <m:t>7</m:t>
                          </m:r>
                        </m:sub>
                        <m:sup>
                          <m:r>
                            <a:rPr lang="hu-HU" sz="3600" b="0" i="1" smtClean="0">
                              <a:latin typeface="Cambria Math" panose="02040503050406030204" pitchFamily="18" charset="0"/>
                            </a:rPr>
                            <m:t>14</m:t>
                          </m:r>
                        </m:sup>
                        <m:e>
                          <m:r>
                            <a:rPr lang="hu-HU" sz="3600" b="0" i="1" smtClean="0">
                              <a:latin typeface="Cambria Math" panose="02040503050406030204" pitchFamily="18" charset="0"/>
                            </a:rPr>
                            <m:t>𝑁</m:t>
                          </m:r>
                        </m:e>
                      </m:sPre>
                      <m:r>
                        <a:rPr lang="hu-HU" sz="3600" b="0" i="1" smtClean="0">
                          <a:latin typeface="Cambria Math" panose="02040503050406030204" pitchFamily="18" charset="0"/>
                        </a:rPr>
                        <m:t>+</m:t>
                      </m:r>
                      <m:sSup>
                        <m:sSupPr>
                          <m:ctrlPr>
                            <a:rPr lang="hu-HU" sz="3600" b="0" i="1" smtClean="0">
                              <a:latin typeface="Cambria Math" panose="02040503050406030204" pitchFamily="18" charset="0"/>
                            </a:rPr>
                          </m:ctrlPr>
                        </m:sSupPr>
                        <m:e>
                          <m:r>
                            <a:rPr lang="hu-HU" sz="3600" b="0" i="1" smtClean="0">
                              <a:latin typeface="Cambria Math" panose="02040503050406030204" pitchFamily="18" charset="0"/>
                            </a:rPr>
                            <m:t>𝑛</m:t>
                          </m:r>
                        </m:e>
                        <m:sup>
                          <m:r>
                            <a:rPr lang="hu-HU" sz="3600" b="0" i="1" smtClean="0">
                              <a:latin typeface="Cambria Math" panose="02040503050406030204" pitchFamily="18" charset="0"/>
                            </a:rPr>
                            <m:t>𝑜</m:t>
                          </m:r>
                        </m:sup>
                      </m:sSup>
                      <m:r>
                        <a:rPr lang="hu-HU" sz="3600" i="1">
                          <a:latin typeface="Cambria Math" panose="02040503050406030204" pitchFamily="18" charset="0"/>
                          <a:ea typeface="Cambria Math" panose="02040503050406030204" pitchFamily="18" charset="0"/>
                        </a:rPr>
                        <m:t>⟹</m:t>
                      </m:r>
                      <m:sPre>
                        <m:sPrePr>
                          <m:ctrlPr>
                            <a:rPr lang="hu-HU" sz="3600" i="1" smtClean="0">
                              <a:latin typeface="Cambria Math" panose="02040503050406030204" pitchFamily="18" charset="0"/>
                            </a:rPr>
                          </m:ctrlPr>
                        </m:sPrePr>
                        <m:sub>
                          <m:r>
                            <a:rPr lang="hu-HU" sz="3600" b="0" i="1" smtClean="0">
                              <a:latin typeface="Cambria Math" panose="02040503050406030204" pitchFamily="18" charset="0"/>
                            </a:rPr>
                            <m:t>6</m:t>
                          </m:r>
                        </m:sub>
                        <m:sup>
                          <m:r>
                            <a:rPr lang="hu-HU" sz="3600" i="1">
                              <a:latin typeface="Cambria Math" panose="02040503050406030204" pitchFamily="18" charset="0"/>
                            </a:rPr>
                            <m:t>1</m:t>
                          </m:r>
                          <m:r>
                            <a:rPr lang="hu-HU" sz="3600" b="0" i="1" smtClean="0">
                              <a:latin typeface="Cambria Math" panose="02040503050406030204" pitchFamily="18" charset="0"/>
                            </a:rPr>
                            <m:t>2</m:t>
                          </m:r>
                        </m:sup>
                        <m:e>
                          <m:r>
                            <a:rPr lang="hu-HU" sz="3600" b="0" i="1" smtClean="0">
                              <a:latin typeface="Cambria Math" panose="02040503050406030204" pitchFamily="18" charset="0"/>
                            </a:rPr>
                            <m:t>𝐶</m:t>
                          </m:r>
                        </m:e>
                      </m:sPre>
                      <m:r>
                        <a:rPr lang="hu-HU" sz="3600" i="1">
                          <a:latin typeface="Cambria Math" panose="02040503050406030204" pitchFamily="18" charset="0"/>
                        </a:rPr>
                        <m:t>+</m:t>
                      </m:r>
                      <m:sPre>
                        <m:sPrePr>
                          <m:ctrlPr>
                            <a:rPr lang="hu-HU" sz="3600" i="1" smtClean="0">
                              <a:latin typeface="Cambria Math" panose="02040503050406030204" pitchFamily="18" charset="0"/>
                            </a:rPr>
                          </m:ctrlPr>
                        </m:sPrePr>
                        <m:sub>
                          <m:r>
                            <a:rPr lang="hu-HU" sz="3600" b="0" i="1" smtClean="0">
                              <a:latin typeface="Cambria Math" panose="02040503050406030204" pitchFamily="18" charset="0"/>
                            </a:rPr>
                            <m:t>1</m:t>
                          </m:r>
                        </m:sub>
                        <m:sup>
                          <m:r>
                            <a:rPr lang="hu-HU" sz="3600" b="0" i="1" smtClean="0">
                              <a:latin typeface="Cambria Math" panose="02040503050406030204" pitchFamily="18" charset="0"/>
                            </a:rPr>
                            <m:t>3</m:t>
                          </m:r>
                        </m:sup>
                        <m:e>
                          <m:r>
                            <a:rPr lang="hu-HU" sz="3600" b="0" i="1" smtClean="0">
                              <a:latin typeface="Cambria Math" panose="02040503050406030204" pitchFamily="18" charset="0"/>
                            </a:rPr>
                            <m:t>𝐻</m:t>
                          </m:r>
                        </m:e>
                      </m:sPre>
                    </m:oMath>
                  </m:oMathPara>
                </a14:m>
                <a:endParaRPr lang="hu-HU" sz="3600" dirty="0"/>
              </a:p>
            </p:txBody>
          </p:sp>
        </mc:Choice>
        <mc:Fallback xmlns="">
          <p:sp>
            <p:nvSpPr>
              <p:cNvPr id="4" name="Szövegdoboz 3">
                <a:extLst>
                  <a:ext uri="{FF2B5EF4-FFF2-40B4-BE49-F238E27FC236}">
                    <a16:creationId xmlns:a16="http://schemas.microsoft.com/office/drawing/2014/main" id="{B9FCB9D4-2CBD-47C7-8D1E-5FD3A27D2D9C}"/>
                  </a:ext>
                </a:extLst>
              </p:cNvPr>
              <p:cNvSpPr txBox="1">
                <a:spLocks noRot="1" noChangeAspect="1" noMove="1" noResize="1" noEditPoints="1" noAdjustHandles="1" noChangeArrowheads="1" noChangeShapeType="1" noTextEdit="1"/>
              </p:cNvSpPr>
              <p:nvPr/>
            </p:nvSpPr>
            <p:spPr>
              <a:xfrm>
                <a:off x="3817750" y="3535799"/>
                <a:ext cx="4558106" cy="531877"/>
              </a:xfrm>
              <a:prstGeom prst="rect">
                <a:avLst/>
              </a:prstGeom>
              <a:blipFill>
                <a:blip r:embed="rId2"/>
                <a:stretch>
                  <a:fillRect b="-45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2ACCFF12-F0E1-4E42-8261-48E7DFB31F0D}"/>
                  </a:ext>
                </a:extLst>
              </p:cNvPr>
              <p:cNvSpPr txBox="1"/>
              <p:nvPr/>
            </p:nvSpPr>
            <p:spPr>
              <a:xfrm>
                <a:off x="3879335" y="6132801"/>
                <a:ext cx="4433329" cy="530402"/>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Pre>
                        <m:sPrePr>
                          <m:ctrlPr>
                            <a:rPr lang="hu-HU" sz="3600" i="1" smtClean="0">
                              <a:latin typeface="Cambria Math" panose="02040503050406030204" pitchFamily="18" charset="0"/>
                            </a:rPr>
                          </m:ctrlPr>
                        </m:sPrePr>
                        <m:sub>
                          <m:r>
                            <a:rPr lang="hu-HU" sz="3600" b="0" i="1" smtClean="0">
                              <a:latin typeface="Cambria Math" panose="02040503050406030204" pitchFamily="18" charset="0"/>
                            </a:rPr>
                            <m:t>1</m:t>
                          </m:r>
                        </m:sub>
                        <m:sup>
                          <m:r>
                            <a:rPr lang="hu-HU" sz="3600" b="0" i="1" smtClean="0">
                              <a:latin typeface="Cambria Math" panose="02040503050406030204" pitchFamily="18" charset="0"/>
                            </a:rPr>
                            <m:t>3</m:t>
                          </m:r>
                        </m:sup>
                        <m:e>
                          <m:r>
                            <a:rPr lang="hu-HU" sz="3600" b="0" i="1" smtClean="0">
                              <a:latin typeface="Cambria Math" panose="02040503050406030204" pitchFamily="18" charset="0"/>
                            </a:rPr>
                            <m:t>𝐻</m:t>
                          </m:r>
                        </m:e>
                      </m:sPre>
                      <m:r>
                        <a:rPr lang="hu-HU" sz="3600" i="1">
                          <a:latin typeface="Cambria Math" panose="02040503050406030204" pitchFamily="18" charset="0"/>
                          <a:ea typeface="Cambria Math" panose="02040503050406030204" pitchFamily="18" charset="0"/>
                        </a:rPr>
                        <m:t>⟹</m:t>
                      </m:r>
                      <m:sPre>
                        <m:sPrePr>
                          <m:ctrlPr>
                            <a:rPr lang="hu-HU" sz="3600" i="1">
                              <a:latin typeface="Cambria Math" panose="02040503050406030204" pitchFamily="18" charset="0"/>
                            </a:rPr>
                          </m:ctrlPr>
                        </m:sPrePr>
                        <m:sub>
                          <m:r>
                            <a:rPr lang="hu-HU" sz="3600" b="0" i="1" smtClean="0">
                              <a:latin typeface="Cambria Math" panose="02040503050406030204" pitchFamily="18" charset="0"/>
                            </a:rPr>
                            <m:t>2</m:t>
                          </m:r>
                        </m:sub>
                        <m:sup>
                          <m:r>
                            <a:rPr lang="hu-HU" sz="3600" b="0" i="1" smtClean="0">
                              <a:latin typeface="Cambria Math" panose="02040503050406030204" pitchFamily="18" charset="0"/>
                            </a:rPr>
                            <m:t>3</m:t>
                          </m:r>
                        </m:sup>
                        <m:e>
                          <m:r>
                            <a:rPr lang="hu-HU" sz="3600" b="0" i="1" smtClean="0">
                              <a:latin typeface="Cambria Math" panose="02040503050406030204" pitchFamily="18" charset="0"/>
                            </a:rPr>
                            <m:t>𝐻𝑒</m:t>
                          </m:r>
                        </m:e>
                      </m:sPre>
                      <m:r>
                        <a:rPr lang="hu-HU" sz="3600" i="1">
                          <a:latin typeface="Cambria Math" panose="02040503050406030204" pitchFamily="18" charset="0"/>
                        </a:rPr>
                        <m:t>+</m:t>
                      </m:r>
                      <m:sSup>
                        <m:sSupPr>
                          <m:ctrlPr>
                            <a:rPr lang="hu-HU" sz="3600" i="1">
                              <a:latin typeface="Cambria Math" panose="02040503050406030204" pitchFamily="18" charset="0"/>
                            </a:rPr>
                          </m:ctrlPr>
                        </m:sSupPr>
                        <m:e>
                          <m:r>
                            <a:rPr lang="hu-HU" sz="3600" b="0" i="1" smtClean="0">
                              <a:latin typeface="Cambria Math" panose="02040503050406030204" pitchFamily="18" charset="0"/>
                            </a:rPr>
                            <m:t>𝑒</m:t>
                          </m:r>
                        </m:e>
                        <m:sup>
                          <m:r>
                            <a:rPr lang="hu-HU" sz="3600" b="0" i="1" smtClean="0">
                              <a:latin typeface="Cambria Math" panose="02040503050406030204" pitchFamily="18" charset="0"/>
                            </a:rPr>
                            <m:t>−</m:t>
                          </m:r>
                        </m:sup>
                      </m:sSup>
                      <m:r>
                        <a:rPr lang="hu-HU" sz="3600" b="0" i="1" smtClean="0">
                          <a:latin typeface="Cambria Math" panose="02040503050406030204" pitchFamily="18" charset="0"/>
                        </a:rPr>
                        <m:t>+ </m:t>
                      </m:r>
                      <m:sSub>
                        <m:sSubPr>
                          <m:ctrlPr>
                            <a:rPr lang="hu-HU" sz="3600" b="0" i="1" smtClean="0">
                              <a:latin typeface="Cambria Math" panose="02040503050406030204" pitchFamily="18" charset="0"/>
                            </a:rPr>
                          </m:ctrlPr>
                        </m:sSubPr>
                        <m:e>
                          <m:acc>
                            <m:accPr>
                              <m:chr m:val="̃"/>
                              <m:ctrlPr>
                                <a:rPr lang="hu-HU" sz="3600" b="0" i="1" smtClean="0">
                                  <a:latin typeface="Cambria Math" panose="02040503050406030204" pitchFamily="18" charset="0"/>
                                </a:rPr>
                              </m:ctrlPr>
                            </m:accPr>
                            <m:e>
                              <m:r>
                                <a:rPr lang="hu-HU" sz="3600" i="1">
                                  <a:latin typeface="Cambria Math" panose="02040503050406030204" pitchFamily="18" charset="0"/>
                                  <a:ea typeface="Cambria Math" panose="02040503050406030204" pitchFamily="18" charset="0"/>
                                </a:rPr>
                                <m:t>𝜈</m:t>
                              </m:r>
                            </m:e>
                          </m:acc>
                        </m:e>
                        <m:sub>
                          <m:r>
                            <a:rPr lang="hu-HU" sz="3600" b="0" i="1" smtClean="0">
                              <a:latin typeface="Cambria Math" panose="02040503050406030204" pitchFamily="18" charset="0"/>
                            </a:rPr>
                            <m:t>𝑒</m:t>
                          </m:r>
                        </m:sub>
                      </m:sSub>
                    </m:oMath>
                  </m:oMathPara>
                </a14:m>
                <a:endParaRPr lang="hu-HU" sz="3600" dirty="0"/>
              </a:p>
            </p:txBody>
          </p:sp>
        </mc:Choice>
        <mc:Fallback xmlns="">
          <p:sp>
            <p:nvSpPr>
              <p:cNvPr id="5" name="Szövegdoboz 4">
                <a:extLst>
                  <a:ext uri="{FF2B5EF4-FFF2-40B4-BE49-F238E27FC236}">
                    <a16:creationId xmlns:a16="http://schemas.microsoft.com/office/drawing/2014/main" id="{2ACCFF12-F0E1-4E42-8261-48E7DFB31F0D}"/>
                  </a:ext>
                </a:extLst>
              </p:cNvPr>
              <p:cNvSpPr txBox="1">
                <a:spLocks noRot="1" noChangeAspect="1" noMove="1" noResize="1" noEditPoints="1" noAdjustHandles="1" noChangeArrowheads="1" noChangeShapeType="1" noTextEdit="1"/>
              </p:cNvSpPr>
              <p:nvPr/>
            </p:nvSpPr>
            <p:spPr>
              <a:xfrm>
                <a:off x="3879335" y="6132801"/>
                <a:ext cx="4433329" cy="530402"/>
              </a:xfrm>
              <a:prstGeom prst="rect">
                <a:avLst/>
              </a:prstGeom>
              <a:blipFill>
                <a:blip r:embed="rId3"/>
                <a:stretch>
                  <a:fillRect b="-3448"/>
                </a:stretch>
              </a:blipFill>
            </p:spPr>
            <p:txBody>
              <a:bodyPr/>
              <a:lstStyle/>
              <a:p>
                <a:r>
                  <a:rPr lang="en-US">
                    <a:noFill/>
                  </a:rPr>
                  <a:t> </a:t>
                </a:r>
              </a:p>
            </p:txBody>
          </p:sp>
        </mc:Fallback>
      </mc:AlternateContent>
      <p:sp>
        <p:nvSpPr>
          <p:cNvPr id="7" name="Cím 1">
            <a:extLst>
              <a:ext uri="{FF2B5EF4-FFF2-40B4-BE49-F238E27FC236}">
                <a16:creationId xmlns:a16="http://schemas.microsoft.com/office/drawing/2014/main" id="{D50E7FE7-7A6B-4BF8-9EE5-6AB1B782DF72}"/>
              </a:ext>
            </a:extLst>
          </p:cNvPr>
          <p:cNvSpPr>
            <a:spLocks noGrp="1"/>
          </p:cNvSpPr>
          <p:nvPr>
            <p:ph type="title"/>
          </p:nvPr>
        </p:nvSpPr>
        <p:spPr>
          <a:xfrm>
            <a:off x="838200" y="243205"/>
            <a:ext cx="10515600" cy="1325563"/>
          </a:xfrm>
        </p:spPr>
        <p:txBody>
          <a:bodyPr/>
          <a:lstStyle/>
          <a:p>
            <a:pPr algn="ctr"/>
            <a:r>
              <a:rPr lang="hu-HU" dirty="0">
                <a:latin typeface="Times New Roman" panose="02020603050405020304" pitchFamily="18" charset="0"/>
                <a:cs typeface="Times New Roman" panose="02020603050405020304" pitchFamily="18" charset="0"/>
              </a:rPr>
              <a:t>Natural radioactivity</a:t>
            </a:r>
          </a:p>
        </p:txBody>
      </p:sp>
    </p:spTree>
    <p:extLst>
      <p:ext uri="{BB962C8B-B14F-4D97-AF65-F5344CB8AC3E}">
        <p14:creationId xmlns:p14="http://schemas.microsoft.com/office/powerpoint/2010/main" val="191086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579120" y="1962784"/>
            <a:ext cx="11033760" cy="4453256"/>
          </a:xfrm>
        </p:spPr>
        <p:txBody>
          <a:bodyPr>
            <a:normAutofit fontScale="92500"/>
          </a:bodyPr>
          <a:lstStyle/>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Other </a:t>
            </a:r>
            <a:r>
              <a:rPr lang="en-US" sz="3200" dirty="0" err="1">
                <a:latin typeface="Times New Roman" panose="02020603050405020304" pitchFamily="18" charset="0"/>
                <a:cs typeface="Times New Roman" panose="02020603050405020304" pitchFamily="18" charset="0"/>
              </a:rPr>
              <a:t>cosmogenic</a:t>
            </a:r>
            <a:r>
              <a:rPr lang="en-US" sz="3200" dirty="0">
                <a:latin typeface="Times New Roman" panose="02020603050405020304" pitchFamily="18" charset="0"/>
                <a:cs typeface="Times New Roman" panose="02020603050405020304" pitchFamily="18" charset="0"/>
              </a:rPr>
              <a:t> isotopes are used on a daily basis, e.g</a:t>
            </a:r>
            <a:r>
              <a:rPr lang="en-US" sz="3200" dirty="0" smtClean="0">
                <a:latin typeface="Times New Roman" panose="02020603050405020304" pitchFamily="18" charset="0"/>
                <a:cs typeface="Times New Roman" panose="02020603050405020304" pitchFamily="18" charset="0"/>
              </a:rPr>
              <a:t>.</a:t>
            </a:r>
            <a:r>
              <a:rPr lang="hu-HU"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to determine the age of the rocks, how long </a:t>
            </a:r>
            <a:r>
              <a:rPr lang="en-US" sz="3200" dirty="0" smtClean="0">
                <a:latin typeface="Times New Roman" panose="02020603050405020304" pitchFamily="18" charset="0"/>
                <a:cs typeface="Times New Roman" panose="02020603050405020304" pitchFamily="18" charset="0"/>
              </a:rPr>
              <a:t>they </a:t>
            </a:r>
            <a:r>
              <a:rPr lang="hu-HU" sz="3200" dirty="0" smtClean="0">
                <a:latin typeface="Times New Roman" panose="02020603050405020304" pitchFamily="18" charset="0"/>
                <a:cs typeface="Times New Roman" panose="02020603050405020304" pitchFamily="18" charset="0"/>
              </a:rPr>
              <a:t>are</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under the surface</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Some of the isotopes found in nature today do not belong to the previous two groups, because their presence is a consequence of the fact that we, humans, created </a:t>
            </a:r>
            <a:r>
              <a:rPr lang="en-US" sz="3200" dirty="0" smtClean="0">
                <a:latin typeface="Times New Roman" panose="02020603050405020304" pitchFamily="18" charset="0"/>
                <a:cs typeface="Times New Roman" panose="02020603050405020304" pitchFamily="18" charset="0"/>
              </a:rPr>
              <a:t>them</a:t>
            </a:r>
            <a:r>
              <a:rPr lang="hu-HU" sz="3200" dirty="0" smtClean="0">
                <a:latin typeface="Times New Roman" panose="02020603050405020304" pitchFamily="18" charset="0"/>
                <a:cs typeface="Times New Roman" panose="02020603050405020304" pitchFamily="18" charset="0"/>
              </a:rPr>
              <a:t>, </a:t>
            </a:r>
            <a:r>
              <a:rPr lang="hu-HU" sz="3200" dirty="0" err="1" smtClean="0">
                <a:latin typeface="Times New Roman" panose="02020603050405020304" pitchFamily="18" charset="0"/>
                <a:cs typeface="Times New Roman" panose="02020603050405020304" pitchFamily="18" charset="0"/>
              </a:rPr>
              <a:t>e.g</a:t>
            </a:r>
            <a:r>
              <a:rPr lang="hu-HU"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during nuclear </a:t>
            </a:r>
            <a:r>
              <a:rPr lang="en-US" sz="3200" dirty="0" smtClean="0">
                <a:latin typeface="Times New Roman" panose="02020603050405020304" pitchFamily="18" charset="0"/>
                <a:cs typeface="Times New Roman" panose="02020603050405020304" pitchFamily="18" charset="0"/>
              </a:rPr>
              <a:t>experiments. </a:t>
            </a:r>
            <a:r>
              <a:rPr lang="en-US" sz="3200" dirty="0" smtClean="0">
                <a:latin typeface="Times New Roman" panose="02020603050405020304" pitchFamily="18" charset="0"/>
                <a:cs typeface="Times New Roman" panose="02020603050405020304" pitchFamily="18" charset="0"/>
              </a:rPr>
              <a:t>These </a:t>
            </a:r>
            <a:r>
              <a:rPr lang="en-US" sz="3200" dirty="0">
                <a:latin typeface="Times New Roman" panose="02020603050405020304" pitchFamily="18" charset="0"/>
                <a:cs typeface="Times New Roman" panose="02020603050405020304" pitchFamily="18" charset="0"/>
              </a:rPr>
              <a:t>are </a:t>
            </a:r>
            <a:r>
              <a:rPr lang="en-US" sz="3200" b="1" dirty="0">
                <a:latin typeface="Times New Roman" panose="02020603050405020304" pitchFamily="18" charset="0"/>
                <a:cs typeface="Times New Roman" panose="02020603050405020304" pitchFamily="18" charset="0"/>
              </a:rPr>
              <a:t>anthropogenic </a:t>
            </a:r>
            <a:r>
              <a:rPr lang="en-US" sz="3200" b="1" dirty="0" smtClean="0">
                <a:latin typeface="Times New Roman" panose="02020603050405020304" pitchFamily="18" charset="0"/>
                <a:cs typeface="Times New Roman" panose="02020603050405020304" pitchFamily="18" charset="0"/>
              </a:rPr>
              <a:t>radio</a:t>
            </a:r>
            <a:r>
              <a:rPr lang="hu-HU" sz="3200" b="1" dirty="0" err="1" smtClean="0">
                <a:latin typeface="Times New Roman" panose="02020603050405020304" pitchFamily="18" charset="0"/>
                <a:cs typeface="Times New Roman" panose="02020603050405020304" pitchFamily="18" charset="0"/>
              </a:rPr>
              <a:t>nuclides</a:t>
            </a:r>
            <a:r>
              <a:rPr lang="hu-HU" sz="3200" b="1" dirty="0" smtClean="0">
                <a:latin typeface="Times New Roman" panose="02020603050405020304" pitchFamily="18" charset="0"/>
                <a:cs typeface="Times New Roman" panose="02020603050405020304" pitchFamily="18" charset="0"/>
              </a:rPr>
              <a:t> (</a:t>
            </a:r>
            <a:r>
              <a:rPr lang="hu-HU" sz="3200" b="1" dirty="0" err="1" smtClean="0">
                <a:latin typeface="Times New Roman" panose="02020603050405020304" pitchFamily="18" charset="0"/>
                <a:cs typeface="Times New Roman" panose="02020603050405020304" pitchFamily="18" charset="0"/>
              </a:rPr>
              <a:t>isotopes</a:t>
            </a:r>
            <a:r>
              <a:rPr lang="hu-HU" sz="3200" b="1" dirty="0" smtClean="0">
                <a:latin typeface="Times New Roman" panose="02020603050405020304" pitchFamily="18" charset="0"/>
                <a:cs typeface="Times New Roman" panose="02020603050405020304" pitchFamily="18" charset="0"/>
              </a:rPr>
              <a:t>)</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Their appearance is the result of nuclear technology, energy production, medicine, material testing and analytical procedures and </a:t>
            </a:r>
            <a:r>
              <a:rPr lang="en-US" sz="3200" dirty="0" smtClean="0">
                <a:latin typeface="Times New Roman" panose="02020603050405020304" pitchFamily="18" charset="0"/>
                <a:cs typeface="Times New Roman" panose="02020603050405020304" pitchFamily="18" charset="0"/>
              </a:rPr>
              <a:t>weapon</a:t>
            </a:r>
            <a:r>
              <a:rPr lang="hu-HU" sz="3200" dirty="0" smtClean="0">
                <a:latin typeface="Times New Roman" panose="02020603050405020304" pitchFamily="18" charset="0"/>
                <a:cs typeface="Times New Roman" panose="02020603050405020304" pitchFamily="18" charset="0"/>
              </a:rPr>
              <a:t> development.  </a:t>
            </a:r>
            <a:endParaRPr lang="hu-HU" sz="3200" dirty="0">
              <a:latin typeface="Times New Roman" panose="02020603050405020304" pitchFamily="18" charset="0"/>
              <a:cs typeface="Times New Roman" panose="02020603050405020304" pitchFamily="18" charset="0"/>
            </a:endParaRPr>
          </a:p>
        </p:txBody>
      </p:sp>
      <p:sp>
        <p:nvSpPr>
          <p:cNvPr id="5" name="Cím 1">
            <a:extLst>
              <a:ext uri="{FF2B5EF4-FFF2-40B4-BE49-F238E27FC236}">
                <a16:creationId xmlns:a16="http://schemas.microsoft.com/office/drawing/2014/main" id="{D50E7FE7-7A6B-4BF8-9EE5-6AB1B782DF72}"/>
              </a:ext>
            </a:extLst>
          </p:cNvPr>
          <p:cNvSpPr>
            <a:spLocks noGrp="1"/>
          </p:cNvSpPr>
          <p:nvPr>
            <p:ph type="title"/>
          </p:nvPr>
        </p:nvSpPr>
        <p:spPr>
          <a:xfrm>
            <a:off x="838200" y="243205"/>
            <a:ext cx="10515600" cy="1325563"/>
          </a:xfrm>
        </p:spPr>
        <p:txBody>
          <a:bodyPr/>
          <a:lstStyle/>
          <a:p>
            <a:pPr algn="ctr"/>
            <a:r>
              <a:rPr lang="hu-HU" dirty="0">
                <a:latin typeface="Times New Roman" panose="02020603050405020304" pitchFamily="18" charset="0"/>
                <a:cs typeface="Times New Roman" panose="02020603050405020304" pitchFamily="18" charset="0"/>
              </a:rPr>
              <a:t>Natural radioactivity</a:t>
            </a:r>
          </a:p>
        </p:txBody>
      </p:sp>
    </p:spTree>
    <p:extLst>
      <p:ext uri="{BB962C8B-B14F-4D97-AF65-F5344CB8AC3E}">
        <p14:creationId xmlns:p14="http://schemas.microsoft.com/office/powerpoint/2010/main" val="239351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0E7FE7-7A6B-4BF8-9EE5-6AB1B782DF72}"/>
              </a:ext>
            </a:extLst>
          </p:cNvPr>
          <p:cNvSpPr>
            <a:spLocks noGrp="1"/>
          </p:cNvSpPr>
          <p:nvPr>
            <p:ph type="title"/>
          </p:nvPr>
        </p:nvSpPr>
        <p:spPr>
          <a:xfrm>
            <a:off x="838200" y="24320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Application of </a:t>
            </a:r>
            <a:r>
              <a:rPr lang="hu-HU" dirty="0" err="1" smtClean="0">
                <a:latin typeface="Times New Roman" panose="02020603050405020304" pitchFamily="18" charset="0"/>
                <a:cs typeface="Times New Roman" panose="02020603050405020304" pitchFamily="18" charset="0"/>
              </a:rPr>
              <a:t>radioisotopes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320040" y="1676400"/>
            <a:ext cx="11582400" cy="4968240"/>
          </a:xfrm>
        </p:spPr>
        <p:txBody>
          <a:bodyPr>
            <a:normAutofit/>
          </a:bodyPr>
          <a:lstStyle/>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Medical diagnostics: radioisotope-labelled biomolecules are introduced into the body and, with the help of radiation, they follow their path, the speed of processing, and </a:t>
            </a:r>
            <a:r>
              <a:rPr lang="hu-HU" sz="3200" dirty="0" smtClean="0">
                <a:latin typeface="Times New Roman" panose="02020603050405020304" pitchFamily="18" charset="0"/>
                <a:cs typeface="Times New Roman" panose="02020603050405020304" pitchFamily="18" charset="0"/>
              </a:rPr>
              <a:t>assume</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a:t>
            </a:r>
            <a:r>
              <a:rPr lang="en-US" sz="3200" dirty="0" smtClean="0">
                <a:latin typeface="Times New Roman" panose="02020603050405020304" pitchFamily="18" charset="0"/>
                <a:cs typeface="Times New Roman" panose="02020603050405020304" pitchFamily="18" charset="0"/>
              </a:rPr>
              <a:t>disease</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Medical therapy: the radioisotope is deliberately introduced into the </a:t>
            </a:r>
            <a:r>
              <a:rPr lang="en-US" sz="3200" dirty="0" smtClean="0">
                <a:latin typeface="Times New Roman" panose="02020603050405020304" pitchFamily="18" charset="0"/>
                <a:cs typeface="Times New Roman" panose="02020603050405020304" pitchFamily="18" charset="0"/>
              </a:rPr>
              <a:t>organ</a:t>
            </a:r>
            <a:r>
              <a:rPr lang="hu-HU"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where they want to influence the functioning of cells with the radiation</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Analytical applications: purity level control or material quantity determination, e.g</a:t>
            </a:r>
            <a:r>
              <a:rPr lang="en-US" sz="3200" dirty="0" smtClean="0">
                <a:latin typeface="Times New Roman" panose="02020603050405020304" pitchFamily="18" charset="0"/>
                <a:cs typeface="Times New Roman" panose="02020603050405020304" pitchFamily="18" charset="0"/>
              </a:rPr>
              <a:t>.</a:t>
            </a:r>
            <a:r>
              <a:rPr lang="hu-HU"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with isotope </a:t>
            </a:r>
            <a:r>
              <a:rPr lang="en-US" sz="3200" dirty="0" smtClean="0">
                <a:latin typeface="Times New Roman" panose="02020603050405020304" pitchFamily="18" charset="0"/>
                <a:cs typeface="Times New Roman" panose="02020603050405020304" pitchFamily="18" charset="0"/>
              </a:rPr>
              <a:t>dilution</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Material tests: identification of material defects based on the absorption of radiation</a:t>
            </a:r>
            <a:r>
              <a:rPr lang="en-US"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33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7040880" y="2019631"/>
            <a:ext cx="4892040" cy="4053840"/>
          </a:xfrm>
        </p:spPr>
        <p:txBody>
          <a:bodyPr>
            <a:normAutofit/>
          </a:bodyPr>
          <a:lstStyle/>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Energy production: </a:t>
            </a:r>
            <a:r>
              <a:rPr lang="hu-HU" sz="3200" dirty="0" smtClean="0">
                <a:latin typeface="Times New Roman" panose="02020603050405020304" pitchFamily="18" charset="0"/>
                <a:cs typeface="Times New Roman" panose="02020603050405020304" pitchFamily="18" charset="0"/>
              </a:rPr>
              <a:t>t</a:t>
            </a:r>
            <a:r>
              <a:rPr lang="en-US" sz="3200" dirty="0" smtClean="0">
                <a:latin typeface="Times New Roman" panose="02020603050405020304" pitchFamily="18" charset="0"/>
                <a:cs typeface="Times New Roman" panose="02020603050405020304" pitchFamily="18" charset="0"/>
              </a:rPr>
              <a:t>he </a:t>
            </a:r>
            <a:r>
              <a:rPr lang="en-US" sz="3200" dirty="0">
                <a:latin typeface="Times New Roman" panose="02020603050405020304" pitchFamily="18" charset="0"/>
                <a:cs typeface="Times New Roman" panose="02020603050405020304" pitchFamily="18" charset="0"/>
              </a:rPr>
              <a:t>change in the binding energy per nucleon shows a maximum in the case of isotopes found in nature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indent="-442800">
              <a:spcBef>
                <a:spcPts val="0"/>
              </a:spcBef>
              <a:spcAft>
                <a:spcPts val="1000"/>
              </a:spcAf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nuclear fission (splitting)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large </a:t>
            </a:r>
            <a:r>
              <a:rPr lang="hu-HU" dirty="0" smtClean="0">
                <a:latin typeface="Times New Roman" panose="02020603050405020304" pitchFamily="18" charset="0"/>
                <a:cs typeface="Times New Roman" panose="02020603050405020304" pitchFamily="18" charset="0"/>
              </a:rPr>
              <a:t>mass number nucleus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a:t>
            </a:r>
            <a:endParaRPr lang="hu-HU" dirty="0">
              <a:latin typeface="Times New Roman" panose="02020603050405020304" pitchFamily="18" charset="0"/>
              <a:cs typeface="Times New Roman" panose="02020603050405020304" pitchFamily="18" charset="0"/>
            </a:endParaRPr>
          </a:p>
          <a:p>
            <a:pPr lvl="1" indent="-442800">
              <a:spcBef>
                <a:spcPts val="0"/>
              </a:spcBef>
              <a:spcAft>
                <a:spcPts val="1000"/>
              </a:spcAft>
              <a:buFont typeface="Courier New" panose="02070309020205020404" pitchFamily="49" charset="0"/>
              <a:buChar char="o"/>
            </a:pPr>
            <a:r>
              <a:rPr lang="hu-HU" dirty="0" smtClean="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fusion </a:t>
            </a:r>
            <a:r>
              <a:rPr lang="en-US" dirty="0">
                <a:latin typeface="Times New Roman" panose="02020603050405020304" pitchFamily="18" charset="0"/>
                <a:cs typeface="Times New Roman" panose="02020603050405020304" pitchFamily="18" charset="0"/>
              </a:rPr>
              <a:t>of </a:t>
            </a:r>
            <a:r>
              <a:rPr lang="hu-HU" dirty="0" smtClean="0">
                <a:latin typeface="Times New Roman" panose="02020603050405020304" pitchFamily="18" charset="0"/>
                <a:cs typeface="Times New Roman" panose="02020603050405020304" pitchFamily="18" charset="0"/>
              </a:rPr>
              <a:t>low mass number nucleus. </a:t>
            </a:r>
            <a:endParaRPr lang="hu-HU" dirty="0">
              <a:latin typeface="Times New Roman" panose="02020603050405020304" pitchFamily="18" charset="0"/>
              <a:cs typeface="Times New Roman" panose="02020603050405020304" pitchFamily="18" charset="0"/>
            </a:endParaRPr>
          </a:p>
        </p:txBody>
      </p:sp>
      <p:sp>
        <p:nvSpPr>
          <p:cNvPr id="4" name="Téglalap 3">
            <a:extLst>
              <a:ext uri="{FF2B5EF4-FFF2-40B4-BE49-F238E27FC236}">
                <a16:creationId xmlns:a16="http://schemas.microsoft.com/office/drawing/2014/main" id="{1CA4DB42-44E3-4B63-A95B-1EE8DC73F1D9}"/>
              </a:ext>
            </a:extLst>
          </p:cNvPr>
          <p:cNvSpPr/>
          <p:nvPr/>
        </p:nvSpPr>
        <p:spPr>
          <a:xfrm>
            <a:off x="0" y="6364000"/>
            <a:ext cx="7924800" cy="369332"/>
          </a:xfrm>
          <a:prstGeom prst="rect">
            <a:avLst/>
          </a:prstGeom>
        </p:spPr>
        <p:txBody>
          <a:bodyPr wrap="square">
            <a:spAutoFit/>
          </a:bodyPr>
          <a:lstStyle/>
          <a:p>
            <a:pPr algn="ctr"/>
            <a:r>
              <a:rPr lang="hu-HU" dirty="0">
                <a:solidFill>
                  <a:srgbClr val="0070C0"/>
                </a:solidFill>
              </a:rPr>
              <a:t>https://www.nuclear-power.com/nuclear-power/fission/nuclear-fission-vs-fusion/</a:t>
            </a:r>
          </a:p>
        </p:txBody>
      </p:sp>
      <p:sp>
        <p:nvSpPr>
          <p:cNvPr id="7" name="Cím 1">
            <a:extLst>
              <a:ext uri="{FF2B5EF4-FFF2-40B4-BE49-F238E27FC236}">
                <a16:creationId xmlns:a16="http://schemas.microsoft.com/office/drawing/2014/main" id="{D50E7FE7-7A6B-4BF8-9EE5-6AB1B782DF72}"/>
              </a:ext>
            </a:extLst>
          </p:cNvPr>
          <p:cNvSpPr>
            <a:spLocks noGrp="1"/>
          </p:cNvSpPr>
          <p:nvPr>
            <p:ph type="title"/>
          </p:nvPr>
        </p:nvSpPr>
        <p:spPr>
          <a:xfrm>
            <a:off x="838200" y="24320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Application of </a:t>
            </a:r>
            <a:r>
              <a:rPr lang="hu-HU" dirty="0" err="1" smtClean="0">
                <a:latin typeface="Times New Roman" panose="02020603050405020304" pitchFamily="18" charset="0"/>
                <a:cs typeface="Times New Roman" panose="02020603050405020304" pitchFamily="18" charset="0"/>
              </a:rPr>
              <a:t>radioisotopes</a:t>
            </a:r>
            <a:endParaRPr lang="hu-HU" dirty="0">
              <a:latin typeface="Times New Roman" panose="02020603050405020304" pitchFamily="18" charset="0"/>
              <a:cs typeface="Times New Roman" panose="02020603050405020304" pitchFamily="18" charset="0"/>
            </a:endParaRPr>
          </a:p>
        </p:txBody>
      </p:sp>
      <p:pic>
        <p:nvPicPr>
          <p:cNvPr id="4098" name="Picture 2" descr="nuclear fission vs f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17" y="1302369"/>
            <a:ext cx="6286500" cy="502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46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304800" y="2199199"/>
            <a:ext cx="11582400" cy="4281114"/>
          </a:xfrm>
        </p:spPr>
        <p:txBody>
          <a:bodyPr>
            <a:normAutofit/>
          </a:bodyPr>
          <a:lstStyle/>
          <a:p>
            <a:pPr marL="0" indent="0">
              <a:spcBef>
                <a:spcPts val="3000"/>
              </a:spcBef>
              <a:spcAft>
                <a:spcPts val="1200"/>
              </a:spcAft>
              <a:buNone/>
            </a:pPr>
            <a:r>
              <a:rPr lang="hu-HU" sz="3200" dirty="0" smtClean="0">
                <a:latin typeface="Times New Roman" panose="02020603050405020304" pitchFamily="18" charset="0"/>
                <a:cs typeface="Times New Roman" panose="02020603050405020304" pitchFamily="18" charset="0"/>
              </a:rPr>
              <a:t>Nuclear fission:</a:t>
            </a:r>
            <a:r>
              <a:rPr lang="hu-HU" sz="3200" dirty="0">
                <a:latin typeface="Times New Roman" panose="02020603050405020304" pitchFamily="18" charset="0"/>
                <a:cs typeface="Times New Roman" panose="02020603050405020304" pitchFamily="18" charset="0"/>
              </a:rPr>
              <a:t/>
            </a:r>
            <a:br>
              <a:rPr lang="hu-HU" sz="3200"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In </a:t>
            </a:r>
            <a:r>
              <a:rPr lang="en-US" sz="3200" dirty="0">
                <a:latin typeface="Times New Roman" panose="02020603050405020304" pitchFamily="18" charset="0"/>
                <a:cs typeface="Times New Roman" panose="02020603050405020304" pitchFamily="18" charset="0"/>
              </a:rPr>
              <a:t>nuclear power plants, U-235 is mainly split using slow </a:t>
            </a:r>
            <a:r>
              <a:rPr lang="en-US" sz="3200" dirty="0" smtClean="0">
                <a:latin typeface="Times New Roman" panose="02020603050405020304" pitchFamily="18" charset="0"/>
                <a:cs typeface="Times New Roman" panose="02020603050405020304" pitchFamily="18" charset="0"/>
              </a:rPr>
              <a:t>neutrons</a:t>
            </a:r>
            <a:r>
              <a:rPr lang="hu-HU" sz="3200" dirty="0" smtClean="0">
                <a:latin typeface="Times New Roman" panose="02020603050405020304" pitchFamily="18" charset="0"/>
                <a:cs typeface="Times New Roman" panose="02020603050405020304" pitchFamily="18" charset="0"/>
              </a:rPr>
              <a:t>.</a:t>
            </a:r>
            <a:r>
              <a:rPr lang="hu-HU" sz="3200" dirty="0">
                <a:latin typeface="Times New Roman" panose="02020603050405020304" pitchFamily="18" charset="0"/>
                <a:cs typeface="Times New Roman" panose="02020603050405020304" pitchFamily="18" charset="0"/>
              </a:rPr>
              <a:t/>
            </a:r>
            <a:br>
              <a:rPr lang="hu-HU" sz="3200" dirty="0">
                <a:latin typeface="Times New Roman" panose="02020603050405020304" pitchFamily="18" charset="0"/>
                <a:cs typeface="Times New Roman" panose="02020603050405020304" pitchFamily="18" charset="0"/>
              </a:rPr>
            </a:br>
            <a:r>
              <a:rPr lang="hu-HU" sz="3200" dirty="0" smtClean="0">
                <a:latin typeface="Times New Roman" panose="02020603050405020304" pitchFamily="18" charset="0"/>
                <a:cs typeface="Times New Roman" panose="02020603050405020304" pitchFamily="18" charset="0"/>
              </a:rPr>
              <a:t>For instance,</a:t>
            </a:r>
          </a:p>
          <a:p>
            <a:pPr marL="0" indent="0">
              <a:spcBef>
                <a:spcPts val="3000"/>
              </a:spcBef>
              <a:spcAft>
                <a:spcPts val="1200"/>
              </a:spcAft>
              <a:buNone/>
            </a:pPr>
            <a:r>
              <a:rPr lang="en-US" sz="3200" dirty="0">
                <a:latin typeface="Times New Roman" panose="02020603050405020304" pitchFamily="18" charset="0"/>
                <a:cs typeface="Times New Roman" panose="02020603050405020304" pitchFamily="18" charset="0"/>
              </a:rPr>
              <a:t>in which more than one neutron is produced and is suitable for maintaining the reaction, for continuous </a:t>
            </a:r>
            <a:r>
              <a:rPr lang="en-US" sz="3200" dirty="0" smtClean="0">
                <a:latin typeface="Times New Roman" panose="02020603050405020304" pitchFamily="18" charset="0"/>
                <a:cs typeface="Times New Roman" panose="02020603050405020304" pitchFamily="18" charset="0"/>
              </a:rPr>
              <a:t>operation</a:t>
            </a:r>
            <a:r>
              <a:rPr lang="hu-HU"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Of course, the products can be different isotopes and the number of neutrons can also </a:t>
            </a:r>
            <a:r>
              <a:rPr lang="en-US" sz="3200" dirty="0" smtClean="0">
                <a:latin typeface="Times New Roman" panose="02020603050405020304" pitchFamily="18" charset="0"/>
                <a:cs typeface="Times New Roman" panose="02020603050405020304" pitchFamily="18" charset="0"/>
              </a:rPr>
              <a:t>change</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3AF45B4F-4BCB-45CB-8D93-2502ABBE0C9D}"/>
                  </a:ext>
                </a:extLst>
              </p:cNvPr>
              <p:cNvSpPr txBox="1"/>
              <p:nvPr/>
            </p:nvSpPr>
            <p:spPr>
              <a:xfrm>
                <a:off x="2697696" y="3437074"/>
                <a:ext cx="6798078" cy="5438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hu-HU" sz="3600" i="1" smtClean="0">
                              <a:latin typeface="Cambria Math" panose="02040503050406030204" pitchFamily="18" charset="0"/>
                            </a:rPr>
                          </m:ctrlPr>
                        </m:sSupPr>
                        <m:e>
                          <m:r>
                            <a:rPr lang="hu-HU" sz="3600" b="0" i="1" smtClean="0">
                              <a:latin typeface="Cambria Math" panose="02040503050406030204" pitchFamily="18" charset="0"/>
                            </a:rPr>
                            <m:t>𝑛</m:t>
                          </m:r>
                        </m:e>
                        <m:sup>
                          <m:r>
                            <a:rPr lang="hu-HU" sz="3600" b="0" i="1" smtClean="0">
                              <a:latin typeface="Cambria Math" panose="02040503050406030204" pitchFamily="18" charset="0"/>
                            </a:rPr>
                            <m:t>𝑜</m:t>
                          </m:r>
                        </m:sup>
                      </m:sSup>
                      <m:r>
                        <a:rPr lang="hu-HU" sz="3600" b="0" i="1" smtClean="0">
                          <a:latin typeface="Cambria Math" panose="02040503050406030204" pitchFamily="18" charset="0"/>
                        </a:rPr>
                        <m:t>+</m:t>
                      </m:r>
                      <m:sPre>
                        <m:sPrePr>
                          <m:ctrlPr>
                            <a:rPr lang="hu-HU" sz="3600" b="0" i="1" smtClean="0">
                              <a:latin typeface="Cambria Math" panose="02040503050406030204" pitchFamily="18" charset="0"/>
                            </a:rPr>
                          </m:ctrlPr>
                        </m:sPrePr>
                        <m:sub>
                          <m:r>
                            <a:rPr lang="hu-HU" sz="3600" b="0" i="1" smtClean="0">
                              <a:latin typeface="Cambria Math" panose="02040503050406030204" pitchFamily="18" charset="0"/>
                            </a:rPr>
                            <m:t>92</m:t>
                          </m:r>
                        </m:sub>
                        <m:sup>
                          <m:r>
                            <a:rPr lang="hu-HU" sz="3600" b="0" i="1" smtClean="0">
                              <a:latin typeface="Cambria Math" panose="02040503050406030204" pitchFamily="18" charset="0"/>
                            </a:rPr>
                            <m:t>235</m:t>
                          </m:r>
                        </m:sup>
                        <m:e>
                          <m:r>
                            <a:rPr lang="hu-HU" sz="3600" b="0" i="1" smtClean="0">
                              <a:latin typeface="Cambria Math" panose="02040503050406030204" pitchFamily="18" charset="0"/>
                            </a:rPr>
                            <m:t>𝑈</m:t>
                          </m:r>
                          <m:r>
                            <a:rPr lang="hu-HU" sz="3600" b="0" i="1" smtClean="0">
                              <a:latin typeface="Cambria Math" panose="02040503050406030204" pitchFamily="18" charset="0"/>
                              <a:ea typeface="Cambria Math" panose="02040503050406030204" pitchFamily="18" charset="0"/>
                            </a:rPr>
                            <m:t>⟹</m:t>
                          </m:r>
                        </m:e>
                      </m:sPre>
                      <m:sPre>
                        <m:sPrePr>
                          <m:ctrlPr>
                            <a:rPr lang="hu-HU" sz="3600" i="1">
                              <a:latin typeface="Cambria Math" panose="02040503050406030204" pitchFamily="18" charset="0"/>
                            </a:rPr>
                          </m:ctrlPr>
                        </m:sPrePr>
                        <m:sub>
                          <m:r>
                            <a:rPr lang="hu-HU" sz="3600" i="1">
                              <a:latin typeface="Cambria Math" panose="02040503050406030204" pitchFamily="18" charset="0"/>
                            </a:rPr>
                            <m:t>36</m:t>
                          </m:r>
                        </m:sub>
                        <m:sup>
                          <m:r>
                            <a:rPr lang="hu-HU" sz="3600" i="1">
                              <a:latin typeface="Cambria Math" panose="02040503050406030204" pitchFamily="18" charset="0"/>
                            </a:rPr>
                            <m:t>89</m:t>
                          </m:r>
                        </m:sup>
                        <m:e>
                          <m:r>
                            <a:rPr lang="hu-HU" sz="3600" i="1">
                              <a:latin typeface="Cambria Math" panose="02040503050406030204" pitchFamily="18" charset="0"/>
                            </a:rPr>
                            <m:t>𝐾𝑟</m:t>
                          </m:r>
                        </m:e>
                      </m:sPre>
                      <m:r>
                        <a:rPr lang="hu-HU" sz="3600" b="0" i="1" smtClean="0">
                          <a:latin typeface="Cambria Math" panose="02040503050406030204" pitchFamily="18" charset="0"/>
                        </a:rPr>
                        <m:t>+</m:t>
                      </m:r>
                      <m:sPre>
                        <m:sPrePr>
                          <m:ctrlPr>
                            <a:rPr lang="hu-HU" sz="3600" i="1">
                              <a:latin typeface="Cambria Math" panose="02040503050406030204" pitchFamily="18" charset="0"/>
                            </a:rPr>
                          </m:ctrlPr>
                        </m:sPrePr>
                        <m:sub>
                          <m:r>
                            <a:rPr lang="hu-HU" sz="3600" i="1">
                              <a:latin typeface="Cambria Math" panose="02040503050406030204" pitchFamily="18" charset="0"/>
                            </a:rPr>
                            <m:t>56</m:t>
                          </m:r>
                        </m:sub>
                        <m:sup>
                          <m:r>
                            <a:rPr lang="hu-HU" sz="3600" i="1">
                              <a:latin typeface="Cambria Math" panose="02040503050406030204" pitchFamily="18" charset="0"/>
                            </a:rPr>
                            <m:t>144</m:t>
                          </m:r>
                        </m:sup>
                        <m:e>
                          <m:r>
                            <a:rPr lang="hu-HU" sz="3600" i="1">
                              <a:latin typeface="Cambria Math" panose="02040503050406030204" pitchFamily="18" charset="0"/>
                            </a:rPr>
                            <m:t>𝐵𝑎</m:t>
                          </m:r>
                        </m:e>
                      </m:sPre>
                      <m:sSup>
                        <m:sSupPr>
                          <m:ctrlPr>
                            <a:rPr lang="hu-HU" sz="3600" i="1">
                              <a:latin typeface="Cambria Math" panose="02040503050406030204" pitchFamily="18" charset="0"/>
                            </a:rPr>
                          </m:ctrlPr>
                        </m:sSupPr>
                        <m:e>
                          <m:r>
                            <a:rPr lang="hu-HU" sz="3600" i="1">
                              <a:latin typeface="Cambria Math" panose="02040503050406030204" pitchFamily="18" charset="0"/>
                            </a:rPr>
                            <m:t>+3</m:t>
                          </m:r>
                          <m:r>
                            <a:rPr lang="hu-HU" sz="3600" i="1">
                              <a:latin typeface="Cambria Math" panose="02040503050406030204" pitchFamily="18" charset="0"/>
                            </a:rPr>
                            <m:t>𝑛</m:t>
                          </m:r>
                        </m:e>
                        <m:sup>
                          <m:r>
                            <a:rPr lang="hu-HU" sz="3600" i="1">
                              <a:latin typeface="Cambria Math" panose="02040503050406030204" pitchFamily="18" charset="0"/>
                            </a:rPr>
                            <m:t>𝑜</m:t>
                          </m:r>
                        </m:sup>
                      </m:sSup>
                    </m:oMath>
                  </m:oMathPara>
                </a14:m>
                <a:endParaRPr lang="hu-HU" sz="3600" dirty="0"/>
              </a:p>
            </p:txBody>
          </p:sp>
        </mc:Choice>
        <mc:Fallback xmlns="">
          <p:sp>
            <p:nvSpPr>
              <p:cNvPr id="9" name="Szövegdoboz 8">
                <a:extLst>
                  <a:ext uri="{FF2B5EF4-FFF2-40B4-BE49-F238E27FC236}">
                    <a16:creationId xmlns:a16="http://schemas.microsoft.com/office/drawing/2014/main" id="{3AF45B4F-4BCB-45CB-8D93-2502ABBE0C9D}"/>
                  </a:ext>
                </a:extLst>
              </p:cNvPr>
              <p:cNvSpPr txBox="1">
                <a:spLocks noRot="1" noChangeAspect="1" noMove="1" noResize="1" noEditPoints="1" noAdjustHandles="1" noChangeArrowheads="1" noChangeShapeType="1" noTextEdit="1"/>
              </p:cNvSpPr>
              <p:nvPr/>
            </p:nvSpPr>
            <p:spPr>
              <a:xfrm>
                <a:off x="2697696" y="3437074"/>
                <a:ext cx="6798078" cy="543867"/>
              </a:xfrm>
              <a:prstGeom prst="rect">
                <a:avLst/>
              </a:prstGeom>
              <a:blipFill>
                <a:blip r:embed="rId2"/>
                <a:stretch>
                  <a:fillRect b="-5618"/>
                </a:stretch>
              </a:blipFill>
            </p:spPr>
            <p:txBody>
              <a:bodyPr/>
              <a:lstStyle/>
              <a:p>
                <a:r>
                  <a:rPr lang="en-US">
                    <a:noFill/>
                  </a:rPr>
                  <a:t> </a:t>
                </a:r>
              </a:p>
            </p:txBody>
          </p:sp>
        </mc:Fallback>
      </mc:AlternateContent>
      <p:sp>
        <p:nvSpPr>
          <p:cNvPr id="6" name="Cím 1">
            <a:extLst>
              <a:ext uri="{FF2B5EF4-FFF2-40B4-BE49-F238E27FC236}">
                <a16:creationId xmlns:a16="http://schemas.microsoft.com/office/drawing/2014/main" id="{D50E7FE7-7A6B-4BF8-9EE5-6AB1B782DF72}"/>
              </a:ext>
            </a:extLst>
          </p:cNvPr>
          <p:cNvSpPr>
            <a:spLocks noGrp="1"/>
          </p:cNvSpPr>
          <p:nvPr>
            <p:ph type="title"/>
          </p:nvPr>
        </p:nvSpPr>
        <p:spPr>
          <a:xfrm>
            <a:off x="838200" y="24320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Application of </a:t>
            </a:r>
            <a:r>
              <a:rPr lang="hu-HU" dirty="0" err="1" smtClean="0">
                <a:latin typeface="Times New Roman" panose="02020603050405020304" pitchFamily="18" charset="0"/>
                <a:cs typeface="Times New Roman" panose="02020603050405020304" pitchFamily="18" charset="0"/>
              </a:rPr>
              <a:t>radioisotopes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1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anim calcmode="lin" valueType="num">
                                      <p:cBhvr additive="base">
                                        <p:cTn id="1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0E7FE7-7A6B-4BF8-9EE5-6AB1B782DF72}"/>
              </a:ext>
            </a:extLst>
          </p:cNvPr>
          <p:cNvSpPr>
            <a:spLocks noGrp="1"/>
          </p:cNvSpPr>
          <p:nvPr>
            <p:ph type="title"/>
          </p:nvPr>
        </p:nvSpPr>
        <p:spPr>
          <a:xfrm>
            <a:off x="838200" y="197485"/>
            <a:ext cx="10515600" cy="1325563"/>
          </a:xfrm>
        </p:spPr>
        <p:txBody>
          <a:bodyPr/>
          <a:lstStyle/>
          <a:p>
            <a:pPr algn="ctr"/>
            <a:r>
              <a:rPr lang="hu-HU" dirty="0">
                <a:latin typeface="Times New Roman" panose="02020603050405020304" pitchFamily="18" charset="0"/>
                <a:cs typeface="Times New Roman" panose="02020603050405020304" pitchFamily="18" charset="0"/>
              </a:rPr>
              <a:t>The worldview</a:t>
            </a:r>
          </a:p>
        </p:txBody>
      </p:sp>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838200" y="1657984"/>
            <a:ext cx="10515600" cy="5032375"/>
          </a:xfrm>
        </p:spPr>
        <p:txBody>
          <a:bodyPr>
            <a:normAutofit fontScale="92500" lnSpcReduction="10000"/>
          </a:bodyPr>
          <a:lstStyle/>
          <a:p>
            <a:pPr marL="441325" indent="-441325">
              <a:spcBef>
                <a:spcPts val="0"/>
              </a:spcBef>
              <a:spcAft>
                <a:spcPts val="1000"/>
              </a:spcAft>
            </a:pPr>
            <a:r>
              <a:rPr lang="en-US" sz="3200" dirty="0" smtClean="0">
                <a:latin typeface="Times New Roman" panose="02020603050405020304" pitchFamily="18" charset="0"/>
                <a:cs typeface="Times New Roman" panose="02020603050405020304" pitchFamily="18" charset="0"/>
              </a:rPr>
              <a:t>In the XVII-</a:t>
            </a:r>
            <a:r>
              <a:rPr lang="en-US" sz="3200" dirty="0" err="1" smtClean="0">
                <a:latin typeface="Times New Roman" panose="02020603050405020304" pitchFamily="18" charset="0"/>
                <a:cs typeface="Times New Roman" panose="02020603050405020304" pitchFamily="18" charset="0"/>
              </a:rPr>
              <a:t>XVIIIth</a:t>
            </a:r>
            <a:r>
              <a:rPr lang="en-US" sz="3200" dirty="0" smtClean="0">
                <a:latin typeface="Times New Roman" panose="02020603050405020304" pitchFamily="18" charset="0"/>
                <a:cs typeface="Times New Roman" panose="02020603050405020304" pitchFamily="18" charset="0"/>
              </a:rPr>
              <a:t> century, the knowledge known today as classical physics developed and taught in public education based on the axioms of Isaac Newton.</a:t>
            </a:r>
          </a:p>
          <a:p>
            <a:pPr marL="441325" indent="-441325">
              <a:spcBef>
                <a:spcPts val="0"/>
              </a:spcBef>
              <a:spcAft>
                <a:spcPts val="1000"/>
              </a:spcAft>
            </a:pPr>
            <a:r>
              <a:rPr lang="en-US" sz="3200" dirty="0" smtClean="0">
                <a:latin typeface="Times New Roman" panose="02020603050405020304" pitchFamily="18" charset="0"/>
                <a:cs typeface="Times New Roman" panose="02020603050405020304" pitchFamily="18" charset="0"/>
              </a:rPr>
              <a:t>Light, like pure energy, is considered as electromagnetic radiation with wave properties.</a:t>
            </a:r>
          </a:p>
          <a:p>
            <a:pPr marL="441325" indent="-441325">
              <a:spcBef>
                <a:spcPts val="0"/>
              </a:spcBef>
              <a:spcAft>
                <a:spcPts val="1000"/>
              </a:spcAft>
            </a:pPr>
            <a:r>
              <a:rPr lang="en-US" sz="3200" dirty="0" smtClean="0">
                <a:latin typeface="Times New Roman" panose="02020603050405020304" pitchFamily="18" charset="0"/>
                <a:cs typeface="Times New Roman" panose="02020603050405020304" pitchFamily="18" charset="0"/>
              </a:rPr>
              <a:t>At the beginning of the </a:t>
            </a:r>
            <a:r>
              <a:rPr lang="en-US" sz="3200" dirty="0" err="1" smtClean="0">
                <a:latin typeface="Times New Roman" panose="02020603050405020304" pitchFamily="18" charset="0"/>
                <a:cs typeface="Times New Roman" panose="02020603050405020304" pitchFamily="18" charset="0"/>
              </a:rPr>
              <a:t>XIXth</a:t>
            </a:r>
            <a:r>
              <a:rPr lang="en-US" sz="3200" dirty="0" smtClean="0">
                <a:latin typeface="Times New Roman" panose="02020603050405020304" pitchFamily="18" charset="0"/>
                <a:cs typeface="Times New Roman" panose="02020603050405020304" pitchFamily="18" charset="0"/>
              </a:rPr>
              <a:t> century, description of atom by Dalton and </a:t>
            </a:r>
            <a:r>
              <a:rPr lang="en-US" sz="3200" dirty="0" err="1" smtClean="0">
                <a:latin typeface="Times New Roman" panose="02020603050405020304" pitchFamily="18" charset="0"/>
                <a:cs typeface="Times New Roman" panose="02020603050405020304" pitchFamily="18" charset="0"/>
              </a:rPr>
              <a:t>Avogardro</a:t>
            </a:r>
            <a:r>
              <a:rPr lang="en-US" sz="3200" dirty="0" smtClean="0">
                <a:latin typeface="Times New Roman" panose="02020603050405020304" pitchFamily="18" charset="0"/>
                <a:cs typeface="Times New Roman" panose="02020603050405020304" pitchFamily="18" charset="0"/>
              </a:rPr>
              <a:t>.</a:t>
            </a:r>
          </a:p>
          <a:p>
            <a:pPr marL="441325" indent="-441325">
              <a:spcBef>
                <a:spcPts val="0"/>
              </a:spcBef>
              <a:spcAft>
                <a:spcPts val="1000"/>
              </a:spcAft>
            </a:pPr>
            <a:r>
              <a:rPr lang="en-US" sz="3200" dirty="0" smtClean="0">
                <a:latin typeface="Times New Roman" panose="02020603050405020304" pitchFamily="18" charset="0"/>
                <a:cs typeface="Times New Roman" panose="02020603050405020304" pitchFamily="18" charset="0"/>
              </a:rPr>
              <a:t>At the end of the </a:t>
            </a:r>
            <a:r>
              <a:rPr lang="en-US" sz="3200" dirty="0" err="1" smtClean="0">
                <a:latin typeface="Times New Roman" panose="02020603050405020304" pitchFamily="18" charset="0"/>
                <a:cs typeface="Times New Roman" panose="02020603050405020304" pitchFamily="18" charset="0"/>
              </a:rPr>
              <a:t>XIXth</a:t>
            </a:r>
            <a:r>
              <a:rPr lang="en-US" sz="3200" dirty="0" smtClean="0">
                <a:latin typeface="Times New Roman" panose="02020603050405020304" pitchFamily="18" charset="0"/>
                <a:cs typeface="Times New Roman" panose="02020603050405020304" pitchFamily="18" charset="0"/>
              </a:rPr>
              <a:t> century, the world of </a:t>
            </a:r>
            <a:r>
              <a:rPr lang="hu-HU" sz="3200" dirty="0" smtClean="0">
                <a:latin typeface="Times New Roman" panose="02020603050405020304" pitchFamily="18" charset="0"/>
                <a:cs typeface="Times New Roman" panose="02020603050405020304" pitchFamily="18" charset="0"/>
              </a:rPr>
              <a:t>s</a:t>
            </a:r>
            <a:r>
              <a:rPr lang="en-US" sz="3200" dirty="0" err="1" smtClean="0">
                <a:latin typeface="Times New Roman" panose="02020603050405020304" pitchFamily="18" charset="0"/>
                <a:cs typeface="Times New Roman" panose="02020603050405020304" pitchFamily="18" charset="0"/>
              </a:rPr>
              <a:t>ubatomic</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constituents </a:t>
            </a:r>
            <a:r>
              <a:rPr lang="en-US" sz="3200" dirty="0" smtClean="0">
                <a:latin typeface="Times New Roman" panose="02020603050405020304" pitchFamily="18" charset="0"/>
                <a:cs typeface="Times New Roman" panose="02020603050405020304" pitchFamily="18" charset="0"/>
              </a:rPr>
              <a:t>began, the electron is discovered by J.J. Thomson.</a:t>
            </a:r>
          </a:p>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The breakthrough was achieved by Rutherford and his colleagues in the </a:t>
            </a:r>
            <a:r>
              <a:rPr lang="hu-HU" sz="3200" dirty="0" smtClean="0">
                <a:latin typeface="Times New Roman" panose="02020603050405020304" pitchFamily="18" charset="0"/>
                <a:cs typeface="Times New Roman" panose="02020603050405020304" pitchFamily="18" charset="0"/>
              </a:rPr>
              <a:t>XX</a:t>
            </a:r>
            <a:r>
              <a:rPr lang="en-US" sz="3200" dirty="0" err="1" smtClean="0">
                <a:latin typeface="Times New Roman" panose="02020603050405020304" pitchFamily="18" charset="0"/>
                <a:cs typeface="Times New Roman" panose="02020603050405020304" pitchFamily="18" charset="0"/>
              </a:rPr>
              <a:t>th</a:t>
            </a:r>
            <a:r>
              <a:rPr lang="en-US" sz="3200" dirty="0" smtClean="0">
                <a:latin typeface="Times New Roman" panose="02020603050405020304" pitchFamily="18" charset="0"/>
                <a:cs typeface="Times New Roman" panose="02020603050405020304" pitchFamily="18" charset="0"/>
              </a:rPr>
              <a:t> century</a:t>
            </a:r>
            <a:r>
              <a:rPr lang="hu-HU"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with </a:t>
            </a:r>
            <a:r>
              <a:rPr lang="en-US" sz="3200" dirty="0">
                <a:latin typeface="Times New Roman" panose="02020603050405020304" pitchFamily="18" charset="0"/>
                <a:cs typeface="Times New Roman" panose="02020603050405020304" pitchFamily="18" charset="0"/>
              </a:rPr>
              <a:t>the discovery of the nucleus, the proton and the neutron.</a:t>
            </a:r>
          </a:p>
        </p:txBody>
      </p:sp>
    </p:spTree>
    <p:extLst>
      <p:ext uri="{BB962C8B-B14F-4D97-AF65-F5344CB8AC3E}">
        <p14:creationId xmlns:p14="http://schemas.microsoft.com/office/powerpoint/2010/main" val="241649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Ellipszis 165">
            <a:extLst>
              <a:ext uri="{FF2B5EF4-FFF2-40B4-BE49-F238E27FC236}">
                <a16:creationId xmlns:a16="http://schemas.microsoft.com/office/drawing/2014/main" id="{BD37691F-9068-47E0-8C4F-3C409AF051B9}"/>
              </a:ext>
            </a:extLst>
          </p:cNvPr>
          <p:cNvSpPr/>
          <p:nvPr/>
        </p:nvSpPr>
        <p:spPr bwMode="auto">
          <a:xfrm>
            <a:off x="4781069" y="3617962"/>
            <a:ext cx="291062" cy="29106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67" name="Ellipszis 166">
            <a:extLst>
              <a:ext uri="{FF2B5EF4-FFF2-40B4-BE49-F238E27FC236}">
                <a16:creationId xmlns:a16="http://schemas.microsoft.com/office/drawing/2014/main" id="{CA0CA789-EC06-4B0F-9A18-F76F6F490F71}"/>
              </a:ext>
            </a:extLst>
          </p:cNvPr>
          <p:cNvSpPr/>
          <p:nvPr/>
        </p:nvSpPr>
        <p:spPr bwMode="auto">
          <a:xfrm>
            <a:off x="4926600" y="3732697"/>
            <a:ext cx="291062" cy="29106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74" name="Ellipszis 173">
            <a:extLst>
              <a:ext uri="{FF2B5EF4-FFF2-40B4-BE49-F238E27FC236}">
                <a16:creationId xmlns:a16="http://schemas.microsoft.com/office/drawing/2014/main" id="{EDD2254F-1DF6-42DC-AE5D-190D6A74DE5A}"/>
              </a:ext>
            </a:extLst>
          </p:cNvPr>
          <p:cNvSpPr/>
          <p:nvPr/>
        </p:nvSpPr>
        <p:spPr bwMode="auto">
          <a:xfrm>
            <a:off x="4798412" y="3926185"/>
            <a:ext cx="291062" cy="29106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 name="Cím 1">
            <a:extLst>
              <a:ext uri="{FF2B5EF4-FFF2-40B4-BE49-F238E27FC236}">
                <a16:creationId xmlns:a16="http://schemas.microsoft.com/office/drawing/2014/main" id="{699642F4-EBDB-47B5-B645-AC1EA97E04AE}"/>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Mechanism of nuclear fission</a:t>
            </a:r>
            <a:endParaRPr lang="hu-HU" dirty="0"/>
          </a:p>
        </p:txBody>
      </p:sp>
      <p:sp>
        <p:nvSpPr>
          <p:cNvPr id="73" name="Ellipszis 72">
            <a:extLst>
              <a:ext uri="{FF2B5EF4-FFF2-40B4-BE49-F238E27FC236}">
                <a16:creationId xmlns:a16="http://schemas.microsoft.com/office/drawing/2014/main" id="{4A5B56E9-F090-4B2C-9F45-68BF263174AB}"/>
              </a:ext>
            </a:extLst>
          </p:cNvPr>
          <p:cNvSpPr/>
          <p:nvPr/>
        </p:nvSpPr>
        <p:spPr bwMode="auto">
          <a:xfrm>
            <a:off x="1688987" y="3773330"/>
            <a:ext cx="291062" cy="29106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grpSp>
        <p:nvGrpSpPr>
          <p:cNvPr id="176" name="Csoportba foglalás 175">
            <a:extLst>
              <a:ext uri="{FF2B5EF4-FFF2-40B4-BE49-F238E27FC236}">
                <a16:creationId xmlns:a16="http://schemas.microsoft.com/office/drawing/2014/main" id="{83CE195F-DF30-4262-B46C-66C72D81A3EC}"/>
              </a:ext>
            </a:extLst>
          </p:cNvPr>
          <p:cNvGrpSpPr/>
          <p:nvPr/>
        </p:nvGrpSpPr>
        <p:grpSpPr>
          <a:xfrm>
            <a:off x="3634832" y="2725615"/>
            <a:ext cx="2401263" cy="2401263"/>
            <a:chOff x="3938337" y="2181726"/>
            <a:chExt cx="2646948" cy="2646948"/>
          </a:xfrm>
        </p:grpSpPr>
        <p:sp>
          <p:nvSpPr>
            <p:cNvPr id="29" name="Ellipszis 28">
              <a:extLst>
                <a:ext uri="{FF2B5EF4-FFF2-40B4-BE49-F238E27FC236}">
                  <a16:creationId xmlns:a16="http://schemas.microsoft.com/office/drawing/2014/main" id="{95D3C5D9-4448-4032-9D1A-77024F1AF298}"/>
                </a:ext>
              </a:extLst>
            </p:cNvPr>
            <p:cNvSpPr/>
            <p:nvPr/>
          </p:nvSpPr>
          <p:spPr bwMode="auto">
            <a:xfrm>
              <a:off x="3938337" y="2181726"/>
              <a:ext cx="2646948" cy="2646948"/>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5" name="Ellipszis 4">
              <a:extLst>
                <a:ext uri="{FF2B5EF4-FFF2-40B4-BE49-F238E27FC236}">
                  <a16:creationId xmlns:a16="http://schemas.microsoft.com/office/drawing/2014/main" id="{310A78E6-D22E-4FE5-9256-0E811530B5B7}"/>
                </a:ext>
              </a:extLst>
            </p:cNvPr>
            <p:cNvSpPr/>
            <p:nvPr/>
          </p:nvSpPr>
          <p:spPr bwMode="auto">
            <a:xfrm>
              <a:off x="5157538" y="2189748"/>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6" name="Ellipszis 5">
              <a:extLst>
                <a:ext uri="{FF2B5EF4-FFF2-40B4-BE49-F238E27FC236}">
                  <a16:creationId xmlns:a16="http://schemas.microsoft.com/office/drawing/2014/main" id="{8A44A321-E4D9-4652-872C-BC617B91F5F6}"/>
                </a:ext>
              </a:extLst>
            </p:cNvPr>
            <p:cNvSpPr/>
            <p:nvPr/>
          </p:nvSpPr>
          <p:spPr bwMode="auto">
            <a:xfrm>
              <a:off x="5317959" y="2381894"/>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7" name="Ellipszis 6">
              <a:extLst>
                <a:ext uri="{FF2B5EF4-FFF2-40B4-BE49-F238E27FC236}">
                  <a16:creationId xmlns:a16="http://schemas.microsoft.com/office/drawing/2014/main" id="{89D2E46B-7328-4B8E-AE06-4D7D785297A5}"/>
                </a:ext>
              </a:extLst>
            </p:cNvPr>
            <p:cNvSpPr/>
            <p:nvPr/>
          </p:nvSpPr>
          <p:spPr bwMode="auto">
            <a:xfrm>
              <a:off x="5478239" y="2248769"/>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9" name="Ellipszis 8">
              <a:extLst>
                <a:ext uri="{FF2B5EF4-FFF2-40B4-BE49-F238E27FC236}">
                  <a16:creationId xmlns:a16="http://schemas.microsoft.com/office/drawing/2014/main" id="{88591DB3-6243-4D6B-9004-972F091F8862}"/>
                </a:ext>
              </a:extLst>
            </p:cNvPr>
            <p:cNvSpPr/>
            <p:nvPr/>
          </p:nvSpPr>
          <p:spPr bwMode="auto">
            <a:xfrm>
              <a:off x="4958310" y="4248764"/>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0" name="Ellipszis 9">
              <a:extLst>
                <a:ext uri="{FF2B5EF4-FFF2-40B4-BE49-F238E27FC236}">
                  <a16:creationId xmlns:a16="http://schemas.microsoft.com/office/drawing/2014/main" id="{2BFB4FD4-0621-4B7C-9916-9475F1683516}"/>
                </a:ext>
              </a:extLst>
            </p:cNvPr>
            <p:cNvSpPr/>
            <p:nvPr/>
          </p:nvSpPr>
          <p:spPr bwMode="auto">
            <a:xfrm>
              <a:off x="5959643" y="256961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1" name="Ellipszis 10">
              <a:extLst>
                <a:ext uri="{FF2B5EF4-FFF2-40B4-BE49-F238E27FC236}">
                  <a16:creationId xmlns:a16="http://schemas.microsoft.com/office/drawing/2014/main" id="{60B25854-4231-48B2-919C-48AB00245E7F}"/>
                </a:ext>
              </a:extLst>
            </p:cNvPr>
            <p:cNvSpPr/>
            <p:nvPr/>
          </p:nvSpPr>
          <p:spPr bwMode="auto">
            <a:xfrm>
              <a:off x="4513459" y="2685258"/>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3" name="Ellipszis 12">
              <a:extLst>
                <a:ext uri="{FF2B5EF4-FFF2-40B4-BE49-F238E27FC236}">
                  <a16:creationId xmlns:a16="http://schemas.microsoft.com/office/drawing/2014/main" id="{B7A19106-8F07-4806-93C6-51D0674A6957}"/>
                </a:ext>
              </a:extLst>
            </p:cNvPr>
            <p:cNvSpPr/>
            <p:nvPr/>
          </p:nvSpPr>
          <p:spPr bwMode="auto">
            <a:xfrm>
              <a:off x="5176814" y="2480899"/>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4" name="Ellipszis 13">
              <a:extLst>
                <a:ext uri="{FF2B5EF4-FFF2-40B4-BE49-F238E27FC236}">
                  <a16:creationId xmlns:a16="http://schemas.microsoft.com/office/drawing/2014/main" id="{20FF2F92-0233-4871-8F53-4B483B416834}"/>
                </a:ext>
              </a:extLst>
            </p:cNvPr>
            <p:cNvSpPr/>
            <p:nvPr/>
          </p:nvSpPr>
          <p:spPr bwMode="auto">
            <a:xfrm>
              <a:off x="5586605" y="2524837"/>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5" name="Ellipszis 14">
              <a:extLst>
                <a:ext uri="{FF2B5EF4-FFF2-40B4-BE49-F238E27FC236}">
                  <a16:creationId xmlns:a16="http://schemas.microsoft.com/office/drawing/2014/main" id="{E25A1A6A-FF15-4525-AF7C-D6D30E2B0D59}"/>
                </a:ext>
              </a:extLst>
            </p:cNvPr>
            <p:cNvSpPr/>
            <p:nvPr/>
          </p:nvSpPr>
          <p:spPr bwMode="auto">
            <a:xfrm>
              <a:off x="5216918" y="280174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6" name="Ellipszis 15">
              <a:extLst>
                <a:ext uri="{FF2B5EF4-FFF2-40B4-BE49-F238E27FC236}">
                  <a16:creationId xmlns:a16="http://schemas.microsoft.com/office/drawing/2014/main" id="{E8865484-D14A-4893-8ED6-0B13E9167AA9}"/>
                </a:ext>
              </a:extLst>
            </p:cNvPr>
            <p:cNvSpPr/>
            <p:nvPr/>
          </p:nvSpPr>
          <p:spPr bwMode="auto">
            <a:xfrm>
              <a:off x="4078287" y="2794917"/>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7" name="Ellipszis 16">
              <a:extLst>
                <a:ext uri="{FF2B5EF4-FFF2-40B4-BE49-F238E27FC236}">
                  <a16:creationId xmlns:a16="http://schemas.microsoft.com/office/drawing/2014/main" id="{710B0743-2694-429F-A5DF-1F280204DA95}"/>
                </a:ext>
              </a:extLst>
            </p:cNvPr>
            <p:cNvSpPr/>
            <p:nvPr/>
          </p:nvSpPr>
          <p:spPr bwMode="auto">
            <a:xfrm>
              <a:off x="6264443" y="3122583"/>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0" name="Ellipszis 19">
              <a:extLst>
                <a:ext uri="{FF2B5EF4-FFF2-40B4-BE49-F238E27FC236}">
                  <a16:creationId xmlns:a16="http://schemas.microsoft.com/office/drawing/2014/main" id="{F60F19C3-81CD-4079-B338-C73AD60D8D4C}"/>
                </a:ext>
              </a:extLst>
            </p:cNvPr>
            <p:cNvSpPr/>
            <p:nvPr/>
          </p:nvSpPr>
          <p:spPr bwMode="auto">
            <a:xfrm>
              <a:off x="4533931" y="2347775"/>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1" name="Ellipszis 20">
              <a:extLst>
                <a:ext uri="{FF2B5EF4-FFF2-40B4-BE49-F238E27FC236}">
                  <a16:creationId xmlns:a16="http://schemas.microsoft.com/office/drawing/2014/main" id="{8CDD67E9-64B3-4365-9D7A-FB5C3D29CBDD}"/>
                </a:ext>
              </a:extLst>
            </p:cNvPr>
            <p:cNvSpPr/>
            <p:nvPr/>
          </p:nvSpPr>
          <p:spPr bwMode="auto">
            <a:xfrm>
              <a:off x="4673880" y="2583857"/>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4" name="Ellipszis 23">
              <a:extLst>
                <a:ext uri="{FF2B5EF4-FFF2-40B4-BE49-F238E27FC236}">
                  <a16:creationId xmlns:a16="http://schemas.microsoft.com/office/drawing/2014/main" id="{91CD51C1-D16E-47CC-B97C-119F63BFFD29}"/>
                </a:ext>
              </a:extLst>
            </p:cNvPr>
            <p:cNvSpPr/>
            <p:nvPr/>
          </p:nvSpPr>
          <p:spPr bwMode="auto">
            <a:xfrm>
              <a:off x="5016393" y="2989459"/>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5" name="Ellipszis 24">
              <a:extLst>
                <a:ext uri="{FF2B5EF4-FFF2-40B4-BE49-F238E27FC236}">
                  <a16:creationId xmlns:a16="http://schemas.microsoft.com/office/drawing/2014/main" id="{9F516EFE-08AE-4954-A40B-E16C376E1EA6}"/>
                </a:ext>
              </a:extLst>
            </p:cNvPr>
            <p:cNvSpPr/>
            <p:nvPr/>
          </p:nvSpPr>
          <p:spPr bwMode="auto">
            <a:xfrm>
              <a:off x="6128085" y="2841128"/>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6" name="Ellipszis 25">
              <a:extLst>
                <a:ext uri="{FF2B5EF4-FFF2-40B4-BE49-F238E27FC236}">
                  <a16:creationId xmlns:a16="http://schemas.microsoft.com/office/drawing/2014/main" id="{0DF0431D-41E9-486C-8900-EA00D1590280}"/>
                </a:ext>
              </a:extLst>
            </p:cNvPr>
            <p:cNvSpPr/>
            <p:nvPr/>
          </p:nvSpPr>
          <p:spPr bwMode="auto">
            <a:xfrm>
              <a:off x="5747026" y="2381894"/>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7" name="Ellipszis 26">
              <a:extLst>
                <a:ext uri="{FF2B5EF4-FFF2-40B4-BE49-F238E27FC236}">
                  <a16:creationId xmlns:a16="http://schemas.microsoft.com/office/drawing/2014/main" id="{6B7B24BB-3E5A-4902-92B4-6843BCE7A360}"/>
                </a:ext>
              </a:extLst>
            </p:cNvPr>
            <p:cNvSpPr/>
            <p:nvPr/>
          </p:nvSpPr>
          <p:spPr bwMode="auto">
            <a:xfrm>
              <a:off x="4259180" y="2536688"/>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8" name="Ellipszis 27">
              <a:extLst>
                <a:ext uri="{FF2B5EF4-FFF2-40B4-BE49-F238E27FC236}">
                  <a16:creationId xmlns:a16="http://schemas.microsoft.com/office/drawing/2014/main" id="{13673984-BDDE-4EB5-A16D-AC2BDDA80622}"/>
                </a:ext>
              </a:extLst>
            </p:cNvPr>
            <p:cNvSpPr/>
            <p:nvPr/>
          </p:nvSpPr>
          <p:spPr bwMode="auto">
            <a:xfrm>
              <a:off x="4834301" y="2215846"/>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9" name="Ellipszis 18">
              <a:extLst>
                <a:ext uri="{FF2B5EF4-FFF2-40B4-BE49-F238E27FC236}">
                  <a16:creationId xmlns:a16="http://schemas.microsoft.com/office/drawing/2014/main" id="{4CE14583-3F07-4114-8108-81BC0247DA51}"/>
                </a:ext>
              </a:extLst>
            </p:cNvPr>
            <p:cNvSpPr/>
            <p:nvPr/>
          </p:nvSpPr>
          <p:spPr bwMode="auto">
            <a:xfrm>
              <a:off x="4896076" y="2428580"/>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2" name="Ellipszis 11">
              <a:extLst>
                <a:ext uri="{FF2B5EF4-FFF2-40B4-BE49-F238E27FC236}">
                  <a16:creationId xmlns:a16="http://schemas.microsoft.com/office/drawing/2014/main" id="{F6BE6C1F-A74F-42C9-A869-3AB2652475AB}"/>
                </a:ext>
              </a:extLst>
            </p:cNvPr>
            <p:cNvSpPr/>
            <p:nvPr/>
          </p:nvSpPr>
          <p:spPr bwMode="auto">
            <a:xfrm>
              <a:off x="4783422" y="2807369"/>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2" name="Ellipszis 21">
              <a:extLst>
                <a:ext uri="{FF2B5EF4-FFF2-40B4-BE49-F238E27FC236}">
                  <a16:creationId xmlns:a16="http://schemas.microsoft.com/office/drawing/2014/main" id="{61912468-A26F-4C2E-9DDE-0D80A1E0FDD0}"/>
                </a:ext>
              </a:extLst>
            </p:cNvPr>
            <p:cNvSpPr/>
            <p:nvPr/>
          </p:nvSpPr>
          <p:spPr bwMode="auto">
            <a:xfrm>
              <a:off x="4994722" y="2668617"/>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34" name="Ellipszis 33">
              <a:extLst>
                <a:ext uri="{FF2B5EF4-FFF2-40B4-BE49-F238E27FC236}">
                  <a16:creationId xmlns:a16="http://schemas.microsoft.com/office/drawing/2014/main" id="{47994111-951C-4F1B-B807-EC8CD867EC8D}"/>
                </a:ext>
              </a:extLst>
            </p:cNvPr>
            <p:cNvSpPr/>
            <p:nvPr/>
          </p:nvSpPr>
          <p:spPr bwMode="auto">
            <a:xfrm>
              <a:off x="4325624" y="2841128"/>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35" name="Ellipszis 34">
              <a:extLst>
                <a:ext uri="{FF2B5EF4-FFF2-40B4-BE49-F238E27FC236}">
                  <a16:creationId xmlns:a16="http://schemas.microsoft.com/office/drawing/2014/main" id="{C08B2457-F063-4233-8F2B-625EABCE01D1}"/>
                </a:ext>
              </a:extLst>
            </p:cNvPr>
            <p:cNvSpPr/>
            <p:nvPr/>
          </p:nvSpPr>
          <p:spPr bwMode="auto">
            <a:xfrm>
              <a:off x="4997117" y="4506276"/>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37" name="Ellipszis 36">
              <a:extLst>
                <a:ext uri="{FF2B5EF4-FFF2-40B4-BE49-F238E27FC236}">
                  <a16:creationId xmlns:a16="http://schemas.microsoft.com/office/drawing/2014/main" id="{A741E06E-6F8D-492F-8064-42CDC08E5986}"/>
                </a:ext>
              </a:extLst>
            </p:cNvPr>
            <p:cNvSpPr/>
            <p:nvPr/>
          </p:nvSpPr>
          <p:spPr bwMode="auto">
            <a:xfrm>
              <a:off x="3993048" y="3721768"/>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38" name="Ellipszis 37">
              <a:extLst>
                <a:ext uri="{FF2B5EF4-FFF2-40B4-BE49-F238E27FC236}">
                  <a16:creationId xmlns:a16="http://schemas.microsoft.com/office/drawing/2014/main" id="{CBAC3C64-A737-4FAD-9F36-48B6BA1E4B70}"/>
                </a:ext>
              </a:extLst>
            </p:cNvPr>
            <p:cNvSpPr/>
            <p:nvPr/>
          </p:nvSpPr>
          <p:spPr bwMode="auto">
            <a:xfrm>
              <a:off x="3978802" y="3096486"/>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39" name="Ellipszis 38">
              <a:extLst>
                <a:ext uri="{FF2B5EF4-FFF2-40B4-BE49-F238E27FC236}">
                  <a16:creationId xmlns:a16="http://schemas.microsoft.com/office/drawing/2014/main" id="{2F4BE4F8-1C0E-49B4-A738-4909E43FC4C7}"/>
                </a:ext>
              </a:extLst>
            </p:cNvPr>
            <p:cNvSpPr/>
            <p:nvPr/>
          </p:nvSpPr>
          <p:spPr bwMode="auto">
            <a:xfrm>
              <a:off x="6264443" y="3443425"/>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40" name="Ellipszis 39">
              <a:extLst>
                <a:ext uri="{FF2B5EF4-FFF2-40B4-BE49-F238E27FC236}">
                  <a16:creationId xmlns:a16="http://schemas.microsoft.com/office/drawing/2014/main" id="{170D2765-BBC3-4D08-9D1A-268DA1F0BA35}"/>
                </a:ext>
              </a:extLst>
            </p:cNvPr>
            <p:cNvSpPr/>
            <p:nvPr/>
          </p:nvSpPr>
          <p:spPr bwMode="auto">
            <a:xfrm>
              <a:off x="4232364" y="368214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41" name="Ellipszis 40">
              <a:extLst>
                <a:ext uri="{FF2B5EF4-FFF2-40B4-BE49-F238E27FC236}">
                  <a16:creationId xmlns:a16="http://schemas.microsoft.com/office/drawing/2014/main" id="{1CD1C931-9C19-4174-8CE9-195B7AEAE553}"/>
                </a:ext>
              </a:extLst>
            </p:cNvPr>
            <p:cNvSpPr/>
            <p:nvPr/>
          </p:nvSpPr>
          <p:spPr bwMode="auto">
            <a:xfrm>
              <a:off x="5692434" y="4338194"/>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42" name="Ellipszis 41">
              <a:extLst>
                <a:ext uri="{FF2B5EF4-FFF2-40B4-BE49-F238E27FC236}">
                  <a16:creationId xmlns:a16="http://schemas.microsoft.com/office/drawing/2014/main" id="{92567E70-CCCB-4C56-BF18-CC2EBFFE7B23}"/>
                </a:ext>
              </a:extLst>
            </p:cNvPr>
            <p:cNvSpPr/>
            <p:nvPr/>
          </p:nvSpPr>
          <p:spPr bwMode="auto">
            <a:xfrm>
              <a:off x="5216918" y="448676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43" name="Ellipszis 42">
              <a:extLst>
                <a:ext uri="{FF2B5EF4-FFF2-40B4-BE49-F238E27FC236}">
                  <a16:creationId xmlns:a16="http://schemas.microsoft.com/office/drawing/2014/main" id="{5A3A38B4-9FD1-42F4-83BF-5B1234F74193}"/>
                </a:ext>
              </a:extLst>
            </p:cNvPr>
            <p:cNvSpPr/>
            <p:nvPr/>
          </p:nvSpPr>
          <p:spPr bwMode="auto">
            <a:xfrm>
              <a:off x="4259180" y="307541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44" name="Ellipszis 43">
              <a:extLst>
                <a:ext uri="{FF2B5EF4-FFF2-40B4-BE49-F238E27FC236}">
                  <a16:creationId xmlns:a16="http://schemas.microsoft.com/office/drawing/2014/main" id="{8B95F707-0FD8-4244-98F2-7E80883CC35E}"/>
                </a:ext>
              </a:extLst>
            </p:cNvPr>
            <p:cNvSpPr/>
            <p:nvPr/>
          </p:nvSpPr>
          <p:spPr bwMode="auto">
            <a:xfrm>
              <a:off x="4735655" y="4445818"/>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45" name="Ellipszis 44">
              <a:extLst>
                <a:ext uri="{FF2B5EF4-FFF2-40B4-BE49-F238E27FC236}">
                  <a16:creationId xmlns:a16="http://schemas.microsoft.com/office/drawing/2014/main" id="{84FBDA7A-1F69-48CD-903E-85EDB368F006}"/>
                </a:ext>
              </a:extLst>
            </p:cNvPr>
            <p:cNvSpPr/>
            <p:nvPr/>
          </p:nvSpPr>
          <p:spPr bwMode="auto">
            <a:xfrm>
              <a:off x="4313890" y="4196208"/>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47" name="Ellipszis 46">
              <a:extLst>
                <a:ext uri="{FF2B5EF4-FFF2-40B4-BE49-F238E27FC236}">
                  <a16:creationId xmlns:a16="http://schemas.microsoft.com/office/drawing/2014/main" id="{686DEF13-3507-498E-8755-24E54850DAF9}"/>
                </a:ext>
              </a:extLst>
            </p:cNvPr>
            <p:cNvSpPr/>
            <p:nvPr/>
          </p:nvSpPr>
          <p:spPr bwMode="auto">
            <a:xfrm>
              <a:off x="6128085" y="392792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48" name="Ellipszis 47">
              <a:extLst>
                <a:ext uri="{FF2B5EF4-FFF2-40B4-BE49-F238E27FC236}">
                  <a16:creationId xmlns:a16="http://schemas.microsoft.com/office/drawing/2014/main" id="{6168AB07-AEE1-4E38-9B7F-E71046FA56EA}"/>
                </a:ext>
              </a:extLst>
            </p:cNvPr>
            <p:cNvSpPr/>
            <p:nvPr/>
          </p:nvSpPr>
          <p:spPr bwMode="auto">
            <a:xfrm>
              <a:off x="4132997" y="399185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49" name="Ellipszis 48">
              <a:extLst>
                <a:ext uri="{FF2B5EF4-FFF2-40B4-BE49-F238E27FC236}">
                  <a16:creationId xmlns:a16="http://schemas.microsoft.com/office/drawing/2014/main" id="{AA7CAEB4-E4A2-456F-BAA1-99DF7EDA2B06}"/>
                </a:ext>
              </a:extLst>
            </p:cNvPr>
            <p:cNvSpPr/>
            <p:nvPr/>
          </p:nvSpPr>
          <p:spPr bwMode="auto">
            <a:xfrm>
              <a:off x="3938338" y="342020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50" name="Ellipszis 49">
              <a:extLst>
                <a:ext uri="{FF2B5EF4-FFF2-40B4-BE49-F238E27FC236}">
                  <a16:creationId xmlns:a16="http://schemas.microsoft.com/office/drawing/2014/main" id="{25B9F91C-0589-41D8-B05D-558065ECAAE6}"/>
                </a:ext>
              </a:extLst>
            </p:cNvPr>
            <p:cNvSpPr/>
            <p:nvPr/>
          </p:nvSpPr>
          <p:spPr bwMode="auto">
            <a:xfrm>
              <a:off x="6227572" y="3735417"/>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36" name="Ellipszis 35">
              <a:extLst>
                <a:ext uri="{FF2B5EF4-FFF2-40B4-BE49-F238E27FC236}">
                  <a16:creationId xmlns:a16="http://schemas.microsoft.com/office/drawing/2014/main" id="{E1F60A10-5F95-46FC-979C-B00143F22837}"/>
                </a:ext>
              </a:extLst>
            </p:cNvPr>
            <p:cNvSpPr/>
            <p:nvPr/>
          </p:nvSpPr>
          <p:spPr bwMode="auto">
            <a:xfrm>
              <a:off x="4486045" y="4326341"/>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30" name="Ellipszis 29">
              <a:extLst>
                <a:ext uri="{FF2B5EF4-FFF2-40B4-BE49-F238E27FC236}">
                  <a16:creationId xmlns:a16="http://schemas.microsoft.com/office/drawing/2014/main" id="{BD391B1C-62B9-4876-A3DC-90C1443FFAA6}"/>
                </a:ext>
              </a:extLst>
            </p:cNvPr>
            <p:cNvSpPr/>
            <p:nvPr/>
          </p:nvSpPr>
          <p:spPr bwMode="auto">
            <a:xfrm>
              <a:off x="5211892" y="4196687"/>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31" name="Ellipszis 30">
              <a:extLst>
                <a:ext uri="{FF2B5EF4-FFF2-40B4-BE49-F238E27FC236}">
                  <a16:creationId xmlns:a16="http://schemas.microsoft.com/office/drawing/2014/main" id="{92017957-6684-491D-A059-67F986A4D71F}"/>
                </a:ext>
              </a:extLst>
            </p:cNvPr>
            <p:cNvSpPr/>
            <p:nvPr/>
          </p:nvSpPr>
          <p:spPr bwMode="auto">
            <a:xfrm>
              <a:off x="5988136" y="4088343"/>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32" name="Ellipszis 31">
              <a:extLst>
                <a:ext uri="{FF2B5EF4-FFF2-40B4-BE49-F238E27FC236}">
                  <a16:creationId xmlns:a16="http://schemas.microsoft.com/office/drawing/2014/main" id="{A5A6E7BB-5EB5-468E-9423-284FAE038E74}"/>
                </a:ext>
              </a:extLst>
            </p:cNvPr>
            <p:cNvSpPr/>
            <p:nvPr/>
          </p:nvSpPr>
          <p:spPr bwMode="auto">
            <a:xfrm>
              <a:off x="5473593" y="4445818"/>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33" name="Ellipszis 32">
              <a:extLst>
                <a:ext uri="{FF2B5EF4-FFF2-40B4-BE49-F238E27FC236}">
                  <a16:creationId xmlns:a16="http://schemas.microsoft.com/office/drawing/2014/main" id="{19DC7D32-4C3A-442F-A248-6036DB622841}"/>
                </a:ext>
              </a:extLst>
            </p:cNvPr>
            <p:cNvSpPr/>
            <p:nvPr/>
          </p:nvSpPr>
          <p:spPr bwMode="auto">
            <a:xfrm>
              <a:off x="4332088" y="3927922"/>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8" name="Ellipszis 7">
              <a:extLst>
                <a:ext uri="{FF2B5EF4-FFF2-40B4-BE49-F238E27FC236}">
                  <a16:creationId xmlns:a16="http://schemas.microsoft.com/office/drawing/2014/main" id="{1E7A3487-8658-4F15-B407-3229FC5E52DC}"/>
                </a:ext>
              </a:extLst>
            </p:cNvPr>
            <p:cNvSpPr/>
            <p:nvPr/>
          </p:nvSpPr>
          <p:spPr bwMode="auto">
            <a:xfrm>
              <a:off x="5935940" y="2967790"/>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46" name="Ellipszis 45">
              <a:extLst>
                <a:ext uri="{FF2B5EF4-FFF2-40B4-BE49-F238E27FC236}">
                  <a16:creationId xmlns:a16="http://schemas.microsoft.com/office/drawing/2014/main" id="{88927962-9261-4E6A-9E10-65162B287D63}"/>
                </a:ext>
              </a:extLst>
            </p:cNvPr>
            <p:cNvSpPr/>
            <p:nvPr/>
          </p:nvSpPr>
          <p:spPr bwMode="auto">
            <a:xfrm>
              <a:off x="4787711" y="307541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52" name="Ellipszis 51">
              <a:extLst>
                <a:ext uri="{FF2B5EF4-FFF2-40B4-BE49-F238E27FC236}">
                  <a16:creationId xmlns:a16="http://schemas.microsoft.com/office/drawing/2014/main" id="{E1E15B1A-C0DA-4E62-AD49-3C50E7C61F15}"/>
                </a:ext>
              </a:extLst>
            </p:cNvPr>
            <p:cNvSpPr/>
            <p:nvPr/>
          </p:nvSpPr>
          <p:spPr bwMode="auto">
            <a:xfrm>
              <a:off x="4190940" y="3248639"/>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53" name="Ellipszis 52">
              <a:extLst>
                <a:ext uri="{FF2B5EF4-FFF2-40B4-BE49-F238E27FC236}">
                  <a16:creationId xmlns:a16="http://schemas.microsoft.com/office/drawing/2014/main" id="{8A550C94-3983-48CA-87A2-B55A635373C6}"/>
                </a:ext>
              </a:extLst>
            </p:cNvPr>
            <p:cNvSpPr/>
            <p:nvPr/>
          </p:nvSpPr>
          <p:spPr bwMode="auto">
            <a:xfrm>
              <a:off x="4580022" y="3011844"/>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54" name="Ellipszis 53">
              <a:extLst>
                <a:ext uri="{FF2B5EF4-FFF2-40B4-BE49-F238E27FC236}">
                  <a16:creationId xmlns:a16="http://schemas.microsoft.com/office/drawing/2014/main" id="{5F028260-C503-4B00-9C22-88198C1AAF26}"/>
                </a:ext>
              </a:extLst>
            </p:cNvPr>
            <p:cNvSpPr/>
            <p:nvPr/>
          </p:nvSpPr>
          <p:spPr bwMode="auto">
            <a:xfrm>
              <a:off x="4735655" y="4136829"/>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55" name="Ellipszis 54">
              <a:extLst>
                <a:ext uri="{FF2B5EF4-FFF2-40B4-BE49-F238E27FC236}">
                  <a16:creationId xmlns:a16="http://schemas.microsoft.com/office/drawing/2014/main" id="{851C8FB5-A982-42CB-AA80-59B66270EDF5}"/>
                </a:ext>
              </a:extLst>
            </p:cNvPr>
            <p:cNvSpPr/>
            <p:nvPr/>
          </p:nvSpPr>
          <p:spPr bwMode="auto">
            <a:xfrm>
              <a:off x="6067151" y="3235833"/>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56" name="Ellipszis 55">
              <a:extLst>
                <a:ext uri="{FF2B5EF4-FFF2-40B4-BE49-F238E27FC236}">
                  <a16:creationId xmlns:a16="http://schemas.microsoft.com/office/drawing/2014/main" id="{9A96DB1D-C0C9-4D94-926E-E5258E748E69}"/>
                </a:ext>
              </a:extLst>
            </p:cNvPr>
            <p:cNvSpPr/>
            <p:nvPr/>
          </p:nvSpPr>
          <p:spPr bwMode="auto">
            <a:xfrm>
              <a:off x="5646822" y="2957375"/>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57" name="Ellipszis 56">
              <a:extLst>
                <a:ext uri="{FF2B5EF4-FFF2-40B4-BE49-F238E27FC236}">
                  <a16:creationId xmlns:a16="http://schemas.microsoft.com/office/drawing/2014/main" id="{706ABD8A-870F-4CC6-A88C-6B93CE1831E6}"/>
                </a:ext>
              </a:extLst>
            </p:cNvPr>
            <p:cNvSpPr/>
            <p:nvPr/>
          </p:nvSpPr>
          <p:spPr bwMode="auto">
            <a:xfrm>
              <a:off x="4486163" y="3714589"/>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58" name="Ellipszis 57">
              <a:extLst>
                <a:ext uri="{FF2B5EF4-FFF2-40B4-BE49-F238E27FC236}">
                  <a16:creationId xmlns:a16="http://schemas.microsoft.com/office/drawing/2014/main" id="{DC7ADAA9-E610-4EFF-9EC7-6519D52B14BC}"/>
                </a:ext>
              </a:extLst>
            </p:cNvPr>
            <p:cNvSpPr/>
            <p:nvPr/>
          </p:nvSpPr>
          <p:spPr bwMode="auto">
            <a:xfrm>
              <a:off x="5056497" y="3283004"/>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59" name="Ellipszis 58">
              <a:extLst>
                <a:ext uri="{FF2B5EF4-FFF2-40B4-BE49-F238E27FC236}">
                  <a16:creationId xmlns:a16="http://schemas.microsoft.com/office/drawing/2014/main" id="{ABCF6768-BEE6-4495-B90A-B14C3FA92293}"/>
                </a:ext>
              </a:extLst>
            </p:cNvPr>
            <p:cNvSpPr/>
            <p:nvPr/>
          </p:nvSpPr>
          <p:spPr bwMode="auto">
            <a:xfrm>
              <a:off x="5790605" y="3176096"/>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60" name="Ellipszis 59">
              <a:extLst>
                <a:ext uri="{FF2B5EF4-FFF2-40B4-BE49-F238E27FC236}">
                  <a16:creationId xmlns:a16="http://schemas.microsoft.com/office/drawing/2014/main" id="{995B63EA-E1D9-432E-BEB1-58AE7DD6E361}"/>
                </a:ext>
              </a:extLst>
            </p:cNvPr>
            <p:cNvSpPr/>
            <p:nvPr/>
          </p:nvSpPr>
          <p:spPr bwMode="auto">
            <a:xfrm>
              <a:off x="6067151" y="3449647"/>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61" name="Ellipszis 60">
              <a:extLst>
                <a:ext uri="{FF2B5EF4-FFF2-40B4-BE49-F238E27FC236}">
                  <a16:creationId xmlns:a16="http://schemas.microsoft.com/office/drawing/2014/main" id="{B9E777A1-5549-4F78-867D-711BA75DA143}"/>
                </a:ext>
              </a:extLst>
            </p:cNvPr>
            <p:cNvSpPr/>
            <p:nvPr/>
          </p:nvSpPr>
          <p:spPr bwMode="auto">
            <a:xfrm>
              <a:off x="4498614" y="3279410"/>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62" name="Ellipszis 61">
              <a:extLst>
                <a:ext uri="{FF2B5EF4-FFF2-40B4-BE49-F238E27FC236}">
                  <a16:creationId xmlns:a16="http://schemas.microsoft.com/office/drawing/2014/main" id="{32FF47B7-E6C8-44D4-9E28-A4A93371D345}"/>
                </a:ext>
              </a:extLst>
            </p:cNvPr>
            <p:cNvSpPr/>
            <p:nvPr/>
          </p:nvSpPr>
          <p:spPr bwMode="auto">
            <a:xfrm>
              <a:off x="5426184" y="2943726"/>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51" name="Ellipszis 50">
              <a:extLst>
                <a:ext uri="{FF2B5EF4-FFF2-40B4-BE49-F238E27FC236}">
                  <a16:creationId xmlns:a16="http://schemas.microsoft.com/office/drawing/2014/main" id="{844ECE6C-D589-42AC-8A5E-4356D5E01C82}"/>
                </a:ext>
              </a:extLst>
            </p:cNvPr>
            <p:cNvSpPr/>
            <p:nvPr/>
          </p:nvSpPr>
          <p:spPr bwMode="auto">
            <a:xfrm>
              <a:off x="4722966" y="3277379"/>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64" name="Ellipszis 63">
              <a:extLst>
                <a:ext uri="{FF2B5EF4-FFF2-40B4-BE49-F238E27FC236}">
                  <a16:creationId xmlns:a16="http://schemas.microsoft.com/office/drawing/2014/main" id="{F2B93271-4AD3-431D-A213-7A66A56EB953}"/>
                </a:ext>
              </a:extLst>
            </p:cNvPr>
            <p:cNvSpPr/>
            <p:nvPr/>
          </p:nvSpPr>
          <p:spPr bwMode="auto">
            <a:xfrm>
              <a:off x="5593310" y="3884106"/>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63" name="Ellipszis 62">
              <a:extLst>
                <a:ext uri="{FF2B5EF4-FFF2-40B4-BE49-F238E27FC236}">
                  <a16:creationId xmlns:a16="http://schemas.microsoft.com/office/drawing/2014/main" id="{172C9E6E-2989-4364-823F-F081D797BAF8}"/>
                </a:ext>
              </a:extLst>
            </p:cNvPr>
            <p:cNvSpPr/>
            <p:nvPr/>
          </p:nvSpPr>
          <p:spPr bwMode="auto">
            <a:xfrm>
              <a:off x="5610309" y="4158857"/>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65" name="Ellipszis 64">
              <a:extLst>
                <a:ext uri="{FF2B5EF4-FFF2-40B4-BE49-F238E27FC236}">
                  <a16:creationId xmlns:a16="http://schemas.microsoft.com/office/drawing/2014/main" id="{D5D475DF-51AC-47EC-B34B-F63B6DD5A551}"/>
                </a:ext>
              </a:extLst>
            </p:cNvPr>
            <p:cNvSpPr/>
            <p:nvPr/>
          </p:nvSpPr>
          <p:spPr bwMode="auto">
            <a:xfrm>
              <a:off x="5766299" y="3886978"/>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66" name="Ellipszis 65">
              <a:extLst>
                <a:ext uri="{FF2B5EF4-FFF2-40B4-BE49-F238E27FC236}">
                  <a16:creationId xmlns:a16="http://schemas.microsoft.com/office/drawing/2014/main" id="{CB18C1F3-BC55-4936-A146-113E0F481F35}"/>
                </a:ext>
              </a:extLst>
            </p:cNvPr>
            <p:cNvSpPr/>
            <p:nvPr/>
          </p:nvSpPr>
          <p:spPr bwMode="auto">
            <a:xfrm>
              <a:off x="4957371" y="3674483"/>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68" name="Ellipszis 67">
              <a:extLst>
                <a:ext uri="{FF2B5EF4-FFF2-40B4-BE49-F238E27FC236}">
                  <a16:creationId xmlns:a16="http://schemas.microsoft.com/office/drawing/2014/main" id="{87913EC0-FED7-42B1-8AFD-385F6F97B340}"/>
                </a:ext>
              </a:extLst>
            </p:cNvPr>
            <p:cNvSpPr/>
            <p:nvPr/>
          </p:nvSpPr>
          <p:spPr bwMode="auto">
            <a:xfrm>
              <a:off x="5927800" y="3682141"/>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69" name="Ellipszis 68">
              <a:extLst>
                <a:ext uri="{FF2B5EF4-FFF2-40B4-BE49-F238E27FC236}">
                  <a16:creationId xmlns:a16="http://schemas.microsoft.com/office/drawing/2014/main" id="{D4BB646E-4A47-4089-BF10-2B19B29142E3}"/>
                </a:ext>
              </a:extLst>
            </p:cNvPr>
            <p:cNvSpPr/>
            <p:nvPr/>
          </p:nvSpPr>
          <p:spPr bwMode="auto">
            <a:xfrm>
              <a:off x="4813351" y="3497059"/>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70" name="Ellipszis 69">
              <a:extLst>
                <a:ext uri="{FF2B5EF4-FFF2-40B4-BE49-F238E27FC236}">
                  <a16:creationId xmlns:a16="http://schemas.microsoft.com/office/drawing/2014/main" id="{67EA8A86-C784-4363-A96C-28713FDA0E49}"/>
                </a:ext>
              </a:extLst>
            </p:cNvPr>
            <p:cNvSpPr/>
            <p:nvPr/>
          </p:nvSpPr>
          <p:spPr bwMode="auto">
            <a:xfrm>
              <a:off x="5287193" y="3109646"/>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71" name="Ellipszis 70">
              <a:extLst>
                <a:ext uri="{FF2B5EF4-FFF2-40B4-BE49-F238E27FC236}">
                  <a16:creationId xmlns:a16="http://schemas.microsoft.com/office/drawing/2014/main" id="{31092303-1C7D-4952-899B-2C2E2A87E0E3}"/>
                </a:ext>
              </a:extLst>
            </p:cNvPr>
            <p:cNvSpPr/>
            <p:nvPr/>
          </p:nvSpPr>
          <p:spPr bwMode="auto">
            <a:xfrm>
              <a:off x="4553206" y="4018668"/>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72" name="Ellipszis 71">
              <a:extLst>
                <a:ext uri="{FF2B5EF4-FFF2-40B4-BE49-F238E27FC236}">
                  <a16:creationId xmlns:a16="http://schemas.microsoft.com/office/drawing/2014/main" id="{29C158ED-0373-430B-A981-88E7654B1BA8}"/>
                </a:ext>
              </a:extLst>
            </p:cNvPr>
            <p:cNvSpPr/>
            <p:nvPr/>
          </p:nvSpPr>
          <p:spPr bwMode="auto">
            <a:xfrm>
              <a:off x="4652930" y="3745351"/>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67" name="Ellipszis 66">
              <a:extLst>
                <a:ext uri="{FF2B5EF4-FFF2-40B4-BE49-F238E27FC236}">
                  <a16:creationId xmlns:a16="http://schemas.microsoft.com/office/drawing/2014/main" id="{60244933-7F7F-4DC3-9738-310DDCFF47DE}"/>
                </a:ext>
              </a:extLst>
            </p:cNvPr>
            <p:cNvSpPr/>
            <p:nvPr/>
          </p:nvSpPr>
          <p:spPr bwMode="auto">
            <a:xfrm>
              <a:off x="5279152" y="3398887"/>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75" name="Ellipszis 74">
              <a:extLst>
                <a:ext uri="{FF2B5EF4-FFF2-40B4-BE49-F238E27FC236}">
                  <a16:creationId xmlns:a16="http://schemas.microsoft.com/office/drawing/2014/main" id="{E5B1A49D-575B-4140-808E-31DEF6192754}"/>
                </a:ext>
              </a:extLst>
            </p:cNvPr>
            <p:cNvSpPr/>
            <p:nvPr/>
          </p:nvSpPr>
          <p:spPr bwMode="auto">
            <a:xfrm>
              <a:off x="5134193" y="3552364"/>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77" name="Ellipszis 76">
              <a:extLst>
                <a:ext uri="{FF2B5EF4-FFF2-40B4-BE49-F238E27FC236}">
                  <a16:creationId xmlns:a16="http://schemas.microsoft.com/office/drawing/2014/main" id="{CCB2BD3D-CAA8-4EA8-AC3B-70E831C23603}"/>
                </a:ext>
              </a:extLst>
            </p:cNvPr>
            <p:cNvSpPr/>
            <p:nvPr/>
          </p:nvSpPr>
          <p:spPr bwMode="auto">
            <a:xfrm>
              <a:off x="4896076" y="3911880"/>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79" name="Ellipszis 78">
              <a:extLst>
                <a:ext uri="{FF2B5EF4-FFF2-40B4-BE49-F238E27FC236}">
                  <a16:creationId xmlns:a16="http://schemas.microsoft.com/office/drawing/2014/main" id="{41B15ED8-20FD-43A1-8A11-2C9BB95D55D8}"/>
                </a:ext>
              </a:extLst>
            </p:cNvPr>
            <p:cNvSpPr/>
            <p:nvPr/>
          </p:nvSpPr>
          <p:spPr bwMode="auto">
            <a:xfrm>
              <a:off x="5816081" y="3521720"/>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81" name="Ellipszis 80">
              <a:extLst>
                <a:ext uri="{FF2B5EF4-FFF2-40B4-BE49-F238E27FC236}">
                  <a16:creationId xmlns:a16="http://schemas.microsoft.com/office/drawing/2014/main" id="{F144F613-85EF-4EA8-AD51-CA0CF9D45D8E}"/>
                </a:ext>
              </a:extLst>
            </p:cNvPr>
            <p:cNvSpPr/>
            <p:nvPr/>
          </p:nvSpPr>
          <p:spPr bwMode="auto">
            <a:xfrm>
              <a:off x="5524713" y="323152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82" name="Ellipszis 81">
              <a:extLst>
                <a:ext uri="{FF2B5EF4-FFF2-40B4-BE49-F238E27FC236}">
                  <a16:creationId xmlns:a16="http://schemas.microsoft.com/office/drawing/2014/main" id="{665B0603-A81B-4ACC-893C-E53AF682D1F7}"/>
                </a:ext>
              </a:extLst>
            </p:cNvPr>
            <p:cNvSpPr/>
            <p:nvPr/>
          </p:nvSpPr>
          <p:spPr bwMode="auto">
            <a:xfrm>
              <a:off x="5772409" y="3323463"/>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80" name="Ellipszis 79">
              <a:extLst>
                <a:ext uri="{FF2B5EF4-FFF2-40B4-BE49-F238E27FC236}">
                  <a16:creationId xmlns:a16="http://schemas.microsoft.com/office/drawing/2014/main" id="{67295F9A-5A48-43B7-A337-5619F073D786}"/>
                </a:ext>
              </a:extLst>
            </p:cNvPr>
            <p:cNvSpPr/>
            <p:nvPr/>
          </p:nvSpPr>
          <p:spPr bwMode="auto">
            <a:xfrm>
              <a:off x="5424271" y="3457547"/>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76" name="Ellipszis 75">
              <a:extLst>
                <a:ext uri="{FF2B5EF4-FFF2-40B4-BE49-F238E27FC236}">
                  <a16:creationId xmlns:a16="http://schemas.microsoft.com/office/drawing/2014/main" id="{81161EE7-1A89-4827-9DFC-AC1CEB6487FF}"/>
                </a:ext>
              </a:extLst>
            </p:cNvPr>
            <p:cNvSpPr/>
            <p:nvPr/>
          </p:nvSpPr>
          <p:spPr bwMode="auto">
            <a:xfrm>
              <a:off x="5224702" y="3842562"/>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83" name="Ellipszis 82">
              <a:extLst>
                <a:ext uri="{FF2B5EF4-FFF2-40B4-BE49-F238E27FC236}">
                  <a16:creationId xmlns:a16="http://schemas.microsoft.com/office/drawing/2014/main" id="{86DAAE74-4631-4590-96E6-9C87BD642E28}"/>
                </a:ext>
              </a:extLst>
            </p:cNvPr>
            <p:cNvSpPr/>
            <p:nvPr/>
          </p:nvSpPr>
          <p:spPr bwMode="auto">
            <a:xfrm>
              <a:off x="5325980" y="3943126"/>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84" name="Ellipszis 83">
              <a:extLst>
                <a:ext uri="{FF2B5EF4-FFF2-40B4-BE49-F238E27FC236}">
                  <a16:creationId xmlns:a16="http://schemas.microsoft.com/office/drawing/2014/main" id="{C3A15EAD-B57A-4EFF-BC55-AC00027BAFAB}"/>
                </a:ext>
              </a:extLst>
            </p:cNvPr>
            <p:cNvSpPr/>
            <p:nvPr/>
          </p:nvSpPr>
          <p:spPr bwMode="auto">
            <a:xfrm>
              <a:off x="5064281" y="402944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85" name="Ellipszis 84">
              <a:extLst>
                <a:ext uri="{FF2B5EF4-FFF2-40B4-BE49-F238E27FC236}">
                  <a16:creationId xmlns:a16="http://schemas.microsoft.com/office/drawing/2014/main" id="{87FA91D9-B437-4F92-903D-D9CC71B036A9}"/>
                </a:ext>
              </a:extLst>
            </p:cNvPr>
            <p:cNvSpPr/>
            <p:nvPr/>
          </p:nvSpPr>
          <p:spPr bwMode="auto">
            <a:xfrm>
              <a:off x="5385123" y="368214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87" name="Ellipszis 86">
              <a:extLst>
                <a:ext uri="{FF2B5EF4-FFF2-40B4-BE49-F238E27FC236}">
                  <a16:creationId xmlns:a16="http://schemas.microsoft.com/office/drawing/2014/main" id="{22F338A2-CD2D-477F-84F6-295F961595DC}"/>
                </a:ext>
              </a:extLst>
            </p:cNvPr>
            <p:cNvSpPr/>
            <p:nvPr/>
          </p:nvSpPr>
          <p:spPr bwMode="auto">
            <a:xfrm>
              <a:off x="5852855" y="4221109"/>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86" name="Ellipszis 85">
              <a:extLst>
                <a:ext uri="{FF2B5EF4-FFF2-40B4-BE49-F238E27FC236}">
                  <a16:creationId xmlns:a16="http://schemas.microsoft.com/office/drawing/2014/main" id="{659F7311-C652-4833-A037-4A2D3CC857BC}"/>
                </a:ext>
              </a:extLst>
            </p:cNvPr>
            <p:cNvSpPr/>
            <p:nvPr/>
          </p:nvSpPr>
          <p:spPr bwMode="auto">
            <a:xfrm>
              <a:off x="5439573" y="4158857"/>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90" name="Ellipszis 89">
              <a:extLst>
                <a:ext uri="{FF2B5EF4-FFF2-40B4-BE49-F238E27FC236}">
                  <a16:creationId xmlns:a16="http://schemas.microsoft.com/office/drawing/2014/main" id="{E6E97251-778C-4E3E-A110-C55B96E860AB}"/>
                </a:ext>
              </a:extLst>
            </p:cNvPr>
            <p:cNvSpPr/>
            <p:nvPr/>
          </p:nvSpPr>
          <p:spPr bwMode="auto">
            <a:xfrm>
              <a:off x="5858341" y="2713386"/>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8" name="Ellipszis 17">
              <a:extLst>
                <a:ext uri="{FF2B5EF4-FFF2-40B4-BE49-F238E27FC236}">
                  <a16:creationId xmlns:a16="http://schemas.microsoft.com/office/drawing/2014/main" id="{33CCE78C-4495-408F-8F24-3376DB54AB66}"/>
                </a:ext>
              </a:extLst>
            </p:cNvPr>
            <p:cNvSpPr/>
            <p:nvPr/>
          </p:nvSpPr>
          <p:spPr bwMode="auto">
            <a:xfrm>
              <a:off x="5697920" y="2686336"/>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88" name="Ellipszis 87">
              <a:extLst>
                <a:ext uri="{FF2B5EF4-FFF2-40B4-BE49-F238E27FC236}">
                  <a16:creationId xmlns:a16="http://schemas.microsoft.com/office/drawing/2014/main" id="{28B9D2C2-E644-44DB-BEEA-73F10D02B4E1}"/>
                </a:ext>
              </a:extLst>
            </p:cNvPr>
            <p:cNvSpPr/>
            <p:nvPr/>
          </p:nvSpPr>
          <p:spPr bwMode="auto">
            <a:xfrm>
              <a:off x="4213681" y="3483408"/>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89" name="Ellipszis 88">
              <a:extLst>
                <a:ext uri="{FF2B5EF4-FFF2-40B4-BE49-F238E27FC236}">
                  <a16:creationId xmlns:a16="http://schemas.microsoft.com/office/drawing/2014/main" id="{03D4EE0A-B190-45FA-982B-344A8E66FA2A}"/>
                </a:ext>
              </a:extLst>
            </p:cNvPr>
            <p:cNvSpPr/>
            <p:nvPr/>
          </p:nvSpPr>
          <p:spPr bwMode="auto">
            <a:xfrm>
              <a:off x="4492270" y="3483884"/>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91" name="Ellipszis 90">
              <a:extLst>
                <a:ext uri="{FF2B5EF4-FFF2-40B4-BE49-F238E27FC236}">
                  <a16:creationId xmlns:a16="http://schemas.microsoft.com/office/drawing/2014/main" id="{D06A2511-3E90-4D22-891A-A0AEC2FE488F}"/>
                </a:ext>
              </a:extLst>
            </p:cNvPr>
            <p:cNvSpPr/>
            <p:nvPr/>
          </p:nvSpPr>
          <p:spPr bwMode="auto">
            <a:xfrm>
              <a:off x="5646705" y="3572957"/>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3" name="Ellipszis 22">
              <a:extLst>
                <a:ext uri="{FF2B5EF4-FFF2-40B4-BE49-F238E27FC236}">
                  <a16:creationId xmlns:a16="http://schemas.microsoft.com/office/drawing/2014/main" id="{56B2D3AE-B766-4062-A0E2-F9B4C6428210}"/>
                </a:ext>
              </a:extLst>
            </p:cNvPr>
            <p:cNvSpPr/>
            <p:nvPr/>
          </p:nvSpPr>
          <p:spPr bwMode="auto">
            <a:xfrm>
              <a:off x="5426184" y="2641320"/>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grpSp>
      <p:grpSp>
        <p:nvGrpSpPr>
          <p:cNvPr id="266" name="Csoportba foglalás 265">
            <a:extLst>
              <a:ext uri="{FF2B5EF4-FFF2-40B4-BE49-F238E27FC236}">
                <a16:creationId xmlns:a16="http://schemas.microsoft.com/office/drawing/2014/main" id="{65633BD2-6376-4F88-B753-EB2BE52602AC}"/>
              </a:ext>
            </a:extLst>
          </p:cNvPr>
          <p:cNvGrpSpPr/>
          <p:nvPr/>
        </p:nvGrpSpPr>
        <p:grpSpPr>
          <a:xfrm>
            <a:off x="4176259" y="2144950"/>
            <a:ext cx="1313602" cy="3541779"/>
            <a:chOff x="5294449" y="1793791"/>
            <a:chExt cx="1448003" cy="3904156"/>
          </a:xfrm>
        </p:grpSpPr>
        <p:grpSp>
          <p:nvGrpSpPr>
            <p:cNvPr id="181" name="Csoportba foglalás 180">
              <a:extLst>
                <a:ext uri="{FF2B5EF4-FFF2-40B4-BE49-F238E27FC236}">
                  <a16:creationId xmlns:a16="http://schemas.microsoft.com/office/drawing/2014/main" id="{A405146D-18F8-419F-B891-2929506CA867}"/>
                </a:ext>
              </a:extLst>
            </p:cNvPr>
            <p:cNvGrpSpPr/>
            <p:nvPr/>
          </p:nvGrpSpPr>
          <p:grpSpPr>
            <a:xfrm>
              <a:off x="5294449" y="1799048"/>
              <a:ext cx="1440015" cy="3898899"/>
              <a:chOff x="5294449" y="1799048"/>
              <a:chExt cx="1440015" cy="3898899"/>
            </a:xfrm>
          </p:grpSpPr>
          <p:sp>
            <p:nvSpPr>
              <p:cNvPr id="92" name="Ellipszis 91">
                <a:extLst>
                  <a:ext uri="{FF2B5EF4-FFF2-40B4-BE49-F238E27FC236}">
                    <a16:creationId xmlns:a16="http://schemas.microsoft.com/office/drawing/2014/main" id="{C1792F92-0230-4F1E-A601-D13AF551C3CE}"/>
                  </a:ext>
                </a:extLst>
              </p:cNvPr>
              <p:cNvSpPr/>
              <p:nvPr/>
            </p:nvSpPr>
            <p:spPr bwMode="auto">
              <a:xfrm>
                <a:off x="5294449" y="1799048"/>
                <a:ext cx="1440000" cy="2088000"/>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78" name="Ellipszis 177">
                <a:extLst>
                  <a:ext uri="{FF2B5EF4-FFF2-40B4-BE49-F238E27FC236}">
                    <a16:creationId xmlns:a16="http://schemas.microsoft.com/office/drawing/2014/main" id="{C01E1B02-CBB5-4519-BBF4-87AF664600C9}"/>
                  </a:ext>
                </a:extLst>
              </p:cNvPr>
              <p:cNvSpPr/>
              <p:nvPr/>
            </p:nvSpPr>
            <p:spPr bwMode="auto">
              <a:xfrm>
                <a:off x="5294464" y="3609947"/>
                <a:ext cx="1440000" cy="2088000"/>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80" name="Téglalap 179">
                <a:extLst>
                  <a:ext uri="{FF2B5EF4-FFF2-40B4-BE49-F238E27FC236}">
                    <a16:creationId xmlns:a16="http://schemas.microsoft.com/office/drawing/2014/main" id="{12DB99BA-F357-4C6F-A1E5-167D260D7873}"/>
                  </a:ext>
                </a:extLst>
              </p:cNvPr>
              <p:cNvSpPr/>
              <p:nvPr/>
            </p:nvSpPr>
            <p:spPr bwMode="auto">
              <a:xfrm>
                <a:off x="5660306" y="3519238"/>
                <a:ext cx="710830" cy="455878"/>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grpSp>
        <p:sp>
          <p:nvSpPr>
            <p:cNvPr id="93" name="Ellipszis 92">
              <a:extLst>
                <a:ext uri="{FF2B5EF4-FFF2-40B4-BE49-F238E27FC236}">
                  <a16:creationId xmlns:a16="http://schemas.microsoft.com/office/drawing/2014/main" id="{DAC3369D-A063-4764-8561-E6D3A757DA50}"/>
                </a:ext>
              </a:extLst>
            </p:cNvPr>
            <p:cNvSpPr/>
            <p:nvPr/>
          </p:nvSpPr>
          <p:spPr bwMode="auto">
            <a:xfrm>
              <a:off x="5898850" y="207134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94" name="Ellipszis 93">
              <a:extLst>
                <a:ext uri="{FF2B5EF4-FFF2-40B4-BE49-F238E27FC236}">
                  <a16:creationId xmlns:a16="http://schemas.microsoft.com/office/drawing/2014/main" id="{FB1860A1-54E6-48BE-B6A8-65C3DF290712}"/>
                </a:ext>
              </a:extLst>
            </p:cNvPr>
            <p:cNvSpPr/>
            <p:nvPr/>
          </p:nvSpPr>
          <p:spPr bwMode="auto">
            <a:xfrm>
              <a:off x="6114928" y="2263487"/>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95" name="Ellipszis 94">
              <a:extLst>
                <a:ext uri="{FF2B5EF4-FFF2-40B4-BE49-F238E27FC236}">
                  <a16:creationId xmlns:a16="http://schemas.microsoft.com/office/drawing/2014/main" id="{A1E7580A-051D-4543-A3B5-EAEC39E3D3B9}"/>
                </a:ext>
              </a:extLst>
            </p:cNvPr>
            <p:cNvSpPr/>
            <p:nvPr/>
          </p:nvSpPr>
          <p:spPr bwMode="auto">
            <a:xfrm>
              <a:off x="6275208" y="213036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96" name="Ellipszis 95">
              <a:extLst>
                <a:ext uri="{FF2B5EF4-FFF2-40B4-BE49-F238E27FC236}">
                  <a16:creationId xmlns:a16="http://schemas.microsoft.com/office/drawing/2014/main" id="{5CEA303D-7797-4162-84D5-94763D0D01D4}"/>
                </a:ext>
              </a:extLst>
            </p:cNvPr>
            <p:cNvSpPr/>
            <p:nvPr/>
          </p:nvSpPr>
          <p:spPr bwMode="auto">
            <a:xfrm>
              <a:off x="5364620" y="4935966"/>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97" name="Ellipszis 96">
              <a:extLst>
                <a:ext uri="{FF2B5EF4-FFF2-40B4-BE49-F238E27FC236}">
                  <a16:creationId xmlns:a16="http://schemas.microsoft.com/office/drawing/2014/main" id="{9A41CCB9-F07C-4793-BA51-6CE7A3203653}"/>
                </a:ext>
              </a:extLst>
            </p:cNvPr>
            <p:cNvSpPr/>
            <p:nvPr/>
          </p:nvSpPr>
          <p:spPr bwMode="auto">
            <a:xfrm>
              <a:off x="6100768" y="3693030"/>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98" name="Ellipszis 97">
              <a:extLst>
                <a:ext uri="{FF2B5EF4-FFF2-40B4-BE49-F238E27FC236}">
                  <a16:creationId xmlns:a16="http://schemas.microsoft.com/office/drawing/2014/main" id="{5A1556B4-8B30-4133-948A-8F44B12993F9}"/>
                </a:ext>
              </a:extLst>
            </p:cNvPr>
            <p:cNvSpPr/>
            <p:nvPr/>
          </p:nvSpPr>
          <p:spPr bwMode="auto">
            <a:xfrm>
              <a:off x="5310428" y="256685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99" name="Ellipszis 98">
              <a:extLst>
                <a:ext uri="{FF2B5EF4-FFF2-40B4-BE49-F238E27FC236}">
                  <a16:creationId xmlns:a16="http://schemas.microsoft.com/office/drawing/2014/main" id="{5A354649-B52D-4288-B72B-650DD428A8D8}"/>
                </a:ext>
              </a:extLst>
            </p:cNvPr>
            <p:cNvSpPr/>
            <p:nvPr/>
          </p:nvSpPr>
          <p:spPr bwMode="auto">
            <a:xfrm>
              <a:off x="5973783" y="236249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00" name="Ellipszis 99">
              <a:extLst>
                <a:ext uri="{FF2B5EF4-FFF2-40B4-BE49-F238E27FC236}">
                  <a16:creationId xmlns:a16="http://schemas.microsoft.com/office/drawing/2014/main" id="{E32DA901-41A6-4476-841F-A6F024CFA5AD}"/>
                </a:ext>
              </a:extLst>
            </p:cNvPr>
            <p:cNvSpPr/>
            <p:nvPr/>
          </p:nvSpPr>
          <p:spPr bwMode="auto">
            <a:xfrm>
              <a:off x="6383574" y="2406430"/>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01" name="Ellipszis 100">
              <a:extLst>
                <a:ext uri="{FF2B5EF4-FFF2-40B4-BE49-F238E27FC236}">
                  <a16:creationId xmlns:a16="http://schemas.microsoft.com/office/drawing/2014/main" id="{4A47F4ED-FD44-4EE7-AB67-9C86309E53DF}"/>
                </a:ext>
              </a:extLst>
            </p:cNvPr>
            <p:cNvSpPr/>
            <p:nvPr/>
          </p:nvSpPr>
          <p:spPr bwMode="auto">
            <a:xfrm>
              <a:off x="6013887" y="2683334"/>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02" name="Ellipszis 101">
              <a:extLst>
                <a:ext uri="{FF2B5EF4-FFF2-40B4-BE49-F238E27FC236}">
                  <a16:creationId xmlns:a16="http://schemas.microsoft.com/office/drawing/2014/main" id="{7F8641F4-C1DC-4094-A09A-1647B9107089}"/>
                </a:ext>
              </a:extLst>
            </p:cNvPr>
            <p:cNvSpPr/>
            <p:nvPr/>
          </p:nvSpPr>
          <p:spPr bwMode="auto">
            <a:xfrm>
              <a:off x="6342061" y="4046745"/>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03" name="Ellipszis 102">
              <a:extLst>
                <a:ext uri="{FF2B5EF4-FFF2-40B4-BE49-F238E27FC236}">
                  <a16:creationId xmlns:a16="http://schemas.microsoft.com/office/drawing/2014/main" id="{FE77585D-C057-41D6-94F5-BFA62AFE1421}"/>
                </a:ext>
              </a:extLst>
            </p:cNvPr>
            <p:cNvSpPr/>
            <p:nvPr/>
          </p:nvSpPr>
          <p:spPr bwMode="auto">
            <a:xfrm>
              <a:off x="6405568" y="424600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04" name="Ellipszis 103">
              <a:extLst>
                <a:ext uri="{FF2B5EF4-FFF2-40B4-BE49-F238E27FC236}">
                  <a16:creationId xmlns:a16="http://schemas.microsoft.com/office/drawing/2014/main" id="{790A9D90-9EA8-4517-8AD3-7BE424F0D146}"/>
                </a:ext>
              </a:extLst>
            </p:cNvPr>
            <p:cNvSpPr/>
            <p:nvPr/>
          </p:nvSpPr>
          <p:spPr bwMode="auto">
            <a:xfrm>
              <a:off x="5362704" y="225322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05" name="Ellipszis 104">
              <a:extLst>
                <a:ext uri="{FF2B5EF4-FFF2-40B4-BE49-F238E27FC236}">
                  <a16:creationId xmlns:a16="http://schemas.microsoft.com/office/drawing/2014/main" id="{5B546431-4706-45C3-817F-AACF4F492742}"/>
                </a:ext>
              </a:extLst>
            </p:cNvPr>
            <p:cNvSpPr/>
            <p:nvPr/>
          </p:nvSpPr>
          <p:spPr bwMode="auto">
            <a:xfrm>
              <a:off x="5470849" y="2465450"/>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06" name="Ellipszis 105">
              <a:extLst>
                <a:ext uri="{FF2B5EF4-FFF2-40B4-BE49-F238E27FC236}">
                  <a16:creationId xmlns:a16="http://schemas.microsoft.com/office/drawing/2014/main" id="{B3C171A8-FC37-42B9-9B77-3E5BE1AA1A46}"/>
                </a:ext>
              </a:extLst>
            </p:cNvPr>
            <p:cNvSpPr/>
            <p:nvPr/>
          </p:nvSpPr>
          <p:spPr bwMode="auto">
            <a:xfrm>
              <a:off x="5794086" y="5377105"/>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07" name="Ellipszis 106">
              <a:extLst>
                <a:ext uri="{FF2B5EF4-FFF2-40B4-BE49-F238E27FC236}">
                  <a16:creationId xmlns:a16="http://schemas.microsoft.com/office/drawing/2014/main" id="{43A043A4-A3FE-4CF3-950E-70012FE07F30}"/>
                </a:ext>
              </a:extLst>
            </p:cNvPr>
            <p:cNvSpPr/>
            <p:nvPr/>
          </p:nvSpPr>
          <p:spPr bwMode="auto">
            <a:xfrm>
              <a:off x="6269210" y="3964547"/>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08" name="Ellipszis 107">
              <a:extLst>
                <a:ext uri="{FF2B5EF4-FFF2-40B4-BE49-F238E27FC236}">
                  <a16:creationId xmlns:a16="http://schemas.microsoft.com/office/drawing/2014/main" id="{05C638E7-2C02-4D18-8381-5ED7A6F7E705}"/>
                </a:ext>
              </a:extLst>
            </p:cNvPr>
            <p:cNvSpPr/>
            <p:nvPr/>
          </p:nvSpPr>
          <p:spPr bwMode="auto">
            <a:xfrm>
              <a:off x="5888151" y="3505313"/>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09" name="Ellipszis 108">
              <a:extLst>
                <a:ext uri="{FF2B5EF4-FFF2-40B4-BE49-F238E27FC236}">
                  <a16:creationId xmlns:a16="http://schemas.microsoft.com/office/drawing/2014/main" id="{665CB43A-7BE7-429C-A598-84D1F76012B7}"/>
                </a:ext>
              </a:extLst>
            </p:cNvPr>
            <p:cNvSpPr/>
            <p:nvPr/>
          </p:nvSpPr>
          <p:spPr bwMode="auto">
            <a:xfrm>
              <a:off x="5652941" y="1855963"/>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10" name="Ellipszis 109">
              <a:extLst>
                <a:ext uri="{FF2B5EF4-FFF2-40B4-BE49-F238E27FC236}">
                  <a16:creationId xmlns:a16="http://schemas.microsoft.com/office/drawing/2014/main" id="{A791A879-1566-4B9C-A1F5-478ECDAE4CAE}"/>
                </a:ext>
              </a:extLst>
            </p:cNvPr>
            <p:cNvSpPr/>
            <p:nvPr/>
          </p:nvSpPr>
          <p:spPr bwMode="auto">
            <a:xfrm>
              <a:off x="5631270" y="2097439"/>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11" name="Ellipszis 110">
              <a:extLst>
                <a:ext uri="{FF2B5EF4-FFF2-40B4-BE49-F238E27FC236}">
                  <a16:creationId xmlns:a16="http://schemas.microsoft.com/office/drawing/2014/main" id="{7DB6F6A1-B932-4A8F-86E4-D2679E9F9557}"/>
                </a:ext>
              </a:extLst>
            </p:cNvPr>
            <p:cNvSpPr/>
            <p:nvPr/>
          </p:nvSpPr>
          <p:spPr bwMode="auto">
            <a:xfrm>
              <a:off x="5693045" y="2310173"/>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12" name="Ellipszis 111">
              <a:extLst>
                <a:ext uri="{FF2B5EF4-FFF2-40B4-BE49-F238E27FC236}">
                  <a16:creationId xmlns:a16="http://schemas.microsoft.com/office/drawing/2014/main" id="{B99BA9E4-F2E0-4D0F-807E-7D3E7A74592D}"/>
                </a:ext>
              </a:extLst>
            </p:cNvPr>
            <p:cNvSpPr/>
            <p:nvPr/>
          </p:nvSpPr>
          <p:spPr bwMode="auto">
            <a:xfrm>
              <a:off x="5699899" y="4746886"/>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13" name="Ellipszis 112">
              <a:extLst>
                <a:ext uri="{FF2B5EF4-FFF2-40B4-BE49-F238E27FC236}">
                  <a16:creationId xmlns:a16="http://schemas.microsoft.com/office/drawing/2014/main" id="{57D7D632-5704-4271-AE74-C4053AD769CA}"/>
                </a:ext>
              </a:extLst>
            </p:cNvPr>
            <p:cNvSpPr/>
            <p:nvPr/>
          </p:nvSpPr>
          <p:spPr bwMode="auto">
            <a:xfrm>
              <a:off x="5791691" y="2550210"/>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14" name="Ellipszis 113">
              <a:extLst>
                <a:ext uri="{FF2B5EF4-FFF2-40B4-BE49-F238E27FC236}">
                  <a16:creationId xmlns:a16="http://schemas.microsoft.com/office/drawing/2014/main" id="{C7BD9415-B625-4285-B553-7DB23CB46591}"/>
                </a:ext>
              </a:extLst>
            </p:cNvPr>
            <p:cNvSpPr/>
            <p:nvPr/>
          </p:nvSpPr>
          <p:spPr bwMode="auto">
            <a:xfrm>
              <a:off x="5417111" y="5126402"/>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15" name="Ellipszis 114">
              <a:extLst>
                <a:ext uri="{FF2B5EF4-FFF2-40B4-BE49-F238E27FC236}">
                  <a16:creationId xmlns:a16="http://schemas.microsoft.com/office/drawing/2014/main" id="{218FEBCF-E795-48FC-9486-74C3E8ABCE08}"/>
                </a:ext>
              </a:extLst>
            </p:cNvPr>
            <p:cNvSpPr/>
            <p:nvPr/>
          </p:nvSpPr>
          <p:spPr bwMode="auto">
            <a:xfrm>
              <a:off x="5319676" y="4222180"/>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16" name="Ellipszis 115">
              <a:extLst>
                <a:ext uri="{FF2B5EF4-FFF2-40B4-BE49-F238E27FC236}">
                  <a16:creationId xmlns:a16="http://schemas.microsoft.com/office/drawing/2014/main" id="{DAF20DDB-4BE4-45BF-952E-5DD726329F50}"/>
                </a:ext>
              </a:extLst>
            </p:cNvPr>
            <p:cNvSpPr/>
            <p:nvPr/>
          </p:nvSpPr>
          <p:spPr bwMode="auto">
            <a:xfrm>
              <a:off x="5312140" y="2850909"/>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17" name="Ellipszis 116">
              <a:extLst>
                <a:ext uri="{FF2B5EF4-FFF2-40B4-BE49-F238E27FC236}">
                  <a16:creationId xmlns:a16="http://schemas.microsoft.com/office/drawing/2014/main" id="{52F6B60B-CC06-4F7D-9528-38036517CD23}"/>
                </a:ext>
              </a:extLst>
            </p:cNvPr>
            <p:cNvSpPr/>
            <p:nvPr/>
          </p:nvSpPr>
          <p:spPr bwMode="auto">
            <a:xfrm>
              <a:off x="5539478" y="4869152"/>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18" name="Ellipszis 117">
              <a:extLst>
                <a:ext uri="{FF2B5EF4-FFF2-40B4-BE49-F238E27FC236}">
                  <a16:creationId xmlns:a16="http://schemas.microsoft.com/office/drawing/2014/main" id="{59831E74-3592-4AD9-990D-C5BB6D28AE84}"/>
                </a:ext>
              </a:extLst>
            </p:cNvPr>
            <p:cNvSpPr/>
            <p:nvPr/>
          </p:nvSpPr>
          <p:spPr bwMode="auto">
            <a:xfrm>
              <a:off x="6405568" y="4566844"/>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19" name="Ellipszis 118">
              <a:extLst>
                <a:ext uri="{FF2B5EF4-FFF2-40B4-BE49-F238E27FC236}">
                  <a16:creationId xmlns:a16="http://schemas.microsoft.com/office/drawing/2014/main" id="{11F1BF73-E18D-4869-84D1-F8EE6C516050}"/>
                </a:ext>
              </a:extLst>
            </p:cNvPr>
            <p:cNvSpPr/>
            <p:nvPr/>
          </p:nvSpPr>
          <p:spPr bwMode="auto">
            <a:xfrm>
              <a:off x="6182628" y="3417559"/>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20" name="Ellipszis 119">
              <a:extLst>
                <a:ext uri="{FF2B5EF4-FFF2-40B4-BE49-F238E27FC236}">
                  <a16:creationId xmlns:a16="http://schemas.microsoft.com/office/drawing/2014/main" id="{D1CE900A-731B-41C3-859A-349FD3E0D7A1}"/>
                </a:ext>
              </a:extLst>
            </p:cNvPr>
            <p:cNvSpPr/>
            <p:nvPr/>
          </p:nvSpPr>
          <p:spPr bwMode="auto">
            <a:xfrm>
              <a:off x="5612510" y="268830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21" name="Ellipszis 120">
              <a:extLst>
                <a:ext uri="{FF2B5EF4-FFF2-40B4-BE49-F238E27FC236}">
                  <a16:creationId xmlns:a16="http://schemas.microsoft.com/office/drawing/2014/main" id="{03A54FF5-5695-41E2-93C1-E5644A0F0EB9}"/>
                </a:ext>
              </a:extLst>
            </p:cNvPr>
            <p:cNvSpPr/>
            <p:nvPr/>
          </p:nvSpPr>
          <p:spPr bwMode="auto">
            <a:xfrm>
              <a:off x="5516722" y="197820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22" name="Ellipszis 121">
              <a:extLst>
                <a:ext uri="{FF2B5EF4-FFF2-40B4-BE49-F238E27FC236}">
                  <a16:creationId xmlns:a16="http://schemas.microsoft.com/office/drawing/2014/main" id="{3D96B00E-5BDC-4C1F-A318-1FEC47ECA4F5}"/>
                </a:ext>
              </a:extLst>
            </p:cNvPr>
            <p:cNvSpPr/>
            <p:nvPr/>
          </p:nvSpPr>
          <p:spPr bwMode="auto">
            <a:xfrm>
              <a:off x="6237486" y="3849937"/>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23" name="Ellipszis 122">
              <a:extLst>
                <a:ext uri="{FF2B5EF4-FFF2-40B4-BE49-F238E27FC236}">
                  <a16:creationId xmlns:a16="http://schemas.microsoft.com/office/drawing/2014/main" id="{9CF9C66B-3CFA-4054-A7E3-99E4E5CE0703}"/>
                </a:ext>
              </a:extLst>
            </p:cNvPr>
            <p:cNvSpPr/>
            <p:nvPr/>
          </p:nvSpPr>
          <p:spPr bwMode="auto">
            <a:xfrm>
              <a:off x="5612510" y="3548654"/>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24" name="Ellipszis 123">
              <a:extLst>
                <a:ext uri="{FF2B5EF4-FFF2-40B4-BE49-F238E27FC236}">
                  <a16:creationId xmlns:a16="http://schemas.microsoft.com/office/drawing/2014/main" id="{6E45E1B1-6D33-4C55-986F-BB91469F3A55}"/>
                </a:ext>
              </a:extLst>
            </p:cNvPr>
            <p:cNvSpPr/>
            <p:nvPr/>
          </p:nvSpPr>
          <p:spPr bwMode="auto">
            <a:xfrm>
              <a:off x="5458053" y="3332083"/>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25" name="Ellipszis 124">
              <a:extLst>
                <a:ext uri="{FF2B5EF4-FFF2-40B4-BE49-F238E27FC236}">
                  <a16:creationId xmlns:a16="http://schemas.microsoft.com/office/drawing/2014/main" id="{7854AFE0-EF17-4DC7-BACF-4ADB95A6AEDC}"/>
                </a:ext>
              </a:extLst>
            </p:cNvPr>
            <p:cNvSpPr/>
            <p:nvPr/>
          </p:nvSpPr>
          <p:spPr bwMode="auto">
            <a:xfrm>
              <a:off x="6269210" y="505134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26" name="Ellipszis 125">
              <a:extLst>
                <a:ext uri="{FF2B5EF4-FFF2-40B4-BE49-F238E27FC236}">
                  <a16:creationId xmlns:a16="http://schemas.microsoft.com/office/drawing/2014/main" id="{5E65E790-EE0D-44C1-AA6F-1256212ED198}"/>
                </a:ext>
              </a:extLst>
            </p:cNvPr>
            <p:cNvSpPr/>
            <p:nvPr/>
          </p:nvSpPr>
          <p:spPr bwMode="auto">
            <a:xfrm>
              <a:off x="5364628" y="3089188"/>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27" name="Ellipszis 126">
              <a:extLst>
                <a:ext uri="{FF2B5EF4-FFF2-40B4-BE49-F238E27FC236}">
                  <a16:creationId xmlns:a16="http://schemas.microsoft.com/office/drawing/2014/main" id="{1FE48F2A-761B-40B5-B9A2-EE0EB43C58BE}"/>
                </a:ext>
              </a:extLst>
            </p:cNvPr>
            <p:cNvSpPr/>
            <p:nvPr/>
          </p:nvSpPr>
          <p:spPr bwMode="auto">
            <a:xfrm>
              <a:off x="5297632" y="4466116"/>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28" name="Ellipszis 127">
              <a:extLst>
                <a:ext uri="{FF2B5EF4-FFF2-40B4-BE49-F238E27FC236}">
                  <a16:creationId xmlns:a16="http://schemas.microsoft.com/office/drawing/2014/main" id="{37EC47BF-0002-4724-A6E4-D92AC733B01A}"/>
                </a:ext>
              </a:extLst>
            </p:cNvPr>
            <p:cNvSpPr/>
            <p:nvPr/>
          </p:nvSpPr>
          <p:spPr bwMode="auto">
            <a:xfrm>
              <a:off x="6368697" y="4858836"/>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29" name="Ellipszis 128">
              <a:extLst>
                <a:ext uri="{FF2B5EF4-FFF2-40B4-BE49-F238E27FC236}">
                  <a16:creationId xmlns:a16="http://schemas.microsoft.com/office/drawing/2014/main" id="{6F7B34E6-2D84-466F-BE4F-73108421575E}"/>
                </a:ext>
              </a:extLst>
            </p:cNvPr>
            <p:cNvSpPr/>
            <p:nvPr/>
          </p:nvSpPr>
          <p:spPr bwMode="auto">
            <a:xfrm>
              <a:off x="6309807" y="3215785"/>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30" name="Ellipszis 129">
              <a:extLst>
                <a:ext uri="{FF2B5EF4-FFF2-40B4-BE49-F238E27FC236}">
                  <a16:creationId xmlns:a16="http://schemas.microsoft.com/office/drawing/2014/main" id="{72E0737B-03BE-4D74-8F3F-17DE25D78749}"/>
                </a:ext>
              </a:extLst>
            </p:cNvPr>
            <p:cNvSpPr/>
            <p:nvPr/>
          </p:nvSpPr>
          <p:spPr bwMode="auto">
            <a:xfrm>
              <a:off x="5557916" y="3308809"/>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31" name="Ellipszis 130">
              <a:extLst>
                <a:ext uri="{FF2B5EF4-FFF2-40B4-BE49-F238E27FC236}">
                  <a16:creationId xmlns:a16="http://schemas.microsoft.com/office/drawing/2014/main" id="{F9D409ED-1FE3-4DB5-AC8C-260FCC807C8E}"/>
                </a:ext>
              </a:extLst>
            </p:cNvPr>
            <p:cNvSpPr/>
            <p:nvPr/>
          </p:nvSpPr>
          <p:spPr bwMode="auto">
            <a:xfrm>
              <a:off x="6129261" y="5211762"/>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32" name="Ellipszis 131">
              <a:extLst>
                <a:ext uri="{FF2B5EF4-FFF2-40B4-BE49-F238E27FC236}">
                  <a16:creationId xmlns:a16="http://schemas.microsoft.com/office/drawing/2014/main" id="{8AF15200-1447-4FC4-AC9B-4EBDF52D669D}"/>
                </a:ext>
              </a:extLst>
            </p:cNvPr>
            <p:cNvSpPr/>
            <p:nvPr/>
          </p:nvSpPr>
          <p:spPr bwMode="auto">
            <a:xfrm>
              <a:off x="5753113" y="4049949"/>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33" name="Ellipszis 132">
              <a:extLst>
                <a:ext uri="{FF2B5EF4-FFF2-40B4-BE49-F238E27FC236}">
                  <a16:creationId xmlns:a16="http://schemas.microsoft.com/office/drawing/2014/main" id="{A930CA5C-1069-419D-86F9-43B1FFB1FC2C}"/>
                </a:ext>
              </a:extLst>
            </p:cNvPr>
            <p:cNvSpPr/>
            <p:nvPr/>
          </p:nvSpPr>
          <p:spPr bwMode="auto">
            <a:xfrm>
              <a:off x="6133529" y="1918792"/>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34" name="Ellipszis 133">
              <a:extLst>
                <a:ext uri="{FF2B5EF4-FFF2-40B4-BE49-F238E27FC236}">
                  <a16:creationId xmlns:a16="http://schemas.microsoft.com/office/drawing/2014/main" id="{892A7B49-801A-40B8-82AD-DDE9EC052E40}"/>
                </a:ext>
              </a:extLst>
            </p:cNvPr>
            <p:cNvSpPr/>
            <p:nvPr/>
          </p:nvSpPr>
          <p:spPr bwMode="auto">
            <a:xfrm>
              <a:off x="6077065" y="4091209"/>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35" name="Ellipszis 134">
              <a:extLst>
                <a:ext uri="{FF2B5EF4-FFF2-40B4-BE49-F238E27FC236}">
                  <a16:creationId xmlns:a16="http://schemas.microsoft.com/office/drawing/2014/main" id="{6A653196-B150-474D-B7B7-BE18CBA67A1B}"/>
                </a:ext>
              </a:extLst>
            </p:cNvPr>
            <p:cNvSpPr/>
            <p:nvPr/>
          </p:nvSpPr>
          <p:spPr bwMode="auto">
            <a:xfrm>
              <a:off x="5518203" y="2826306"/>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36" name="Ellipszis 135">
              <a:extLst>
                <a:ext uri="{FF2B5EF4-FFF2-40B4-BE49-F238E27FC236}">
                  <a16:creationId xmlns:a16="http://schemas.microsoft.com/office/drawing/2014/main" id="{5109CEF8-EE6F-4A72-ABCA-D5AB3D5DE9B3}"/>
                </a:ext>
              </a:extLst>
            </p:cNvPr>
            <p:cNvSpPr/>
            <p:nvPr/>
          </p:nvSpPr>
          <p:spPr bwMode="auto">
            <a:xfrm>
              <a:off x="5472561" y="4305695"/>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37" name="Ellipszis 136">
              <a:extLst>
                <a:ext uri="{FF2B5EF4-FFF2-40B4-BE49-F238E27FC236}">
                  <a16:creationId xmlns:a16="http://schemas.microsoft.com/office/drawing/2014/main" id="{CFECF058-51D9-4886-AEB0-4AE7C63BF881}"/>
                </a:ext>
              </a:extLst>
            </p:cNvPr>
            <p:cNvSpPr/>
            <p:nvPr/>
          </p:nvSpPr>
          <p:spPr bwMode="auto">
            <a:xfrm>
              <a:off x="5860320" y="2871597"/>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38" name="Ellipszis 137">
              <a:extLst>
                <a:ext uri="{FF2B5EF4-FFF2-40B4-BE49-F238E27FC236}">
                  <a16:creationId xmlns:a16="http://schemas.microsoft.com/office/drawing/2014/main" id="{B8C6C95A-A362-4B68-9F82-20E420B6DAE2}"/>
                </a:ext>
              </a:extLst>
            </p:cNvPr>
            <p:cNvSpPr/>
            <p:nvPr/>
          </p:nvSpPr>
          <p:spPr bwMode="auto">
            <a:xfrm>
              <a:off x="5954366" y="3216114"/>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39" name="Ellipszis 138">
              <a:extLst>
                <a:ext uri="{FF2B5EF4-FFF2-40B4-BE49-F238E27FC236}">
                  <a16:creationId xmlns:a16="http://schemas.microsoft.com/office/drawing/2014/main" id="{58DDFAA3-0721-4046-A60B-865049A49CBB}"/>
                </a:ext>
              </a:extLst>
            </p:cNvPr>
            <p:cNvSpPr/>
            <p:nvPr/>
          </p:nvSpPr>
          <p:spPr bwMode="auto">
            <a:xfrm>
              <a:off x="6208276" y="4359252"/>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40" name="Ellipszis 139">
              <a:extLst>
                <a:ext uri="{FF2B5EF4-FFF2-40B4-BE49-F238E27FC236}">
                  <a16:creationId xmlns:a16="http://schemas.microsoft.com/office/drawing/2014/main" id="{B404B15C-05C1-41B0-A584-2E88DA94D5B9}"/>
                </a:ext>
              </a:extLst>
            </p:cNvPr>
            <p:cNvSpPr/>
            <p:nvPr/>
          </p:nvSpPr>
          <p:spPr bwMode="auto">
            <a:xfrm>
              <a:off x="6397228" y="2701951"/>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41" name="Ellipszis 140">
              <a:extLst>
                <a:ext uri="{FF2B5EF4-FFF2-40B4-BE49-F238E27FC236}">
                  <a16:creationId xmlns:a16="http://schemas.microsoft.com/office/drawing/2014/main" id="{AF7DE613-AA91-4196-B645-0EEE26143A44}"/>
                </a:ext>
              </a:extLst>
            </p:cNvPr>
            <p:cNvSpPr/>
            <p:nvPr/>
          </p:nvSpPr>
          <p:spPr bwMode="auto">
            <a:xfrm>
              <a:off x="5878758" y="179379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42" name="Ellipszis 141">
              <a:extLst>
                <a:ext uri="{FF2B5EF4-FFF2-40B4-BE49-F238E27FC236}">
                  <a16:creationId xmlns:a16="http://schemas.microsoft.com/office/drawing/2014/main" id="{9ADF287B-82EC-418C-879E-2BCBDF1D183F}"/>
                </a:ext>
              </a:extLst>
            </p:cNvPr>
            <p:cNvSpPr/>
            <p:nvPr/>
          </p:nvSpPr>
          <p:spPr bwMode="auto">
            <a:xfrm>
              <a:off x="5574014" y="3121380"/>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43" name="Ellipszis 142">
              <a:extLst>
                <a:ext uri="{FF2B5EF4-FFF2-40B4-BE49-F238E27FC236}">
                  <a16:creationId xmlns:a16="http://schemas.microsoft.com/office/drawing/2014/main" id="{05CB0620-C5F9-475D-9A21-5C7242D218B2}"/>
                </a:ext>
              </a:extLst>
            </p:cNvPr>
            <p:cNvSpPr/>
            <p:nvPr/>
          </p:nvSpPr>
          <p:spPr bwMode="auto">
            <a:xfrm>
              <a:off x="5931730" y="4299515"/>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44" name="Ellipszis 143">
              <a:extLst>
                <a:ext uri="{FF2B5EF4-FFF2-40B4-BE49-F238E27FC236}">
                  <a16:creationId xmlns:a16="http://schemas.microsoft.com/office/drawing/2014/main" id="{A2FC72D2-D7DC-4939-AA25-25739A70EFF6}"/>
                </a:ext>
              </a:extLst>
            </p:cNvPr>
            <p:cNvSpPr/>
            <p:nvPr/>
          </p:nvSpPr>
          <p:spPr bwMode="auto">
            <a:xfrm>
              <a:off x="6208276" y="4573066"/>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45" name="Ellipszis 144">
              <a:extLst>
                <a:ext uri="{FF2B5EF4-FFF2-40B4-BE49-F238E27FC236}">
                  <a16:creationId xmlns:a16="http://schemas.microsoft.com/office/drawing/2014/main" id="{310D9559-490E-40FE-AC31-9A0381E5EC70}"/>
                </a:ext>
              </a:extLst>
            </p:cNvPr>
            <p:cNvSpPr/>
            <p:nvPr/>
          </p:nvSpPr>
          <p:spPr bwMode="auto">
            <a:xfrm>
              <a:off x="6383574" y="2922927"/>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46" name="Ellipszis 145">
              <a:extLst>
                <a:ext uri="{FF2B5EF4-FFF2-40B4-BE49-F238E27FC236}">
                  <a16:creationId xmlns:a16="http://schemas.microsoft.com/office/drawing/2014/main" id="{4388E8B4-B881-4147-BB01-C53465064E27}"/>
                </a:ext>
              </a:extLst>
            </p:cNvPr>
            <p:cNvSpPr/>
            <p:nvPr/>
          </p:nvSpPr>
          <p:spPr bwMode="auto">
            <a:xfrm>
              <a:off x="6176590" y="280260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47" name="Ellipszis 146">
              <a:extLst>
                <a:ext uri="{FF2B5EF4-FFF2-40B4-BE49-F238E27FC236}">
                  <a16:creationId xmlns:a16="http://schemas.microsoft.com/office/drawing/2014/main" id="{C9B6885B-1C5B-430D-8145-5A15AD7A7756}"/>
                </a:ext>
              </a:extLst>
            </p:cNvPr>
            <p:cNvSpPr/>
            <p:nvPr/>
          </p:nvSpPr>
          <p:spPr bwMode="auto">
            <a:xfrm>
              <a:off x="5319676" y="4733731"/>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48" name="Ellipszis 147">
              <a:extLst>
                <a:ext uri="{FF2B5EF4-FFF2-40B4-BE49-F238E27FC236}">
                  <a16:creationId xmlns:a16="http://schemas.microsoft.com/office/drawing/2014/main" id="{3D8CBD64-1057-40E3-BCDE-00F6538DB18B}"/>
                </a:ext>
              </a:extLst>
            </p:cNvPr>
            <p:cNvSpPr/>
            <p:nvPr/>
          </p:nvSpPr>
          <p:spPr bwMode="auto">
            <a:xfrm>
              <a:off x="5734435" y="5007525"/>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49" name="Ellipszis 148">
              <a:extLst>
                <a:ext uri="{FF2B5EF4-FFF2-40B4-BE49-F238E27FC236}">
                  <a16:creationId xmlns:a16="http://schemas.microsoft.com/office/drawing/2014/main" id="{96A98B84-F736-4406-995B-E53A2D07C173}"/>
                </a:ext>
              </a:extLst>
            </p:cNvPr>
            <p:cNvSpPr/>
            <p:nvPr/>
          </p:nvSpPr>
          <p:spPr bwMode="auto">
            <a:xfrm>
              <a:off x="5751434" y="5282276"/>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50" name="Ellipszis 149">
              <a:extLst>
                <a:ext uri="{FF2B5EF4-FFF2-40B4-BE49-F238E27FC236}">
                  <a16:creationId xmlns:a16="http://schemas.microsoft.com/office/drawing/2014/main" id="{8A05E5C1-8F9E-4F5F-9F57-9D5B21C8BFC3}"/>
                </a:ext>
              </a:extLst>
            </p:cNvPr>
            <p:cNvSpPr/>
            <p:nvPr/>
          </p:nvSpPr>
          <p:spPr bwMode="auto">
            <a:xfrm>
              <a:off x="5907424" y="4986544"/>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51" name="Ellipszis 150">
              <a:extLst>
                <a:ext uri="{FF2B5EF4-FFF2-40B4-BE49-F238E27FC236}">
                  <a16:creationId xmlns:a16="http://schemas.microsoft.com/office/drawing/2014/main" id="{F2749485-ACE4-4998-B372-BDF0B910BAD7}"/>
                </a:ext>
              </a:extLst>
            </p:cNvPr>
            <p:cNvSpPr/>
            <p:nvPr/>
          </p:nvSpPr>
          <p:spPr bwMode="auto">
            <a:xfrm>
              <a:off x="5427241" y="2111685"/>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52" name="Ellipszis 151">
              <a:extLst>
                <a:ext uri="{FF2B5EF4-FFF2-40B4-BE49-F238E27FC236}">
                  <a16:creationId xmlns:a16="http://schemas.microsoft.com/office/drawing/2014/main" id="{21ED7B72-92D1-4845-BB06-E869A3E993E9}"/>
                </a:ext>
              </a:extLst>
            </p:cNvPr>
            <p:cNvSpPr/>
            <p:nvPr/>
          </p:nvSpPr>
          <p:spPr bwMode="auto">
            <a:xfrm>
              <a:off x="6068925" y="4805560"/>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53" name="Ellipszis 152">
              <a:extLst>
                <a:ext uri="{FF2B5EF4-FFF2-40B4-BE49-F238E27FC236}">
                  <a16:creationId xmlns:a16="http://schemas.microsoft.com/office/drawing/2014/main" id="{7C9B5A71-6525-4318-9344-AA18E5CB804D}"/>
                </a:ext>
              </a:extLst>
            </p:cNvPr>
            <p:cNvSpPr/>
            <p:nvPr/>
          </p:nvSpPr>
          <p:spPr bwMode="auto">
            <a:xfrm>
              <a:off x="6133529" y="3102668"/>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54" name="Ellipszis 153">
              <a:extLst>
                <a:ext uri="{FF2B5EF4-FFF2-40B4-BE49-F238E27FC236}">
                  <a16:creationId xmlns:a16="http://schemas.microsoft.com/office/drawing/2014/main" id="{6D0F48DB-617B-419E-93C0-46324CC3392F}"/>
                </a:ext>
              </a:extLst>
            </p:cNvPr>
            <p:cNvSpPr/>
            <p:nvPr/>
          </p:nvSpPr>
          <p:spPr bwMode="auto">
            <a:xfrm>
              <a:off x="6421610" y="4394454"/>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55" name="Ellipszis 154">
              <a:extLst>
                <a:ext uri="{FF2B5EF4-FFF2-40B4-BE49-F238E27FC236}">
                  <a16:creationId xmlns:a16="http://schemas.microsoft.com/office/drawing/2014/main" id="{DD53393A-526D-4297-AE22-539EDEA1FC02}"/>
                </a:ext>
              </a:extLst>
            </p:cNvPr>
            <p:cNvSpPr/>
            <p:nvPr/>
          </p:nvSpPr>
          <p:spPr bwMode="auto">
            <a:xfrm>
              <a:off x="5565396" y="4041500"/>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56" name="Ellipszis 155">
              <a:extLst>
                <a:ext uri="{FF2B5EF4-FFF2-40B4-BE49-F238E27FC236}">
                  <a16:creationId xmlns:a16="http://schemas.microsoft.com/office/drawing/2014/main" id="{2D391F3E-5935-4D22-B636-0B1A2D72AF51}"/>
                </a:ext>
              </a:extLst>
            </p:cNvPr>
            <p:cNvSpPr/>
            <p:nvPr/>
          </p:nvSpPr>
          <p:spPr bwMode="auto">
            <a:xfrm>
              <a:off x="5521713" y="3817819"/>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57" name="Ellipszis 156">
              <a:extLst>
                <a:ext uri="{FF2B5EF4-FFF2-40B4-BE49-F238E27FC236}">
                  <a16:creationId xmlns:a16="http://schemas.microsoft.com/office/drawing/2014/main" id="{91A32964-0F82-40EC-A675-97AB325C16D5}"/>
                </a:ext>
              </a:extLst>
            </p:cNvPr>
            <p:cNvSpPr/>
            <p:nvPr/>
          </p:nvSpPr>
          <p:spPr bwMode="auto">
            <a:xfrm>
              <a:off x="5748083" y="3392898"/>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58" name="Ellipszis 157">
              <a:extLst>
                <a:ext uri="{FF2B5EF4-FFF2-40B4-BE49-F238E27FC236}">
                  <a16:creationId xmlns:a16="http://schemas.microsoft.com/office/drawing/2014/main" id="{F53B2BAF-275B-49D7-84B2-ADE0988ABE25}"/>
                </a:ext>
              </a:extLst>
            </p:cNvPr>
            <p:cNvSpPr/>
            <p:nvPr/>
          </p:nvSpPr>
          <p:spPr bwMode="auto">
            <a:xfrm>
              <a:off x="5799560" y="3215699"/>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59" name="Ellipszis 158">
              <a:extLst>
                <a:ext uri="{FF2B5EF4-FFF2-40B4-BE49-F238E27FC236}">
                  <a16:creationId xmlns:a16="http://schemas.microsoft.com/office/drawing/2014/main" id="{7A7783B1-6948-4230-A8C9-675899B2A2F7}"/>
                </a:ext>
              </a:extLst>
            </p:cNvPr>
            <p:cNvSpPr/>
            <p:nvPr/>
          </p:nvSpPr>
          <p:spPr bwMode="auto">
            <a:xfrm>
              <a:off x="5523125" y="4746886"/>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60" name="Ellipszis 159">
              <a:extLst>
                <a:ext uri="{FF2B5EF4-FFF2-40B4-BE49-F238E27FC236}">
                  <a16:creationId xmlns:a16="http://schemas.microsoft.com/office/drawing/2014/main" id="{54B3A837-B68F-49F5-A5A1-4CD7C331EBC9}"/>
                </a:ext>
              </a:extLst>
            </p:cNvPr>
            <p:cNvSpPr/>
            <p:nvPr/>
          </p:nvSpPr>
          <p:spPr bwMode="auto">
            <a:xfrm>
              <a:off x="5957206" y="4645139"/>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61" name="Ellipszis 160">
              <a:extLst>
                <a:ext uri="{FF2B5EF4-FFF2-40B4-BE49-F238E27FC236}">
                  <a16:creationId xmlns:a16="http://schemas.microsoft.com/office/drawing/2014/main" id="{BF8E57C8-FC7D-4DF3-A401-5B16A185F12C}"/>
                </a:ext>
              </a:extLst>
            </p:cNvPr>
            <p:cNvSpPr/>
            <p:nvPr/>
          </p:nvSpPr>
          <p:spPr bwMode="auto">
            <a:xfrm>
              <a:off x="5665838" y="435494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62" name="Ellipszis 161">
              <a:extLst>
                <a:ext uri="{FF2B5EF4-FFF2-40B4-BE49-F238E27FC236}">
                  <a16:creationId xmlns:a16="http://schemas.microsoft.com/office/drawing/2014/main" id="{27DBC2ED-55CF-4123-8A24-EB1C78EA020F}"/>
                </a:ext>
              </a:extLst>
            </p:cNvPr>
            <p:cNvSpPr/>
            <p:nvPr/>
          </p:nvSpPr>
          <p:spPr bwMode="auto">
            <a:xfrm>
              <a:off x="5913534" y="4446882"/>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63" name="Ellipszis 162">
              <a:extLst>
                <a:ext uri="{FF2B5EF4-FFF2-40B4-BE49-F238E27FC236}">
                  <a16:creationId xmlns:a16="http://schemas.microsoft.com/office/drawing/2014/main" id="{B3D4C9EC-BAF9-4C03-B5E1-BF6F6A23C7D4}"/>
                </a:ext>
              </a:extLst>
            </p:cNvPr>
            <p:cNvSpPr/>
            <p:nvPr/>
          </p:nvSpPr>
          <p:spPr bwMode="auto">
            <a:xfrm>
              <a:off x="5621053" y="4580966"/>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64" name="Ellipszis 163">
              <a:extLst>
                <a:ext uri="{FF2B5EF4-FFF2-40B4-BE49-F238E27FC236}">
                  <a16:creationId xmlns:a16="http://schemas.microsoft.com/office/drawing/2014/main" id="{54F694A0-C326-4EFE-8EE2-82569B4DCCBD}"/>
                </a:ext>
              </a:extLst>
            </p:cNvPr>
            <p:cNvSpPr/>
            <p:nvPr/>
          </p:nvSpPr>
          <p:spPr bwMode="auto">
            <a:xfrm>
              <a:off x="5957206" y="5146965"/>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65" name="Ellipszis 164">
              <a:extLst>
                <a:ext uri="{FF2B5EF4-FFF2-40B4-BE49-F238E27FC236}">
                  <a16:creationId xmlns:a16="http://schemas.microsoft.com/office/drawing/2014/main" id="{17B07B87-6A26-4C3E-9664-2D830829D6E1}"/>
                </a:ext>
              </a:extLst>
            </p:cNvPr>
            <p:cNvSpPr/>
            <p:nvPr/>
          </p:nvSpPr>
          <p:spPr bwMode="auto">
            <a:xfrm>
              <a:off x="6393738" y="2504044"/>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68" name="Ellipszis 167">
              <a:extLst>
                <a:ext uri="{FF2B5EF4-FFF2-40B4-BE49-F238E27FC236}">
                  <a16:creationId xmlns:a16="http://schemas.microsoft.com/office/drawing/2014/main" id="{CA917119-6C8D-4E1E-B34A-736E2D3BA7D3}"/>
                </a:ext>
              </a:extLst>
            </p:cNvPr>
            <p:cNvSpPr/>
            <p:nvPr/>
          </p:nvSpPr>
          <p:spPr bwMode="auto">
            <a:xfrm>
              <a:off x="5993980" y="5344528"/>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69" name="Ellipszis 168">
              <a:extLst>
                <a:ext uri="{FF2B5EF4-FFF2-40B4-BE49-F238E27FC236}">
                  <a16:creationId xmlns:a16="http://schemas.microsoft.com/office/drawing/2014/main" id="{918FC000-33E4-42A0-9965-AEBF513599B2}"/>
                </a:ext>
              </a:extLst>
            </p:cNvPr>
            <p:cNvSpPr/>
            <p:nvPr/>
          </p:nvSpPr>
          <p:spPr bwMode="auto">
            <a:xfrm>
              <a:off x="5580698" y="5282276"/>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70" name="Ellipszis 169">
              <a:extLst>
                <a:ext uri="{FF2B5EF4-FFF2-40B4-BE49-F238E27FC236}">
                  <a16:creationId xmlns:a16="http://schemas.microsoft.com/office/drawing/2014/main" id="{D1B3FBDD-DBAE-40D9-B0BA-CCF4194172EB}"/>
                </a:ext>
              </a:extLst>
            </p:cNvPr>
            <p:cNvSpPr/>
            <p:nvPr/>
          </p:nvSpPr>
          <p:spPr bwMode="auto">
            <a:xfrm>
              <a:off x="5999466" y="3836805"/>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71" name="Ellipszis 170">
              <a:extLst>
                <a:ext uri="{FF2B5EF4-FFF2-40B4-BE49-F238E27FC236}">
                  <a16:creationId xmlns:a16="http://schemas.microsoft.com/office/drawing/2014/main" id="{D1F199FF-5E50-4D86-8BF6-F94A19DD6043}"/>
                </a:ext>
              </a:extLst>
            </p:cNvPr>
            <p:cNvSpPr/>
            <p:nvPr/>
          </p:nvSpPr>
          <p:spPr bwMode="auto">
            <a:xfrm>
              <a:off x="5839045" y="3809755"/>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72" name="Ellipszis 171">
              <a:extLst>
                <a:ext uri="{FF2B5EF4-FFF2-40B4-BE49-F238E27FC236}">
                  <a16:creationId xmlns:a16="http://schemas.microsoft.com/office/drawing/2014/main" id="{B27F4FC1-3AA1-4D66-822A-F894A9B178C9}"/>
                </a:ext>
              </a:extLst>
            </p:cNvPr>
            <p:cNvSpPr/>
            <p:nvPr/>
          </p:nvSpPr>
          <p:spPr bwMode="auto">
            <a:xfrm>
              <a:off x="5417111" y="4010358"/>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73" name="Ellipszis 172">
              <a:extLst>
                <a:ext uri="{FF2B5EF4-FFF2-40B4-BE49-F238E27FC236}">
                  <a16:creationId xmlns:a16="http://schemas.microsoft.com/office/drawing/2014/main" id="{2691DDB9-FDC2-418D-9F51-9A28076D66EE}"/>
                </a:ext>
              </a:extLst>
            </p:cNvPr>
            <p:cNvSpPr/>
            <p:nvPr/>
          </p:nvSpPr>
          <p:spPr bwMode="auto">
            <a:xfrm>
              <a:off x="5648524" y="2992325"/>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75" name="Ellipszis 174">
              <a:extLst>
                <a:ext uri="{FF2B5EF4-FFF2-40B4-BE49-F238E27FC236}">
                  <a16:creationId xmlns:a16="http://schemas.microsoft.com/office/drawing/2014/main" id="{63D230E0-BD4B-46DA-8AE5-357F12E01779}"/>
                </a:ext>
              </a:extLst>
            </p:cNvPr>
            <p:cNvSpPr/>
            <p:nvPr/>
          </p:nvSpPr>
          <p:spPr bwMode="auto">
            <a:xfrm>
              <a:off x="6223153" y="2522913"/>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grpSp>
      <p:grpSp>
        <p:nvGrpSpPr>
          <p:cNvPr id="438" name="Csoportba foglalás 437">
            <a:extLst>
              <a:ext uri="{FF2B5EF4-FFF2-40B4-BE49-F238E27FC236}">
                <a16:creationId xmlns:a16="http://schemas.microsoft.com/office/drawing/2014/main" id="{471231DD-C4F9-4F1E-BD1D-898EA19B7973}"/>
              </a:ext>
            </a:extLst>
          </p:cNvPr>
          <p:cNvGrpSpPr/>
          <p:nvPr/>
        </p:nvGrpSpPr>
        <p:grpSpPr>
          <a:xfrm>
            <a:off x="4030518" y="4067897"/>
            <a:ext cx="1642721" cy="1647919"/>
            <a:chOff x="7987225" y="4386126"/>
            <a:chExt cx="1810796" cy="1816526"/>
          </a:xfrm>
        </p:grpSpPr>
        <p:sp>
          <p:nvSpPr>
            <p:cNvPr id="184" name="Ellipszis 183">
              <a:extLst>
                <a:ext uri="{FF2B5EF4-FFF2-40B4-BE49-F238E27FC236}">
                  <a16:creationId xmlns:a16="http://schemas.microsoft.com/office/drawing/2014/main" id="{E80E7091-7E8B-4B3E-8C62-617B137E43FA}"/>
                </a:ext>
              </a:extLst>
            </p:cNvPr>
            <p:cNvSpPr/>
            <p:nvPr/>
          </p:nvSpPr>
          <p:spPr bwMode="auto">
            <a:xfrm>
              <a:off x="7987225" y="4398402"/>
              <a:ext cx="1800000" cy="1800000"/>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89" name="Ellipszis 188">
              <a:extLst>
                <a:ext uri="{FF2B5EF4-FFF2-40B4-BE49-F238E27FC236}">
                  <a16:creationId xmlns:a16="http://schemas.microsoft.com/office/drawing/2014/main" id="{B30D4965-9F1A-4CE5-BA49-727563DD10F2}"/>
                </a:ext>
              </a:extLst>
            </p:cNvPr>
            <p:cNvSpPr/>
            <p:nvPr/>
          </p:nvSpPr>
          <p:spPr bwMode="auto">
            <a:xfrm>
              <a:off x="8392686" y="5510215"/>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90" name="Ellipszis 189">
              <a:extLst>
                <a:ext uri="{FF2B5EF4-FFF2-40B4-BE49-F238E27FC236}">
                  <a16:creationId xmlns:a16="http://schemas.microsoft.com/office/drawing/2014/main" id="{E9F45671-B256-4082-8CFF-7C3E21662FC1}"/>
                </a:ext>
              </a:extLst>
            </p:cNvPr>
            <p:cNvSpPr/>
            <p:nvPr/>
          </p:nvSpPr>
          <p:spPr bwMode="auto">
            <a:xfrm>
              <a:off x="8143834" y="4650307"/>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95" name="Ellipszis 194">
              <a:extLst>
                <a:ext uri="{FF2B5EF4-FFF2-40B4-BE49-F238E27FC236}">
                  <a16:creationId xmlns:a16="http://schemas.microsoft.com/office/drawing/2014/main" id="{8E817276-771B-4433-83B6-1E72AF2ECB69}"/>
                </a:ext>
              </a:extLst>
            </p:cNvPr>
            <p:cNvSpPr/>
            <p:nvPr/>
          </p:nvSpPr>
          <p:spPr bwMode="auto">
            <a:xfrm>
              <a:off x="8743021" y="4386126"/>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96" name="Ellipszis 195">
              <a:extLst>
                <a:ext uri="{FF2B5EF4-FFF2-40B4-BE49-F238E27FC236}">
                  <a16:creationId xmlns:a16="http://schemas.microsoft.com/office/drawing/2014/main" id="{CB738DDF-B3C9-4B31-A9DE-CD94FBDD6478}"/>
                </a:ext>
              </a:extLst>
            </p:cNvPr>
            <p:cNvSpPr/>
            <p:nvPr/>
          </p:nvSpPr>
          <p:spPr bwMode="auto">
            <a:xfrm>
              <a:off x="9477179" y="4916050"/>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99" name="Ellipszis 198">
              <a:extLst>
                <a:ext uri="{FF2B5EF4-FFF2-40B4-BE49-F238E27FC236}">
                  <a16:creationId xmlns:a16="http://schemas.microsoft.com/office/drawing/2014/main" id="{C999A365-9603-4CFD-B438-5E706B36217A}"/>
                </a:ext>
              </a:extLst>
            </p:cNvPr>
            <p:cNvSpPr/>
            <p:nvPr/>
          </p:nvSpPr>
          <p:spPr bwMode="auto">
            <a:xfrm>
              <a:off x="8995448" y="5247857"/>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00" name="Ellipszis 199">
              <a:extLst>
                <a:ext uri="{FF2B5EF4-FFF2-40B4-BE49-F238E27FC236}">
                  <a16:creationId xmlns:a16="http://schemas.microsoft.com/office/drawing/2014/main" id="{8C04DB4E-D48E-486F-B96F-CB81811EEFCE}"/>
                </a:ext>
              </a:extLst>
            </p:cNvPr>
            <p:cNvSpPr/>
            <p:nvPr/>
          </p:nvSpPr>
          <p:spPr bwMode="auto">
            <a:xfrm>
              <a:off x="9332112" y="4721685"/>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05" name="Ellipszis 204">
              <a:extLst>
                <a:ext uri="{FF2B5EF4-FFF2-40B4-BE49-F238E27FC236}">
                  <a16:creationId xmlns:a16="http://schemas.microsoft.com/office/drawing/2014/main" id="{98955C32-E790-4047-B4CE-C5B3376541A3}"/>
                </a:ext>
              </a:extLst>
            </p:cNvPr>
            <p:cNvSpPr/>
            <p:nvPr/>
          </p:nvSpPr>
          <p:spPr bwMode="auto">
            <a:xfrm>
              <a:off x="8794246" y="5431729"/>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07" name="Ellipszis 206">
              <a:extLst>
                <a:ext uri="{FF2B5EF4-FFF2-40B4-BE49-F238E27FC236}">
                  <a16:creationId xmlns:a16="http://schemas.microsoft.com/office/drawing/2014/main" id="{BEF671B5-6AA6-44B6-AE13-08544914621B}"/>
                </a:ext>
              </a:extLst>
            </p:cNvPr>
            <p:cNvSpPr/>
            <p:nvPr/>
          </p:nvSpPr>
          <p:spPr bwMode="auto">
            <a:xfrm>
              <a:off x="8358087" y="5770323"/>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08" name="Ellipszis 207">
              <a:extLst>
                <a:ext uri="{FF2B5EF4-FFF2-40B4-BE49-F238E27FC236}">
                  <a16:creationId xmlns:a16="http://schemas.microsoft.com/office/drawing/2014/main" id="{5FDACE0B-353C-45A9-9C56-34C51163B270}"/>
                </a:ext>
              </a:extLst>
            </p:cNvPr>
            <p:cNvSpPr/>
            <p:nvPr/>
          </p:nvSpPr>
          <p:spPr bwMode="auto">
            <a:xfrm>
              <a:off x="8051865" y="4849388"/>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10" name="Ellipszis 209">
              <a:extLst>
                <a:ext uri="{FF2B5EF4-FFF2-40B4-BE49-F238E27FC236}">
                  <a16:creationId xmlns:a16="http://schemas.microsoft.com/office/drawing/2014/main" id="{9F665AA8-CF73-4E5B-AE89-CCD580AE5BFA}"/>
                </a:ext>
              </a:extLst>
            </p:cNvPr>
            <p:cNvSpPr/>
            <p:nvPr/>
          </p:nvSpPr>
          <p:spPr bwMode="auto">
            <a:xfrm>
              <a:off x="8611089" y="5539200"/>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11" name="Ellipszis 210">
              <a:extLst>
                <a:ext uri="{FF2B5EF4-FFF2-40B4-BE49-F238E27FC236}">
                  <a16:creationId xmlns:a16="http://schemas.microsoft.com/office/drawing/2014/main" id="{201EB739-35D6-4A5C-9547-2E6D2411EEDD}"/>
                </a:ext>
              </a:extLst>
            </p:cNvPr>
            <p:cNvSpPr/>
            <p:nvPr/>
          </p:nvSpPr>
          <p:spPr bwMode="auto">
            <a:xfrm>
              <a:off x="9477179" y="5236892"/>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15" name="Ellipszis 214">
              <a:extLst>
                <a:ext uri="{FF2B5EF4-FFF2-40B4-BE49-F238E27FC236}">
                  <a16:creationId xmlns:a16="http://schemas.microsoft.com/office/drawing/2014/main" id="{BF3D6B69-2C34-4243-990E-6EFA45659E56}"/>
                </a:ext>
              </a:extLst>
            </p:cNvPr>
            <p:cNvSpPr/>
            <p:nvPr/>
          </p:nvSpPr>
          <p:spPr bwMode="auto">
            <a:xfrm>
              <a:off x="9256843" y="4624490"/>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18" name="Ellipszis 217">
              <a:extLst>
                <a:ext uri="{FF2B5EF4-FFF2-40B4-BE49-F238E27FC236}">
                  <a16:creationId xmlns:a16="http://schemas.microsoft.com/office/drawing/2014/main" id="{A5DB8AED-5025-4ECE-B7F3-7A84B9DBA18F}"/>
                </a:ext>
              </a:extLst>
            </p:cNvPr>
            <p:cNvSpPr/>
            <p:nvPr/>
          </p:nvSpPr>
          <p:spPr bwMode="auto">
            <a:xfrm>
              <a:off x="9405472" y="5500908"/>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20" name="Ellipszis 219">
              <a:extLst>
                <a:ext uri="{FF2B5EF4-FFF2-40B4-BE49-F238E27FC236}">
                  <a16:creationId xmlns:a16="http://schemas.microsoft.com/office/drawing/2014/main" id="{3A397F16-1DBA-448B-A1F0-56F62051F180}"/>
                </a:ext>
              </a:extLst>
            </p:cNvPr>
            <p:cNvSpPr/>
            <p:nvPr/>
          </p:nvSpPr>
          <p:spPr bwMode="auto">
            <a:xfrm>
              <a:off x="8004004" y="5112546"/>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21" name="Ellipszis 220">
              <a:extLst>
                <a:ext uri="{FF2B5EF4-FFF2-40B4-BE49-F238E27FC236}">
                  <a16:creationId xmlns:a16="http://schemas.microsoft.com/office/drawing/2014/main" id="{2E6F4E09-1D9A-4A17-A5F8-C5B019C515E8}"/>
                </a:ext>
              </a:extLst>
            </p:cNvPr>
            <p:cNvSpPr/>
            <p:nvPr/>
          </p:nvSpPr>
          <p:spPr bwMode="auto">
            <a:xfrm>
              <a:off x="8263956" y="5058750"/>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24" name="Ellipszis 223">
              <a:extLst>
                <a:ext uri="{FF2B5EF4-FFF2-40B4-BE49-F238E27FC236}">
                  <a16:creationId xmlns:a16="http://schemas.microsoft.com/office/drawing/2014/main" id="{3F935929-034C-4426-AEC6-6FA63DDDA2CF}"/>
                </a:ext>
              </a:extLst>
            </p:cNvPr>
            <p:cNvSpPr/>
            <p:nvPr/>
          </p:nvSpPr>
          <p:spPr bwMode="auto">
            <a:xfrm>
              <a:off x="9231498" y="5721389"/>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25" name="Ellipszis 224">
              <a:extLst>
                <a:ext uri="{FF2B5EF4-FFF2-40B4-BE49-F238E27FC236}">
                  <a16:creationId xmlns:a16="http://schemas.microsoft.com/office/drawing/2014/main" id="{0AA5DB92-B78D-4186-B85C-ED3A88382633}"/>
                </a:ext>
              </a:extLst>
            </p:cNvPr>
            <p:cNvSpPr/>
            <p:nvPr/>
          </p:nvSpPr>
          <p:spPr bwMode="auto">
            <a:xfrm>
              <a:off x="8824724" y="4719997"/>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27" name="Ellipszis 226">
              <a:extLst>
                <a:ext uri="{FF2B5EF4-FFF2-40B4-BE49-F238E27FC236}">
                  <a16:creationId xmlns:a16="http://schemas.microsoft.com/office/drawing/2014/main" id="{B7C8AC38-28CC-4175-A3AB-29D017F9B3CF}"/>
                </a:ext>
              </a:extLst>
            </p:cNvPr>
            <p:cNvSpPr/>
            <p:nvPr/>
          </p:nvSpPr>
          <p:spPr bwMode="auto">
            <a:xfrm>
              <a:off x="9148676" y="4761257"/>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29" name="Ellipszis 228">
              <a:extLst>
                <a:ext uri="{FF2B5EF4-FFF2-40B4-BE49-F238E27FC236}">
                  <a16:creationId xmlns:a16="http://schemas.microsoft.com/office/drawing/2014/main" id="{40A1D4A0-9585-4B36-B18C-440DECE5ACF5}"/>
                </a:ext>
              </a:extLst>
            </p:cNvPr>
            <p:cNvSpPr/>
            <p:nvPr/>
          </p:nvSpPr>
          <p:spPr bwMode="auto">
            <a:xfrm>
              <a:off x="8526754" y="5071542"/>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32" name="Ellipszis 231">
              <a:extLst>
                <a:ext uri="{FF2B5EF4-FFF2-40B4-BE49-F238E27FC236}">
                  <a16:creationId xmlns:a16="http://schemas.microsoft.com/office/drawing/2014/main" id="{95CC3EE0-FAF0-4149-BE55-495758E01118}"/>
                </a:ext>
              </a:extLst>
            </p:cNvPr>
            <p:cNvSpPr/>
            <p:nvPr/>
          </p:nvSpPr>
          <p:spPr bwMode="auto">
            <a:xfrm>
              <a:off x="9279887" y="5029300"/>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36" name="Ellipszis 235">
              <a:extLst>
                <a:ext uri="{FF2B5EF4-FFF2-40B4-BE49-F238E27FC236}">
                  <a16:creationId xmlns:a16="http://schemas.microsoft.com/office/drawing/2014/main" id="{CDBAC067-B078-42FB-8919-245DEEF31D06}"/>
                </a:ext>
              </a:extLst>
            </p:cNvPr>
            <p:cNvSpPr/>
            <p:nvPr/>
          </p:nvSpPr>
          <p:spPr bwMode="auto">
            <a:xfrm>
              <a:off x="9003341" y="4969563"/>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37" name="Ellipszis 236">
              <a:extLst>
                <a:ext uri="{FF2B5EF4-FFF2-40B4-BE49-F238E27FC236}">
                  <a16:creationId xmlns:a16="http://schemas.microsoft.com/office/drawing/2014/main" id="{2609C6C5-3F88-499E-A5C4-A00537AE8167}"/>
                </a:ext>
              </a:extLst>
            </p:cNvPr>
            <p:cNvSpPr/>
            <p:nvPr/>
          </p:nvSpPr>
          <p:spPr bwMode="auto">
            <a:xfrm>
              <a:off x="9279887" y="5243114"/>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40" name="Ellipszis 239">
              <a:extLst>
                <a:ext uri="{FF2B5EF4-FFF2-40B4-BE49-F238E27FC236}">
                  <a16:creationId xmlns:a16="http://schemas.microsoft.com/office/drawing/2014/main" id="{FCA7BB3A-406D-4EEC-B284-8BC2402305E2}"/>
                </a:ext>
              </a:extLst>
            </p:cNvPr>
            <p:cNvSpPr/>
            <p:nvPr/>
          </p:nvSpPr>
          <p:spPr bwMode="auto">
            <a:xfrm>
              <a:off x="8007645" y="5318263"/>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41" name="Ellipszis 240">
              <a:extLst>
                <a:ext uri="{FF2B5EF4-FFF2-40B4-BE49-F238E27FC236}">
                  <a16:creationId xmlns:a16="http://schemas.microsoft.com/office/drawing/2014/main" id="{619300AD-3261-4D85-9636-F99761CD837C}"/>
                </a:ext>
              </a:extLst>
            </p:cNvPr>
            <p:cNvSpPr/>
            <p:nvPr/>
          </p:nvSpPr>
          <p:spPr bwMode="auto">
            <a:xfrm>
              <a:off x="8875718" y="5651446"/>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42" name="Ellipszis 241">
              <a:extLst>
                <a:ext uri="{FF2B5EF4-FFF2-40B4-BE49-F238E27FC236}">
                  <a16:creationId xmlns:a16="http://schemas.microsoft.com/office/drawing/2014/main" id="{BCA6FCC9-4E2A-47A8-82E8-EF7210EB5D63}"/>
                </a:ext>
              </a:extLst>
            </p:cNvPr>
            <p:cNvSpPr/>
            <p:nvPr/>
          </p:nvSpPr>
          <p:spPr bwMode="auto">
            <a:xfrm>
              <a:off x="8550126" y="586004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43" name="Ellipszis 242">
              <a:extLst>
                <a:ext uri="{FF2B5EF4-FFF2-40B4-BE49-F238E27FC236}">
                  <a16:creationId xmlns:a16="http://schemas.microsoft.com/office/drawing/2014/main" id="{F42D6D66-2095-4FE4-B146-52DCA472971B}"/>
                </a:ext>
              </a:extLst>
            </p:cNvPr>
            <p:cNvSpPr/>
            <p:nvPr/>
          </p:nvSpPr>
          <p:spPr bwMode="auto">
            <a:xfrm>
              <a:off x="8987871" y="5841898"/>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45" name="Ellipszis 244">
              <a:extLst>
                <a:ext uri="{FF2B5EF4-FFF2-40B4-BE49-F238E27FC236}">
                  <a16:creationId xmlns:a16="http://schemas.microsoft.com/office/drawing/2014/main" id="{A74C72DD-03DB-4F30-BA92-66744FDBE4F4}"/>
                </a:ext>
              </a:extLst>
            </p:cNvPr>
            <p:cNvSpPr/>
            <p:nvPr/>
          </p:nvSpPr>
          <p:spPr bwMode="auto">
            <a:xfrm>
              <a:off x="9140536" y="5475608"/>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47" name="Ellipszis 246">
              <a:extLst>
                <a:ext uri="{FF2B5EF4-FFF2-40B4-BE49-F238E27FC236}">
                  <a16:creationId xmlns:a16="http://schemas.microsoft.com/office/drawing/2014/main" id="{BDF430F0-189F-4F43-A091-1D5BED29EE67}"/>
                </a:ext>
              </a:extLst>
            </p:cNvPr>
            <p:cNvSpPr/>
            <p:nvPr/>
          </p:nvSpPr>
          <p:spPr bwMode="auto">
            <a:xfrm>
              <a:off x="8737449" y="5881810"/>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48" name="Ellipszis 247">
              <a:extLst>
                <a:ext uri="{FF2B5EF4-FFF2-40B4-BE49-F238E27FC236}">
                  <a16:creationId xmlns:a16="http://schemas.microsoft.com/office/drawing/2014/main" id="{8B9A076A-0020-4BB7-87C7-4F539FCB1DFC}"/>
                </a:ext>
              </a:extLst>
            </p:cNvPr>
            <p:cNvSpPr/>
            <p:nvPr/>
          </p:nvSpPr>
          <p:spPr bwMode="auto">
            <a:xfrm>
              <a:off x="8637007" y="4711548"/>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49" name="Ellipszis 248">
              <a:extLst>
                <a:ext uri="{FF2B5EF4-FFF2-40B4-BE49-F238E27FC236}">
                  <a16:creationId xmlns:a16="http://schemas.microsoft.com/office/drawing/2014/main" id="{5CB02347-6D26-4042-8105-C468E35C4D22}"/>
                </a:ext>
              </a:extLst>
            </p:cNvPr>
            <p:cNvSpPr/>
            <p:nvPr/>
          </p:nvSpPr>
          <p:spPr bwMode="auto">
            <a:xfrm>
              <a:off x="8584615" y="4418195"/>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52" name="Ellipszis 251">
              <a:extLst>
                <a:ext uri="{FF2B5EF4-FFF2-40B4-BE49-F238E27FC236}">
                  <a16:creationId xmlns:a16="http://schemas.microsoft.com/office/drawing/2014/main" id="{257134C3-A503-4251-AC02-33ACD0F20A5F}"/>
                </a:ext>
              </a:extLst>
            </p:cNvPr>
            <p:cNvSpPr/>
            <p:nvPr/>
          </p:nvSpPr>
          <p:spPr bwMode="auto">
            <a:xfrm>
              <a:off x="8594736" y="5416934"/>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53" name="Ellipszis 252">
              <a:extLst>
                <a:ext uri="{FF2B5EF4-FFF2-40B4-BE49-F238E27FC236}">
                  <a16:creationId xmlns:a16="http://schemas.microsoft.com/office/drawing/2014/main" id="{37639F02-A192-47D7-A0A5-8C146035234F}"/>
                </a:ext>
              </a:extLst>
            </p:cNvPr>
            <p:cNvSpPr/>
            <p:nvPr/>
          </p:nvSpPr>
          <p:spPr bwMode="auto">
            <a:xfrm>
              <a:off x="8316314" y="5262933"/>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54" name="Ellipszis 253">
              <a:extLst>
                <a:ext uri="{FF2B5EF4-FFF2-40B4-BE49-F238E27FC236}">
                  <a16:creationId xmlns:a16="http://schemas.microsoft.com/office/drawing/2014/main" id="{29940718-FEEC-448D-8E12-8683A066C1BF}"/>
                </a:ext>
              </a:extLst>
            </p:cNvPr>
            <p:cNvSpPr/>
            <p:nvPr/>
          </p:nvSpPr>
          <p:spPr bwMode="auto">
            <a:xfrm>
              <a:off x="8737449" y="5024989"/>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55" name="Ellipszis 254">
              <a:extLst>
                <a:ext uri="{FF2B5EF4-FFF2-40B4-BE49-F238E27FC236}">
                  <a16:creationId xmlns:a16="http://schemas.microsoft.com/office/drawing/2014/main" id="{B3873D38-BADC-463D-8690-C48B74F4D3BB}"/>
                </a:ext>
              </a:extLst>
            </p:cNvPr>
            <p:cNvSpPr/>
            <p:nvPr/>
          </p:nvSpPr>
          <p:spPr bwMode="auto">
            <a:xfrm>
              <a:off x="8158232" y="5606014"/>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56" name="Ellipszis 255">
              <a:extLst>
                <a:ext uri="{FF2B5EF4-FFF2-40B4-BE49-F238E27FC236}">
                  <a16:creationId xmlns:a16="http://schemas.microsoft.com/office/drawing/2014/main" id="{488AC533-DFB0-489A-B356-8FDACA95B066}"/>
                </a:ext>
              </a:extLst>
            </p:cNvPr>
            <p:cNvSpPr/>
            <p:nvPr/>
          </p:nvSpPr>
          <p:spPr bwMode="auto">
            <a:xfrm>
              <a:off x="8692664" y="5251014"/>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57" name="Ellipszis 256">
              <a:extLst>
                <a:ext uri="{FF2B5EF4-FFF2-40B4-BE49-F238E27FC236}">
                  <a16:creationId xmlns:a16="http://schemas.microsoft.com/office/drawing/2014/main" id="{F334ECBB-D6CE-4538-80A2-1CE4EA7C531F}"/>
                </a:ext>
              </a:extLst>
            </p:cNvPr>
            <p:cNvSpPr/>
            <p:nvPr/>
          </p:nvSpPr>
          <p:spPr bwMode="auto">
            <a:xfrm>
              <a:off x="8366675" y="4781437"/>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59" name="Ellipszis 258">
              <a:extLst>
                <a:ext uri="{FF2B5EF4-FFF2-40B4-BE49-F238E27FC236}">
                  <a16:creationId xmlns:a16="http://schemas.microsoft.com/office/drawing/2014/main" id="{76447C90-7CFA-4099-A569-C86F3DAC1B66}"/>
                </a:ext>
              </a:extLst>
            </p:cNvPr>
            <p:cNvSpPr/>
            <p:nvPr/>
          </p:nvSpPr>
          <p:spPr bwMode="auto">
            <a:xfrm>
              <a:off x="8366675" y="4491764"/>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60" name="Ellipszis 259">
              <a:extLst>
                <a:ext uri="{FF2B5EF4-FFF2-40B4-BE49-F238E27FC236}">
                  <a16:creationId xmlns:a16="http://schemas.microsoft.com/office/drawing/2014/main" id="{F3935F95-21F4-4F87-9B07-053A35C28A97}"/>
                </a:ext>
              </a:extLst>
            </p:cNvPr>
            <p:cNvSpPr/>
            <p:nvPr/>
          </p:nvSpPr>
          <p:spPr bwMode="auto">
            <a:xfrm>
              <a:off x="8111669" y="549617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61" name="Ellipszis 260">
              <a:extLst>
                <a:ext uri="{FF2B5EF4-FFF2-40B4-BE49-F238E27FC236}">
                  <a16:creationId xmlns:a16="http://schemas.microsoft.com/office/drawing/2014/main" id="{4A9FD925-9512-49B5-897B-0B07A0518E02}"/>
                </a:ext>
              </a:extLst>
            </p:cNvPr>
            <p:cNvSpPr/>
            <p:nvPr/>
          </p:nvSpPr>
          <p:spPr bwMode="auto">
            <a:xfrm>
              <a:off x="9079786" y="4480726"/>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62" name="Ellipszis 261">
              <a:extLst>
                <a:ext uri="{FF2B5EF4-FFF2-40B4-BE49-F238E27FC236}">
                  <a16:creationId xmlns:a16="http://schemas.microsoft.com/office/drawing/2014/main" id="{547A8792-E66D-4A99-AD60-07513D7B4BC8}"/>
                </a:ext>
              </a:extLst>
            </p:cNvPr>
            <p:cNvSpPr/>
            <p:nvPr/>
          </p:nvSpPr>
          <p:spPr bwMode="auto">
            <a:xfrm>
              <a:off x="8928074" y="4436258"/>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63" name="Ellipszis 262">
              <a:extLst>
                <a:ext uri="{FF2B5EF4-FFF2-40B4-BE49-F238E27FC236}">
                  <a16:creationId xmlns:a16="http://schemas.microsoft.com/office/drawing/2014/main" id="{02C57764-F820-433E-9F89-935464CBEA6F}"/>
                </a:ext>
              </a:extLst>
            </p:cNvPr>
            <p:cNvSpPr/>
            <p:nvPr/>
          </p:nvSpPr>
          <p:spPr bwMode="auto">
            <a:xfrm>
              <a:off x="8488722" y="4758787"/>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grpSp>
      <p:grpSp>
        <p:nvGrpSpPr>
          <p:cNvPr id="437" name="Csoportba foglalás 436">
            <a:extLst>
              <a:ext uri="{FF2B5EF4-FFF2-40B4-BE49-F238E27FC236}">
                <a16:creationId xmlns:a16="http://schemas.microsoft.com/office/drawing/2014/main" id="{13A649E2-75B8-4351-B904-D1E6C807CD4D}"/>
              </a:ext>
            </a:extLst>
          </p:cNvPr>
          <p:cNvGrpSpPr/>
          <p:nvPr/>
        </p:nvGrpSpPr>
        <p:grpSpPr>
          <a:xfrm>
            <a:off x="3980557" y="2105834"/>
            <a:ext cx="1632927" cy="1637696"/>
            <a:chOff x="7389949" y="1946191"/>
            <a:chExt cx="1800000" cy="1805257"/>
          </a:xfrm>
        </p:grpSpPr>
        <p:sp>
          <p:nvSpPr>
            <p:cNvPr id="183" name="Ellipszis 182">
              <a:extLst>
                <a:ext uri="{FF2B5EF4-FFF2-40B4-BE49-F238E27FC236}">
                  <a16:creationId xmlns:a16="http://schemas.microsoft.com/office/drawing/2014/main" id="{5B780760-F7E8-405C-A42F-A49B1965204B}"/>
                </a:ext>
              </a:extLst>
            </p:cNvPr>
            <p:cNvSpPr/>
            <p:nvPr/>
          </p:nvSpPr>
          <p:spPr bwMode="auto">
            <a:xfrm>
              <a:off x="7389949" y="1951448"/>
              <a:ext cx="1800000" cy="1800000"/>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86" name="Ellipszis 185">
              <a:extLst>
                <a:ext uri="{FF2B5EF4-FFF2-40B4-BE49-F238E27FC236}">
                  <a16:creationId xmlns:a16="http://schemas.microsoft.com/office/drawing/2014/main" id="{15F0C04E-C6B7-4CA1-9D21-A5F27C772250}"/>
                </a:ext>
              </a:extLst>
            </p:cNvPr>
            <p:cNvSpPr/>
            <p:nvPr/>
          </p:nvSpPr>
          <p:spPr bwMode="auto">
            <a:xfrm>
              <a:off x="8029186" y="222374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87" name="Ellipszis 186">
              <a:extLst>
                <a:ext uri="{FF2B5EF4-FFF2-40B4-BE49-F238E27FC236}">
                  <a16:creationId xmlns:a16="http://schemas.microsoft.com/office/drawing/2014/main" id="{D955A32C-A459-4915-8DCF-8E4FC1110C7B}"/>
                </a:ext>
              </a:extLst>
            </p:cNvPr>
            <p:cNvSpPr/>
            <p:nvPr/>
          </p:nvSpPr>
          <p:spPr bwMode="auto">
            <a:xfrm>
              <a:off x="8280100" y="2415887"/>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88" name="Ellipszis 187">
              <a:extLst>
                <a:ext uri="{FF2B5EF4-FFF2-40B4-BE49-F238E27FC236}">
                  <a16:creationId xmlns:a16="http://schemas.microsoft.com/office/drawing/2014/main" id="{9D42DB23-AC0C-4BD8-B876-32D6EC04626C}"/>
                </a:ext>
              </a:extLst>
            </p:cNvPr>
            <p:cNvSpPr/>
            <p:nvPr/>
          </p:nvSpPr>
          <p:spPr bwMode="auto">
            <a:xfrm>
              <a:off x="8736474" y="228276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91" name="Ellipszis 190">
              <a:extLst>
                <a:ext uri="{FF2B5EF4-FFF2-40B4-BE49-F238E27FC236}">
                  <a16:creationId xmlns:a16="http://schemas.microsoft.com/office/drawing/2014/main" id="{FC7A7687-8E6E-42D7-88E0-8C8BC10DF1E2}"/>
                </a:ext>
              </a:extLst>
            </p:cNvPr>
            <p:cNvSpPr/>
            <p:nvPr/>
          </p:nvSpPr>
          <p:spPr bwMode="auto">
            <a:xfrm>
              <a:off x="7405928" y="2640870"/>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92" name="Ellipszis 191">
              <a:extLst>
                <a:ext uri="{FF2B5EF4-FFF2-40B4-BE49-F238E27FC236}">
                  <a16:creationId xmlns:a16="http://schemas.microsoft.com/office/drawing/2014/main" id="{0600B936-049D-4E5C-8BAE-6826D8C28598}"/>
                </a:ext>
              </a:extLst>
            </p:cNvPr>
            <p:cNvSpPr/>
            <p:nvPr/>
          </p:nvSpPr>
          <p:spPr bwMode="auto">
            <a:xfrm>
              <a:off x="8069283" y="251489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93" name="Ellipszis 192">
              <a:extLst>
                <a:ext uri="{FF2B5EF4-FFF2-40B4-BE49-F238E27FC236}">
                  <a16:creationId xmlns:a16="http://schemas.microsoft.com/office/drawing/2014/main" id="{D7C7A4F2-A0CA-4074-8EF2-91C348A16746}"/>
                </a:ext>
              </a:extLst>
            </p:cNvPr>
            <p:cNvSpPr/>
            <p:nvPr/>
          </p:nvSpPr>
          <p:spPr bwMode="auto">
            <a:xfrm>
              <a:off x="8844840" y="2558830"/>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94" name="Ellipszis 193">
              <a:extLst>
                <a:ext uri="{FF2B5EF4-FFF2-40B4-BE49-F238E27FC236}">
                  <a16:creationId xmlns:a16="http://schemas.microsoft.com/office/drawing/2014/main" id="{E325BE51-47E3-4347-A4E0-ABB9C98191F9}"/>
                </a:ext>
              </a:extLst>
            </p:cNvPr>
            <p:cNvSpPr/>
            <p:nvPr/>
          </p:nvSpPr>
          <p:spPr bwMode="auto">
            <a:xfrm>
              <a:off x="8144223" y="2731226"/>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97" name="Ellipszis 196">
              <a:extLst>
                <a:ext uri="{FF2B5EF4-FFF2-40B4-BE49-F238E27FC236}">
                  <a16:creationId xmlns:a16="http://schemas.microsoft.com/office/drawing/2014/main" id="{CB424A3C-D6C8-4D61-B63E-B35F2B4231C1}"/>
                </a:ext>
              </a:extLst>
            </p:cNvPr>
            <p:cNvSpPr/>
            <p:nvPr/>
          </p:nvSpPr>
          <p:spPr bwMode="auto">
            <a:xfrm>
              <a:off x="7458204" y="240562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98" name="Ellipszis 197">
              <a:extLst>
                <a:ext uri="{FF2B5EF4-FFF2-40B4-BE49-F238E27FC236}">
                  <a16:creationId xmlns:a16="http://schemas.microsoft.com/office/drawing/2014/main" id="{B32E7054-BADB-4F18-B60C-30AFF980A0AA}"/>
                </a:ext>
              </a:extLst>
            </p:cNvPr>
            <p:cNvSpPr/>
            <p:nvPr/>
          </p:nvSpPr>
          <p:spPr bwMode="auto">
            <a:xfrm>
              <a:off x="7566349" y="2617850"/>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01" name="Ellipszis 200">
              <a:extLst>
                <a:ext uri="{FF2B5EF4-FFF2-40B4-BE49-F238E27FC236}">
                  <a16:creationId xmlns:a16="http://schemas.microsoft.com/office/drawing/2014/main" id="{23E992F1-44A8-4CF0-A53A-D720D5BA4D03}"/>
                </a:ext>
              </a:extLst>
            </p:cNvPr>
            <p:cNvSpPr/>
            <p:nvPr/>
          </p:nvSpPr>
          <p:spPr bwMode="auto">
            <a:xfrm>
              <a:off x="8600290" y="2447341"/>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02" name="Ellipszis 201">
              <a:extLst>
                <a:ext uri="{FF2B5EF4-FFF2-40B4-BE49-F238E27FC236}">
                  <a16:creationId xmlns:a16="http://schemas.microsoft.com/office/drawing/2014/main" id="{39073641-4A25-4896-8DBA-EAE4A659B951}"/>
                </a:ext>
              </a:extLst>
            </p:cNvPr>
            <p:cNvSpPr/>
            <p:nvPr/>
          </p:nvSpPr>
          <p:spPr bwMode="auto">
            <a:xfrm>
              <a:off x="7765859" y="2025781"/>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03" name="Ellipszis 202">
              <a:extLst>
                <a:ext uri="{FF2B5EF4-FFF2-40B4-BE49-F238E27FC236}">
                  <a16:creationId xmlns:a16="http://schemas.microsoft.com/office/drawing/2014/main" id="{A87ED00B-DFC0-4C54-B477-3F3AB22A6F4C}"/>
                </a:ext>
              </a:extLst>
            </p:cNvPr>
            <p:cNvSpPr/>
            <p:nvPr/>
          </p:nvSpPr>
          <p:spPr bwMode="auto">
            <a:xfrm>
              <a:off x="7726770" y="2249839"/>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04" name="Ellipszis 203">
              <a:extLst>
                <a:ext uri="{FF2B5EF4-FFF2-40B4-BE49-F238E27FC236}">
                  <a16:creationId xmlns:a16="http://schemas.microsoft.com/office/drawing/2014/main" id="{DD8B3A8D-6991-4D6C-936D-0088BA4BD0CD}"/>
                </a:ext>
              </a:extLst>
            </p:cNvPr>
            <p:cNvSpPr/>
            <p:nvPr/>
          </p:nvSpPr>
          <p:spPr bwMode="auto">
            <a:xfrm>
              <a:off x="7788545" y="2462573"/>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06" name="Ellipszis 205">
              <a:extLst>
                <a:ext uri="{FF2B5EF4-FFF2-40B4-BE49-F238E27FC236}">
                  <a16:creationId xmlns:a16="http://schemas.microsoft.com/office/drawing/2014/main" id="{5BEB9EC6-076F-477C-8E1D-F3EF88B19971}"/>
                </a:ext>
              </a:extLst>
            </p:cNvPr>
            <p:cNvSpPr/>
            <p:nvPr/>
          </p:nvSpPr>
          <p:spPr bwMode="auto">
            <a:xfrm>
              <a:off x="7930736" y="2746155"/>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09" name="Ellipszis 208">
              <a:extLst>
                <a:ext uri="{FF2B5EF4-FFF2-40B4-BE49-F238E27FC236}">
                  <a16:creationId xmlns:a16="http://schemas.microsoft.com/office/drawing/2014/main" id="{E9A8C622-2869-4CAA-B57C-5104E51185D8}"/>
                </a:ext>
              </a:extLst>
            </p:cNvPr>
            <p:cNvSpPr/>
            <p:nvPr/>
          </p:nvSpPr>
          <p:spPr bwMode="auto">
            <a:xfrm>
              <a:off x="7425058" y="2942346"/>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12" name="Ellipszis 211">
              <a:extLst>
                <a:ext uri="{FF2B5EF4-FFF2-40B4-BE49-F238E27FC236}">
                  <a16:creationId xmlns:a16="http://schemas.microsoft.com/office/drawing/2014/main" id="{5EAB90B9-2347-4263-8058-C91AE6F0B43C}"/>
                </a:ext>
              </a:extLst>
            </p:cNvPr>
            <p:cNvSpPr/>
            <p:nvPr/>
          </p:nvSpPr>
          <p:spPr bwMode="auto">
            <a:xfrm>
              <a:off x="7955820" y="3406537"/>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13" name="Ellipszis 212">
              <a:extLst>
                <a:ext uri="{FF2B5EF4-FFF2-40B4-BE49-F238E27FC236}">
                  <a16:creationId xmlns:a16="http://schemas.microsoft.com/office/drawing/2014/main" id="{E5FC447D-C358-4CCC-9EB1-ACAB2549C592}"/>
                </a:ext>
              </a:extLst>
            </p:cNvPr>
            <p:cNvSpPr/>
            <p:nvPr/>
          </p:nvSpPr>
          <p:spPr bwMode="auto">
            <a:xfrm>
              <a:off x="7708010" y="284070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14" name="Ellipszis 213">
              <a:extLst>
                <a:ext uri="{FF2B5EF4-FFF2-40B4-BE49-F238E27FC236}">
                  <a16:creationId xmlns:a16="http://schemas.microsoft.com/office/drawing/2014/main" id="{79A6BAE5-B444-4B87-9E5E-1215B686B322}"/>
                </a:ext>
              </a:extLst>
            </p:cNvPr>
            <p:cNvSpPr/>
            <p:nvPr/>
          </p:nvSpPr>
          <p:spPr bwMode="auto">
            <a:xfrm>
              <a:off x="7612222" y="213060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16" name="Ellipszis 215">
              <a:extLst>
                <a:ext uri="{FF2B5EF4-FFF2-40B4-BE49-F238E27FC236}">
                  <a16:creationId xmlns:a16="http://schemas.microsoft.com/office/drawing/2014/main" id="{FF130ED7-D415-4232-AEEA-B7AEC9A08258}"/>
                </a:ext>
              </a:extLst>
            </p:cNvPr>
            <p:cNvSpPr/>
            <p:nvPr/>
          </p:nvSpPr>
          <p:spPr bwMode="auto">
            <a:xfrm>
              <a:off x="8291482" y="1976747"/>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17" name="Ellipszis 216">
              <a:extLst>
                <a:ext uri="{FF2B5EF4-FFF2-40B4-BE49-F238E27FC236}">
                  <a16:creationId xmlns:a16="http://schemas.microsoft.com/office/drawing/2014/main" id="{685319B7-81BF-4C08-BA31-CAAA9A156CA5}"/>
                </a:ext>
              </a:extLst>
            </p:cNvPr>
            <p:cNvSpPr/>
            <p:nvPr/>
          </p:nvSpPr>
          <p:spPr bwMode="auto">
            <a:xfrm>
              <a:off x="8755157" y="3056960"/>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19" name="Ellipszis 218">
              <a:extLst>
                <a:ext uri="{FF2B5EF4-FFF2-40B4-BE49-F238E27FC236}">
                  <a16:creationId xmlns:a16="http://schemas.microsoft.com/office/drawing/2014/main" id="{9F98B579-F767-4C68-A3E1-A5FFD0B35B00}"/>
                </a:ext>
              </a:extLst>
            </p:cNvPr>
            <p:cNvSpPr/>
            <p:nvPr/>
          </p:nvSpPr>
          <p:spPr bwMode="auto">
            <a:xfrm>
              <a:off x="7555924" y="315450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22" name="Ellipszis 221">
              <a:extLst>
                <a:ext uri="{FF2B5EF4-FFF2-40B4-BE49-F238E27FC236}">
                  <a16:creationId xmlns:a16="http://schemas.microsoft.com/office/drawing/2014/main" id="{C634CA88-4C76-405C-B356-B17502BEA1EA}"/>
                </a:ext>
              </a:extLst>
            </p:cNvPr>
            <p:cNvSpPr/>
            <p:nvPr/>
          </p:nvSpPr>
          <p:spPr bwMode="auto">
            <a:xfrm>
              <a:off x="8628037" y="3253733"/>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23" name="Ellipszis 222">
              <a:extLst>
                <a:ext uri="{FF2B5EF4-FFF2-40B4-BE49-F238E27FC236}">
                  <a16:creationId xmlns:a16="http://schemas.microsoft.com/office/drawing/2014/main" id="{AEB5DE31-2F64-406C-9810-F39D5D06F8F5}"/>
                </a:ext>
              </a:extLst>
            </p:cNvPr>
            <p:cNvSpPr/>
            <p:nvPr/>
          </p:nvSpPr>
          <p:spPr bwMode="auto">
            <a:xfrm>
              <a:off x="7698392" y="3326050"/>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26" name="Ellipszis 225">
              <a:extLst>
                <a:ext uri="{FF2B5EF4-FFF2-40B4-BE49-F238E27FC236}">
                  <a16:creationId xmlns:a16="http://schemas.microsoft.com/office/drawing/2014/main" id="{A10F60DB-712D-4BBD-896B-F0995A3FA613}"/>
                </a:ext>
              </a:extLst>
            </p:cNvPr>
            <p:cNvSpPr/>
            <p:nvPr/>
          </p:nvSpPr>
          <p:spPr bwMode="auto">
            <a:xfrm>
              <a:off x="8568668" y="2071192"/>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28" name="Ellipszis 227">
              <a:extLst>
                <a:ext uri="{FF2B5EF4-FFF2-40B4-BE49-F238E27FC236}">
                  <a16:creationId xmlns:a16="http://schemas.microsoft.com/office/drawing/2014/main" id="{2C60FF6E-2AC3-43B9-917A-E28C98A6A120}"/>
                </a:ext>
              </a:extLst>
            </p:cNvPr>
            <p:cNvSpPr/>
            <p:nvPr/>
          </p:nvSpPr>
          <p:spPr bwMode="auto">
            <a:xfrm>
              <a:off x="8406181" y="2238474"/>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30" name="Ellipszis 229">
              <a:extLst>
                <a:ext uri="{FF2B5EF4-FFF2-40B4-BE49-F238E27FC236}">
                  <a16:creationId xmlns:a16="http://schemas.microsoft.com/office/drawing/2014/main" id="{4CE974B4-BA83-4959-B61B-034E370DFD3B}"/>
                </a:ext>
              </a:extLst>
            </p:cNvPr>
            <p:cNvSpPr/>
            <p:nvPr/>
          </p:nvSpPr>
          <p:spPr bwMode="auto">
            <a:xfrm>
              <a:off x="7851312" y="3023997"/>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31" name="Ellipszis 230">
              <a:extLst>
                <a:ext uri="{FF2B5EF4-FFF2-40B4-BE49-F238E27FC236}">
                  <a16:creationId xmlns:a16="http://schemas.microsoft.com/office/drawing/2014/main" id="{64BADDCA-8F71-45E9-BB28-0AB6B07CE6D9}"/>
                </a:ext>
              </a:extLst>
            </p:cNvPr>
            <p:cNvSpPr/>
            <p:nvPr/>
          </p:nvSpPr>
          <p:spPr bwMode="auto">
            <a:xfrm>
              <a:off x="8385355" y="3412036"/>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33" name="Ellipszis 232">
              <a:extLst>
                <a:ext uri="{FF2B5EF4-FFF2-40B4-BE49-F238E27FC236}">
                  <a16:creationId xmlns:a16="http://schemas.microsoft.com/office/drawing/2014/main" id="{D52A00B4-9C56-483D-99F4-0C4A8D4F99DA}"/>
                </a:ext>
              </a:extLst>
            </p:cNvPr>
            <p:cNvSpPr/>
            <p:nvPr/>
          </p:nvSpPr>
          <p:spPr bwMode="auto">
            <a:xfrm>
              <a:off x="8832367" y="2854351"/>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34" name="Ellipszis 233">
              <a:extLst>
                <a:ext uri="{FF2B5EF4-FFF2-40B4-BE49-F238E27FC236}">
                  <a16:creationId xmlns:a16="http://schemas.microsoft.com/office/drawing/2014/main" id="{967C7D2B-58CA-4C72-85B6-2711EA120DBC}"/>
                </a:ext>
              </a:extLst>
            </p:cNvPr>
            <p:cNvSpPr/>
            <p:nvPr/>
          </p:nvSpPr>
          <p:spPr bwMode="auto">
            <a:xfrm>
              <a:off x="7974258" y="1946191"/>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35" name="Ellipszis 234">
              <a:extLst>
                <a:ext uri="{FF2B5EF4-FFF2-40B4-BE49-F238E27FC236}">
                  <a16:creationId xmlns:a16="http://schemas.microsoft.com/office/drawing/2014/main" id="{ECBA63D7-59D7-42C4-BE9E-78942E4B1F08}"/>
                </a:ext>
              </a:extLst>
            </p:cNvPr>
            <p:cNvSpPr/>
            <p:nvPr/>
          </p:nvSpPr>
          <p:spPr bwMode="auto">
            <a:xfrm>
              <a:off x="8232265" y="3421379"/>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38" name="Ellipszis 237">
              <a:extLst>
                <a:ext uri="{FF2B5EF4-FFF2-40B4-BE49-F238E27FC236}">
                  <a16:creationId xmlns:a16="http://schemas.microsoft.com/office/drawing/2014/main" id="{905B74D0-8BE6-472A-8D56-C537374A5712}"/>
                </a:ext>
              </a:extLst>
            </p:cNvPr>
            <p:cNvSpPr/>
            <p:nvPr/>
          </p:nvSpPr>
          <p:spPr bwMode="auto">
            <a:xfrm>
              <a:off x="8479074" y="3075327"/>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39" name="Ellipszis 238">
              <a:extLst>
                <a:ext uri="{FF2B5EF4-FFF2-40B4-BE49-F238E27FC236}">
                  <a16:creationId xmlns:a16="http://schemas.microsoft.com/office/drawing/2014/main" id="{7D048469-6467-4B71-BB1A-4CCD479D40DB}"/>
                </a:ext>
              </a:extLst>
            </p:cNvPr>
            <p:cNvSpPr/>
            <p:nvPr/>
          </p:nvSpPr>
          <p:spPr bwMode="auto">
            <a:xfrm>
              <a:off x="8176291" y="2955002"/>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44" name="Ellipszis 243">
              <a:extLst>
                <a:ext uri="{FF2B5EF4-FFF2-40B4-BE49-F238E27FC236}">
                  <a16:creationId xmlns:a16="http://schemas.microsoft.com/office/drawing/2014/main" id="{B70D8BB2-1504-42C8-A401-2224AC8F7B2A}"/>
                </a:ext>
              </a:extLst>
            </p:cNvPr>
            <p:cNvSpPr/>
            <p:nvPr/>
          </p:nvSpPr>
          <p:spPr bwMode="auto">
            <a:xfrm>
              <a:off x="7522741" y="2264085"/>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46" name="Ellipszis 245">
              <a:extLst>
                <a:ext uri="{FF2B5EF4-FFF2-40B4-BE49-F238E27FC236}">
                  <a16:creationId xmlns:a16="http://schemas.microsoft.com/office/drawing/2014/main" id="{B5DC360C-F1E5-4C61-AB4F-EA72E3C42C7D}"/>
                </a:ext>
              </a:extLst>
            </p:cNvPr>
            <p:cNvSpPr/>
            <p:nvPr/>
          </p:nvSpPr>
          <p:spPr bwMode="auto">
            <a:xfrm>
              <a:off x="8194193" y="3194105"/>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50" name="Ellipszis 249">
              <a:extLst>
                <a:ext uri="{FF2B5EF4-FFF2-40B4-BE49-F238E27FC236}">
                  <a16:creationId xmlns:a16="http://schemas.microsoft.com/office/drawing/2014/main" id="{EBE7C485-FF4C-477C-88F0-C23338C40587}"/>
                </a:ext>
              </a:extLst>
            </p:cNvPr>
            <p:cNvSpPr/>
            <p:nvPr/>
          </p:nvSpPr>
          <p:spPr bwMode="auto">
            <a:xfrm>
              <a:off x="7858813" y="3144590"/>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51" name="Ellipszis 250">
              <a:extLst>
                <a:ext uri="{FF2B5EF4-FFF2-40B4-BE49-F238E27FC236}">
                  <a16:creationId xmlns:a16="http://schemas.microsoft.com/office/drawing/2014/main" id="{C6FE9F5E-21F2-42A1-BEB9-E9C30C410AA3}"/>
                </a:ext>
              </a:extLst>
            </p:cNvPr>
            <p:cNvSpPr/>
            <p:nvPr/>
          </p:nvSpPr>
          <p:spPr bwMode="auto">
            <a:xfrm>
              <a:off x="8658292" y="2783289"/>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58" name="Ellipszis 257">
              <a:extLst>
                <a:ext uri="{FF2B5EF4-FFF2-40B4-BE49-F238E27FC236}">
                  <a16:creationId xmlns:a16="http://schemas.microsoft.com/office/drawing/2014/main" id="{120C5299-7FA1-4DD9-A7B1-CA6369B73714}"/>
                </a:ext>
              </a:extLst>
            </p:cNvPr>
            <p:cNvSpPr/>
            <p:nvPr/>
          </p:nvSpPr>
          <p:spPr bwMode="auto">
            <a:xfrm>
              <a:off x="8497871" y="2804115"/>
              <a:ext cx="320842" cy="32084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64" name="Ellipszis 263">
              <a:extLst>
                <a:ext uri="{FF2B5EF4-FFF2-40B4-BE49-F238E27FC236}">
                  <a16:creationId xmlns:a16="http://schemas.microsoft.com/office/drawing/2014/main" id="{170857D7-1B18-4919-8348-6F53C7D0B3C1}"/>
                </a:ext>
              </a:extLst>
            </p:cNvPr>
            <p:cNvSpPr/>
            <p:nvPr/>
          </p:nvSpPr>
          <p:spPr bwMode="auto">
            <a:xfrm>
              <a:off x="8162033" y="2090984"/>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65" name="Ellipszis 264">
              <a:extLst>
                <a:ext uri="{FF2B5EF4-FFF2-40B4-BE49-F238E27FC236}">
                  <a16:creationId xmlns:a16="http://schemas.microsoft.com/office/drawing/2014/main" id="{9769EEF9-A28C-47BD-A375-7EFC1FBEBCE4}"/>
                </a:ext>
              </a:extLst>
            </p:cNvPr>
            <p:cNvSpPr/>
            <p:nvPr/>
          </p:nvSpPr>
          <p:spPr bwMode="auto">
            <a:xfrm>
              <a:off x="8397034" y="2701440"/>
              <a:ext cx="320842" cy="320842"/>
            </a:xfrm>
            <a:prstGeom prst="ellipse">
              <a:avLst/>
            </a:prstGeom>
            <a:solidFill>
              <a:srgbClr val="FC1F08"/>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grpSp>
      <mc:AlternateContent xmlns:mc="http://schemas.openxmlformats.org/markup-compatibility/2006" xmlns:a14="http://schemas.microsoft.com/office/drawing/2010/main">
        <mc:Choice Requires="a14">
          <p:sp>
            <p:nvSpPr>
              <p:cNvPr id="439" name="Szövegdoboz 438">
                <a:extLst>
                  <a:ext uri="{FF2B5EF4-FFF2-40B4-BE49-F238E27FC236}">
                    <a16:creationId xmlns:a16="http://schemas.microsoft.com/office/drawing/2014/main" id="{86D7EE17-1649-4977-B5A7-BF0886CC3362}"/>
                  </a:ext>
                </a:extLst>
              </p:cNvPr>
              <p:cNvSpPr txBox="1"/>
              <p:nvPr/>
            </p:nvSpPr>
            <p:spPr>
              <a:xfrm>
                <a:off x="3704241" y="1494801"/>
                <a:ext cx="1769331" cy="5186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66" i="1">
                          <a:latin typeface="Cambria Math" panose="02040503050406030204" pitchFamily="18" charset="0"/>
                          <a:ea typeface="Cambria Math" panose="02040503050406030204" pitchFamily="18" charset="0"/>
                        </a:rPr>
                        <m:t>⟹</m:t>
                      </m:r>
                      <m:sPre>
                        <m:sPrePr>
                          <m:ctrlPr>
                            <a:rPr lang="hu-HU" sz="3266" i="1">
                              <a:latin typeface="Cambria Math" panose="02040503050406030204" pitchFamily="18" charset="0"/>
                            </a:rPr>
                          </m:ctrlPr>
                        </m:sPrePr>
                        <m:sub>
                          <m:r>
                            <a:rPr lang="hu-HU" sz="3266" i="1">
                              <a:latin typeface="Cambria Math" panose="02040503050406030204" pitchFamily="18" charset="0"/>
                            </a:rPr>
                            <m:t>56</m:t>
                          </m:r>
                        </m:sub>
                        <m:sup>
                          <m:r>
                            <a:rPr lang="hu-HU" sz="3266" i="1">
                              <a:latin typeface="Cambria Math" panose="02040503050406030204" pitchFamily="18" charset="0"/>
                            </a:rPr>
                            <m:t>144</m:t>
                          </m:r>
                        </m:sup>
                        <m:e>
                          <m:r>
                            <a:rPr lang="hu-HU" sz="3266" i="1">
                              <a:latin typeface="Cambria Math" panose="02040503050406030204" pitchFamily="18" charset="0"/>
                            </a:rPr>
                            <m:t>𝐵𝑎</m:t>
                          </m:r>
                        </m:e>
                      </m:sPre>
                    </m:oMath>
                  </m:oMathPara>
                </a14:m>
                <a:endParaRPr lang="hu-HU" sz="3266" dirty="0"/>
              </a:p>
            </p:txBody>
          </p:sp>
        </mc:Choice>
        <mc:Fallback xmlns="">
          <p:sp>
            <p:nvSpPr>
              <p:cNvPr id="439" name="Szövegdoboz 438">
                <a:extLst>
                  <a:ext uri="{FF2B5EF4-FFF2-40B4-BE49-F238E27FC236}">
                    <a16:creationId xmlns:a16="http://schemas.microsoft.com/office/drawing/2014/main" id="{86D7EE17-1649-4977-B5A7-BF0886CC3362}"/>
                  </a:ext>
                </a:extLst>
              </p:cNvPr>
              <p:cNvSpPr txBox="1">
                <a:spLocks noRot="1" noChangeAspect="1" noMove="1" noResize="1" noEditPoints="1" noAdjustHandles="1" noChangeArrowheads="1" noChangeShapeType="1" noTextEdit="1"/>
              </p:cNvSpPr>
              <p:nvPr/>
            </p:nvSpPr>
            <p:spPr>
              <a:xfrm>
                <a:off x="3704241" y="1494801"/>
                <a:ext cx="1769331" cy="518668"/>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0" name="Szövegdoboz 439">
                <a:extLst>
                  <a:ext uri="{FF2B5EF4-FFF2-40B4-BE49-F238E27FC236}">
                    <a16:creationId xmlns:a16="http://schemas.microsoft.com/office/drawing/2014/main" id="{B7C0EA93-378C-489E-94AE-3633E66E6C8D}"/>
                  </a:ext>
                </a:extLst>
              </p:cNvPr>
              <p:cNvSpPr txBox="1"/>
              <p:nvPr/>
            </p:nvSpPr>
            <p:spPr>
              <a:xfrm>
                <a:off x="1737191" y="6072359"/>
                <a:ext cx="2497671" cy="5223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hu-HU" sz="3266" i="1">
                              <a:latin typeface="Cambria Math" panose="02040503050406030204" pitchFamily="18" charset="0"/>
                            </a:rPr>
                          </m:ctrlPr>
                        </m:sSupPr>
                        <m:e>
                          <m:r>
                            <a:rPr lang="hu-HU" sz="3266" i="1">
                              <a:latin typeface="Cambria Math" panose="02040503050406030204" pitchFamily="18" charset="0"/>
                            </a:rPr>
                            <m:t>𝑛</m:t>
                          </m:r>
                        </m:e>
                        <m:sup>
                          <m:r>
                            <a:rPr lang="hu-HU" sz="3266" i="1">
                              <a:latin typeface="Cambria Math" panose="02040503050406030204" pitchFamily="18" charset="0"/>
                            </a:rPr>
                            <m:t>𝑜</m:t>
                          </m:r>
                        </m:sup>
                      </m:sSup>
                      <m:r>
                        <a:rPr lang="hu-HU" sz="3266" i="1">
                          <a:latin typeface="Cambria Math" panose="02040503050406030204" pitchFamily="18" charset="0"/>
                        </a:rPr>
                        <m:t>+</m:t>
                      </m:r>
                      <m:sPre>
                        <m:sPrePr>
                          <m:ctrlPr>
                            <a:rPr lang="hu-HU" sz="3266" i="1">
                              <a:latin typeface="Cambria Math" panose="02040503050406030204" pitchFamily="18" charset="0"/>
                            </a:rPr>
                          </m:ctrlPr>
                        </m:sPrePr>
                        <m:sub>
                          <m:r>
                            <a:rPr lang="hu-HU" sz="3266" i="1">
                              <a:latin typeface="Cambria Math" panose="02040503050406030204" pitchFamily="18" charset="0"/>
                            </a:rPr>
                            <m:t>92</m:t>
                          </m:r>
                        </m:sub>
                        <m:sup>
                          <m:r>
                            <a:rPr lang="hu-HU" sz="3266" i="1">
                              <a:latin typeface="Cambria Math" panose="02040503050406030204" pitchFamily="18" charset="0"/>
                            </a:rPr>
                            <m:t>235</m:t>
                          </m:r>
                        </m:sup>
                        <m:e>
                          <m:r>
                            <a:rPr lang="hu-HU" sz="3266" i="1">
                              <a:latin typeface="Cambria Math" panose="02040503050406030204" pitchFamily="18" charset="0"/>
                            </a:rPr>
                            <m:t>𝑈</m:t>
                          </m:r>
                          <m:r>
                            <a:rPr lang="hu-HU" sz="3266" i="1">
                              <a:latin typeface="Cambria Math" panose="02040503050406030204" pitchFamily="18" charset="0"/>
                              <a:ea typeface="Cambria Math" panose="02040503050406030204" pitchFamily="18" charset="0"/>
                            </a:rPr>
                            <m:t>⟹</m:t>
                          </m:r>
                        </m:e>
                      </m:sPre>
                    </m:oMath>
                  </m:oMathPara>
                </a14:m>
                <a:endParaRPr lang="hu-HU" sz="3266" dirty="0"/>
              </a:p>
            </p:txBody>
          </p:sp>
        </mc:Choice>
        <mc:Fallback xmlns="">
          <p:sp>
            <p:nvSpPr>
              <p:cNvPr id="440" name="Szövegdoboz 439">
                <a:extLst>
                  <a:ext uri="{FF2B5EF4-FFF2-40B4-BE49-F238E27FC236}">
                    <a16:creationId xmlns:a16="http://schemas.microsoft.com/office/drawing/2014/main" id="{B7C0EA93-378C-489E-94AE-3633E66E6C8D}"/>
                  </a:ext>
                </a:extLst>
              </p:cNvPr>
              <p:cNvSpPr txBox="1">
                <a:spLocks noRot="1" noChangeAspect="1" noMove="1" noResize="1" noEditPoints="1" noAdjustHandles="1" noChangeArrowheads="1" noChangeShapeType="1" noTextEdit="1"/>
              </p:cNvSpPr>
              <p:nvPr/>
            </p:nvSpPr>
            <p:spPr>
              <a:xfrm>
                <a:off x="1737191" y="6072359"/>
                <a:ext cx="2497671" cy="522387"/>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2" name="Szövegdoboz 441">
                <a:extLst>
                  <a:ext uri="{FF2B5EF4-FFF2-40B4-BE49-F238E27FC236}">
                    <a16:creationId xmlns:a16="http://schemas.microsoft.com/office/drawing/2014/main" id="{BBF53896-23E8-4351-98D9-82252C3DC63C}"/>
                  </a:ext>
                </a:extLst>
              </p:cNvPr>
              <p:cNvSpPr txBox="1"/>
              <p:nvPr/>
            </p:nvSpPr>
            <p:spPr>
              <a:xfrm>
                <a:off x="4389071" y="6072358"/>
                <a:ext cx="964302"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3266" i="1">
                              <a:latin typeface="Cambria Math" panose="02040503050406030204" pitchFamily="18" charset="0"/>
                            </a:rPr>
                          </m:ctrlPr>
                        </m:sPrePr>
                        <m:sub>
                          <m:r>
                            <a:rPr lang="hu-HU" sz="3266" i="1">
                              <a:latin typeface="Cambria Math" panose="02040503050406030204" pitchFamily="18" charset="0"/>
                            </a:rPr>
                            <m:t>36</m:t>
                          </m:r>
                        </m:sub>
                        <m:sup>
                          <m:r>
                            <a:rPr lang="hu-HU" sz="3266" i="1">
                              <a:latin typeface="Cambria Math" panose="02040503050406030204" pitchFamily="18" charset="0"/>
                            </a:rPr>
                            <m:t>89</m:t>
                          </m:r>
                        </m:sup>
                        <m:e>
                          <m:r>
                            <a:rPr lang="hu-HU" sz="3266" i="1">
                              <a:latin typeface="Cambria Math" panose="02040503050406030204" pitchFamily="18" charset="0"/>
                            </a:rPr>
                            <m:t>𝐾𝑟</m:t>
                          </m:r>
                        </m:e>
                      </m:sPre>
                    </m:oMath>
                  </m:oMathPara>
                </a14:m>
                <a:endParaRPr lang="hu-HU" sz="3266" dirty="0"/>
              </a:p>
            </p:txBody>
          </p:sp>
        </mc:Choice>
        <mc:Fallback xmlns="">
          <p:sp>
            <p:nvSpPr>
              <p:cNvPr id="442" name="Szövegdoboz 441">
                <a:extLst>
                  <a:ext uri="{FF2B5EF4-FFF2-40B4-BE49-F238E27FC236}">
                    <a16:creationId xmlns:a16="http://schemas.microsoft.com/office/drawing/2014/main" id="{BBF53896-23E8-4351-98D9-82252C3DC63C}"/>
                  </a:ext>
                </a:extLst>
              </p:cNvPr>
              <p:cNvSpPr txBox="1">
                <a:spLocks noRot="1" noChangeAspect="1" noMove="1" noResize="1" noEditPoints="1" noAdjustHandles="1" noChangeArrowheads="1" noChangeShapeType="1" noTextEdit="1"/>
              </p:cNvSpPr>
              <p:nvPr/>
            </p:nvSpPr>
            <p:spPr>
              <a:xfrm>
                <a:off x="4389071" y="6072358"/>
                <a:ext cx="964302" cy="515910"/>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3" name="Szövegdoboz 442">
                <a:extLst>
                  <a:ext uri="{FF2B5EF4-FFF2-40B4-BE49-F238E27FC236}">
                    <a16:creationId xmlns:a16="http://schemas.microsoft.com/office/drawing/2014/main" id="{94A557A2-9950-4762-A12E-E327EC923BD0}"/>
                  </a:ext>
                </a:extLst>
              </p:cNvPr>
              <p:cNvSpPr txBox="1"/>
              <p:nvPr/>
            </p:nvSpPr>
            <p:spPr>
              <a:xfrm>
                <a:off x="7621428" y="3651363"/>
                <a:ext cx="1090876" cy="50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hu-HU" sz="3266" i="1">
                              <a:latin typeface="Cambria Math" panose="02040503050406030204" pitchFamily="18" charset="0"/>
                            </a:rPr>
                          </m:ctrlPr>
                        </m:sSupPr>
                        <m:e>
                          <m:r>
                            <a:rPr lang="hu-HU" sz="3266" i="1">
                              <a:latin typeface="Cambria Math" panose="02040503050406030204" pitchFamily="18" charset="0"/>
                            </a:rPr>
                            <m:t>+3</m:t>
                          </m:r>
                          <m:r>
                            <a:rPr lang="hu-HU" sz="3266" i="1">
                              <a:latin typeface="Cambria Math" panose="02040503050406030204" pitchFamily="18" charset="0"/>
                            </a:rPr>
                            <m:t>𝑛</m:t>
                          </m:r>
                        </m:e>
                        <m:sup>
                          <m:r>
                            <a:rPr lang="hu-HU" sz="3266" i="1">
                              <a:latin typeface="Cambria Math" panose="02040503050406030204" pitchFamily="18" charset="0"/>
                            </a:rPr>
                            <m:t>𝑜</m:t>
                          </m:r>
                        </m:sup>
                      </m:sSup>
                    </m:oMath>
                  </m:oMathPara>
                </a14:m>
                <a:endParaRPr lang="hu-HU" sz="3266" dirty="0"/>
              </a:p>
            </p:txBody>
          </p:sp>
        </mc:Choice>
        <mc:Fallback xmlns="">
          <p:sp>
            <p:nvSpPr>
              <p:cNvPr id="443" name="Szövegdoboz 442">
                <a:extLst>
                  <a:ext uri="{FF2B5EF4-FFF2-40B4-BE49-F238E27FC236}">
                    <a16:creationId xmlns:a16="http://schemas.microsoft.com/office/drawing/2014/main" id="{94A557A2-9950-4762-A12E-E327EC923BD0}"/>
                  </a:ext>
                </a:extLst>
              </p:cNvPr>
              <p:cNvSpPr txBox="1">
                <a:spLocks noRot="1" noChangeAspect="1" noMove="1" noResize="1" noEditPoints="1" noAdjustHandles="1" noChangeArrowheads="1" noChangeShapeType="1" noTextEdit="1"/>
              </p:cNvSpPr>
              <p:nvPr/>
            </p:nvSpPr>
            <p:spPr>
              <a:xfrm>
                <a:off x="7621428" y="3651363"/>
                <a:ext cx="1090876" cy="502573"/>
              </a:xfrm>
              <a:prstGeom prst="rect">
                <a:avLst/>
              </a:prstGeom>
              <a:blipFill>
                <a:blip r:embed="rId6"/>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63496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4000" fill="hold" grpId="0" nodeType="clickEffect">
                                  <p:stCondLst>
                                    <p:cond delay="0"/>
                                  </p:stCondLst>
                                  <p:childTnLst>
                                    <p:animMotion origin="layout" path="M 4.25197E-6 1.42797E-6 L 0.24803 0.00063 " pathEditMode="relative" rAng="0" ptsTypes="AA">
                                      <p:cBhvr>
                                        <p:cTn id="6" dur="2000" fill="hold"/>
                                        <p:tgtEl>
                                          <p:spTgt spid="73"/>
                                        </p:tgtEl>
                                        <p:attrNameLst>
                                          <p:attrName>ppt_x</p:attrName>
                                          <p:attrName>ppt_y</p:attrName>
                                        </p:attrNameLst>
                                      </p:cBhvr>
                                      <p:rCtr x="12394" y="21"/>
                                    </p:animMotion>
                                  </p:childTnLst>
                                </p:cTn>
                              </p:par>
                            </p:childTnLst>
                          </p:cTn>
                        </p:par>
                        <p:par>
                          <p:cTn id="7" fill="hold">
                            <p:stCondLst>
                              <p:cond delay="2000"/>
                            </p:stCondLst>
                            <p:childTnLst>
                              <p:par>
                                <p:cTn id="8" presetID="26" presetClass="emph" presetSubtype="0" fill="hold" nodeType="afterEffect">
                                  <p:stCondLst>
                                    <p:cond delay="0"/>
                                  </p:stCondLst>
                                  <p:childTnLst>
                                    <p:animEffect transition="out" filter="fade">
                                      <p:cBhvr>
                                        <p:cTn id="9" dur="500" tmFilter="0, 0; .2, .5; .8, .5; 1, 0"/>
                                        <p:tgtEl>
                                          <p:spTgt spid="176"/>
                                        </p:tgtEl>
                                      </p:cBhvr>
                                    </p:animEffect>
                                    <p:animScale>
                                      <p:cBhvr>
                                        <p:cTn id="10" dur="250" autoRev="1" fill="hold"/>
                                        <p:tgtEl>
                                          <p:spTgt spid="176"/>
                                        </p:tgtEl>
                                      </p:cBhvr>
                                      <p:by x="105000" y="105000"/>
                                    </p:animScale>
                                  </p:childTnLst>
                                </p:cTn>
                              </p:par>
                            </p:childTnLst>
                          </p:cTn>
                        </p:par>
                        <p:par>
                          <p:cTn id="11" fill="hold">
                            <p:stCondLst>
                              <p:cond delay="2500"/>
                            </p:stCondLst>
                            <p:childTnLst>
                              <p:par>
                                <p:cTn id="12" presetID="1" presetClass="exit" presetSubtype="0" fill="hold" grpId="1" nodeType="afterEffect">
                                  <p:stCondLst>
                                    <p:cond delay="0"/>
                                  </p:stCondLst>
                                  <p:childTnLst>
                                    <p:set>
                                      <p:cBhvr>
                                        <p:cTn id="13" dur="1" fill="hold">
                                          <p:stCondLst>
                                            <p:cond delay="0"/>
                                          </p:stCondLst>
                                        </p:cTn>
                                        <p:tgtEl>
                                          <p:spTgt spid="73"/>
                                        </p:tgtEl>
                                        <p:attrNameLst>
                                          <p:attrName>style.visibility</p:attrName>
                                        </p:attrNameLst>
                                      </p:cBhvr>
                                      <p:to>
                                        <p:strVal val="hidden"/>
                                      </p:to>
                                    </p:set>
                                  </p:childTnLst>
                                </p:cTn>
                              </p:par>
                            </p:childTnLst>
                          </p:cTn>
                        </p:par>
                        <p:par>
                          <p:cTn id="14" fill="hold">
                            <p:stCondLst>
                              <p:cond delay="2500"/>
                            </p:stCondLst>
                            <p:childTnLst>
                              <p:par>
                                <p:cTn id="15" presetID="1" presetClass="entr" presetSubtype="0" fill="hold" nodeType="afterEffect">
                                  <p:stCondLst>
                                    <p:cond delay="0"/>
                                  </p:stCondLst>
                                  <p:childTnLst>
                                    <p:set>
                                      <p:cBhvr>
                                        <p:cTn id="16" dur="1" fill="hold">
                                          <p:stCondLst>
                                            <p:cond delay="0"/>
                                          </p:stCondLst>
                                        </p:cTn>
                                        <p:tgtEl>
                                          <p:spTgt spid="266"/>
                                        </p:tgtEl>
                                        <p:attrNameLst>
                                          <p:attrName>style.visibility</p:attrName>
                                        </p:attrNameLst>
                                      </p:cBhvr>
                                      <p:to>
                                        <p:strVal val="visible"/>
                                      </p:to>
                                    </p:set>
                                  </p:childTnLst>
                                </p:cTn>
                              </p:par>
                            </p:childTnLst>
                          </p:cTn>
                        </p:par>
                        <p:par>
                          <p:cTn id="17" fill="hold">
                            <p:stCondLst>
                              <p:cond delay="2500"/>
                            </p:stCondLst>
                            <p:childTnLst>
                              <p:par>
                                <p:cTn id="18" presetID="1" presetClass="exit" presetSubtype="0" fill="hold" nodeType="afterEffect">
                                  <p:stCondLst>
                                    <p:cond delay="0"/>
                                  </p:stCondLst>
                                  <p:childTnLst>
                                    <p:set>
                                      <p:cBhvr>
                                        <p:cTn id="19" dur="1" fill="hold">
                                          <p:stCondLst>
                                            <p:cond delay="0"/>
                                          </p:stCondLst>
                                        </p:cTn>
                                        <p:tgtEl>
                                          <p:spTgt spid="17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3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3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4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74"/>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0"/>
                                          </p:stCondLst>
                                        </p:cTn>
                                        <p:tgtEl>
                                          <p:spTgt spid="266"/>
                                        </p:tgtEl>
                                        <p:attrNameLst>
                                          <p:attrName>style.visibility</p:attrName>
                                        </p:attrNameLst>
                                      </p:cBhvr>
                                      <p:to>
                                        <p:strVal val="hidden"/>
                                      </p:to>
                                    </p:set>
                                  </p:childTnLst>
                                </p:cTn>
                              </p:par>
                            </p:childTnLst>
                          </p:cTn>
                        </p:par>
                        <p:par>
                          <p:cTn id="38" fill="hold">
                            <p:stCondLst>
                              <p:cond delay="0"/>
                            </p:stCondLst>
                            <p:childTnLst>
                              <p:par>
                                <p:cTn id="39" presetID="1" presetClass="entr" presetSubtype="0" fill="hold" grpId="0" nodeType="afterEffect">
                                  <p:stCondLst>
                                    <p:cond delay="2000"/>
                                  </p:stCondLst>
                                  <p:childTnLst>
                                    <p:set>
                                      <p:cBhvr>
                                        <p:cTn id="40" dur="1" fill="hold">
                                          <p:stCondLst>
                                            <p:cond delay="0"/>
                                          </p:stCondLst>
                                        </p:cTn>
                                        <p:tgtEl>
                                          <p:spTgt spid="4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99213E-6 4.26711E-6 L 0.21149 0.14951 " pathEditMode="relative" rAng="0" ptsTypes="AA">
                                      <p:cBhvr>
                                        <p:cTn id="44" dur="2000" fill="hold"/>
                                        <p:tgtEl>
                                          <p:spTgt spid="438"/>
                                        </p:tgtEl>
                                        <p:attrNameLst>
                                          <p:attrName>ppt_x</p:attrName>
                                          <p:attrName>ppt_y</p:attrName>
                                        </p:attrNameLst>
                                      </p:cBhvr>
                                      <p:rCtr x="10567" y="7476"/>
                                    </p:animMotion>
                                  </p:childTnLst>
                                </p:cTn>
                              </p:par>
                              <p:par>
                                <p:cTn id="45" presetID="42" presetClass="path" presetSubtype="0" accel="50000" decel="50000" fill="hold" nodeType="withEffect">
                                  <p:stCondLst>
                                    <p:cond delay="0"/>
                                  </p:stCondLst>
                                  <p:childTnLst>
                                    <p:animMotion origin="layout" path="M -2.75591E-6 -1.47417E-6 L 0.21071 -0.10878 " pathEditMode="relative" rAng="0" ptsTypes="AA">
                                      <p:cBhvr>
                                        <p:cTn id="46" dur="2000" fill="hold"/>
                                        <p:tgtEl>
                                          <p:spTgt spid="437"/>
                                        </p:tgtEl>
                                        <p:attrNameLst>
                                          <p:attrName>ppt_x</p:attrName>
                                          <p:attrName>ppt_y</p:attrName>
                                        </p:attrNameLst>
                                      </p:cBhvr>
                                      <p:rCtr x="10535" y="-5439"/>
                                    </p:animMotion>
                                  </p:childTnLst>
                                </p:cTn>
                              </p:par>
                              <p:par>
                                <p:cTn id="47" presetID="42" presetClass="path" presetSubtype="0" fill="hold" grpId="1" nodeType="withEffect">
                                  <p:stCondLst>
                                    <p:cond delay="0"/>
                                  </p:stCondLst>
                                  <p:childTnLst>
                                    <p:animMotion origin="layout" path="M 4.01575E-6 9.74381E-7 L 0.55858 -0.10773 " pathEditMode="relative" rAng="0" ptsTypes="AA">
                                      <p:cBhvr>
                                        <p:cTn id="48" dur="500" fill="hold"/>
                                        <p:tgtEl>
                                          <p:spTgt spid="166"/>
                                        </p:tgtEl>
                                        <p:attrNameLst>
                                          <p:attrName>ppt_x</p:attrName>
                                          <p:attrName>ppt_y</p:attrName>
                                        </p:attrNameLst>
                                      </p:cBhvr>
                                      <p:rCtr x="27921" y="-5397"/>
                                    </p:animMotion>
                                  </p:childTnLst>
                                </p:cTn>
                              </p:par>
                              <p:par>
                                <p:cTn id="49" presetID="42" presetClass="path" presetSubtype="0" fill="hold" grpId="1" nodeType="withEffect">
                                  <p:stCondLst>
                                    <p:cond delay="0"/>
                                  </p:stCondLst>
                                  <p:childTnLst>
                                    <p:animMotion origin="layout" path="M -1.49606E-6 1.31037E-6 L 0.53591 0.00924 " pathEditMode="relative" rAng="0" ptsTypes="AA">
                                      <p:cBhvr>
                                        <p:cTn id="50" dur="500" fill="hold"/>
                                        <p:tgtEl>
                                          <p:spTgt spid="167"/>
                                        </p:tgtEl>
                                        <p:attrNameLst>
                                          <p:attrName>ppt_x</p:attrName>
                                          <p:attrName>ppt_y</p:attrName>
                                        </p:attrNameLst>
                                      </p:cBhvr>
                                      <p:rCtr x="26787" y="462"/>
                                    </p:animMotion>
                                  </p:childTnLst>
                                </p:cTn>
                              </p:par>
                              <p:par>
                                <p:cTn id="51" presetID="42" presetClass="path" presetSubtype="0" fill="hold" grpId="1" nodeType="withEffect">
                                  <p:stCondLst>
                                    <p:cond delay="0"/>
                                  </p:stCondLst>
                                  <p:childTnLst>
                                    <p:animMotion origin="layout" path="M 4.25197E-6 1.87316E-6 L 0.54992 0.14826 " pathEditMode="relative" rAng="0" ptsTypes="AA">
                                      <p:cBhvr>
                                        <p:cTn id="52" dur="500" fill="hold"/>
                                        <p:tgtEl>
                                          <p:spTgt spid="174"/>
                                        </p:tgtEl>
                                        <p:attrNameLst>
                                          <p:attrName>ppt_x</p:attrName>
                                          <p:attrName>ppt_y</p:attrName>
                                        </p:attrNameLst>
                                      </p:cBhvr>
                                      <p:rCtr x="27496" y="74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6" grpId="1" animBg="1"/>
      <p:bldP spid="167" grpId="0" animBg="1"/>
      <p:bldP spid="167" grpId="1" animBg="1"/>
      <p:bldP spid="174" grpId="0" animBg="1"/>
      <p:bldP spid="174" grpId="1" animBg="1"/>
      <p:bldP spid="73" grpId="0" animBg="1"/>
      <p:bldP spid="73" grpId="1" animBg="1"/>
      <p:bldP spid="439" grpId="0"/>
      <p:bldP spid="442" grpId="0"/>
      <p:bldP spid="4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304800" y="1722120"/>
            <a:ext cx="11582400" cy="4953000"/>
          </a:xfrm>
        </p:spPr>
        <p:txBody>
          <a:bodyPr>
            <a:normAutofit/>
          </a:bodyPr>
          <a:lstStyle/>
          <a:p>
            <a:pPr marL="441325" indent="-441325">
              <a:spcBef>
                <a:spcPts val="0"/>
              </a:spcBef>
              <a:spcAft>
                <a:spcPts val="1000"/>
              </a:spcAft>
            </a:pPr>
            <a:r>
              <a:rPr lang="hu-HU" sz="3200" dirty="0" smtClean="0">
                <a:latin typeface="Times New Roman" panose="02020603050405020304" pitchFamily="18" charset="0"/>
                <a:cs typeface="Times New Roman" panose="02020603050405020304" pitchFamily="18" charset="0"/>
              </a:rPr>
              <a:t>Nuclear fission:</a:t>
            </a:r>
            <a:r>
              <a:rPr lang="hu-HU" sz="3200" dirty="0">
                <a:latin typeface="Times New Roman" panose="02020603050405020304" pitchFamily="18" charset="0"/>
                <a:cs typeface="Times New Roman" panose="02020603050405020304" pitchFamily="18" charset="0"/>
              </a:rPr>
              <a:t/>
            </a:r>
            <a:br>
              <a:rPr lang="hu-HU"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 latest reactor designs include equipment based on fast neutron fission of U-238 and Th-232</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a:p>
            <a:pPr marL="441325" indent="-441325">
              <a:spcBef>
                <a:spcPts val="0"/>
              </a:spcBef>
              <a:spcAft>
                <a:spcPts val="1000"/>
              </a:spcAft>
            </a:pPr>
            <a:r>
              <a:rPr lang="hu-HU" sz="3200" dirty="0" smtClean="0">
                <a:latin typeface="Times New Roman" panose="02020603050405020304" pitchFamily="18" charset="0"/>
                <a:cs typeface="Times New Roman" panose="02020603050405020304" pitchFamily="18" charset="0"/>
              </a:rPr>
              <a:t>Nuclear fusion:</a:t>
            </a:r>
            <a:r>
              <a:rPr lang="hu-HU" sz="3200" dirty="0">
                <a:latin typeface="Times New Roman" panose="02020603050405020304" pitchFamily="18" charset="0"/>
                <a:cs typeface="Times New Roman" panose="02020603050405020304" pitchFamily="18" charset="0"/>
              </a:rPr>
              <a:t/>
            </a:r>
            <a:br>
              <a:rPr lang="hu-HU"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To create the fusion, </a:t>
            </a: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atoms must be brought to a plasma state, i.e</a:t>
            </a:r>
            <a:r>
              <a:rPr lang="en-US" sz="3200" dirty="0" smtClean="0">
                <a:latin typeface="Times New Roman" panose="02020603050405020304" pitchFamily="18" charset="0"/>
                <a:cs typeface="Times New Roman" panose="02020603050405020304" pitchFamily="18" charset="0"/>
              </a:rPr>
              <a:t>.</a:t>
            </a:r>
            <a:r>
              <a:rPr lang="hu-HU"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they must be freed from most of their electron cloud. The regulated maintenance of this state is still an unsolved </a:t>
            </a:r>
            <a:r>
              <a:rPr lang="en-US" sz="3200" dirty="0" smtClean="0">
                <a:latin typeface="Times New Roman" panose="02020603050405020304" pitchFamily="18" charset="0"/>
                <a:cs typeface="Times New Roman" panose="02020603050405020304" pitchFamily="18" charset="0"/>
              </a:rPr>
              <a:t>problem. </a:t>
            </a:r>
            <a:r>
              <a:rPr lang="en-US" sz="3200" dirty="0">
                <a:latin typeface="Times New Roman" panose="02020603050405020304" pitchFamily="18" charset="0"/>
                <a:cs typeface="Times New Roman" panose="02020603050405020304" pitchFamily="18" charset="0"/>
              </a:rPr>
              <a:t>Developments are </a:t>
            </a:r>
            <a:r>
              <a:rPr lang="hu-HU" sz="3200" dirty="0" smtClean="0">
                <a:latin typeface="Times New Roman" panose="02020603050405020304" pitchFamily="18" charset="0"/>
                <a:cs typeface="Times New Roman" panose="02020603050405020304" pitchFamily="18" charset="0"/>
              </a:rPr>
              <a:t>going</a:t>
            </a:r>
            <a:r>
              <a:rPr lang="en-US" sz="3200" dirty="0" smtClean="0">
                <a:latin typeface="Times New Roman" panose="02020603050405020304" pitchFamily="18" charset="0"/>
                <a:cs typeface="Times New Roman" panose="02020603050405020304" pitchFamily="18" charset="0"/>
              </a:rPr>
              <a:t> in </a:t>
            </a:r>
            <a:r>
              <a:rPr lang="en-US" sz="3200" dirty="0">
                <a:latin typeface="Times New Roman" panose="02020603050405020304" pitchFamily="18" charset="0"/>
                <a:cs typeface="Times New Roman" panose="02020603050405020304" pitchFamily="18" charset="0"/>
              </a:rPr>
              <a:t>international cooperation. Both have been in a promising phase for decades</a:t>
            </a:r>
            <a:r>
              <a:rPr lang="hu-HU" sz="3200" dirty="0" smtClean="0">
                <a:latin typeface="Times New Roman" panose="02020603050405020304" pitchFamily="18" charset="0"/>
                <a:cs typeface="Times New Roman" panose="02020603050405020304" pitchFamily="18" charset="0"/>
              </a:rPr>
              <a:t>! </a:t>
            </a:r>
            <a:r>
              <a:rPr lang="hu-HU" sz="32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hu-HU" sz="3200"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5" name="Cím 1">
            <a:extLst>
              <a:ext uri="{FF2B5EF4-FFF2-40B4-BE49-F238E27FC236}">
                <a16:creationId xmlns:a16="http://schemas.microsoft.com/office/drawing/2014/main" id="{D50E7FE7-7A6B-4BF8-9EE5-6AB1B782DF72}"/>
              </a:ext>
            </a:extLst>
          </p:cNvPr>
          <p:cNvSpPr>
            <a:spLocks noGrp="1"/>
          </p:cNvSpPr>
          <p:nvPr>
            <p:ph type="title"/>
          </p:nvPr>
        </p:nvSpPr>
        <p:spPr>
          <a:xfrm>
            <a:off x="838200" y="24320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Application of </a:t>
            </a:r>
            <a:r>
              <a:rPr lang="hu-HU" dirty="0" err="1" smtClean="0">
                <a:latin typeface="Times New Roman" panose="02020603050405020304" pitchFamily="18" charset="0"/>
                <a:cs typeface="Times New Roman" panose="02020603050405020304" pitchFamily="18" charset="0"/>
              </a:rPr>
              <a:t>radioisotopes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883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0E7FE7-7A6B-4BF8-9EE5-6AB1B782DF72}"/>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Natural background radiation</a:t>
            </a:r>
          </a:p>
        </p:txBody>
      </p:sp>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320040" y="1764664"/>
            <a:ext cx="11582400" cy="4712336"/>
          </a:xfrm>
        </p:spPr>
        <p:txBody>
          <a:bodyPr>
            <a:normAutofit lnSpcReduction="10000"/>
          </a:bodyPr>
          <a:lstStyle/>
          <a:p>
            <a:pPr marL="441325" indent="-441325">
              <a:spcBef>
                <a:spcPts val="0"/>
              </a:spcBef>
              <a:spcAft>
                <a:spcPts val="1000"/>
              </a:spcAft>
            </a:pPr>
            <a:r>
              <a:rPr lang="hu-HU" sz="3200" dirty="0" smtClean="0">
                <a:latin typeface="Times New Roman" panose="02020603050405020304" pitchFamily="18" charset="0"/>
                <a:cs typeface="Times New Roman" panose="02020603050405020304" pitchFamily="18" charset="0"/>
              </a:rPr>
              <a:t>P</a:t>
            </a:r>
            <a:r>
              <a:rPr lang="en-US" sz="3200" dirty="0" err="1" smtClean="0">
                <a:latin typeface="Times New Roman" panose="02020603050405020304" pitchFamily="18" charset="0"/>
                <a:cs typeface="Times New Roman" panose="02020603050405020304" pitchFamily="18" charset="0"/>
              </a:rPr>
              <a:t>rimordial</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and </a:t>
            </a:r>
            <a:r>
              <a:rPr lang="en-US" sz="3200" dirty="0" err="1">
                <a:latin typeface="Times New Roman" panose="02020603050405020304" pitchFamily="18" charset="0"/>
                <a:cs typeface="Times New Roman" panose="02020603050405020304" pitchFamily="18" charset="0"/>
              </a:rPr>
              <a:t>cosmogenic</a:t>
            </a:r>
            <a:r>
              <a:rPr lang="en-US" sz="3200" dirty="0">
                <a:latin typeface="Times New Roman" panose="02020603050405020304" pitchFamily="18" charset="0"/>
                <a:cs typeface="Times New Roman" panose="02020603050405020304" pitchFamily="18" charset="0"/>
              </a:rPr>
              <a:t> radioisotopes of natural </a:t>
            </a:r>
            <a:r>
              <a:rPr lang="en-US" sz="3200" dirty="0" smtClean="0">
                <a:latin typeface="Times New Roman" panose="02020603050405020304" pitchFamily="18" charset="0"/>
                <a:cs typeface="Times New Roman" panose="02020603050405020304" pitchFamily="18" charset="0"/>
              </a:rPr>
              <a:t>origin</a:t>
            </a:r>
            <a:r>
              <a:rPr lang="hu-HU" sz="3200" dirty="0" smtClean="0">
                <a:latin typeface="Times New Roman" panose="02020603050405020304" pitchFamily="18" charset="0"/>
                <a:cs typeface="Times New Roman" panose="02020603050405020304" pitchFamily="18" charset="0"/>
              </a:rPr>
              <a:t> are always present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because they are everywhere. However, this means that our body is constantly exposed to radiation. This is called natural background radiation, to which </a:t>
            </a:r>
            <a:r>
              <a:rPr lang="hu-HU" sz="3200" dirty="0" smtClean="0">
                <a:latin typeface="Times New Roman" panose="02020603050405020304" pitchFamily="18" charset="0"/>
                <a:cs typeface="Times New Roman" panose="02020603050405020304" pitchFamily="18" charset="0"/>
              </a:rPr>
              <a:t>living</a:t>
            </a:r>
            <a:r>
              <a:rPr lang="en-US" sz="3200" dirty="0" smtClean="0">
                <a:latin typeface="Times New Roman" panose="02020603050405020304" pitchFamily="18" charset="0"/>
                <a:cs typeface="Times New Roman" panose="02020603050405020304" pitchFamily="18" charset="0"/>
              </a:rPr>
              <a:t> </a:t>
            </a:r>
            <a:r>
              <a:rPr lang="hu-HU" sz="3200" dirty="0" smtClean="0">
                <a:latin typeface="Times New Roman" panose="02020603050405020304" pitchFamily="18" charset="0"/>
                <a:cs typeface="Times New Roman" panose="02020603050405020304" pitchFamily="18" charset="0"/>
              </a:rPr>
              <a:t>organisms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have become </a:t>
            </a:r>
            <a:r>
              <a:rPr lang="hu-HU" sz="3200" dirty="0" err="1" smtClean="0">
                <a:latin typeface="Times New Roman" panose="02020603050405020304" pitchFamily="18" charset="0"/>
                <a:cs typeface="Times New Roman" panose="02020603050405020304" pitchFamily="18" charset="0"/>
              </a:rPr>
              <a:t>resistant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during their evolution</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It consists of the radiation of 34 radioisotopes of about 28 elements, but two isotopes </a:t>
            </a:r>
            <a:r>
              <a:rPr lang="hu-HU" sz="3200" dirty="0" err="1" smtClean="0">
                <a:latin typeface="Times New Roman" panose="02020603050405020304" pitchFamily="18" charset="0"/>
                <a:cs typeface="Times New Roman" panose="02020603050405020304" pitchFamily="18" charset="0"/>
              </a:rPr>
              <a:t>are</a:t>
            </a:r>
            <a:r>
              <a:rPr lang="hu-HU" sz="3200" dirty="0" smtClean="0">
                <a:latin typeface="Times New Roman" panose="02020603050405020304" pitchFamily="18" charset="0"/>
                <a:cs typeface="Times New Roman" panose="02020603050405020304" pitchFamily="18" charset="0"/>
              </a:rPr>
              <a:t> </a:t>
            </a:r>
            <a:r>
              <a:rPr lang="hu-HU" sz="3200" dirty="0" err="1" smtClean="0">
                <a:latin typeface="Times New Roman" panose="02020603050405020304" pitchFamily="18" charset="0"/>
                <a:cs typeface="Times New Roman" panose="02020603050405020304" pitchFamily="18" charset="0"/>
              </a:rPr>
              <a:t>responsible</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for the majority</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a:p>
            <a:pPr lvl="1" indent="-442800">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isotope Rn-222 is produced by the </a:t>
            </a:r>
            <a:r>
              <a:rPr lang="hu-HU" sz="2800" dirty="0" err="1" smtClean="0">
                <a:latin typeface="Times New Roman" panose="02020603050405020304" pitchFamily="18" charset="0"/>
                <a:cs typeface="Times New Roman" panose="02020603050405020304" pitchFamily="18" charset="0"/>
              </a:rPr>
              <a:t>decomposition</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 U-238, which is present everywhere in rocks. It is a noble gas, it is not chemically bound, it is released from the </a:t>
            </a:r>
            <a:r>
              <a:rPr lang="en-US" sz="2800" dirty="0" smtClean="0">
                <a:latin typeface="Times New Roman" panose="02020603050405020304" pitchFamily="18" charset="0"/>
                <a:cs typeface="Times New Roman" panose="02020603050405020304" pitchFamily="18" charset="0"/>
              </a:rPr>
              <a:t>rock</a:t>
            </a:r>
            <a:r>
              <a:rPr lang="hu-HU" sz="2800" dirty="0" smtClean="0">
                <a:latin typeface="Times New Roman" panose="02020603050405020304" pitchFamily="18"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a:t>
            </a:r>
            <a:r>
              <a:rPr lang="hu-HU" sz="2800" dirty="0" smtClean="0">
                <a:latin typeface="Times New Roman" panose="02020603050405020304" pitchFamily="18" charset="0"/>
                <a:cs typeface="Times New Roman" panose="02020603050405020304" pitchFamily="18" charset="0"/>
              </a:rPr>
              <a:t>concentration </a:t>
            </a:r>
            <a:r>
              <a:rPr lang="en-US" sz="2800" dirty="0" smtClean="0">
                <a:latin typeface="Times New Roman" panose="02020603050405020304" pitchFamily="18" charset="0"/>
                <a:cs typeface="Times New Roman" panose="02020603050405020304" pitchFamily="18" charset="0"/>
              </a:rPr>
              <a:t>increases </a:t>
            </a:r>
            <a:r>
              <a:rPr lang="en-US" sz="2800" dirty="0">
                <a:latin typeface="Times New Roman" panose="02020603050405020304" pitchFamily="18" charset="0"/>
                <a:cs typeface="Times New Roman" panose="02020603050405020304" pitchFamily="18" charset="0"/>
              </a:rPr>
              <a:t>in the air of the room - it gives 60% of the background </a:t>
            </a:r>
            <a:r>
              <a:rPr lang="en-US" sz="2800" dirty="0" smtClean="0">
                <a:latin typeface="Times New Roman" panose="02020603050405020304" pitchFamily="18" charset="0"/>
                <a:cs typeface="Times New Roman" panose="02020603050405020304" pitchFamily="18" charset="0"/>
              </a:rPr>
              <a:t>radiation</a:t>
            </a:r>
            <a:r>
              <a:rPr lang="hu-HU" sz="2800" dirty="0">
                <a:latin typeface="Times New Roman" panose="02020603050405020304" pitchFamily="18" charset="0"/>
                <a:cs typeface="Times New Roman" panose="02020603050405020304" pitchFamily="18" charset="0"/>
              </a:rPr>
              <a:t>.</a:t>
            </a:r>
          </a:p>
          <a:p>
            <a:pPr marL="441325" indent="-441325">
              <a:spcBef>
                <a:spcPts val="0"/>
              </a:spcBef>
              <a:spcAft>
                <a:spcPts val="1000"/>
              </a:spcAft>
            </a:pPr>
            <a:endParaRPr lang="hu-H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84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304800" y="1749424"/>
            <a:ext cx="11582400" cy="4864736"/>
          </a:xfrm>
        </p:spPr>
        <p:txBody>
          <a:bodyPr>
            <a:normAutofit fontScale="92500"/>
          </a:bodyPr>
          <a:lstStyle/>
          <a:p>
            <a:pPr lvl="1" indent="-442800">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K-40 isotope is also present everywhere, its salts dissolve in water, and </a:t>
            </a:r>
            <a:r>
              <a:rPr lang="en-US" sz="2800" dirty="0" err="1" smtClean="0">
                <a:latin typeface="Times New Roman" panose="02020603050405020304" pitchFamily="18" charset="0"/>
                <a:cs typeface="Times New Roman" panose="02020603050405020304" pitchFamily="18" charset="0"/>
              </a:rPr>
              <a:t>th</a:t>
            </a:r>
            <a:r>
              <a:rPr lang="hu-HU" sz="2800" dirty="0" smtClean="0">
                <a:latin typeface="Times New Roman" panose="02020603050405020304" pitchFamily="18" charset="0"/>
                <a:cs typeface="Times New Roman" panose="02020603050405020304" pitchFamily="18" charset="0"/>
              </a:rPr>
              <a:t>is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ion is necessary for </a:t>
            </a:r>
            <a:r>
              <a:rPr lang="hu-HU" sz="2800" dirty="0" smtClean="0">
                <a:latin typeface="Times New Roman" panose="02020603050405020304" pitchFamily="18" charset="0"/>
                <a:cs typeface="Times New Roman" panose="02020603050405020304" pitchFamily="18" charset="0"/>
              </a:rPr>
              <a:t>living</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bodies, e.g</a:t>
            </a:r>
            <a:r>
              <a:rPr lang="en-US" sz="2800" dirty="0" smtClean="0">
                <a:latin typeface="Times New Roman" panose="02020603050405020304" pitchFamily="18" charset="0"/>
                <a:cs typeface="Times New Roman" panose="02020603050405020304" pitchFamily="18" charset="0"/>
              </a:rPr>
              <a:t>.</a:t>
            </a:r>
            <a:r>
              <a:rPr lang="hu-H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for the functioning of </a:t>
            </a:r>
            <a:r>
              <a:rPr lang="en-US" sz="2800" dirty="0" smtClean="0">
                <a:latin typeface="Times New Roman" panose="02020603050405020304" pitchFamily="18" charset="0"/>
                <a:cs typeface="Times New Roman" panose="02020603050405020304" pitchFamily="18" charset="0"/>
              </a:rPr>
              <a:t>muscles</a:t>
            </a:r>
            <a:r>
              <a:rPr lang="hu-H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Once inside our body, it </a:t>
            </a:r>
            <a:r>
              <a:rPr lang="hu-HU" sz="2800" dirty="0" smtClean="0">
                <a:latin typeface="Times New Roman" panose="02020603050405020304" pitchFamily="18" charset="0"/>
                <a:cs typeface="Times New Roman" panose="02020603050405020304" pitchFamily="18" charset="0"/>
              </a:rPr>
              <a:t>radiates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giving 6% of the background </a:t>
            </a:r>
            <a:r>
              <a:rPr lang="en-US" sz="2800" dirty="0" smtClean="0">
                <a:latin typeface="Times New Roman" panose="02020603050405020304" pitchFamily="18" charset="0"/>
                <a:cs typeface="Times New Roman" panose="02020603050405020304" pitchFamily="18" charset="0"/>
              </a:rPr>
              <a:t>radiation</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a:p>
            <a:pPr lvl="1" indent="-442800">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other isotopes contribute </a:t>
            </a:r>
            <a:r>
              <a:rPr lang="en-US" sz="2800" dirty="0" smtClean="0">
                <a:latin typeface="Times New Roman" panose="02020603050405020304" pitchFamily="18" charset="0"/>
                <a:cs typeface="Times New Roman" panose="02020603050405020304" pitchFamily="18" charset="0"/>
              </a:rPr>
              <a:t>as well</a:t>
            </a:r>
            <a:r>
              <a:rPr lang="hu-HU" sz="2800" dirty="0" smtClean="0">
                <a:latin typeface="Times New Roman" panose="02020603050405020304" pitchFamily="18" charset="0"/>
                <a:cs typeface="Times New Roman" panose="02020603050405020304" pitchFamily="18" charset="0"/>
              </a:rPr>
              <a:t>, together with the </a:t>
            </a:r>
            <a:r>
              <a:rPr lang="en-US" sz="2800" dirty="0" smtClean="0">
                <a:latin typeface="Times New Roman" panose="02020603050405020304" pitchFamily="18" charset="0"/>
                <a:cs typeface="Times New Roman" panose="02020603050405020304" pitchFamily="18" charset="0"/>
              </a:rPr>
              <a:t>radiation </a:t>
            </a:r>
            <a:r>
              <a:rPr lang="en-US" sz="2800" dirty="0">
                <a:latin typeface="Times New Roman" panose="02020603050405020304" pitchFamily="18" charset="0"/>
                <a:cs typeface="Times New Roman" panose="02020603050405020304" pitchFamily="18" charset="0"/>
              </a:rPr>
              <a:t>from the cosmos, </a:t>
            </a:r>
            <a:r>
              <a:rPr lang="en-US" sz="2800" dirty="0" smtClean="0">
                <a:latin typeface="Times New Roman" panose="02020603050405020304" pitchFamily="18" charset="0"/>
                <a:cs typeface="Times New Roman" panose="02020603050405020304" pitchFamily="18" charset="0"/>
              </a:rPr>
              <a:t>which</a:t>
            </a:r>
            <a:r>
              <a:rPr lang="hu-HU" sz="2800" dirty="0" smtClean="0">
                <a:latin typeface="Times New Roman" panose="02020603050405020304" pitchFamily="18" charset="0"/>
                <a:cs typeface="Times New Roman" panose="02020603050405020304" pitchFamily="18" charset="0"/>
              </a:rPr>
              <a:t> is </a:t>
            </a:r>
            <a:r>
              <a:rPr lang="hu-HU" sz="2800" dirty="0" err="1" smtClean="0">
                <a:latin typeface="Times New Roman" panose="02020603050405020304" pitchFamily="18" charset="0"/>
                <a:cs typeface="Times New Roman" panose="02020603050405020304" pitchFamily="18" charset="0"/>
              </a:rPr>
              <a:t>not</a:t>
            </a:r>
            <a:r>
              <a:rPr lang="hu-HU" sz="2800" dirty="0" smtClean="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neutralized</a:t>
            </a:r>
            <a:r>
              <a:rPr lang="hu-HU" sz="2800" dirty="0" smtClean="0">
                <a:latin typeface="Times New Roman" panose="02020603050405020304" pitchFamily="18" charset="0"/>
                <a:cs typeface="Times New Roman" panose="02020603050405020304" pitchFamily="18" charset="0"/>
              </a:rPr>
              <a:t>/</a:t>
            </a:r>
            <a:r>
              <a:rPr lang="hu-HU" sz="2800" dirty="0" err="1" smtClean="0">
                <a:latin typeface="Times New Roman" panose="02020603050405020304" pitchFamily="18" charset="0"/>
                <a:cs typeface="Times New Roman" panose="02020603050405020304" pitchFamily="18" charset="0"/>
              </a:rPr>
              <a:t>reflected</a:t>
            </a:r>
            <a:r>
              <a:rPr lang="hu-HU" sz="2800" dirty="0" smtClean="0">
                <a:latin typeface="Times New Roman" panose="02020603050405020304" pitchFamily="18" charset="0"/>
                <a:cs typeface="Times New Roman" panose="02020603050405020304" pitchFamily="18" charset="0"/>
              </a:rPr>
              <a:t> </a:t>
            </a:r>
            <a:r>
              <a:rPr lang="hu-HU" sz="2800" dirty="0" smtClean="0">
                <a:latin typeface="Times New Roman" panose="02020603050405020304" pitchFamily="18" charset="0"/>
                <a:cs typeface="Times New Roman" panose="02020603050405020304" pitchFamily="18" charset="0"/>
              </a:rPr>
              <a:t>by</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a:t>
            </a:r>
            <a:r>
              <a:rPr lang="en-US" sz="2800" dirty="0" smtClean="0">
                <a:latin typeface="Times New Roman" panose="02020603050405020304" pitchFamily="18" charset="0"/>
                <a:cs typeface="Times New Roman" panose="02020603050405020304" pitchFamily="18" charset="0"/>
              </a:rPr>
              <a:t>atmosphere </a:t>
            </a:r>
            <a:r>
              <a:rPr lang="en-US" sz="2800" dirty="0">
                <a:latin typeface="Times New Roman" panose="02020603050405020304" pitchFamily="18" charset="0"/>
                <a:cs typeface="Times New Roman" panose="02020603050405020304" pitchFamily="18" charset="0"/>
              </a:rPr>
              <a:t>and the Earth's magnetic </a:t>
            </a:r>
            <a:r>
              <a:rPr lang="en-US" sz="2800" dirty="0" smtClean="0">
                <a:latin typeface="Times New Roman" panose="02020603050405020304" pitchFamily="18" charset="0"/>
                <a:cs typeface="Times New Roman" panose="02020603050405020304" pitchFamily="18" charset="0"/>
              </a:rPr>
              <a:t>field</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a:p>
            <a:pPr marL="457200" indent="-457200">
              <a:spcBef>
                <a:spcPts val="0"/>
              </a:spcBef>
              <a:spcAft>
                <a:spcPts val="1000"/>
              </a:spcAft>
            </a:pPr>
            <a:r>
              <a:rPr lang="en-US" sz="3200" dirty="0">
                <a:latin typeface="Times New Roman" panose="02020603050405020304" pitchFamily="18" charset="0"/>
                <a:cs typeface="Times New Roman" panose="02020603050405020304" pitchFamily="18" charset="0"/>
              </a:rPr>
              <a:t>Of course, this </a:t>
            </a:r>
            <a:r>
              <a:rPr lang="en-US" sz="3200" dirty="0" smtClean="0">
                <a:latin typeface="Times New Roman" panose="02020603050405020304" pitchFamily="18" charset="0"/>
                <a:cs typeface="Times New Roman" panose="02020603050405020304" pitchFamily="18" charset="0"/>
              </a:rPr>
              <a:t>this </a:t>
            </a:r>
            <a:r>
              <a:rPr lang="en-US" sz="3200" dirty="0">
                <a:latin typeface="Times New Roman" panose="02020603050405020304" pitchFamily="18" charset="0"/>
                <a:cs typeface="Times New Roman" panose="02020603050405020304" pitchFamily="18" charset="0"/>
              </a:rPr>
              <a:t>radiation is healthy, because it also causes diseases</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a:p>
            <a:pPr marL="457200" indent="-457200">
              <a:spcBef>
                <a:spcPts val="0"/>
              </a:spcBef>
              <a:spcAft>
                <a:spcPts val="1000"/>
              </a:spcAft>
            </a:pPr>
            <a:r>
              <a:rPr lang="en-US" sz="3200" dirty="0">
                <a:latin typeface="Times New Roman" panose="02020603050405020304" pitchFamily="18" charset="0"/>
                <a:cs typeface="Times New Roman" panose="02020603050405020304" pitchFamily="18" charset="0"/>
              </a:rPr>
              <a:t>At the same time, it is also responsible for the fact that mutations occur and living organisms can adapt to the changing environment</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a:p>
            <a:pPr marL="457200" indent="-457200">
              <a:spcBef>
                <a:spcPts val="0"/>
              </a:spcBef>
              <a:spcAft>
                <a:spcPts val="1000"/>
              </a:spcAft>
            </a:pPr>
            <a:r>
              <a:rPr lang="en-US" sz="3200" dirty="0">
                <a:latin typeface="Times New Roman" panose="02020603050405020304" pitchFamily="18" charset="0"/>
                <a:cs typeface="Times New Roman" panose="02020603050405020304" pitchFamily="18" charset="0"/>
              </a:rPr>
              <a:t>However, the increase in background radiation is </a:t>
            </a:r>
            <a:r>
              <a:rPr lang="en-US" sz="3200" dirty="0" smtClean="0">
                <a:latin typeface="Times New Roman" panose="02020603050405020304" pitchFamily="18" charset="0"/>
                <a:cs typeface="Times New Roman" panose="02020603050405020304" pitchFamily="18" charset="0"/>
              </a:rPr>
              <a:t>harmful</a:t>
            </a:r>
            <a:r>
              <a:rPr lang="hu-HU"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Action must be taken against irresponsible human activity that causes </a:t>
            </a:r>
            <a:r>
              <a:rPr lang="en-US" sz="3200" dirty="0" smtClean="0">
                <a:latin typeface="Times New Roman" panose="02020603050405020304" pitchFamily="18" charset="0"/>
                <a:cs typeface="Times New Roman" panose="02020603050405020304" pitchFamily="18" charset="0"/>
              </a:rPr>
              <a:t>this</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p:txBody>
      </p:sp>
      <p:sp>
        <p:nvSpPr>
          <p:cNvPr id="5" name="Cím 1">
            <a:extLst>
              <a:ext uri="{FF2B5EF4-FFF2-40B4-BE49-F238E27FC236}">
                <a16:creationId xmlns:a16="http://schemas.microsoft.com/office/drawing/2014/main" id="{D50E7FE7-7A6B-4BF8-9EE5-6AB1B782DF72}"/>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Natural background radiation</a:t>
            </a:r>
          </a:p>
        </p:txBody>
      </p:sp>
    </p:spTree>
    <p:extLst>
      <p:ext uri="{BB962C8B-B14F-4D97-AF65-F5344CB8AC3E}">
        <p14:creationId xmlns:p14="http://schemas.microsoft.com/office/powerpoint/2010/main" val="370926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0E7FE7-7A6B-4BF8-9EE5-6AB1B782DF72}"/>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Understanding the „Micro World”</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320040" y="2107564"/>
            <a:ext cx="11582400" cy="3924936"/>
          </a:xfrm>
        </p:spPr>
        <p:txBody>
          <a:bodyPr>
            <a:normAutofit/>
          </a:bodyPr>
          <a:lstStyle/>
          <a:p>
            <a:pPr marL="457200" indent="-457200">
              <a:spcBef>
                <a:spcPts val="0"/>
              </a:spcBef>
              <a:spcAft>
                <a:spcPts val="1000"/>
              </a:spcAft>
            </a:pPr>
            <a:r>
              <a:rPr lang="en-US" sz="3200" dirty="0">
                <a:latin typeface="Times New Roman" panose="02020603050405020304" pitchFamily="18" charset="0"/>
                <a:cs typeface="Times New Roman" panose="02020603050405020304" pitchFamily="18" charset="0"/>
              </a:rPr>
              <a:t>The discovery of the structure of atoms and elementary particles gave a huge boost to the development of physics in </a:t>
            </a:r>
            <a:r>
              <a:rPr lang="en-US" sz="3200" dirty="0" smtClean="0">
                <a:latin typeface="Times New Roman" panose="02020603050405020304" pitchFamily="18" charset="0"/>
                <a:cs typeface="Times New Roman" panose="02020603050405020304" pitchFamily="18" charset="0"/>
              </a:rPr>
              <a:t>the</a:t>
            </a:r>
            <a:r>
              <a:rPr lang="hu-HU" sz="3200" dirty="0" smtClean="0">
                <a:latin typeface="Times New Roman" panose="02020603050405020304" pitchFamily="18" charset="0"/>
                <a:cs typeface="Times New Roman" panose="02020603050405020304" pitchFamily="18" charset="0"/>
              </a:rPr>
              <a:t> beginning of the</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20th century</a:t>
            </a:r>
            <a:r>
              <a:rPr lang="en-US" sz="3200" dirty="0" smtClean="0">
                <a:latin typeface="Times New Roman" panose="02020603050405020304" pitchFamily="18" charset="0"/>
                <a:cs typeface="Times New Roman" panose="02020603050405020304" pitchFamily="18" charset="0"/>
              </a:rPr>
              <a:t>.</a:t>
            </a:r>
            <a:endParaRPr lang="hu-HU" sz="3200" dirty="0" smtClean="0">
              <a:latin typeface="Times New Roman" panose="02020603050405020304" pitchFamily="18" charset="0"/>
              <a:cs typeface="Times New Roman" panose="02020603050405020304" pitchFamily="18" charset="0"/>
            </a:endParaRPr>
          </a:p>
          <a:p>
            <a:pPr marL="457200" indent="-457200">
              <a:spcBef>
                <a:spcPts val="0"/>
              </a:spcBef>
              <a:spcAft>
                <a:spcPts val="1000"/>
              </a:spcAft>
            </a:pPr>
            <a:r>
              <a:rPr lang="en-US" sz="3200" dirty="0">
                <a:latin typeface="Times New Roman" panose="02020603050405020304" pitchFamily="18" charset="0"/>
                <a:cs typeface="Times New Roman" panose="02020603050405020304" pitchFamily="18" charset="0"/>
              </a:rPr>
              <a:t>This development was initiated by </a:t>
            </a:r>
            <a:r>
              <a:rPr lang="en-US" sz="3200" dirty="0" smtClean="0">
                <a:latin typeface="Times New Roman" panose="02020603050405020304" pitchFamily="18" charset="0"/>
                <a:cs typeface="Times New Roman" panose="02020603050405020304" pitchFamily="18" charset="0"/>
              </a:rPr>
              <a:t>experiment</a:t>
            </a:r>
            <a:r>
              <a:rPr lang="hu-HU" sz="3200" dirty="0" smtClean="0">
                <a:latin typeface="Times New Roman" panose="02020603050405020304" pitchFamily="18" charset="0"/>
                <a:cs typeface="Times New Roman" panose="02020603050405020304" pitchFamily="18" charset="0"/>
              </a:rPr>
              <a:t>al results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that could not be explained by the previously known </a:t>
            </a:r>
            <a:r>
              <a:rPr lang="en-US" sz="3200" dirty="0" smtClean="0">
                <a:latin typeface="Times New Roman" panose="02020603050405020304" pitchFamily="18" charset="0"/>
                <a:cs typeface="Times New Roman" panose="02020603050405020304" pitchFamily="18" charset="0"/>
              </a:rPr>
              <a:t>physics</a:t>
            </a:r>
            <a:r>
              <a:rPr lang="hu-HU" sz="3200" dirty="0" smtClean="0">
                <a:latin typeface="Times New Roman" panose="02020603050405020304" pitchFamily="18" charset="0"/>
                <a:cs typeface="Times New Roman" panose="02020603050405020304" pitchFamily="18" charset="0"/>
              </a:rPr>
              <a:t>. </a:t>
            </a:r>
          </a:p>
          <a:p>
            <a:pPr marL="457200" indent="-457200">
              <a:spcBef>
                <a:spcPts val="0"/>
              </a:spcBef>
              <a:spcAft>
                <a:spcPts val="1000"/>
              </a:spcAft>
            </a:pPr>
            <a:r>
              <a:rPr lang="en-US" sz="3200" dirty="0">
                <a:latin typeface="Times New Roman" panose="02020603050405020304" pitchFamily="18" charset="0"/>
                <a:cs typeface="Times New Roman" panose="02020603050405020304" pitchFamily="18" charset="0"/>
              </a:rPr>
              <a:t>The first step </a:t>
            </a:r>
            <a:r>
              <a:rPr lang="en-US" sz="3200" dirty="0" smtClean="0">
                <a:latin typeface="Times New Roman" panose="02020603050405020304" pitchFamily="18" charset="0"/>
                <a:cs typeface="Times New Roman" panose="02020603050405020304" pitchFamily="18" charset="0"/>
              </a:rPr>
              <a:t>was </a:t>
            </a:r>
            <a:r>
              <a:rPr lang="en-US" sz="3200" dirty="0">
                <a:latin typeface="Times New Roman" panose="02020603050405020304" pitchFamily="18" charset="0"/>
                <a:cs typeface="Times New Roman" panose="02020603050405020304" pitchFamily="18" charset="0"/>
              </a:rPr>
              <a:t>the development of quantum theory, </a:t>
            </a:r>
            <a:r>
              <a:rPr lang="en-US" sz="3200" dirty="0" smtClean="0">
                <a:latin typeface="Times New Roman" panose="02020603050405020304" pitchFamily="18" charset="0"/>
                <a:cs typeface="Times New Roman" panose="02020603050405020304" pitchFamily="18" charset="0"/>
              </a:rPr>
              <a:t>which</a:t>
            </a:r>
            <a:r>
              <a:rPr lang="hu-HU"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doubt</a:t>
            </a:r>
            <a:r>
              <a:rPr lang="hu-HU" sz="3200" dirty="0" smtClean="0">
                <a:latin typeface="Times New Roman" panose="02020603050405020304" pitchFamily="18" charset="0"/>
                <a:cs typeface="Times New Roman" panose="02020603050405020304" pitchFamily="18" charset="0"/>
              </a:rPr>
              <a:t>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on the fact that </a:t>
            </a:r>
            <a:r>
              <a:rPr lang="en-US" sz="3200" dirty="0" err="1">
                <a:latin typeface="Times New Roman" panose="02020603050405020304" pitchFamily="18" charset="0"/>
                <a:cs typeface="Times New Roman" panose="02020603050405020304" pitchFamily="18" charset="0"/>
              </a:rPr>
              <a:t>microparticles</a:t>
            </a:r>
            <a:r>
              <a:rPr lang="en-US" sz="3200" dirty="0">
                <a:latin typeface="Times New Roman" panose="02020603050405020304" pitchFamily="18" charset="0"/>
                <a:cs typeface="Times New Roman" panose="02020603050405020304" pitchFamily="18" charset="0"/>
              </a:rPr>
              <a:t> can store </a:t>
            </a:r>
            <a:r>
              <a:rPr lang="en-US" sz="3200" dirty="0" smtClean="0">
                <a:latin typeface="Times New Roman" panose="02020603050405020304" pitchFamily="18" charset="0"/>
                <a:cs typeface="Times New Roman" panose="02020603050405020304" pitchFamily="18" charset="0"/>
              </a:rPr>
              <a:t>energy </a:t>
            </a:r>
            <a:r>
              <a:rPr lang="hu-HU" sz="3200" dirty="0" smtClean="0">
                <a:latin typeface="Times New Roman" panose="02020603050405020304" pitchFamily="18" charset="0"/>
                <a:cs typeface="Times New Roman" panose="02020603050405020304" pitchFamily="18" charset="0"/>
              </a:rPr>
              <a:t>in</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arbitrary energy states by performing various movements</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D161428-8359-2C00-3134-E1423B8FA547}"/>
              </a:ext>
            </a:extLst>
          </p:cNvPr>
          <p:cNvSpPr txBox="1"/>
          <p:nvPr/>
        </p:nvSpPr>
        <p:spPr>
          <a:xfrm>
            <a:off x="10848497" y="167640"/>
            <a:ext cx="983667" cy="369332"/>
          </a:xfrm>
          <a:prstGeom prst="rect">
            <a:avLst/>
          </a:prstGeom>
          <a:noFill/>
        </p:spPr>
        <p:txBody>
          <a:bodyPr wrap="none" rtlCol="0">
            <a:spAutoFit/>
          </a:bodyPr>
          <a:lstStyle/>
          <a:p>
            <a:r>
              <a:rPr lang="hu-HU" b="1" dirty="0" smtClean="0">
                <a:solidFill>
                  <a:srgbClr val="FF0000"/>
                </a:solidFill>
              </a:rPr>
              <a:t>optional</a:t>
            </a:r>
            <a:endParaRPr lang="hu-HU" b="1" dirty="0">
              <a:solidFill>
                <a:srgbClr val="FF0000"/>
              </a:solidFill>
            </a:endParaRPr>
          </a:p>
        </p:txBody>
      </p:sp>
    </p:spTree>
    <p:extLst>
      <p:ext uri="{BB962C8B-B14F-4D97-AF65-F5344CB8AC3E}">
        <p14:creationId xmlns:p14="http://schemas.microsoft.com/office/powerpoint/2010/main" val="421664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0E7FE7-7A6B-4BF8-9EE5-6AB1B782DF72}"/>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Development of quantum theory</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213360" y="1749424"/>
            <a:ext cx="11978640" cy="4956176"/>
          </a:xfrm>
        </p:spPr>
        <p:txBody>
          <a:bodyPr>
            <a:normAutofit/>
          </a:bodyPr>
          <a:lstStyle/>
          <a:p>
            <a:pPr marL="457200" indent="-457200">
              <a:spcBef>
                <a:spcPts val="0"/>
              </a:spcBef>
              <a:spcAft>
                <a:spcPts val="1000"/>
              </a:spcAft>
            </a:pPr>
            <a:r>
              <a:rPr lang="en-US" sz="3200" dirty="0" smtClean="0">
                <a:latin typeface="Times New Roman" panose="02020603050405020304" pitchFamily="18" charset="0"/>
                <a:cs typeface="Times New Roman" panose="02020603050405020304" pitchFamily="18" charset="0"/>
              </a:rPr>
              <a:t>The</a:t>
            </a:r>
            <a:r>
              <a:rPr lang="hu-HU"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phenomenon</a:t>
            </a:r>
            <a:r>
              <a:rPr lang="hu-HU" sz="3200" dirty="0" smtClean="0">
                <a:latin typeface="Times New Roman" panose="02020603050405020304" pitchFamily="18" charset="0"/>
                <a:cs typeface="Times New Roman" panose="02020603050405020304" pitchFamily="18" charset="0"/>
              </a:rPr>
              <a:t> of the</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so-called </a:t>
            </a:r>
            <a:r>
              <a:rPr lang="en-US" sz="3200" dirty="0" smtClean="0">
                <a:latin typeface="Times New Roman" panose="02020603050405020304" pitchFamily="18" charset="0"/>
                <a:cs typeface="Times New Roman" panose="02020603050405020304" pitchFamily="18" charset="0"/>
              </a:rPr>
              <a:t>black</a:t>
            </a:r>
            <a:r>
              <a:rPr lang="hu-HU"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body radiation</a:t>
            </a:r>
            <a:r>
              <a:rPr lang="hu-HU" sz="3200" dirty="0">
                <a:latin typeface="Times New Roman" panose="02020603050405020304" pitchFamily="18" charset="0"/>
                <a:cs typeface="Times New Roman" panose="02020603050405020304" pitchFamily="18" charset="0"/>
              </a:rPr>
              <a:t>.</a:t>
            </a:r>
          </a:p>
          <a:p>
            <a:pPr lvl="1" indent="-442800">
              <a:spcBef>
                <a:spcPts val="0"/>
              </a:spcBef>
              <a:spcAft>
                <a:spcPts val="1000"/>
              </a:spcAft>
              <a:buFont typeface="Courier New" panose="02070309020205020404" pitchFamily="49" charset="0"/>
              <a:buChar char="o"/>
            </a:pPr>
            <a:r>
              <a:rPr lang="hu-HU" sz="2800" dirty="0" smtClean="0">
                <a:latin typeface="Times New Roman" panose="02020603050405020304" pitchFamily="18" charset="0"/>
                <a:cs typeface="Times New Roman" panose="02020603050405020304" pitchFamily="18" charset="0"/>
              </a:rPr>
              <a:t>W</a:t>
            </a:r>
            <a:r>
              <a:rPr lang="en-US" sz="2800" dirty="0" smtClean="0">
                <a:latin typeface="Times New Roman" panose="02020603050405020304" pitchFamily="18" charset="0"/>
                <a:cs typeface="Times New Roman" panose="02020603050405020304" pitchFamily="18" charset="0"/>
              </a:rPr>
              <a:t>hen solid</a:t>
            </a:r>
            <a:r>
              <a:rPr lang="hu-HU" sz="2800" dirty="0" smtClean="0">
                <a:latin typeface="Times New Roman" panose="02020603050405020304" pitchFamily="18"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 are </a:t>
            </a:r>
            <a:r>
              <a:rPr lang="en-US" sz="2800" dirty="0">
                <a:latin typeface="Times New Roman" panose="02020603050405020304" pitchFamily="18" charset="0"/>
                <a:cs typeface="Times New Roman" panose="02020603050405020304" pitchFamily="18" charset="0"/>
              </a:rPr>
              <a:t>heated, they emit electromagnetic </a:t>
            </a:r>
            <a:r>
              <a:rPr lang="en-US" sz="2800" dirty="0" smtClean="0">
                <a:latin typeface="Times New Roman" panose="02020603050405020304" pitchFamily="18" charset="0"/>
                <a:cs typeface="Times New Roman" panose="02020603050405020304" pitchFamily="18" charset="0"/>
              </a:rPr>
              <a:t>radiation</a:t>
            </a:r>
            <a:r>
              <a:rPr lang="hu-H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light</a:t>
            </a:r>
            <a:r>
              <a:rPr lang="hu-H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which shows a maximum when the intensity is plotted as a function of wavelength</a:t>
            </a:r>
            <a:r>
              <a:rPr lang="hu-HU" sz="2800" dirty="0" smtClean="0">
                <a:latin typeface="Times New Roman" panose="02020603050405020304" pitchFamily="18" charset="0"/>
                <a:cs typeface="Times New Roman" panose="02020603050405020304" pitchFamily="18" charset="0"/>
              </a:rPr>
              <a:t>. </a:t>
            </a:r>
            <a:endParaRPr lang="hu-HU" sz="2800" dirty="0">
              <a:latin typeface="Times New Roman" panose="02020603050405020304" pitchFamily="18" charset="0"/>
              <a:cs typeface="Times New Roman" panose="02020603050405020304" pitchFamily="18" charset="0"/>
            </a:endParaRPr>
          </a:p>
          <a:p>
            <a:pPr marL="4572000" lvl="1" indent="-441325">
              <a:spcBef>
                <a:spcPts val="0"/>
              </a:spcBef>
              <a:spcAft>
                <a:spcPts val="1000"/>
              </a:spcAft>
              <a:buFont typeface="Courier New" panose="02070309020205020404" pitchFamily="49" charset="0"/>
              <a:buChar char="o"/>
            </a:pPr>
            <a:r>
              <a:rPr lang="hu-HU" sz="2800"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he </a:t>
            </a:r>
            <a:r>
              <a:rPr lang="en-US" sz="2800" dirty="0">
                <a:latin typeface="Times New Roman" panose="02020603050405020304" pitchFamily="18" charset="0"/>
                <a:cs typeface="Times New Roman" panose="02020603050405020304" pitchFamily="18" charset="0"/>
              </a:rPr>
              <a:t>model of classical physics could only explain the low-energy rising side, it predicted that the intensity of high-energy UV radiation increases beyond all limits as the temperature </a:t>
            </a:r>
            <a:r>
              <a:rPr lang="en-US" sz="2800" dirty="0" smtClean="0">
                <a:latin typeface="Times New Roman" panose="02020603050405020304" pitchFamily="18" charset="0"/>
                <a:cs typeface="Times New Roman" panose="02020603050405020304" pitchFamily="18" charset="0"/>
              </a:rPr>
              <a:t>rises</a:t>
            </a:r>
            <a:r>
              <a:rPr lang="hu-HU" sz="2800" dirty="0" smtClean="0">
                <a:latin typeface="Times New Roman" panose="02020603050405020304" pitchFamily="18" charset="0"/>
                <a:cs typeface="Times New Roman" panose="02020603050405020304" pitchFamily="18" charset="0"/>
              </a:rPr>
              <a:t>.</a:t>
            </a:r>
            <a:r>
              <a:rPr lang="hu-HU" sz="2800" dirty="0">
                <a:latin typeface="Times New Roman" panose="02020603050405020304" pitchFamily="18" charset="0"/>
                <a:cs typeface="Times New Roman" panose="02020603050405020304" pitchFamily="18" charset="0"/>
              </a:rPr>
              <a:t/>
            </a:r>
            <a:br>
              <a:rPr lang="hu-HU" sz="2800" dirty="0">
                <a:latin typeface="Times New Roman" panose="02020603050405020304" pitchFamily="18" charset="0"/>
                <a:cs typeface="Times New Roman" panose="02020603050405020304" pitchFamily="18" charset="0"/>
              </a:rPr>
            </a:br>
            <a:r>
              <a:rPr lang="hu-HU" sz="2800" dirty="0" smtClean="0">
                <a:latin typeface="Times New Roman" panose="02020603050405020304" pitchFamily="18" charset="0"/>
                <a:cs typeface="Times New Roman" panose="02020603050405020304" pitchFamily="18" charset="0"/>
              </a:rPr>
              <a:t>C</a:t>
            </a:r>
            <a:r>
              <a:rPr lang="en-US" sz="2800" dirty="0" err="1" smtClean="0">
                <a:latin typeface="Times New Roman" panose="02020603050405020304" pitchFamily="18" charset="0"/>
                <a:cs typeface="Times New Roman" panose="02020603050405020304" pitchFamily="18" charset="0"/>
              </a:rPr>
              <a:t>ooking</a:t>
            </a:r>
            <a:r>
              <a:rPr lang="en-US" sz="2800" dirty="0" smtClean="0">
                <a:latin typeface="Times New Roman" panose="02020603050405020304" pitchFamily="18" charset="0"/>
                <a:cs typeface="Times New Roman" panose="02020603050405020304" pitchFamily="18" charset="0"/>
              </a:rPr>
              <a:t> </a:t>
            </a:r>
            <a:r>
              <a:rPr lang="hu-HU" sz="2800" dirty="0" smtClean="0">
                <a:latin typeface="Times New Roman" panose="02020603050405020304" pitchFamily="18" charset="0"/>
                <a:cs typeface="Times New Roman" panose="02020603050405020304" pitchFamily="18" charset="0"/>
              </a:rPr>
              <a:t>a </a:t>
            </a:r>
            <a:r>
              <a:rPr lang="en-US" sz="2800" dirty="0" smtClean="0">
                <a:latin typeface="Times New Roman" panose="02020603050405020304" pitchFamily="18" charset="0"/>
                <a:cs typeface="Times New Roman" panose="02020603050405020304" pitchFamily="18" charset="0"/>
              </a:rPr>
              <a:t>soup </a:t>
            </a:r>
            <a:r>
              <a:rPr lang="en-US" sz="2800" dirty="0">
                <a:latin typeface="Times New Roman" panose="02020603050405020304" pitchFamily="18" charset="0"/>
                <a:cs typeface="Times New Roman" panose="02020603050405020304" pitchFamily="18" charset="0"/>
              </a:rPr>
              <a:t>would be </a:t>
            </a:r>
            <a:r>
              <a:rPr lang="en-US" sz="2800" dirty="0" smtClean="0">
                <a:latin typeface="Times New Roman" panose="02020603050405020304" pitchFamily="18" charset="0"/>
                <a:cs typeface="Times New Roman" panose="02020603050405020304" pitchFamily="18" charset="0"/>
              </a:rPr>
              <a:t>deadly</a:t>
            </a:r>
            <a:r>
              <a:rPr lang="hu-HU" sz="2800" dirty="0">
                <a:latin typeface="Times New Roman" panose="02020603050405020304" pitchFamily="18" charset="0"/>
                <a:cs typeface="Times New Roman" panose="02020603050405020304" pitchFamily="18" charset="0"/>
              </a:rPr>
              <a:t> </a:t>
            </a:r>
            <a:r>
              <a:rPr lang="hu-HU" sz="28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hu-HU" sz="2800" dirty="0">
              <a:latin typeface="Times New Roman" panose="02020603050405020304" pitchFamily="18" charset="0"/>
              <a:cs typeface="Times New Roman" panose="02020603050405020304" pitchFamily="18" charset="0"/>
            </a:endParaRPr>
          </a:p>
          <a:p>
            <a:pPr marL="4572000" lvl="1" indent="-441325">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limiting the possible energies of the oscillators to specific values, </a:t>
            </a:r>
            <a:r>
              <a:rPr lang="en-US" sz="2800" i="1" dirty="0" err="1">
                <a:latin typeface="Times New Roman" panose="02020603050405020304" pitchFamily="18" charset="0"/>
                <a:cs typeface="Times New Roman" panose="02020603050405020304" pitchFamily="18" charset="0"/>
              </a:rPr>
              <a:t>nhν</a:t>
            </a:r>
            <a:r>
              <a:rPr lang="en-US" sz="2800" dirty="0">
                <a:latin typeface="Times New Roman" panose="02020603050405020304" pitchFamily="18" charset="0"/>
                <a:cs typeface="Times New Roman" panose="02020603050405020304" pitchFamily="18" charset="0"/>
              </a:rPr>
              <a:t>, the </a:t>
            </a:r>
            <a:r>
              <a:rPr lang="en-US" sz="2800" dirty="0" smtClean="0">
                <a:latin typeface="Times New Roman" panose="02020603050405020304" pitchFamily="18" charset="0"/>
                <a:cs typeface="Times New Roman" panose="02020603050405020304" pitchFamily="18" charset="0"/>
              </a:rPr>
              <a:t>result</a:t>
            </a:r>
            <a:r>
              <a:rPr lang="hu-HU" sz="2800" dirty="0" smtClean="0">
                <a:latin typeface="Times New Roman" panose="02020603050405020304" pitchFamily="18" charset="0"/>
                <a:cs typeface="Times New Roman" panose="02020603050405020304" pitchFamily="18" charset="0"/>
              </a:rPr>
              <a:t> is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 maximum </a:t>
            </a:r>
            <a:r>
              <a:rPr lang="en-US" sz="2800" dirty="0" smtClean="0">
                <a:latin typeface="Times New Roman" panose="02020603050405020304" pitchFamily="18" charset="0"/>
                <a:cs typeface="Times New Roman" panose="02020603050405020304" pitchFamily="18" charset="0"/>
              </a:rPr>
              <a:t>curve</a:t>
            </a:r>
            <a:r>
              <a:rPr lang="hu-HU" sz="2800" dirty="0" smtClean="0">
                <a:latin typeface="Times New Roman" panose="02020603050405020304" pitchFamily="18" charset="0"/>
                <a:cs typeface="Times New Roman" panose="02020603050405020304" pitchFamily="18" charset="0"/>
              </a:rPr>
              <a:t>, as discovered by </a:t>
            </a:r>
            <a:r>
              <a:rPr lang="en-US" sz="2800" dirty="0" smtClean="0">
                <a:latin typeface="Times New Roman" panose="02020603050405020304" pitchFamily="18" charset="0"/>
                <a:cs typeface="Times New Roman" panose="02020603050405020304" pitchFamily="18" charset="0"/>
              </a:rPr>
              <a:t>Max Planck</a:t>
            </a:r>
            <a:r>
              <a:rPr lang="hu-HU" sz="2800" dirty="0">
                <a:latin typeface="Times New Roman" panose="02020603050405020304" pitchFamily="18" charset="0"/>
                <a:cs typeface="Times New Roman" panose="02020603050405020304" pitchFamily="18" charset="0"/>
              </a:rPr>
              <a:t>.</a:t>
            </a:r>
          </a:p>
        </p:txBody>
      </p:sp>
      <p:pic>
        <p:nvPicPr>
          <p:cNvPr id="39" name="Kép 38" descr="bbr_R_J.png">
            <a:extLst>
              <a:ext uri="{FF2B5EF4-FFF2-40B4-BE49-F238E27FC236}">
                <a16:creationId xmlns:a16="http://schemas.microsoft.com/office/drawing/2014/main" id="{574AE1DA-7B60-475F-BE9E-179B71B6D979}"/>
              </a:ext>
            </a:extLst>
          </p:cNvPr>
          <p:cNvPicPr>
            <a:picLocks noChangeAspect="1"/>
          </p:cNvPicPr>
          <p:nvPr/>
        </p:nvPicPr>
        <p:blipFill>
          <a:blip r:embed="rId3" cstate="print"/>
          <a:stretch>
            <a:fillRect/>
          </a:stretch>
        </p:blipFill>
        <p:spPr>
          <a:xfrm>
            <a:off x="95114" y="3226391"/>
            <a:ext cx="4451606" cy="3555409"/>
          </a:xfrm>
          <a:prstGeom prst="rect">
            <a:avLst/>
          </a:prstGeom>
        </p:spPr>
      </p:pic>
      <p:graphicFrame>
        <p:nvGraphicFramePr>
          <p:cNvPr id="41" name="Objektum 40">
            <a:extLst>
              <a:ext uri="{FF2B5EF4-FFF2-40B4-BE49-F238E27FC236}">
                <a16:creationId xmlns:a16="http://schemas.microsoft.com/office/drawing/2014/main" id="{D4045CCA-6D07-4CC1-B112-D591A33EA6FA}"/>
              </a:ext>
            </a:extLst>
          </p:cNvPr>
          <p:cNvGraphicFramePr>
            <a:graphicFrameLocks noChangeAspect="1"/>
          </p:cNvGraphicFramePr>
          <p:nvPr>
            <p:extLst>
              <p:ext uri="{D42A27DB-BD31-4B8C-83A1-F6EECF244321}">
                <p14:modId xmlns:p14="http://schemas.microsoft.com/office/powerpoint/2010/main" val="2561132757"/>
              </p:ext>
            </p:extLst>
          </p:nvPr>
        </p:nvGraphicFramePr>
        <p:xfrm>
          <a:off x="3038825" y="4876356"/>
          <a:ext cx="1370205" cy="663693"/>
        </p:xfrm>
        <a:graphic>
          <a:graphicData uri="http://schemas.openxmlformats.org/presentationml/2006/ole">
            <mc:AlternateContent xmlns:mc="http://schemas.openxmlformats.org/markup-compatibility/2006">
              <mc:Choice xmlns:v="urn:schemas-microsoft-com:vml" Requires="v">
                <p:oleObj spid="_x0000_s1109" name="Egyenlet" r:id="rId4" imgW="812520" imgH="393480" progId="Equation.3">
                  <p:embed/>
                </p:oleObj>
              </mc:Choice>
              <mc:Fallback>
                <p:oleObj name="Egyenlet" r:id="rId4" imgW="812520" imgH="393480" progId="Equation.3">
                  <p:embed/>
                  <p:pic>
                    <p:nvPicPr>
                      <p:cNvPr id="46" name="Objektum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825" y="4876356"/>
                        <a:ext cx="1370205" cy="6636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2" name="Egyenes összekötő nyíllal 41">
            <a:extLst>
              <a:ext uri="{FF2B5EF4-FFF2-40B4-BE49-F238E27FC236}">
                <a16:creationId xmlns:a16="http://schemas.microsoft.com/office/drawing/2014/main" id="{5F70343B-24A8-4B72-AF72-F16BC67C9790}"/>
              </a:ext>
            </a:extLst>
          </p:cNvPr>
          <p:cNvCxnSpPr/>
          <p:nvPr/>
        </p:nvCxnSpPr>
        <p:spPr bwMode="auto">
          <a:xfrm flipH="1">
            <a:off x="2724350" y="4398136"/>
            <a:ext cx="1034559" cy="572471"/>
          </a:xfrm>
          <a:prstGeom prst="straightConnector1">
            <a:avLst/>
          </a:prstGeom>
          <a:solidFill>
            <a:srgbClr val="00B8FF"/>
          </a:solidFill>
          <a:ln w="25400" cap="flat" cmpd="sng" algn="ctr">
            <a:solidFill>
              <a:srgbClr val="FF0000"/>
            </a:solidFill>
            <a:prstDash val="solid"/>
            <a:round/>
            <a:headEnd type="none" w="med" len="med"/>
            <a:tailEnd type="stealth"/>
          </a:ln>
          <a:effectLst/>
        </p:spPr>
      </p:cxnSp>
      <p:sp>
        <p:nvSpPr>
          <p:cNvPr id="8" name="TextBox 7">
            <a:extLst>
              <a:ext uri="{FF2B5EF4-FFF2-40B4-BE49-F238E27FC236}">
                <a16:creationId xmlns:a16="http://schemas.microsoft.com/office/drawing/2014/main" id="{2D161428-8359-2C00-3134-E1423B8FA547}"/>
              </a:ext>
            </a:extLst>
          </p:cNvPr>
          <p:cNvSpPr txBox="1"/>
          <p:nvPr/>
        </p:nvSpPr>
        <p:spPr>
          <a:xfrm>
            <a:off x="10848497" y="167640"/>
            <a:ext cx="983667" cy="369332"/>
          </a:xfrm>
          <a:prstGeom prst="rect">
            <a:avLst/>
          </a:prstGeom>
          <a:noFill/>
        </p:spPr>
        <p:txBody>
          <a:bodyPr wrap="none" rtlCol="0">
            <a:spAutoFit/>
          </a:bodyPr>
          <a:lstStyle/>
          <a:p>
            <a:r>
              <a:rPr lang="hu-HU" b="1" dirty="0" smtClean="0">
                <a:solidFill>
                  <a:srgbClr val="FF0000"/>
                </a:solidFill>
              </a:rPr>
              <a:t>optional</a:t>
            </a:r>
            <a:endParaRPr lang="hu-HU" b="1" dirty="0">
              <a:solidFill>
                <a:srgbClr val="FF0000"/>
              </a:solidFill>
            </a:endParaRPr>
          </a:p>
        </p:txBody>
      </p:sp>
    </p:spTree>
    <p:extLst>
      <p:ext uri="{BB962C8B-B14F-4D97-AF65-F5344CB8AC3E}">
        <p14:creationId xmlns:p14="http://schemas.microsoft.com/office/powerpoint/2010/main" val="86476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1000"/>
                                  </p:stCondLst>
                                  <p:childTnLst>
                                    <p:set>
                                      <p:cBhvr>
                                        <p:cTn id="11" dur="1" fill="hold">
                                          <p:stCondLst>
                                            <p:cond delay="0"/>
                                          </p:stCondLst>
                                        </p:cTn>
                                        <p:tgtEl>
                                          <p:spTgt spid="39"/>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nodeType="afterEffect">
                                  <p:stCondLst>
                                    <p:cond delay="50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4602480" y="1615440"/>
            <a:ext cx="7299960" cy="5135880"/>
          </a:xfrm>
        </p:spPr>
        <p:txBody>
          <a:bodyPr>
            <a:normAutofit/>
          </a:bodyPr>
          <a:lstStyle/>
          <a:p>
            <a:pPr marL="457200" indent="-457200">
              <a:spcBef>
                <a:spcPts val="0"/>
              </a:spcBef>
              <a:spcAft>
                <a:spcPts val="1000"/>
              </a:spcAft>
            </a:pPr>
            <a:r>
              <a:rPr lang="hu-HU" sz="3200" dirty="0" smtClean="0">
                <a:latin typeface="Times New Roman" panose="02020603050405020304" pitchFamily="18" charset="0"/>
                <a:cs typeface="Times New Roman" panose="02020603050405020304" pitchFamily="18" charset="0"/>
              </a:rPr>
              <a:t>Line spectra of atoms by experiments.</a:t>
            </a:r>
            <a:endParaRPr lang="hu-HU" sz="3200" dirty="0">
              <a:latin typeface="Times New Roman" panose="02020603050405020304" pitchFamily="18" charset="0"/>
              <a:cs typeface="Times New Roman" panose="02020603050405020304" pitchFamily="18" charset="0"/>
            </a:endParaRPr>
          </a:p>
          <a:p>
            <a:pPr lvl="1" indent="-442800">
              <a:spcBef>
                <a:spcPts val="0"/>
              </a:spcBef>
              <a:spcAft>
                <a:spcPts val="1000"/>
              </a:spcAft>
              <a:buFont typeface="Courier New" panose="02070309020205020404" pitchFamily="49" charset="0"/>
              <a:buChar char="o"/>
            </a:pPr>
            <a:r>
              <a:rPr lang="hu-HU" sz="2800" dirty="0" smtClean="0">
                <a:latin typeface="Times New Roman" panose="02020603050405020304" pitchFamily="18" charset="0"/>
                <a:cs typeface="Times New Roman" panose="02020603050405020304" pitchFamily="18" charset="0"/>
              </a:rPr>
              <a:t>B</a:t>
            </a:r>
            <a:r>
              <a:rPr lang="en-US" sz="2800" dirty="0" smtClean="0">
                <a:latin typeface="Times New Roman" panose="02020603050405020304" pitchFamily="18" charset="0"/>
                <a:cs typeface="Times New Roman" panose="02020603050405020304" pitchFamily="18" charset="0"/>
              </a:rPr>
              <a:t>y </a:t>
            </a:r>
            <a:r>
              <a:rPr lang="en-US" sz="2800" dirty="0">
                <a:latin typeface="Times New Roman" panose="02020603050405020304" pitchFamily="18" charset="0"/>
                <a:cs typeface="Times New Roman" panose="02020603050405020304" pitchFamily="18" charset="0"/>
              </a:rPr>
              <a:t>introducing different metal salts into a gas flame, </a:t>
            </a:r>
            <a:r>
              <a:rPr lang="en-US" sz="2800" dirty="0" smtClean="0">
                <a:latin typeface="Times New Roman" panose="02020603050405020304" pitchFamily="18" charset="0"/>
                <a:cs typeface="Times New Roman" panose="02020603050405020304" pitchFamily="18" charset="0"/>
              </a:rPr>
              <a:t>they </a:t>
            </a:r>
            <a:r>
              <a:rPr lang="en-US" sz="2800" dirty="0">
                <a:latin typeface="Times New Roman" panose="02020603050405020304" pitchFamily="18" charset="0"/>
                <a:cs typeface="Times New Roman" panose="02020603050405020304" pitchFamily="18" charset="0"/>
              </a:rPr>
              <a:t>color the flame</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a:p>
            <a:pPr lvl="1" indent="-442800">
              <a:spcBef>
                <a:spcPts val="3000"/>
              </a:spcBef>
              <a:spcAft>
                <a:spcPts val="1000"/>
              </a:spcAft>
              <a:buFont typeface="Courier New" panose="02070309020205020404" pitchFamily="49" charset="0"/>
              <a:buChar char="o"/>
            </a:pPr>
            <a:r>
              <a:rPr lang="hu-HU" sz="2800" dirty="0" smtClean="0">
                <a:latin typeface="Times New Roman" panose="02020603050405020304" pitchFamily="18" charset="0"/>
                <a:cs typeface="Times New Roman" panose="02020603050405020304" pitchFamily="18" charset="0"/>
              </a:rPr>
              <a:t>E</a:t>
            </a:r>
            <a:r>
              <a:rPr lang="en-US" sz="2800" dirty="0" err="1" smtClean="0">
                <a:latin typeface="Times New Roman" panose="02020603050405020304" pitchFamily="18" charset="0"/>
                <a:cs typeface="Times New Roman" panose="02020603050405020304" pitchFamily="18" charset="0"/>
              </a:rPr>
              <a:t>xamining</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flame with the method used for examining the radiation of </a:t>
            </a:r>
            <a:r>
              <a:rPr lang="en-US" sz="2800" dirty="0" smtClean="0">
                <a:latin typeface="Times New Roman" panose="02020603050405020304" pitchFamily="18" charset="0"/>
                <a:cs typeface="Times New Roman" panose="02020603050405020304" pitchFamily="18" charset="0"/>
              </a:rPr>
              <a:t>solid</a:t>
            </a:r>
            <a:r>
              <a:rPr lang="hu-HU" sz="2800" dirty="0" smtClean="0">
                <a:latin typeface="Times New Roman" panose="02020603050405020304" pitchFamily="18"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however, </a:t>
            </a: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completely different </a:t>
            </a:r>
            <a:r>
              <a:rPr lang="en-US" sz="2800" dirty="0" smtClean="0">
                <a:latin typeface="Times New Roman" panose="02020603050405020304" pitchFamily="18" charset="0"/>
                <a:cs typeface="Times New Roman" panose="02020603050405020304" pitchFamily="18" charset="0"/>
              </a:rPr>
              <a:t>result</a:t>
            </a:r>
            <a:r>
              <a:rPr lang="hu-HU" sz="2800" dirty="0" smtClean="0">
                <a:latin typeface="Times New Roman" panose="02020603050405020304" pitchFamily="18" charset="0"/>
                <a:cs typeface="Times New Roman" panose="02020603050405020304" pitchFamily="18" charset="0"/>
              </a:rPr>
              <a:t> is obtained.</a:t>
            </a:r>
            <a:r>
              <a:rPr lang="en-US" sz="2800" dirty="0" smtClean="0">
                <a:latin typeface="Times New Roman" panose="02020603050405020304" pitchFamily="18" charset="0"/>
                <a:cs typeface="Times New Roman" panose="02020603050405020304" pitchFamily="18" charset="0"/>
              </a:rPr>
              <a:t> </a:t>
            </a:r>
            <a:r>
              <a:rPr lang="hu-HU" sz="2800" dirty="0" smtClean="0">
                <a:latin typeface="Times New Roman" panose="02020603050405020304" pitchFamily="18" charset="0"/>
                <a:cs typeface="Times New Roman" panose="02020603050405020304" pitchFamily="18" charset="0"/>
              </a:rPr>
              <a:t>I</a:t>
            </a:r>
            <a:r>
              <a:rPr lang="en-US" sz="2800" dirty="0" err="1" smtClean="0">
                <a:latin typeface="Times New Roman" panose="02020603050405020304" pitchFamily="18" charset="0"/>
                <a:cs typeface="Times New Roman" panose="02020603050405020304" pitchFamily="18" charset="0"/>
              </a:rPr>
              <a:t>nstead</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 the maximum curve, </a:t>
            </a:r>
            <a:r>
              <a:rPr lang="hu-H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lines</a:t>
            </a:r>
            <a:r>
              <a:rPr lang="hu-HU" sz="2800" dirty="0" smtClean="0">
                <a:latin typeface="Times New Roman" panose="02020603050405020304" pitchFamily="18" charset="0"/>
                <a:cs typeface="Times New Roman" panose="02020603050405020304" pitchFamily="18" charset="0"/>
              </a:rPr>
              <a:t>” appeared</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which </a:t>
            </a:r>
            <a:r>
              <a:rPr lang="hu-HU" sz="2800" dirty="0" smtClean="0">
                <a:latin typeface="Times New Roman" panose="02020603050405020304" pitchFamily="18" charset="0"/>
                <a:cs typeface="Times New Roman" panose="02020603050405020304" pitchFamily="18" charset="0"/>
              </a:rPr>
              <a:t>are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characteristic not only of metals, but of all </a:t>
            </a:r>
            <a:r>
              <a:rPr lang="en-US" sz="2800" dirty="0" smtClean="0">
                <a:latin typeface="Times New Roman" panose="02020603050405020304" pitchFamily="18" charset="0"/>
                <a:cs typeface="Times New Roman" panose="02020603050405020304" pitchFamily="18" charset="0"/>
              </a:rPr>
              <a:t>atoms</a:t>
            </a:r>
            <a:r>
              <a:rPr lang="hu-HU" sz="2800" dirty="0">
                <a:latin typeface="Times New Roman" panose="02020603050405020304" pitchFamily="18" charset="0"/>
                <a:cs typeface="Times New Roman" panose="02020603050405020304" pitchFamily="18" charset="0"/>
              </a:rPr>
              <a:t>.</a:t>
            </a:r>
          </a:p>
          <a:p>
            <a:pPr lvl="1" indent="-442800">
              <a:spcBef>
                <a:spcPts val="0"/>
              </a:spcBef>
              <a:spcAft>
                <a:spcPts val="1000"/>
              </a:spcAft>
              <a:buFont typeface="Courier New" panose="02070309020205020404" pitchFamily="49" charset="0"/>
              <a:buChar char="o"/>
            </a:pPr>
            <a:r>
              <a:rPr lang="hu-HU" sz="2800" dirty="0" smtClean="0">
                <a:latin typeface="Times New Roman" panose="02020603050405020304" pitchFamily="18" charset="0"/>
                <a:cs typeface="Times New Roman" panose="02020603050405020304" pitchFamily="18" charset="0"/>
              </a:rPr>
              <a:t>A</a:t>
            </a:r>
            <a:r>
              <a:rPr lang="en-US" sz="2800" dirty="0" smtClean="0">
                <a:latin typeface="Times New Roman" panose="02020603050405020304" pitchFamily="18" charset="0"/>
                <a:cs typeface="Times New Roman" panose="02020603050405020304" pitchFamily="18" charset="0"/>
              </a:rPr>
              <a:t>toms </a:t>
            </a:r>
            <a:r>
              <a:rPr lang="en-US" sz="2800" dirty="0">
                <a:latin typeface="Times New Roman" panose="02020603050405020304" pitchFamily="18" charset="0"/>
                <a:cs typeface="Times New Roman" panose="02020603050405020304" pitchFamily="18" charset="0"/>
              </a:rPr>
              <a:t>can only exist in a specific energy state, their states are </a:t>
            </a:r>
            <a:r>
              <a:rPr lang="hu-H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quantized</a:t>
            </a:r>
            <a:r>
              <a:rPr lang="hu-HU" sz="2800" dirty="0" smtClean="0">
                <a:latin typeface="Times New Roman" panose="02020603050405020304" pitchFamily="18" charset="0"/>
                <a:cs typeface="Times New Roman" panose="02020603050405020304" pitchFamily="18" charset="0"/>
              </a:rPr>
              <a:t>”</a:t>
            </a:r>
            <a:r>
              <a:rPr lang="hu-HU" sz="2800" dirty="0">
                <a:latin typeface="Times New Roman" panose="02020603050405020304" pitchFamily="18" charset="0"/>
                <a:cs typeface="Times New Roman" panose="02020603050405020304" pitchFamily="18" charset="0"/>
              </a:rPr>
              <a:t>.</a:t>
            </a:r>
          </a:p>
        </p:txBody>
      </p:sp>
      <p:pic>
        <p:nvPicPr>
          <p:cNvPr id="4" name="Kép 3" descr="atomic_spectra.jpg">
            <a:extLst>
              <a:ext uri="{FF2B5EF4-FFF2-40B4-BE49-F238E27FC236}">
                <a16:creationId xmlns:a16="http://schemas.microsoft.com/office/drawing/2014/main" id="{B1B4FB62-DA6E-4EDC-992A-A4BF6966DC4A}"/>
              </a:ext>
            </a:extLst>
          </p:cNvPr>
          <p:cNvPicPr>
            <a:picLocks noChangeAspect="1"/>
          </p:cNvPicPr>
          <p:nvPr/>
        </p:nvPicPr>
        <p:blipFill>
          <a:blip r:embed="rId2" cstate="print"/>
          <a:stretch>
            <a:fillRect/>
          </a:stretch>
        </p:blipFill>
        <p:spPr>
          <a:xfrm>
            <a:off x="155386" y="1627393"/>
            <a:ext cx="4473463" cy="5098830"/>
          </a:xfrm>
          <a:prstGeom prst="rect">
            <a:avLst/>
          </a:prstGeom>
        </p:spPr>
      </p:pic>
      <p:sp>
        <p:nvSpPr>
          <p:cNvPr id="5" name="Szövegdoboz 4">
            <a:extLst>
              <a:ext uri="{FF2B5EF4-FFF2-40B4-BE49-F238E27FC236}">
                <a16:creationId xmlns:a16="http://schemas.microsoft.com/office/drawing/2014/main" id="{6A724F97-D595-4B9C-990B-C64053A2F902}"/>
              </a:ext>
            </a:extLst>
          </p:cNvPr>
          <p:cNvSpPr txBox="1"/>
          <p:nvPr/>
        </p:nvSpPr>
        <p:spPr>
          <a:xfrm>
            <a:off x="6096000" y="3063240"/>
            <a:ext cx="4887748" cy="369332"/>
          </a:xfrm>
          <a:prstGeom prst="rect">
            <a:avLst/>
          </a:prstGeom>
          <a:noFill/>
        </p:spPr>
        <p:txBody>
          <a:bodyPr wrap="none" rtlCol="0">
            <a:spAutoFit/>
          </a:bodyPr>
          <a:lstStyle/>
          <a:p>
            <a:r>
              <a:rPr lang="hu-HU" dirty="0">
                <a:hlinkClick r:id="rId3"/>
              </a:rPr>
              <a:t>https://www.youtube.com/watch?v=9oYF-HxtoYg</a:t>
            </a:r>
            <a:r>
              <a:rPr lang="hu-HU" dirty="0"/>
              <a:t> </a:t>
            </a:r>
          </a:p>
        </p:txBody>
      </p:sp>
      <p:sp>
        <p:nvSpPr>
          <p:cNvPr id="7" name="TextBox 6">
            <a:extLst>
              <a:ext uri="{FF2B5EF4-FFF2-40B4-BE49-F238E27FC236}">
                <a16:creationId xmlns:a16="http://schemas.microsoft.com/office/drawing/2014/main" id="{2D161428-8359-2C00-3134-E1423B8FA547}"/>
              </a:ext>
            </a:extLst>
          </p:cNvPr>
          <p:cNvSpPr txBox="1"/>
          <p:nvPr/>
        </p:nvSpPr>
        <p:spPr>
          <a:xfrm>
            <a:off x="10848497" y="167640"/>
            <a:ext cx="983667" cy="369332"/>
          </a:xfrm>
          <a:prstGeom prst="rect">
            <a:avLst/>
          </a:prstGeom>
          <a:noFill/>
        </p:spPr>
        <p:txBody>
          <a:bodyPr wrap="none" rtlCol="0">
            <a:spAutoFit/>
          </a:bodyPr>
          <a:lstStyle/>
          <a:p>
            <a:r>
              <a:rPr lang="hu-HU" b="1" dirty="0" smtClean="0">
                <a:solidFill>
                  <a:srgbClr val="FF0000"/>
                </a:solidFill>
              </a:rPr>
              <a:t>optional</a:t>
            </a:r>
            <a:endParaRPr lang="hu-HU" b="1" dirty="0">
              <a:solidFill>
                <a:srgbClr val="FF0000"/>
              </a:solidFill>
            </a:endParaRPr>
          </a:p>
        </p:txBody>
      </p:sp>
      <p:sp>
        <p:nvSpPr>
          <p:cNvPr id="9" name="Cím 1">
            <a:extLst>
              <a:ext uri="{FF2B5EF4-FFF2-40B4-BE49-F238E27FC236}">
                <a16:creationId xmlns:a16="http://schemas.microsoft.com/office/drawing/2014/main" id="{D50E7FE7-7A6B-4BF8-9EE5-6AB1B782DF72}"/>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Development of quantum theory</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85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 presetClass="entr" presetSubtype="0" fill="hold" nodeType="afterEffect">
                                  <p:stCondLst>
                                    <p:cond delay="100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320040" y="1929764"/>
            <a:ext cx="11582400" cy="4178936"/>
          </a:xfrm>
        </p:spPr>
        <p:txBody>
          <a:bodyPr anchor="ctr" anchorCtr="0">
            <a:normAutofit lnSpcReduction="10000"/>
          </a:bodyPr>
          <a:lstStyle/>
          <a:p>
            <a:pPr marL="457200" indent="-457200">
              <a:spcBef>
                <a:spcPts val="0"/>
              </a:spcBef>
              <a:spcAft>
                <a:spcPts val="1000"/>
              </a:spcAft>
            </a:pPr>
            <a:r>
              <a:rPr lang="en-US" sz="3200" dirty="0">
                <a:latin typeface="Times New Roman" panose="02020603050405020304" pitchFamily="18" charset="0"/>
                <a:cs typeface="Times New Roman" panose="02020603050405020304" pitchFamily="18" charset="0"/>
              </a:rPr>
              <a:t>The phenomenon of the photoelectric </a:t>
            </a:r>
            <a:r>
              <a:rPr lang="en-US" sz="3200" dirty="0" smtClean="0">
                <a:latin typeface="Times New Roman" panose="02020603050405020304" pitchFamily="18" charset="0"/>
                <a:cs typeface="Times New Roman" panose="02020603050405020304" pitchFamily="18" charset="0"/>
              </a:rPr>
              <a:t>effect</a:t>
            </a:r>
            <a:r>
              <a:rPr lang="hu-HU" sz="3200" dirty="0">
                <a:latin typeface="Times New Roman" panose="02020603050405020304" pitchFamily="18" charset="0"/>
                <a:cs typeface="Times New Roman" panose="02020603050405020304" pitchFamily="18" charset="0"/>
              </a:rPr>
              <a:t>:</a:t>
            </a:r>
          </a:p>
          <a:p>
            <a:pPr lvl="1" indent="-442800">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everyone has seen a photocell door that opens when a beam of light is </a:t>
            </a:r>
            <a:r>
              <a:rPr lang="en-US" sz="2800" dirty="0" smtClean="0">
                <a:latin typeface="Times New Roman" panose="02020603050405020304" pitchFamily="18" charset="0"/>
                <a:cs typeface="Times New Roman" panose="02020603050405020304" pitchFamily="18" charset="0"/>
              </a:rPr>
              <a:t>interrupted</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a:p>
            <a:pPr lvl="1" indent="-442800">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basis of its operation is that the light beam </a:t>
            </a:r>
            <a:r>
              <a:rPr lang="hu-HU" sz="2800" dirty="0" smtClean="0">
                <a:latin typeface="Times New Roman" panose="02020603050405020304" pitchFamily="18" charset="0"/>
                <a:cs typeface="Times New Roman" panose="02020603050405020304" pitchFamily="18" charset="0"/>
              </a:rPr>
              <a:t>shines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on a metal, from which electrons are continuously </a:t>
            </a:r>
            <a:r>
              <a:rPr lang="en-US" sz="2800" dirty="0" smtClean="0">
                <a:latin typeface="Times New Roman" panose="02020603050405020304" pitchFamily="18" charset="0"/>
                <a:cs typeface="Times New Roman" panose="02020603050405020304" pitchFamily="18" charset="0"/>
              </a:rPr>
              <a:t>released, </a:t>
            </a:r>
            <a:r>
              <a:rPr lang="en-US" sz="2800" dirty="0">
                <a:latin typeface="Times New Roman" panose="02020603050405020304" pitchFamily="18" charset="0"/>
                <a:cs typeface="Times New Roman" panose="02020603050405020304" pitchFamily="18" charset="0"/>
              </a:rPr>
              <a:t>and they provide an electric current. If the light is interrupted, the current is interrupted, to which the equipment responds by opening the </a:t>
            </a:r>
            <a:r>
              <a:rPr lang="en-US" sz="2800" dirty="0" smtClean="0">
                <a:latin typeface="Times New Roman" panose="02020603050405020304" pitchFamily="18" charset="0"/>
                <a:cs typeface="Times New Roman" panose="02020603050405020304" pitchFamily="18" charset="0"/>
              </a:rPr>
              <a:t>door</a:t>
            </a:r>
            <a:r>
              <a:rPr lang="hu-HU" sz="2800" dirty="0">
                <a:latin typeface="Times New Roman" panose="02020603050405020304" pitchFamily="18" charset="0"/>
                <a:cs typeface="Times New Roman" panose="02020603050405020304" pitchFamily="18" charset="0"/>
              </a:rPr>
              <a:t>;</a:t>
            </a:r>
          </a:p>
          <a:p>
            <a:pPr lvl="1" indent="-442800">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a detailed examination of the phenomenon led to a result that was </a:t>
            </a:r>
            <a:r>
              <a:rPr lang="hu-HU" sz="2800" dirty="0" smtClean="0">
                <a:latin typeface="Times New Roman" panose="02020603050405020304" pitchFamily="18" charset="0"/>
                <a:cs typeface="Times New Roman" panose="02020603050405020304" pitchFamily="18" charset="0"/>
              </a:rPr>
              <a:t>completely</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opposed to what was expected based on the previous physical </a:t>
            </a:r>
            <a:r>
              <a:rPr lang="en-US" sz="2800" dirty="0" smtClean="0">
                <a:latin typeface="Times New Roman" panose="02020603050405020304" pitchFamily="18" charset="0"/>
                <a:cs typeface="Times New Roman" panose="02020603050405020304" pitchFamily="18" charset="0"/>
              </a:rPr>
              <a:t>picture</a:t>
            </a:r>
            <a:r>
              <a:rPr lang="hu-HU" sz="2800" dirty="0" smtClean="0">
                <a:latin typeface="Times New Roman" panose="02020603050405020304" pitchFamily="18" charset="0"/>
                <a:cs typeface="Times New Roman" panose="02020603050405020304" pitchFamily="18" charset="0"/>
              </a:rPr>
              <a:t>/knowledge.</a:t>
            </a:r>
            <a:endParaRPr lang="hu-HU"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D161428-8359-2C00-3134-E1423B8FA547}"/>
              </a:ext>
            </a:extLst>
          </p:cNvPr>
          <p:cNvSpPr txBox="1"/>
          <p:nvPr/>
        </p:nvSpPr>
        <p:spPr>
          <a:xfrm>
            <a:off x="10848497" y="167640"/>
            <a:ext cx="983667" cy="369332"/>
          </a:xfrm>
          <a:prstGeom prst="rect">
            <a:avLst/>
          </a:prstGeom>
          <a:noFill/>
        </p:spPr>
        <p:txBody>
          <a:bodyPr wrap="none" rtlCol="0">
            <a:spAutoFit/>
          </a:bodyPr>
          <a:lstStyle/>
          <a:p>
            <a:r>
              <a:rPr lang="hu-HU" b="1" dirty="0" smtClean="0">
                <a:solidFill>
                  <a:srgbClr val="FF0000"/>
                </a:solidFill>
              </a:rPr>
              <a:t>optional</a:t>
            </a:r>
            <a:endParaRPr lang="hu-HU" b="1" dirty="0">
              <a:solidFill>
                <a:srgbClr val="FF0000"/>
              </a:solidFill>
            </a:endParaRPr>
          </a:p>
        </p:txBody>
      </p:sp>
      <p:sp>
        <p:nvSpPr>
          <p:cNvPr id="8" name="Cím 1">
            <a:extLst>
              <a:ext uri="{FF2B5EF4-FFF2-40B4-BE49-F238E27FC236}">
                <a16:creationId xmlns:a16="http://schemas.microsoft.com/office/drawing/2014/main" id="{D50E7FE7-7A6B-4BF8-9EE5-6AB1B782DF72}"/>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Development of quantum theory</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93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latin typeface="Times New Roman" pitchFamily="18" charset="0"/>
                <a:cs typeface="Times New Roman" pitchFamily="18" charset="0"/>
              </a:rPr>
              <a:t>Photoelectric effect</a:t>
            </a:r>
            <a:endParaRPr lang="hu-HU" dirty="0"/>
          </a:p>
        </p:txBody>
      </p:sp>
      <p:sp>
        <p:nvSpPr>
          <p:cNvPr id="58" name="Tartalom helye 57"/>
          <p:cNvSpPr>
            <a:spLocks noGrp="1"/>
          </p:cNvSpPr>
          <p:nvPr>
            <p:ph sz="half" idx="1"/>
          </p:nvPr>
        </p:nvSpPr>
        <p:spPr>
          <a:xfrm>
            <a:off x="2043860" y="4650434"/>
            <a:ext cx="4043945" cy="1794357"/>
          </a:xfrm>
        </p:spPr>
        <p:txBody>
          <a:bodyPr>
            <a:normAutofit fontScale="85000" lnSpcReduction="10000"/>
          </a:bodyPr>
          <a:lstStyle/>
          <a:p>
            <a:r>
              <a:rPr lang="en-US" dirty="0">
                <a:latin typeface="Times New Roman" pitchFamily="18" charset="0"/>
                <a:cs typeface="Times New Roman" pitchFamily="18" charset="0"/>
              </a:rPr>
              <a:t>The energy of the electron is increased by light </a:t>
            </a:r>
            <a:r>
              <a:rPr lang="en-US" dirty="0" smtClean="0">
                <a:latin typeface="Times New Roman" pitchFamily="18" charset="0"/>
                <a:cs typeface="Times New Roman" pitchFamily="18" charset="0"/>
              </a:rPr>
              <a:t>absorption</a:t>
            </a:r>
            <a:r>
              <a:rPr lang="hu-HU" dirty="0" smtClean="0">
                <a:latin typeface="Times New Roman" pitchFamily="18" charset="0"/>
                <a:cs typeface="Times New Roman" pitchFamily="18" charset="0"/>
              </a:rPr>
              <a:t>.</a:t>
            </a:r>
            <a:endParaRPr lang="hu-HU" dirty="0">
              <a:latin typeface="Times New Roman" pitchFamily="18" charset="0"/>
              <a:cs typeface="Times New Roman" pitchFamily="18" charset="0"/>
            </a:endParaRPr>
          </a:p>
          <a:p>
            <a:r>
              <a:rPr lang="en-US" dirty="0">
                <a:latin typeface="Times New Roman" pitchFamily="18" charset="0"/>
                <a:cs typeface="Times New Roman" pitchFamily="18" charset="0"/>
              </a:rPr>
              <a:t>Any </a:t>
            </a:r>
            <a:r>
              <a:rPr lang="en-US" dirty="0" smtClean="0">
                <a:latin typeface="Times New Roman" pitchFamily="18" charset="0"/>
                <a:cs typeface="Times New Roman" pitchFamily="18" charset="0"/>
              </a:rPr>
              <a:t>wavelength</a:t>
            </a:r>
            <a:r>
              <a:rPr lang="hu-HU" dirty="0" smtClean="0">
                <a:latin typeface="Times New Roman" pitchFamily="18" charset="0"/>
                <a:cs typeface="Times New Roman" pitchFamily="18" charset="0"/>
              </a:rPr>
              <a:t> of light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good if it has the right </a:t>
            </a:r>
            <a:r>
              <a:rPr lang="en-US" dirty="0" smtClean="0">
                <a:latin typeface="Times New Roman" pitchFamily="18" charset="0"/>
                <a:cs typeface="Times New Roman" pitchFamily="18" charset="0"/>
              </a:rPr>
              <a:t>intensity</a:t>
            </a:r>
            <a:r>
              <a:rPr lang="hu-HU" dirty="0">
                <a:latin typeface="Times New Roman" pitchFamily="18" charset="0"/>
                <a:cs typeface="Times New Roman" pitchFamily="18" charset="0"/>
              </a:rPr>
              <a:t>.</a:t>
            </a:r>
          </a:p>
        </p:txBody>
      </p:sp>
      <p:sp>
        <p:nvSpPr>
          <p:cNvPr id="4" name="Szövegdoboz 3"/>
          <p:cNvSpPr txBox="1"/>
          <p:nvPr/>
        </p:nvSpPr>
        <p:spPr>
          <a:xfrm>
            <a:off x="1950392" y="1935367"/>
            <a:ext cx="3031600" cy="427361"/>
          </a:xfrm>
          <a:prstGeom prst="rect">
            <a:avLst/>
          </a:prstGeom>
          <a:noFill/>
        </p:spPr>
        <p:txBody>
          <a:bodyPr wrap="none" rtlCol="0">
            <a:spAutoFit/>
          </a:bodyPr>
          <a:lstStyle/>
          <a:p>
            <a:pPr algn="ctr"/>
            <a:r>
              <a:rPr lang="hu-HU" sz="2177" dirty="0" smtClean="0">
                <a:latin typeface="Times New Roman" pitchFamily="18" charset="0"/>
                <a:cs typeface="Times New Roman" pitchFamily="18" charset="0"/>
              </a:rPr>
              <a:t>Classical physical model:</a:t>
            </a:r>
            <a:endParaRPr lang="hu-HU" sz="2177" dirty="0">
              <a:latin typeface="Times New Roman" pitchFamily="18" charset="0"/>
              <a:cs typeface="Times New Roman" pitchFamily="18" charset="0"/>
            </a:endParaRPr>
          </a:p>
        </p:txBody>
      </p:sp>
      <p:cxnSp>
        <p:nvCxnSpPr>
          <p:cNvPr id="6" name="Egyenes összekötő nyíllal 5"/>
          <p:cNvCxnSpPr/>
          <p:nvPr/>
        </p:nvCxnSpPr>
        <p:spPr bwMode="auto">
          <a:xfrm flipV="1">
            <a:off x="2537410" y="2427774"/>
            <a:ext cx="0" cy="1727321"/>
          </a:xfrm>
          <a:prstGeom prst="straightConnector1">
            <a:avLst/>
          </a:prstGeom>
          <a:solidFill>
            <a:srgbClr val="00B8FF"/>
          </a:solidFill>
          <a:ln w="25400" cap="flat" cmpd="sng" algn="ctr">
            <a:solidFill>
              <a:schemeClr val="tx1"/>
            </a:solidFill>
            <a:prstDash val="solid"/>
            <a:round/>
            <a:headEnd type="none" w="med" len="med"/>
            <a:tailEnd type="stealth"/>
          </a:ln>
          <a:effectLst/>
        </p:spPr>
      </p:cxnSp>
      <p:cxnSp>
        <p:nvCxnSpPr>
          <p:cNvPr id="8" name="Egyenes összekötő nyíllal 7"/>
          <p:cNvCxnSpPr/>
          <p:nvPr/>
        </p:nvCxnSpPr>
        <p:spPr bwMode="auto">
          <a:xfrm>
            <a:off x="2537411" y="4155095"/>
            <a:ext cx="3521821" cy="0"/>
          </a:xfrm>
          <a:prstGeom prst="straightConnector1">
            <a:avLst/>
          </a:prstGeom>
          <a:solidFill>
            <a:srgbClr val="00B8FF"/>
          </a:solidFill>
          <a:ln w="25400" cap="flat" cmpd="sng" algn="ctr">
            <a:solidFill>
              <a:schemeClr val="tx1"/>
            </a:solidFill>
            <a:prstDash val="solid"/>
            <a:round/>
            <a:headEnd type="none" w="med" len="med"/>
            <a:tailEnd type="stealth"/>
          </a:ln>
          <a:effectLst/>
        </p:spPr>
      </p:cxnSp>
      <p:sp>
        <p:nvSpPr>
          <p:cNvPr id="9" name="Szövegdoboz 8"/>
          <p:cNvSpPr txBox="1"/>
          <p:nvPr/>
        </p:nvSpPr>
        <p:spPr>
          <a:xfrm>
            <a:off x="1978926" y="2378248"/>
            <a:ext cx="452368" cy="343620"/>
          </a:xfrm>
          <a:prstGeom prst="rect">
            <a:avLst/>
          </a:prstGeom>
          <a:noFill/>
        </p:spPr>
        <p:txBody>
          <a:bodyPr wrap="none" rtlCol="0">
            <a:spAutoFit/>
          </a:bodyPr>
          <a:lstStyle/>
          <a:p>
            <a:pPr algn="ctr"/>
            <a:r>
              <a:rPr lang="hu-HU" sz="1633" dirty="0">
                <a:latin typeface="Times New Roman" pitchFamily="18" charset="0"/>
                <a:cs typeface="Times New Roman" pitchFamily="18" charset="0"/>
              </a:rPr>
              <a:t>E/J</a:t>
            </a:r>
          </a:p>
        </p:txBody>
      </p:sp>
      <p:sp>
        <p:nvSpPr>
          <p:cNvPr id="10" name="Szövegdoboz 9"/>
          <p:cNvSpPr txBox="1"/>
          <p:nvPr/>
        </p:nvSpPr>
        <p:spPr>
          <a:xfrm>
            <a:off x="5532080" y="4202825"/>
            <a:ext cx="614271" cy="343620"/>
          </a:xfrm>
          <a:prstGeom prst="rect">
            <a:avLst/>
          </a:prstGeom>
          <a:noFill/>
        </p:spPr>
        <p:txBody>
          <a:bodyPr wrap="none" rtlCol="0">
            <a:spAutoFit/>
          </a:bodyPr>
          <a:lstStyle/>
          <a:p>
            <a:pPr algn="ctr"/>
            <a:r>
              <a:rPr lang="hu-HU" sz="1633" dirty="0">
                <a:latin typeface="Times New Roman" pitchFamily="18" charset="0"/>
                <a:cs typeface="Times New Roman" pitchFamily="18" charset="0"/>
              </a:rPr>
              <a:t>x/nm</a:t>
            </a:r>
          </a:p>
        </p:txBody>
      </p:sp>
      <p:grpSp>
        <p:nvGrpSpPr>
          <p:cNvPr id="88" name="Csoportba foglalás 87"/>
          <p:cNvGrpSpPr/>
          <p:nvPr/>
        </p:nvGrpSpPr>
        <p:grpSpPr>
          <a:xfrm>
            <a:off x="2537411" y="2848728"/>
            <a:ext cx="3557767" cy="1089528"/>
            <a:chOff x="1117626" y="3140194"/>
            <a:chExt cx="3921779" cy="1201003"/>
          </a:xfrm>
        </p:grpSpPr>
        <p:cxnSp>
          <p:nvCxnSpPr>
            <p:cNvPr id="14" name="Egyenes összekötő 13"/>
            <p:cNvCxnSpPr/>
            <p:nvPr/>
          </p:nvCxnSpPr>
          <p:spPr bwMode="auto">
            <a:xfrm>
              <a:off x="1117626" y="4341197"/>
              <a:ext cx="574696" cy="0"/>
            </a:xfrm>
            <a:prstGeom prst="line">
              <a:avLst/>
            </a:prstGeom>
            <a:solidFill>
              <a:srgbClr val="00B8FF"/>
            </a:solidFill>
            <a:ln w="25400" cap="flat" cmpd="sng" algn="ctr">
              <a:solidFill>
                <a:srgbClr val="FF0000"/>
              </a:solidFill>
              <a:prstDash val="solid"/>
              <a:round/>
              <a:headEnd type="none" w="med" len="med"/>
              <a:tailEnd type="none" w="med" len="med"/>
            </a:ln>
            <a:effectLst/>
          </p:spPr>
        </p:cxnSp>
        <p:cxnSp>
          <p:nvCxnSpPr>
            <p:cNvPr id="15" name="Egyenes összekötő 14"/>
            <p:cNvCxnSpPr/>
            <p:nvPr/>
          </p:nvCxnSpPr>
          <p:spPr bwMode="auto">
            <a:xfrm>
              <a:off x="4590342" y="3140194"/>
              <a:ext cx="449063" cy="0"/>
            </a:xfrm>
            <a:prstGeom prst="line">
              <a:avLst/>
            </a:prstGeom>
            <a:solidFill>
              <a:srgbClr val="00B8FF"/>
            </a:solidFill>
            <a:ln w="25400" cap="flat" cmpd="sng" algn="ctr">
              <a:solidFill>
                <a:srgbClr val="FF0000"/>
              </a:solidFill>
              <a:prstDash val="solid"/>
              <a:round/>
              <a:headEnd type="none" w="med" len="med"/>
              <a:tailEnd type="none" w="med" len="med"/>
            </a:ln>
            <a:effectLst/>
          </p:spPr>
        </p:cxnSp>
        <p:cxnSp>
          <p:nvCxnSpPr>
            <p:cNvPr id="16" name="Egyenes összekötő 15"/>
            <p:cNvCxnSpPr/>
            <p:nvPr/>
          </p:nvCxnSpPr>
          <p:spPr bwMode="auto">
            <a:xfrm flipV="1">
              <a:off x="1692322" y="3140194"/>
              <a:ext cx="2898020" cy="1201003"/>
            </a:xfrm>
            <a:prstGeom prst="line">
              <a:avLst/>
            </a:prstGeom>
            <a:solidFill>
              <a:srgbClr val="00B8FF"/>
            </a:solidFill>
            <a:ln w="25400" cap="flat" cmpd="sng" algn="ctr">
              <a:solidFill>
                <a:srgbClr val="FF0000"/>
              </a:solidFill>
              <a:prstDash val="solid"/>
              <a:round/>
              <a:headEnd type="none" w="med" len="med"/>
              <a:tailEnd type="none" w="med" len="med"/>
            </a:ln>
            <a:effectLst/>
          </p:spPr>
        </p:cxnSp>
      </p:grpSp>
      <p:sp>
        <p:nvSpPr>
          <p:cNvPr id="22" name="Szabadkézi sokszög 21"/>
          <p:cNvSpPr/>
          <p:nvPr/>
        </p:nvSpPr>
        <p:spPr bwMode="auto">
          <a:xfrm rot="1800000">
            <a:off x="2557377" y="3553784"/>
            <a:ext cx="448928" cy="263021"/>
          </a:xfrm>
          <a:custGeom>
            <a:avLst/>
            <a:gdLst>
              <a:gd name="connsiteX0" fmla="*/ 0 w 1319212"/>
              <a:gd name="connsiteY0" fmla="*/ 6349 h 164306"/>
              <a:gd name="connsiteX1" fmla="*/ 261937 w 1319212"/>
              <a:gd name="connsiteY1" fmla="*/ 158749 h 164306"/>
              <a:gd name="connsiteX2" fmla="*/ 523875 w 1319212"/>
              <a:gd name="connsiteY2" fmla="*/ 6349 h 164306"/>
              <a:gd name="connsiteX3" fmla="*/ 790575 w 1319212"/>
              <a:gd name="connsiteY3" fmla="*/ 163512 h 164306"/>
              <a:gd name="connsiteX4" fmla="*/ 1057275 w 1319212"/>
              <a:gd name="connsiteY4" fmla="*/ 1587 h 164306"/>
              <a:gd name="connsiteX5" fmla="*/ 1319212 w 1319212"/>
              <a:gd name="connsiteY5" fmla="*/ 153987 h 164306"/>
              <a:gd name="connsiteX6" fmla="*/ 1319212 w 1319212"/>
              <a:gd name="connsiteY6" fmla="*/ 153987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212" h="164306">
                <a:moveTo>
                  <a:pt x="0" y="6349"/>
                </a:moveTo>
                <a:cubicBezTo>
                  <a:pt x="87312" y="82549"/>
                  <a:pt x="174625" y="158749"/>
                  <a:pt x="261937" y="158749"/>
                </a:cubicBezTo>
                <a:cubicBezTo>
                  <a:pt x="349249" y="158749"/>
                  <a:pt x="435769" y="5555"/>
                  <a:pt x="523875" y="6349"/>
                </a:cubicBezTo>
                <a:cubicBezTo>
                  <a:pt x="611981" y="7143"/>
                  <a:pt x="701675" y="164306"/>
                  <a:pt x="790575" y="163512"/>
                </a:cubicBezTo>
                <a:cubicBezTo>
                  <a:pt x="879475" y="162718"/>
                  <a:pt x="969169" y="3175"/>
                  <a:pt x="1057275" y="1587"/>
                </a:cubicBezTo>
                <a:cubicBezTo>
                  <a:pt x="1145381" y="0"/>
                  <a:pt x="1319212" y="153987"/>
                  <a:pt x="1319212" y="153987"/>
                </a:cubicBezTo>
                <a:lnTo>
                  <a:pt x="1319212" y="153987"/>
                </a:lnTo>
              </a:path>
            </a:pathLst>
          </a:custGeom>
          <a:noFill/>
          <a:ln w="25400" cap="flat" cmpd="sng" algn="ctr">
            <a:solidFill>
              <a:srgbClr val="00B0F0"/>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3" name="Oval 2"/>
          <p:cNvSpPr>
            <a:spLocks noChangeArrowheads="1"/>
          </p:cNvSpPr>
          <p:nvPr/>
        </p:nvSpPr>
        <p:spPr bwMode="auto">
          <a:xfrm>
            <a:off x="2951412" y="3795431"/>
            <a:ext cx="131053" cy="131054"/>
          </a:xfrm>
          <a:prstGeom prst="ellipse">
            <a:avLst/>
          </a:prstGeom>
          <a:solidFill>
            <a:srgbClr val="3F36FC"/>
          </a:solidFill>
          <a:ln w="9525">
            <a:solidFill>
              <a:srgbClr val="FF3333"/>
            </a:solidFill>
            <a:round/>
            <a:headEnd/>
            <a:tailEnd/>
          </a:ln>
        </p:spPr>
        <p:txBody>
          <a:bodyPr wrap="none" anchor="ctr"/>
          <a:lstStyle/>
          <a:p>
            <a:endParaRPr lang="hu-HU" sz="1633"/>
          </a:p>
        </p:txBody>
      </p:sp>
      <p:grpSp>
        <p:nvGrpSpPr>
          <p:cNvPr id="61" name="Csoportba foglalás 60"/>
          <p:cNvGrpSpPr/>
          <p:nvPr/>
        </p:nvGrpSpPr>
        <p:grpSpPr>
          <a:xfrm>
            <a:off x="3574795" y="3239120"/>
            <a:ext cx="934881" cy="267909"/>
            <a:chOff x="2261150" y="3566195"/>
            <a:chExt cx="1030533" cy="295320"/>
          </a:xfrm>
        </p:grpSpPr>
        <p:sp>
          <p:nvSpPr>
            <p:cNvPr id="25" name="Szabadkézi sokszög 24"/>
            <p:cNvSpPr/>
            <p:nvPr/>
          </p:nvSpPr>
          <p:spPr bwMode="auto">
            <a:xfrm rot="1800000">
              <a:off x="2261150" y="3566195"/>
              <a:ext cx="494860" cy="125758"/>
            </a:xfrm>
            <a:custGeom>
              <a:avLst/>
              <a:gdLst>
                <a:gd name="connsiteX0" fmla="*/ 0 w 1319212"/>
                <a:gd name="connsiteY0" fmla="*/ 6349 h 164306"/>
                <a:gd name="connsiteX1" fmla="*/ 261937 w 1319212"/>
                <a:gd name="connsiteY1" fmla="*/ 158749 h 164306"/>
                <a:gd name="connsiteX2" fmla="*/ 523875 w 1319212"/>
                <a:gd name="connsiteY2" fmla="*/ 6349 h 164306"/>
                <a:gd name="connsiteX3" fmla="*/ 790575 w 1319212"/>
                <a:gd name="connsiteY3" fmla="*/ 163512 h 164306"/>
                <a:gd name="connsiteX4" fmla="*/ 1057275 w 1319212"/>
                <a:gd name="connsiteY4" fmla="*/ 1587 h 164306"/>
                <a:gd name="connsiteX5" fmla="*/ 1319212 w 1319212"/>
                <a:gd name="connsiteY5" fmla="*/ 153987 h 164306"/>
                <a:gd name="connsiteX6" fmla="*/ 1319212 w 1319212"/>
                <a:gd name="connsiteY6" fmla="*/ 153987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212" h="164306">
                  <a:moveTo>
                    <a:pt x="0" y="6349"/>
                  </a:moveTo>
                  <a:cubicBezTo>
                    <a:pt x="87312" y="82549"/>
                    <a:pt x="174625" y="158749"/>
                    <a:pt x="261937" y="158749"/>
                  </a:cubicBezTo>
                  <a:cubicBezTo>
                    <a:pt x="349249" y="158749"/>
                    <a:pt x="435769" y="5555"/>
                    <a:pt x="523875" y="6349"/>
                  </a:cubicBezTo>
                  <a:cubicBezTo>
                    <a:pt x="611981" y="7143"/>
                    <a:pt x="701675" y="164306"/>
                    <a:pt x="790575" y="163512"/>
                  </a:cubicBezTo>
                  <a:cubicBezTo>
                    <a:pt x="879475" y="162718"/>
                    <a:pt x="969169" y="3175"/>
                    <a:pt x="1057275" y="1587"/>
                  </a:cubicBezTo>
                  <a:cubicBezTo>
                    <a:pt x="1145381" y="0"/>
                    <a:pt x="1319212" y="153987"/>
                    <a:pt x="1319212" y="153987"/>
                  </a:cubicBezTo>
                  <a:lnTo>
                    <a:pt x="1319212" y="153987"/>
                  </a:lnTo>
                </a:path>
              </a:pathLst>
            </a:custGeom>
            <a:noFill/>
            <a:ln w="25400" cap="flat" cmpd="sng" algn="ctr">
              <a:solidFill>
                <a:srgbClr val="00B0F0"/>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30" name="Oval 2"/>
            <p:cNvSpPr>
              <a:spLocks noChangeArrowheads="1"/>
            </p:cNvSpPr>
            <p:nvPr/>
          </p:nvSpPr>
          <p:spPr bwMode="auto">
            <a:xfrm>
              <a:off x="2715221" y="3717052"/>
              <a:ext cx="144462" cy="144463"/>
            </a:xfrm>
            <a:prstGeom prst="ellipse">
              <a:avLst/>
            </a:prstGeom>
            <a:solidFill>
              <a:srgbClr val="3F36FC"/>
            </a:solidFill>
            <a:ln w="9525">
              <a:solidFill>
                <a:srgbClr val="FF3333"/>
              </a:solidFill>
              <a:round/>
              <a:headEnd/>
              <a:tailEnd/>
            </a:ln>
          </p:spPr>
          <p:txBody>
            <a:bodyPr wrap="none" anchor="ctr"/>
            <a:lstStyle/>
            <a:p>
              <a:endParaRPr lang="hu-HU" sz="1633"/>
            </a:p>
          </p:txBody>
        </p:sp>
        <p:cxnSp>
          <p:nvCxnSpPr>
            <p:cNvPr id="46" name="Egyenes összekötő 45"/>
            <p:cNvCxnSpPr>
              <a:cxnSpLocks noChangeAspect="1"/>
            </p:cNvCxnSpPr>
            <p:nvPr/>
          </p:nvCxnSpPr>
          <p:spPr bwMode="auto">
            <a:xfrm flipV="1">
              <a:off x="2859683" y="3574537"/>
              <a:ext cx="432000" cy="181017"/>
            </a:xfrm>
            <a:prstGeom prst="line">
              <a:avLst/>
            </a:prstGeom>
            <a:solidFill>
              <a:srgbClr val="00B8FF"/>
            </a:solidFill>
            <a:ln w="25400" cap="flat" cmpd="sng" algn="ctr">
              <a:solidFill>
                <a:srgbClr val="00B050"/>
              </a:solidFill>
              <a:prstDash val="solid"/>
              <a:round/>
              <a:headEnd type="none" w="med" len="med"/>
              <a:tailEnd type="stealth" w="med" len="med"/>
            </a:ln>
            <a:effectLst/>
          </p:spPr>
        </p:cxnSp>
      </p:grpSp>
      <p:grpSp>
        <p:nvGrpSpPr>
          <p:cNvPr id="63" name="Csoportba foglalás 62"/>
          <p:cNvGrpSpPr/>
          <p:nvPr/>
        </p:nvGrpSpPr>
        <p:grpSpPr>
          <a:xfrm>
            <a:off x="5153410" y="2499600"/>
            <a:ext cx="1150605" cy="348833"/>
            <a:chOff x="4001281" y="2755345"/>
            <a:chExt cx="1268329" cy="384524"/>
          </a:xfrm>
        </p:grpSpPr>
        <p:sp>
          <p:nvSpPr>
            <p:cNvPr id="27" name="Szabadkézi sokszög 26"/>
            <p:cNvSpPr/>
            <p:nvPr/>
          </p:nvSpPr>
          <p:spPr bwMode="auto">
            <a:xfrm rot="1800000">
              <a:off x="4001281" y="2857555"/>
              <a:ext cx="494860" cy="45719"/>
            </a:xfrm>
            <a:custGeom>
              <a:avLst/>
              <a:gdLst>
                <a:gd name="connsiteX0" fmla="*/ 0 w 1319212"/>
                <a:gd name="connsiteY0" fmla="*/ 6349 h 164306"/>
                <a:gd name="connsiteX1" fmla="*/ 261937 w 1319212"/>
                <a:gd name="connsiteY1" fmla="*/ 158749 h 164306"/>
                <a:gd name="connsiteX2" fmla="*/ 523875 w 1319212"/>
                <a:gd name="connsiteY2" fmla="*/ 6349 h 164306"/>
                <a:gd name="connsiteX3" fmla="*/ 790575 w 1319212"/>
                <a:gd name="connsiteY3" fmla="*/ 163512 h 164306"/>
                <a:gd name="connsiteX4" fmla="*/ 1057275 w 1319212"/>
                <a:gd name="connsiteY4" fmla="*/ 1587 h 164306"/>
                <a:gd name="connsiteX5" fmla="*/ 1319212 w 1319212"/>
                <a:gd name="connsiteY5" fmla="*/ 153987 h 164306"/>
                <a:gd name="connsiteX6" fmla="*/ 1319212 w 1319212"/>
                <a:gd name="connsiteY6" fmla="*/ 153987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212" h="164306">
                  <a:moveTo>
                    <a:pt x="0" y="6349"/>
                  </a:moveTo>
                  <a:cubicBezTo>
                    <a:pt x="87312" y="82549"/>
                    <a:pt x="174625" y="158749"/>
                    <a:pt x="261937" y="158749"/>
                  </a:cubicBezTo>
                  <a:cubicBezTo>
                    <a:pt x="349249" y="158749"/>
                    <a:pt x="435769" y="5555"/>
                    <a:pt x="523875" y="6349"/>
                  </a:cubicBezTo>
                  <a:cubicBezTo>
                    <a:pt x="611981" y="7143"/>
                    <a:pt x="701675" y="164306"/>
                    <a:pt x="790575" y="163512"/>
                  </a:cubicBezTo>
                  <a:cubicBezTo>
                    <a:pt x="879475" y="162718"/>
                    <a:pt x="969169" y="3175"/>
                    <a:pt x="1057275" y="1587"/>
                  </a:cubicBezTo>
                  <a:cubicBezTo>
                    <a:pt x="1145381" y="0"/>
                    <a:pt x="1319212" y="153987"/>
                    <a:pt x="1319212" y="153987"/>
                  </a:cubicBezTo>
                  <a:lnTo>
                    <a:pt x="1319212" y="153987"/>
                  </a:lnTo>
                </a:path>
              </a:pathLst>
            </a:custGeom>
            <a:noFill/>
            <a:ln w="25400" cap="flat" cmpd="sng" algn="ctr">
              <a:solidFill>
                <a:srgbClr val="00B0F0"/>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32" name="Oval 2"/>
            <p:cNvSpPr>
              <a:spLocks noChangeArrowheads="1"/>
            </p:cNvSpPr>
            <p:nvPr/>
          </p:nvSpPr>
          <p:spPr bwMode="auto">
            <a:xfrm>
              <a:off x="4454212" y="2995406"/>
              <a:ext cx="144462" cy="144463"/>
            </a:xfrm>
            <a:prstGeom prst="ellipse">
              <a:avLst/>
            </a:prstGeom>
            <a:solidFill>
              <a:srgbClr val="3F36FC"/>
            </a:solidFill>
            <a:ln w="9525">
              <a:solidFill>
                <a:srgbClr val="FF3333"/>
              </a:solidFill>
              <a:round/>
              <a:headEnd/>
              <a:tailEnd/>
            </a:ln>
          </p:spPr>
          <p:txBody>
            <a:bodyPr wrap="none" anchor="ctr"/>
            <a:lstStyle/>
            <a:p>
              <a:endParaRPr lang="hu-HU" sz="1633"/>
            </a:p>
          </p:txBody>
        </p:sp>
        <p:cxnSp>
          <p:nvCxnSpPr>
            <p:cNvPr id="49" name="Egyenes összekötő 48"/>
            <p:cNvCxnSpPr/>
            <p:nvPr/>
          </p:nvCxnSpPr>
          <p:spPr bwMode="auto">
            <a:xfrm flipV="1">
              <a:off x="4594676" y="2755345"/>
              <a:ext cx="674934" cy="282811"/>
            </a:xfrm>
            <a:prstGeom prst="line">
              <a:avLst/>
            </a:prstGeom>
            <a:solidFill>
              <a:srgbClr val="00B8FF"/>
            </a:solidFill>
            <a:ln w="25400" cap="flat" cmpd="sng" algn="ctr">
              <a:solidFill>
                <a:srgbClr val="00B050"/>
              </a:solidFill>
              <a:prstDash val="solid"/>
              <a:round/>
              <a:headEnd type="none" w="med" len="med"/>
              <a:tailEnd type="stealth" w="med" len="med"/>
            </a:ln>
            <a:effectLst/>
          </p:spPr>
        </p:cxnSp>
      </p:grpSp>
      <p:grpSp>
        <p:nvGrpSpPr>
          <p:cNvPr id="62" name="Csoportba foglalás 61"/>
          <p:cNvGrpSpPr/>
          <p:nvPr/>
        </p:nvGrpSpPr>
        <p:grpSpPr>
          <a:xfrm>
            <a:off x="4350079" y="2878278"/>
            <a:ext cx="1027148" cy="306285"/>
            <a:chOff x="3115757" y="3172767"/>
            <a:chExt cx="1132241" cy="337623"/>
          </a:xfrm>
        </p:grpSpPr>
        <p:sp>
          <p:nvSpPr>
            <p:cNvPr id="26" name="Szabadkézi sokszög 25"/>
            <p:cNvSpPr/>
            <p:nvPr/>
          </p:nvSpPr>
          <p:spPr bwMode="auto">
            <a:xfrm rot="1800000">
              <a:off x="3115757" y="3235612"/>
              <a:ext cx="494860" cy="70020"/>
            </a:xfrm>
            <a:custGeom>
              <a:avLst/>
              <a:gdLst>
                <a:gd name="connsiteX0" fmla="*/ 0 w 1319212"/>
                <a:gd name="connsiteY0" fmla="*/ 6349 h 164306"/>
                <a:gd name="connsiteX1" fmla="*/ 261937 w 1319212"/>
                <a:gd name="connsiteY1" fmla="*/ 158749 h 164306"/>
                <a:gd name="connsiteX2" fmla="*/ 523875 w 1319212"/>
                <a:gd name="connsiteY2" fmla="*/ 6349 h 164306"/>
                <a:gd name="connsiteX3" fmla="*/ 790575 w 1319212"/>
                <a:gd name="connsiteY3" fmla="*/ 163512 h 164306"/>
                <a:gd name="connsiteX4" fmla="*/ 1057275 w 1319212"/>
                <a:gd name="connsiteY4" fmla="*/ 1587 h 164306"/>
                <a:gd name="connsiteX5" fmla="*/ 1319212 w 1319212"/>
                <a:gd name="connsiteY5" fmla="*/ 153987 h 164306"/>
                <a:gd name="connsiteX6" fmla="*/ 1319212 w 1319212"/>
                <a:gd name="connsiteY6" fmla="*/ 153987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212" h="164306">
                  <a:moveTo>
                    <a:pt x="0" y="6349"/>
                  </a:moveTo>
                  <a:cubicBezTo>
                    <a:pt x="87312" y="82549"/>
                    <a:pt x="174625" y="158749"/>
                    <a:pt x="261937" y="158749"/>
                  </a:cubicBezTo>
                  <a:cubicBezTo>
                    <a:pt x="349249" y="158749"/>
                    <a:pt x="435769" y="5555"/>
                    <a:pt x="523875" y="6349"/>
                  </a:cubicBezTo>
                  <a:cubicBezTo>
                    <a:pt x="611981" y="7143"/>
                    <a:pt x="701675" y="164306"/>
                    <a:pt x="790575" y="163512"/>
                  </a:cubicBezTo>
                  <a:cubicBezTo>
                    <a:pt x="879475" y="162718"/>
                    <a:pt x="969169" y="3175"/>
                    <a:pt x="1057275" y="1587"/>
                  </a:cubicBezTo>
                  <a:cubicBezTo>
                    <a:pt x="1145381" y="0"/>
                    <a:pt x="1319212" y="153987"/>
                    <a:pt x="1319212" y="153987"/>
                  </a:cubicBezTo>
                  <a:lnTo>
                    <a:pt x="1319212" y="153987"/>
                  </a:lnTo>
                </a:path>
              </a:pathLst>
            </a:custGeom>
            <a:noFill/>
            <a:ln w="25400" cap="flat" cmpd="sng" algn="ctr">
              <a:solidFill>
                <a:srgbClr val="00B0F0"/>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31" name="Oval 2"/>
            <p:cNvSpPr>
              <a:spLocks noChangeArrowheads="1"/>
            </p:cNvSpPr>
            <p:nvPr/>
          </p:nvSpPr>
          <p:spPr bwMode="auto">
            <a:xfrm>
              <a:off x="3569474" y="3365927"/>
              <a:ext cx="144462" cy="144463"/>
            </a:xfrm>
            <a:prstGeom prst="ellipse">
              <a:avLst/>
            </a:prstGeom>
            <a:solidFill>
              <a:srgbClr val="3F36FC"/>
            </a:solidFill>
            <a:ln w="9525">
              <a:solidFill>
                <a:srgbClr val="FF3333"/>
              </a:solidFill>
              <a:round/>
              <a:headEnd/>
              <a:tailEnd/>
            </a:ln>
          </p:spPr>
          <p:txBody>
            <a:bodyPr wrap="none" anchor="ctr"/>
            <a:lstStyle/>
            <a:p>
              <a:endParaRPr lang="hu-HU" sz="1633"/>
            </a:p>
          </p:txBody>
        </p:sp>
        <p:cxnSp>
          <p:nvCxnSpPr>
            <p:cNvPr id="50" name="Egyenes összekötő 49"/>
            <p:cNvCxnSpPr>
              <a:cxnSpLocks noChangeAspect="1"/>
            </p:cNvCxnSpPr>
            <p:nvPr/>
          </p:nvCxnSpPr>
          <p:spPr bwMode="auto">
            <a:xfrm flipV="1">
              <a:off x="3707998" y="3172767"/>
              <a:ext cx="540000" cy="226271"/>
            </a:xfrm>
            <a:prstGeom prst="line">
              <a:avLst/>
            </a:prstGeom>
            <a:solidFill>
              <a:srgbClr val="00B8FF"/>
            </a:solidFill>
            <a:ln w="25400" cap="flat" cmpd="sng" algn="ctr">
              <a:solidFill>
                <a:srgbClr val="00B050"/>
              </a:solidFill>
              <a:prstDash val="solid"/>
              <a:round/>
              <a:headEnd type="none" w="med" len="med"/>
              <a:tailEnd type="stealth" w="med" len="med"/>
            </a:ln>
            <a:effectLst/>
          </p:spPr>
        </p:cxnSp>
      </p:grpSp>
      <p:grpSp>
        <p:nvGrpSpPr>
          <p:cNvPr id="60" name="Csoportba foglalás 59"/>
          <p:cNvGrpSpPr/>
          <p:nvPr/>
        </p:nvGrpSpPr>
        <p:grpSpPr>
          <a:xfrm>
            <a:off x="3028858" y="3439366"/>
            <a:ext cx="798794" cy="301498"/>
            <a:chOff x="1659355" y="3799931"/>
            <a:chExt cx="880523" cy="332346"/>
          </a:xfrm>
        </p:grpSpPr>
        <p:sp>
          <p:nvSpPr>
            <p:cNvPr id="24" name="Szabadkézi sokszög 23"/>
            <p:cNvSpPr/>
            <p:nvPr/>
          </p:nvSpPr>
          <p:spPr bwMode="auto">
            <a:xfrm rot="1800000">
              <a:off x="1659355" y="3799931"/>
              <a:ext cx="494860" cy="174327"/>
            </a:xfrm>
            <a:custGeom>
              <a:avLst/>
              <a:gdLst>
                <a:gd name="connsiteX0" fmla="*/ 0 w 1319212"/>
                <a:gd name="connsiteY0" fmla="*/ 6349 h 164306"/>
                <a:gd name="connsiteX1" fmla="*/ 261937 w 1319212"/>
                <a:gd name="connsiteY1" fmla="*/ 158749 h 164306"/>
                <a:gd name="connsiteX2" fmla="*/ 523875 w 1319212"/>
                <a:gd name="connsiteY2" fmla="*/ 6349 h 164306"/>
                <a:gd name="connsiteX3" fmla="*/ 790575 w 1319212"/>
                <a:gd name="connsiteY3" fmla="*/ 163512 h 164306"/>
                <a:gd name="connsiteX4" fmla="*/ 1057275 w 1319212"/>
                <a:gd name="connsiteY4" fmla="*/ 1587 h 164306"/>
                <a:gd name="connsiteX5" fmla="*/ 1319212 w 1319212"/>
                <a:gd name="connsiteY5" fmla="*/ 153987 h 164306"/>
                <a:gd name="connsiteX6" fmla="*/ 1319212 w 1319212"/>
                <a:gd name="connsiteY6" fmla="*/ 153987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212" h="164306">
                  <a:moveTo>
                    <a:pt x="0" y="6349"/>
                  </a:moveTo>
                  <a:cubicBezTo>
                    <a:pt x="87312" y="82549"/>
                    <a:pt x="174625" y="158749"/>
                    <a:pt x="261937" y="158749"/>
                  </a:cubicBezTo>
                  <a:cubicBezTo>
                    <a:pt x="349249" y="158749"/>
                    <a:pt x="435769" y="5555"/>
                    <a:pt x="523875" y="6349"/>
                  </a:cubicBezTo>
                  <a:cubicBezTo>
                    <a:pt x="611981" y="7143"/>
                    <a:pt x="701675" y="164306"/>
                    <a:pt x="790575" y="163512"/>
                  </a:cubicBezTo>
                  <a:cubicBezTo>
                    <a:pt x="879475" y="162718"/>
                    <a:pt x="969169" y="3175"/>
                    <a:pt x="1057275" y="1587"/>
                  </a:cubicBezTo>
                  <a:cubicBezTo>
                    <a:pt x="1145381" y="0"/>
                    <a:pt x="1319212" y="153987"/>
                    <a:pt x="1319212" y="153987"/>
                  </a:cubicBezTo>
                  <a:lnTo>
                    <a:pt x="1319212" y="153987"/>
                  </a:lnTo>
                </a:path>
              </a:pathLst>
            </a:custGeom>
            <a:noFill/>
            <a:ln w="25400" cap="flat" cmpd="sng" algn="ctr">
              <a:solidFill>
                <a:srgbClr val="00B0F0"/>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29" name="Oval 2"/>
            <p:cNvSpPr>
              <a:spLocks noChangeArrowheads="1"/>
            </p:cNvSpPr>
            <p:nvPr/>
          </p:nvSpPr>
          <p:spPr bwMode="auto">
            <a:xfrm>
              <a:off x="2109569" y="3987814"/>
              <a:ext cx="144462" cy="144463"/>
            </a:xfrm>
            <a:prstGeom prst="ellipse">
              <a:avLst/>
            </a:prstGeom>
            <a:solidFill>
              <a:srgbClr val="3F36FC"/>
            </a:solidFill>
            <a:ln w="9525">
              <a:solidFill>
                <a:srgbClr val="FF3333"/>
              </a:solidFill>
              <a:round/>
              <a:headEnd/>
              <a:tailEnd/>
            </a:ln>
          </p:spPr>
          <p:txBody>
            <a:bodyPr wrap="none" anchor="ctr"/>
            <a:lstStyle/>
            <a:p>
              <a:endParaRPr lang="hu-HU" sz="1633"/>
            </a:p>
          </p:txBody>
        </p:sp>
        <p:cxnSp>
          <p:nvCxnSpPr>
            <p:cNvPr id="51" name="Egyenes összekötő 50"/>
            <p:cNvCxnSpPr>
              <a:cxnSpLocks noChangeAspect="1"/>
            </p:cNvCxnSpPr>
            <p:nvPr/>
          </p:nvCxnSpPr>
          <p:spPr bwMode="auto">
            <a:xfrm flipV="1">
              <a:off x="2251878" y="3897785"/>
              <a:ext cx="288000" cy="120678"/>
            </a:xfrm>
            <a:prstGeom prst="line">
              <a:avLst/>
            </a:prstGeom>
            <a:solidFill>
              <a:srgbClr val="00B8FF"/>
            </a:solidFill>
            <a:ln w="25400" cap="flat" cmpd="sng" algn="ctr">
              <a:solidFill>
                <a:srgbClr val="00B050"/>
              </a:solidFill>
              <a:prstDash val="solid"/>
              <a:round/>
              <a:headEnd type="none" w="med" len="med"/>
              <a:tailEnd type="stealth" w="med" len="med"/>
            </a:ln>
            <a:effectLst/>
          </p:spPr>
        </p:cxnSp>
      </p:grpSp>
      <p:cxnSp>
        <p:nvCxnSpPr>
          <p:cNvPr id="52" name="Egyenes összekötő 51"/>
          <p:cNvCxnSpPr>
            <a:cxnSpLocks noChangeAspect="1"/>
          </p:cNvCxnSpPr>
          <p:nvPr/>
        </p:nvCxnSpPr>
        <p:spPr bwMode="auto">
          <a:xfrm flipV="1">
            <a:off x="3082465" y="3767677"/>
            <a:ext cx="163293" cy="68423"/>
          </a:xfrm>
          <a:prstGeom prst="line">
            <a:avLst/>
          </a:prstGeom>
          <a:solidFill>
            <a:srgbClr val="00B8FF"/>
          </a:solidFill>
          <a:ln w="25400" cap="flat" cmpd="sng" algn="ctr">
            <a:solidFill>
              <a:srgbClr val="00B050"/>
            </a:solidFill>
            <a:prstDash val="solid"/>
            <a:round/>
            <a:headEnd type="none" w="med" len="med"/>
            <a:tailEnd type="stealth" w="med" len="med"/>
          </a:ln>
          <a:effectLst/>
        </p:spPr>
      </p:cxnSp>
      <p:sp>
        <p:nvSpPr>
          <p:cNvPr id="53" name="Szövegdoboz 52"/>
          <p:cNvSpPr txBox="1"/>
          <p:nvPr/>
        </p:nvSpPr>
        <p:spPr>
          <a:xfrm>
            <a:off x="1920643" y="3799999"/>
            <a:ext cx="635110" cy="287771"/>
          </a:xfrm>
          <a:prstGeom prst="rect">
            <a:avLst/>
          </a:prstGeom>
          <a:noFill/>
        </p:spPr>
        <p:txBody>
          <a:bodyPr wrap="none" rtlCol="0">
            <a:spAutoFit/>
          </a:bodyPr>
          <a:lstStyle/>
          <a:p>
            <a:pPr algn="ctr"/>
            <a:r>
              <a:rPr lang="hu-HU" sz="1270" dirty="0" smtClean="0">
                <a:latin typeface="Times New Roman" pitchFamily="18" charset="0"/>
                <a:cs typeface="Times New Roman" pitchFamily="18" charset="0"/>
              </a:rPr>
              <a:t>V</a:t>
            </a:r>
            <a:r>
              <a:rPr lang="hu-HU" sz="1270" baseline="-25000" dirty="0" smtClean="0">
                <a:latin typeface="Times New Roman" pitchFamily="18" charset="0"/>
                <a:cs typeface="Times New Roman" pitchFamily="18" charset="0"/>
              </a:rPr>
              <a:t>binding</a:t>
            </a:r>
            <a:endParaRPr lang="hu-HU" sz="1270" baseline="-25000" dirty="0">
              <a:latin typeface="Times New Roman" pitchFamily="18" charset="0"/>
              <a:cs typeface="Times New Roman" pitchFamily="18" charset="0"/>
            </a:endParaRPr>
          </a:p>
        </p:txBody>
      </p:sp>
      <p:sp>
        <p:nvSpPr>
          <p:cNvPr id="54" name="Szövegdoboz 53"/>
          <p:cNvSpPr txBox="1"/>
          <p:nvPr/>
        </p:nvSpPr>
        <p:spPr>
          <a:xfrm>
            <a:off x="2188617" y="2711285"/>
            <a:ext cx="266420" cy="287771"/>
          </a:xfrm>
          <a:prstGeom prst="rect">
            <a:avLst/>
          </a:prstGeom>
          <a:noFill/>
        </p:spPr>
        <p:txBody>
          <a:bodyPr wrap="none" rtlCol="0">
            <a:spAutoFit/>
          </a:bodyPr>
          <a:lstStyle/>
          <a:p>
            <a:pPr algn="ctr"/>
            <a:r>
              <a:rPr lang="hu-HU" sz="1270" dirty="0">
                <a:latin typeface="Times New Roman" pitchFamily="18" charset="0"/>
                <a:cs typeface="Times New Roman" pitchFamily="18" charset="0"/>
              </a:rPr>
              <a:t>0</a:t>
            </a:r>
            <a:endParaRPr lang="hu-HU" sz="1270" baseline="-25000" dirty="0">
              <a:latin typeface="Times New Roman" pitchFamily="18" charset="0"/>
              <a:cs typeface="Times New Roman" pitchFamily="18" charset="0"/>
            </a:endParaRPr>
          </a:p>
        </p:txBody>
      </p:sp>
      <p:cxnSp>
        <p:nvCxnSpPr>
          <p:cNvPr id="56" name="Egyenes összekötő 55"/>
          <p:cNvCxnSpPr/>
          <p:nvPr/>
        </p:nvCxnSpPr>
        <p:spPr bwMode="auto">
          <a:xfrm flipH="1">
            <a:off x="2434294" y="2845998"/>
            <a:ext cx="103117" cy="0"/>
          </a:xfrm>
          <a:prstGeom prst="line">
            <a:avLst/>
          </a:prstGeom>
          <a:solidFill>
            <a:srgbClr val="00B8FF"/>
          </a:solidFill>
          <a:ln w="25400" cap="flat" cmpd="sng" algn="ctr">
            <a:solidFill>
              <a:schemeClr val="tx1"/>
            </a:solidFill>
            <a:prstDash val="solid"/>
            <a:round/>
            <a:headEnd type="none" w="med" len="med"/>
            <a:tailEnd type="none" w="med" len="med"/>
          </a:ln>
          <a:effectLst/>
        </p:spPr>
      </p:cxnSp>
      <p:cxnSp>
        <p:nvCxnSpPr>
          <p:cNvPr id="57" name="Egyenes összekötő 56"/>
          <p:cNvCxnSpPr/>
          <p:nvPr/>
        </p:nvCxnSpPr>
        <p:spPr bwMode="auto">
          <a:xfrm flipH="1">
            <a:off x="2432491" y="3932337"/>
            <a:ext cx="103117" cy="0"/>
          </a:xfrm>
          <a:prstGeom prst="line">
            <a:avLst/>
          </a:prstGeom>
          <a:solidFill>
            <a:srgbClr val="00B8FF"/>
          </a:solidFill>
          <a:ln w="25400" cap="flat" cmpd="sng" algn="ctr">
            <a:solidFill>
              <a:schemeClr val="tx1"/>
            </a:solidFill>
            <a:prstDash val="solid"/>
            <a:round/>
            <a:headEnd type="none" w="med" len="med"/>
            <a:tailEnd type="none" w="med" len="med"/>
          </a:ln>
          <a:effectLst/>
        </p:spPr>
      </p:cxnSp>
      <p:grpSp>
        <p:nvGrpSpPr>
          <p:cNvPr id="76" name="Csoportba foglalás 75"/>
          <p:cNvGrpSpPr/>
          <p:nvPr/>
        </p:nvGrpSpPr>
        <p:grpSpPr>
          <a:xfrm>
            <a:off x="6138100" y="3761616"/>
            <a:ext cx="2975262" cy="2518862"/>
            <a:chOff x="5906551" y="1623925"/>
            <a:chExt cx="3279675" cy="2776579"/>
          </a:xfrm>
        </p:grpSpPr>
        <p:sp>
          <p:nvSpPr>
            <p:cNvPr id="73" name="Ív 72"/>
            <p:cNvSpPr/>
            <p:nvPr/>
          </p:nvSpPr>
          <p:spPr bwMode="auto">
            <a:xfrm>
              <a:off x="5906551" y="1623925"/>
              <a:ext cx="3279675" cy="2433433"/>
            </a:xfrm>
            <a:prstGeom prst="arc">
              <a:avLst>
                <a:gd name="adj1" fmla="val 483912"/>
                <a:gd name="adj2" fmla="val 4798871"/>
              </a:avLst>
            </a:prstGeom>
            <a:noFill/>
            <a:ln w="25400" cap="flat" cmpd="sng" algn="ctr">
              <a:solidFill>
                <a:srgbClr val="FF0000"/>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74" name="Szövegdoboz 73"/>
            <p:cNvSpPr txBox="1"/>
            <p:nvPr/>
          </p:nvSpPr>
          <p:spPr>
            <a:xfrm>
              <a:off x="7575337" y="4083290"/>
              <a:ext cx="491584" cy="317214"/>
            </a:xfrm>
            <a:prstGeom prst="rect">
              <a:avLst/>
            </a:prstGeom>
            <a:noFill/>
          </p:spPr>
          <p:txBody>
            <a:bodyPr wrap="none" rtlCol="0">
              <a:spAutoFit/>
            </a:bodyPr>
            <a:lstStyle/>
            <a:p>
              <a:pPr algn="ctr"/>
              <a:r>
                <a:rPr lang="hu-HU" sz="1270" dirty="0" smtClean="0">
                  <a:latin typeface="Times New Roman" pitchFamily="18" charset="0"/>
                  <a:cs typeface="Times New Roman" pitchFamily="18" charset="0"/>
                </a:rPr>
                <a:t>I</a:t>
              </a:r>
              <a:r>
                <a:rPr lang="hu-HU" sz="1270" baseline="-25000" dirty="0" smtClean="0">
                  <a:latin typeface="Times New Roman" pitchFamily="18" charset="0"/>
                  <a:cs typeface="Times New Roman" pitchFamily="18" charset="0"/>
                </a:rPr>
                <a:t>limit</a:t>
              </a:r>
              <a:endParaRPr lang="hu-HU" sz="1270" baseline="-25000" dirty="0">
                <a:latin typeface="Times New Roman" pitchFamily="18" charset="0"/>
                <a:cs typeface="Times New Roman" pitchFamily="18" charset="0"/>
              </a:endParaRPr>
            </a:p>
          </p:txBody>
        </p:sp>
        <p:cxnSp>
          <p:nvCxnSpPr>
            <p:cNvPr id="75" name="Egyenes összekötő 74"/>
            <p:cNvCxnSpPr/>
            <p:nvPr/>
          </p:nvCxnSpPr>
          <p:spPr bwMode="auto">
            <a:xfrm rot="5400000" flipH="1">
              <a:off x="7693959" y="4120601"/>
              <a:ext cx="113667" cy="0"/>
            </a:xfrm>
            <a:prstGeom prst="line">
              <a:avLst/>
            </a:prstGeom>
            <a:solidFill>
              <a:srgbClr val="00B8FF"/>
            </a:solidFill>
            <a:ln w="25400" cap="flat" cmpd="sng" algn="ctr">
              <a:solidFill>
                <a:schemeClr val="tx1"/>
              </a:solidFill>
              <a:prstDash val="solid"/>
              <a:round/>
              <a:headEnd type="none" w="med" len="med"/>
              <a:tailEnd type="none" w="med" len="med"/>
            </a:ln>
            <a:effectLst/>
          </p:spPr>
        </p:cxnSp>
      </p:grpSp>
      <p:grpSp>
        <p:nvGrpSpPr>
          <p:cNvPr id="90" name="Csoportba foglalás 89"/>
          <p:cNvGrpSpPr/>
          <p:nvPr/>
        </p:nvGrpSpPr>
        <p:grpSpPr>
          <a:xfrm>
            <a:off x="6960885" y="4486696"/>
            <a:ext cx="2574624" cy="1873837"/>
            <a:chOff x="5993686" y="4945751"/>
            <a:chExt cx="2838046" cy="2065558"/>
          </a:xfrm>
        </p:grpSpPr>
        <p:cxnSp>
          <p:nvCxnSpPr>
            <p:cNvPr id="66" name="Egyenes összekötő nyíllal 65"/>
            <p:cNvCxnSpPr/>
            <p:nvPr/>
          </p:nvCxnSpPr>
          <p:spPr bwMode="auto">
            <a:xfrm flipV="1">
              <a:off x="6567108" y="5413958"/>
              <a:ext cx="0" cy="1165960"/>
            </a:xfrm>
            <a:prstGeom prst="straightConnector1">
              <a:avLst/>
            </a:prstGeom>
            <a:solidFill>
              <a:srgbClr val="00B8FF"/>
            </a:solidFill>
            <a:ln w="25400" cap="flat" cmpd="sng" algn="ctr">
              <a:solidFill>
                <a:schemeClr val="tx1"/>
              </a:solidFill>
              <a:prstDash val="solid"/>
              <a:round/>
              <a:headEnd type="none" w="med" len="med"/>
              <a:tailEnd type="stealth"/>
            </a:ln>
            <a:effectLst/>
          </p:spPr>
        </p:cxnSp>
        <p:cxnSp>
          <p:nvCxnSpPr>
            <p:cNvPr id="67" name="Egyenes összekötő nyíllal 66"/>
            <p:cNvCxnSpPr/>
            <p:nvPr/>
          </p:nvCxnSpPr>
          <p:spPr bwMode="auto">
            <a:xfrm>
              <a:off x="6567108" y="6579918"/>
              <a:ext cx="2204589" cy="0"/>
            </a:xfrm>
            <a:prstGeom prst="straightConnector1">
              <a:avLst/>
            </a:prstGeom>
            <a:solidFill>
              <a:srgbClr val="00B8FF"/>
            </a:solidFill>
            <a:ln w="25400" cap="flat" cmpd="sng" algn="ctr">
              <a:solidFill>
                <a:schemeClr val="tx1"/>
              </a:solidFill>
              <a:prstDash val="solid"/>
              <a:round/>
              <a:headEnd type="none" w="med" len="med"/>
              <a:tailEnd type="stealth"/>
            </a:ln>
            <a:effectLst/>
          </p:spPr>
        </p:cxnSp>
        <p:sp>
          <p:nvSpPr>
            <p:cNvPr id="68" name="Szövegdoboz 67"/>
            <p:cNvSpPr txBox="1"/>
            <p:nvPr/>
          </p:nvSpPr>
          <p:spPr>
            <a:xfrm>
              <a:off x="5993686" y="5413958"/>
              <a:ext cx="498652" cy="378777"/>
            </a:xfrm>
            <a:prstGeom prst="rect">
              <a:avLst/>
            </a:prstGeom>
            <a:noFill/>
          </p:spPr>
          <p:txBody>
            <a:bodyPr wrap="none" rtlCol="0">
              <a:spAutoFit/>
            </a:bodyPr>
            <a:lstStyle/>
            <a:p>
              <a:pPr algn="ctr"/>
              <a:r>
                <a:rPr lang="hu-HU" sz="1633" dirty="0">
                  <a:latin typeface="Times New Roman" pitchFamily="18" charset="0"/>
                  <a:cs typeface="Times New Roman" pitchFamily="18" charset="0"/>
                </a:rPr>
                <a:t>T/J</a:t>
              </a:r>
            </a:p>
          </p:txBody>
        </p:sp>
        <p:sp>
          <p:nvSpPr>
            <p:cNvPr id="69" name="Szövegdoboz 68"/>
            <p:cNvSpPr txBox="1"/>
            <p:nvPr/>
          </p:nvSpPr>
          <p:spPr>
            <a:xfrm>
              <a:off x="8115737" y="6632532"/>
              <a:ext cx="715995" cy="378777"/>
            </a:xfrm>
            <a:prstGeom prst="rect">
              <a:avLst/>
            </a:prstGeom>
            <a:noFill/>
          </p:spPr>
          <p:txBody>
            <a:bodyPr wrap="none" rtlCol="0">
              <a:spAutoFit/>
            </a:bodyPr>
            <a:lstStyle/>
            <a:p>
              <a:pPr algn="ctr"/>
              <a:r>
                <a:rPr lang="hu-HU" sz="1633" dirty="0">
                  <a:latin typeface="Times New Roman" pitchFamily="18" charset="0"/>
                  <a:cs typeface="Times New Roman" pitchFamily="18" charset="0"/>
                </a:rPr>
                <a:t>I</a:t>
              </a:r>
              <a:r>
                <a:rPr lang="hu-HU" sz="1633" baseline="-25000" dirty="0">
                  <a:latin typeface="Times New Roman" pitchFamily="18" charset="0"/>
                  <a:cs typeface="Times New Roman" pitchFamily="18" charset="0"/>
                </a:rPr>
                <a:t>o</a:t>
              </a:r>
              <a:r>
                <a:rPr lang="hu-HU" sz="1633" dirty="0">
                  <a:latin typeface="Times New Roman" pitchFamily="18" charset="0"/>
                  <a:cs typeface="Times New Roman" pitchFamily="18" charset="0"/>
                </a:rPr>
                <a:t>/lux</a:t>
              </a:r>
            </a:p>
          </p:txBody>
        </p:sp>
        <p:sp>
          <p:nvSpPr>
            <p:cNvPr id="82" name="Szövegdoboz 81"/>
            <p:cNvSpPr txBox="1"/>
            <p:nvPr/>
          </p:nvSpPr>
          <p:spPr>
            <a:xfrm>
              <a:off x="6645645" y="4945751"/>
              <a:ext cx="1995313" cy="409523"/>
            </a:xfrm>
            <a:prstGeom prst="rect">
              <a:avLst/>
            </a:prstGeom>
            <a:noFill/>
          </p:spPr>
          <p:txBody>
            <a:bodyPr wrap="none" rtlCol="0">
              <a:spAutoFit/>
            </a:bodyPr>
            <a:lstStyle/>
            <a:p>
              <a:pPr algn="ctr"/>
              <a:r>
                <a:rPr lang="el-GR" sz="1814" dirty="0" smtClean="0">
                  <a:latin typeface="Times New Roman" pitchFamily="18" charset="0"/>
                  <a:cs typeface="Times New Roman" pitchFamily="18" charset="0"/>
                </a:rPr>
                <a:t>ν</a:t>
              </a:r>
              <a:r>
                <a:rPr lang="hu-HU" sz="1814" baseline="-25000" dirty="0" smtClean="0">
                  <a:latin typeface="Times New Roman" pitchFamily="18" charset="0"/>
                  <a:cs typeface="Times New Roman" pitchFamily="18" charset="0"/>
                </a:rPr>
                <a:t>incident</a:t>
              </a:r>
              <a:r>
                <a:rPr lang="hu-HU" sz="1814" dirty="0" smtClean="0">
                  <a:latin typeface="Times New Roman" pitchFamily="18" charset="0"/>
                  <a:cs typeface="Times New Roman" pitchFamily="18" charset="0"/>
                </a:rPr>
                <a:t> </a:t>
              </a:r>
              <a:r>
                <a:rPr lang="hu-HU" sz="1814" dirty="0">
                  <a:latin typeface="Times New Roman" pitchFamily="18" charset="0"/>
                  <a:cs typeface="Times New Roman" pitchFamily="18" charset="0"/>
                </a:rPr>
                <a:t>= </a:t>
              </a:r>
              <a:r>
                <a:rPr lang="hu-HU" sz="1814" dirty="0" smtClean="0">
                  <a:latin typeface="Times New Roman" pitchFamily="18" charset="0"/>
                  <a:cs typeface="Times New Roman" pitchFamily="18" charset="0"/>
                </a:rPr>
                <a:t>constant</a:t>
              </a:r>
              <a:endParaRPr lang="hu-HU" sz="1814" baseline="-25000" dirty="0">
                <a:latin typeface="Times New Roman" pitchFamily="18" charset="0"/>
                <a:cs typeface="Times New Roman" pitchFamily="18" charset="0"/>
              </a:endParaRPr>
            </a:p>
          </p:txBody>
        </p:sp>
      </p:grpSp>
      <p:sp>
        <p:nvSpPr>
          <p:cNvPr id="83" name="Szövegdoboz 82"/>
          <p:cNvSpPr txBox="1"/>
          <p:nvPr/>
        </p:nvSpPr>
        <p:spPr>
          <a:xfrm>
            <a:off x="9294173" y="5549974"/>
            <a:ext cx="2308645" cy="371512"/>
          </a:xfrm>
          <a:prstGeom prst="rect">
            <a:avLst/>
          </a:prstGeom>
          <a:noFill/>
        </p:spPr>
        <p:txBody>
          <a:bodyPr wrap="none" rtlCol="0">
            <a:spAutoFit/>
          </a:bodyPr>
          <a:lstStyle/>
          <a:p>
            <a:pPr algn="ctr"/>
            <a:r>
              <a:rPr lang="hu-HU" sz="1814" dirty="0" smtClean="0">
                <a:latin typeface="Times New Roman" pitchFamily="18" charset="0"/>
                <a:cs typeface="Times New Roman" pitchFamily="18" charset="0"/>
              </a:rPr>
              <a:t>e</a:t>
            </a:r>
            <a:r>
              <a:rPr lang="hu-HU" sz="1814" baseline="30000" dirty="0" smtClean="0">
                <a:latin typeface="Times New Roman" pitchFamily="18" charset="0"/>
                <a:cs typeface="Times New Roman" pitchFamily="18" charset="0"/>
              </a:rPr>
              <a:t>x</a:t>
            </a:r>
            <a:r>
              <a:rPr lang="hu-HU" sz="1814" dirty="0" smtClean="0">
                <a:latin typeface="Times New Roman" pitchFamily="18" charset="0"/>
                <a:cs typeface="Times New Roman" pitchFamily="18" charset="0"/>
              </a:rPr>
              <a:t> </a:t>
            </a:r>
            <a:r>
              <a:rPr lang="hu-HU" sz="1814" dirty="0">
                <a:latin typeface="Times New Roman" pitchFamily="18" charset="0"/>
                <a:cs typeface="Times New Roman" pitchFamily="18" charset="0"/>
              </a:rPr>
              <a:t>- L</a:t>
            </a:r>
            <a:r>
              <a:rPr lang="en-US" sz="1814" dirty="0" err="1">
                <a:latin typeface="Times New Roman" pitchFamily="18" charset="0"/>
                <a:cs typeface="Times New Roman" pitchFamily="18" charset="0"/>
              </a:rPr>
              <a:t>ambert</a:t>
            </a:r>
            <a:r>
              <a:rPr lang="hu-HU" sz="1814" dirty="0">
                <a:latin typeface="Times New Roman" pitchFamily="18" charset="0"/>
                <a:cs typeface="Times New Roman" pitchFamily="18" charset="0"/>
              </a:rPr>
              <a:t>-B</a:t>
            </a:r>
            <a:r>
              <a:rPr lang="en-US" sz="1814" dirty="0" err="1" smtClean="0">
                <a:latin typeface="Times New Roman" pitchFamily="18" charset="0"/>
                <a:cs typeface="Times New Roman" pitchFamily="18" charset="0"/>
              </a:rPr>
              <a:t>eer</a:t>
            </a:r>
            <a:r>
              <a:rPr lang="hu-HU" sz="1814" dirty="0" smtClean="0">
                <a:latin typeface="Times New Roman" pitchFamily="18" charset="0"/>
                <a:cs typeface="Times New Roman" pitchFamily="18" charset="0"/>
              </a:rPr>
              <a:t> law</a:t>
            </a:r>
            <a:endParaRPr lang="hu-HU" sz="1814" baseline="-25000" dirty="0">
              <a:latin typeface="Times New Roman" pitchFamily="18" charset="0"/>
              <a:cs typeface="Times New Roman" pitchFamily="18" charset="0"/>
            </a:endParaRPr>
          </a:p>
        </p:txBody>
      </p:sp>
      <p:sp>
        <p:nvSpPr>
          <p:cNvPr id="64" name="Szövegdoboz 63"/>
          <p:cNvSpPr txBox="1"/>
          <p:nvPr/>
        </p:nvSpPr>
        <p:spPr>
          <a:xfrm>
            <a:off x="6960885" y="1725038"/>
            <a:ext cx="4545315" cy="762388"/>
          </a:xfrm>
          <a:prstGeom prst="rect">
            <a:avLst/>
          </a:prstGeom>
          <a:noFill/>
        </p:spPr>
        <p:txBody>
          <a:bodyPr wrap="square" rtlCol="0">
            <a:spAutoFit/>
          </a:bodyPr>
          <a:lstStyle/>
          <a:p>
            <a:pPr algn="ctr"/>
            <a:r>
              <a:rPr lang="en-US" sz="2177" dirty="0">
                <a:latin typeface="Times New Roman" pitchFamily="18" charset="0"/>
                <a:cs typeface="Times New Roman" pitchFamily="18" charset="0"/>
              </a:rPr>
              <a:t>Consequences: outgoing </a:t>
            </a:r>
            <a:r>
              <a:rPr lang="en-US" sz="2177" dirty="0" smtClean="0">
                <a:latin typeface="Times New Roman" pitchFamily="18" charset="0"/>
                <a:cs typeface="Times New Roman" pitchFamily="18" charset="0"/>
              </a:rPr>
              <a:t>electrons</a:t>
            </a:r>
            <a:r>
              <a:rPr lang="hu-HU" sz="2177" dirty="0" smtClean="0">
                <a:latin typeface="Times New Roman" pitchFamily="18" charset="0"/>
                <a:cs typeface="Times New Roman" pitchFamily="18" charset="0"/>
              </a:rPr>
              <a:t>’</a:t>
            </a:r>
            <a:r>
              <a:rPr lang="en-US" sz="2177" dirty="0" smtClean="0">
                <a:latin typeface="Times New Roman" pitchFamily="18" charset="0"/>
                <a:cs typeface="Times New Roman" pitchFamily="18" charset="0"/>
              </a:rPr>
              <a:t> </a:t>
            </a:r>
            <a:r>
              <a:rPr lang="en-US" sz="2177" dirty="0">
                <a:latin typeface="Times New Roman" pitchFamily="18" charset="0"/>
                <a:cs typeface="Times New Roman" pitchFamily="18" charset="0"/>
              </a:rPr>
              <a:t>kinetic energy is independent</a:t>
            </a:r>
            <a:endParaRPr lang="hu-HU" sz="2177" dirty="0">
              <a:latin typeface="Times New Roman" pitchFamily="18" charset="0"/>
              <a:cs typeface="Times New Roman" pitchFamily="18" charset="0"/>
            </a:endParaRPr>
          </a:p>
        </p:txBody>
      </p:sp>
      <p:grpSp>
        <p:nvGrpSpPr>
          <p:cNvPr id="77" name="Csoportba foglalás 76"/>
          <p:cNvGrpSpPr/>
          <p:nvPr/>
        </p:nvGrpSpPr>
        <p:grpSpPr>
          <a:xfrm>
            <a:off x="6941810" y="2890003"/>
            <a:ext cx="2540160" cy="1449088"/>
            <a:chOff x="5493792" y="3510390"/>
            <a:chExt cx="2800056" cy="1597351"/>
          </a:xfrm>
        </p:grpSpPr>
        <p:cxnSp>
          <p:nvCxnSpPr>
            <p:cNvPr id="78" name="Egyenes összekötő nyíllal 77"/>
            <p:cNvCxnSpPr/>
            <p:nvPr/>
          </p:nvCxnSpPr>
          <p:spPr bwMode="auto">
            <a:xfrm flipV="1">
              <a:off x="6067214" y="3510390"/>
              <a:ext cx="0" cy="1165960"/>
            </a:xfrm>
            <a:prstGeom prst="straightConnector1">
              <a:avLst/>
            </a:prstGeom>
            <a:solidFill>
              <a:srgbClr val="00B8FF"/>
            </a:solidFill>
            <a:ln w="25400" cap="flat" cmpd="sng" algn="ctr">
              <a:solidFill>
                <a:schemeClr val="tx1"/>
              </a:solidFill>
              <a:prstDash val="solid"/>
              <a:round/>
              <a:headEnd type="none" w="med" len="med"/>
              <a:tailEnd type="stealth"/>
            </a:ln>
            <a:effectLst/>
          </p:spPr>
        </p:cxnSp>
        <p:cxnSp>
          <p:nvCxnSpPr>
            <p:cNvPr id="79" name="Egyenes összekötő nyíllal 78"/>
            <p:cNvCxnSpPr/>
            <p:nvPr/>
          </p:nvCxnSpPr>
          <p:spPr bwMode="auto">
            <a:xfrm>
              <a:off x="6067214" y="4676350"/>
              <a:ext cx="2204589" cy="0"/>
            </a:xfrm>
            <a:prstGeom prst="straightConnector1">
              <a:avLst/>
            </a:prstGeom>
            <a:solidFill>
              <a:srgbClr val="00B8FF"/>
            </a:solidFill>
            <a:ln w="25400" cap="flat" cmpd="sng" algn="ctr">
              <a:solidFill>
                <a:schemeClr val="tx1"/>
              </a:solidFill>
              <a:prstDash val="solid"/>
              <a:round/>
              <a:headEnd type="none" w="med" len="med"/>
              <a:tailEnd type="stealth"/>
            </a:ln>
            <a:effectLst/>
          </p:spPr>
        </p:cxnSp>
        <p:sp>
          <p:nvSpPr>
            <p:cNvPr id="80" name="Szövegdoboz 79"/>
            <p:cNvSpPr txBox="1"/>
            <p:nvPr/>
          </p:nvSpPr>
          <p:spPr>
            <a:xfrm>
              <a:off x="5493792" y="3510390"/>
              <a:ext cx="498652" cy="378777"/>
            </a:xfrm>
            <a:prstGeom prst="rect">
              <a:avLst/>
            </a:prstGeom>
            <a:noFill/>
          </p:spPr>
          <p:txBody>
            <a:bodyPr wrap="none" rtlCol="0">
              <a:spAutoFit/>
            </a:bodyPr>
            <a:lstStyle/>
            <a:p>
              <a:pPr algn="ctr"/>
              <a:r>
                <a:rPr lang="hu-HU" sz="1633" dirty="0">
                  <a:latin typeface="Times New Roman" pitchFamily="18" charset="0"/>
                  <a:cs typeface="Times New Roman" pitchFamily="18" charset="0"/>
                </a:rPr>
                <a:t>T/J</a:t>
              </a:r>
            </a:p>
          </p:txBody>
        </p:sp>
        <p:sp>
          <p:nvSpPr>
            <p:cNvPr id="81" name="Szövegdoboz 80"/>
            <p:cNvSpPr txBox="1"/>
            <p:nvPr/>
          </p:nvSpPr>
          <p:spPr>
            <a:xfrm>
              <a:off x="7653835" y="4728964"/>
              <a:ext cx="640013" cy="378777"/>
            </a:xfrm>
            <a:prstGeom prst="rect">
              <a:avLst/>
            </a:prstGeom>
            <a:noFill/>
          </p:spPr>
          <p:txBody>
            <a:bodyPr wrap="none" rtlCol="0">
              <a:spAutoFit/>
            </a:bodyPr>
            <a:lstStyle/>
            <a:p>
              <a:pPr algn="ctr"/>
              <a:r>
                <a:rPr lang="el-GR" sz="1633" dirty="0">
                  <a:latin typeface="Times New Roman" pitchFamily="18" charset="0"/>
                  <a:cs typeface="Times New Roman" pitchFamily="18" charset="0"/>
                </a:rPr>
                <a:t>ν</a:t>
              </a:r>
              <a:r>
                <a:rPr lang="hu-HU" sz="1633" dirty="0">
                  <a:latin typeface="Times New Roman" pitchFamily="18" charset="0"/>
                  <a:cs typeface="Times New Roman" pitchFamily="18" charset="0"/>
                </a:rPr>
                <a:t>/Hz</a:t>
              </a:r>
            </a:p>
          </p:txBody>
        </p:sp>
      </p:grpSp>
      <p:sp>
        <p:nvSpPr>
          <p:cNvPr id="84" name="Szövegdoboz 83"/>
          <p:cNvSpPr txBox="1"/>
          <p:nvPr/>
        </p:nvSpPr>
        <p:spPr>
          <a:xfrm>
            <a:off x="7533896" y="2520444"/>
            <a:ext cx="1846980" cy="371512"/>
          </a:xfrm>
          <a:prstGeom prst="rect">
            <a:avLst/>
          </a:prstGeom>
          <a:noFill/>
        </p:spPr>
        <p:txBody>
          <a:bodyPr wrap="none" rtlCol="0">
            <a:spAutoFit/>
          </a:bodyPr>
          <a:lstStyle/>
          <a:p>
            <a:pPr algn="ctr"/>
            <a:r>
              <a:rPr lang="hu-HU" sz="1814" dirty="0" smtClean="0">
                <a:latin typeface="Times New Roman" pitchFamily="18" charset="0"/>
                <a:cs typeface="Times New Roman" pitchFamily="18" charset="0"/>
              </a:rPr>
              <a:t>E</a:t>
            </a:r>
            <a:r>
              <a:rPr lang="hu-HU" sz="1814" baseline="-25000" dirty="0" smtClean="0">
                <a:latin typeface="Times New Roman" pitchFamily="18" charset="0"/>
                <a:cs typeface="Times New Roman" pitchFamily="18" charset="0"/>
              </a:rPr>
              <a:t>incident</a:t>
            </a:r>
            <a:r>
              <a:rPr lang="hu-HU" sz="1814" dirty="0" smtClean="0">
                <a:latin typeface="Times New Roman" pitchFamily="18" charset="0"/>
                <a:cs typeface="Times New Roman" pitchFamily="18" charset="0"/>
              </a:rPr>
              <a:t> </a:t>
            </a:r>
            <a:r>
              <a:rPr lang="hu-HU" sz="1814" dirty="0">
                <a:latin typeface="Times New Roman" pitchFamily="18" charset="0"/>
                <a:cs typeface="Times New Roman" pitchFamily="18" charset="0"/>
              </a:rPr>
              <a:t>= </a:t>
            </a:r>
            <a:r>
              <a:rPr lang="hu-HU" sz="1814" dirty="0" smtClean="0">
                <a:latin typeface="Times New Roman" pitchFamily="18" charset="0"/>
                <a:cs typeface="Times New Roman" pitchFamily="18" charset="0"/>
              </a:rPr>
              <a:t>constant</a:t>
            </a:r>
            <a:endParaRPr lang="hu-HU" sz="1814" baseline="-25000" dirty="0">
              <a:latin typeface="Times New Roman" pitchFamily="18" charset="0"/>
              <a:cs typeface="Times New Roman" pitchFamily="18" charset="0"/>
            </a:endParaRPr>
          </a:p>
        </p:txBody>
      </p:sp>
      <p:cxnSp>
        <p:nvCxnSpPr>
          <p:cNvPr id="85" name="Egyenes összekötő 84"/>
          <p:cNvCxnSpPr/>
          <p:nvPr/>
        </p:nvCxnSpPr>
        <p:spPr bwMode="auto">
          <a:xfrm>
            <a:off x="7481082" y="3412596"/>
            <a:ext cx="1777719" cy="3874"/>
          </a:xfrm>
          <a:prstGeom prst="line">
            <a:avLst/>
          </a:prstGeom>
          <a:solidFill>
            <a:srgbClr val="00B8FF"/>
          </a:solidFill>
          <a:ln w="25400" cap="flat" cmpd="sng" algn="ctr">
            <a:solidFill>
              <a:srgbClr val="FF0000"/>
            </a:solidFill>
            <a:prstDash val="solid"/>
            <a:round/>
            <a:headEnd type="none" w="med" len="med"/>
            <a:tailEnd type="none" w="med" len="med"/>
          </a:ln>
          <a:effectLst/>
        </p:spPr>
      </p:cxnSp>
      <p:sp>
        <p:nvSpPr>
          <p:cNvPr id="87" name="Szövegdoboz 86"/>
          <p:cNvSpPr txBox="1"/>
          <p:nvPr/>
        </p:nvSpPr>
        <p:spPr>
          <a:xfrm>
            <a:off x="8960836" y="3510937"/>
            <a:ext cx="1412566" cy="371512"/>
          </a:xfrm>
          <a:prstGeom prst="rect">
            <a:avLst/>
          </a:prstGeom>
          <a:noFill/>
        </p:spPr>
        <p:txBody>
          <a:bodyPr wrap="none" rtlCol="0">
            <a:spAutoFit/>
          </a:bodyPr>
          <a:lstStyle/>
          <a:p>
            <a:pPr algn="ctr"/>
            <a:r>
              <a:rPr lang="hu-HU" sz="1814" dirty="0" smtClean="0">
                <a:latin typeface="Times New Roman" pitchFamily="18" charset="0"/>
                <a:cs typeface="Times New Roman" pitchFamily="18" charset="0"/>
              </a:rPr>
              <a:t>Independent!</a:t>
            </a:r>
            <a:endParaRPr lang="hu-HU" sz="1814" baseline="-25000" dirty="0">
              <a:latin typeface="Times New Roman" pitchFamily="18" charset="0"/>
              <a:cs typeface="Times New Roman" pitchFamily="18" charset="0"/>
            </a:endParaRPr>
          </a:p>
        </p:txBody>
      </p:sp>
      <p:sp>
        <p:nvSpPr>
          <p:cNvPr id="59" name="TextBox 58">
            <a:extLst>
              <a:ext uri="{FF2B5EF4-FFF2-40B4-BE49-F238E27FC236}">
                <a16:creationId xmlns:a16="http://schemas.microsoft.com/office/drawing/2014/main" id="{2D161428-8359-2C00-3134-E1423B8FA547}"/>
              </a:ext>
            </a:extLst>
          </p:cNvPr>
          <p:cNvSpPr txBox="1"/>
          <p:nvPr/>
        </p:nvSpPr>
        <p:spPr>
          <a:xfrm>
            <a:off x="10848497" y="167640"/>
            <a:ext cx="983667" cy="369332"/>
          </a:xfrm>
          <a:prstGeom prst="rect">
            <a:avLst/>
          </a:prstGeom>
          <a:noFill/>
        </p:spPr>
        <p:txBody>
          <a:bodyPr wrap="none" rtlCol="0">
            <a:spAutoFit/>
          </a:bodyPr>
          <a:lstStyle/>
          <a:p>
            <a:r>
              <a:rPr lang="hu-HU" b="1" dirty="0" smtClean="0">
                <a:solidFill>
                  <a:srgbClr val="FF0000"/>
                </a:solidFill>
              </a:rPr>
              <a:t>optional</a:t>
            </a:r>
            <a:endParaRPr lang="hu-HU" b="1" dirty="0">
              <a:solidFill>
                <a:srgbClr val="FF0000"/>
              </a:solidFill>
            </a:endParaRPr>
          </a:p>
        </p:txBody>
      </p:sp>
    </p:spTree>
    <p:extLst>
      <p:ext uri="{BB962C8B-B14F-4D97-AF65-F5344CB8AC3E}">
        <p14:creationId xmlns:p14="http://schemas.microsoft.com/office/powerpoint/2010/main" val="123035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2"/>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nodeType="afterEffect">
                                  <p:stCondLst>
                                    <p:cond delay="1000"/>
                                  </p:stCondLst>
                                  <p:childTnLst>
                                    <p:set>
                                      <p:cBhvr>
                                        <p:cTn id="29" dur="1" fill="hold">
                                          <p:stCondLst>
                                            <p:cond delay="0"/>
                                          </p:stCondLst>
                                        </p:cTn>
                                        <p:tgtEl>
                                          <p:spTgt spid="61"/>
                                        </p:tgtEl>
                                        <p:attrNameLst>
                                          <p:attrName>style.visibility</p:attrName>
                                        </p:attrNameLst>
                                      </p:cBhvr>
                                      <p:to>
                                        <p:strVal val="visible"/>
                                      </p:to>
                                    </p:set>
                                  </p:childTnLst>
                                </p:cTn>
                              </p:par>
                            </p:childTnLst>
                          </p:cTn>
                        </p:par>
                        <p:par>
                          <p:cTn id="30" fill="hold">
                            <p:stCondLst>
                              <p:cond delay="1000"/>
                            </p:stCondLst>
                            <p:childTnLst>
                              <p:par>
                                <p:cTn id="31" presetID="1" presetClass="exit" presetSubtype="0" fill="hold" nodeType="afterEffect">
                                  <p:stCondLst>
                                    <p:cond delay="0"/>
                                  </p:stCondLst>
                                  <p:childTnLst>
                                    <p:set>
                                      <p:cBhvr>
                                        <p:cTn id="32" dur="1" fill="hold">
                                          <p:stCondLst>
                                            <p:cond delay="0"/>
                                          </p:stCondLst>
                                        </p:cTn>
                                        <p:tgtEl>
                                          <p:spTgt spid="60"/>
                                        </p:tgtEl>
                                        <p:attrNameLst>
                                          <p:attrName>style.visibility</p:attrName>
                                        </p:attrNameLst>
                                      </p:cBhvr>
                                      <p:to>
                                        <p:strVal val="hidden"/>
                                      </p:to>
                                    </p:set>
                                  </p:childTnLst>
                                </p:cTn>
                              </p:par>
                            </p:childTnLst>
                          </p:cTn>
                        </p:par>
                        <p:par>
                          <p:cTn id="33" fill="hold">
                            <p:stCondLst>
                              <p:cond delay="1000"/>
                            </p:stCondLst>
                            <p:childTnLst>
                              <p:par>
                                <p:cTn id="34" presetID="1" presetClass="entr" presetSubtype="0" fill="hold" nodeType="afterEffect">
                                  <p:stCondLst>
                                    <p:cond delay="1000"/>
                                  </p:stCondLst>
                                  <p:childTnLst>
                                    <p:set>
                                      <p:cBhvr>
                                        <p:cTn id="35" dur="1" fill="hold">
                                          <p:stCondLst>
                                            <p:cond delay="0"/>
                                          </p:stCondLst>
                                        </p:cTn>
                                        <p:tgtEl>
                                          <p:spTgt spid="62"/>
                                        </p:tgtEl>
                                        <p:attrNameLst>
                                          <p:attrName>style.visibility</p:attrName>
                                        </p:attrNameLst>
                                      </p:cBhvr>
                                      <p:to>
                                        <p:strVal val="visible"/>
                                      </p:to>
                                    </p:set>
                                  </p:childTnLst>
                                </p:cTn>
                              </p:par>
                            </p:childTnLst>
                          </p:cTn>
                        </p:par>
                        <p:par>
                          <p:cTn id="36" fill="hold">
                            <p:stCondLst>
                              <p:cond delay="2000"/>
                            </p:stCondLst>
                            <p:childTnLst>
                              <p:par>
                                <p:cTn id="37" presetID="1" presetClass="exit" presetSubtype="0" fill="hold" nodeType="afterEffect">
                                  <p:stCondLst>
                                    <p:cond delay="0"/>
                                  </p:stCondLst>
                                  <p:childTnLst>
                                    <p:set>
                                      <p:cBhvr>
                                        <p:cTn id="38" dur="1" fill="hold">
                                          <p:stCondLst>
                                            <p:cond delay="0"/>
                                          </p:stCondLst>
                                        </p:cTn>
                                        <p:tgtEl>
                                          <p:spTgt spid="61"/>
                                        </p:tgtEl>
                                        <p:attrNameLst>
                                          <p:attrName>style.visibility</p:attrName>
                                        </p:attrNameLst>
                                      </p:cBhvr>
                                      <p:to>
                                        <p:strVal val="hidden"/>
                                      </p:to>
                                    </p:set>
                                  </p:childTnLst>
                                </p:cTn>
                              </p:par>
                            </p:childTnLst>
                          </p:cTn>
                        </p:par>
                        <p:par>
                          <p:cTn id="39" fill="hold">
                            <p:stCondLst>
                              <p:cond delay="2000"/>
                            </p:stCondLst>
                            <p:childTnLst>
                              <p:par>
                                <p:cTn id="40" presetID="1" presetClass="entr" presetSubtype="0" fill="hold" nodeType="afterEffect">
                                  <p:stCondLst>
                                    <p:cond delay="1000"/>
                                  </p:stCondLst>
                                  <p:childTnLst>
                                    <p:set>
                                      <p:cBhvr>
                                        <p:cTn id="41" dur="1" fill="hold">
                                          <p:stCondLst>
                                            <p:cond delay="0"/>
                                          </p:stCondLst>
                                        </p:cTn>
                                        <p:tgtEl>
                                          <p:spTgt spid="63"/>
                                        </p:tgtEl>
                                        <p:attrNameLst>
                                          <p:attrName>style.visibility</p:attrName>
                                        </p:attrNameLst>
                                      </p:cBhvr>
                                      <p:to>
                                        <p:strVal val="visible"/>
                                      </p:to>
                                    </p:set>
                                  </p:childTnLst>
                                </p:cTn>
                              </p:par>
                            </p:childTnLst>
                          </p:cTn>
                        </p:par>
                        <p:par>
                          <p:cTn id="42" fill="hold">
                            <p:stCondLst>
                              <p:cond delay="3000"/>
                            </p:stCondLst>
                            <p:childTnLst>
                              <p:par>
                                <p:cTn id="43" presetID="1" presetClass="exit" presetSubtype="0" fill="hold" nodeType="afterEffect">
                                  <p:stCondLst>
                                    <p:cond delay="0"/>
                                  </p:stCondLst>
                                  <p:childTnLst>
                                    <p:set>
                                      <p:cBhvr>
                                        <p:cTn id="44" dur="1" fill="hold">
                                          <p:stCondLst>
                                            <p:cond delay="0"/>
                                          </p:stCondLst>
                                        </p:cTn>
                                        <p:tgtEl>
                                          <p:spTgt spid="6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8">
                                            <p:txEl>
                                              <p:pRg st="0" end="0"/>
                                            </p:txEl>
                                          </p:spTgt>
                                        </p:tgtEl>
                                        <p:attrNameLst>
                                          <p:attrName>style.visibility</p:attrName>
                                        </p:attrNameLst>
                                      </p:cBhvr>
                                      <p:to>
                                        <p:strVal val="visible"/>
                                      </p:to>
                                    </p:set>
                                    <p:anim calcmode="lin" valueType="num">
                                      <p:cBhvr additive="base">
                                        <p:cTn id="49"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8">
                                            <p:txEl>
                                              <p:pRg st="1" end="1"/>
                                            </p:txEl>
                                          </p:spTgt>
                                        </p:tgtEl>
                                        <p:attrNameLst>
                                          <p:attrName>style.visibility</p:attrName>
                                        </p:attrNameLst>
                                      </p:cBhvr>
                                      <p:to>
                                        <p:strVal val="visible"/>
                                      </p:to>
                                    </p:set>
                                    <p:anim calcmode="lin" valueType="num">
                                      <p:cBhvr additive="base">
                                        <p:cTn id="55" dur="500" fill="hold"/>
                                        <p:tgtEl>
                                          <p:spTgt spid="58">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childTnLst>
                          </p:cTn>
                        </p:par>
                        <p:par>
                          <p:cTn id="61" fill="hold">
                            <p:stCondLst>
                              <p:cond delay="0"/>
                            </p:stCondLst>
                            <p:childTnLst>
                              <p:par>
                                <p:cTn id="62" presetID="2" presetClass="entr" presetSubtype="2" fill="hold" grpId="0" nodeType="afterEffect">
                                  <p:stCondLst>
                                    <p:cond delay="1000"/>
                                  </p:stCondLst>
                                  <p:childTnLst>
                                    <p:set>
                                      <p:cBhvr>
                                        <p:cTn id="63" dur="1" fill="hold">
                                          <p:stCondLst>
                                            <p:cond delay="0"/>
                                          </p:stCondLst>
                                        </p:cTn>
                                        <p:tgtEl>
                                          <p:spTgt spid="87"/>
                                        </p:tgtEl>
                                        <p:attrNameLst>
                                          <p:attrName>style.visibility</p:attrName>
                                        </p:attrNameLst>
                                      </p:cBhvr>
                                      <p:to>
                                        <p:strVal val="visible"/>
                                      </p:to>
                                    </p:set>
                                    <p:anim calcmode="lin" valueType="num">
                                      <p:cBhvr additive="base">
                                        <p:cTn id="64" dur="500" fill="hold"/>
                                        <p:tgtEl>
                                          <p:spTgt spid="87"/>
                                        </p:tgtEl>
                                        <p:attrNameLst>
                                          <p:attrName>ppt_x</p:attrName>
                                        </p:attrNameLst>
                                      </p:cBhvr>
                                      <p:tavLst>
                                        <p:tav tm="0">
                                          <p:val>
                                            <p:strVal val="1+#ppt_w/2"/>
                                          </p:val>
                                        </p:tav>
                                        <p:tav tm="100000">
                                          <p:val>
                                            <p:strVal val="#ppt_x"/>
                                          </p:val>
                                        </p:tav>
                                      </p:tavLst>
                                    </p:anim>
                                    <p:anim calcmode="lin" valueType="num">
                                      <p:cBhvr additive="base">
                                        <p:cTn id="6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9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76"/>
                                        </p:tgtEl>
                                        <p:attrNameLst>
                                          <p:attrName>style.visibility</p:attrName>
                                        </p:attrNameLst>
                                      </p:cBhvr>
                                      <p:to>
                                        <p:strVal val="visible"/>
                                      </p:to>
                                    </p:set>
                                  </p:childTnLst>
                                </p:cTn>
                              </p:par>
                            </p:childTnLst>
                          </p:cTn>
                        </p:par>
                        <p:par>
                          <p:cTn id="74" fill="hold">
                            <p:stCondLst>
                              <p:cond delay="0"/>
                            </p:stCondLst>
                            <p:childTnLst>
                              <p:par>
                                <p:cTn id="75" presetID="2" presetClass="entr" presetSubtype="2" fill="hold" grpId="0" nodeType="afterEffect">
                                  <p:stCondLst>
                                    <p:cond delay="1000"/>
                                  </p:stCondLst>
                                  <p:childTnLst>
                                    <p:set>
                                      <p:cBhvr>
                                        <p:cTn id="76" dur="1" fill="hold">
                                          <p:stCondLst>
                                            <p:cond delay="0"/>
                                          </p:stCondLst>
                                        </p:cTn>
                                        <p:tgtEl>
                                          <p:spTgt spid="83"/>
                                        </p:tgtEl>
                                        <p:attrNameLst>
                                          <p:attrName>style.visibility</p:attrName>
                                        </p:attrNameLst>
                                      </p:cBhvr>
                                      <p:to>
                                        <p:strVal val="visible"/>
                                      </p:to>
                                    </p:set>
                                    <p:anim calcmode="lin" valueType="num">
                                      <p:cBhvr additive="base">
                                        <p:cTn id="77" dur="500" fill="hold"/>
                                        <p:tgtEl>
                                          <p:spTgt spid="83"/>
                                        </p:tgtEl>
                                        <p:attrNameLst>
                                          <p:attrName>ppt_x</p:attrName>
                                        </p:attrNameLst>
                                      </p:cBhvr>
                                      <p:tavLst>
                                        <p:tav tm="0">
                                          <p:val>
                                            <p:strVal val="1+#ppt_w/2"/>
                                          </p:val>
                                        </p:tav>
                                        <p:tav tm="100000">
                                          <p:val>
                                            <p:strVal val="#ppt_x"/>
                                          </p:val>
                                        </p:tav>
                                      </p:tavLst>
                                    </p:anim>
                                    <p:anim calcmode="lin" valueType="num">
                                      <p:cBhvr additive="base">
                                        <p:cTn id="78"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83" grpId="0"/>
      <p:bldP spid="8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2186836" y="1601074"/>
            <a:ext cx="2558714" cy="427361"/>
          </a:xfrm>
          <a:prstGeom prst="rect">
            <a:avLst/>
          </a:prstGeom>
          <a:noFill/>
        </p:spPr>
        <p:txBody>
          <a:bodyPr wrap="none" rtlCol="0">
            <a:spAutoFit/>
          </a:bodyPr>
          <a:lstStyle/>
          <a:p>
            <a:pPr algn="ctr"/>
            <a:r>
              <a:rPr lang="hu-HU" sz="2177" dirty="0">
                <a:latin typeface="Times New Roman" pitchFamily="18" charset="0"/>
                <a:cs typeface="Times New Roman" pitchFamily="18" charset="0"/>
              </a:rPr>
              <a:t>Experimental </a:t>
            </a:r>
            <a:r>
              <a:rPr lang="hu-HU" sz="2177" dirty="0" smtClean="0">
                <a:latin typeface="Times New Roman" pitchFamily="18" charset="0"/>
                <a:cs typeface="Times New Roman" pitchFamily="18" charset="0"/>
              </a:rPr>
              <a:t>results:</a:t>
            </a:r>
            <a:endParaRPr lang="hu-HU" sz="2177" dirty="0">
              <a:latin typeface="Times New Roman" pitchFamily="18" charset="0"/>
              <a:cs typeface="Times New Roman" pitchFamily="18" charset="0"/>
            </a:endParaRPr>
          </a:p>
        </p:txBody>
      </p:sp>
      <p:grpSp>
        <p:nvGrpSpPr>
          <p:cNvPr id="134" name="Csoportba foglalás 133"/>
          <p:cNvGrpSpPr/>
          <p:nvPr/>
        </p:nvGrpSpPr>
        <p:grpSpPr>
          <a:xfrm>
            <a:off x="2140897" y="4581482"/>
            <a:ext cx="3305622" cy="1873837"/>
            <a:chOff x="680544" y="2291185"/>
            <a:chExt cx="3643832" cy="2065558"/>
          </a:xfrm>
        </p:grpSpPr>
        <p:cxnSp>
          <p:nvCxnSpPr>
            <p:cNvPr id="66" name="Egyenes összekötő nyíllal 65"/>
            <p:cNvCxnSpPr/>
            <p:nvPr/>
          </p:nvCxnSpPr>
          <p:spPr bwMode="auto">
            <a:xfrm flipV="1">
              <a:off x="1253966" y="2759392"/>
              <a:ext cx="0" cy="1165960"/>
            </a:xfrm>
            <a:prstGeom prst="straightConnector1">
              <a:avLst/>
            </a:prstGeom>
            <a:solidFill>
              <a:srgbClr val="00B8FF"/>
            </a:solidFill>
            <a:ln w="25400" cap="flat" cmpd="sng" algn="ctr">
              <a:solidFill>
                <a:schemeClr val="tx1"/>
              </a:solidFill>
              <a:prstDash val="solid"/>
              <a:round/>
              <a:headEnd type="none" w="med" len="med"/>
              <a:tailEnd type="stealth"/>
            </a:ln>
            <a:effectLst/>
          </p:spPr>
        </p:cxnSp>
        <p:cxnSp>
          <p:nvCxnSpPr>
            <p:cNvPr id="67" name="Egyenes összekötő nyíllal 66"/>
            <p:cNvCxnSpPr/>
            <p:nvPr/>
          </p:nvCxnSpPr>
          <p:spPr bwMode="auto">
            <a:xfrm>
              <a:off x="1253966" y="3925352"/>
              <a:ext cx="2204589" cy="0"/>
            </a:xfrm>
            <a:prstGeom prst="straightConnector1">
              <a:avLst/>
            </a:prstGeom>
            <a:solidFill>
              <a:srgbClr val="00B8FF"/>
            </a:solidFill>
            <a:ln w="25400" cap="flat" cmpd="sng" algn="ctr">
              <a:solidFill>
                <a:schemeClr val="tx1"/>
              </a:solidFill>
              <a:prstDash val="solid"/>
              <a:round/>
              <a:headEnd type="none" w="med" len="med"/>
              <a:tailEnd type="stealth"/>
            </a:ln>
            <a:effectLst/>
          </p:spPr>
        </p:cxnSp>
        <p:sp>
          <p:nvSpPr>
            <p:cNvPr id="68" name="Szövegdoboz 67"/>
            <p:cNvSpPr txBox="1"/>
            <p:nvPr/>
          </p:nvSpPr>
          <p:spPr>
            <a:xfrm>
              <a:off x="680544" y="2759392"/>
              <a:ext cx="498652" cy="378777"/>
            </a:xfrm>
            <a:prstGeom prst="rect">
              <a:avLst/>
            </a:prstGeom>
            <a:noFill/>
          </p:spPr>
          <p:txBody>
            <a:bodyPr wrap="none" rtlCol="0">
              <a:spAutoFit/>
            </a:bodyPr>
            <a:lstStyle/>
            <a:p>
              <a:pPr algn="ctr"/>
              <a:r>
                <a:rPr lang="hu-HU" sz="1633" dirty="0">
                  <a:latin typeface="Times New Roman" pitchFamily="18" charset="0"/>
                  <a:cs typeface="Times New Roman" pitchFamily="18" charset="0"/>
                </a:rPr>
                <a:t>T/J</a:t>
              </a:r>
            </a:p>
          </p:txBody>
        </p:sp>
        <p:sp>
          <p:nvSpPr>
            <p:cNvPr id="69" name="Szövegdoboz 68"/>
            <p:cNvSpPr txBox="1"/>
            <p:nvPr/>
          </p:nvSpPr>
          <p:spPr>
            <a:xfrm>
              <a:off x="2802595" y="3977966"/>
              <a:ext cx="715995" cy="378777"/>
            </a:xfrm>
            <a:prstGeom prst="rect">
              <a:avLst/>
            </a:prstGeom>
            <a:noFill/>
          </p:spPr>
          <p:txBody>
            <a:bodyPr wrap="none" rtlCol="0">
              <a:spAutoFit/>
            </a:bodyPr>
            <a:lstStyle/>
            <a:p>
              <a:pPr algn="ctr"/>
              <a:r>
                <a:rPr lang="hu-HU" sz="1633" dirty="0">
                  <a:latin typeface="Times New Roman" pitchFamily="18" charset="0"/>
                  <a:cs typeface="Times New Roman" pitchFamily="18" charset="0"/>
                </a:rPr>
                <a:t>I</a:t>
              </a:r>
              <a:r>
                <a:rPr lang="hu-HU" sz="1633" baseline="-25000" dirty="0">
                  <a:latin typeface="Times New Roman" pitchFamily="18" charset="0"/>
                  <a:cs typeface="Times New Roman" pitchFamily="18" charset="0"/>
                </a:rPr>
                <a:t>o</a:t>
              </a:r>
              <a:r>
                <a:rPr lang="hu-HU" sz="1633" dirty="0">
                  <a:latin typeface="Times New Roman" pitchFamily="18" charset="0"/>
                  <a:cs typeface="Times New Roman" pitchFamily="18" charset="0"/>
                </a:rPr>
                <a:t>/lux</a:t>
              </a:r>
            </a:p>
          </p:txBody>
        </p:sp>
        <p:sp>
          <p:nvSpPr>
            <p:cNvPr id="82" name="Szövegdoboz 81"/>
            <p:cNvSpPr txBox="1"/>
            <p:nvPr/>
          </p:nvSpPr>
          <p:spPr>
            <a:xfrm>
              <a:off x="1407602" y="2291185"/>
              <a:ext cx="1845114" cy="409523"/>
            </a:xfrm>
            <a:prstGeom prst="rect">
              <a:avLst/>
            </a:prstGeom>
            <a:noFill/>
          </p:spPr>
          <p:txBody>
            <a:bodyPr wrap="none" rtlCol="0">
              <a:spAutoFit/>
            </a:bodyPr>
            <a:lstStyle/>
            <a:p>
              <a:pPr algn="ctr"/>
              <a:r>
                <a:rPr lang="el-GR" sz="1814" dirty="0" smtClean="0">
                  <a:latin typeface="Times New Roman" pitchFamily="18" charset="0"/>
                  <a:cs typeface="Times New Roman" pitchFamily="18" charset="0"/>
                </a:rPr>
                <a:t>ν</a:t>
              </a:r>
              <a:r>
                <a:rPr lang="hu-HU" sz="1814" baseline="-25000" dirty="0" smtClean="0">
                  <a:latin typeface="Times New Roman" pitchFamily="18" charset="0"/>
                  <a:cs typeface="Times New Roman" pitchFamily="18" charset="0"/>
                </a:rPr>
                <a:t>initial</a:t>
              </a:r>
              <a:r>
                <a:rPr lang="hu-HU" sz="1814" dirty="0" smtClean="0">
                  <a:latin typeface="Times New Roman" pitchFamily="18" charset="0"/>
                  <a:cs typeface="Times New Roman" pitchFamily="18" charset="0"/>
                </a:rPr>
                <a:t> </a:t>
              </a:r>
              <a:r>
                <a:rPr lang="hu-HU" sz="1814" dirty="0">
                  <a:latin typeface="Times New Roman" pitchFamily="18" charset="0"/>
                  <a:cs typeface="Times New Roman" pitchFamily="18" charset="0"/>
                </a:rPr>
                <a:t>= </a:t>
              </a:r>
              <a:r>
                <a:rPr lang="hu-HU" sz="1814" dirty="0" smtClean="0">
                  <a:latin typeface="Times New Roman" pitchFamily="18" charset="0"/>
                  <a:cs typeface="Times New Roman" pitchFamily="18" charset="0"/>
                </a:rPr>
                <a:t>constant</a:t>
              </a:r>
              <a:endParaRPr lang="hu-HU" sz="1814" baseline="-25000" dirty="0">
                <a:latin typeface="Times New Roman" pitchFamily="18" charset="0"/>
                <a:cs typeface="Times New Roman" pitchFamily="18" charset="0"/>
              </a:endParaRPr>
            </a:p>
          </p:txBody>
        </p:sp>
        <p:cxnSp>
          <p:nvCxnSpPr>
            <p:cNvPr id="85" name="Egyenes összekötő 84"/>
            <p:cNvCxnSpPr/>
            <p:nvPr/>
          </p:nvCxnSpPr>
          <p:spPr bwMode="auto">
            <a:xfrm>
              <a:off x="1274805" y="3112117"/>
              <a:ext cx="1959606" cy="4270"/>
            </a:xfrm>
            <a:prstGeom prst="line">
              <a:avLst/>
            </a:prstGeom>
            <a:solidFill>
              <a:srgbClr val="00B8FF"/>
            </a:solidFill>
            <a:ln w="25400" cap="flat" cmpd="sng" algn="ctr">
              <a:solidFill>
                <a:srgbClr val="FF0000"/>
              </a:solidFill>
              <a:prstDash val="solid"/>
              <a:round/>
              <a:headEnd type="none" w="med" len="med"/>
              <a:tailEnd type="none" w="med" len="med"/>
            </a:ln>
            <a:effectLst/>
          </p:spPr>
        </p:cxnSp>
        <p:sp>
          <p:nvSpPr>
            <p:cNvPr id="87" name="Szövegdoboz 86"/>
            <p:cNvSpPr txBox="1"/>
            <p:nvPr/>
          </p:nvSpPr>
          <p:spPr>
            <a:xfrm>
              <a:off x="2852102" y="3338751"/>
              <a:ext cx="1472274" cy="409523"/>
            </a:xfrm>
            <a:prstGeom prst="rect">
              <a:avLst/>
            </a:prstGeom>
            <a:noFill/>
          </p:spPr>
          <p:txBody>
            <a:bodyPr wrap="none" rtlCol="0">
              <a:spAutoFit/>
            </a:bodyPr>
            <a:lstStyle/>
            <a:p>
              <a:pPr algn="ctr"/>
              <a:r>
                <a:rPr lang="hu-HU" sz="1814" dirty="0" smtClean="0">
                  <a:latin typeface="Times New Roman" pitchFamily="18" charset="0"/>
                  <a:cs typeface="Times New Roman" pitchFamily="18" charset="0"/>
                </a:rPr>
                <a:t>Independent</a:t>
              </a:r>
              <a:endParaRPr lang="hu-HU" sz="1814" baseline="-25000" dirty="0">
                <a:latin typeface="Times New Roman" pitchFamily="18" charset="0"/>
                <a:cs typeface="Times New Roman" pitchFamily="18" charset="0"/>
              </a:endParaRPr>
            </a:p>
          </p:txBody>
        </p:sp>
      </p:grpSp>
      <p:grpSp>
        <p:nvGrpSpPr>
          <p:cNvPr id="135" name="Csoportba foglalás 134"/>
          <p:cNvGrpSpPr/>
          <p:nvPr/>
        </p:nvGrpSpPr>
        <p:grpSpPr>
          <a:xfrm>
            <a:off x="2121823" y="2300571"/>
            <a:ext cx="3052182" cy="1818648"/>
            <a:chOff x="659518" y="4774725"/>
            <a:chExt cx="3364464" cy="2004722"/>
          </a:xfrm>
        </p:grpSpPr>
        <p:sp>
          <p:nvSpPr>
            <p:cNvPr id="74" name="Szövegdoboz 73"/>
            <p:cNvSpPr txBox="1"/>
            <p:nvPr/>
          </p:nvSpPr>
          <p:spPr>
            <a:xfrm>
              <a:off x="1442982" y="6348056"/>
              <a:ext cx="512788" cy="317214"/>
            </a:xfrm>
            <a:prstGeom prst="rect">
              <a:avLst/>
            </a:prstGeom>
            <a:noFill/>
          </p:spPr>
          <p:txBody>
            <a:bodyPr wrap="none" rtlCol="0">
              <a:spAutoFit/>
            </a:bodyPr>
            <a:lstStyle/>
            <a:p>
              <a:pPr algn="ctr"/>
              <a:r>
                <a:rPr lang="el-GR" sz="1270" dirty="0" smtClean="0">
                  <a:latin typeface="Times New Roman" pitchFamily="18" charset="0"/>
                  <a:cs typeface="Times New Roman" pitchFamily="18" charset="0"/>
                </a:rPr>
                <a:t>ν</a:t>
              </a:r>
              <a:r>
                <a:rPr lang="hu-HU" sz="1270" baseline="-25000" dirty="0" smtClean="0">
                  <a:latin typeface="Times New Roman" pitchFamily="18" charset="0"/>
                  <a:cs typeface="Times New Roman" pitchFamily="18" charset="0"/>
                </a:rPr>
                <a:t>limit</a:t>
              </a:r>
              <a:endParaRPr lang="hu-HU" sz="1270" baseline="-25000" dirty="0">
                <a:latin typeface="Times New Roman" pitchFamily="18" charset="0"/>
                <a:cs typeface="Times New Roman" pitchFamily="18" charset="0"/>
              </a:endParaRPr>
            </a:p>
          </p:txBody>
        </p:sp>
        <p:cxnSp>
          <p:nvCxnSpPr>
            <p:cNvPr id="75" name="Egyenes összekötő 74"/>
            <p:cNvCxnSpPr/>
            <p:nvPr/>
          </p:nvCxnSpPr>
          <p:spPr bwMode="auto">
            <a:xfrm rot="5400000" flipH="1">
              <a:off x="1572207" y="6385367"/>
              <a:ext cx="113667" cy="0"/>
            </a:xfrm>
            <a:prstGeom prst="line">
              <a:avLst/>
            </a:prstGeom>
            <a:solidFill>
              <a:srgbClr val="00B8FF"/>
            </a:solidFill>
            <a:ln w="25400" cap="flat" cmpd="sng" algn="ctr">
              <a:solidFill>
                <a:schemeClr val="tx1"/>
              </a:solidFill>
              <a:prstDash val="solid"/>
              <a:round/>
              <a:headEnd type="none" w="med" len="med"/>
              <a:tailEnd type="none" w="med" len="med"/>
            </a:ln>
            <a:effectLst/>
          </p:spPr>
        </p:cxnSp>
        <p:cxnSp>
          <p:nvCxnSpPr>
            <p:cNvPr id="78" name="Egyenes összekötő nyíllal 77"/>
            <p:cNvCxnSpPr/>
            <p:nvPr/>
          </p:nvCxnSpPr>
          <p:spPr bwMode="auto">
            <a:xfrm flipV="1">
              <a:off x="1232940" y="5182096"/>
              <a:ext cx="0" cy="1165960"/>
            </a:xfrm>
            <a:prstGeom prst="straightConnector1">
              <a:avLst/>
            </a:prstGeom>
            <a:solidFill>
              <a:srgbClr val="00B8FF"/>
            </a:solidFill>
            <a:ln w="25400" cap="flat" cmpd="sng" algn="ctr">
              <a:solidFill>
                <a:schemeClr val="tx1"/>
              </a:solidFill>
              <a:prstDash val="solid"/>
              <a:round/>
              <a:headEnd type="none" w="med" len="med"/>
              <a:tailEnd type="stealth"/>
            </a:ln>
            <a:effectLst/>
          </p:spPr>
        </p:cxnSp>
        <p:cxnSp>
          <p:nvCxnSpPr>
            <p:cNvPr id="79" name="Egyenes összekötő nyíllal 78"/>
            <p:cNvCxnSpPr/>
            <p:nvPr/>
          </p:nvCxnSpPr>
          <p:spPr bwMode="auto">
            <a:xfrm>
              <a:off x="1232940" y="6348056"/>
              <a:ext cx="2204589" cy="0"/>
            </a:xfrm>
            <a:prstGeom prst="straightConnector1">
              <a:avLst/>
            </a:prstGeom>
            <a:solidFill>
              <a:srgbClr val="00B8FF"/>
            </a:solidFill>
            <a:ln w="25400" cap="flat" cmpd="sng" algn="ctr">
              <a:solidFill>
                <a:schemeClr val="tx1"/>
              </a:solidFill>
              <a:prstDash val="solid"/>
              <a:round/>
              <a:headEnd type="none" w="med" len="med"/>
              <a:tailEnd type="stealth"/>
            </a:ln>
            <a:effectLst/>
          </p:spPr>
        </p:cxnSp>
        <p:sp>
          <p:nvSpPr>
            <p:cNvPr id="80" name="Szövegdoboz 79"/>
            <p:cNvSpPr txBox="1"/>
            <p:nvPr/>
          </p:nvSpPr>
          <p:spPr>
            <a:xfrm>
              <a:off x="659518" y="5182096"/>
              <a:ext cx="498652" cy="378777"/>
            </a:xfrm>
            <a:prstGeom prst="rect">
              <a:avLst/>
            </a:prstGeom>
            <a:noFill/>
          </p:spPr>
          <p:txBody>
            <a:bodyPr wrap="none" rtlCol="0">
              <a:spAutoFit/>
            </a:bodyPr>
            <a:lstStyle/>
            <a:p>
              <a:pPr algn="ctr"/>
              <a:r>
                <a:rPr lang="hu-HU" sz="1633" dirty="0">
                  <a:latin typeface="Times New Roman" pitchFamily="18" charset="0"/>
                  <a:cs typeface="Times New Roman" pitchFamily="18" charset="0"/>
                </a:rPr>
                <a:t>T/J</a:t>
              </a:r>
            </a:p>
          </p:txBody>
        </p:sp>
        <p:sp>
          <p:nvSpPr>
            <p:cNvPr id="81" name="Szövegdoboz 80"/>
            <p:cNvSpPr txBox="1"/>
            <p:nvPr/>
          </p:nvSpPr>
          <p:spPr>
            <a:xfrm>
              <a:off x="2819561" y="6400670"/>
              <a:ext cx="640013" cy="378777"/>
            </a:xfrm>
            <a:prstGeom prst="rect">
              <a:avLst/>
            </a:prstGeom>
            <a:noFill/>
          </p:spPr>
          <p:txBody>
            <a:bodyPr wrap="none" rtlCol="0">
              <a:spAutoFit/>
            </a:bodyPr>
            <a:lstStyle/>
            <a:p>
              <a:pPr algn="ctr"/>
              <a:r>
                <a:rPr lang="el-GR" sz="1633" dirty="0">
                  <a:latin typeface="Times New Roman" pitchFamily="18" charset="0"/>
                  <a:cs typeface="Times New Roman" pitchFamily="18" charset="0"/>
                </a:rPr>
                <a:t>ν</a:t>
              </a:r>
              <a:r>
                <a:rPr lang="hu-HU" sz="1633" dirty="0">
                  <a:latin typeface="Times New Roman" pitchFamily="18" charset="0"/>
                  <a:cs typeface="Times New Roman" pitchFamily="18" charset="0"/>
                </a:rPr>
                <a:t>/Hz</a:t>
              </a:r>
            </a:p>
          </p:txBody>
        </p:sp>
        <p:sp>
          <p:nvSpPr>
            <p:cNvPr id="84" name="Szövegdoboz 83"/>
            <p:cNvSpPr txBox="1"/>
            <p:nvPr/>
          </p:nvSpPr>
          <p:spPr>
            <a:xfrm>
              <a:off x="1387281" y="4774725"/>
              <a:ext cx="1885758" cy="409523"/>
            </a:xfrm>
            <a:prstGeom prst="rect">
              <a:avLst/>
            </a:prstGeom>
            <a:noFill/>
          </p:spPr>
          <p:txBody>
            <a:bodyPr wrap="none" rtlCol="0">
              <a:spAutoFit/>
            </a:bodyPr>
            <a:lstStyle/>
            <a:p>
              <a:pPr algn="ctr"/>
              <a:r>
                <a:rPr lang="hu-HU" sz="1814" dirty="0" smtClean="0">
                  <a:latin typeface="Times New Roman" pitchFamily="18" charset="0"/>
                  <a:cs typeface="Times New Roman" pitchFamily="18" charset="0"/>
                </a:rPr>
                <a:t>E</a:t>
              </a:r>
              <a:r>
                <a:rPr lang="hu-HU" sz="1814" baseline="-25000" dirty="0" smtClean="0">
                  <a:latin typeface="Times New Roman" pitchFamily="18" charset="0"/>
                  <a:cs typeface="Times New Roman" pitchFamily="18" charset="0"/>
                </a:rPr>
                <a:t>initial</a:t>
              </a:r>
              <a:r>
                <a:rPr lang="hu-HU" sz="1814" dirty="0" smtClean="0">
                  <a:latin typeface="Times New Roman" pitchFamily="18" charset="0"/>
                  <a:cs typeface="Times New Roman" pitchFamily="18" charset="0"/>
                </a:rPr>
                <a:t> </a:t>
              </a:r>
              <a:r>
                <a:rPr lang="hu-HU" sz="1814" dirty="0">
                  <a:latin typeface="Times New Roman" pitchFamily="18" charset="0"/>
                  <a:cs typeface="Times New Roman" pitchFamily="18" charset="0"/>
                </a:rPr>
                <a:t>= </a:t>
              </a:r>
              <a:r>
                <a:rPr lang="hu-HU" sz="1814" dirty="0" smtClean="0">
                  <a:latin typeface="Times New Roman" pitchFamily="18" charset="0"/>
                  <a:cs typeface="Times New Roman" pitchFamily="18" charset="0"/>
                </a:rPr>
                <a:t>constant</a:t>
              </a:r>
              <a:endParaRPr lang="hu-HU" sz="1814" baseline="-25000" dirty="0">
                <a:latin typeface="Times New Roman" pitchFamily="18" charset="0"/>
                <a:cs typeface="Times New Roman" pitchFamily="18" charset="0"/>
              </a:endParaRPr>
            </a:p>
          </p:txBody>
        </p:sp>
        <p:cxnSp>
          <p:nvCxnSpPr>
            <p:cNvPr id="60" name="Egyenes összekötő 59"/>
            <p:cNvCxnSpPr/>
            <p:nvPr/>
          </p:nvCxnSpPr>
          <p:spPr bwMode="auto">
            <a:xfrm flipV="1">
              <a:off x="1629040" y="5539091"/>
              <a:ext cx="1584532" cy="789442"/>
            </a:xfrm>
            <a:prstGeom prst="line">
              <a:avLst/>
            </a:prstGeom>
            <a:solidFill>
              <a:srgbClr val="00B8FF"/>
            </a:solidFill>
            <a:ln w="25400" cap="flat" cmpd="sng" algn="ctr">
              <a:solidFill>
                <a:srgbClr val="FF0000"/>
              </a:solidFill>
              <a:prstDash val="solid"/>
              <a:round/>
              <a:headEnd type="none" w="med" len="med"/>
              <a:tailEnd type="none" w="med" len="med"/>
            </a:ln>
            <a:effectLst/>
          </p:spPr>
        </p:cxnSp>
        <p:sp>
          <p:nvSpPr>
            <p:cNvPr id="63" name="Szövegdoboz 62"/>
            <p:cNvSpPr txBox="1"/>
            <p:nvPr/>
          </p:nvSpPr>
          <p:spPr>
            <a:xfrm>
              <a:off x="3152491" y="5762429"/>
              <a:ext cx="871491" cy="409523"/>
            </a:xfrm>
            <a:prstGeom prst="rect">
              <a:avLst/>
            </a:prstGeom>
            <a:noFill/>
          </p:spPr>
          <p:txBody>
            <a:bodyPr wrap="none" rtlCol="0">
              <a:spAutoFit/>
            </a:bodyPr>
            <a:lstStyle/>
            <a:p>
              <a:pPr algn="ctr"/>
              <a:r>
                <a:rPr lang="hu-HU" sz="1814" dirty="0" smtClean="0">
                  <a:latin typeface="Times New Roman" pitchFamily="18" charset="0"/>
                  <a:cs typeface="Times New Roman" pitchFamily="18" charset="0"/>
                </a:rPr>
                <a:t>Linear</a:t>
              </a:r>
              <a:endParaRPr lang="hu-HU" sz="1814" baseline="-25000" dirty="0">
                <a:latin typeface="Times New Roman" pitchFamily="18" charset="0"/>
                <a:cs typeface="Times New Roman" pitchFamily="18" charset="0"/>
              </a:endParaRPr>
            </a:p>
          </p:txBody>
        </p:sp>
      </p:grpSp>
      <p:grpSp>
        <p:nvGrpSpPr>
          <p:cNvPr id="136" name="Csoportba foglalás 135"/>
          <p:cNvGrpSpPr/>
          <p:nvPr/>
        </p:nvGrpSpPr>
        <p:grpSpPr>
          <a:xfrm>
            <a:off x="6025496" y="4166458"/>
            <a:ext cx="4225707" cy="2168197"/>
            <a:chOff x="4962595" y="2354032"/>
            <a:chExt cx="4658060" cy="2390035"/>
          </a:xfrm>
        </p:grpSpPr>
        <p:cxnSp>
          <p:nvCxnSpPr>
            <p:cNvPr id="65" name="Egyenes összekötő nyíllal 64"/>
            <p:cNvCxnSpPr/>
            <p:nvPr/>
          </p:nvCxnSpPr>
          <p:spPr bwMode="auto">
            <a:xfrm flipV="1">
              <a:off x="5642468" y="2408624"/>
              <a:ext cx="0" cy="1904052"/>
            </a:xfrm>
            <a:prstGeom prst="straightConnector1">
              <a:avLst/>
            </a:prstGeom>
            <a:solidFill>
              <a:srgbClr val="00B8FF"/>
            </a:solidFill>
            <a:ln w="25400" cap="flat" cmpd="sng" algn="ctr">
              <a:solidFill>
                <a:schemeClr val="tx1"/>
              </a:solidFill>
              <a:prstDash val="solid"/>
              <a:round/>
              <a:headEnd type="none" w="med" len="med"/>
              <a:tailEnd type="stealth"/>
            </a:ln>
            <a:effectLst/>
          </p:spPr>
        </p:cxnSp>
        <p:cxnSp>
          <p:nvCxnSpPr>
            <p:cNvPr id="70" name="Egyenes összekötő nyíllal 69"/>
            <p:cNvCxnSpPr/>
            <p:nvPr/>
          </p:nvCxnSpPr>
          <p:spPr bwMode="auto">
            <a:xfrm>
              <a:off x="5642468" y="4312676"/>
              <a:ext cx="3882156" cy="0"/>
            </a:xfrm>
            <a:prstGeom prst="straightConnector1">
              <a:avLst/>
            </a:prstGeom>
            <a:solidFill>
              <a:srgbClr val="00B8FF"/>
            </a:solidFill>
            <a:ln w="25400" cap="flat" cmpd="sng" algn="ctr">
              <a:solidFill>
                <a:schemeClr val="tx1"/>
              </a:solidFill>
              <a:prstDash val="solid"/>
              <a:round/>
              <a:headEnd type="none" w="med" len="med"/>
              <a:tailEnd type="stealth"/>
            </a:ln>
            <a:effectLst/>
          </p:spPr>
        </p:cxnSp>
        <p:sp>
          <p:nvSpPr>
            <p:cNvPr id="71" name="Szövegdoboz 70"/>
            <p:cNvSpPr txBox="1"/>
            <p:nvPr/>
          </p:nvSpPr>
          <p:spPr>
            <a:xfrm>
              <a:off x="5026842" y="2354032"/>
              <a:ext cx="498652" cy="378777"/>
            </a:xfrm>
            <a:prstGeom prst="rect">
              <a:avLst/>
            </a:prstGeom>
            <a:noFill/>
          </p:spPr>
          <p:txBody>
            <a:bodyPr wrap="none" rtlCol="0">
              <a:spAutoFit/>
            </a:bodyPr>
            <a:lstStyle/>
            <a:p>
              <a:pPr algn="ctr"/>
              <a:r>
                <a:rPr lang="hu-HU" sz="1633" dirty="0">
                  <a:latin typeface="Times New Roman" pitchFamily="18" charset="0"/>
                  <a:cs typeface="Times New Roman" pitchFamily="18" charset="0"/>
                </a:rPr>
                <a:t>E/J</a:t>
              </a:r>
            </a:p>
          </p:txBody>
        </p:sp>
        <p:sp>
          <p:nvSpPr>
            <p:cNvPr id="72" name="Szövegdoboz 71"/>
            <p:cNvSpPr txBox="1"/>
            <p:nvPr/>
          </p:nvSpPr>
          <p:spPr>
            <a:xfrm>
              <a:off x="8943535" y="4365290"/>
              <a:ext cx="677120" cy="378777"/>
            </a:xfrm>
            <a:prstGeom prst="rect">
              <a:avLst/>
            </a:prstGeom>
            <a:noFill/>
          </p:spPr>
          <p:txBody>
            <a:bodyPr wrap="none" rtlCol="0">
              <a:spAutoFit/>
            </a:bodyPr>
            <a:lstStyle/>
            <a:p>
              <a:pPr algn="ctr"/>
              <a:r>
                <a:rPr lang="hu-HU" sz="1633" dirty="0">
                  <a:latin typeface="Times New Roman" pitchFamily="18" charset="0"/>
                  <a:cs typeface="Times New Roman" pitchFamily="18" charset="0"/>
                </a:rPr>
                <a:t>x/nm</a:t>
              </a:r>
            </a:p>
          </p:txBody>
        </p:sp>
        <p:sp>
          <p:nvSpPr>
            <p:cNvPr id="76" name="Szövegdoboz 75"/>
            <p:cNvSpPr txBox="1"/>
            <p:nvPr/>
          </p:nvSpPr>
          <p:spPr>
            <a:xfrm>
              <a:off x="4962595" y="3968546"/>
              <a:ext cx="700091" cy="317214"/>
            </a:xfrm>
            <a:prstGeom prst="rect">
              <a:avLst/>
            </a:prstGeom>
            <a:noFill/>
          </p:spPr>
          <p:txBody>
            <a:bodyPr wrap="none" rtlCol="0">
              <a:spAutoFit/>
            </a:bodyPr>
            <a:lstStyle/>
            <a:p>
              <a:pPr algn="ctr"/>
              <a:r>
                <a:rPr lang="hu-HU" sz="1270" dirty="0" smtClean="0">
                  <a:latin typeface="Times New Roman" pitchFamily="18" charset="0"/>
                  <a:cs typeface="Times New Roman" pitchFamily="18" charset="0"/>
                </a:rPr>
                <a:t>V</a:t>
              </a:r>
              <a:r>
                <a:rPr lang="hu-HU" sz="1270" baseline="-25000" dirty="0" smtClean="0">
                  <a:latin typeface="Times New Roman" pitchFamily="18" charset="0"/>
                  <a:cs typeface="Times New Roman" pitchFamily="18" charset="0"/>
                </a:rPr>
                <a:t>binding</a:t>
              </a:r>
              <a:endParaRPr lang="hu-HU" sz="1270" baseline="-25000" dirty="0">
                <a:latin typeface="Times New Roman" pitchFamily="18" charset="0"/>
                <a:cs typeface="Times New Roman" pitchFamily="18" charset="0"/>
              </a:endParaRPr>
            </a:p>
          </p:txBody>
        </p:sp>
        <p:sp>
          <p:nvSpPr>
            <p:cNvPr id="90" name="Szövegdoboz 89"/>
            <p:cNvSpPr txBox="1"/>
            <p:nvPr/>
          </p:nvSpPr>
          <p:spPr>
            <a:xfrm>
              <a:off x="5226456" y="2752675"/>
              <a:ext cx="293679" cy="317214"/>
            </a:xfrm>
            <a:prstGeom prst="rect">
              <a:avLst/>
            </a:prstGeom>
            <a:noFill/>
          </p:spPr>
          <p:txBody>
            <a:bodyPr wrap="none" rtlCol="0">
              <a:spAutoFit/>
            </a:bodyPr>
            <a:lstStyle/>
            <a:p>
              <a:pPr algn="ctr"/>
              <a:r>
                <a:rPr lang="hu-HU" sz="1270" dirty="0">
                  <a:latin typeface="Times New Roman" pitchFamily="18" charset="0"/>
                  <a:cs typeface="Times New Roman" pitchFamily="18" charset="0"/>
                </a:rPr>
                <a:t>0</a:t>
              </a:r>
              <a:endParaRPr lang="hu-HU" sz="1270" baseline="-25000" dirty="0">
                <a:latin typeface="Times New Roman" pitchFamily="18" charset="0"/>
                <a:cs typeface="Times New Roman" pitchFamily="18" charset="0"/>
              </a:endParaRPr>
            </a:p>
          </p:txBody>
        </p:sp>
        <p:cxnSp>
          <p:nvCxnSpPr>
            <p:cNvPr id="91" name="Egyenes összekötő 90"/>
            <p:cNvCxnSpPr/>
            <p:nvPr/>
          </p:nvCxnSpPr>
          <p:spPr bwMode="auto">
            <a:xfrm flipH="1">
              <a:off x="5516210" y="2901171"/>
              <a:ext cx="113667" cy="0"/>
            </a:xfrm>
            <a:prstGeom prst="line">
              <a:avLst/>
            </a:prstGeom>
            <a:solidFill>
              <a:srgbClr val="00B8FF"/>
            </a:solidFill>
            <a:ln w="25400" cap="flat" cmpd="sng" algn="ctr">
              <a:solidFill>
                <a:schemeClr val="tx1"/>
              </a:solidFill>
              <a:prstDash val="solid"/>
              <a:round/>
              <a:headEnd type="none" w="med" len="med"/>
              <a:tailEnd type="none" w="med" len="med"/>
            </a:ln>
            <a:effectLst/>
          </p:spPr>
        </p:cxnSp>
        <p:cxnSp>
          <p:nvCxnSpPr>
            <p:cNvPr id="92" name="Egyenes összekötő 91"/>
            <p:cNvCxnSpPr/>
            <p:nvPr/>
          </p:nvCxnSpPr>
          <p:spPr bwMode="auto">
            <a:xfrm flipH="1">
              <a:off x="5514222" y="4098659"/>
              <a:ext cx="113667" cy="0"/>
            </a:xfrm>
            <a:prstGeom prst="line">
              <a:avLst/>
            </a:prstGeom>
            <a:solidFill>
              <a:srgbClr val="00B8FF"/>
            </a:solidFill>
            <a:ln w="25400" cap="flat" cmpd="sng" algn="ctr">
              <a:solidFill>
                <a:schemeClr val="tx1"/>
              </a:solidFill>
              <a:prstDash val="solid"/>
              <a:round/>
              <a:headEnd type="none" w="med" len="med"/>
              <a:tailEnd type="none" w="med" len="med"/>
            </a:ln>
            <a:effectLst/>
          </p:spPr>
        </p:cxnSp>
      </p:grpSp>
      <p:grpSp>
        <p:nvGrpSpPr>
          <p:cNvPr id="137" name="Csoportba foglalás 136"/>
          <p:cNvGrpSpPr/>
          <p:nvPr/>
        </p:nvGrpSpPr>
        <p:grpSpPr>
          <a:xfrm>
            <a:off x="6954280" y="4659503"/>
            <a:ext cx="2903576" cy="1101759"/>
            <a:chOff x="5986406" y="2897522"/>
            <a:chExt cx="3200655" cy="1214485"/>
          </a:xfrm>
        </p:grpSpPr>
        <p:cxnSp>
          <p:nvCxnSpPr>
            <p:cNvPr id="86" name="Egyenes összekötő 85"/>
            <p:cNvCxnSpPr/>
            <p:nvPr/>
          </p:nvCxnSpPr>
          <p:spPr bwMode="auto">
            <a:xfrm flipV="1">
              <a:off x="6420291" y="4098659"/>
              <a:ext cx="2339932" cy="6524"/>
            </a:xfrm>
            <a:prstGeom prst="line">
              <a:avLst/>
            </a:prstGeom>
            <a:solidFill>
              <a:srgbClr val="00B8FF"/>
            </a:solidFill>
            <a:ln w="25400" cap="flat" cmpd="sng" algn="ctr">
              <a:solidFill>
                <a:srgbClr val="FF0000"/>
              </a:solidFill>
              <a:prstDash val="solid"/>
              <a:round/>
              <a:headEnd type="none" w="med" len="med"/>
              <a:tailEnd type="none" w="med" len="med"/>
            </a:ln>
            <a:effectLst/>
          </p:spPr>
        </p:cxnSp>
        <p:cxnSp>
          <p:nvCxnSpPr>
            <p:cNvPr id="88" name="Egyenes összekötő 87"/>
            <p:cNvCxnSpPr/>
            <p:nvPr/>
          </p:nvCxnSpPr>
          <p:spPr bwMode="auto">
            <a:xfrm>
              <a:off x="8737998" y="2904180"/>
              <a:ext cx="449063" cy="0"/>
            </a:xfrm>
            <a:prstGeom prst="line">
              <a:avLst/>
            </a:prstGeom>
            <a:solidFill>
              <a:srgbClr val="00B8FF"/>
            </a:solidFill>
            <a:ln w="25400" cap="flat" cmpd="sng" algn="ctr">
              <a:solidFill>
                <a:srgbClr val="FF0000"/>
              </a:solidFill>
              <a:prstDash val="solid"/>
              <a:round/>
              <a:headEnd type="none" w="med" len="med"/>
              <a:tailEnd type="none" w="med" len="med"/>
            </a:ln>
            <a:effectLst/>
          </p:spPr>
        </p:cxnSp>
        <p:cxnSp>
          <p:nvCxnSpPr>
            <p:cNvPr id="93" name="Egyenes összekötő 92"/>
            <p:cNvCxnSpPr/>
            <p:nvPr/>
          </p:nvCxnSpPr>
          <p:spPr bwMode="auto">
            <a:xfrm>
              <a:off x="5986406" y="2906452"/>
              <a:ext cx="449063" cy="0"/>
            </a:xfrm>
            <a:prstGeom prst="line">
              <a:avLst/>
            </a:prstGeom>
            <a:solidFill>
              <a:srgbClr val="00B8FF"/>
            </a:solidFill>
            <a:ln w="25400" cap="flat" cmpd="sng" algn="ctr">
              <a:solidFill>
                <a:srgbClr val="FF0000"/>
              </a:solidFill>
              <a:prstDash val="solid"/>
              <a:round/>
              <a:headEnd type="none" w="med" len="med"/>
              <a:tailEnd type="none" w="med" len="med"/>
            </a:ln>
            <a:effectLst/>
          </p:spPr>
        </p:cxnSp>
        <p:cxnSp>
          <p:nvCxnSpPr>
            <p:cNvPr id="94" name="Egyenes összekötő 93"/>
            <p:cNvCxnSpPr/>
            <p:nvPr/>
          </p:nvCxnSpPr>
          <p:spPr bwMode="auto">
            <a:xfrm>
              <a:off x="6429816" y="2901171"/>
              <a:ext cx="0" cy="1210836"/>
            </a:xfrm>
            <a:prstGeom prst="line">
              <a:avLst/>
            </a:prstGeom>
            <a:solidFill>
              <a:srgbClr val="00B8FF"/>
            </a:solidFill>
            <a:ln w="25400" cap="flat" cmpd="sng" algn="ctr">
              <a:solidFill>
                <a:srgbClr val="FF0000"/>
              </a:solidFill>
              <a:prstDash val="solid"/>
              <a:round/>
              <a:headEnd type="none" w="med" len="med"/>
              <a:tailEnd type="none" w="med" len="med"/>
            </a:ln>
            <a:effectLst/>
          </p:spPr>
        </p:cxnSp>
        <p:cxnSp>
          <p:nvCxnSpPr>
            <p:cNvPr id="98" name="Egyenes összekötő 97"/>
            <p:cNvCxnSpPr/>
            <p:nvPr/>
          </p:nvCxnSpPr>
          <p:spPr bwMode="auto">
            <a:xfrm>
              <a:off x="8750698" y="2897522"/>
              <a:ext cx="0" cy="1210836"/>
            </a:xfrm>
            <a:prstGeom prst="line">
              <a:avLst/>
            </a:prstGeom>
            <a:solidFill>
              <a:srgbClr val="00B8FF"/>
            </a:solidFill>
            <a:ln w="25400" cap="flat" cmpd="sng" algn="ctr">
              <a:solidFill>
                <a:srgbClr val="FF0000"/>
              </a:solidFill>
              <a:prstDash val="solid"/>
              <a:round/>
              <a:headEnd type="none" w="med" len="med"/>
              <a:tailEnd type="none" w="med" len="med"/>
            </a:ln>
            <a:effectLst/>
          </p:spPr>
        </p:cxnSp>
      </p:grpSp>
      <p:sp>
        <p:nvSpPr>
          <p:cNvPr id="100" name="Szabadkézi sokszög 99"/>
          <p:cNvSpPr/>
          <p:nvPr/>
        </p:nvSpPr>
        <p:spPr bwMode="auto">
          <a:xfrm rot="19800000">
            <a:off x="8070836" y="5410075"/>
            <a:ext cx="729694" cy="149055"/>
          </a:xfrm>
          <a:custGeom>
            <a:avLst/>
            <a:gdLst>
              <a:gd name="connsiteX0" fmla="*/ 0 w 1319212"/>
              <a:gd name="connsiteY0" fmla="*/ 6349 h 164306"/>
              <a:gd name="connsiteX1" fmla="*/ 261937 w 1319212"/>
              <a:gd name="connsiteY1" fmla="*/ 158749 h 164306"/>
              <a:gd name="connsiteX2" fmla="*/ 523875 w 1319212"/>
              <a:gd name="connsiteY2" fmla="*/ 6349 h 164306"/>
              <a:gd name="connsiteX3" fmla="*/ 790575 w 1319212"/>
              <a:gd name="connsiteY3" fmla="*/ 163512 h 164306"/>
              <a:gd name="connsiteX4" fmla="*/ 1057275 w 1319212"/>
              <a:gd name="connsiteY4" fmla="*/ 1587 h 164306"/>
              <a:gd name="connsiteX5" fmla="*/ 1319212 w 1319212"/>
              <a:gd name="connsiteY5" fmla="*/ 153987 h 164306"/>
              <a:gd name="connsiteX6" fmla="*/ 1319212 w 1319212"/>
              <a:gd name="connsiteY6" fmla="*/ 153987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212" h="164306">
                <a:moveTo>
                  <a:pt x="0" y="6349"/>
                </a:moveTo>
                <a:cubicBezTo>
                  <a:pt x="87312" y="82549"/>
                  <a:pt x="174625" y="158749"/>
                  <a:pt x="261937" y="158749"/>
                </a:cubicBezTo>
                <a:cubicBezTo>
                  <a:pt x="349249" y="158749"/>
                  <a:pt x="435769" y="5555"/>
                  <a:pt x="523875" y="6349"/>
                </a:cubicBezTo>
                <a:cubicBezTo>
                  <a:pt x="611981" y="7143"/>
                  <a:pt x="701675" y="164306"/>
                  <a:pt x="790575" y="163512"/>
                </a:cubicBezTo>
                <a:cubicBezTo>
                  <a:pt x="879475" y="162718"/>
                  <a:pt x="969169" y="3175"/>
                  <a:pt x="1057275" y="1587"/>
                </a:cubicBezTo>
                <a:cubicBezTo>
                  <a:pt x="1145381" y="0"/>
                  <a:pt x="1319212" y="153987"/>
                  <a:pt x="1319212" y="153987"/>
                </a:cubicBezTo>
                <a:lnTo>
                  <a:pt x="1319212" y="153987"/>
                </a:lnTo>
              </a:path>
            </a:pathLst>
          </a:custGeom>
          <a:noFill/>
          <a:ln w="25400" cap="flat" cmpd="sng" algn="ctr">
            <a:solidFill>
              <a:srgbClr val="00B050"/>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dirty="0">
              <a:latin typeface="Arial" charset="0"/>
            </a:endParaRPr>
          </a:p>
        </p:txBody>
      </p:sp>
      <p:sp>
        <p:nvSpPr>
          <p:cNvPr id="101" name="Oval 2"/>
          <p:cNvSpPr>
            <a:spLocks noChangeArrowheads="1"/>
          </p:cNvSpPr>
          <p:nvPr/>
        </p:nvSpPr>
        <p:spPr bwMode="auto">
          <a:xfrm>
            <a:off x="7379253" y="5612038"/>
            <a:ext cx="131053" cy="131054"/>
          </a:xfrm>
          <a:prstGeom prst="ellipse">
            <a:avLst/>
          </a:prstGeom>
          <a:solidFill>
            <a:srgbClr val="3F36FC"/>
          </a:solidFill>
          <a:ln w="9525">
            <a:solidFill>
              <a:srgbClr val="FF3333"/>
            </a:solidFill>
            <a:round/>
            <a:headEnd/>
            <a:tailEnd/>
          </a:ln>
        </p:spPr>
        <p:txBody>
          <a:bodyPr wrap="none" anchor="ctr"/>
          <a:lstStyle/>
          <a:p>
            <a:endParaRPr lang="hu-HU" sz="1633"/>
          </a:p>
        </p:txBody>
      </p:sp>
      <p:cxnSp>
        <p:nvCxnSpPr>
          <p:cNvPr id="102" name="Egyenes összekötő 101"/>
          <p:cNvCxnSpPr>
            <a:cxnSpLocks/>
          </p:cNvCxnSpPr>
          <p:nvPr/>
        </p:nvCxnSpPr>
        <p:spPr bwMode="auto">
          <a:xfrm flipV="1">
            <a:off x="9370905" y="3993540"/>
            <a:ext cx="0" cy="1608978"/>
          </a:xfrm>
          <a:prstGeom prst="line">
            <a:avLst/>
          </a:prstGeom>
          <a:solidFill>
            <a:srgbClr val="00B8FF"/>
          </a:solidFill>
          <a:ln w="25400" cap="flat" cmpd="sng" algn="ctr">
            <a:solidFill>
              <a:srgbClr val="3F36FC"/>
            </a:solidFill>
            <a:prstDash val="solid"/>
            <a:round/>
            <a:headEnd type="none" w="med" len="med"/>
            <a:tailEnd type="stealth" w="med" len="med"/>
          </a:ln>
          <a:effectLst/>
        </p:spPr>
      </p:cxnSp>
      <p:sp>
        <p:nvSpPr>
          <p:cNvPr id="103" name="Szabadkézi sokszög 102"/>
          <p:cNvSpPr/>
          <p:nvPr/>
        </p:nvSpPr>
        <p:spPr bwMode="auto">
          <a:xfrm rot="1800000">
            <a:off x="8012712" y="5294388"/>
            <a:ext cx="875613" cy="149055"/>
          </a:xfrm>
          <a:custGeom>
            <a:avLst/>
            <a:gdLst>
              <a:gd name="connsiteX0" fmla="*/ 0 w 1319212"/>
              <a:gd name="connsiteY0" fmla="*/ 6349 h 164306"/>
              <a:gd name="connsiteX1" fmla="*/ 261937 w 1319212"/>
              <a:gd name="connsiteY1" fmla="*/ 158749 h 164306"/>
              <a:gd name="connsiteX2" fmla="*/ 523875 w 1319212"/>
              <a:gd name="connsiteY2" fmla="*/ 6349 h 164306"/>
              <a:gd name="connsiteX3" fmla="*/ 790575 w 1319212"/>
              <a:gd name="connsiteY3" fmla="*/ 163512 h 164306"/>
              <a:gd name="connsiteX4" fmla="*/ 1057275 w 1319212"/>
              <a:gd name="connsiteY4" fmla="*/ 1587 h 164306"/>
              <a:gd name="connsiteX5" fmla="*/ 1319212 w 1319212"/>
              <a:gd name="connsiteY5" fmla="*/ 153987 h 164306"/>
              <a:gd name="connsiteX6" fmla="*/ 1319212 w 1319212"/>
              <a:gd name="connsiteY6" fmla="*/ 153987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212" h="164306">
                <a:moveTo>
                  <a:pt x="0" y="6349"/>
                </a:moveTo>
                <a:cubicBezTo>
                  <a:pt x="87312" y="82549"/>
                  <a:pt x="174625" y="158749"/>
                  <a:pt x="261937" y="158749"/>
                </a:cubicBezTo>
                <a:cubicBezTo>
                  <a:pt x="349249" y="158749"/>
                  <a:pt x="435769" y="5555"/>
                  <a:pt x="523875" y="6349"/>
                </a:cubicBezTo>
                <a:cubicBezTo>
                  <a:pt x="611981" y="7143"/>
                  <a:pt x="701675" y="164306"/>
                  <a:pt x="790575" y="163512"/>
                </a:cubicBezTo>
                <a:cubicBezTo>
                  <a:pt x="879475" y="162718"/>
                  <a:pt x="969169" y="3175"/>
                  <a:pt x="1057275" y="1587"/>
                </a:cubicBezTo>
                <a:cubicBezTo>
                  <a:pt x="1145381" y="0"/>
                  <a:pt x="1319212" y="153987"/>
                  <a:pt x="1319212" y="153987"/>
                </a:cubicBezTo>
                <a:lnTo>
                  <a:pt x="1319212" y="153987"/>
                </a:lnTo>
              </a:path>
            </a:pathLst>
          </a:custGeom>
          <a:noFill/>
          <a:ln w="25400" cap="flat" cmpd="sng" algn="ctr">
            <a:solidFill>
              <a:srgbClr val="FF420E"/>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dirty="0">
              <a:latin typeface="Arial" charset="0"/>
            </a:endParaRPr>
          </a:p>
        </p:txBody>
      </p:sp>
      <p:sp>
        <p:nvSpPr>
          <p:cNvPr id="104" name="Szabadkézi sokszög 103"/>
          <p:cNvSpPr/>
          <p:nvPr/>
        </p:nvSpPr>
        <p:spPr bwMode="auto">
          <a:xfrm rot="1800000">
            <a:off x="9070481" y="5444150"/>
            <a:ext cx="295272" cy="149055"/>
          </a:xfrm>
          <a:custGeom>
            <a:avLst/>
            <a:gdLst>
              <a:gd name="connsiteX0" fmla="*/ 0 w 1319212"/>
              <a:gd name="connsiteY0" fmla="*/ 6349 h 164306"/>
              <a:gd name="connsiteX1" fmla="*/ 261937 w 1319212"/>
              <a:gd name="connsiteY1" fmla="*/ 158749 h 164306"/>
              <a:gd name="connsiteX2" fmla="*/ 523875 w 1319212"/>
              <a:gd name="connsiteY2" fmla="*/ 6349 h 164306"/>
              <a:gd name="connsiteX3" fmla="*/ 790575 w 1319212"/>
              <a:gd name="connsiteY3" fmla="*/ 163512 h 164306"/>
              <a:gd name="connsiteX4" fmla="*/ 1057275 w 1319212"/>
              <a:gd name="connsiteY4" fmla="*/ 1587 h 164306"/>
              <a:gd name="connsiteX5" fmla="*/ 1319212 w 1319212"/>
              <a:gd name="connsiteY5" fmla="*/ 153987 h 164306"/>
              <a:gd name="connsiteX6" fmla="*/ 1319212 w 1319212"/>
              <a:gd name="connsiteY6" fmla="*/ 153987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212" h="164306">
                <a:moveTo>
                  <a:pt x="0" y="6349"/>
                </a:moveTo>
                <a:cubicBezTo>
                  <a:pt x="87312" y="82549"/>
                  <a:pt x="174625" y="158749"/>
                  <a:pt x="261937" y="158749"/>
                </a:cubicBezTo>
                <a:cubicBezTo>
                  <a:pt x="349249" y="158749"/>
                  <a:pt x="435769" y="5555"/>
                  <a:pt x="523875" y="6349"/>
                </a:cubicBezTo>
                <a:cubicBezTo>
                  <a:pt x="611981" y="7143"/>
                  <a:pt x="701675" y="164306"/>
                  <a:pt x="790575" y="163512"/>
                </a:cubicBezTo>
                <a:cubicBezTo>
                  <a:pt x="879475" y="162718"/>
                  <a:pt x="969169" y="3175"/>
                  <a:pt x="1057275" y="1587"/>
                </a:cubicBezTo>
                <a:cubicBezTo>
                  <a:pt x="1145381" y="0"/>
                  <a:pt x="1319212" y="153987"/>
                  <a:pt x="1319212" y="153987"/>
                </a:cubicBezTo>
                <a:lnTo>
                  <a:pt x="1319212" y="153987"/>
                </a:lnTo>
              </a:path>
            </a:pathLst>
          </a:custGeom>
          <a:noFill/>
          <a:ln w="25400" cap="flat" cmpd="sng" algn="ctr">
            <a:solidFill>
              <a:srgbClr val="1302EE"/>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dirty="0">
              <a:latin typeface="Arial" charset="0"/>
            </a:endParaRPr>
          </a:p>
        </p:txBody>
      </p:sp>
      <p:sp>
        <p:nvSpPr>
          <p:cNvPr id="105" name="Szabadkézi sokszög 104"/>
          <p:cNvSpPr/>
          <p:nvPr/>
        </p:nvSpPr>
        <p:spPr bwMode="auto">
          <a:xfrm rot="19800000">
            <a:off x="7495589" y="5479817"/>
            <a:ext cx="517234" cy="149055"/>
          </a:xfrm>
          <a:custGeom>
            <a:avLst/>
            <a:gdLst>
              <a:gd name="connsiteX0" fmla="*/ 0 w 1319212"/>
              <a:gd name="connsiteY0" fmla="*/ 6349 h 164306"/>
              <a:gd name="connsiteX1" fmla="*/ 261937 w 1319212"/>
              <a:gd name="connsiteY1" fmla="*/ 158749 h 164306"/>
              <a:gd name="connsiteX2" fmla="*/ 523875 w 1319212"/>
              <a:gd name="connsiteY2" fmla="*/ 6349 h 164306"/>
              <a:gd name="connsiteX3" fmla="*/ 790575 w 1319212"/>
              <a:gd name="connsiteY3" fmla="*/ 163512 h 164306"/>
              <a:gd name="connsiteX4" fmla="*/ 1057275 w 1319212"/>
              <a:gd name="connsiteY4" fmla="*/ 1587 h 164306"/>
              <a:gd name="connsiteX5" fmla="*/ 1319212 w 1319212"/>
              <a:gd name="connsiteY5" fmla="*/ 153987 h 164306"/>
              <a:gd name="connsiteX6" fmla="*/ 1319212 w 1319212"/>
              <a:gd name="connsiteY6" fmla="*/ 153987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212" h="164306">
                <a:moveTo>
                  <a:pt x="0" y="6349"/>
                </a:moveTo>
                <a:cubicBezTo>
                  <a:pt x="87312" y="82549"/>
                  <a:pt x="174625" y="158749"/>
                  <a:pt x="261937" y="158749"/>
                </a:cubicBezTo>
                <a:cubicBezTo>
                  <a:pt x="349249" y="158749"/>
                  <a:pt x="435769" y="5555"/>
                  <a:pt x="523875" y="6349"/>
                </a:cubicBezTo>
                <a:cubicBezTo>
                  <a:pt x="611981" y="7143"/>
                  <a:pt x="701675" y="164306"/>
                  <a:pt x="790575" y="163512"/>
                </a:cubicBezTo>
                <a:cubicBezTo>
                  <a:pt x="879475" y="162718"/>
                  <a:pt x="969169" y="3175"/>
                  <a:pt x="1057275" y="1587"/>
                </a:cubicBezTo>
                <a:cubicBezTo>
                  <a:pt x="1145381" y="0"/>
                  <a:pt x="1319212" y="153987"/>
                  <a:pt x="1319212" y="153987"/>
                </a:cubicBezTo>
                <a:lnTo>
                  <a:pt x="1319212" y="153987"/>
                </a:lnTo>
              </a:path>
            </a:pathLst>
          </a:custGeom>
          <a:noFill/>
          <a:ln w="25400" cap="flat" cmpd="sng" algn="ctr">
            <a:solidFill>
              <a:srgbClr val="00B0F0"/>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dirty="0">
              <a:latin typeface="Arial" charset="0"/>
            </a:endParaRPr>
          </a:p>
        </p:txBody>
      </p:sp>
      <p:sp>
        <p:nvSpPr>
          <p:cNvPr id="107" name="Oval 2"/>
          <p:cNvSpPr>
            <a:spLocks noChangeArrowheads="1"/>
          </p:cNvSpPr>
          <p:nvPr/>
        </p:nvSpPr>
        <p:spPr bwMode="auto">
          <a:xfrm>
            <a:off x="7990598" y="5610597"/>
            <a:ext cx="131053" cy="131054"/>
          </a:xfrm>
          <a:prstGeom prst="ellipse">
            <a:avLst/>
          </a:prstGeom>
          <a:solidFill>
            <a:srgbClr val="3F36FC"/>
          </a:solidFill>
          <a:ln w="9525">
            <a:solidFill>
              <a:srgbClr val="FF3333"/>
            </a:solidFill>
            <a:round/>
            <a:headEnd/>
            <a:tailEnd/>
          </a:ln>
        </p:spPr>
        <p:txBody>
          <a:bodyPr wrap="none" anchor="ctr"/>
          <a:lstStyle/>
          <a:p>
            <a:endParaRPr lang="hu-HU" sz="1633"/>
          </a:p>
        </p:txBody>
      </p:sp>
      <p:sp>
        <p:nvSpPr>
          <p:cNvPr id="108" name="Oval 2"/>
          <p:cNvSpPr>
            <a:spLocks noChangeArrowheads="1"/>
          </p:cNvSpPr>
          <p:nvPr/>
        </p:nvSpPr>
        <p:spPr bwMode="auto">
          <a:xfrm>
            <a:off x="8783400" y="5609157"/>
            <a:ext cx="131053" cy="131054"/>
          </a:xfrm>
          <a:prstGeom prst="ellipse">
            <a:avLst/>
          </a:prstGeom>
          <a:solidFill>
            <a:srgbClr val="3F36FC"/>
          </a:solidFill>
          <a:ln w="9525">
            <a:solidFill>
              <a:srgbClr val="FF3333"/>
            </a:solidFill>
            <a:round/>
            <a:headEnd/>
            <a:tailEnd/>
          </a:ln>
        </p:spPr>
        <p:txBody>
          <a:bodyPr wrap="none" anchor="ctr"/>
          <a:lstStyle/>
          <a:p>
            <a:endParaRPr lang="hu-HU" sz="1633"/>
          </a:p>
        </p:txBody>
      </p:sp>
      <p:sp>
        <p:nvSpPr>
          <p:cNvPr id="109" name="Oval 2"/>
          <p:cNvSpPr>
            <a:spLocks noChangeArrowheads="1"/>
          </p:cNvSpPr>
          <p:nvPr/>
        </p:nvSpPr>
        <p:spPr bwMode="auto">
          <a:xfrm>
            <a:off x="9310419" y="5606277"/>
            <a:ext cx="131053" cy="131054"/>
          </a:xfrm>
          <a:prstGeom prst="ellipse">
            <a:avLst/>
          </a:prstGeom>
          <a:solidFill>
            <a:srgbClr val="3F36FC"/>
          </a:solidFill>
          <a:ln w="9525">
            <a:solidFill>
              <a:srgbClr val="FF3333"/>
            </a:solidFill>
            <a:round/>
            <a:headEnd/>
            <a:tailEnd/>
          </a:ln>
        </p:spPr>
        <p:txBody>
          <a:bodyPr wrap="none" anchor="ctr"/>
          <a:lstStyle/>
          <a:p>
            <a:endParaRPr lang="hu-HU" sz="1633"/>
          </a:p>
        </p:txBody>
      </p:sp>
      <p:cxnSp>
        <p:nvCxnSpPr>
          <p:cNvPr id="112" name="Egyenes összekötő 111"/>
          <p:cNvCxnSpPr>
            <a:cxnSpLocks/>
          </p:cNvCxnSpPr>
          <p:nvPr/>
        </p:nvCxnSpPr>
        <p:spPr bwMode="auto">
          <a:xfrm flipV="1">
            <a:off x="7447505" y="4215983"/>
            <a:ext cx="0" cy="1393959"/>
          </a:xfrm>
          <a:prstGeom prst="line">
            <a:avLst/>
          </a:prstGeom>
          <a:solidFill>
            <a:srgbClr val="00B8FF"/>
          </a:solidFill>
          <a:ln w="25400" cap="flat" cmpd="sng" algn="ctr">
            <a:solidFill>
              <a:srgbClr val="00B0F0"/>
            </a:solidFill>
            <a:prstDash val="solid"/>
            <a:round/>
            <a:headEnd type="none" w="med" len="med"/>
            <a:tailEnd type="stealth" w="med" len="med"/>
          </a:ln>
          <a:effectLst/>
        </p:spPr>
      </p:cxnSp>
      <p:cxnSp>
        <p:nvCxnSpPr>
          <p:cNvPr id="114" name="Egyenes összekötő 113"/>
          <p:cNvCxnSpPr>
            <a:cxnSpLocks/>
          </p:cNvCxnSpPr>
          <p:nvPr/>
        </p:nvCxnSpPr>
        <p:spPr bwMode="auto">
          <a:xfrm flipV="1">
            <a:off x="8057145" y="4795559"/>
            <a:ext cx="0" cy="816479"/>
          </a:xfrm>
          <a:prstGeom prst="line">
            <a:avLst/>
          </a:prstGeom>
          <a:solidFill>
            <a:srgbClr val="00B8FF"/>
          </a:solidFill>
          <a:ln w="25400" cap="flat" cmpd="sng" algn="ctr">
            <a:solidFill>
              <a:srgbClr val="00B050"/>
            </a:solidFill>
            <a:prstDash val="solid"/>
            <a:round/>
            <a:headEnd type="none" w="med" len="med"/>
            <a:tailEnd type="stealth" w="med" len="med"/>
          </a:ln>
          <a:effectLst/>
        </p:spPr>
      </p:cxnSp>
      <p:cxnSp>
        <p:nvCxnSpPr>
          <p:cNvPr id="117" name="Egyenes összekötő 116"/>
          <p:cNvCxnSpPr>
            <a:cxnSpLocks/>
          </p:cNvCxnSpPr>
          <p:nvPr/>
        </p:nvCxnSpPr>
        <p:spPr bwMode="auto">
          <a:xfrm flipV="1">
            <a:off x="8849653" y="5138892"/>
            <a:ext cx="0" cy="469388"/>
          </a:xfrm>
          <a:prstGeom prst="line">
            <a:avLst/>
          </a:prstGeom>
          <a:solidFill>
            <a:srgbClr val="00B8FF"/>
          </a:solidFill>
          <a:ln w="25400" cap="flat" cmpd="sng" algn="ctr">
            <a:solidFill>
              <a:srgbClr val="FF420E"/>
            </a:solidFill>
            <a:prstDash val="solid"/>
            <a:round/>
            <a:headEnd type="none" w="med" len="med"/>
            <a:tailEnd type="stealth" w="med" len="med"/>
          </a:ln>
          <a:effectLst/>
        </p:spPr>
      </p:cxnSp>
      <p:cxnSp>
        <p:nvCxnSpPr>
          <p:cNvPr id="120" name="Egyenes összekötő 119"/>
          <p:cNvCxnSpPr/>
          <p:nvPr/>
        </p:nvCxnSpPr>
        <p:spPr bwMode="auto">
          <a:xfrm>
            <a:off x="7361661" y="4656902"/>
            <a:ext cx="2100334" cy="2061"/>
          </a:xfrm>
          <a:prstGeom prst="line">
            <a:avLst/>
          </a:prstGeom>
          <a:solidFill>
            <a:srgbClr val="00B8FF"/>
          </a:solidFill>
          <a:ln w="9525" cap="flat" cmpd="sng" algn="ctr">
            <a:solidFill>
              <a:schemeClr val="tx1"/>
            </a:solidFill>
            <a:prstDash val="dash"/>
            <a:round/>
            <a:headEnd type="none" w="med" len="med"/>
            <a:tailEnd type="none" w="med" len="med"/>
          </a:ln>
          <a:effectLst/>
        </p:spPr>
      </p:cxnSp>
      <p:grpSp>
        <p:nvGrpSpPr>
          <p:cNvPr id="139" name="Csoportba foglalás 138"/>
          <p:cNvGrpSpPr/>
          <p:nvPr/>
        </p:nvGrpSpPr>
        <p:grpSpPr>
          <a:xfrm>
            <a:off x="6642265" y="4665542"/>
            <a:ext cx="543886" cy="1077549"/>
            <a:chOff x="5642468" y="3314096"/>
            <a:chExt cx="599534" cy="1187798"/>
          </a:xfrm>
        </p:grpSpPr>
        <p:sp>
          <p:nvSpPr>
            <p:cNvPr id="124" name="Jobb oldali kapcsos zárójel 123"/>
            <p:cNvSpPr/>
            <p:nvPr/>
          </p:nvSpPr>
          <p:spPr bwMode="auto">
            <a:xfrm>
              <a:off x="5642468" y="3314096"/>
              <a:ext cx="282082" cy="1187798"/>
            </a:xfrm>
            <a:prstGeom prst="rightBrace">
              <a:avLst/>
            </a:prstGeom>
            <a:no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25" name="Szövegdoboz 124"/>
            <p:cNvSpPr txBox="1"/>
            <p:nvPr/>
          </p:nvSpPr>
          <p:spPr>
            <a:xfrm>
              <a:off x="5870575" y="3742648"/>
              <a:ext cx="371427" cy="378777"/>
            </a:xfrm>
            <a:prstGeom prst="rect">
              <a:avLst/>
            </a:prstGeom>
            <a:noFill/>
          </p:spPr>
          <p:txBody>
            <a:bodyPr wrap="none" rtlCol="0">
              <a:spAutoFit/>
            </a:bodyPr>
            <a:lstStyle/>
            <a:p>
              <a:r>
                <a:rPr lang="el-GR" sz="1633" dirty="0">
                  <a:latin typeface="Times New Roman" pitchFamily="18" charset="0"/>
                  <a:cs typeface="Times New Roman" pitchFamily="18" charset="0"/>
                </a:rPr>
                <a:t>Φ</a:t>
              </a:r>
              <a:endParaRPr lang="hu-HU" sz="1633" dirty="0">
                <a:latin typeface="Times New Roman" pitchFamily="18" charset="0"/>
                <a:cs typeface="Times New Roman" pitchFamily="18" charset="0"/>
              </a:endParaRPr>
            </a:p>
          </p:txBody>
        </p:sp>
      </p:grpSp>
      <p:sp>
        <p:nvSpPr>
          <p:cNvPr id="130" name="Tartalom helye 129"/>
          <p:cNvSpPr>
            <a:spLocks noGrp="1"/>
          </p:cNvSpPr>
          <p:nvPr>
            <p:ph sz="half" idx="1"/>
          </p:nvPr>
        </p:nvSpPr>
        <p:spPr>
          <a:xfrm>
            <a:off x="5470154" y="2359390"/>
            <a:ext cx="6340846" cy="1508635"/>
          </a:xfrm>
        </p:spPr>
        <p:txBody>
          <a:bodyPr>
            <a:normAutofit fontScale="92500"/>
          </a:bodyPr>
          <a:lstStyle/>
          <a:p>
            <a:pPr>
              <a:spcAft>
                <a:spcPts val="544"/>
              </a:spcAft>
            </a:pPr>
            <a:r>
              <a:rPr lang="en-US" sz="2177" dirty="0">
                <a:latin typeface="Times New Roman" pitchFamily="18" charset="0"/>
                <a:cs typeface="Times New Roman" pitchFamily="18" charset="0"/>
              </a:rPr>
              <a:t>The ejection of an electron is the result of a single </a:t>
            </a:r>
            <a:r>
              <a:rPr lang="en-US" sz="2177" dirty="0" smtClean="0">
                <a:latin typeface="Times New Roman" pitchFamily="18" charset="0"/>
                <a:cs typeface="Times New Roman" pitchFamily="18" charset="0"/>
              </a:rPr>
              <a:t>event</a:t>
            </a:r>
            <a:r>
              <a:rPr lang="hu-HU" sz="2177" dirty="0" smtClean="0">
                <a:latin typeface="Times New Roman" pitchFamily="18" charset="0"/>
                <a:cs typeface="Times New Roman" pitchFamily="18" charset="0"/>
              </a:rPr>
              <a:t>.</a:t>
            </a:r>
            <a:endParaRPr lang="hu-HU" sz="2177" dirty="0">
              <a:latin typeface="Times New Roman" pitchFamily="18" charset="0"/>
              <a:cs typeface="Times New Roman" pitchFamily="18" charset="0"/>
            </a:endParaRPr>
          </a:p>
          <a:p>
            <a:pPr>
              <a:spcAft>
                <a:spcPts val="544"/>
              </a:spcAft>
            </a:pPr>
            <a:r>
              <a:rPr lang="en-US" sz="2177" dirty="0">
                <a:latin typeface="Times New Roman" pitchFamily="18" charset="0"/>
                <a:cs typeface="Times New Roman" pitchFamily="18" charset="0"/>
              </a:rPr>
              <a:t>The photon's existence and energy are </a:t>
            </a:r>
            <a:r>
              <a:rPr lang="en-US" sz="2177" dirty="0" smtClean="0">
                <a:latin typeface="Times New Roman" pitchFamily="18" charset="0"/>
                <a:cs typeface="Times New Roman" pitchFamily="18" charset="0"/>
              </a:rPr>
              <a:t>fixed</a:t>
            </a:r>
            <a:r>
              <a:rPr lang="hu-HU" sz="2177" dirty="0" smtClean="0">
                <a:latin typeface="Times New Roman" pitchFamily="18" charset="0"/>
                <a:cs typeface="Times New Roman" pitchFamily="18" charset="0"/>
              </a:rPr>
              <a:t>: </a:t>
            </a:r>
            <a:r>
              <a:rPr lang="hu-HU" sz="2177" dirty="0">
                <a:latin typeface="Times New Roman" pitchFamily="18" charset="0"/>
                <a:cs typeface="Times New Roman" pitchFamily="18" charset="0"/>
              </a:rPr>
              <a:t>E=h</a:t>
            </a:r>
            <a:r>
              <a:rPr lang="hu-HU" sz="2177" i="1" dirty="0">
                <a:latin typeface="Times New Roman" pitchFamily="18" charset="0"/>
                <a:cs typeface="Times New Roman" pitchFamily="18" charset="0"/>
              </a:rPr>
              <a:t>v</a:t>
            </a:r>
            <a:r>
              <a:rPr lang="hu-HU" sz="2177" dirty="0">
                <a:latin typeface="Times New Roman" pitchFamily="18" charset="0"/>
                <a:cs typeface="Times New Roman" pitchFamily="18" charset="0"/>
              </a:rPr>
              <a:t> </a:t>
            </a:r>
          </a:p>
          <a:p>
            <a:pPr>
              <a:spcAft>
                <a:spcPts val="544"/>
              </a:spcAft>
            </a:pPr>
            <a:r>
              <a:rPr lang="en-US" sz="2177" dirty="0">
                <a:latin typeface="Times New Roman" pitchFamily="18" charset="0"/>
                <a:cs typeface="Times New Roman" pitchFamily="18" charset="0"/>
              </a:rPr>
              <a:t>Quantization of </a:t>
            </a:r>
            <a:r>
              <a:rPr lang="en-US" sz="2177" dirty="0" smtClean="0">
                <a:latin typeface="Times New Roman" pitchFamily="18" charset="0"/>
                <a:cs typeface="Times New Roman" pitchFamily="18" charset="0"/>
              </a:rPr>
              <a:t>states</a:t>
            </a:r>
            <a:r>
              <a:rPr lang="hu-HU" sz="2177" dirty="0" smtClean="0">
                <a:latin typeface="Times New Roman" pitchFamily="18" charset="0"/>
                <a:cs typeface="Times New Roman" pitchFamily="18" charset="0"/>
              </a:rPr>
              <a:t> and</a:t>
            </a:r>
            <a:r>
              <a:rPr lang="en-US" sz="2177" dirty="0" smtClean="0">
                <a:latin typeface="Times New Roman" pitchFamily="18" charset="0"/>
                <a:cs typeface="Times New Roman" pitchFamily="18" charset="0"/>
              </a:rPr>
              <a:t> </a:t>
            </a:r>
            <a:r>
              <a:rPr lang="hu-HU" sz="2177" dirty="0" smtClean="0">
                <a:latin typeface="Times New Roman" pitchFamily="18" charset="0"/>
                <a:cs typeface="Times New Roman" pitchFamily="18" charset="0"/>
              </a:rPr>
              <a:t>t</a:t>
            </a:r>
            <a:r>
              <a:rPr lang="en-US" sz="2177" dirty="0" smtClean="0">
                <a:latin typeface="Times New Roman" pitchFamily="18" charset="0"/>
                <a:cs typeface="Times New Roman" pitchFamily="18" charset="0"/>
              </a:rPr>
              <a:t>here </a:t>
            </a:r>
            <a:r>
              <a:rPr lang="en-US" sz="2177" dirty="0">
                <a:latin typeface="Times New Roman" pitchFamily="18" charset="0"/>
                <a:cs typeface="Times New Roman" pitchFamily="18" charset="0"/>
              </a:rPr>
              <a:t>is no </a:t>
            </a:r>
            <a:r>
              <a:rPr lang="hu-HU" sz="2177" dirty="0" smtClean="0">
                <a:latin typeface="Times New Roman" pitchFamily="18" charset="0"/>
                <a:cs typeface="Times New Roman" pitchFamily="18" charset="0"/>
              </a:rPr>
              <a:t>intermediate</a:t>
            </a:r>
            <a:r>
              <a:rPr lang="en-US" sz="2177" dirty="0" smtClean="0">
                <a:latin typeface="Times New Roman" pitchFamily="18" charset="0"/>
                <a:cs typeface="Times New Roman" pitchFamily="18" charset="0"/>
              </a:rPr>
              <a:t> </a:t>
            </a:r>
            <a:r>
              <a:rPr lang="en-US" sz="2177" dirty="0">
                <a:latin typeface="Times New Roman" pitchFamily="18" charset="0"/>
                <a:cs typeface="Times New Roman" pitchFamily="18" charset="0"/>
              </a:rPr>
              <a:t>state</a:t>
            </a:r>
            <a:r>
              <a:rPr lang="hu-HU" sz="2177" dirty="0" smtClean="0">
                <a:latin typeface="Times New Roman" pitchFamily="18" charset="0"/>
                <a:cs typeface="Times New Roman" pitchFamily="18" charset="0"/>
              </a:rPr>
              <a:t>!</a:t>
            </a:r>
            <a:endParaRPr lang="hu-HU" sz="2177" dirty="0">
              <a:latin typeface="Times New Roman" pitchFamily="18" charset="0"/>
              <a:cs typeface="Times New Roman" pitchFamily="18" charset="0"/>
            </a:endParaRPr>
          </a:p>
        </p:txBody>
      </p:sp>
      <p:sp>
        <p:nvSpPr>
          <p:cNvPr id="131" name="Szövegdoboz 130"/>
          <p:cNvSpPr txBox="1"/>
          <p:nvPr/>
        </p:nvSpPr>
        <p:spPr>
          <a:xfrm rot="21203770">
            <a:off x="8139868" y="4136591"/>
            <a:ext cx="369012" cy="483209"/>
          </a:xfrm>
          <a:prstGeom prst="rect">
            <a:avLst/>
          </a:prstGeom>
          <a:noFill/>
        </p:spPr>
        <p:txBody>
          <a:bodyPr wrap="none" rtlCol="0">
            <a:spAutoFit/>
          </a:bodyPr>
          <a:lstStyle/>
          <a:p>
            <a:pPr algn="ctr"/>
            <a:r>
              <a:rPr lang="hu-HU" sz="2540" dirty="0">
                <a:latin typeface="Times New Roman" pitchFamily="18" charset="0"/>
                <a:cs typeface="Times New Roman" pitchFamily="18" charset="0"/>
              </a:rPr>
              <a:t>&lt;</a:t>
            </a:r>
            <a:endParaRPr lang="hu-HU" sz="2540" baseline="-25000" dirty="0">
              <a:latin typeface="Times New Roman" pitchFamily="18" charset="0"/>
              <a:cs typeface="Times New Roman" pitchFamily="18" charset="0"/>
            </a:endParaRPr>
          </a:p>
        </p:txBody>
      </p:sp>
      <p:grpSp>
        <p:nvGrpSpPr>
          <p:cNvPr id="138" name="Csoportba foglalás 137"/>
          <p:cNvGrpSpPr/>
          <p:nvPr/>
        </p:nvGrpSpPr>
        <p:grpSpPr>
          <a:xfrm>
            <a:off x="6002373" y="1608125"/>
            <a:ext cx="4694581" cy="672575"/>
            <a:chOff x="5189357" y="1772659"/>
            <a:chExt cx="5174898" cy="741389"/>
          </a:xfrm>
        </p:grpSpPr>
        <p:sp>
          <p:nvSpPr>
            <p:cNvPr id="64" name="Szövegdoboz 63"/>
            <p:cNvSpPr txBox="1"/>
            <p:nvPr/>
          </p:nvSpPr>
          <p:spPr>
            <a:xfrm>
              <a:off x="5189357" y="1772659"/>
              <a:ext cx="1770901" cy="471086"/>
            </a:xfrm>
            <a:prstGeom prst="rect">
              <a:avLst/>
            </a:prstGeom>
            <a:noFill/>
          </p:spPr>
          <p:txBody>
            <a:bodyPr wrap="none" rtlCol="0">
              <a:spAutoFit/>
            </a:bodyPr>
            <a:lstStyle/>
            <a:p>
              <a:pPr algn="ctr"/>
              <a:r>
                <a:rPr lang="hu-HU" sz="2177" dirty="0" smtClean="0">
                  <a:latin typeface="Times New Roman" pitchFamily="18" charset="0"/>
                  <a:cs typeface="Times New Roman" pitchFamily="18" charset="0"/>
                </a:rPr>
                <a:t>Explanation:</a:t>
              </a:r>
              <a:endParaRPr lang="hu-HU" sz="2177" dirty="0">
                <a:latin typeface="Times New Roman" pitchFamily="18" charset="0"/>
                <a:cs typeface="Times New Roman" pitchFamily="18" charset="0"/>
              </a:endParaRPr>
            </a:p>
          </p:txBody>
        </p:sp>
        <p:sp>
          <p:nvSpPr>
            <p:cNvPr id="132" name="Szövegdoboz 131"/>
            <p:cNvSpPr txBox="1"/>
            <p:nvPr/>
          </p:nvSpPr>
          <p:spPr>
            <a:xfrm>
              <a:off x="6147812" y="2165946"/>
              <a:ext cx="4216443" cy="348102"/>
            </a:xfrm>
            <a:prstGeom prst="rect">
              <a:avLst/>
            </a:prstGeom>
            <a:noFill/>
          </p:spPr>
          <p:txBody>
            <a:bodyPr wrap="none" rtlCol="0">
              <a:spAutoFit/>
            </a:bodyPr>
            <a:lstStyle/>
            <a:p>
              <a:pPr algn="ctr"/>
              <a:r>
                <a:rPr lang="hu-HU" sz="1452" dirty="0">
                  <a:latin typeface="Times New Roman" pitchFamily="18" charset="0"/>
                  <a:cs typeface="Times New Roman" pitchFamily="18" charset="0"/>
                </a:rPr>
                <a:t>Einstein (1905) </a:t>
              </a:r>
              <a:r>
                <a:rPr lang="hu-HU" sz="1452" dirty="0" smtClean="0">
                  <a:latin typeface="Times New Roman" pitchFamily="18" charset="0"/>
                  <a:cs typeface="Times New Roman" pitchFamily="18" charset="0"/>
                </a:rPr>
                <a:t>– Nobel Prize in Physics in 1921</a:t>
              </a:r>
              <a:endParaRPr lang="hu-HU" sz="1452" dirty="0">
                <a:latin typeface="Times New Roman" pitchFamily="18" charset="0"/>
                <a:cs typeface="Times New Roman" pitchFamily="18" charset="0"/>
              </a:endParaRPr>
            </a:p>
          </p:txBody>
        </p:sp>
      </p:grpSp>
      <p:graphicFrame>
        <p:nvGraphicFramePr>
          <p:cNvPr id="133" name="Objektum 132"/>
          <p:cNvGraphicFramePr>
            <a:graphicFrameLocks noChangeAspect="1"/>
          </p:cNvGraphicFramePr>
          <p:nvPr/>
        </p:nvGraphicFramePr>
        <p:xfrm>
          <a:off x="7496467" y="6113725"/>
          <a:ext cx="1939983" cy="660874"/>
        </p:xfrm>
        <a:graphic>
          <a:graphicData uri="http://schemas.openxmlformats.org/presentationml/2006/ole">
            <mc:AlternateContent xmlns:mc="http://schemas.openxmlformats.org/markup-compatibility/2006">
              <mc:Choice xmlns:v="urn:schemas-microsoft-com:vml" Requires="v">
                <p:oleObj spid="_x0000_s2133" name="Egyenlet" r:id="rId4" imgW="1155600" imgH="393480" progId="Equation.3">
                  <p:embed/>
                </p:oleObj>
              </mc:Choice>
              <mc:Fallback>
                <p:oleObj name="Egyenlet" r:id="rId4" imgW="1155600" imgH="393480" progId="Equation.3">
                  <p:embed/>
                  <p:pic>
                    <p:nvPicPr>
                      <p:cNvPr id="133" name="Objektum 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6467" y="6113725"/>
                        <a:ext cx="1939983" cy="6608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3" name="Csoportba foglalás 142"/>
          <p:cNvGrpSpPr/>
          <p:nvPr/>
        </p:nvGrpSpPr>
        <p:grpSpPr>
          <a:xfrm>
            <a:off x="7448375" y="4215983"/>
            <a:ext cx="524528" cy="440919"/>
            <a:chOff x="6531061" y="2818540"/>
            <a:chExt cx="578195" cy="486031"/>
          </a:xfrm>
        </p:grpSpPr>
        <p:sp>
          <p:nvSpPr>
            <p:cNvPr id="123" name="Jobb oldali kapcsos zárójel 122"/>
            <p:cNvSpPr/>
            <p:nvPr/>
          </p:nvSpPr>
          <p:spPr bwMode="auto">
            <a:xfrm>
              <a:off x="6531061" y="2818540"/>
              <a:ext cx="187239" cy="486031"/>
            </a:xfrm>
            <a:prstGeom prst="rightBrace">
              <a:avLst/>
            </a:prstGeom>
            <a:no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41" name="Szövegdoboz 140"/>
            <p:cNvSpPr txBox="1"/>
            <p:nvPr/>
          </p:nvSpPr>
          <p:spPr>
            <a:xfrm>
              <a:off x="6663615" y="2853212"/>
              <a:ext cx="445641" cy="409523"/>
            </a:xfrm>
            <a:prstGeom prst="rect">
              <a:avLst/>
            </a:prstGeom>
            <a:noFill/>
          </p:spPr>
          <p:txBody>
            <a:bodyPr wrap="none" rtlCol="0">
              <a:spAutoFit/>
            </a:bodyPr>
            <a:lstStyle/>
            <a:p>
              <a:pPr algn="ctr"/>
              <a:r>
                <a:rPr lang="hu-HU" sz="1814" dirty="0">
                  <a:latin typeface="Times New Roman" pitchFamily="18" charset="0"/>
                  <a:cs typeface="Times New Roman" pitchFamily="18" charset="0"/>
                </a:rPr>
                <a:t>T</a:t>
              </a:r>
              <a:r>
                <a:rPr lang="hu-HU" sz="1814" baseline="-25000" dirty="0">
                  <a:latin typeface="Times New Roman" pitchFamily="18" charset="0"/>
                  <a:cs typeface="Times New Roman" pitchFamily="18" charset="0"/>
                </a:rPr>
                <a:t>1</a:t>
              </a:r>
            </a:p>
          </p:txBody>
        </p:sp>
      </p:grpSp>
      <p:grpSp>
        <p:nvGrpSpPr>
          <p:cNvPr id="144" name="Csoportba foglalás 143"/>
          <p:cNvGrpSpPr/>
          <p:nvPr/>
        </p:nvGrpSpPr>
        <p:grpSpPr>
          <a:xfrm>
            <a:off x="8731969" y="3993541"/>
            <a:ext cx="631731" cy="663361"/>
            <a:chOff x="7945983" y="2573338"/>
            <a:chExt cx="696367" cy="731233"/>
          </a:xfrm>
        </p:grpSpPr>
        <p:sp>
          <p:nvSpPr>
            <p:cNvPr id="122" name="Bal oldali kapcsos zárójel 121"/>
            <p:cNvSpPr/>
            <p:nvPr/>
          </p:nvSpPr>
          <p:spPr bwMode="auto">
            <a:xfrm>
              <a:off x="8299852" y="2573338"/>
              <a:ext cx="342498" cy="731233"/>
            </a:xfrm>
            <a:prstGeom prst="leftBrace">
              <a:avLst/>
            </a:prstGeom>
            <a:no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142" name="Szövegdoboz 141"/>
            <p:cNvSpPr txBox="1"/>
            <p:nvPr/>
          </p:nvSpPr>
          <p:spPr>
            <a:xfrm>
              <a:off x="7945983" y="2735442"/>
              <a:ext cx="445642" cy="409523"/>
            </a:xfrm>
            <a:prstGeom prst="rect">
              <a:avLst/>
            </a:prstGeom>
            <a:noFill/>
          </p:spPr>
          <p:txBody>
            <a:bodyPr wrap="none" rtlCol="0">
              <a:spAutoFit/>
            </a:bodyPr>
            <a:lstStyle/>
            <a:p>
              <a:pPr algn="ctr"/>
              <a:r>
                <a:rPr lang="hu-HU" sz="1814" dirty="0">
                  <a:latin typeface="Times New Roman" pitchFamily="18" charset="0"/>
                  <a:cs typeface="Times New Roman" pitchFamily="18" charset="0"/>
                </a:rPr>
                <a:t>T</a:t>
              </a:r>
              <a:r>
                <a:rPr lang="hu-HU" sz="1814" baseline="-25000" dirty="0">
                  <a:latin typeface="Times New Roman" pitchFamily="18" charset="0"/>
                  <a:cs typeface="Times New Roman" pitchFamily="18" charset="0"/>
                </a:rPr>
                <a:t>2</a:t>
              </a:r>
            </a:p>
          </p:txBody>
        </p:sp>
      </p:grpSp>
      <p:sp>
        <p:nvSpPr>
          <p:cNvPr id="73" name="Oval 2">
            <a:extLst>
              <a:ext uri="{FF2B5EF4-FFF2-40B4-BE49-F238E27FC236}">
                <a16:creationId xmlns:a16="http://schemas.microsoft.com/office/drawing/2014/main" id="{082E3974-9755-4DFA-A7F9-6B5F619D1ED5}"/>
              </a:ext>
            </a:extLst>
          </p:cNvPr>
          <p:cNvSpPr>
            <a:spLocks noChangeArrowheads="1"/>
          </p:cNvSpPr>
          <p:nvPr/>
        </p:nvSpPr>
        <p:spPr bwMode="auto">
          <a:xfrm>
            <a:off x="8789339" y="5014578"/>
            <a:ext cx="131053" cy="131054"/>
          </a:xfrm>
          <a:prstGeom prst="ellipse">
            <a:avLst/>
          </a:prstGeom>
          <a:solidFill>
            <a:srgbClr val="3F36FC"/>
          </a:solidFill>
          <a:ln w="9525">
            <a:solidFill>
              <a:srgbClr val="FF3333"/>
            </a:solidFill>
            <a:round/>
            <a:headEnd/>
            <a:tailEnd/>
          </a:ln>
        </p:spPr>
        <p:txBody>
          <a:bodyPr wrap="none" anchor="ctr"/>
          <a:lstStyle/>
          <a:p>
            <a:endParaRPr lang="hu-HU" sz="1633"/>
          </a:p>
        </p:txBody>
      </p:sp>
      <p:sp>
        <p:nvSpPr>
          <p:cNvPr id="77" name="Oval 2">
            <a:extLst>
              <a:ext uri="{FF2B5EF4-FFF2-40B4-BE49-F238E27FC236}">
                <a16:creationId xmlns:a16="http://schemas.microsoft.com/office/drawing/2014/main" id="{AA890AA1-427D-4E37-AD40-51B8E8C80AF6}"/>
              </a:ext>
            </a:extLst>
          </p:cNvPr>
          <p:cNvSpPr>
            <a:spLocks noChangeArrowheads="1"/>
          </p:cNvSpPr>
          <p:nvPr/>
        </p:nvSpPr>
        <p:spPr bwMode="auto">
          <a:xfrm>
            <a:off x="7990598" y="4673464"/>
            <a:ext cx="131053" cy="131054"/>
          </a:xfrm>
          <a:prstGeom prst="ellipse">
            <a:avLst/>
          </a:prstGeom>
          <a:solidFill>
            <a:srgbClr val="3F36FC"/>
          </a:solidFill>
          <a:ln w="9525">
            <a:solidFill>
              <a:srgbClr val="FF3333"/>
            </a:solidFill>
            <a:round/>
            <a:headEnd/>
            <a:tailEnd/>
          </a:ln>
        </p:spPr>
        <p:txBody>
          <a:bodyPr wrap="none" anchor="ctr"/>
          <a:lstStyle/>
          <a:p>
            <a:endParaRPr lang="hu-HU" sz="1633"/>
          </a:p>
        </p:txBody>
      </p:sp>
      <p:sp>
        <p:nvSpPr>
          <p:cNvPr id="83" name="Oval 2">
            <a:extLst>
              <a:ext uri="{FF2B5EF4-FFF2-40B4-BE49-F238E27FC236}">
                <a16:creationId xmlns:a16="http://schemas.microsoft.com/office/drawing/2014/main" id="{D242192E-9981-4A24-8C31-1D7790934EB7}"/>
              </a:ext>
            </a:extLst>
          </p:cNvPr>
          <p:cNvSpPr>
            <a:spLocks noChangeArrowheads="1"/>
          </p:cNvSpPr>
          <p:nvPr/>
        </p:nvSpPr>
        <p:spPr bwMode="auto">
          <a:xfrm>
            <a:off x="7383437" y="4079498"/>
            <a:ext cx="131053" cy="131054"/>
          </a:xfrm>
          <a:prstGeom prst="ellipse">
            <a:avLst/>
          </a:prstGeom>
          <a:solidFill>
            <a:srgbClr val="3F36FC"/>
          </a:solidFill>
          <a:ln w="9525">
            <a:solidFill>
              <a:srgbClr val="FF3333"/>
            </a:solidFill>
            <a:round/>
            <a:headEnd/>
            <a:tailEnd/>
          </a:ln>
        </p:spPr>
        <p:txBody>
          <a:bodyPr wrap="none" anchor="ctr"/>
          <a:lstStyle/>
          <a:p>
            <a:endParaRPr lang="hu-HU" sz="1633"/>
          </a:p>
        </p:txBody>
      </p:sp>
      <p:sp>
        <p:nvSpPr>
          <p:cNvPr id="89" name="Oval 2">
            <a:extLst>
              <a:ext uri="{FF2B5EF4-FFF2-40B4-BE49-F238E27FC236}">
                <a16:creationId xmlns:a16="http://schemas.microsoft.com/office/drawing/2014/main" id="{B8C486D9-0C53-44C7-BE0F-AB7E80809138}"/>
              </a:ext>
            </a:extLst>
          </p:cNvPr>
          <p:cNvSpPr>
            <a:spLocks noChangeArrowheads="1"/>
          </p:cNvSpPr>
          <p:nvPr/>
        </p:nvSpPr>
        <p:spPr bwMode="auto">
          <a:xfrm>
            <a:off x="9308356" y="3858935"/>
            <a:ext cx="131053" cy="131054"/>
          </a:xfrm>
          <a:prstGeom prst="ellipse">
            <a:avLst/>
          </a:prstGeom>
          <a:solidFill>
            <a:srgbClr val="3F36FC"/>
          </a:solidFill>
          <a:ln w="9525">
            <a:solidFill>
              <a:srgbClr val="FF3333"/>
            </a:solidFill>
            <a:round/>
            <a:headEnd/>
            <a:tailEnd/>
          </a:ln>
        </p:spPr>
        <p:txBody>
          <a:bodyPr wrap="none" anchor="ctr"/>
          <a:lstStyle/>
          <a:p>
            <a:endParaRPr lang="hu-HU" sz="1633"/>
          </a:p>
        </p:txBody>
      </p:sp>
      <p:sp>
        <p:nvSpPr>
          <p:cNvPr id="95" name="TextBox 94">
            <a:extLst>
              <a:ext uri="{FF2B5EF4-FFF2-40B4-BE49-F238E27FC236}">
                <a16:creationId xmlns:a16="http://schemas.microsoft.com/office/drawing/2014/main" id="{2D161428-8359-2C00-3134-E1423B8FA547}"/>
              </a:ext>
            </a:extLst>
          </p:cNvPr>
          <p:cNvSpPr txBox="1"/>
          <p:nvPr/>
        </p:nvSpPr>
        <p:spPr>
          <a:xfrm>
            <a:off x="10848497" y="167640"/>
            <a:ext cx="983667" cy="369332"/>
          </a:xfrm>
          <a:prstGeom prst="rect">
            <a:avLst/>
          </a:prstGeom>
          <a:noFill/>
        </p:spPr>
        <p:txBody>
          <a:bodyPr wrap="none" rtlCol="0">
            <a:spAutoFit/>
          </a:bodyPr>
          <a:lstStyle/>
          <a:p>
            <a:r>
              <a:rPr lang="hu-HU" b="1" dirty="0" smtClean="0">
                <a:solidFill>
                  <a:srgbClr val="FF0000"/>
                </a:solidFill>
              </a:rPr>
              <a:t>optional</a:t>
            </a:r>
            <a:endParaRPr lang="hu-HU" b="1" dirty="0">
              <a:solidFill>
                <a:srgbClr val="FF0000"/>
              </a:solidFill>
            </a:endParaRPr>
          </a:p>
        </p:txBody>
      </p:sp>
      <p:sp>
        <p:nvSpPr>
          <p:cNvPr id="96" name="Cím 1"/>
          <p:cNvSpPr>
            <a:spLocks noGrp="1"/>
          </p:cNvSpPr>
          <p:nvPr>
            <p:ph type="title"/>
          </p:nvPr>
        </p:nvSpPr>
        <p:spPr>
          <a:xfrm>
            <a:off x="838200" y="365125"/>
            <a:ext cx="10515600" cy="1325563"/>
          </a:xfrm>
        </p:spPr>
        <p:txBody>
          <a:bodyPr/>
          <a:lstStyle/>
          <a:p>
            <a:pPr algn="ctr"/>
            <a:r>
              <a:rPr lang="hu-HU" dirty="0" smtClean="0">
                <a:latin typeface="Times New Roman" pitchFamily="18" charset="0"/>
                <a:cs typeface="Times New Roman" pitchFamily="18" charset="0"/>
              </a:rPr>
              <a:t>Photoelectric effect</a:t>
            </a:r>
            <a:endParaRPr lang="hu-HU" dirty="0"/>
          </a:p>
        </p:txBody>
      </p:sp>
    </p:spTree>
    <p:extLst>
      <p:ext uri="{BB962C8B-B14F-4D97-AF65-F5344CB8AC3E}">
        <p14:creationId xmlns:p14="http://schemas.microsoft.com/office/powerpoint/2010/main" val="27998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0">
                                            <p:txEl>
                                              <p:pRg st="0" end="0"/>
                                            </p:txEl>
                                          </p:spTgt>
                                        </p:tgtEl>
                                        <p:attrNameLst>
                                          <p:attrName>style.visibility</p:attrName>
                                        </p:attrNameLst>
                                      </p:cBhvr>
                                      <p:to>
                                        <p:strVal val="visible"/>
                                      </p:to>
                                    </p:set>
                                    <p:anim calcmode="lin" valueType="num">
                                      <p:cBhvr additive="base">
                                        <p:cTn id="37"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0">
                                            <p:txEl>
                                              <p:pRg st="1" end="1"/>
                                            </p:txEl>
                                          </p:spTgt>
                                        </p:tgtEl>
                                        <p:attrNameLst>
                                          <p:attrName>style.visibility</p:attrName>
                                        </p:attrNameLst>
                                      </p:cBhvr>
                                      <p:to>
                                        <p:strVal val="visible"/>
                                      </p:to>
                                    </p:set>
                                    <p:anim calcmode="lin" valueType="num">
                                      <p:cBhvr additive="base">
                                        <p:cTn id="43" dur="500" fill="hold"/>
                                        <p:tgtEl>
                                          <p:spTgt spid="130">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500"/>
                                  </p:stCondLst>
                                  <p:childTnLst>
                                    <p:set>
                                      <p:cBhvr>
                                        <p:cTn id="53" dur="1" fill="hold">
                                          <p:stCondLst>
                                            <p:cond delay="0"/>
                                          </p:stCondLst>
                                        </p:cTn>
                                        <p:tgtEl>
                                          <p:spTgt spid="117"/>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childTnLst>
                          </p:cTn>
                        </p:par>
                        <p:par>
                          <p:cTn id="61" fill="hold">
                            <p:stCondLst>
                              <p:cond delay="0"/>
                            </p:stCondLst>
                            <p:childTnLst>
                              <p:par>
                                <p:cTn id="62" presetID="1" presetClass="exit" presetSubtype="0" fill="hold" grpId="1" nodeType="afterEffect">
                                  <p:stCondLst>
                                    <p:cond delay="0"/>
                                  </p:stCondLst>
                                  <p:childTnLst>
                                    <p:set>
                                      <p:cBhvr>
                                        <p:cTn id="63" dur="1" fill="hold">
                                          <p:stCondLst>
                                            <p:cond delay="0"/>
                                          </p:stCondLst>
                                        </p:cTn>
                                        <p:tgtEl>
                                          <p:spTgt spid="103"/>
                                        </p:tgtEl>
                                        <p:attrNameLst>
                                          <p:attrName>style.visibility</p:attrName>
                                        </p:attrNameLst>
                                      </p:cBhvr>
                                      <p:to>
                                        <p:strVal val="hidden"/>
                                      </p:to>
                                    </p:set>
                                  </p:childTnLst>
                                </p:cTn>
                              </p:par>
                            </p:childTnLst>
                          </p:cTn>
                        </p:par>
                        <p:par>
                          <p:cTn id="64" fill="hold">
                            <p:stCondLst>
                              <p:cond delay="0"/>
                            </p:stCondLst>
                            <p:childTnLst>
                              <p:par>
                                <p:cTn id="65" presetID="1" presetClass="exit" presetSubtype="0" fill="hold" nodeType="afterEffect">
                                  <p:stCondLst>
                                    <p:cond delay="0"/>
                                  </p:stCondLst>
                                  <p:childTnLst>
                                    <p:set>
                                      <p:cBhvr>
                                        <p:cTn id="66" dur="1" fill="hold">
                                          <p:stCondLst>
                                            <p:cond delay="0"/>
                                          </p:stCondLst>
                                        </p:cTn>
                                        <p:tgtEl>
                                          <p:spTgt spid="117"/>
                                        </p:tgtEl>
                                        <p:attrNameLst>
                                          <p:attrName>style.visibility</p:attrName>
                                        </p:attrNameLst>
                                      </p:cBhvr>
                                      <p:to>
                                        <p:strVal val="hidden"/>
                                      </p:to>
                                    </p:set>
                                  </p:childTnLst>
                                </p:cTn>
                              </p:par>
                            </p:childTnLst>
                          </p:cTn>
                        </p:par>
                        <p:par>
                          <p:cTn id="67" fill="hold">
                            <p:stCondLst>
                              <p:cond delay="0"/>
                            </p:stCondLst>
                            <p:childTnLst>
                              <p:par>
                                <p:cTn id="68" presetID="1" presetClass="exit" presetSubtype="0" fill="hold" grpId="1" nodeType="afterEffect">
                                  <p:stCondLst>
                                    <p:cond delay="0"/>
                                  </p:stCondLst>
                                  <p:childTnLst>
                                    <p:set>
                                      <p:cBhvr>
                                        <p:cTn id="69" dur="1" fill="hold">
                                          <p:stCondLst>
                                            <p:cond delay="0"/>
                                          </p:stCondLst>
                                        </p:cTn>
                                        <p:tgtEl>
                                          <p:spTgt spid="73"/>
                                        </p:tgtEl>
                                        <p:attrNameLst>
                                          <p:attrName>style.visibility</p:attrName>
                                        </p:attrNameLst>
                                      </p:cBhvr>
                                      <p:to>
                                        <p:strVal val="hidden"/>
                                      </p:to>
                                    </p:set>
                                  </p:childTnLst>
                                </p:cTn>
                              </p:par>
                            </p:childTnLst>
                          </p:cTn>
                        </p:par>
                        <p:par>
                          <p:cTn id="70" fill="hold">
                            <p:stCondLst>
                              <p:cond delay="0"/>
                            </p:stCondLst>
                            <p:childTnLst>
                              <p:par>
                                <p:cTn id="71" presetID="1" presetClass="entr" presetSubtype="0" fill="hold" nodeType="afterEffect">
                                  <p:stCondLst>
                                    <p:cond delay="0"/>
                                  </p:stCondLst>
                                  <p:childTnLst>
                                    <p:set>
                                      <p:cBhvr>
                                        <p:cTn id="72" dur="1" fill="hold">
                                          <p:stCondLst>
                                            <p:cond delay="0"/>
                                          </p:stCondLst>
                                        </p:cTn>
                                        <p:tgtEl>
                                          <p:spTgt spid="114"/>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05"/>
                                        </p:tgtEl>
                                        <p:attrNameLst>
                                          <p:attrName>style.visibility</p:attrName>
                                        </p:attrNameLst>
                                      </p:cBhvr>
                                      <p:to>
                                        <p:strVal val="visible"/>
                                      </p:to>
                                    </p:set>
                                  </p:childTnLst>
                                </p:cTn>
                              </p:par>
                            </p:childTnLst>
                          </p:cTn>
                        </p:par>
                        <p:par>
                          <p:cTn id="80" fill="hold">
                            <p:stCondLst>
                              <p:cond delay="0"/>
                            </p:stCondLst>
                            <p:childTnLst>
                              <p:par>
                                <p:cTn id="81" presetID="1" presetClass="exit" presetSubtype="0" fill="hold" grpId="1" nodeType="afterEffect">
                                  <p:stCondLst>
                                    <p:cond delay="0"/>
                                  </p:stCondLst>
                                  <p:childTnLst>
                                    <p:set>
                                      <p:cBhvr>
                                        <p:cTn id="82" dur="1" fill="hold">
                                          <p:stCondLst>
                                            <p:cond delay="0"/>
                                          </p:stCondLst>
                                        </p:cTn>
                                        <p:tgtEl>
                                          <p:spTgt spid="100"/>
                                        </p:tgtEl>
                                        <p:attrNameLst>
                                          <p:attrName>style.visibility</p:attrName>
                                        </p:attrNameLst>
                                      </p:cBhvr>
                                      <p:to>
                                        <p:strVal val="hidden"/>
                                      </p:to>
                                    </p:set>
                                  </p:childTnLst>
                                </p:cTn>
                              </p:par>
                            </p:childTnLst>
                          </p:cTn>
                        </p:par>
                        <p:par>
                          <p:cTn id="83" fill="hold">
                            <p:stCondLst>
                              <p:cond delay="0"/>
                            </p:stCondLst>
                            <p:childTnLst>
                              <p:par>
                                <p:cTn id="84" presetID="1" presetClass="exit" presetSubtype="0" fill="hold" nodeType="afterEffect">
                                  <p:stCondLst>
                                    <p:cond delay="0"/>
                                  </p:stCondLst>
                                  <p:childTnLst>
                                    <p:set>
                                      <p:cBhvr>
                                        <p:cTn id="85" dur="1" fill="hold">
                                          <p:stCondLst>
                                            <p:cond delay="0"/>
                                          </p:stCondLst>
                                        </p:cTn>
                                        <p:tgtEl>
                                          <p:spTgt spid="114"/>
                                        </p:tgtEl>
                                        <p:attrNameLst>
                                          <p:attrName>style.visibility</p:attrName>
                                        </p:attrNameLst>
                                      </p:cBhvr>
                                      <p:to>
                                        <p:strVal val="hidden"/>
                                      </p:to>
                                    </p:set>
                                  </p:childTnLst>
                                </p:cTn>
                              </p:par>
                            </p:childTnLst>
                          </p:cTn>
                        </p:par>
                        <p:par>
                          <p:cTn id="86" fill="hold">
                            <p:stCondLst>
                              <p:cond delay="0"/>
                            </p:stCondLst>
                            <p:childTnLst>
                              <p:par>
                                <p:cTn id="87" presetID="1" presetClass="exit" presetSubtype="0" fill="hold" grpId="1" nodeType="afterEffect">
                                  <p:stCondLst>
                                    <p:cond delay="0"/>
                                  </p:stCondLst>
                                  <p:childTnLst>
                                    <p:set>
                                      <p:cBhvr>
                                        <p:cTn id="88" dur="1" fill="hold">
                                          <p:stCondLst>
                                            <p:cond delay="0"/>
                                          </p:stCondLst>
                                        </p:cTn>
                                        <p:tgtEl>
                                          <p:spTgt spid="77"/>
                                        </p:tgtEl>
                                        <p:attrNameLst>
                                          <p:attrName>style.visibility</p:attrName>
                                        </p:attrNameLst>
                                      </p:cBhvr>
                                      <p:to>
                                        <p:strVal val="hidden"/>
                                      </p:to>
                                    </p:set>
                                  </p:childTnLst>
                                </p:cTn>
                              </p:par>
                            </p:childTnLst>
                          </p:cTn>
                        </p:par>
                        <p:par>
                          <p:cTn id="89" fill="hold">
                            <p:stCondLst>
                              <p:cond delay="0"/>
                            </p:stCondLst>
                            <p:childTnLst>
                              <p:par>
                                <p:cTn id="90" presetID="1" presetClass="entr" presetSubtype="0" fill="hold" nodeType="afterEffect">
                                  <p:stCondLst>
                                    <p:cond delay="0"/>
                                  </p:stCondLst>
                                  <p:childTnLst>
                                    <p:set>
                                      <p:cBhvr>
                                        <p:cTn id="91" dur="1" fill="hold">
                                          <p:stCondLst>
                                            <p:cond delay="0"/>
                                          </p:stCondLst>
                                        </p:cTn>
                                        <p:tgtEl>
                                          <p:spTgt spid="112"/>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8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139"/>
                                        </p:tgtEl>
                                        <p:attrNameLst>
                                          <p:attrName>style.visibility</p:attrName>
                                        </p:attrNameLst>
                                      </p:cBhvr>
                                      <p:to>
                                        <p:strVal val="visible"/>
                                      </p:to>
                                    </p:set>
                                  </p:childTnLst>
                                </p:cTn>
                              </p:par>
                            </p:childTnLst>
                          </p:cTn>
                        </p:par>
                        <p:par>
                          <p:cTn id="98" fill="hold">
                            <p:stCondLst>
                              <p:cond delay="0"/>
                            </p:stCondLst>
                            <p:childTnLst>
                              <p:par>
                                <p:cTn id="99" presetID="1" presetClass="entr" presetSubtype="0" fill="hold" nodeType="afterEffect">
                                  <p:stCondLst>
                                    <p:cond delay="1000"/>
                                  </p:stCondLst>
                                  <p:childTnLst>
                                    <p:set>
                                      <p:cBhvr>
                                        <p:cTn id="100" dur="1" fill="hold">
                                          <p:stCondLst>
                                            <p:cond delay="0"/>
                                          </p:stCondLst>
                                        </p:cTn>
                                        <p:tgtEl>
                                          <p:spTgt spid="143"/>
                                        </p:tgtEl>
                                        <p:attrNameLst>
                                          <p:attrName>style.visibility</p:attrName>
                                        </p:attrNameLst>
                                      </p:cBhvr>
                                      <p:to>
                                        <p:strVal val="visible"/>
                                      </p:to>
                                    </p:set>
                                  </p:childTnLst>
                                </p:cTn>
                              </p:par>
                            </p:childTnLst>
                          </p:cTn>
                        </p:par>
                        <p:par>
                          <p:cTn id="101" fill="hold">
                            <p:stCondLst>
                              <p:cond delay="1000"/>
                            </p:stCondLst>
                            <p:childTnLst>
                              <p:par>
                                <p:cTn id="102" presetID="1" presetClass="exit" presetSubtype="0" fill="hold" grpId="1" nodeType="afterEffect">
                                  <p:stCondLst>
                                    <p:cond delay="0"/>
                                  </p:stCondLst>
                                  <p:childTnLst>
                                    <p:set>
                                      <p:cBhvr>
                                        <p:cTn id="103" dur="1" fill="hold">
                                          <p:stCondLst>
                                            <p:cond delay="0"/>
                                          </p:stCondLst>
                                        </p:cTn>
                                        <p:tgtEl>
                                          <p:spTgt spid="101"/>
                                        </p:tgtEl>
                                        <p:attrNameLst>
                                          <p:attrName>style.visibility</p:attrName>
                                        </p:attrNameLst>
                                      </p:cBhvr>
                                      <p:to>
                                        <p:strVal val="hidden"/>
                                      </p:to>
                                    </p:set>
                                  </p:childTnLst>
                                </p:cTn>
                              </p:par>
                            </p:childTnLst>
                          </p:cTn>
                        </p:par>
                        <p:par>
                          <p:cTn id="104" fill="hold">
                            <p:stCondLst>
                              <p:cond delay="1000"/>
                            </p:stCondLst>
                            <p:childTnLst>
                              <p:par>
                                <p:cTn id="105" presetID="1" presetClass="exit" presetSubtype="0" fill="hold" grpId="1" nodeType="afterEffect">
                                  <p:stCondLst>
                                    <p:cond delay="0"/>
                                  </p:stCondLst>
                                  <p:childTnLst>
                                    <p:set>
                                      <p:cBhvr>
                                        <p:cTn id="106" dur="1" fill="hold">
                                          <p:stCondLst>
                                            <p:cond delay="0"/>
                                          </p:stCondLst>
                                        </p:cTn>
                                        <p:tgtEl>
                                          <p:spTgt spid="10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04"/>
                                        </p:tgtEl>
                                        <p:attrNameLst>
                                          <p:attrName>style.visibility</p:attrName>
                                        </p:attrNameLst>
                                      </p:cBhvr>
                                      <p:to>
                                        <p:strVal val="visible"/>
                                      </p:to>
                                    </p:set>
                                  </p:childTnLst>
                                </p:cTn>
                              </p:par>
                            </p:childTnLst>
                          </p:cTn>
                        </p:par>
                        <p:par>
                          <p:cTn id="111" fill="hold">
                            <p:stCondLst>
                              <p:cond delay="0"/>
                            </p:stCondLst>
                            <p:childTnLst>
                              <p:par>
                                <p:cTn id="112" presetID="1" presetClass="entr" presetSubtype="0" fill="hold" nodeType="afterEffect">
                                  <p:stCondLst>
                                    <p:cond delay="500"/>
                                  </p:stCondLst>
                                  <p:childTnLst>
                                    <p:set>
                                      <p:cBhvr>
                                        <p:cTn id="113" dur="1" fill="hold">
                                          <p:stCondLst>
                                            <p:cond delay="0"/>
                                          </p:stCondLst>
                                        </p:cTn>
                                        <p:tgtEl>
                                          <p:spTgt spid="102"/>
                                        </p:tgtEl>
                                        <p:attrNameLst>
                                          <p:attrName>style.visibility</p:attrName>
                                        </p:attrNameLst>
                                      </p:cBhvr>
                                      <p:to>
                                        <p:strVal val="visible"/>
                                      </p:to>
                                    </p:set>
                                  </p:childTnLst>
                                </p:cTn>
                              </p:par>
                            </p:childTnLst>
                          </p:cTn>
                        </p:par>
                        <p:par>
                          <p:cTn id="114" fill="hold">
                            <p:stCondLst>
                              <p:cond delay="500"/>
                            </p:stCondLst>
                            <p:childTnLst>
                              <p:par>
                                <p:cTn id="115" presetID="1" presetClass="entr" presetSubtype="0" fill="hold" grpId="0" nodeType="afterEffect">
                                  <p:stCondLst>
                                    <p:cond delay="0"/>
                                  </p:stCondLst>
                                  <p:childTnLst>
                                    <p:set>
                                      <p:cBhvr>
                                        <p:cTn id="116" dur="1" fill="hold">
                                          <p:stCondLst>
                                            <p:cond delay="0"/>
                                          </p:stCondLst>
                                        </p:cTn>
                                        <p:tgtEl>
                                          <p:spTgt spid="89"/>
                                        </p:tgtEl>
                                        <p:attrNameLst>
                                          <p:attrName>style.visibility</p:attrName>
                                        </p:attrNameLst>
                                      </p:cBhvr>
                                      <p:to>
                                        <p:strVal val="visible"/>
                                      </p:to>
                                    </p:set>
                                  </p:childTnLst>
                                </p:cTn>
                              </p:par>
                            </p:childTnLst>
                          </p:cTn>
                        </p:par>
                        <p:par>
                          <p:cTn id="117" fill="hold">
                            <p:stCondLst>
                              <p:cond delay="500"/>
                            </p:stCondLst>
                            <p:childTnLst>
                              <p:par>
                                <p:cTn id="118" presetID="1" presetClass="entr" presetSubtype="0" fill="hold" nodeType="afterEffect">
                                  <p:stCondLst>
                                    <p:cond delay="1000"/>
                                  </p:stCondLst>
                                  <p:childTnLst>
                                    <p:set>
                                      <p:cBhvr>
                                        <p:cTn id="119" dur="1" fill="hold">
                                          <p:stCondLst>
                                            <p:cond delay="0"/>
                                          </p:stCondLst>
                                        </p:cTn>
                                        <p:tgtEl>
                                          <p:spTgt spid="144"/>
                                        </p:tgtEl>
                                        <p:attrNameLst>
                                          <p:attrName>style.visibility</p:attrName>
                                        </p:attrNameLst>
                                      </p:cBhvr>
                                      <p:to>
                                        <p:strVal val="visible"/>
                                      </p:to>
                                    </p:set>
                                  </p:childTnLst>
                                </p:cTn>
                              </p:par>
                            </p:childTnLst>
                          </p:cTn>
                        </p:par>
                        <p:par>
                          <p:cTn id="120" fill="hold">
                            <p:stCondLst>
                              <p:cond delay="1500"/>
                            </p:stCondLst>
                            <p:childTnLst>
                              <p:par>
                                <p:cTn id="121" presetID="1" presetClass="entr" presetSubtype="0" fill="hold" grpId="0" nodeType="afterEffect">
                                  <p:stCondLst>
                                    <p:cond delay="500"/>
                                  </p:stCondLst>
                                  <p:childTnLst>
                                    <p:set>
                                      <p:cBhvr>
                                        <p:cTn id="122" dur="1" fill="hold">
                                          <p:stCondLst>
                                            <p:cond delay="0"/>
                                          </p:stCondLst>
                                        </p:cTn>
                                        <p:tgtEl>
                                          <p:spTgt spid="131"/>
                                        </p:tgtEl>
                                        <p:attrNameLst>
                                          <p:attrName>style.visibility</p:attrName>
                                        </p:attrNameLst>
                                      </p:cBhvr>
                                      <p:to>
                                        <p:strVal val="visible"/>
                                      </p:to>
                                    </p:set>
                                  </p:childTnLst>
                                </p:cTn>
                              </p:par>
                            </p:childTnLst>
                          </p:cTn>
                        </p:par>
                        <p:par>
                          <p:cTn id="123" fill="hold">
                            <p:stCondLst>
                              <p:cond delay="2000"/>
                            </p:stCondLst>
                            <p:childTnLst>
                              <p:par>
                                <p:cTn id="124" presetID="1" presetClass="exit" presetSubtype="0" fill="hold" grpId="1" nodeType="afterEffect">
                                  <p:stCondLst>
                                    <p:cond delay="0"/>
                                  </p:stCondLst>
                                  <p:childTnLst>
                                    <p:set>
                                      <p:cBhvr>
                                        <p:cTn id="125" dur="1" fill="hold">
                                          <p:stCondLst>
                                            <p:cond delay="0"/>
                                          </p:stCondLst>
                                        </p:cTn>
                                        <p:tgtEl>
                                          <p:spTgt spid="109"/>
                                        </p:tgtEl>
                                        <p:attrNameLst>
                                          <p:attrName>style.visibility</p:attrName>
                                        </p:attrNameLst>
                                      </p:cBhvr>
                                      <p:to>
                                        <p:strVal val="hidden"/>
                                      </p:to>
                                    </p:set>
                                  </p:childTnLst>
                                </p:cTn>
                              </p:par>
                            </p:childTnLst>
                          </p:cTn>
                        </p:par>
                        <p:par>
                          <p:cTn id="126" fill="hold">
                            <p:stCondLst>
                              <p:cond delay="2000"/>
                            </p:stCondLst>
                            <p:childTnLst>
                              <p:par>
                                <p:cTn id="127" presetID="1" presetClass="exit" presetSubtype="0" fill="hold" grpId="1" nodeType="afterEffect">
                                  <p:stCondLst>
                                    <p:cond delay="0"/>
                                  </p:stCondLst>
                                  <p:childTnLst>
                                    <p:set>
                                      <p:cBhvr>
                                        <p:cTn id="128" dur="1" fill="hold">
                                          <p:stCondLst>
                                            <p:cond delay="0"/>
                                          </p:stCondLst>
                                        </p:cTn>
                                        <p:tgtEl>
                                          <p:spTgt spid="104"/>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3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130">
                                            <p:txEl>
                                              <p:pRg st="2" end="2"/>
                                            </p:txEl>
                                          </p:spTgt>
                                        </p:tgtEl>
                                        <p:attrNameLst>
                                          <p:attrName>style.visibility</p:attrName>
                                        </p:attrNameLst>
                                      </p:cBhvr>
                                      <p:to>
                                        <p:strVal val="visible"/>
                                      </p:to>
                                    </p:set>
                                    <p:anim calcmode="lin" valueType="num">
                                      <p:cBhvr additive="base">
                                        <p:cTn id="137"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13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101" grpId="0" animBg="1"/>
      <p:bldP spid="101" grpId="1" animBg="1"/>
      <p:bldP spid="103" grpId="0" animBg="1"/>
      <p:bldP spid="103" grpId="1" animBg="1"/>
      <p:bldP spid="104" grpId="0" animBg="1"/>
      <p:bldP spid="104" grpId="1" animBg="1"/>
      <p:bldP spid="105" grpId="0" animBg="1"/>
      <p:bldP spid="105" grpId="1" animBg="1"/>
      <p:bldP spid="107" grpId="0" animBg="1"/>
      <p:bldP spid="108" grpId="0" animBg="1"/>
      <p:bldP spid="109" grpId="0" animBg="1"/>
      <p:bldP spid="109" grpId="1" animBg="1"/>
      <p:bldP spid="131" grpId="0"/>
      <p:bldP spid="73" grpId="0" animBg="1"/>
      <p:bldP spid="73" grpId="1" animBg="1"/>
      <p:bldP spid="77" grpId="0" animBg="1"/>
      <p:bldP spid="77" grpId="1" animBg="1"/>
      <p:bldP spid="83" grpId="0" animBg="1"/>
      <p:bldP spid="8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0E7FE7-7A6B-4BF8-9EE5-6AB1B782DF72}"/>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Structure of atoms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838200" y="1612118"/>
            <a:ext cx="10515600" cy="5164183"/>
          </a:xfrm>
        </p:spPr>
        <p:txBody>
          <a:bodyPr>
            <a:normAutofit/>
          </a:bodyPr>
          <a:lstStyle/>
          <a:p>
            <a:pPr marL="441325" indent="-441325">
              <a:spcBef>
                <a:spcPts val="0"/>
              </a:spcBef>
              <a:spcAft>
                <a:spcPts val="1000"/>
              </a:spcAft>
            </a:pPr>
            <a:r>
              <a:rPr lang="en-US" dirty="0" smtClean="0">
                <a:latin typeface="Times New Roman" panose="02020603050405020304" pitchFamily="18" charset="0"/>
                <a:cs typeface="Times New Roman" panose="02020603050405020304" pitchFamily="18" charset="0"/>
              </a:rPr>
              <a:t>Rutherford </a:t>
            </a:r>
            <a:r>
              <a:rPr lang="en-US" dirty="0">
                <a:latin typeface="Times New Roman" panose="02020603050405020304" pitchFamily="18" charset="0"/>
                <a:cs typeface="Times New Roman" panose="02020603050405020304" pitchFamily="18" charset="0"/>
              </a:rPr>
              <a:t>and his </a:t>
            </a:r>
            <a:r>
              <a:rPr lang="en-US" dirty="0" smtClean="0">
                <a:latin typeface="Times New Roman" panose="02020603050405020304" pitchFamily="18" charset="0"/>
                <a:cs typeface="Times New Roman" panose="02020603050405020304" pitchFamily="18" charset="0"/>
              </a:rPr>
              <a:t>colleagues</a:t>
            </a:r>
            <a:r>
              <a:rPr lang="hu-HU" dirty="0" smtClean="0">
                <a:latin typeface="Times New Roman" panose="02020603050405020304" pitchFamily="18" charset="0"/>
                <a:cs typeface="Times New Roman" panose="02020603050405020304" pitchFamily="18" charset="0"/>
              </a:rPr>
              <a:t> did some pioneering works regarding </a:t>
            </a:r>
            <a:r>
              <a:rPr lang="hu-HU" dirty="0" err="1" smtClean="0">
                <a:latin typeface="Times New Roman" panose="02020603050405020304" pitchFamily="18" charset="0"/>
                <a:cs typeface="Times New Roman" panose="02020603050405020304" pitchFamily="18" charset="0"/>
              </a:rPr>
              <a:t>the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subatomic</a:t>
            </a:r>
            <a:r>
              <a:rPr lang="hu-HU" dirty="0" smtClean="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constituents</a:t>
            </a:r>
            <a:r>
              <a:rPr lang="hu-HU" dirty="0">
                <a:latin typeface="Times New Roman" panose="02020603050405020304" pitchFamily="18" charset="0"/>
                <a:cs typeface="Times New Roman" panose="02020603050405020304" pitchFamily="18" charset="0"/>
              </a:rPr>
              <a:t>:</a:t>
            </a:r>
          </a:p>
          <a:p>
            <a:pPr marL="971550" lvl="1" indent="-514350">
              <a:spcBef>
                <a:spcPts val="0"/>
              </a:spcBef>
              <a:spcAft>
                <a:spcPts val="1000"/>
              </a:spcAft>
              <a:buFont typeface="+mj-lt"/>
              <a:buAutoNum type="arabicPeriod"/>
            </a:pPr>
            <a:r>
              <a:rPr lang="hu-HU" sz="2800"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he </a:t>
            </a:r>
            <a:r>
              <a:rPr lang="en-US" sz="2800" dirty="0">
                <a:latin typeface="Times New Roman" panose="02020603050405020304" pitchFamily="18" charset="0"/>
                <a:cs typeface="Times New Roman" panose="02020603050405020304" pitchFamily="18" charset="0"/>
              </a:rPr>
              <a:t>atom consists of a nucleus and a cloud of </a:t>
            </a:r>
            <a:r>
              <a:rPr lang="en-US" sz="2800" dirty="0" smtClean="0">
                <a:latin typeface="Times New Roman" panose="02020603050405020304" pitchFamily="18" charset="0"/>
                <a:cs typeface="Times New Roman" panose="02020603050405020304" pitchFamily="18" charset="0"/>
              </a:rPr>
              <a:t>electrons</a:t>
            </a:r>
            <a:r>
              <a:rPr lang="hu-HU" sz="2800" dirty="0" smtClean="0">
                <a:latin typeface="Times New Roman" panose="02020603050405020304" pitchFamily="18" charset="0"/>
                <a:cs typeface="Times New Roman" panose="02020603050405020304" pitchFamily="18" charset="0"/>
              </a:rPr>
              <a:t>. </a:t>
            </a:r>
            <a:endParaRPr lang="hu-HU" sz="2800" dirty="0">
              <a:latin typeface="Times New Roman" panose="02020603050405020304" pitchFamily="18" charset="0"/>
              <a:cs typeface="Times New Roman" panose="02020603050405020304" pitchFamily="18" charset="0"/>
            </a:endParaRPr>
          </a:p>
          <a:p>
            <a:pPr marL="971550" lvl="1" indent="-514350">
              <a:spcBef>
                <a:spcPts val="0"/>
              </a:spcBef>
              <a:spcAft>
                <a:spcPts val="1000"/>
              </a:spcAft>
              <a:buFont typeface="+mj-lt"/>
              <a:buAutoNum type="arabicPeriod"/>
            </a:pPr>
            <a:r>
              <a:rPr lang="hu-HU" sz="2800"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he </a:t>
            </a:r>
            <a:r>
              <a:rPr lang="en-US" sz="2800" dirty="0">
                <a:latin typeface="Times New Roman" panose="02020603050405020304" pitchFamily="18" charset="0"/>
                <a:cs typeface="Times New Roman" panose="02020603050405020304" pitchFamily="18" charset="0"/>
              </a:rPr>
              <a:t>nucleus contains two particles, protons and neutrons</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a:p>
            <a:pPr marL="971550" lvl="1" indent="-514350">
              <a:spcBef>
                <a:spcPts val="0"/>
              </a:spcBef>
              <a:spcAft>
                <a:spcPts val="1000"/>
              </a:spcAft>
              <a:buFont typeface="+mj-lt"/>
              <a:buAutoNum type="arabicPeriod"/>
            </a:pPr>
            <a:r>
              <a:rPr lang="hu-HU" sz="2800"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he </a:t>
            </a:r>
            <a:r>
              <a:rPr lang="en-US" sz="2800" dirty="0">
                <a:latin typeface="Times New Roman" panose="02020603050405020304" pitchFamily="18" charset="0"/>
                <a:cs typeface="Times New Roman" panose="02020603050405020304" pitchFamily="18" charset="0"/>
              </a:rPr>
              <a:t>ratio of protons and neutrons can vary within certain limits</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a:p>
            <a:pPr marL="971550" lvl="1" indent="-514350">
              <a:spcBef>
                <a:spcPts val="0"/>
              </a:spcBef>
              <a:spcAft>
                <a:spcPts val="1000"/>
              </a:spcAft>
              <a:buFont typeface="+mj-lt"/>
              <a:buAutoNum type="arabicPeriod"/>
            </a:pPr>
            <a:r>
              <a:rPr lang="hu-HU" sz="2800"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he </a:t>
            </a:r>
            <a:r>
              <a:rPr lang="en-US" sz="2800" dirty="0">
                <a:latin typeface="Times New Roman" panose="02020603050405020304" pitchFamily="18" charset="0"/>
                <a:cs typeface="Times New Roman" panose="02020603050405020304" pitchFamily="18" charset="0"/>
              </a:rPr>
              <a:t>chemical quality of the atom is determined by the proton number, because it </a:t>
            </a:r>
            <a:r>
              <a:rPr lang="hu-HU" sz="2800" dirty="0" smtClean="0">
                <a:latin typeface="Times New Roman" panose="02020603050405020304" pitchFamily="18" charset="0"/>
                <a:cs typeface="Times New Roman" panose="02020603050405020304" pitchFamily="18" charset="0"/>
              </a:rPr>
              <a:t>determines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number of </a:t>
            </a:r>
            <a:r>
              <a:rPr lang="en-US" sz="2800" dirty="0" smtClean="0">
                <a:latin typeface="Times New Roman" panose="02020603050405020304" pitchFamily="18" charset="0"/>
                <a:cs typeface="Times New Roman" panose="02020603050405020304" pitchFamily="18" charset="0"/>
              </a:rPr>
              <a:t>electrons</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a:p>
            <a:pPr marL="444500" lvl="1" indent="-444500">
              <a:spcBef>
                <a:spcPts val="0"/>
              </a:spcBef>
              <a:spcAft>
                <a:spcPts val="1000"/>
              </a:spcAft>
            </a:pPr>
            <a:r>
              <a:rPr lang="hu-HU" sz="2800" dirty="0">
                <a:latin typeface="Times New Roman" panose="02020603050405020304" pitchFamily="18" charset="0"/>
                <a:cs typeface="Times New Roman" panose="02020603050405020304" pitchFamily="18" charset="0"/>
              </a:rPr>
              <a:t>Isotope (same atomic number, different mass </a:t>
            </a:r>
            <a:r>
              <a:rPr lang="hu-HU" sz="2800" dirty="0" smtClean="0">
                <a:latin typeface="Times New Roman" panose="02020603050405020304" pitchFamily="18" charset="0"/>
                <a:cs typeface="Times New Roman" panose="02020603050405020304" pitchFamily="18" charset="0"/>
              </a:rPr>
              <a:t>and </a:t>
            </a:r>
            <a:r>
              <a:rPr lang="hu-HU" sz="2800" dirty="0">
                <a:latin typeface="Times New Roman" panose="02020603050405020304" pitchFamily="18" charset="0"/>
                <a:cs typeface="Times New Roman" panose="02020603050405020304" pitchFamily="18" charset="0"/>
              </a:rPr>
              <a:t>neutron </a:t>
            </a:r>
            <a:r>
              <a:rPr lang="hu-HU" sz="2800" dirty="0" smtClean="0">
                <a:latin typeface="Times New Roman" panose="02020603050405020304" pitchFamily="18" charset="0"/>
                <a:cs typeface="Times New Roman" panose="02020603050405020304" pitchFamily="18" charset="0"/>
              </a:rPr>
              <a:t>number)</a:t>
            </a:r>
            <a:br>
              <a:rPr lang="hu-HU" sz="2800" dirty="0" smtClean="0">
                <a:latin typeface="Times New Roman" panose="02020603050405020304" pitchFamily="18" charset="0"/>
                <a:cs typeface="Times New Roman" panose="02020603050405020304" pitchFamily="18" charset="0"/>
              </a:rPr>
            </a:br>
            <a:r>
              <a:rPr lang="hu-HU" sz="2800" dirty="0" smtClean="0">
                <a:latin typeface="Times New Roman" panose="02020603050405020304" pitchFamily="18" charset="0"/>
                <a:cs typeface="Times New Roman" panose="02020603050405020304" pitchFamily="18" charset="0"/>
              </a:rPr>
              <a:t>Isobar </a:t>
            </a:r>
            <a:r>
              <a:rPr lang="hu-HU" sz="2800" dirty="0">
                <a:latin typeface="Times New Roman" panose="02020603050405020304" pitchFamily="18" charset="0"/>
                <a:cs typeface="Times New Roman" panose="02020603050405020304" pitchFamily="18" charset="0"/>
              </a:rPr>
              <a:t>(same mass number, different atomic </a:t>
            </a:r>
            <a:r>
              <a:rPr lang="hu-HU" sz="2800" dirty="0" smtClean="0">
                <a:latin typeface="Times New Roman" panose="02020603050405020304" pitchFamily="18" charset="0"/>
                <a:cs typeface="Times New Roman" panose="02020603050405020304" pitchFamily="18" charset="0"/>
              </a:rPr>
              <a:t>and </a:t>
            </a:r>
            <a:r>
              <a:rPr lang="hu-HU" sz="2800" dirty="0">
                <a:latin typeface="Times New Roman" panose="02020603050405020304" pitchFamily="18" charset="0"/>
                <a:cs typeface="Times New Roman" panose="02020603050405020304" pitchFamily="18" charset="0"/>
              </a:rPr>
              <a:t>neutron </a:t>
            </a:r>
            <a:r>
              <a:rPr lang="hu-HU" sz="2800" dirty="0" smtClean="0">
                <a:latin typeface="Times New Roman" panose="02020603050405020304" pitchFamily="18" charset="0"/>
                <a:cs typeface="Times New Roman" panose="02020603050405020304" pitchFamily="18" charset="0"/>
              </a:rPr>
              <a:t>number)</a:t>
            </a:r>
            <a:br>
              <a:rPr lang="hu-HU" sz="2800" dirty="0" smtClean="0">
                <a:latin typeface="Times New Roman" panose="02020603050405020304" pitchFamily="18" charset="0"/>
                <a:cs typeface="Times New Roman" panose="02020603050405020304" pitchFamily="18" charset="0"/>
              </a:rPr>
            </a:br>
            <a:r>
              <a:rPr lang="hu-HU" sz="2800" dirty="0" smtClean="0">
                <a:latin typeface="Times New Roman" panose="02020603050405020304" pitchFamily="18" charset="0"/>
                <a:cs typeface="Times New Roman" panose="02020603050405020304" pitchFamily="18" charset="0"/>
              </a:rPr>
              <a:t>Isotone </a:t>
            </a:r>
            <a:r>
              <a:rPr lang="hu-HU" sz="2800" dirty="0">
                <a:latin typeface="Times New Roman" panose="02020603050405020304" pitchFamily="18" charset="0"/>
                <a:cs typeface="Times New Roman" panose="02020603050405020304" pitchFamily="18" charset="0"/>
              </a:rPr>
              <a:t>(same neutron number, different atomic </a:t>
            </a:r>
            <a:r>
              <a:rPr lang="hu-HU" sz="2800" dirty="0" smtClean="0">
                <a:latin typeface="Times New Roman" panose="02020603050405020304" pitchFamily="18" charset="0"/>
                <a:cs typeface="Times New Roman" panose="02020603050405020304" pitchFamily="18" charset="0"/>
              </a:rPr>
              <a:t>and </a:t>
            </a:r>
            <a:r>
              <a:rPr lang="hu-HU" sz="2800" dirty="0">
                <a:latin typeface="Times New Roman" panose="02020603050405020304" pitchFamily="18" charset="0"/>
                <a:cs typeface="Times New Roman" panose="02020603050405020304" pitchFamily="18" charset="0"/>
              </a:rPr>
              <a:t>mass number)</a:t>
            </a:r>
          </a:p>
        </p:txBody>
      </p:sp>
    </p:spTree>
    <p:extLst>
      <p:ext uri="{BB962C8B-B14F-4D97-AF65-F5344CB8AC3E}">
        <p14:creationId xmlns:p14="http://schemas.microsoft.com/office/powerpoint/2010/main" val="6201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latin typeface="Times New Roman" pitchFamily="18" charset="0"/>
                <a:cs typeface="Times New Roman" pitchFamily="18" charset="0"/>
              </a:rPr>
              <a:t>Light as particle</a:t>
            </a:r>
            <a:endParaRPr lang="hu-HU" dirty="0">
              <a:latin typeface="Times New Roman" pitchFamily="18" charset="0"/>
              <a:cs typeface="Times New Roman" pitchFamily="18" charset="0"/>
            </a:endParaRPr>
          </a:p>
        </p:txBody>
      </p:sp>
      <p:sp>
        <p:nvSpPr>
          <p:cNvPr id="5" name="Rectangle 1"/>
          <p:cNvSpPr>
            <a:spLocks noChangeArrowheads="1"/>
          </p:cNvSpPr>
          <p:nvPr/>
        </p:nvSpPr>
        <p:spPr bwMode="auto">
          <a:xfrm>
            <a:off x="3359713" y="4087150"/>
            <a:ext cx="5486976" cy="2281199"/>
          </a:xfrm>
          <a:prstGeom prst="rect">
            <a:avLst/>
          </a:prstGeom>
          <a:solidFill>
            <a:srgbClr val="DDDDDD"/>
          </a:solidFill>
          <a:ln w="9525">
            <a:solidFill>
              <a:srgbClr val="3465A4"/>
            </a:solidFill>
            <a:round/>
            <a:headEnd/>
            <a:tailEnd/>
          </a:ln>
        </p:spPr>
        <p:txBody>
          <a:bodyPr wrap="none" anchor="ctr"/>
          <a:lstStyle/>
          <a:p>
            <a:endParaRPr lang="hu-HU" sz="1633"/>
          </a:p>
        </p:txBody>
      </p:sp>
      <p:sp>
        <p:nvSpPr>
          <p:cNvPr id="6" name="Rectangle 2"/>
          <p:cNvSpPr txBox="1">
            <a:spLocks noChangeArrowheads="1"/>
          </p:cNvSpPr>
          <p:nvPr/>
        </p:nvSpPr>
        <p:spPr bwMode="auto">
          <a:xfrm>
            <a:off x="365760" y="1604329"/>
            <a:ext cx="11460480" cy="1987409"/>
          </a:xfrm>
          <a:prstGeom prst="rect">
            <a:avLst/>
          </a:prstGeom>
          <a:noFill/>
          <a:ln w="9525">
            <a:noFill/>
            <a:round/>
            <a:headEnd/>
            <a:tailEnd/>
          </a:ln>
        </p:spPr>
        <p:txBody>
          <a:bodyPr vert="horz" wrap="square" lIns="0" tIns="21946" rIns="0" bIns="0" numCol="1" anchor="t" anchorCtr="0" compatLnSpc="1">
            <a:prstTxWarp prst="textNoShape">
              <a:avLst/>
            </a:prstTxWarp>
          </a:bodyPr>
          <a:lstStyle/>
          <a:p>
            <a:pPr marL="391729" indent="-293797" defTabSz="407571" fontAlgn="base" hangingPunct="0">
              <a:lnSpc>
                <a:spcPct val="94000"/>
              </a:lnSpc>
              <a:spcBef>
                <a:spcPct val="0"/>
              </a:spcBef>
              <a:spcAft>
                <a:spcPts val="1293"/>
              </a:spcAft>
              <a:buClr>
                <a:srgbClr val="000000"/>
              </a:buClr>
              <a:buSzPct val="45000"/>
              <a:buFont typeface="Wingdings" pitchFamily="2" charset="2"/>
              <a:buChar cha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defRPr/>
            </a:pPr>
            <a:r>
              <a:rPr lang="en-US" sz="2800" kern="0" dirty="0">
                <a:solidFill>
                  <a:srgbClr val="000000"/>
                </a:solidFill>
                <a:latin typeface="Times New Roman" pitchFamily="18" charset="0"/>
                <a:cs typeface="Times New Roman" pitchFamily="18" charset="0"/>
              </a:rPr>
              <a:t>The elementary particles leave a </a:t>
            </a:r>
            <a:r>
              <a:rPr lang="hu-HU" sz="2800" kern="0" dirty="0" smtClean="0">
                <a:solidFill>
                  <a:srgbClr val="000000"/>
                </a:solidFill>
                <a:latin typeface="Times New Roman" pitchFamily="18" charset="0"/>
                <a:cs typeface="Times New Roman" pitchFamily="18" charset="0"/>
              </a:rPr>
              <a:t>track</a:t>
            </a:r>
            <a:r>
              <a:rPr lang="en-US" sz="2800" kern="0" dirty="0" smtClean="0">
                <a:solidFill>
                  <a:srgbClr val="000000"/>
                </a:solidFill>
                <a:latin typeface="Times New Roman" pitchFamily="18" charset="0"/>
                <a:cs typeface="Times New Roman" pitchFamily="18" charset="0"/>
              </a:rPr>
              <a:t> </a:t>
            </a:r>
            <a:r>
              <a:rPr lang="en-US" sz="2800" kern="0" dirty="0">
                <a:solidFill>
                  <a:srgbClr val="000000"/>
                </a:solidFill>
                <a:latin typeface="Times New Roman" pitchFamily="18" charset="0"/>
                <a:cs typeface="Times New Roman" pitchFamily="18" charset="0"/>
              </a:rPr>
              <a:t>in Wilson's </a:t>
            </a:r>
            <a:r>
              <a:rPr lang="hu-HU" sz="2800" kern="0" dirty="0" smtClean="0">
                <a:solidFill>
                  <a:srgbClr val="000000"/>
                </a:solidFill>
                <a:latin typeface="Times New Roman" pitchFamily="18" charset="0"/>
                <a:cs typeface="Times New Roman" pitchFamily="18" charset="0"/>
              </a:rPr>
              <a:t>cloud</a:t>
            </a:r>
            <a:r>
              <a:rPr lang="en-US" sz="2800" kern="0" dirty="0" smtClean="0">
                <a:solidFill>
                  <a:srgbClr val="000000"/>
                </a:solidFill>
                <a:latin typeface="Times New Roman" pitchFamily="18" charset="0"/>
                <a:cs typeface="Times New Roman" pitchFamily="18" charset="0"/>
              </a:rPr>
              <a:t> </a:t>
            </a:r>
            <a:r>
              <a:rPr lang="en-US" sz="2800" kern="0" dirty="0">
                <a:solidFill>
                  <a:srgbClr val="000000"/>
                </a:solidFill>
                <a:latin typeface="Times New Roman" pitchFamily="18" charset="0"/>
                <a:cs typeface="Times New Roman" pitchFamily="18" charset="0"/>
              </a:rPr>
              <a:t>chamber</a:t>
            </a:r>
            <a:r>
              <a:rPr lang="hu-HU" sz="2800" kern="0" dirty="0" smtClean="0">
                <a:solidFill>
                  <a:srgbClr val="000000"/>
                </a:solidFill>
                <a:latin typeface="Times New Roman" pitchFamily="18" charset="0"/>
                <a:cs typeface="Times New Roman" pitchFamily="18" charset="0"/>
              </a:rPr>
              <a:t>.</a:t>
            </a:r>
            <a:endParaRPr lang="hu-HU" sz="2800" kern="0" dirty="0">
              <a:solidFill>
                <a:srgbClr val="000000"/>
              </a:solidFill>
              <a:latin typeface="Times New Roman" pitchFamily="18" charset="0"/>
              <a:cs typeface="Times New Roman" pitchFamily="18" charset="0"/>
            </a:endParaRPr>
          </a:p>
          <a:p>
            <a:pPr marL="391729" indent="-293797" defTabSz="407571" fontAlgn="base" hangingPunct="0">
              <a:lnSpc>
                <a:spcPct val="94000"/>
              </a:lnSpc>
              <a:spcBef>
                <a:spcPct val="0"/>
              </a:spcBef>
              <a:spcAft>
                <a:spcPts val="1293"/>
              </a:spcAft>
              <a:buClr>
                <a:srgbClr val="000000"/>
              </a:buClr>
              <a:buSzPct val="45000"/>
              <a:buFont typeface="Wingdings" pitchFamily="2" charset="2"/>
              <a:buChar cha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defRPr/>
            </a:pPr>
            <a:r>
              <a:rPr lang="en-US" sz="2800" kern="0" dirty="0">
                <a:solidFill>
                  <a:srgbClr val="000000"/>
                </a:solidFill>
                <a:latin typeface="Times New Roman" pitchFamily="18" charset="0"/>
                <a:cs typeface="Times New Roman" pitchFamily="18" charset="0"/>
              </a:rPr>
              <a:t>When illuminated with high-energy electromagnetic radiation, some of its tracks show a sharp break, but other particles have no track.</a:t>
            </a:r>
            <a:endParaRPr lang="hu-HU" sz="2800" kern="0" dirty="0">
              <a:solidFill>
                <a:srgbClr val="000000"/>
              </a:solidFill>
              <a:latin typeface="Times New Roman" pitchFamily="18" charset="0"/>
              <a:cs typeface="Times New Roman" pitchFamily="18" charset="0"/>
            </a:endParaRPr>
          </a:p>
          <a:p>
            <a:pPr marL="391729" indent="-293797" defTabSz="407571" fontAlgn="base" hangingPunct="0">
              <a:lnSpc>
                <a:spcPct val="94000"/>
              </a:lnSpc>
              <a:spcBef>
                <a:spcPct val="0"/>
              </a:spcBef>
              <a:spcAft>
                <a:spcPts val="1293"/>
              </a:spcAft>
              <a:buClr>
                <a:srgbClr val="000000"/>
              </a:buClr>
              <a:buSzPct val="45000"/>
              <a:buFont typeface="Wingdings" pitchFamily="2" charset="2"/>
              <a:buChar cha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defRPr/>
            </a:pPr>
            <a:r>
              <a:rPr lang="en-US" sz="2800" kern="0" dirty="0">
                <a:solidFill>
                  <a:srgbClr val="000000"/>
                </a:solidFill>
                <a:latin typeface="Times New Roman" pitchFamily="18" charset="0"/>
                <a:cs typeface="Times New Roman" pitchFamily="18" charset="0"/>
              </a:rPr>
              <a:t>The </a:t>
            </a:r>
            <a:r>
              <a:rPr lang="en-US" sz="2800" kern="0" dirty="0" smtClean="0">
                <a:solidFill>
                  <a:srgbClr val="000000"/>
                </a:solidFill>
                <a:latin typeface="Times New Roman" pitchFamily="18" charset="0"/>
                <a:cs typeface="Times New Roman" pitchFamily="18" charset="0"/>
              </a:rPr>
              <a:t>inertia </a:t>
            </a:r>
            <a:r>
              <a:rPr lang="hu-HU" sz="2800" kern="0" dirty="0" smtClean="0">
                <a:solidFill>
                  <a:srgbClr val="000000"/>
                </a:solidFill>
                <a:latin typeface="Times New Roman" pitchFamily="18" charset="0"/>
                <a:cs typeface="Times New Roman" pitchFamily="18" charset="0"/>
              </a:rPr>
              <a:t>(Newton’s 1st) law </a:t>
            </a:r>
            <a:r>
              <a:rPr lang="en-US" sz="2800" kern="0" dirty="0" smtClean="0">
                <a:solidFill>
                  <a:srgbClr val="000000"/>
                </a:solidFill>
                <a:latin typeface="Times New Roman" pitchFamily="18" charset="0"/>
                <a:cs typeface="Times New Roman" pitchFamily="18" charset="0"/>
              </a:rPr>
              <a:t>is </a:t>
            </a:r>
            <a:r>
              <a:rPr lang="en-US" sz="2800" kern="0" dirty="0">
                <a:solidFill>
                  <a:srgbClr val="000000"/>
                </a:solidFill>
                <a:latin typeface="Times New Roman" pitchFamily="18" charset="0"/>
                <a:cs typeface="Times New Roman" pitchFamily="18" charset="0"/>
              </a:rPr>
              <a:t>not true</a:t>
            </a:r>
            <a:r>
              <a:rPr lang="hu-HU" sz="2800" kern="0" dirty="0" smtClean="0">
                <a:solidFill>
                  <a:srgbClr val="000000"/>
                </a:solidFill>
                <a:latin typeface="Times New Roman" pitchFamily="18" charset="0"/>
                <a:cs typeface="Times New Roman" pitchFamily="18" charset="0"/>
              </a:rPr>
              <a:t>?</a:t>
            </a:r>
            <a:endParaRPr lang="hu-HU" sz="2800" kern="0" dirty="0">
              <a:solidFill>
                <a:srgbClr val="000000"/>
              </a:solidFill>
              <a:latin typeface="Times New Roman" pitchFamily="18" charset="0"/>
              <a:cs typeface="Times New Roman" pitchFamily="18" charset="0"/>
            </a:endParaRPr>
          </a:p>
        </p:txBody>
      </p:sp>
      <p:sp>
        <p:nvSpPr>
          <p:cNvPr id="7" name="Line 4"/>
          <p:cNvSpPr>
            <a:spLocks noChangeShapeType="1"/>
          </p:cNvSpPr>
          <p:nvPr/>
        </p:nvSpPr>
        <p:spPr bwMode="auto">
          <a:xfrm>
            <a:off x="5890214" y="5708076"/>
            <a:ext cx="2874542" cy="1440"/>
          </a:xfrm>
          <a:prstGeom prst="line">
            <a:avLst/>
          </a:prstGeom>
          <a:noFill/>
          <a:ln w="36000">
            <a:solidFill>
              <a:srgbClr val="000000"/>
            </a:solidFill>
            <a:round/>
            <a:headEnd/>
            <a:tailEnd/>
          </a:ln>
        </p:spPr>
        <p:txBody>
          <a:bodyPr/>
          <a:lstStyle/>
          <a:p>
            <a:endParaRPr lang="hu-HU" sz="1633"/>
          </a:p>
        </p:txBody>
      </p:sp>
      <p:sp>
        <p:nvSpPr>
          <p:cNvPr id="8" name="Line 5"/>
          <p:cNvSpPr>
            <a:spLocks noChangeShapeType="1"/>
          </p:cNvSpPr>
          <p:nvPr/>
        </p:nvSpPr>
        <p:spPr bwMode="auto">
          <a:xfrm>
            <a:off x="3771900" y="4545013"/>
            <a:ext cx="2115434" cy="1163063"/>
          </a:xfrm>
          <a:prstGeom prst="line">
            <a:avLst/>
          </a:prstGeom>
          <a:noFill/>
          <a:ln w="36000">
            <a:solidFill>
              <a:srgbClr val="000000"/>
            </a:solidFill>
            <a:round/>
            <a:headEnd/>
            <a:tailEnd/>
          </a:ln>
        </p:spPr>
        <p:txBody>
          <a:bodyPr/>
          <a:lstStyle/>
          <a:p>
            <a:endParaRPr lang="hu-HU" sz="1633"/>
          </a:p>
        </p:txBody>
      </p:sp>
      <p:sp>
        <p:nvSpPr>
          <p:cNvPr id="9" name="Oval 2"/>
          <p:cNvSpPr>
            <a:spLocks noChangeArrowheads="1"/>
          </p:cNvSpPr>
          <p:nvPr/>
        </p:nvSpPr>
        <p:spPr bwMode="auto">
          <a:xfrm>
            <a:off x="3661284" y="4438126"/>
            <a:ext cx="131053" cy="131054"/>
          </a:xfrm>
          <a:prstGeom prst="ellipse">
            <a:avLst/>
          </a:prstGeom>
          <a:solidFill>
            <a:srgbClr val="FF3333"/>
          </a:solidFill>
          <a:ln w="9525">
            <a:solidFill>
              <a:srgbClr val="FF3333"/>
            </a:solidFill>
            <a:round/>
            <a:headEnd/>
            <a:tailEnd/>
          </a:ln>
        </p:spPr>
        <p:txBody>
          <a:bodyPr wrap="none" anchor="ctr"/>
          <a:lstStyle/>
          <a:p>
            <a:endParaRPr lang="hu-HU" sz="1633"/>
          </a:p>
        </p:txBody>
      </p:sp>
      <p:sp>
        <p:nvSpPr>
          <p:cNvPr id="10" name="Oval 2"/>
          <p:cNvSpPr>
            <a:spLocks noChangeArrowheads="1"/>
          </p:cNvSpPr>
          <p:nvPr/>
        </p:nvSpPr>
        <p:spPr bwMode="auto">
          <a:xfrm>
            <a:off x="5815171" y="5632159"/>
            <a:ext cx="131053" cy="131054"/>
          </a:xfrm>
          <a:prstGeom prst="ellipse">
            <a:avLst/>
          </a:prstGeom>
          <a:solidFill>
            <a:srgbClr val="FF3333"/>
          </a:solidFill>
          <a:ln w="9525">
            <a:solidFill>
              <a:srgbClr val="FF3333"/>
            </a:solidFill>
            <a:round/>
            <a:headEnd/>
            <a:tailEnd/>
          </a:ln>
        </p:spPr>
        <p:txBody>
          <a:bodyPr wrap="none" anchor="ctr"/>
          <a:lstStyle/>
          <a:p>
            <a:endParaRPr lang="hu-HU" sz="1633"/>
          </a:p>
        </p:txBody>
      </p:sp>
      <p:sp>
        <p:nvSpPr>
          <p:cNvPr id="12" name="TextBox 11">
            <a:extLst>
              <a:ext uri="{FF2B5EF4-FFF2-40B4-BE49-F238E27FC236}">
                <a16:creationId xmlns:a16="http://schemas.microsoft.com/office/drawing/2014/main" id="{2D161428-8359-2C00-3134-E1423B8FA547}"/>
              </a:ext>
            </a:extLst>
          </p:cNvPr>
          <p:cNvSpPr txBox="1"/>
          <p:nvPr/>
        </p:nvSpPr>
        <p:spPr>
          <a:xfrm>
            <a:off x="10848497" y="167640"/>
            <a:ext cx="983667" cy="369332"/>
          </a:xfrm>
          <a:prstGeom prst="rect">
            <a:avLst/>
          </a:prstGeom>
          <a:noFill/>
        </p:spPr>
        <p:txBody>
          <a:bodyPr wrap="none" rtlCol="0">
            <a:spAutoFit/>
          </a:bodyPr>
          <a:lstStyle/>
          <a:p>
            <a:r>
              <a:rPr lang="hu-HU" b="1" dirty="0" smtClean="0">
                <a:solidFill>
                  <a:srgbClr val="FF0000"/>
                </a:solidFill>
              </a:rPr>
              <a:t>optional</a:t>
            </a:r>
            <a:endParaRPr lang="hu-H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49" presetClass="path" presetSubtype="0" fill="hold" grpId="0" nodeType="afterEffect">
                                  <p:stCondLst>
                                    <p:cond delay="0"/>
                                  </p:stCondLst>
                                  <p:childTnLst>
                                    <p:animMotion origin="layout" path="M 1.04167E-6 0.00047 L 0.1767 0.17407 " pathEditMode="relative" rAng="0" ptsTypes="AA">
                                      <p:cBhvr>
                                        <p:cTn id="9" dur="2000" fill="hold"/>
                                        <p:tgtEl>
                                          <p:spTgt spid="9"/>
                                        </p:tgtEl>
                                        <p:attrNameLst>
                                          <p:attrName>ppt_x</p:attrName>
                                          <p:attrName>ppt_y</p:attrName>
                                        </p:attrNameLst>
                                      </p:cBhvr>
                                      <p:rCtr x="8346" y="8403"/>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2"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par>
                          <p:cTn id="25" fill="hold">
                            <p:stCondLst>
                              <p:cond delay="0"/>
                            </p:stCondLst>
                            <p:childTnLst>
                              <p:par>
                                <p:cTn id="26" presetID="49" presetClass="path" presetSubtype="0" fill="hold" grpId="0" nodeType="afterEffect">
                                  <p:stCondLst>
                                    <p:cond delay="0"/>
                                  </p:stCondLst>
                                  <p:childTnLst>
                                    <p:animMotion origin="layout" path="M -1.66667E-6 2.96296E-6 L 0.23724 0.00254 " pathEditMode="relative" rAng="0" ptsTypes="AA">
                                      <p:cBhvr>
                                        <p:cTn id="27" dur="2000" fill="hold"/>
                                        <p:tgtEl>
                                          <p:spTgt spid="10"/>
                                        </p:tgtEl>
                                        <p:attrNameLst>
                                          <p:attrName>ppt_x</p:attrName>
                                          <p:attrName>ppt_y</p:attrName>
                                        </p:attrNameLst>
                                      </p:cBhvr>
                                      <p:rCtr x="11862" y="116"/>
                                    </p:animMotion>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par>
                          <p:cTn id="31" fill="hold">
                            <p:stCondLst>
                              <p:cond delay="2000"/>
                            </p:stCondLst>
                            <p:childTnLst>
                              <p:par>
                                <p:cTn id="32" presetID="2" presetClass="entr" presetSubtype="2" fill="hold" nodeType="afterEffect">
                                  <p:stCondLst>
                                    <p:cond delay="1000"/>
                                  </p:stCondLst>
                                  <p:childTnLst>
                                    <p:set>
                                      <p:cBhvr>
                                        <p:cTn id="33" dur="1" fill="hold">
                                          <p:stCondLst>
                                            <p:cond delay="0"/>
                                          </p:stCondLst>
                                        </p:cTn>
                                        <p:tgtEl>
                                          <p:spTgt spid="6">
                                            <p:txEl>
                                              <p:pRg st="2" end="2"/>
                                            </p:txEl>
                                          </p:spTgt>
                                        </p:tgtEl>
                                        <p:attrNameLst>
                                          <p:attrName>style.visibility</p:attrName>
                                        </p:attrNameLst>
                                      </p:cBhvr>
                                      <p:to>
                                        <p:strVal val="visible"/>
                                      </p:to>
                                    </p:set>
                                    <p:anim calcmode="lin" valueType="num">
                                      <p:cBhvr additive="base">
                                        <p:cTn id="34"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9" grpId="2" animBg="1"/>
      <p:bldP spid="10" grpId="0" animBg="1"/>
      <p:bldP spid="1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3354752" y="2768022"/>
            <a:ext cx="5486976" cy="2618652"/>
          </a:xfrm>
          <a:prstGeom prst="rect">
            <a:avLst/>
          </a:prstGeom>
          <a:solidFill>
            <a:srgbClr val="DDDDDD"/>
          </a:solidFill>
          <a:ln w="9525">
            <a:solidFill>
              <a:schemeClr val="tx1"/>
            </a:solidFill>
            <a:round/>
            <a:headEnd/>
            <a:tailEnd/>
          </a:ln>
        </p:spPr>
        <p:txBody>
          <a:bodyPr wrap="none" anchor="ctr"/>
          <a:lstStyle/>
          <a:p>
            <a:endParaRPr lang="hu-HU" sz="1633"/>
          </a:p>
        </p:txBody>
      </p:sp>
      <p:sp>
        <p:nvSpPr>
          <p:cNvPr id="9221" name="Line 4"/>
          <p:cNvSpPr>
            <a:spLocks noChangeShapeType="1"/>
          </p:cNvSpPr>
          <p:nvPr/>
        </p:nvSpPr>
        <p:spPr bwMode="auto">
          <a:xfrm>
            <a:off x="5902379" y="4341512"/>
            <a:ext cx="2874542" cy="1440"/>
          </a:xfrm>
          <a:prstGeom prst="line">
            <a:avLst/>
          </a:prstGeom>
          <a:noFill/>
          <a:ln w="36000">
            <a:solidFill>
              <a:srgbClr val="000000"/>
            </a:solidFill>
            <a:round/>
            <a:headEnd/>
            <a:tailEnd/>
          </a:ln>
        </p:spPr>
        <p:txBody>
          <a:bodyPr/>
          <a:lstStyle/>
          <a:p>
            <a:endParaRPr lang="hu-HU" sz="1633"/>
          </a:p>
        </p:txBody>
      </p:sp>
      <p:sp>
        <p:nvSpPr>
          <p:cNvPr id="9222" name="Line 5"/>
          <p:cNvSpPr>
            <a:spLocks noChangeShapeType="1"/>
          </p:cNvSpPr>
          <p:nvPr/>
        </p:nvSpPr>
        <p:spPr bwMode="auto">
          <a:xfrm>
            <a:off x="3598138" y="3059777"/>
            <a:ext cx="2301362" cy="1281735"/>
          </a:xfrm>
          <a:prstGeom prst="line">
            <a:avLst/>
          </a:prstGeom>
          <a:noFill/>
          <a:ln w="36000">
            <a:solidFill>
              <a:srgbClr val="000000"/>
            </a:solidFill>
            <a:round/>
            <a:headEnd/>
            <a:tailEnd/>
          </a:ln>
        </p:spPr>
        <p:txBody>
          <a:bodyPr/>
          <a:lstStyle/>
          <a:p>
            <a:endParaRPr lang="hu-HU" sz="1633"/>
          </a:p>
        </p:txBody>
      </p:sp>
      <p:sp>
        <p:nvSpPr>
          <p:cNvPr id="10242" name="Oval 2"/>
          <p:cNvSpPr>
            <a:spLocks noChangeArrowheads="1"/>
          </p:cNvSpPr>
          <p:nvPr/>
        </p:nvSpPr>
        <p:spPr bwMode="auto">
          <a:xfrm>
            <a:off x="3542396" y="3005321"/>
            <a:ext cx="131053" cy="131054"/>
          </a:xfrm>
          <a:prstGeom prst="ellipse">
            <a:avLst/>
          </a:prstGeom>
          <a:solidFill>
            <a:srgbClr val="FF3333"/>
          </a:solidFill>
          <a:ln w="9525">
            <a:solidFill>
              <a:srgbClr val="FF3333"/>
            </a:solidFill>
            <a:round/>
            <a:headEnd/>
            <a:tailEnd/>
          </a:ln>
        </p:spPr>
        <p:txBody>
          <a:bodyPr wrap="none" anchor="ctr"/>
          <a:lstStyle/>
          <a:p>
            <a:endParaRPr lang="hu-HU" sz="1633"/>
          </a:p>
        </p:txBody>
      </p:sp>
      <p:sp>
        <p:nvSpPr>
          <p:cNvPr id="7" name="Oval 2"/>
          <p:cNvSpPr>
            <a:spLocks noChangeArrowheads="1"/>
          </p:cNvSpPr>
          <p:nvPr/>
        </p:nvSpPr>
        <p:spPr bwMode="auto">
          <a:xfrm>
            <a:off x="5827336" y="4269349"/>
            <a:ext cx="131053" cy="131054"/>
          </a:xfrm>
          <a:prstGeom prst="ellipse">
            <a:avLst/>
          </a:prstGeom>
          <a:solidFill>
            <a:srgbClr val="FF3333"/>
          </a:solidFill>
          <a:ln w="9525">
            <a:solidFill>
              <a:srgbClr val="FF3333"/>
            </a:solidFill>
            <a:round/>
            <a:headEnd/>
            <a:tailEnd/>
          </a:ln>
        </p:spPr>
        <p:txBody>
          <a:bodyPr wrap="none" anchor="ctr"/>
          <a:lstStyle/>
          <a:p>
            <a:endParaRPr lang="hu-HU" sz="1633"/>
          </a:p>
        </p:txBody>
      </p:sp>
      <p:sp>
        <p:nvSpPr>
          <p:cNvPr id="30" name="Szabadkézi sokszög 29"/>
          <p:cNvSpPr/>
          <p:nvPr/>
        </p:nvSpPr>
        <p:spPr bwMode="auto">
          <a:xfrm rot="7348775">
            <a:off x="5070067" y="4650746"/>
            <a:ext cx="990228" cy="149055"/>
          </a:xfrm>
          <a:custGeom>
            <a:avLst/>
            <a:gdLst>
              <a:gd name="connsiteX0" fmla="*/ 0 w 1319212"/>
              <a:gd name="connsiteY0" fmla="*/ 6349 h 164306"/>
              <a:gd name="connsiteX1" fmla="*/ 261937 w 1319212"/>
              <a:gd name="connsiteY1" fmla="*/ 158749 h 164306"/>
              <a:gd name="connsiteX2" fmla="*/ 523875 w 1319212"/>
              <a:gd name="connsiteY2" fmla="*/ 6349 h 164306"/>
              <a:gd name="connsiteX3" fmla="*/ 790575 w 1319212"/>
              <a:gd name="connsiteY3" fmla="*/ 163512 h 164306"/>
              <a:gd name="connsiteX4" fmla="*/ 1057275 w 1319212"/>
              <a:gd name="connsiteY4" fmla="*/ 1587 h 164306"/>
              <a:gd name="connsiteX5" fmla="*/ 1319212 w 1319212"/>
              <a:gd name="connsiteY5" fmla="*/ 153987 h 164306"/>
              <a:gd name="connsiteX6" fmla="*/ 1319212 w 1319212"/>
              <a:gd name="connsiteY6" fmla="*/ 153987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212" h="164306">
                <a:moveTo>
                  <a:pt x="0" y="6349"/>
                </a:moveTo>
                <a:cubicBezTo>
                  <a:pt x="87312" y="82549"/>
                  <a:pt x="174625" y="158749"/>
                  <a:pt x="261937" y="158749"/>
                </a:cubicBezTo>
                <a:cubicBezTo>
                  <a:pt x="349249" y="158749"/>
                  <a:pt x="435769" y="5555"/>
                  <a:pt x="523875" y="6349"/>
                </a:cubicBezTo>
                <a:cubicBezTo>
                  <a:pt x="611981" y="7143"/>
                  <a:pt x="701675" y="164306"/>
                  <a:pt x="790575" y="163512"/>
                </a:cubicBezTo>
                <a:cubicBezTo>
                  <a:pt x="879475" y="162718"/>
                  <a:pt x="969169" y="3175"/>
                  <a:pt x="1057275" y="1587"/>
                </a:cubicBezTo>
                <a:cubicBezTo>
                  <a:pt x="1145381" y="0"/>
                  <a:pt x="1319212" y="153987"/>
                  <a:pt x="1319212" y="153987"/>
                </a:cubicBezTo>
                <a:lnTo>
                  <a:pt x="1319212" y="153987"/>
                </a:lnTo>
              </a:path>
            </a:pathLst>
          </a:custGeom>
          <a:noFill/>
          <a:ln w="9525" cap="flat" cmpd="sng" algn="ctr">
            <a:solidFill>
              <a:srgbClr val="00B0F0"/>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31" name="Szabadkézi sokszög 30"/>
          <p:cNvSpPr/>
          <p:nvPr/>
        </p:nvSpPr>
        <p:spPr bwMode="auto">
          <a:xfrm rot="13951558">
            <a:off x="5608556" y="4791909"/>
            <a:ext cx="1196765" cy="149055"/>
          </a:xfrm>
          <a:custGeom>
            <a:avLst/>
            <a:gdLst>
              <a:gd name="connsiteX0" fmla="*/ 0 w 1319212"/>
              <a:gd name="connsiteY0" fmla="*/ 6349 h 164306"/>
              <a:gd name="connsiteX1" fmla="*/ 261937 w 1319212"/>
              <a:gd name="connsiteY1" fmla="*/ 158749 h 164306"/>
              <a:gd name="connsiteX2" fmla="*/ 523875 w 1319212"/>
              <a:gd name="connsiteY2" fmla="*/ 6349 h 164306"/>
              <a:gd name="connsiteX3" fmla="*/ 790575 w 1319212"/>
              <a:gd name="connsiteY3" fmla="*/ 163512 h 164306"/>
              <a:gd name="connsiteX4" fmla="*/ 1057275 w 1319212"/>
              <a:gd name="connsiteY4" fmla="*/ 1587 h 164306"/>
              <a:gd name="connsiteX5" fmla="*/ 1319212 w 1319212"/>
              <a:gd name="connsiteY5" fmla="*/ 153987 h 164306"/>
              <a:gd name="connsiteX6" fmla="*/ 1319212 w 1319212"/>
              <a:gd name="connsiteY6" fmla="*/ 153987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212" h="164306">
                <a:moveTo>
                  <a:pt x="0" y="6349"/>
                </a:moveTo>
                <a:cubicBezTo>
                  <a:pt x="87312" y="82549"/>
                  <a:pt x="174625" y="158749"/>
                  <a:pt x="261937" y="158749"/>
                </a:cubicBezTo>
                <a:cubicBezTo>
                  <a:pt x="349249" y="158749"/>
                  <a:pt x="435769" y="5555"/>
                  <a:pt x="523875" y="6349"/>
                </a:cubicBezTo>
                <a:cubicBezTo>
                  <a:pt x="611981" y="7143"/>
                  <a:pt x="701675" y="164306"/>
                  <a:pt x="790575" y="163512"/>
                </a:cubicBezTo>
                <a:cubicBezTo>
                  <a:pt x="879475" y="162718"/>
                  <a:pt x="969169" y="3175"/>
                  <a:pt x="1057275" y="1587"/>
                </a:cubicBezTo>
                <a:cubicBezTo>
                  <a:pt x="1145381" y="0"/>
                  <a:pt x="1319212" y="153987"/>
                  <a:pt x="1319212" y="153987"/>
                </a:cubicBezTo>
                <a:lnTo>
                  <a:pt x="1319212" y="153987"/>
                </a:lnTo>
              </a:path>
            </a:pathLst>
          </a:custGeom>
          <a:noFill/>
          <a:ln w="9525" cap="flat" cmpd="sng" algn="ctr">
            <a:solidFill>
              <a:srgbClr val="FF0000"/>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07571" fontAlgn="base" hangingPunct="0">
              <a:lnSpc>
                <a:spcPct val="94000"/>
              </a:lnSpc>
              <a:spcBef>
                <a:spcPct val="0"/>
              </a:spcBef>
              <a:spcAft>
                <a:spcPct val="0"/>
              </a:spcAft>
              <a:buClr>
                <a:srgbClr val="000000"/>
              </a:buClr>
              <a:buSzPct val="100000"/>
            </a:pPr>
            <a:endParaRPr lang="hu-HU" sz="1633">
              <a:latin typeface="Arial" charset="0"/>
            </a:endParaRPr>
          </a:p>
        </p:txBody>
      </p:sp>
      <p:sp>
        <p:nvSpPr>
          <p:cNvPr id="32" name="Cím 31"/>
          <p:cNvSpPr>
            <a:spLocks noGrp="1"/>
          </p:cNvSpPr>
          <p:nvPr>
            <p:ph type="title"/>
          </p:nvPr>
        </p:nvSpPr>
        <p:spPr/>
        <p:txBody>
          <a:bodyPr/>
          <a:lstStyle/>
          <a:p>
            <a:pPr algn="ctr"/>
            <a:r>
              <a:rPr lang="hu-HU" dirty="0" smtClean="0">
                <a:latin typeface="Times New Roman" pitchFamily="18" charset="0"/>
                <a:cs typeface="Times New Roman" pitchFamily="18" charset="0"/>
              </a:rPr>
              <a:t>Compton effect</a:t>
            </a:r>
            <a:endParaRPr lang="hu-HU" dirty="0">
              <a:latin typeface="Times New Roman" pitchFamily="18" charset="0"/>
              <a:cs typeface="Times New Roman" pitchFamily="18" charset="0"/>
            </a:endParaRPr>
          </a:p>
        </p:txBody>
      </p:sp>
      <p:sp>
        <p:nvSpPr>
          <p:cNvPr id="33" name="Szövegdoboz 32"/>
          <p:cNvSpPr txBox="1"/>
          <p:nvPr/>
        </p:nvSpPr>
        <p:spPr>
          <a:xfrm>
            <a:off x="2667075" y="5639915"/>
            <a:ext cx="6856364" cy="427361"/>
          </a:xfrm>
          <a:prstGeom prst="rect">
            <a:avLst/>
          </a:prstGeom>
          <a:noFill/>
        </p:spPr>
        <p:txBody>
          <a:bodyPr wrap="none" rtlCol="0">
            <a:spAutoFit/>
          </a:bodyPr>
          <a:lstStyle/>
          <a:p>
            <a:pPr algn="ctr"/>
            <a:r>
              <a:rPr lang="en-US" sz="2177" dirty="0">
                <a:latin typeface="Times New Roman" pitchFamily="18" charset="0"/>
                <a:cs typeface="Times New Roman" pitchFamily="18" charset="0"/>
              </a:rPr>
              <a:t>The particle is deflected by the light - light has momentum</a:t>
            </a:r>
            <a:r>
              <a:rPr lang="hu-HU" sz="2177" dirty="0" smtClean="0">
                <a:latin typeface="Times New Roman" pitchFamily="18" charset="0"/>
                <a:cs typeface="Times New Roman" pitchFamily="18" charset="0"/>
              </a:rPr>
              <a:t>?</a:t>
            </a:r>
            <a:endParaRPr lang="hu-HU" sz="2177" dirty="0">
              <a:latin typeface="Times New Roman" pitchFamily="18" charset="0"/>
              <a:cs typeface="Times New Roman" pitchFamily="18" charset="0"/>
            </a:endParaRPr>
          </a:p>
        </p:txBody>
      </p:sp>
      <p:sp>
        <p:nvSpPr>
          <p:cNvPr id="34" name="Szövegdoboz 33"/>
          <p:cNvSpPr txBox="1"/>
          <p:nvPr/>
        </p:nvSpPr>
        <p:spPr>
          <a:xfrm>
            <a:off x="1393395" y="6227435"/>
            <a:ext cx="9403729" cy="399468"/>
          </a:xfrm>
          <a:prstGeom prst="rect">
            <a:avLst/>
          </a:prstGeom>
          <a:noFill/>
        </p:spPr>
        <p:txBody>
          <a:bodyPr wrap="none" rtlCol="0">
            <a:spAutoFit/>
          </a:bodyPr>
          <a:lstStyle/>
          <a:p>
            <a:pPr algn="ctr"/>
            <a:r>
              <a:rPr lang="en-US" sz="1996" dirty="0">
                <a:latin typeface="Times New Roman" pitchFamily="18" charset="0"/>
                <a:cs typeface="Times New Roman" pitchFamily="18" charset="0"/>
              </a:rPr>
              <a:t>The wavelength of light changes, not its intensity - that is not the characteristic of energy</a:t>
            </a:r>
            <a:r>
              <a:rPr lang="hu-HU" sz="1996" dirty="0" smtClean="0">
                <a:latin typeface="Times New Roman" pitchFamily="18" charset="0"/>
                <a:cs typeface="Times New Roman" pitchFamily="18" charset="0"/>
              </a:rPr>
              <a:t>?</a:t>
            </a:r>
            <a:endParaRPr lang="hu-HU" sz="1996" dirty="0">
              <a:latin typeface="Times New Roman" pitchFamily="18" charset="0"/>
              <a:cs typeface="Times New Roman" pitchFamily="18" charset="0"/>
            </a:endParaRPr>
          </a:p>
        </p:txBody>
      </p:sp>
      <p:sp>
        <p:nvSpPr>
          <p:cNvPr id="35" name="Rectangle 110"/>
          <p:cNvSpPr>
            <a:spLocks noChangeArrowheads="1"/>
          </p:cNvSpPr>
          <p:nvPr/>
        </p:nvSpPr>
        <p:spPr bwMode="auto">
          <a:xfrm>
            <a:off x="9476501" y="4797806"/>
            <a:ext cx="897214" cy="509814"/>
          </a:xfrm>
          <a:prstGeom prst="rect">
            <a:avLst/>
          </a:prstGeom>
          <a:solidFill>
            <a:schemeClr val="bg1"/>
          </a:solidFill>
          <a:ln w="9525">
            <a:solidFill>
              <a:schemeClr val="bg1"/>
            </a:solidFill>
            <a:miter lim="800000"/>
            <a:headEnd/>
            <a:tailEnd/>
          </a:ln>
        </p:spPr>
        <p:txBody>
          <a:bodyPr wrap="none" anchor="ctr"/>
          <a:lstStyle/>
          <a:p>
            <a:endParaRPr lang="hu-HU" sz="1633"/>
          </a:p>
        </p:txBody>
      </p:sp>
      <p:sp>
        <p:nvSpPr>
          <p:cNvPr id="36" name="Szövegdoboz 35"/>
          <p:cNvSpPr txBox="1"/>
          <p:nvPr/>
        </p:nvSpPr>
        <p:spPr>
          <a:xfrm>
            <a:off x="1555940" y="1634755"/>
            <a:ext cx="9078639" cy="830997"/>
          </a:xfrm>
          <a:prstGeom prst="rect">
            <a:avLst/>
          </a:prstGeom>
          <a:noFill/>
        </p:spPr>
        <p:txBody>
          <a:bodyPr wrap="square" rtlCol="0">
            <a:spAutoFit/>
          </a:bodyPr>
          <a:lstStyle/>
          <a:p>
            <a:pPr algn="ctr"/>
            <a:r>
              <a:rPr lang="hu-HU" sz="2400" dirty="0" smtClean="0">
                <a:latin typeface="Times New Roman" pitchFamily="18" charset="0"/>
                <a:cs typeface="Times New Roman" pitchFamily="18" charset="0"/>
              </a:rPr>
              <a:t>In 1923, </a:t>
            </a:r>
            <a:r>
              <a:rPr lang="en-US" sz="2400" dirty="0" smtClean="0">
                <a:latin typeface="Times New Roman" pitchFamily="18" charset="0"/>
                <a:cs typeface="Times New Roman" pitchFamily="18" charset="0"/>
              </a:rPr>
              <a:t>Compton </a:t>
            </a:r>
            <a:r>
              <a:rPr lang="hu-HU" sz="2400" dirty="0" smtClean="0">
                <a:latin typeface="Times New Roman" pitchFamily="18" charset="0"/>
                <a:cs typeface="Times New Roman" pitchFamily="18" charset="0"/>
              </a:rPr>
              <a:t>examined the collision of</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weakly bound electrons and </a:t>
            </a:r>
            <a:r>
              <a:rPr lang="en-US" sz="2400" dirty="0" smtClean="0">
                <a:latin typeface="Times New Roman" pitchFamily="18" charset="0"/>
                <a:cs typeface="Times New Roman" pitchFamily="18" charset="0"/>
              </a:rPr>
              <a:t>X-rays</a:t>
            </a:r>
            <a:r>
              <a:rPr lang="hu-HU" sz="2400" dirty="0" smtClean="0">
                <a:latin typeface="Times New Roman" pitchFamily="18" charset="0"/>
                <a:cs typeface="Times New Roman" pitchFamily="18" charset="0"/>
              </a:rPr>
              <a:t>. H</a:t>
            </a:r>
            <a:r>
              <a:rPr lang="en-US" sz="2400" dirty="0" smtClean="0">
                <a:latin typeface="Times New Roman" pitchFamily="18" charset="0"/>
                <a:cs typeface="Times New Roman" pitchFamily="18" charset="0"/>
              </a:rPr>
              <a:t>e </a:t>
            </a:r>
            <a:r>
              <a:rPr lang="en-US" sz="2400" dirty="0">
                <a:latin typeface="Times New Roman" pitchFamily="18" charset="0"/>
                <a:cs typeface="Times New Roman" pitchFamily="18" charset="0"/>
              </a:rPr>
              <a:t>found the </a:t>
            </a:r>
            <a:r>
              <a:rPr lang="en-US" sz="2400" dirty="0" smtClean="0">
                <a:latin typeface="Times New Roman" pitchFamily="18" charset="0"/>
                <a:cs typeface="Times New Roman" pitchFamily="18" charset="0"/>
              </a:rPr>
              <a:t>solution</a:t>
            </a:r>
            <a:r>
              <a:rPr lang="hu-HU" sz="2400" dirty="0" smtClean="0">
                <a:latin typeface="Times New Roman" pitchFamily="18" charset="0"/>
                <a:cs typeface="Times New Roman" pitchFamily="18" charset="0"/>
              </a:rPr>
              <a:t>!.</a:t>
            </a:r>
            <a:endParaRPr lang="hu-HU" sz="2400" dirty="0">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2D161428-8359-2C00-3134-E1423B8FA547}"/>
              </a:ext>
            </a:extLst>
          </p:cNvPr>
          <p:cNvSpPr txBox="1"/>
          <p:nvPr/>
        </p:nvSpPr>
        <p:spPr>
          <a:xfrm>
            <a:off x="10848497" y="167640"/>
            <a:ext cx="983667" cy="369332"/>
          </a:xfrm>
          <a:prstGeom prst="rect">
            <a:avLst/>
          </a:prstGeom>
          <a:noFill/>
        </p:spPr>
        <p:txBody>
          <a:bodyPr wrap="none" rtlCol="0">
            <a:spAutoFit/>
          </a:bodyPr>
          <a:lstStyle/>
          <a:p>
            <a:r>
              <a:rPr lang="hu-HU" b="1" dirty="0" smtClean="0">
                <a:solidFill>
                  <a:srgbClr val="FF0000"/>
                </a:solidFill>
              </a:rPr>
              <a:t>optional</a:t>
            </a:r>
            <a:endParaRPr lang="hu-HU" b="1" dirty="0">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par>
                          <p:cTn id="7" fill="hold">
                            <p:stCondLst>
                              <p:cond delay="0"/>
                            </p:stCondLst>
                            <p:childTnLst>
                              <p:par>
                                <p:cTn id="8" presetID="49" presetClass="path" presetSubtype="0" fill="hold" grpId="0" nodeType="afterEffect">
                                  <p:stCondLst>
                                    <p:cond delay="0"/>
                                  </p:stCondLst>
                                  <p:childTnLst>
                                    <p:animMotion origin="layout" path="M -3.33333E-6 4.81481E-6 L 0.18763 0.18542 " pathEditMode="relative" rAng="0" ptsTypes="AA">
                                      <p:cBhvr>
                                        <p:cTn id="9" dur="2000" fill="hold"/>
                                        <p:tgtEl>
                                          <p:spTgt spid="10242"/>
                                        </p:tgtEl>
                                        <p:attrNameLst>
                                          <p:attrName>ppt_x</p:attrName>
                                          <p:attrName>ppt_y</p:attrName>
                                        </p:attrNameLst>
                                      </p:cBhvr>
                                      <p:rCtr x="9349" y="9074"/>
                                    </p:animMotion>
                                  </p:childTnLst>
                                  <p:subTnLst>
                                    <p:set>
                                      <p:cBhvr override="childStyle">
                                        <p:cTn dur="1" fill="hold" display="0" masterRel="sameClick" afterEffect="1">
                                          <p:stCondLst>
                                            <p:cond evt="end" delay="0">
                                              <p:tn val="8"/>
                                            </p:cond>
                                          </p:stCondLst>
                                        </p:cTn>
                                        <p:tgtEl>
                                          <p:spTgt spid="10242"/>
                                        </p:tgtEl>
                                        <p:attrNameLst>
                                          <p:attrName>style.visibility</p:attrName>
                                        </p:attrNameLst>
                                      </p:cBhvr>
                                      <p:to>
                                        <p:strVal val="hidden"/>
                                      </p:to>
                                    </p:set>
                                  </p:subTnLst>
                                </p:cTn>
                              </p:par>
                            </p:childTnLst>
                          </p:cTn>
                        </p:par>
                        <p:par>
                          <p:cTn id="10" fill="hold">
                            <p:stCondLst>
                              <p:cond delay="2000"/>
                            </p:stCondLst>
                            <p:childTnLst>
                              <p:par>
                                <p:cTn id="11" presetID="1"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50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9" presetClass="path" presetSubtype="0" fill="hold" grpId="0" nodeType="clickEffect">
                                  <p:stCondLst>
                                    <p:cond delay="0"/>
                                  </p:stCondLst>
                                  <p:childTnLst>
                                    <p:animMotion origin="layout" path="M 0.00013 0.00116 L 0.23464 0.00139 " pathEditMode="relative" rAng="0" ptsTypes="AA">
                                      <p:cBhvr>
                                        <p:cTn id="25" dur="2000" fill="hold"/>
                                        <p:tgtEl>
                                          <p:spTgt spid="7"/>
                                        </p:tgtEl>
                                        <p:attrNameLst>
                                          <p:attrName>ppt_x</p:attrName>
                                          <p:attrName>ppt_y</p:attrName>
                                        </p:attrNameLst>
                                      </p:cBhvr>
                                      <p:rCtr x="11719" y="0"/>
                                    </p:animMotion>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92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100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2" grpId="0" animBg="1"/>
      <p:bldP spid="10242" grpId="0" animBg="1"/>
      <p:bldP spid="10242" grpId="1" animBg="1"/>
      <p:bldP spid="7" grpId="0" animBg="1"/>
      <p:bldP spid="7" grpId="1" animBg="1"/>
      <p:bldP spid="30" grpId="0" animBg="1"/>
      <p:bldP spid="31" grpId="0" animBg="1"/>
      <p:bldP spid="33"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latin typeface="Times New Roman" pitchFamily="18" charset="0"/>
                <a:cs typeface="Times New Roman" pitchFamily="18" charset="0"/>
              </a:rPr>
              <a:t>Particles as waves</a:t>
            </a:r>
            <a:endParaRPr lang="hu-HU" dirty="0">
              <a:latin typeface="Times New Roman" pitchFamily="18" charset="0"/>
              <a:cs typeface="Times New Roman" pitchFamily="18" charset="0"/>
            </a:endParaRPr>
          </a:p>
        </p:txBody>
      </p:sp>
      <p:sp>
        <p:nvSpPr>
          <p:cNvPr id="4" name="Szövegdoboz 3"/>
          <p:cNvSpPr txBox="1"/>
          <p:nvPr/>
        </p:nvSpPr>
        <p:spPr>
          <a:xfrm>
            <a:off x="860766" y="1764389"/>
            <a:ext cx="3619945" cy="1655838"/>
          </a:xfrm>
          <a:prstGeom prst="rect">
            <a:avLst/>
          </a:prstGeom>
          <a:noFill/>
        </p:spPr>
        <p:txBody>
          <a:bodyPr wrap="square" rtlCol="0">
            <a:spAutoFit/>
          </a:bodyPr>
          <a:lstStyle/>
          <a:p>
            <a:pPr algn="ctr"/>
            <a:r>
              <a:rPr lang="en-US" sz="2540" dirty="0">
                <a:latin typeface="Times New Roman" pitchFamily="18" charset="0"/>
                <a:cs typeface="Times New Roman" pitchFamily="18" charset="0"/>
              </a:rPr>
              <a:t>Davisson-</a:t>
            </a:r>
            <a:r>
              <a:rPr lang="en-US" sz="2540" dirty="0" err="1">
                <a:latin typeface="Times New Roman" pitchFamily="18" charset="0"/>
                <a:cs typeface="Times New Roman" pitchFamily="18" charset="0"/>
              </a:rPr>
              <a:t>Germer</a:t>
            </a:r>
            <a:r>
              <a:rPr lang="en-US" sz="2540" dirty="0">
                <a:latin typeface="Times New Roman" pitchFamily="18" charset="0"/>
                <a:cs typeface="Times New Roman" pitchFamily="18" charset="0"/>
              </a:rPr>
              <a:t> </a:t>
            </a:r>
            <a:r>
              <a:rPr lang="en-US" sz="2540" dirty="0" smtClean="0">
                <a:latin typeface="Times New Roman" pitchFamily="18" charset="0"/>
                <a:cs typeface="Times New Roman" pitchFamily="18" charset="0"/>
              </a:rPr>
              <a:t>experiment</a:t>
            </a:r>
            <a:r>
              <a:rPr lang="hu-HU" sz="2540" dirty="0" smtClean="0">
                <a:latin typeface="Times New Roman" pitchFamily="18" charset="0"/>
                <a:cs typeface="Times New Roman" pitchFamily="18" charset="0"/>
              </a:rPr>
              <a:t>:</a:t>
            </a:r>
            <a:r>
              <a:rPr lang="en-US" sz="2540" dirty="0" smtClean="0">
                <a:latin typeface="Times New Roman" pitchFamily="18" charset="0"/>
                <a:cs typeface="Times New Roman" pitchFamily="18" charset="0"/>
              </a:rPr>
              <a:t> </a:t>
            </a:r>
            <a:r>
              <a:rPr lang="en-US" sz="2540" dirty="0">
                <a:latin typeface="Times New Roman" pitchFamily="18" charset="0"/>
                <a:cs typeface="Times New Roman" pitchFamily="18" charset="0"/>
              </a:rPr>
              <a:t>scattering of </a:t>
            </a:r>
            <a:r>
              <a:rPr lang="en-US" sz="2540" dirty="0" smtClean="0">
                <a:latin typeface="Times New Roman" pitchFamily="18" charset="0"/>
                <a:cs typeface="Times New Roman" pitchFamily="18" charset="0"/>
              </a:rPr>
              <a:t>electrons</a:t>
            </a:r>
            <a:r>
              <a:rPr lang="hu-HU" sz="2540" dirty="0" smtClean="0">
                <a:latin typeface="Times New Roman" pitchFamily="18" charset="0"/>
                <a:cs typeface="Times New Roman" pitchFamily="18" charset="0"/>
              </a:rPr>
              <a:t> </a:t>
            </a:r>
            <a:r>
              <a:rPr lang="en-US" sz="2540" dirty="0" smtClean="0">
                <a:latin typeface="Times New Roman" pitchFamily="18" charset="0"/>
                <a:cs typeface="Times New Roman" pitchFamily="18" charset="0"/>
              </a:rPr>
              <a:t>on </a:t>
            </a:r>
            <a:r>
              <a:rPr lang="en-US" sz="2540" dirty="0">
                <a:latin typeface="Times New Roman" pitchFamily="18" charset="0"/>
                <a:cs typeface="Times New Roman" pitchFamily="18" charset="0"/>
              </a:rPr>
              <a:t>nickel crystal</a:t>
            </a:r>
            <a:r>
              <a:rPr lang="hu-HU" sz="2540" dirty="0" smtClean="0">
                <a:latin typeface="Times New Roman" pitchFamily="18" charset="0"/>
                <a:cs typeface="Times New Roman" pitchFamily="18" charset="0"/>
              </a:rPr>
              <a:t> </a:t>
            </a:r>
            <a:r>
              <a:rPr lang="hu-HU" sz="2540" dirty="0">
                <a:latin typeface="Times New Roman" pitchFamily="18" charset="0"/>
                <a:cs typeface="Times New Roman" pitchFamily="18" charset="0"/>
              </a:rPr>
              <a:t>(1927)</a:t>
            </a:r>
          </a:p>
        </p:txBody>
      </p:sp>
      <p:sp>
        <p:nvSpPr>
          <p:cNvPr id="5" name="Szövegdoboz 4"/>
          <p:cNvSpPr txBox="1"/>
          <p:nvPr/>
        </p:nvSpPr>
        <p:spPr>
          <a:xfrm>
            <a:off x="7776648" y="1764389"/>
            <a:ext cx="3352800" cy="1655838"/>
          </a:xfrm>
          <a:prstGeom prst="rect">
            <a:avLst/>
          </a:prstGeom>
          <a:noFill/>
        </p:spPr>
        <p:txBody>
          <a:bodyPr wrap="square" rtlCol="0">
            <a:spAutoFit/>
          </a:bodyPr>
          <a:lstStyle/>
          <a:p>
            <a:pPr algn="ctr"/>
            <a:r>
              <a:rPr lang="en-US" sz="2540" dirty="0">
                <a:latin typeface="Times New Roman" pitchFamily="18" charset="0"/>
                <a:cs typeface="Times New Roman" pitchFamily="18" charset="0"/>
              </a:rPr>
              <a:t>GP </a:t>
            </a:r>
            <a:r>
              <a:rPr lang="en-US" sz="2540" dirty="0" smtClean="0">
                <a:latin typeface="Times New Roman" pitchFamily="18" charset="0"/>
                <a:cs typeface="Times New Roman" pitchFamily="18" charset="0"/>
              </a:rPr>
              <a:t>Thomson</a:t>
            </a:r>
            <a:r>
              <a:rPr lang="hu-HU" sz="2540" dirty="0" smtClean="0">
                <a:latin typeface="Times New Roman" pitchFamily="18" charset="0"/>
                <a:cs typeface="Times New Roman" pitchFamily="18" charset="0"/>
              </a:rPr>
              <a:t>:</a:t>
            </a:r>
            <a:r>
              <a:rPr lang="en-US" sz="2540" dirty="0" smtClean="0">
                <a:latin typeface="Times New Roman" pitchFamily="18" charset="0"/>
                <a:cs typeface="Times New Roman" pitchFamily="18" charset="0"/>
              </a:rPr>
              <a:t> </a:t>
            </a:r>
            <a:r>
              <a:rPr lang="hu-HU" sz="2540" dirty="0" smtClean="0">
                <a:latin typeface="Times New Roman" pitchFamily="18" charset="0"/>
                <a:cs typeface="Times New Roman" pitchFamily="18" charset="0"/>
              </a:rPr>
              <a:t>scattering of </a:t>
            </a:r>
            <a:r>
              <a:rPr lang="en-US" sz="2540" dirty="0" smtClean="0">
                <a:latin typeface="Times New Roman" pitchFamily="18" charset="0"/>
                <a:cs typeface="Times New Roman" pitchFamily="18" charset="0"/>
              </a:rPr>
              <a:t>electrons </a:t>
            </a:r>
            <a:r>
              <a:rPr lang="en-US" sz="2540" dirty="0">
                <a:latin typeface="Times New Roman" pitchFamily="18" charset="0"/>
                <a:cs typeface="Times New Roman" pitchFamily="18" charset="0"/>
              </a:rPr>
              <a:t>and </a:t>
            </a:r>
            <a:r>
              <a:rPr lang="en-US" sz="2540" dirty="0" smtClean="0">
                <a:latin typeface="Times New Roman" pitchFamily="18" charset="0"/>
                <a:cs typeface="Times New Roman" pitchFamily="18" charset="0"/>
              </a:rPr>
              <a:t>X-rays</a:t>
            </a:r>
            <a:r>
              <a:rPr lang="hu-HU" sz="2540" dirty="0" smtClean="0">
                <a:latin typeface="Times New Roman" pitchFamily="18" charset="0"/>
                <a:cs typeface="Times New Roman" pitchFamily="18" charset="0"/>
              </a:rPr>
              <a:t> </a:t>
            </a:r>
            <a:r>
              <a:rPr lang="en-US" sz="2540" dirty="0" smtClean="0">
                <a:latin typeface="Times New Roman" pitchFamily="18" charset="0"/>
                <a:cs typeface="Times New Roman" pitchFamily="18" charset="0"/>
              </a:rPr>
              <a:t>on </a:t>
            </a:r>
            <a:r>
              <a:rPr lang="en-US" sz="2540" dirty="0">
                <a:latin typeface="Times New Roman" pitchFamily="18" charset="0"/>
                <a:cs typeface="Times New Roman" pitchFamily="18" charset="0"/>
              </a:rPr>
              <a:t>metal </a:t>
            </a:r>
            <a:r>
              <a:rPr lang="en-US" sz="2540" dirty="0" smtClean="0">
                <a:latin typeface="Times New Roman" pitchFamily="18" charset="0"/>
                <a:cs typeface="Times New Roman" pitchFamily="18" charset="0"/>
              </a:rPr>
              <a:t>foil</a:t>
            </a:r>
            <a:r>
              <a:rPr lang="hu-HU" sz="2540" dirty="0">
                <a:latin typeface="Times New Roman" pitchFamily="18" charset="0"/>
                <a:cs typeface="Times New Roman" pitchFamily="18" charset="0"/>
              </a:rPr>
              <a:t/>
            </a:r>
            <a:br>
              <a:rPr lang="hu-HU" sz="2540" dirty="0">
                <a:latin typeface="Times New Roman" pitchFamily="18" charset="0"/>
                <a:cs typeface="Times New Roman" pitchFamily="18" charset="0"/>
              </a:rPr>
            </a:br>
            <a:r>
              <a:rPr lang="hu-HU" sz="2540" dirty="0" smtClean="0">
                <a:latin typeface="Times New Roman" pitchFamily="18" charset="0"/>
                <a:cs typeface="Times New Roman" pitchFamily="18" charset="0"/>
              </a:rPr>
              <a:t>(1927</a:t>
            </a:r>
            <a:r>
              <a:rPr lang="hu-HU" sz="2540" dirty="0">
                <a:latin typeface="Times New Roman" pitchFamily="18" charset="0"/>
                <a:cs typeface="Times New Roman" pitchFamily="18" charset="0"/>
              </a:rPr>
              <a:t>)</a:t>
            </a:r>
          </a:p>
        </p:txBody>
      </p:sp>
      <p:pic>
        <p:nvPicPr>
          <p:cNvPr id="6" name="Kép 5" descr="diffraction_X.jpg"/>
          <p:cNvPicPr>
            <a:picLocks noChangeAspect="1"/>
          </p:cNvPicPr>
          <p:nvPr/>
        </p:nvPicPr>
        <p:blipFill>
          <a:blip r:embed="rId4" cstate="print"/>
          <a:stretch>
            <a:fillRect/>
          </a:stretch>
        </p:blipFill>
        <p:spPr>
          <a:xfrm>
            <a:off x="1368382" y="3429000"/>
            <a:ext cx="2604715" cy="3268337"/>
          </a:xfrm>
          <a:prstGeom prst="rect">
            <a:avLst/>
          </a:prstGeom>
        </p:spPr>
      </p:pic>
      <p:pic>
        <p:nvPicPr>
          <p:cNvPr id="7" name="Kép 6" descr="diffraction_e.jpg"/>
          <p:cNvPicPr>
            <a:picLocks noChangeAspect="1"/>
          </p:cNvPicPr>
          <p:nvPr/>
        </p:nvPicPr>
        <p:blipFill>
          <a:blip r:embed="rId5" cstate="print"/>
          <a:stretch>
            <a:fillRect/>
          </a:stretch>
        </p:blipFill>
        <p:spPr>
          <a:xfrm>
            <a:off x="8175577" y="3420227"/>
            <a:ext cx="2554943" cy="3262807"/>
          </a:xfrm>
          <a:prstGeom prst="rect">
            <a:avLst/>
          </a:prstGeom>
        </p:spPr>
      </p:pic>
      <p:sp>
        <p:nvSpPr>
          <p:cNvPr id="8" name="Szövegdoboz 7"/>
          <p:cNvSpPr txBox="1"/>
          <p:nvPr/>
        </p:nvSpPr>
        <p:spPr>
          <a:xfrm>
            <a:off x="4898798" y="1866897"/>
            <a:ext cx="2409634" cy="874085"/>
          </a:xfrm>
          <a:prstGeom prst="rect">
            <a:avLst/>
          </a:prstGeom>
          <a:noFill/>
        </p:spPr>
        <p:txBody>
          <a:bodyPr wrap="none" rtlCol="0">
            <a:spAutoFit/>
          </a:bodyPr>
          <a:lstStyle/>
          <a:p>
            <a:pPr algn="ctr"/>
            <a:r>
              <a:rPr lang="hu-HU" sz="2540" dirty="0" smtClean="0">
                <a:latin typeface="Times New Roman" pitchFamily="18" charset="0"/>
                <a:cs typeface="Times New Roman" pitchFamily="18" charset="0"/>
              </a:rPr>
              <a:t>joint Nobel Prize</a:t>
            </a:r>
            <a:endParaRPr lang="hu-HU" sz="2540" dirty="0">
              <a:latin typeface="Times New Roman" pitchFamily="18" charset="0"/>
              <a:cs typeface="Times New Roman" pitchFamily="18" charset="0"/>
            </a:endParaRPr>
          </a:p>
          <a:p>
            <a:pPr algn="ctr"/>
            <a:r>
              <a:rPr lang="hu-HU" sz="2540" dirty="0">
                <a:latin typeface="Times New Roman" pitchFamily="18" charset="0"/>
                <a:cs typeface="Times New Roman" pitchFamily="18" charset="0"/>
              </a:rPr>
              <a:t>1937</a:t>
            </a:r>
          </a:p>
        </p:txBody>
      </p:sp>
      <p:sp>
        <p:nvSpPr>
          <p:cNvPr id="9" name="Szövegdoboz 8"/>
          <p:cNvSpPr txBox="1"/>
          <p:nvPr/>
        </p:nvSpPr>
        <p:spPr>
          <a:xfrm>
            <a:off x="4478848" y="3316183"/>
            <a:ext cx="3239991" cy="1569660"/>
          </a:xfrm>
          <a:prstGeom prst="rect">
            <a:avLst/>
          </a:prstGeom>
          <a:noFill/>
        </p:spPr>
        <p:txBody>
          <a:bodyPr wrap="none" rtlCol="0">
            <a:spAutoFit/>
          </a:bodyPr>
          <a:lstStyle/>
          <a:p>
            <a:pPr algn="ctr"/>
            <a:r>
              <a:rPr lang="hu-HU" sz="3200" dirty="0" smtClean="0">
                <a:latin typeface="Times New Roman" pitchFamily="18" charset="0"/>
                <a:cs typeface="Times New Roman" pitchFamily="18" charset="0"/>
              </a:rPr>
              <a:t>Al-foil</a:t>
            </a:r>
            <a:endParaRPr lang="hu-HU" sz="3200" dirty="0">
              <a:latin typeface="Times New Roman" pitchFamily="18" charset="0"/>
              <a:cs typeface="Times New Roman" pitchFamily="18" charset="0"/>
            </a:endParaRPr>
          </a:p>
          <a:p>
            <a:pPr algn="ctr"/>
            <a:r>
              <a:rPr lang="hu-HU" sz="3200" dirty="0" smtClean="0">
                <a:latin typeface="Times New Roman" pitchFamily="18" charset="0"/>
                <a:cs typeface="Times New Roman" pitchFamily="18" charset="0"/>
              </a:rPr>
              <a:t>electron </a:t>
            </a:r>
            <a:r>
              <a:rPr lang="hu-HU" sz="3200" dirty="0">
                <a:latin typeface="Times New Roman" pitchFamily="18" charset="0"/>
                <a:cs typeface="Times New Roman" pitchFamily="18" charset="0"/>
              </a:rPr>
              <a:t>- </a:t>
            </a:r>
            <a:r>
              <a:rPr lang="hu-HU" sz="3200" dirty="0" smtClean="0">
                <a:latin typeface="Times New Roman" pitchFamily="18" charset="0"/>
                <a:cs typeface="Times New Roman" pitchFamily="18" charset="0"/>
              </a:rPr>
              <a:t>Röntgen</a:t>
            </a:r>
            <a:endParaRPr lang="hu-HU" sz="3200" dirty="0">
              <a:latin typeface="Times New Roman" pitchFamily="18" charset="0"/>
              <a:cs typeface="Times New Roman" pitchFamily="18" charset="0"/>
            </a:endParaRPr>
          </a:p>
          <a:p>
            <a:pPr algn="ctr"/>
            <a:r>
              <a:rPr lang="hu-HU" sz="3200" dirty="0" smtClean="0">
                <a:latin typeface="Times New Roman" pitchFamily="18" charset="0"/>
                <a:cs typeface="Times New Roman" pitchFamily="18" charset="0"/>
              </a:rPr>
              <a:t>scattering</a:t>
            </a:r>
            <a:endParaRPr lang="hu-HU" sz="3200" dirty="0">
              <a:latin typeface="Times New Roman" pitchFamily="18" charset="0"/>
              <a:cs typeface="Times New Roman" pitchFamily="18" charset="0"/>
            </a:endParaRPr>
          </a:p>
        </p:txBody>
      </p:sp>
      <p:sp>
        <p:nvSpPr>
          <p:cNvPr id="11" name="Szövegdoboz 10"/>
          <p:cNvSpPr txBox="1"/>
          <p:nvPr/>
        </p:nvSpPr>
        <p:spPr>
          <a:xfrm>
            <a:off x="4318444" y="5223982"/>
            <a:ext cx="1552028" cy="874085"/>
          </a:xfrm>
          <a:prstGeom prst="rect">
            <a:avLst/>
          </a:prstGeom>
          <a:noFill/>
        </p:spPr>
        <p:txBody>
          <a:bodyPr wrap="none" rtlCol="0">
            <a:spAutoFit/>
          </a:bodyPr>
          <a:lstStyle/>
          <a:p>
            <a:pPr algn="ctr"/>
            <a:r>
              <a:rPr lang="hu-HU" sz="2540" dirty="0" smtClean="0">
                <a:latin typeface="Times New Roman" pitchFamily="18" charset="0"/>
                <a:cs typeface="Times New Roman" pitchFamily="18" charset="0"/>
              </a:rPr>
              <a:t>duality </a:t>
            </a:r>
            <a:r>
              <a:rPr lang="hu-HU" sz="2540" dirty="0">
                <a:latin typeface="Times New Roman" pitchFamily="18" charset="0"/>
                <a:cs typeface="Times New Roman" pitchFamily="18" charset="0"/>
              </a:rPr>
              <a:t>-</a:t>
            </a:r>
          </a:p>
          <a:p>
            <a:pPr algn="ctr"/>
            <a:r>
              <a:rPr lang="hu-HU" sz="2540" dirty="0">
                <a:latin typeface="Times New Roman" pitchFamily="18" charset="0"/>
                <a:cs typeface="Times New Roman" pitchFamily="18" charset="0"/>
              </a:rPr>
              <a:t>de </a:t>
            </a:r>
            <a:r>
              <a:rPr lang="hu-HU" sz="2540" dirty="0" err="1">
                <a:latin typeface="Times New Roman" pitchFamily="18" charset="0"/>
                <a:cs typeface="Times New Roman" pitchFamily="18" charset="0"/>
              </a:rPr>
              <a:t>Broglie</a:t>
            </a:r>
            <a:endParaRPr lang="hu-HU" sz="2540" dirty="0">
              <a:latin typeface="Times New Roman" pitchFamily="18" charset="0"/>
              <a:cs typeface="Times New Roman" pitchFamily="18" charset="0"/>
            </a:endParaRPr>
          </a:p>
        </p:txBody>
      </p:sp>
      <p:graphicFrame>
        <p:nvGraphicFramePr>
          <p:cNvPr id="12" name="Objektum 11"/>
          <p:cNvGraphicFramePr>
            <a:graphicFrameLocks noChangeAspect="1"/>
          </p:cNvGraphicFramePr>
          <p:nvPr>
            <p:extLst>
              <p:ext uri="{D42A27DB-BD31-4B8C-83A1-F6EECF244321}">
                <p14:modId xmlns:p14="http://schemas.microsoft.com/office/powerpoint/2010/main" val="3316763963"/>
              </p:ext>
            </p:extLst>
          </p:nvPr>
        </p:nvGraphicFramePr>
        <p:xfrm>
          <a:off x="6652385" y="5105728"/>
          <a:ext cx="980743" cy="1080113"/>
        </p:xfrm>
        <a:graphic>
          <a:graphicData uri="http://schemas.openxmlformats.org/presentationml/2006/ole">
            <mc:AlternateContent xmlns:mc="http://schemas.openxmlformats.org/markup-compatibility/2006">
              <mc:Choice xmlns:v="urn:schemas-microsoft-com:vml" Requires="v">
                <p:oleObj spid="_x0000_s3157" name="Egyenlet" r:id="rId6" imgW="380880" imgH="419040" progId="Equation.3">
                  <p:embed/>
                </p:oleObj>
              </mc:Choice>
              <mc:Fallback>
                <p:oleObj name="Egyenlet" r:id="rId6" imgW="380880" imgH="419040" progId="Equation.3">
                  <p:embed/>
                  <p:pic>
                    <p:nvPicPr>
                      <p:cNvPr id="12" name="Objektum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2385" y="5105728"/>
                        <a:ext cx="980743" cy="108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a:extLst>
              <a:ext uri="{FF2B5EF4-FFF2-40B4-BE49-F238E27FC236}">
                <a16:creationId xmlns:a16="http://schemas.microsoft.com/office/drawing/2014/main" id="{2D161428-8359-2C00-3134-E1423B8FA547}"/>
              </a:ext>
            </a:extLst>
          </p:cNvPr>
          <p:cNvSpPr txBox="1"/>
          <p:nvPr/>
        </p:nvSpPr>
        <p:spPr>
          <a:xfrm>
            <a:off x="10848497" y="167640"/>
            <a:ext cx="983667" cy="369332"/>
          </a:xfrm>
          <a:prstGeom prst="rect">
            <a:avLst/>
          </a:prstGeom>
          <a:noFill/>
        </p:spPr>
        <p:txBody>
          <a:bodyPr wrap="none" rtlCol="0">
            <a:spAutoFit/>
          </a:bodyPr>
          <a:lstStyle/>
          <a:p>
            <a:r>
              <a:rPr lang="hu-HU" b="1" dirty="0" smtClean="0">
                <a:solidFill>
                  <a:srgbClr val="FF0000"/>
                </a:solidFill>
              </a:rPr>
              <a:t>optional</a:t>
            </a:r>
            <a:endParaRPr lang="hu-H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10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US" dirty="0">
                <a:latin typeface="Times New Roman" pitchFamily="18" charset="0"/>
                <a:cs typeface="Times New Roman" pitchFamily="18" charset="0"/>
              </a:rPr>
              <a:t>A new kind of uncertainty</a:t>
            </a:r>
            <a:r>
              <a:rPr lang="hu-HU" dirty="0" smtClean="0">
                <a:latin typeface="Times New Roman" pitchFamily="18" charset="0"/>
                <a:cs typeface="Times New Roman" pitchFamily="18" charset="0"/>
              </a:rPr>
              <a:t>!</a:t>
            </a:r>
            <a:endParaRPr lang="hu-HU" dirty="0">
              <a:latin typeface="Times New Roman" pitchFamily="18" charset="0"/>
              <a:cs typeface="Times New Roman" pitchFamily="18" charset="0"/>
            </a:endParaRPr>
          </a:p>
        </p:txBody>
      </p:sp>
      <p:sp>
        <p:nvSpPr>
          <p:cNvPr id="3" name="Tartalom helye 2"/>
          <p:cNvSpPr>
            <a:spLocks noGrp="1"/>
          </p:cNvSpPr>
          <p:nvPr>
            <p:ph idx="1"/>
          </p:nvPr>
        </p:nvSpPr>
        <p:spPr>
          <a:xfrm>
            <a:off x="1021080" y="1630470"/>
            <a:ext cx="10119360" cy="4861567"/>
          </a:xfrm>
        </p:spPr>
        <p:txBody>
          <a:bodyPr>
            <a:normAutofit/>
          </a:bodyPr>
          <a:lstStyle/>
          <a:p>
            <a:r>
              <a:rPr lang="en-US" sz="3200" dirty="0">
                <a:latin typeface="Times New Roman" pitchFamily="18" charset="0"/>
                <a:cs typeface="Times New Roman" pitchFamily="18" charset="0"/>
              </a:rPr>
              <a:t>The accuracy of the measurement can be improved by changing the tools and methods, and the repetition and averaging of the measurement leads to an improvement of the accuracy beyond all limits - classical physics</a:t>
            </a:r>
            <a:r>
              <a:rPr lang="hu-HU" sz="3200" dirty="0" smtClean="0">
                <a:latin typeface="Times New Roman" pitchFamily="18" charset="0"/>
                <a:cs typeface="Times New Roman" pitchFamily="18" charset="0"/>
              </a:rPr>
              <a:t>.</a:t>
            </a:r>
            <a:endParaRPr lang="hu-HU"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In 1927, Heisenberg came to the conclusion that the deviation of the averages obtained as a result of multiple measurements of position and momentum (impulse) cannot be improved indefinitely, only at the expense of each </a:t>
            </a:r>
            <a:r>
              <a:rPr lang="en-US" sz="3200" dirty="0" smtClean="0">
                <a:latin typeface="Times New Roman" pitchFamily="18" charset="0"/>
                <a:cs typeface="Times New Roman" pitchFamily="18" charset="0"/>
              </a:rPr>
              <a:t>other</a:t>
            </a:r>
            <a:r>
              <a:rPr lang="hu-HU" sz="3200" dirty="0" smtClean="0">
                <a:latin typeface="Times New Roman" pitchFamily="18" charset="0"/>
                <a:cs typeface="Times New Roman" pitchFamily="18" charset="0"/>
              </a:rPr>
              <a:t>.</a:t>
            </a:r>
            <a:endParaRPr lang="hu-HU"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NEW PHYSICS NEEDED TO BE DEVELOPED</a:t>
            </a:r>
            <a:r>
              <a:rPr lang="hu-HU" sz="3200" dirty="0" smtClean="0">
                <a:latin typeface="Times New Roman" pitchFamily="18" charset="0"/>
                <a:cs typeface="Times New Roman" pitchFamily="18" charset="0"/>
              </a:rPr>
              <a:t>!</a:t>
            </a:r>
            <a:endParaRPr lang="hu-HU" sz="32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2D161428-8359-2C00-3134-E1423B8FA547}"/>
              </a:ext>
            </a:extLst>
          </p:cNvPr>
          <p:cNvSpPr txBox="1"/>
          <p:nvPr/>
        </p:nvSpPr>
        <p:spPr>
          <a:xfrm>
            <a:off x="10848497" y="167640"/>
            <a:ext cx="983667" cy="369332"/>
          </a:xfrm>
          <a:prstGeom prst="rect">
            <a:avLst/>
          </a:prstGeom>
          <a:noFill/>
        </p:spPr>
        <p:txBody>
          <a:bodyPr wrap="none" rtlCol="0">
            <a:spAutoFit/>
          </a:bodyPr>
          <a:lstStyle/>
          <a:p>
            <a:r>
              <a:rPr lang="hu-HU" b="1" dirty="0" smtClean="0">
                <a:solidFill>
                  <a:srgbClr val="FF0000"/>
                </a:solidFill>
              </a:rPr>
              <a:t>optional</a:t>
            </a:r>
            <a:endParaRPr lang="hu-H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iterate type="wd">
                                    <p:tmPct val="10000"/>
                                  </p:iterate>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43205"/>
            <a:ext cx="10515600" cy="1325563"/>
          </a:xfrm>
        </p:spPr>
        <p:txBody>
          <a:bodyPr/>
          <a:lstStyle/>
          <a:p>
            <a:pPr algn="ctr"/>
            <a:r>
              <a:rPr lang="en-US" dirty="0">
                <a:latin typeface="Times New Roman" pitchFamily="18" charset="0"/>
                <a:cs typeface="Times New Roman" pitchFamily="18" charset="0"/>
              </a:rPr>
              <a:t>Basic assumptions of quantum mechanics</a:t>
            </a:r>
            <a:endParaRPr lang="hu-HU" dirty="0">
              <a:latin typeface="Times New Roman" pitchFamily="18" charset="0"/>
              <a:cs typeface="Times New Roman" pitchFamily="18" charset="0"/>
            </a:endParaRPr>
          </a:p>
        </p:txBody>
      </p:sp>
      <p:sp>
        <p:nvSpPr>
          <p:cNvPr id="3" name="Tartalom helye 2"/>
          <p:cNvSpPr>
            <a:spLocks noGrp="1"/>
          </p:cNvSpPr>
          <p:nvPr>
            <p:ph idx="1"/>
          </p:nvPr>
        </p:nvSpPr>
        <p:spPr>
          <a:xfrm>
            <a:off x="502920" y="1604328"/>
            <a:ext cx="11216639" cy="5046191"/>
          </a:xfrm>
        </p:spPr>
        <p:txBody>
          <a:bodyPr>
            <a:normAutofit fontScale="92500" lnSpcReduction="10000"/>
          </a:bodyPr>
          <a:lstStyle/>
          <a:p>
            <a:pPr>
              <a:spcBef>
                <a:spcPts val="2400"/>
              </a:spcBef>
            </a:pPr>
            <a:r>
              <a:rPr lang="hu-HU" sz="3000" dirty="0">
                <a:latin typeface="Times New Roman" pitchFamily="18" charset="0"/>
                <a:cs typeface="Times New Roman" pitchFamily="18" charset="0"/>
              </a:rPr>
              <a:t>Nr.1. </a:t>
            </a:r>
            <a:r>
              <a:rPr lang="en-US" sz="3000" dirty="0">
                <a:latin typeface="Times New Roman" pitchFamily="18" charset="0"/>
                <a:cs typeface="Times New Roman" pitchFamily="18" charset="0"/>
              </a:rPr>
              <a:t>The state of the particle is represented by the position, and instead of the momentum vector, </a:t>
            </a:r>
            <a:r>
              <a:rPr lang="hu-HU" sz="3000" dirty="0" smtClean="0">
                <a:latin typeface="Times New Roman" pitchFamily="18" charset="0"/>
                <a:cs typeface="Times New Roman" pitchFamily="18" charset="0"/>
              </a:rPr>
              <a:t>it </a:t>
            </a:r>
            <a:r>
              <a:rPr lang="en-US" sz="3000" dirty="0" smtClean="0">
                <a:latin typeface="Times New Roman" pitchFamily="18" charset="0"/>
                <a:cs typeface="Times New Roman" pitchFamily="18" charset="0"/>
              </a:rPr>
              <a:t>is </a:t>
            </a:r>
            <a:r>
              <a:rPr lang="en-US" sz="3000" dirty="0">
                <a:latin typeface="Times New Roman" pitchFamily="18" charset="0"/>
                <a:cs typeface="Times New Roman" pitchFamily="18" charset="0"/>
              </a:rPr>
              <a:t>described by a wave </a:t>
            </a:r>
            <a:r>
              <a:rPr lang="en-US" sz="3000" dirty="0" smtClean="0">
                <a:latin typeface="Times New Roman" pitchFamily="18" charset="0"/>
                <a:cs typeface="Times New Roman" pitchFamily="18" charset="0"/>
              </a:rPr>
              <a:t>function</a:t>
            </a:r>
            <a:r>
              <a:rPr lang="hu-HU" sz="3000" dirty="0">
                <a:latin typeface="Times New Roman" pitchFamily="18" charset="0"/>
                <a:cs typeface="Times New Roman" pitchFamily="18" charset="0"/>
              </a:rPr>
              <a:t>.</a:t>
            </a:r>
          </a:p>
          <a:p>
            <a:pPr>
              <a:spcBef>
                <a:spcPts val="1800"/>
              </a:spcBef>
            </a:pPr>
            <a:r>
              <a:rPr lang="hu-HU" sz="3000" dirty="0">
                <a:latin typeface="Times New Roman" pitchFamily="18" charset="0"/>
                <a:cs typeface="Times New Roman" pitchFamily="18" charset="0"/>
              </a:rPr>
              <a:t>Nr.2. </a:t>
            </a:r>
            <a:r>
              <a:rPr lang="en-US" sz="3000" dirty="0">
                <a:latin typeface="Times New Roman" pitchFamily="18" charset="0"/>
                <a:cs typeface="Times New Roman" pitchFamily="18" charset="0"/>
              </a:rPr>
              <a:t>The physical quantities are </a:t>
            </a:r>
            <a:r>
              <a:rPr lang="en-US" sz="3000" dirty="0" smtClean="0">
                <a:latin typeface="Times New Roman" pitchFamily="18" charset="0"/>
                <a:cs typeface="Times New Roman" pitchFamily="18" charset="0"/>
              </a:rPr>
              <a:t>represented </a:t>
            </a:r>
            <a:r>
              <a:rPr lang="en-US" sz="3000" dirty="0">
                <a:latin typeface="Times New Roman" pitchFamily="18" charset="0"/>
                <a:cs typeface="Times New Roman" pitchFamily="18" charset="0"/>
              </a:rPr>
              <a:t>by </a:t>
            </a:r>
            <a:r>
              <a:rPr lang="en-US" sz="3000" dirty="0" smtClean="0">
                <a:latin typeface="Times New Roman" pitchFamily="18" charset="0"/>
                <a:cs typeface="Times New Roman" pitchFamily="18" charset="0"/>
              </a:rPr>
              <a:t>operators</a:t>
            </a:r>
            <a:r>
              <a:rPr lang="hu-HU" sz="3000" dirty="0" smtClean="0">
                <a:latin typeface="Times New Roman" pitchFamily="18" charset="0"/>
                <a:cs typeface="Times New Roman" pitchFamily="18" charset="0"/>
              </a:rPr>
              <a:t>.</a:t>
            </a:r>
            <a:r>
              <a:rPr lang="en-US" sz="3000" dirty="0" smtClean="0">
                <a:latin typeface="Times New Roman" pitchFamily="18" charset="0"/>
                <a:cs typeface="Times New Roman" pitchFamily="18" charset="0"/>
              </a:rPr>
              <a:t> </a:t>
            </a:r>
            <a:r>
              <a:rPr lang="hu-HU" sz="3000" dirty="0" smtClean="0">
                <a:latin typeface="Times New Roman" pitchFamily="18" charset="0"/>
                <a:cs typeface="Times New Roman" pitchFamily="18" charset="0"/>
              </a:rPr>
              <a:t> </a:t>
            </a:r>
            <a:endParaRPr lang="hu-HU" sz="3000" dirty="0">
              <a:latin typeface="Times New Roman" pitchFamily="18" charset="0"/>
              <a:cs typeface="Times New Roman" pitchFamily="18" charset="0"/>
            </a:endParaRPr>
          </a:p>
          <a:p>
            <a:pPr>
              <a:spcBef>
                <a:spcPts val="1800"/>
              </a:spcBef>
            </a:pPr>
            <a:r>
              <a:rPr lang="hu-HU" sz="3000" dirty="0">
                <a:latin typeface="Times New Roman" pitchFamily="18" charset="0"/>
                <a:cs typeface="Times New Roman" pitchFamily="18" charset="0"/>
              </a:rPr>
              <a:t>Nr.3. </a:t>
            </a:r>
            <a:r>
              <a:rPr lang="en-US" sz="3000" dirty="0">
                <a:latin typeface="Times New Roman" pitchFamily="18" charset="0"/>
                <a:cs typeface="Times New Roman" pitchFamily="18" charset="0"/>
              </a:rPr>
              <a:t>The measurable value of physical quantities is </a:t>
            </a:r>
            <a:r>
              <a:rPr lang="en-US" sz="3000" dirty="0" smtClean="0">
                <a:latin typeface="Times New Roman" pitchFamily="18" charset="0"/>
                <a:cs typeface="Times New Roman" pitchFamily="18" charset="0"/>
              </a:rPr>
              <a:t>given </a:t>
            </a:r>
            <a:r>
              <a:rPr lang="en-US" sz="3000" dirty="0">
                <a:latin typeface="Times New Roman" pitchFamily="18" charset="0"/>
                <a:cs typeface="Times New Roman" pitchFamily="18" charset="0"/>
              </a:rPr>
              <a:t>by a constant that can be calculated from an eigenvalue </a:t>
            </a:r>
            <a:r>
              <a:rPr lang="en-US" sz="3000" dirty="0" smtClean="0">
                <a:latin typeface="Times New Roman" pitchFamily="18" charset="0"/>
                <a:cs typeface="Times New Roman" pitchFamily="18" charset="0"/>
              </a:rPr>
              <a:t>equation</a:t>
            </a:r>
            <a:r>
              <a:rPr lang="hu-HU" sz="3000" dirty="0" smtClean="0">
                <a:latin typeface="Times New Roman" pitchFamily="18" charset="0"/>
                <a:cs typeface="Times New Roman" pitchFamily="18" charset="0"/>
              </a:rPr>
              <a:t>. </a:t>
            </a:r>
            <a:endParaRPr lang="hu-HU" sz="3000" dirty="0">
              <a:latin typeface="Times New Roman" pitchFamily="18" charset="0"/>
              <a:cs typeface="Times New Roman" pitchFamily="18" charset="0"/>
            </a:endParaRPr>
          </a:p>
          <a:p>
            <a:pPr>
              <a:spcBef>
                <a:spcPts val="1800"/>
              </a:spcBef>
            </a:pPr>
            <a:r>
              <a:rPr lang="hu-HU" sz="3000" dirty="0">
                <a:latin typeface="Times New Roman" pitchFamily="18" charset="0"/>
                <a:cs typeface="Times New Roman" pitchFamily="18" charset="0"/>
              </a:rPr>
              <a:t>Nr.4. </a:t>
            </a:r>
            <a:r>
              <a:rPr lang="en-US" sz="3000" dirty="0">
                <a:latin typeface="Times New Roman" pitchFamily="18" charset="0"/>
                <a:cs typeface="Times New Roman" pitchFamily="18" charset="0"/>
              </a:rPr>
              <a:t>The limit value of the average of a large number of </a:t>
            </a:r>
            <a:r>
              <a:rPr lang="en-US" sz="3000" dirty="0" smtClean="0">
                <a:latin typeface="Times New Roman" pitchFamily="18" charset="0"/>
                <a:cs typeface="Times New Roman" pitchFamily="18" charset="0"/>
              </a:rPr>
              <a:t>measurements</a:t>
            </a:r>
            <a:r>
              <a:rPr lang="hu-HU" sz="3000" dirty="0" smtClean="0">
                <a:latin typeface="Times New Roman" pitchFamily="18" charset="0"/>
                <a:cs typeface="Times New Roman" pitchFamily="18" charset="0"/>
              </a:rPr>
              <a:t> is</a:t>
            </a:r>
            <a:r>
              <a:rPr lang="en-US" sz="3000" dirty="0" smtClean="0">
                <a:latin typeface="Times New Roman" pitchFamily="18" charset="0"/>
                <a:cs typeface="Times New Roman" pitchFamily="18" charset="0"/>
              </a:rPr>
              <a:t> </a:t>
            </a:r>
            <a:r>
              <a:rPr lang="hu-HU" sz="3000" dirty="0" smtClean="0">
                <a:latin typeface="Times New Roman" pitchFamily="18" charset="0"/>
                <a:cs typeface="Times New Roman" pitchFamily="18" charset="0"/>
              </a:rPr>
              <a:t>given by </a:t>
            </a:r>
            <a:r>
              <a:rPr lang="en-US" sz="3000" dirty="0" smtClean="0">
                <a:latin typeface="Times New Roman" pitchFamily="18" charset="0"/>
                <a:cs typeface="Times New Roman" pitchFamily="18" charset="0"/>
              </a:rPr>
              <a:t>the expected value</a:t>
            </a:r>
            <a:r>
              <a:rPr lang="hu-HU" sz="3000" dirty="0" smtClean="0">
                <a:latin typeface="Times New Roman" pitchFamily="18" charset="0"/>
                <a:cs typeface="Times New Roman" pitchFamily="18" charset="0"/>
              </a:rPr>
              <a:t> integral.</a:t>
            </a:r>
            <a:endParaRPr lang="hu-HU" sz="3000" dirty="0">
              <a:latin typeface="Times New Roman" pitchFamily="18" charset="0"/>
              <a:cs typeface="Times New Roman" pitchFamily="18" charset="0"/>
            </a:endParaRPr>
          </a:p>
          <a:p>
            <a:pPr>
              <a:spcBef>
                <a:spcPts val="4800"/>
              </a:spcBef>
            </a:pPr>
            <a:r>
              <a:rPr lang="hu-HU" sz="3000" dirty="0">
                <a:latin typeface="Times New Roman" pitchFamily="18" charset="0"/>
                <a:cs typeface="Times New Roman" pitchFamily="18" charset="0"/>
              </a:rPr>
              <a:t>Nr.5. </a:t>
            </a:r>
            <a:r>
              <a:rPr lang="en-US" sz="3000" dirty="0">
                <a:latin typeface="Times New Roman" pitchFamily="18" charset="0"/>
                <a:cs typeface="Times New Roman" pitchFamily="18" charset="0"/>
              </a:rPr>
              <a:t>Uncertainties of physical quantities with non-interchangeable operators obtained by a large number of measurements can only be corrected to a limited extent at the same time</a:t>
            </a:r>
            <a:endParaRPr lang="hu-HU" sz="30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Objektum 3"/>
              <p:cNvSpPr txBox="1"/>
              <p:nvPr/>
            </p:nvSpPr>
            <p:spPr bwMode="auto">
              <a:xfrm>
                <a:off x="9064624" y="2446299"/>
                <a:ext cx="445136" cy="64516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acc>
                        <m:accPr>
                          <m:chr m:val="̂"/>
                          <m:ctrlPr>
                            <a:rPr lang="hu-HU" sz="3200" i="1">
                              <a:solidFill>
                                <a:srgbClr val="000000"/>
                              </a:solidFill>
                              <a:latin typeface="Cambria Math" panose="02040503050406030204" pitchFamily="18" charset="0"/>
                            </a:rPr>
                          </m:ctrlPr>
                        </m:accPr>
                        <m:e>
                          <m:r>
                            <m:rPr>
                              <m:sty m:val="p"/>
                            </m:rPr>
                            <a:rPr lang="hu-HU" sz="3200" i="0">
                              <a:solidFill>
                                <a:srgbClr val="000000"/>
                              </a:solidFill>
                              <a:latin typeface="Cambria Math" panose="02040503050406030204" pitchFamily="18" charset="0"/>
                            </a:rPr>
                            <m:t>Ω</m:t>
                          </m:r>
                        </m:e>
                      </m:acc>
                    </m:oMath>
                  </m:oMathPara>
                </a14:m>
                <a:endParaRPr lang="hu-HU" sz="3200" dirty="0"/>
              </a:p>
            </p:txBody>
          </p:sp>
        </mc:Choice>
        <mc:Fallback xmlns="">
          <p:sp>
            <p:nvSpPr>
              <p:cNvPr id="4" name="Objektum 3"/>
              <p:cNvSpPr txBox="1">
                <a:spLocks noRot="1" noChangeAspect="1" noMove="1" noResize="1" noEditPoints="1" noAdjustHandles="1" noChangeArrowheads="1" noChangeShapeType="1" noTextEdit="1"/>
              </p:cNvSpPr>
              <p:nvPr/>
            </p:nvSpPr>
            <p:spPr bwMode="auto">
              <a:xfrm>
                <a:off x="9064624" y="2446299"/>
                <a:ext cx="445136" cy="64516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563" name="Object 3"/>
              <p:cNvSpPr txBox="1"/>
              <p:nvPr/>
            </p:nvSpPr>
            <p:spPr bwMode="auto">
              <a:xfrm>
                <a:off x="8473599" y="3360369"/>
                <a:ext cx="2072322" cy="64420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acc>
                        <m:accPr>
                          <m:chr m:val="̂"/>
                          <m:ctrlPr>
                            <a:rPr lang="hu-HU" sz="3200" i="1">
                              <a:solidFill>
                                <a:srgbClr val="000000"/>
                              </a:solidFill>
                              <a:latin typeface="Cambria Math" panose="02040503050406030204" pitchFamily="18" charset="0"/>
                            </a:rPr>
                          </m:ctrlPr>
                        </m:accPr>
                        <m:e>
                          <m:r>
                            <m:rPr>
                              <m:sty m:val="p"/>
                            </m:rPr>
                            <a:rPr lang="hu-HU" sz="3200" i="0">
                              <a:solidFill>
                                <a:srgbClr val="000000"/>
                              </a:solidFill>
                              <a:latin typeface="Cambria Math" panose="02040503050406030204" pitchFamily="18" charset="0"/>
                            </a:rPr>
                            <m:t>Ω</m:t>
                          </m:r>
                        </m:e>
                      </m:acc>
                      <m:r>
                        <m:rPr>
                          <m:sty m:val="p"/>
                        </m:rPr>
                        <a:rPr lang="hu-HU" sz="3200" i="0">
                          <a:solidFill>
                            <a:srgbClr val="000000"/>
                          </a:solidFill>
                          <a:latin typeface="Cambria Math" panose="02040503050406030204" pitchFamily="18" charset="0"/>
                        </a:rPr>
                        <m:t>Ψ</m:t>
                      </m:r>
                      <m:r>
                        <a:rPr lang="hu-HU" sz="3200" i="1">
                          <a:solidFill>
                            <a:srgbClr val="000000"/>
                          </a:solidFill>
                          <a:latin typeface="Cambria Math" panose="02040503050406030204" pitchFamily="18" charset="0"/>
                        </a:rPr>
                        <m:t>=</m:t>
                      </m:r>
                      <m:r>
                        <m:rPr>
                          <m:nor/>
                        </m:rPr>
                        <a:rPr lang="hu-HU" sz="3200" i="0">
                          <a:solidFill>
                            <a:srgbClr val="000000"/>
                          </a:solidFill>
                          <a:latin typeface="Cambria Math" panose="02040503050406030204" pitchFamily="18" charset="0"/>
                        </a:rPr>
                        <m:t>ωΨ</m:t>
                      </m:r>
                    </m:oMath>
                  </m:oMathPara>
                </a14:m>
                <a:endParaRPr lang="hu-HU" sz="3200" dirty="0"/>
              </a:p>
            </p:txBody>
          </p:sp>
        </mc:Choice>
        <mc:Fallback xmlns="">
          <p:sp>
            <p:nvSpPr>
              <p:cNvPr id="66563" name="Object 3"/>
              <p:cNvSpPr txBox="1">
                <a:spLocks noRot="1" noChangeAspect="1" noMove="1" noResize="1" noEditPoints="1" noAdjustHandles="1" noChangeArrowheads="1" noChangeShapeType="1" noTextEdit="1"/>
              </p:cNvSpPr>
              <p:nvPr/>
            </p:nvSpPr>
            <p:spPr bwMode="auto">
              <a:xfrm>
                <a:off x="8473599" y="3360369"/>
                <a:ext cx="2072322" cy="6442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564" name="Object 4"/>
              <p:cNvSpPr txBox="1"/>
              <p:nvPr/>
            </p:nvSpPr>
            <p:spPr bwMode="auto">
              <a:xfrm>
                <a:off x="9018905" y="1930325"/>
                <a:ext cx="1896110" cy="604202"/>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m:rPr>
                          <m:sty m:val="p"/>
                        </m:rPr>
                        <a:rPr lang="hu-HU" sz="3200" i="0">
                          <a:solidFill>
                            <a:srgbClr val="000000"/>
                          </a:solidFill>
                          <a:latin typeface="Cambria Math" panose="02040503050406030204" pitchFamily="18" charset="0"/>
                        </a:rPr>
                        <m:t>Ψ</m:t>
                      </m:r>
                      <m:r>
                        <a:rPr lang="hu-HU" sz="3200" i="1">
                          <a:solidFill>
                            <a:srgbClr val="000000"/>
                          </a:solidFill>
                          <a:latin typeface="Cambria Math" panose="02040503050406030204" pitchFamily="18" charset="0"/>
                        </a:rPr>
                        <m:t>(</m:t>
                      </m:r>
                      <m:r>
                        <m:rPr>
                          <m:nor/>
                        </m:rPr>
                        <a:rPr lang="hu-HU" sz="3200" i="0">
                          <a:solidFill>
                            <a:srgbClr val="000000"/>
                          </a:solidFill>
                          <a:latin typeface="Cambria Math" panose="02040503050406030204" pitchFamily="18" charset="0"/>
                        </a:rPr>
                        <m:t>x</m:t>
                      </m:r>
                      <m:r>
                        <m:rPr>
                          <m:nor/>
                        </m:rPr>
                        <a:rPr lang="hu-HU" sz="3200" i="0">
                          <a:solidFill>
                            <a:srgbClr val="000000"/>
                          </a:solidFill>
                          <a:latin typeface="Cambria Math" panose="02040503050406030204" pitchFamily="18" charset="0"/>
                        </a:rPr>
                        <m:t>,</m:t>
                      </m:r>
                      <m:r>
                        <m:rPr>
                          <m:nor/>
                        </m:rPr>
                        <a:rPr lang="hu-HU" sz="3200" i="0">
                          <a:solidFill>
                            <a:srgbClr val="000000"/>
                          </a:solidFill>
                          <a:latin typeface="Cambria Math" panose="02040503050406030204" pitchFamily="18" charset="0"/>
                        </a:rPr>
                        <m:t>y</m:t>
                      </m:r>
                      <m:r>
                        <m:rPr>
                          <m:nor/>
                        </m:rPr>
                        <a:rPr lang="hu-HU" sz="3200" i="0">
                          <a:solidFill>
                            <a:srgbClr val="000000"/>
                          </a:solidFill>
                          <a:latin typeface="Cambria Math" panose="02040503050406030204" pitchFamily="18" charset="0"/>
                        </a:rPr>
                        <m:t>,</m:t>
                      </m:r>
                      <m:r>
                        <m:rPr>
                          <m:nor/>
                        </m:rPr>
                        <a:rPr lang="hu-HU" sz="3200" i="0">
                          <a:solidFill>
                            <a:srgbClr val="000000"/>
                          </a:solidFill>
                          <a:latin typeface="Cambria Math" panose="02040503050406030204" pitchFamily="18" charset="0"/>
                        </a:rPr>
                        <m:t>z</m:t>
                      </m:r>
                      <m:r>
                        <m:rPr>
                          <m:nor/>
                        </m:rPr>
                        <a:rPr lang="hu-HU" sz="3200" i="0">
                          <a:solidFill>
                            <a:srgbClr val="000000"/>
                          </a:solidFill>
                          <a:latin typeface="Cambria Math" panose="02040503050406030204" pitchFamily="18" charset="0"/>
                        </a:rPr>
                        <m:t>,</m:t>
                      </m:r>
                      <m:r>
                        <m:rPr>
                          <m:nor/>
                        </m:rPr>
                        <a:rPr lang="hu-HU" sz="3200" i="0">
                          <a:solidFill>
                            <a:srgbClr val="000000"/>
                          </a:solidFill>
                          <a:latin typeface="Cambria Math" panose="02040503050406030204" pitchFamily="18" charset="0"/>
                        </a:rPr>
                        <m:t>t</m:t>
                      </m:r>
                      <m:r>
                        <a:rPr lang="hu-HU" sz="3200" i="1">
                          <a:solidFill>
                            <a:srgbClr val="000000"/>
                          </a:solidFill>
                          <a:latin typeface="Cambria Math" panose="02040503050406030204" pitchFamily="18" charset="0"/>
                        </a:rPr>
                        <m:t>)</m:t>
                      </m:r>
                    </m:oMath>
                  </m:oMathPara>
                </a14:m>
                <a:endParaRPr lang="hu-HU" sz="3200" dirty="0"/>
              </a:p>
            </p:txBody>
          </p:sp>
        </mc:Choice>
        <mc:Fallback xmlns="">
          <p:sp>
            <p:nvSpPr>
              <p:cNvPr id="66564" name="Object 4"/>
              <p:cNvSpPr txBox="1">
                <a:spLocks noRot="1" noChangeAspect="1" noMove="1" noResize="1" noEditPoints="1" noAdjustHandles="1" noChangeArrowheads="1" noChangeShapeType="1" noTextEdit="1"/>
              </p:cNvSpPr>
              <p:nvPr/>
            </p:nvSpPr>
            <p:spPr bwMode="auto">
              <a:xfrm>
                <a:off x="9018905" y="1930325"/>
                <a:ext cx="1896110" cy="60420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565" name="Object 5"/>
              <p:cNvSpPr txBox="1"/>
              <p:nvPr/>
            </p:nvSpPr>
            <p:spPr bwMode="auto">
              <a:xfrm>
                <a:off x="6341991" y="4236509"/>
                <a:ext cx="3714258" cy="1091038"/>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hu-HU" sz="3200" i="1">
                              <a:solidFill>
                                <a:srgbClr val="000000"/>
                              </a:solidFill>
                              <a:latin typeface="Cambria Math" panose="02040503050406030204" pitchFamily="18" charset="0"/>
                            </a:rPr>
                          </m:ctrlPr>
                        </m:dPr>
                        <m:e>
                          <m:r>
                            <m:rPr>
                              <m:sty m:val="p"/>
                            </m:rPr>
                            <a:rPr lang="hu-HU" sz="3200">
                              <a:solidFill>
                                <a:srgbClr val="000000"/>
                              </a:solidFill>
                              <a:latin typeface="Cambria Math" panose="02040503050406030204" pitchFamily="18" charset="0"/>
                              <a:ea typeface="Cambria Math" panose="02040503050406030204" pitchFamily="18" charset="0"/>
                            </a:rPr>
                            <m:t>ω</m:t>
                          </m:r>
                        </m:e>
                      </m:d>
                      <m:r>
                        <a:rPr lang="hu-HU" sz="3200" i="1">
                          <a:solidFill>
                            <a:srgbClr val="000000"/>
                          </a:solidFill>
                          <a:latin typeface="Cambria Math" panose="02040503050406030204" pitchFamily="18" charset="0"/>
                        </a:rPr>
                        <m:t>=</m:t>
                      </m:r>
                      <m:nary>
                        <m:naryPr>
                          <m:ctrlPr>
                            <a:rPr lang="hu-HU" sz="3200" i="1">
                              <a:solidFill>
                                <a:srgbClr val="000000"/>
                              </a:solidFill>
                              <a:latin typeface="Cambria Math" panose="02040503050406030204" pitchFamily="18" charset="0"/>
                            </a:rPr>
                          </m:ctrlPr>
                        </m:naryPr>
                        <m:sub>
                          <m:r>
                            <a:rPr lang="hu-HU" sz="3200">
                              <a:solidFill>
                                <a:srgbClr val="000000"/>
                              </a:solidFill>
                              <a:latin typeface="Cambria Math" panose="02040503050406030204" pitchFamily="18" charset="0"/>
                            </a:rPr>
                            <m:t>−</m:t>
                          </m:r>
                          <m:r>
                            <a:rPr lang="hu-HU" sz="3200" i="1">
                              <a:solidFill>
                                <a:srgbClr val="000000"/>
                              </a:solidFill>
                              <a:latin typeface="Cambria Math" panose="02040503050406030204" pitchFamily="18" charset="0"/>
                            </a:rPr>
                            <m:t>∞</m:t>
                          </m:r>
                        </m:sub>
                        <m:sup>
                          <m:r>
                            <a:rPr lang="hu-HU" sz="3200" i="1">
                              <a:solidFill>
                                <a:srgbClr val="000000"/>
                              </a:solidFill>
                              <a:latin typeface="Cambria Math" panose="02040503050406030204" pitchFamily="18" charset="0"/>
                            </a:rPr>
                            <m:t>∞</m:t>
                          </m:r>
                        </m:sup>
                        <m:e>
                          <m:sSup>
                            <m:sSupPr>
                              <m:ctrlPr>
                                <a:rPr lang="hu-HU" sz="3200" i="1">
                                  <a:solidFill>
                                    <a:srgbClr val="000000"/>
                                  </a:solidFill>
                                  <a:latin typeface="Cambria Math" panose="02040503050406030204" pitchFamily="18" charset="0"/>
                                </a:rPr>
                              </m:ctrlPr>
                            </m:sSupPr>
                            <m:e>
                              <m:r>
                                <m:rPr>
                                  <m:sty m:val="p"/>
                                </m:rPr>
                                <a:rPr lang="hu-HU" sz="3200">
                                  <a:solidFill>
                                    <a:srgbClr val="000000"/>
                                  </a:solidFill>
                                  <a:latin typeface="Cambria Math" panose="02040503050406030204" pitchFamily="18" charset="0"/>
                                </a:rPr>
                                <m:t>Ψ</m:t>
                              </m:r>
                            </m:e>
                            <m:sup>
                              <m:r>
                                <a:rPr lang="hu-HU" sz="3200">
                                  <a:solidFill>
                                    <a:srgbClr val="000000"/>
                                  </a:solidFill>
                                  <a:latin typeface="Cambria Math" panose="02040503050406030204" pitchFamily="18" charset="0"/>
                                </a:rPr>
                                <m:t>∗</m:t>
                              </m:r>
                            </m:sup>
                          </m:sSup>
                          <m:acc>
                            <m:accPr>
                              <m:chr m:val="̂"/>
                              <m:ctrlPr>
                                <a:rPr lang="hu-HU" sz="3200" i="1">
                                  <a:solidFill>
                                    <a:srgbClr val="000000"/>
                                  </a:solidFill>
                                  <a:latin typeface="Cambria Math" panose="02040503050406030204" pitchFamily="18" charset="0"/>
                                </a:rPr>
                              </m:ctrlPr>
                            </m:accPr>
                            <m:e>
                              <m:r>
                                <m:rPr>
                                  <m:sty m:val="p"/>
                                </m:rPr>
                                <a:rPr lang="hu-HU" sz="3200">
                                  <a:solidFill>
                                    <a:srgbClr val="000000"/>
                                  </a:solidFill>
                                  <a:latin typeface="Cambria Math" panose="02040503050406030204" pitchFamily="18" charset="0"/>
                                </a:rPr>
                                <m:t>Ω</m:t>
                              </m:r>
                            </m:e>
                          </m:acc>
                          <m:r>
                            <m:rPr>
                              <m:sty m:val="p"/>
                            </m:rPr>
                            <a:rPr lang="hu-HU" sz="3200">
                              <a:solidFill>
                                <a:srgbClr val="000000"/>
                              </a:solidFill>
                              <a:latin typeface="Cambria Math" panose="02040503050406030204" pitchFamily="18" charset="0"/>
                            </a:rPr>
                            <m:t>Ψ</m:t>
                          </m:r>
                        </m:e>
                      </m:nary>
                      <m:r>
                        <m:rPr>
                          <m:nor/>
                        </m:rPr>
                        <a:rPr lang="hu-HU" sz="3200">
                          <a:solidFill>
                            <a:srgbClr val="000000"/>
                          </a:solidFill>
                          <a:latin typeface="Cambria Math" panose="02040503050406030204" pitchFamily="18" charset="0"/>
                        </a:rPr>
                        <m:t>dτ</m:t>
                      </m:r>
                    </m:oMath>
                  </m:oMathPara>
                </a14:m>
                <a:endParaRPr lang="hu-HU" sz="3200" dirty="0"/>
              </a:p>
            </p:txBody>
          </p:sp>
        </mc:Choice>
        <mc:Fallback xmlns="">
          <p:sp>
            <p:nvSpPr>
              <p:cNvPr id="66565" name="Object 5"/>
              <p:cNvSpPr txBox="1">
                <a:spLocks noRot="1" noChangeAspect="1" noMove="1" noResize="1" noEditPoints="1" noAdjustHandles="1" noChangeArrowheads="1" noChangeShapeType="1" noTextEdit="1"/>
              </p:cNvSpPr>
              <p:nvPr/>
            </p:nvSpPr>
            <p:spPr bwMode="auto">
              <a:xfrm>
                <a:off x="6341991" y="4236509"/>
                <a:ext cx="3714258" cy="109103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566" name="Object 6"/>
              <p:cNvSpPr txBox="1"/>
              <p:nvPr/>
            </p:nvSpPr>
            <p:spPr bwMode="auto">
              <a:xfrm>
                <a:off x="7380288" y="6078855"/>
                <a:ext cx="3308032" cy="57086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m:rPr>
                          <m:nor/>
                        </m:rPr>
                        <a:rPr lang="hu-HU" sz="3200" i="0">
                          <a:solidFill>
                            <a:srgbClr val="000000"/>
                          </a:solidFill>
                          <a:latin typeface="Cambria Math" panose="02040503050406030204" pitchFamily="18" charset="0"/>
                        </a:rPr>
                        <m:t>Δ</m:t>
                      </m:r>
                      <m:sSub>
                        <m:sSubPr>
                          <m:ctrlPr>
                            <a:rPr lang="hu-HU" sz="3200" i="1">
                              <a:solidFill>
                                <a:srgbClr val="000000"/>
                              </a:solidFill>
                              <a:latin typeface="Cambria Math" panose="02040503050406030204" pitchFamily="18" charset="0"/>
                            </a:rPr>
                          </m:ctrlPr>
                        </m:sSubPr>
                        <m:e>
                          <m:r>
                            <m:rPr>
                              <m:nor/>
                            </m:rPr>
                            <a:rPr lang="hu-HU" sz="3200" i="0">
                              <a:solidFill>
                                <a:srgbClr val="000000"/>
                              </a:solidFill>
                              <a:latin typeface="Cambria Math" panose="02040503050406030204" pitchFamily="18" charset="0"/>
                            </a:rPr>
                            <m:t>ω</m:t>
                          </m:r>
                        </m:e>
                        <m:sub>
                          <m:r>
                            <a:rPr lang="hu-HU" sz="3200" i="0">
                              <a:solidFill>
                                <a:srgbClr val="000000"/>
                              </a:solidFill>
                              <a:latin typeface="Cambria Math" panose="02040503050406030204" pitchFamily="18" charset="0"/>
                            </a:rPr>
                            <m:t>1</m:t>
                          </m:r>
                        </m:sub>
                      </m:sSub>
                      <m:r>
                        <m:rPr>
                          <m:nor/>
                        </m:rPr>
                        <a:rPr lang="hu-HU" sz="3200" i="0">
                          <a:solidFill>
                            <a:srgbClr val="000000"/>
                          </a:solidFill>
                          <a:latin typeface="Cambria Math" panose="02040503050406030204" pitchFamily="18" charset="0"/>
                        </a:rPr>
                        <m:t>Δ</m:t>
                      </m:r>
                      <m:sSub>
                        <m:sSubPr>
                          <m:ctrlPr>
                            <a:rPr lang="hu-HU" sz="3200" i="1">
                              <a:solidFill>
                                <a:srgbClr val="000000"/>
                              </a:solidFill>
                              <a:latin typeface="Cambria Math" panose="02040503050406030204" pitchFamily="18" charset="0"/>
                            </a:rPr>
                          </m:ctrlPr>
                        </m:sSubPr>
                        <m:e>
                          <m:r>
                            <m:rPr>
                              <m:nor/>
                            </m:rPr>
                            <a:rPr lang="hu-HU" sz="3200" i="0">
                              <a:solidFill>
                                <a:srgbClr val="000000"/>
                              </a:solidFill>
                              <a:latin typeface="Cambria Math" panose="02040503050406030204" pitchFamily="18" charset="0"/>
                            </a:rPr>
                            <m:t>ω</m:t>
                          </m:r>
                        </m:e>
                        <m:sub>
                          <m:r>
                            <a:rPr lang="hu-HU" sz="3200" i="0">
                              <a:solidFill>
                                <a:srgbClr val="000000"/>
                              </a:solidFill>
                              <a:latin typeface="Cambria Math" panose="02040503050406030204" pitchFamily="18" charset="0"/>
                            </a:rPr>
                            <m:t>2</m:t>
                          </m:r>
                        </m:sub>
                      </m:sSub>
                      <m:r>
                        <a:rPr lang="hu-HU" sz="3200" i="1">
                          <a:solidFill>
                            <a:srgbClr val="000000"/>
                          </a:solidFill>
                          <a:latin typeface="Cambria Math" panose="02040503050406030204" pitchFamily="18" charset="0"/>
                        </a:rPr>
                        <m:t>≥</m:t>
                      </m:r>
                      <m:r>
                        <m:rPr>
                          <m:nor/>
                        </m:rPr>
                        <a:rPr lang="hu-HU" sz="3200" i="0">
                          <a:solidFill>
                            <a:srgbClr val="000000"/>
                          </a:solidFill>
                          <a:latin typeface="Cambria Math" panose="02040503050406030204" pitchFamily="18" charset="0"/>
                        </a:rPr>
                        <m:t>konst</m:t>
                      </m:r>
                      <m:r>
                        <m:rPr>
                          <m:nor/>
                        </m:rPr>
                        <a:rPr lang="hu-HU" sz="3200" i="0">
                          <a:solidFill>
                            <a:srgbClr val="000000"/>
                          </a:solidFill>
                          <a:latin typeface="Cambria Math" panose="02040503050406030204" pitchFamily="18" charset="0"/>
                        </a:rPr>
                        <m:t>.</m:t>
                      </m:r>
                    </m:oMath>
                  </m:oMathPara>
                </a14:m>
                <a:endParaRPr lang="hu-HU" sz="3200" dirty="0"/>
              </a:p>
            </p:txBody>
          </p:sp>
        </mc:Choice>
        <mc:Fallback xmlns="">
          <p:sp>
            <p:nvSpPr>
              <p:cNvPr id="66566" name="Object 6"/>
              <p:cNvSpPr txBox="1">
                <a:spLocks noRot="1" noChangeAspect="1" noMove="1" noResize="1" noEditPoints="1" noAdjustHandles="1" noChangeArrowheads="1" noChangeShapeType="1" noTextEdit="1"/>
              </p:cNvSpPr>
              <p:nvPr/>
            </p:nvSpPr>
            <p:spPr bwMode="auto">
              <a:xfrm>
                <a:off x="7380288" y="6078855"/>
                <a:ext cx="3308032" cy="570865"/>
              </a:xfrm>
              <a:prstGeom prst="rect">
                <a:avLst/>
              </a:prstGeom>
              <a:blipFill>
                <a:blip r:embed="rId7"/>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2D161428-8359-2C00-3134-E1423B8FA547}"/>
              </a:ext>
            </a:extLst>
          </p:cNvPr>
          <p:cNvSpPr txBox="1"/>
          <p:nvPr/>
        </p:nvSpPr>
        <p:spPr>
          <a:xfrm>
            <a:off x="10848497" y="167640"/>
            <a:ext cx="983667" cy="369332"/>
          </a:xfrm>
          <a:prstGeom prst="rect">
            <a:avLst/>
          </a:prstGeom>
          <a:noFill/>
        </p:spPr>
        <p:txBody>
          <a:bodyPr wrap="none" rtlCol="0">
            <a:spAutoFit/>
          </a:bodyPr>
          <a:lstStyle/>
          <a:p>
            <a:r>
              <a:rPr lang="hu-HU" b="1" dirty="0" smtClean="0">
                <a:solidFill>
                  <a:srgbClr val="FF0000"/>
                </a:solidFill>
              </a:rPr>
              <a:t>optional</a:t>
            </a:r>
            <a:endParaRPr lang="hu-HU" b="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0E7FE7-7A6B-4BF8-9EE5-6AB1B782DF72}"/>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Quantum mechanics and classical physics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243840" y="1825624"/>
            <a:ext cx="11704320" cy="4849495"/>
          </a:xfrm>
        </p:spPr>
        <p:txBody>
          <a:bodyPr>
            <a:normAutofit/>
          </a:bodyPr>
          <a:lstStyle/>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Classical physics was the physics of certainties. </a:t>
            </a:r>
            <a:r>
              <a:rPr lang="hu-HU" sz="3200" dirty="0" smtClean="0">
                <a:latin typeface="Times New Roman" panose="02020603050405020304" pitchFamily="18" charset="0"/>
                <a:cs typeface="Times New Roman" panose="02020603050405020304" pitchFamily="18" charset="0"/>
              </a:rPr>
              <a:t>It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claimed that if we know exactly the parameters of a system's initial state, we can calculate its future state with </a:t>
            </a:r>
            <a:r>
              <a:rPr lang="hu-HU" sz="3200" dirty="0" smtClean="0">
                <a:latin typeface="Times New Roman" panose="02020603050405020304" pitchFamily="18" charset="0"/>
                <a:cs typeface="Times New Roman" panose="02020603050405020304" pitchFamily="18" charset="0"/>
              </a:rPr>
              <a:t>certain </a:t>
            </a:r>
            <a:r>
              <a:rPr lang="en-US" sz="3200" dirty="0" smtClean="0">
                <a:latin typeface="Times New Roman" panose="02020603050405020304" pitchFamily="18" charset="0"/>
                <a:cs typeface="Times New Roman" panose="02020603050405020304" pitchFamily="18" charset="0"/>
              </a:rPr>
              <a:t>precision</a:t>
            </a:r>
            <a:r>
              <a:rPr lang="hu-HU" sz="3200" dirty="0">
                <a:latin typeface="Times New Roman" panose="02020603050405020304" pitchFamily="18" charset="0"/>
                <a:cs typeface="Times New Roman" panose="02020603050405020304" pitchFamily="18" charset="0"/>
              </a:rPr>
              <a:t>.</a:t>
            </a:r>
          </a:p>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Quantum mechanics, on the other hand, is the physics of probabilities, </a:t>
            </a:r>
            <a:r>
              <a:rPr lang="hu-HU" sz="3200" dirty="0" smtClean="0">
                <a:latin typeface="Times New Roman" panose="02020603050405020304" pitchFamily="18" charset="0"/>
                <a:cs typeface="Times New Roman" panose="02020603050405020304" pitchFamily="18" charset="0"/>
              </a:rPr>
              <a:t>which can answer</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to a specific question such as </a:t>
            </a:r>
            <a:r>
              <a:rPr lang="hu-HU"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whether </a:t>
            </a:r>
            <a:r>
              <a:rPr lang="en-US" sz="3200" dirty="0">
                <a:latin typeface="Times New Roman" panose="02020603050405020304" pitchFamily="18" charset="0"/>
                <a:cs typeface="Times New Roman" panose="02020603050405020304" pitchFamily="18" charset="0"/>
              </a:rPr>
              <a:t>a particle </a:t>
            </a:r>
            <a:r>
              <a:rPr lang="hu-HU" sz="3200" dirty="0" smtClean="0">
                <a:latin typeface="Times New Roman" panose="02020603050405020304" pitchFamily="18" charset="0"/>
                <a:cs typeface="Times New Roman" panose="02020603050405020304" pitchFamily="18" charset="0"/>
              </a:rPr>
              <a:t>is here or not”</a:t>
            </a:r>
            <a:r>
              <a:rPr lang="en-US" sz="3200" dirty="0" smtClean="0">
                <a:latin typeface="Times New Roman" panose="02020603050405020304" pitchFamily="18" charset="0"/>
                <a:cs typeface="Times New Roman" panose="02020603050405020304" pitchFamily="18" charset="0"/>
              </a:rPr>
              <a:t> with </a:t>
            </a:r>
            <a:r>
              <a:rPr lang="en-US" sz="3200" dirty="0">
                <a:latin typeface="Times New Roman" panose="02020603050405020304" pitchFamily="18" charset="0"/>
                <a:cs typeface="Times New Roman" panose="02020603050405020304" pitchFamily="18" charset="0"/>
              </a:rPr>
              <a:t>one probability. According to </a:t>
            </a:r>
            <a:r>
              <a:rPr lang="en-US" sz="3200" dirty="0" err="1">
                <a:latin typeface="Times New Roman" panose="02020603050405020304" pitchFamily="18" charset="0"/>
                <a:cs typeface="Times New Roman" panose="02020603050405020304" pitchFamily="18" charset="0"/>
              </a:rPr>
              <a:t>Born's</a:t>
            </a:r>
            <a:r>
              <a:rPr lang="en-US" sz="3200" dirty="0">
                <a:latin typeface="Times New Roman" panose="02020603050405020304" pitchFamily="18" charset="0"/>
                <a:cs typeface="Times New Roman" panose="02020603050405020304" pitchFamily="18" charset="0"/>
              </a:rPr>
              <a:t> interpretation of the wave function, the probability of the particle </a:t>
            </a:r>
            <a:r>
              <a:rPr lang="hu-HU" sz="3200" dirty="0" smtClean="0">
                <a:latin typeface="Times New Roman" panose="02020603050405020304" pitchFamily="18" charset="0"/>
                <a:cs typeface="Times New Roman" panose="02020603050405020304" pitchFamily="18" charset="0"/>
              </a:rPr>
              <a:t>is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 </a:t>
            </a:r>
            <a:r>
              <a:rPr lang="en-US" sz="3200" dirty="0" smtClean="0">
                <a:latin typeface="Times New Roman" panose="02020603050405020304" pitchFamily="18" charset="0"/>
                <a:cs typeface="Times New Roman" panose="02020603050405020304" pitchFamily="18" charset="0"/>
              </a:rPr>
              <a:t>small </a:t>
            </a:r>
            <a:r>
              <a:rPr lang="en-US" sz="3200" dirty="0" err="1">
                <a:latin typeface="Times New Roman" panose="02020603050405020304" pitchFamily="18" charset="0"/>
                <a:cs typeface="Times New Roman" panose="02020603050405020304" pitchFamily="18" charset="0"/>
              </a:rPr>
              <a:t>dτ</a:t>
            </a:r>
            <a:r>
              <a:rPr lang="en-US" sz="3200" dirty="0">
                <a:latin typeface="Times New Roman" panose="02020603050405020304" pitchFamily="18" charset="0"/>
                <a:cs typeface="Times New Roman" panose="02020603050405020304" pitchFamily="18" charset="0"/>
              </a:rPr>
              <a:t> environment of </a:t>
            </a:r>
            <a:r>
              <a:rPr lang="en-US" sz="3200" dirty="0" smtClean="0">
                <a:latin typeface="Times New Roman" panose="02020603050405020304" pitchFamily="18" charset="0"/>
                <a:cs typeface="Times New Roman" panose="02020603050405020304" pitchFamily="18" charset="0"/>
              </a:rPr>
              <a:t>spatial </a:t>
            </a:r>
            <a:r>
              <a:rPr lang="en-US" sz="3200" dirty="0">
                <a:latin typeface="Times New Roman" panose="02020603050405020304" pitchFamily="18" charset="0"/>
                <a:cs typeface="Times New Roman" panose="02020603050405020304" pitchFamily="18" charset="0"/>
              </a:rPr>
              <a:t>coordinates τ = (</a:t>
            </a:r>
            <a:r>
              <a:rPr lang="en-US" sz="3200" dirty="0" err="1">
                <a:latin typeface="Times New Roman" panose="02020603050405020304" pitchFamily="18" charset="0"/>
                <a:cs typeface="Times New Roman" panose="02020603050405020304" pitchFamily="18" charset="0"/>
              </a:rPr>
              <a:t>x,y,z</a:t>
            </a:r>
            <a:r>
              <a:rPr lang="en-US" sz="3200" dirty="0" smtClean="0">
                <a:latin typeface="Times New Roman" panose="02020603050405020304" pitchFamily="18" charset="0"/>
                <a:cs typeface="Times New Roman" panose="02020603050405020304" pitchFamily="18" charset="0"/>
              </a:rPr>
              <a:t>)</a:t>
            </a:r>
            <a:r>
              <a:rPr lang="hu-HU" sz="3200" dirty="0" smtClean="0">
                <a:latin typeface="Times New Roman" panose="02020603050405020304" pitchFamily="18" charset="0"/>
                <a:cs typeface="Times New Roman" panose="02020603050405020304" pitchFamily="18" charset="0"/>
              </a:rPr>
              <a:t>:</a:t>
            </a:r>
            <a:r>
              <a:rPr lang="hu-HU" sz="3200" i="1" dirty="0" smtClean="0">
                <a:latin typeface="Times New Roman" panose="02020603050405020304" pitchFamily="18" charset="0"/>
                <a:cs typeface="Times New Roman" panose="02020603050405020304" pitchFamily="18" charset="0"/>
              </a:rPr>
              <a:t> </a:t>
            </a:r>
            <a:endParaRPr lang="hu-HU" sz="320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8DD231A2-8622-4F08-92B3-8BD11123E957}"/>
                  </a:ext>
                </a:extLst>
              </p:cNvPr>
              <p:cNvSpPr txBox="1"/>
              <p:nvPr/>
            </p:nvSpPr>
            <p:spPr>
              <a:xfrm>
                <a:off x="2258122" y="5824220"/>
                <a:ext cx="770435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600" b="0" i="1" smtClean="0">
                          <a:latin typeface="Cambria Math" panose="02040503050406030204" pitchFamily="18" charset="0"/>
                        </a:rPr>
                        <m:t>𝑃</m:t>
                      </m:r>
                      <m:d>
                        <m:dPr>
                          <m:ctrlPr>
                            <a:rPr lang="hu-HU" sz="3600" b="0" i="1" smtClean="0">
                              <a:latin typeface="Cambria Math" panose="02040503050406030204" pitchFamily="18" charset="0"/>
                            </a:rPr>
                          </m:ctrlPr>
                        </m:dPr>
                        <m:e>
                          <m:r>
                            <a:rPr lang="hu-HU" sz="3600" b="0" i="1" smtClean="0">
                              <a:latin typeface="Cambria Math" panose="02040503050406030204" pitchFamily="18" charset="0"/>
                              <a:ea typeface="Cambria Math" panose="02040503050406030204" pitchFamily="18" charset="0"/>
                            </a:rPr>
                            <m:t>𝜏</m:t>
                          </m:r>
                        </m:e>
                      </m:d>
                      <m:r>
                        <a:rPr lang="hu-HU" sz="3600" b="0" i="1" smtClean="0">
                          <a:latin typeface="Cambria Math" panose="02040503050406030204" pitchFamily="18" charset="0"/>
                        </a:rPr>
                        <m:t>=</m:t>
                      </m:r>
                      <m:sSup>
                        <m:sSupPr>
                          <m:ctrlPr>
                            <a:rPr lang="hu-HU" sz="3600" b="0" i="1" smtClean="0">
                              <a:latin typeface="Cambria Math" panose="02040503050406030204" pitchFamily="18" charset="0"/>
                            </a:rPr>
                          </m:ctrlPr>
                        </m:sSupPr>
                        <m:e>
                          <m:r>
                            <a:rPr lang="hu-HU" sz="3600" b="0" i="1" smtClean="0">
                              <a:latin typeface="Cambria Math" panose="02040503050406030204" pitchFamily="18" charset="0"/>
                              <a:ea typeface="Cambria Math" panose="02040503050406030204" pitchFamily="18" charset="0"/>
                            </a:rPr>
                            <m:t>𝜓</m:t>
                          </m:r>
                        </m:e>
                        <m:sup>
                          <m:r>
                            <a:rPr lang="hu-HU" sz="3600" b="0" i="1" smtClean="0">
                              <a:latin typeface="Cambria Math" panose="02040503050406030204" pitchFamily="18" charset="0"/>
                            </a:rPr>
                            <m:t>∗</m:t>
                          </m:r>
                        </m:sup>
                      </m:sSup>
                      <m:d>
                        <m:dPr>
                          <m:ctrlPr>
                            <a:rPr lang="hu-HU" sz="3600" b="0" i="1" smtClean="0">
                              <a:latin typeface="Cambria Math" panose="02040503050406030204" pitchFamily="18" charset="0"/>
                            </a:rPr>
                          </m:ctrlPr>
                        </m:dPr>
                        <m:e>
                          <m:r>
                            <a:rPr lang="hu-HU" sz="3600" b="0" i="1" smtClean="0">
                              <a:latin typeface="Cambria Math" panose="02040503050406030204" pitchFamily="18" charset="0"/>
                              <a:ea typeface="Cambria Math" panose="02040503050406030204" pitchFamily="18" charset="0"/>
                            </a:rPr>
                            <m:t>𝜏</m:t>
                          </m:r>
                        </m:e>
                      </m:d>
                      <m:r>
                        <a:rPr lang="hu-HU" sz="3600" b="0" i="1" smtClean="0">
                          <a:latin typeface="Cambria Math" panose="02040503050406030204" pitchFamily="18" charset="0"/>
                          <a:ea typeface="Cambria Math" panose="02040503050406030204" pitchFamily="18" charset="0"/>
                        </a:rPr>
                        <m:t>∙</m:t>
                      </m:r>
                      <m:r>
                        <a:rPr lang="hu-HU" sz="3600" b="0" i="1" smtClean="0">
                          <a:latin typeface="Cambria Math" panose="02040503050406030204" pitchFamily="18" charset="0"/>
                          <a:ea typeface="Cambria Math" panose="02040503050406030204" pitchFamily="18" charset="0"/>
                        </a:rPr>
                        <m:t>𝜓</m:t>
                      </m:r>
                      <m:d>
                        <m:dPr>
                          <m:ctrlPr>
                            <a:rPr lang="hu-HU" sz="3600" b="0" i="1" smtClean="0">
                              <a:latin typeface="Cambria Math" panose="02040503050406030204" pitchFamily="18" charset="0"/>
                              <a:ea typeface="Cambria Math" panose="02040503050406030204" pitchFamily="18" charset="0"/>
                            </a:rPr>
                          </m:ctrlPr>
                        </m:dPr>
                        <m:e>
                          <m:r>
                            <a:rPr lang="hu-HU" sz="3600" b="0" i="1" smtClean="0">
                              <a:latin typeface="Cambria Math" panose="02040503050406030204" pitchFamily="18" charset="0"/>
                              <a:ea typeface="Cambria Math" panose="02040503050406030204" pitchFamily="18" charset="0"/>
                            </a:rPr>
                            <m:t>𝜏</m:t>
                          </m:r>
                        </m:e>
                      </m:d>
                      <m:r>
                        <a:rPr lang="hu-HU" sz="3600" b="0" i="1" smtClean="0">
                          <a:latin typeface="Cambria Math" panose="02040503050406030204" pitchFamily="18" charset="0"/>
                          <a:ea typeface="Cambria Math" panose="02040503050406030204" pitchFamily="18" charset="0"/>
                        </a:rPr>
                        <m:t>∙</m:t>
                      </m:r>
                      <m:r>
                        <a:rPr lang="hu-HU" sz="3600" b="0" i="1" smtClean="0">
                          <a:latin typeface="Cambria Math" panose="02040503050406030204" pitchFamily="18" charset="0"/>
                          <a:ea typeface="Cambria Math" panose="02040503050406030204" pitchFamily="18" charset="0"/>
                        </a:rPr>
                        <m:t>𝑑</m:t>
                      </m:r>
                      <m:r>
                        <a:rPr lang="hu-HU" sz="3600" b="0" i="1" smtClean="0">
                          <a:latin typeface="Cambria Math" panose="02040503050406030204" pitchFamily="18" charset="0"/>
                          <a:ea typeface="Cambria Math" panose="02040503050406030204" pitchFamily="18" charset="0"/>
                        </a:rPr>
                        <m:t>𝜏</m:t>
                      </m:r>
                      <m:r>
                        <a:rPr lang="hu-HU" sz="3600" b="0" i="1" smtClean="0">
                          <a:latin typeface="Cambria Math" panose="02040503050406030204" pitchFamily="18" charset="0"/>
                          <a:ea typeface="Cambria Math" panose="02040503050406030204" pitchFamily="18" charset="0"/>
                        </a:rPr>
                        <m:t>=</m:t>
                      </m:r>
                      <m:sSup>
                        <m:sSupPr>
                          <m:ctrlPr>
                            <a:rPr lang="hu-HU" sz="3600" b="0" i="1" smtClean="0">
                              <a:latin typeface="Cambria Math" panose="02040503050406030204" pitchFamily="18" charset="0"/>
                              <a:ea typeface="Cambria Math" panose="02040503050406030204" pitchFamily="18" charset="0"/>
                            </a:rPr>
                          </m:ctrlPr>
                        </m:sSupPr>
                        <m:e>
                          <m:d>
                            <m:dPr>
                              <m:begChr m:val="|"/>
                              <m:endChr m:val="|"/>
                              <m:ctrlPr>
                                <a:rPr lang="hu-HU" sz="3600" i="1">
                                  <a:latin typeface="Cambria Math" panose="02040503050406030204" pitchFamily="18" charset="0"/>
                                  <a:ea typeface="Cambria Math" panose="02040503050406030204" pitchFamily="18" charset="0"/>
                                </a:rPr>
                              </m:ctrlPr>
                            </m:dPr>
                            <m:e>
                              <m:r>
                                <a:rPr lang="hu-HU" sz="3600" i="1">
                                  <a:latin typeface="Cambria Math" panose="02040503050406030204" pitchFamily="18" charset="0"/>
                                  <a:ea typeface="Cambria Math" panose="02040503050406030204" pitchFamily="18" charset="0"/>
                                </a:rPr>
                                <m:t>𝜓</m:t>
                              </m:r>
                              <m:d>
                                <m:dPr>
                                  <m:ctrlPr>
                                    <a:rPr lang="hu-HU" sz="3600" i="1">
                                      <a:latin typeface="Cambria Math" panose="02040503050406030204" pitchFamily="18" charset="0"/>
                                      <a:ea typeface="Cambria Math" panose="02040503050406030204" pitchFamily="18" charset="0"/>
                                    </a:rPr>
                                  </m:ctrlPr>
                                </m:dPr>
                                <m:e>
                                  <m:r>
                                    <a:rPr lang="hu-HU" sz="3600" i="1">
                                      <a:latin typeface="Cambria Math" panose="02040503050406030204" pitchFamily="18" charset="0"/>
                                      <a:ea typeface="Cambria Math" panose="02040503050406030204" pitchFamily="18" charset="0"/>
                                    </a:rPr>
                                    <m:t>𝜏</m:t>
                                  </m:r>
                                </m:e>
                              </m:d>
                            </m:e>
                          </m:d>
                        </m:e>
                        <m:sup>
                          <m:r>
                            <a:rPr lang="hu-HU" sz="3600" b="0" i="1" smtClean="0">
                              <a:latin typeface="Cambria Math" panose="02040503050406030204" pitchFamily="18" charset="0"/>
                              <a:ea typeface="Cambria Math" panose="02040503050406030204" pitchFamily="18" charset="0"/>
                            </a:rPr>
                            <m:t>2</m:t>
                          </m:r>
                        </m:sup>
                      </m:sSup>
                      <m:r>
                        <a:rPr lang="hu-HU" sz="3600" b="0" i="1" smtClean="0">
                          <a:latin typeface="Cambria Math" panose="02040503050406030204" pitchFamily="18" charset="0"/>
                          <a:ea typeface="Cambria Math" panose="02040503050406030204" pitchFamily="18" charset="0"/>
                        </a:rPr>
                        <m:t>∙</m:t>
                      </m:r>
                      <m:r>
                        <a:rPr lang="hu-HU" sz="3600" b="0" i="1" smtClean="0">
                          <a:latin typeface="Cambria Math" panose="02040503050406030204" pitchFamily="18" charset="0"/>
                          <a:ea typeface="Cambria Math" panose="02040503050406030204" pitchFamily="18" charset="0"/>
                        </a:rPr>
                        <m:t>𝑑</m:t>
                      </m:r>
                      <m:r>
                        <a:rPr lang="hu-HU" sz="3600" b="0" i="1" smtClean="0">
                          <a:latin typeface="Cambria Math" panose="02040503050406030204" pitchFamily="18" charset="0"/>
                          <a:ea typeface="Cambria Math" panose="02040503050406030204" pitchFamily="18" charset="0"/>
                        </a:rPr>
                        <m:t>𝜏</m:t>
                      </m:r>
                    </m:oMath>
                  </m:oMathPara>
                </a14:m>
                <a:endParaRPr lang="hu-HU" sz="3600" dirty="0"/>
              </a:p>
            </p:txBody>
          </p:sp>
        </mc:Choice>
        <mc:Fallback xmlns="">
          <p:sp>
            <p:nvSpPr>
              <p:cNvPr id="4" name="Szövegdoboz 3">
                <a:extLst>
                  <a:ext uri="{FF2B5EF4-FFF2-40B4-BE49-F238E27FC236}">
                    <a16:creationId xmlns:a16="http://schemas.microsoft.com/office/drawing/2014/main" id="{8DD231A2-8622-4F08-92B3-8BD11123E957}"/>
                  </a:ext>
                </a:extLst>
              </p:cNvPr>
              <p:cNvSpPr txBox="1">
                <a:spLocks noRot="1" noChangeAspect="1" noMove="1" noResize="1" noEditPoints="1" noAdjustHandles="1" noChangeArrowheads="1" noChangeShapeType="1" noTextEdit="1"/>
              </p:cNvSpPr>
              <p:nvPr/>
            </p:nvSpPr>
            <p:spPr>
              <a:xfrm>
                <a:off x="2258122" y="5824220"/>
                <a:ext cx="7704353" cy="553998"/>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D161428-8359-2C00-3134-E1423B8FA547}"/>
              </a:ext>
            </a:extLst>
          </p:cNvPr>
          <p:cNvSpPr txBox="1"/>
          <p:nvPr/>
        </p:nvSpPr>
        <p:spPr>
          <a:xfrm>
            <a:off x="10848497" y="167640"/>
            <a:ext cx="983667" cy="369332"/>
          </a:xfrm>
          <a:prstGeom prst="rect">
            <a:avLst/>
          </a:prstGeom>
          <a:noFill/>
        </p:spPr>
        <p:txBody>
          <a:bodyPr wrap="none" rtlCol="0">
            <a:spAutoFit/>
          </a:bodyPr>
          <a:lstStyle/>
          <a:p>
            <a:r>
              <a:rPr lang="hu-HU" b="1" dirty="0" smtClean="0">
                <a:solidFill>
                  <a:srgbClr val="FF0000"/>
                </a:solidFill>
              </a:rPr>
              <a:t>optional</a:t>
            </a:r>
            <a:endParaRPr lang="hu-HU" b="1" dirty="0">
              <a:solidFill>
                <a:srgbClr val="FF0000"/>
              </a:solidFill>
            </a:endParaRPr>
          </a:p>
        </p:txBody>
      </p:sp>
    </p:spTree>
    <p:extLst>
      <p:ext uri="{BB962C8B-B14F-4D97-AF65-F5344CB8AC3E}">
        <p14:creationId xmlns:p14="http://schemas.microsoft.com/office/powerpoint/2010/main" val="338824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0E7FE7-7A6B-4BF8-9EE5-6AB1B782DF72}"/>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successes of quantum mechanics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243840" y="1825624"/>
            <a:ext cx="11704320" cy="4849495"/>
          </a:xfrm>
        </p:spPr>
        <p:txBody>
          <a:bodyPr>
            <a:normAutofit/>
          </a:bodyPr>
          <a:lstStyle/>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If </a:t>
            </a:r>
            <a:r>
              <a:rPr lang="hu-HU" sz="3200" dirty="0" smtClean="0">
                <a:latin typeface="Times New Roman" panose="02020603050405020304" pitchFamily="18" charset="0"/>
                <a:cs typeface="Times New Roman" panose="02020603050405020304" pitchFamily="18" charset="0"/>
              </a:rPr>
              <a:t>one</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had to throw away everything that is due to quantum mechanics in our lives, then our existence would become very boring and joyless</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a:p>
            <a:pPr lvl="1" indent="-442800">
              <a:spcBef>
                <a:spcPts val="0"/>
              </a:spcBef>
              <a:spcAft>
                <a:spcPts val="1000"/>
              </a:spcAft>
              <a:buFont typeface="Courier New" panose="02070309020205020404" pitchFamily="49" charset="0"/>
              <a:buChar char="o"/>
            </a:pPr>
            <a:r>
              <a:rPr lang="fr-FR" sz="2800" dirty="0" err="1">
                <a:latin typeface="Times New Roman" panose="02020603050405020304" pitchFamily="18" charset="0"/>
                <a:cs typeface="Times New Roman" panose="02020603050405020304" pitchFamily="18" charset="0"/>
              </a:rPr>
              <a:t>electronic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devices</a:t>
            </a:r>
            <a:r>
              <a:rPr lang="fr-FR" sz="2800" dirty="0">
                <a:latin typeface="Times New Roman" panose="02020603050405020304" pitchFamily="18" charset="0"/>
                <a:cs typeface="Times New Roman" panose="02020603050405020304" pitchFamily="18" charset="0"/>
              </a:rPr>
              <a:t> - TV, radio, computer, mobile phone, </a:t>
            </a:r>
            <a:r>
              <a:rPr lang="fr-FR" sz="2800" dirty="0" err="1">
                <a:latin typeface="Times New Roman" panose="02020603050405020304" pitchFamily="18" charset="0"/>
                <a:cs typeface="Times New Roman" panose="02020603050405020304" pitchFamily="18" charset="0"/>
              </a:rPr>
              <a:t>etc</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a:p>
            <a:pPr lvl="1" indent="-442800">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lasers - CD/DVD players, security equipment, </a:t>
            </a:r>
            <a:r>
              <a:rPr lang="en-US" sz="2800" dirty="0" err="1">
                <a:latin typeface="Times New Roman" panose="02020603050405020304" pitchFamily="18" charset="0"/>
                <a:cs typeface="Times New Roman" panose="02020603050405020304" pitchFamily="18" charset="0"/>
              </a:rPr>
              <a:t>etc</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a:p>
            <a:pPr lvl="1" indent="-442800">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molecular biology, </a:t>
            </a:r>
            <a:r>
              <a:rPr lang="en-US" sz="2800" dirty="0" smtClean="0">
                <a:latin typeface="Times New Roman" panose="02020603050405020304" pitchFamily="18" charset="0"/>
                <a:cs typeface="Times New Roman" panose="02020603050405020304" pitchFamily="18" charset="0"/>
              </a:rPr>
              <a:t>gene</a:t>
            </a:r>
            <a:r>
              <a:rPr lang="hu-HU" sz="2800" dirty="0" smtClean="0">
                <a:latin typeface="Times New Roman" panose="02020603050405020304" pitchFamily="18" charset="0"/>
                <a:cs typeface="Times New Roman" panose="02020603050405020304" pitchFamily="18" charset="0"/>
              </a:rPr>
              <a:t> technology</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medical diagnostics, therapy, </a:t>
            </a:r>
            <a:r>
              <a:rPr lang="en-US" sz="2800" dirty="0" err="1">
                <a:latin typeface="Times New Roman" panose="02020603050405020304" pitchFamily="18" charset="0"/>
                <a:cs typeface="Times New Roman" panose="02020603050405020304" pitchFamily="18" charset="0"/>
              </a:rPr>
              <a:t>etc</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a:p>
            <a:pPr marL="442913" indent="-442913">
              <a:spcBef>
                <a:spcPts val="0"/>
              </a:spcBef>
              <a:spcAft>
                <a:spcPts val="1000"/>
              </a:spcAft>
            </a:pPr>
            <a:r>
              <a:rPr lang="en-US" sz="3200" dirty="0">
                <a:latin typeface="Times New Roman" panose="02020603050405020304" pitchFamily="18" charset="0"/>
                <a:cs typeface="Times New Roman" panose="02020603050405020304" pitchFamily="18" charset="0"/>
              </a:rPr>
              <a:t>According to John </a:t>
            </a:r>
            <a:r>
              <a:rPr lang="en-US" sz="3200" dirty="0" err="1">
                <a:latin typeface="Times New Roman" panose="02020603050405020304" pitchFamily="18" charset="0"/>
                <a:cs typeface="Times New Roman" panose="02020603050405020304" pitchFamily="18" charset="0"/>
              </a:rPr>
              <a:t>Gribbin</a:t>
            </a:r>
            <a:r>
              <a:rPr lang="en-US" sz="3200" dirty="0">
                <a:latin typeface="Times New Roman" panose="02020603050405020304" pitchFamily="18" charset="0"/>
                <a:cs typeface="Times New Roman" panose="02020603050405020304" pitchFamily="18" charset="0"/>
              </a:rPr>
              <a:t>, you don't need to understand why quantum mechanics works, you just have to follow the recipes in the "quantum cookbook" and "quantum chefs" cook good </a:t>
            </a:r>
            <a:r>
              <a:rPr lang="en-US" sz="3200" dirty="0" smtClean="0">
                <a:latin typeface="Times New Roman" panose="02020603050405020304" pitchFamily="18" charset="0"/>
                <a:cs typeface="Times New Roman" panose="02020603050405020304" pitchFamily="18" charset="0"/>
              </a:rPr>
              <a:t>food</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D161428-8359-2C00-3134-E1423B8FA547}"/>
              </a:ext>
            </a:extLst>
          </p:cNvPr>
          <p:cNvSpPr txBox="1"/>
          <p:nvPr/>
        </p:nvSpPr>
        <p:spPr>
          <a:xfrm>
            <a:off x="10848497" y="167640"/>
            <a:ext cx="983667" cy="369332"/>
          </a:xfrm>
          <a:prstGeom prst="rect">
            <a:avLst/>
          </a:prstGeom>
          <a:noFill/>
        </p:spPr>
        <p:txBody>
          <a:bodyPr wrap="none" rtlCol="0">
            <a:spAutoFit/>
          </a:bodyPr>
          <a:lstStyle/>
          <a:p>
            <a:r>
              <a:rPr lang="hu-HU" b="1" dirty="0" smtClean="0">
                <a:solidFill>
                  <a:srgbClr val="FF0000"/>
                </a:solidFill>
              </a:rPr>
              <a:t>optional</a:t>
            </a:r>
            <a:endParaRPr lang="hu-HU" b="1" dirty="0">
              <a:solidFill>
                <a:srgbClr val="FF0000"/>
              </a:solidFill>
            </a:endParaRPr>
          </a:p>
        </p:txBody>
      </p:sp>
    </p:spTree>
    <p:extLst>
      <p:ext uri="{BB962C8B-B14F-4D97-AF65-F5344CB8AC3E}">
        <p14:creationId xmlns:p14="http://schemas.microsoft.com/office/powerpoint/2010/main" val="167403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838200" y="1825624"/>
            <a:ext cx="10515600" cy="5032375"/>
          </a:xfrm>
        </p:spPr>
        <p:txBody>
          <a:bodyPr>
            <a:normAutofit/>
          </a:bodyPr>
          <a:lstStyle/>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The fact that these nuclei can transform into each other </a:t>
            </a:r>
            <a:r>
              <a:rPr lang="hu-HU" sz="3200" dirty="0" smtClean="0">
                <a:latin typeface="Times New Roman" panose="02020603050405020304" pitchFamily="18" charset="0"/>
                <a:cs typeface="Times New Roman" panose="02020603050405020304" pitchFamily="18" charset="0"/>
              </a:rPr>
              <a:t>was discovered and explored by</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Bequerel</a:t>
            </a:r>
            <a:r>
              <a:rPr lang="en-US" sz="3200" dirty="0">
                <a:latin typeface="Times New Roman" panose="02020603050405020304" pitchFamily="18" charset="0"/>
                <a:cs typeface="Times New Roman" panose="02020603050405020304" pitchFamily="18" charset="0"/>
              </a:rPr>
              <a:t> and </a:t>
            </a: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Curie </a:t>
            </a:r>
            <a:r>
              <a:rPr lang="en-US" sz="3200" dirty="0" smtClean="0">
                <a:latin typeface="Times New Roman" panose="02020603050405020304" pitchFamily="18" charset="0"/>
                <a:cs typeface="Times New Roman" panose="02020603050405020304" pitchFamily="18" charset="0"/>
              </a:rPr>
              <a:t>family</a:t>
            </a:r>
            <a:r>
              <a:rPr lang="hu-HU" sz="3200" dirty="0" smtClean="0">
                <a:latin typeface="Times New Roman" panose="02020603050405020304" pitchFamily="18" charset="0"/>
                <a:cs typeface="Times New Roman" panose="02020603050405020304" pitchFamily="18" charset="0"/>
              </a:rPr>
              <a:t>. </a:t>
            </a:r>
            <a:endParaRPr lang="hu-HU" sz="3200" dirty="0">
              <a:latin typeface="Times New Roman" panose="02020603050405020304" pitchFamily="18" charset="0"/>
              <a:cs typeface="Times New Roman" panose="02020603050405020304" pitchFamily="18" charset="0"/>
            </a:endParaRPr>
          </a:p>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The phenomenon that nuclei </a:t>
            </a:r>
            <a:r>
              <a:rPr lang="hu-HU" sz="3200" dirty="0" smtClean="0">
                <a:latin typeface="Times New Roman" panose="02020603050405020304" pitchFamily="18" charset="0"/>
                <a:cs typeface="Times New Roman" panose="02020603050405020304" pitchFamily="18" charset="0"/>
              </a:rPr>
              <a:t>can </a:t>
            </a:r>
            <a:r>
              <a:rPr lang="en-US" sz="3200" dirty="0" smtClean="0">
                <a:latin typeface="Times New Roman" panose="02020603050405020304" pitchFamily="18" charset="0"/>
                <a:cs typeface="Times New Roman" panose="02020603050405020304" pitchFamily="18" charset="0"/>
              </a:rPr>
              <a:t>transform followed </a:t>
            </a:r>
            <a:r>
              <a:rPr lang="en-US" sz="3200" dirty="0">
                <a:latin typeface="Times New Roman" panose="02020603050405020304" pitchFamily="18" charset="0"/>
                <a:cs typeface="Times New Roman" panose="02020603050405020304" pitchFamily="18" charset="0"/>
              </a:rPr>
              <a:t>by different radiations </a:t>
            </a:r>
            <a:r>
              <a:rPr lang="hu-HU" sz="3200" dirty="0" smtClean="0">
                <a:latin typeface="Times New Roman" panose="02020603050405020304" pitchFamily="18" charset="0"/>
                <a:cs typeface="Times New Roman" panose="02020603050405020304" pitchFamily="18" charset="0"/>
              </a:rPr>
              <a:t>has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already </a:t>
            </a:r>
            <a:r>
              <a:rPr lang="hu-HU" sz="3200" dirty="0" smtClean="0">
                <a:latin typeface="Times New Roman" panose="02020603050405020304" pitchFamily="18" charset="0"/>
                <a:cs typeface="Times New Roman" panose="02020603050405020304" pitchFamily="18" charset="0"/>
              </a:rPr>
              <a:t>been </a:t>
            </a:r>
            <a:r>
              <a:rPr lang="en-US" sz="3200" dirty="0" smtClean="0">
                <a:latin typeface="Times New Roman" panose="02020603050405020304" pitchFamily="18" charset="0"/>
                <a:cs typeface="Times New Roman" panose="02020603050405020304" pitchFamily="18" charset="0"/>
              </a:rPr>
              <a:t>named </a:t>
            </a:r>
            <a:r>
              <a:rPr lang="en-US" sz="3200" dirty="0">
                <a:latin typeface="Times New Roman" panose="02020603050405020304" pitchFamily="18" charset="0"/>
                <a:cs typeface="Times New Roman" panose="02020603050405020304" pitchFamily="18" charset="0"/>
              </a:rPr>
              <a:t>radioactivity by </a:t>
            </a:r>
            <a:r>
              <a:rPr lang="hu-HU" sz="3200" dirty="0" smtClean="0">
                <a:latin typeface="Times New Roman" panose="02020603050405020304" pitchFamily="18" charset="0"/>
                <a:cs typeface="Times New Roman" panose="02020603050405020304" pitchFamily="18" charset="0"/>
              </a:rPr>
              <a:t>Marie</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Curie.</a:t>
            </a:r>
            <a:endParaRPr lang="hu-HU" sz="3200" dirty="0" smtClean="0">
              <a:latin typeface="Times New Roman" panose="02020603050405020304" pitchFamily="18" charset="0"/>
              <a:cs typeface="Times New Roman" panose="02020603050405020304" pitchFamily="18" charset="0"/>
            </a:endParaRPr>
          </a:p>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His daughter and her husband, the Joliot-Curie couple, discovered that this can also be induced </a:t>
            </a:r>
            <a:r>
              <a:rPr lang="en-US" sz="3200" dirty="0" smtClean="0">
                <a:latin typeface="Times New Roman" panose="02020603050405020304" pitchFamily="18" charset="0"/>
                <a:cs typeface="Times New Roman" panose="02020603050405020304" pitchFamily="18" charset="0"/>
              </a:rPr>
              <a:t>artificially</a:t>
            </a:r>
            <a:r>
              <a:rPr lang="hu-HU" sz="3200" dirty="0" smtClean="0">
                <a:latin typeface="Times New Roman" panose="02020603050405020304" pitchFamily="18" charset="0"/>
                <a:cs typeface="Times New Roman" panose="02020603050405020304" pitchFamily="18" charset="0"/>
              </a:rPr>
              <a:t>. </a:t>
            </a:r>
          </a:p>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Today </a:t>
            </a:r>
            <a:r>
              <a:rPr lang="en-US" sz="3200" dirty="0" smtClean="0">
                <a:latin typeface="Times New Roman" panose="02020603050405020304" pitchFamily="18" charset="0"/>
                <a:cs typeface="Times New Roman" panose="02020603050405020304" pitchFamily="18" charset="0"/>
              </a:rPr>
              <a:t>extensive </a:t>
            </a:r>
            <a:r>
              <a:rPr lang="en-US" sz="3200" dirty="0">
                <a:latin typeface="Times New Roman" panose="02020603050405020304" pitchFamily="18" charset="0"/>
                <a:cs typeface="Times New Roman" panose="02020603050405020304" pitchFamily="18" charset="0"/>
              </a:rPr>
              <a:t>knowledge of the transformations of </a:t>
            </a:r>
            <a:r>
              <a:rPr lang="hu-HU" sz="3200" dirty="0" smtClean="0">
                <a:latin typeface="Times New Roman" panose="02020603050405020304" pitchFamily="18" charset="0"/>
                <a:cs typeface="Times New Roman" panose="02020603050405020304" pitchFamily="18" charset="0"/>
              </a:rPr>
              <a:t>atomic nuclei is available.</a:t>
            </a:r>
            <a:endParaRPr lang="hu-HU" sz="3200" dirty="0">
              <a:latin typeface="Times New Roman" panose="02020603050405020304" pitchFamily="18" charset="0"/>
              <a:cs typeface="Times New Roman" panose="02020603050405020304" pitchFamily="18" charset="0"/>
            </a:endParaRPr>
          </a:p>
        </p:txBody>
      </p:sp>
      <p:sp>
        <p:nvSpPr>
          <p:cNvPr id="5" name="Cím 1">
            <a:extLst>
              <a:ext uri="{FF2B5EF4-FFF2-40B4-BE49-F238E27FC236}">
                <a16:creationId xmlns:a16="http://schemas.microsoft.com/office/drawing/2014/main" id="{D50E7FE7-7A6B-4BF8-9EE5-6AB1B782DF72}"/>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Structure of atoms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17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0E7FE7-7A6B-4BF8-9EE5-6AB1B782DF72}"/>
              </a:ext>
            </a:extLst>
          </p:cNvPr>
          <p:cNvSpPr>
            <a:spLocks noGrp="1"/>
          </p:cNvSpPr>
          <p:nvPr>
            <p:ph type="title"/>
          </p:nvPr>
        </p:nvSpPr>
        <p:spPr>
          <a:xfrm>
            <a:off x="838200" y="243205"/>
            <a:ext cx="10515600" cy="1325563"/>
          </a:xfrm>
        </p:spPr>
        <p:txBody>
          <a:bodyPr/>
          <a:lstStyle/>
          <a:p>
            <a:pPr algn="ctr"/>
            <a:r>
              <a:rPr lang="hu-HU" dirty="0">
                <a:latin typeface="Times New Roman" panose="02020603050405020304" pitchFamily="18" charset="0"/>
                <a:cs typeface="Times New Roman" panose="02020603050405020304" pitchFamily="18" charset="0"/>
              </a:rPr>
              <a:t>Natural radioactivity</a:t>
            </a:r>
          </a:p>
        </p:txBody>
      </p:sp>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838200" y="1612266"/>
            <a:ext cx="10515600" cy="5062854"/>
          </a:xfrm>
        </p:spPr>
        <p:txBody>
          <a:bodyPr>
            <a:normAutofit fontScale="92500" lnSpcReduction="10000"/>
          </a:bodyPr>
          <a:lstStyle/>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The </a:t>
            </a:r>
            <a:r>
              <a:rPr lang="en-US" sz="3200" dirty="0" smtClean="0">
                <a:latin typeface="Times New Roman" panose="02020603050405020304" pitchFamily="18" charset="0"/>
                <a:cs typeface="Times New Roman" panose="02020603050405020304" pitchFamily="18" charset="0"/>
              </a:rPr>
              <a:t>majority </a:t>
            </a:r>
            <a:r>
              <a:rPr lang="en-US" sz="3200" dirty="0">
                <a:latin typeface="Times New Roman" panose="02020603050405020304" pitchFamily="18" charset="0"/>
                <a:cs typeface="Times New Roman" panose="02020603050405020304" pitchFamily="18" charset="0"/>
              </a:rPr>
              <a:t>of unstable nuclei found in nature came to Earth when </a:t>
            </a:r>
            <a:r>
              <a:rPr lang="hu-HU" sz="3200" dirty="0" smtClean="0">
                <a:latin typeface="Times New Roman" panose="02020603050405020304" pitchFamily="18" charset="0"/>
                <a:cs typeface="Times New Roman" panose="02020603050405020304" pitchFamily="18" charset="0"/>
              </a:rPr>
              <a:t>it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was </a:t>
            </a:r>
            <a:r>
              <a:rPr lang="en-US" sz="3200" dirty="0" smtClean="0">
                <a:latin typeface="Times New Roman" panose="02020603050405020304" pitchFamily="18" charset="0"/>
                <a:cs typeface="Times New Roman" panose="02020603050405020304" pitchFamily="18" charset="0"/>
              </a:rPr>
              <a:t>formed</a:t>
            </a:r>
            <a:r>
              <a:rPr lang="hu-HU" sz="3200" dirty="0" smtClean="0">
                <a:latin typeface="Times New Roman" panose="02020603050405020304" pitchFamily="18" charset="0"/>
                <a:cs typeface="Times New Roman" panose="02020603050405020304" pitchFamily="18" charset="0"/>
              </a:rPr>
              <a:t> (Big Bang…)</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and since they </a:t>
            </a:r>
            <a:r>
              <a:rPr lang="hu-HU" sz="3200" dirty="0" smtClean="0">
                <a:latin typeface="Times New Roman" panose="02020603050405020304" pitchFamily="18" charset="0"/>
                <a:cs typeface="Times New Roman" panose="02020603050405020304" pitchFamily="18" charset="0"/>
              </a:rPr>
              <a:t>decompose</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slowly, they have not yet disappeared, but their quantity is constantly </a:t>
            </a:r>
            <a:r>
              <a:rPr lang="en-US" sz="3200" dirty="0" smtClean="0">
                <a:latin typeface="Times New Roman" panose="02020603050405020304" pitchFamily="18" charset="0"/>
                <a:cs typeface="Times New Roman" panose="02020603050405020304" pitchFamily="18" charset="0"/>
              </a:rPr>
              <a:t>decreasing</a:t>
            </a:r>
            <a:r>
              <a:rPr lang="hu-HU" sz="3200" dirty="0" smtClean="0">
                <a:latin typeface="Times New Roman" panose="02020603050405020304" pitchFamily="18" charset="0"/>
                <a:cs typeface="Times New Roman" panose="02020603050405020304" pitchFamily="18" charset="0"/>
              </a:rPr>
              <a:t> - </a:t>
            </a:r>
            <a:r>
              <a:rPr lang="hu-HU" sz="3200" b="1" dirty="0" smtClean="0">
                <a:latin typeface="Times New Roman" panose="02020603050405020304" pitchFamily="18" charset="0"/>
                <a:cs typeface="Times New Roman" panose="02020603050405020304" pitchFamily="18" charset="0"/>
              </a:rPr>
              <a:t>p</a:t>
            </a:r>
            <a:r>
              <a:rPr lang="en-US" sz="3200" b="1" dirty="0" err="1" smtClean="0">
                <a:latin typeface="Times New Roman" panose="02020603050405020304" pitchFamily="18" charset="0"/>
                <a:cs typeface="Times New Roman" panose="02020603050405020304" pitchFamily="18" charset="0"/>
              </a:rPr>
              <a:t>rimordial</a:t>
            </a:r>
            <a:r>
              <a:rPr lang="en-US" sz="3200" b="1" dirty="0" smtClean="0">
                <a:latin typeface="Times New Roman" panose="02020603050405020304" pitchFamily="18" charset="0"/>
                <a:cs typeface="Times New Roman" panose="02020603050405020304" pitchFamily="18" charset="0"/>
              </a:rPr>
              <a:t> </a:t>
            </a:r>
            <a:r>
              <a:rPr lang="hu-HU" sz="3200" b="1" dirty="0" err="1" smtClean="0">
                <a:latin typeface="Times New Roman" panose="02020603050405020304" pitchFamily="18" charset="0"/>
                <a:cs typeface="Times New Roman" panose="02020603050405020304" pitchFamily="18" charset="0"/>
              </a:rPr>
              <a:t>radio</a:t>
            </a:r>
            <a:r>
              <a:rPr lang="en-US" sz="3200" b="1" dirty="0" smtClean="0">
                <a:latin typeface="Times New Roman" panose="02020603050405020304" pitchFamily="18" charset="0"/>
                <a:cs typeface="Times New Roman" panose="02020603050405020304" pitchFamily="18" charset="0"/>
              </a:rPr>
              <a:t>nuclides </a:t>
            </a:r>
            <a:r>
              <a:rPr lang="hu-HU" sz="3200" b="1" dirty="0" smtClean="0">
                <a:latin typeface="Times New Roman" panose="02020603050405020304" pitchFamily="18" charset="0"/>
                <a:cs typeface="Times New Roman" panose="02020603050405020304" pitchFamily="18" charset="0"/>
              </a:rPr>
              <a:t>(</a:t>
            </a:r>
            <a:r>
              <a:rPr lang="en-US" sz="3200" b="1" dirty="0" smtClean="0">
                <a:latin typeface="Times New Roman" panose="02020603050405020304" pitchFamily="18" charset="0"/>
                <a:cs typeface="Times New Roman" panose="02020603050405020304" pitchFamily="18" charset="0"/>
              </a:rPr>
              <a:t>isotopes</a:t>
            </a:r>
            <a:r>
              <a:rPr lang="hu-HU" sz="3200" b="1" dirty="0">
                <a:latin typeface="Times New Roman" panose="02020603050405020304" pitchFamily="18" charset="0"/>
                <a:cs typeface="Times New Roman" panose="02020603050405020304" pitchFamily="18" charset="0"/>
              </a:rPr>
              <a:t>)</a:t>
            </a:r>
          </a:p>
          <a:p>
            <a:pPr marL="441325" indent="-441325">
              <a:spcBef>
                <a:spcPts val="0"/>
              </a:spcBef>
              <a:spcAft>
                <a:spcPts val="1000"/>
              </a:spcAft>
            </a:pPr>
            <a:r>
              <a:rPr lang="en-US" sz="3200" dirty="0">
                <a:latin typeface="Times New Roman" panose="02020603050405020304" pitchFamily="18" charset="0"/>
                <a:cs typeface="Times New Roman" panose="02020603050405020304" pitchFamily="18" charset="0"/>
              </a:rPr>
              <a:t>The radiations accompanying the </a:t>
            </a:r>
            <a:r>
              <a:rPr lang="hu-HU" sz="3200" dirty="0" smtClean="0">
                <a:latin typeface="Times New Roman" panose="02020603050405020304" pitchFamily="18" charset="0"/>
                <a:cs typeface="Times New Roman" panose="02020603050405020304" pitchFamily="18" charset="0"/>
              </a:rPr>
              <a:t>decomposition:</a:t>
            </a:r>
            <a:endParaRPr lang="hu-HU" sz="3200" dirty="0">
              <a:latin typeface="Times New Roman" panose="02020603050405020304" pitchFamily="18" charset="0"/>
              <a:cs typeface="Times New Roman" panose="02020603050405020304" pitchFamily="18" charset="0"/>
            </a:endParaRPr>
          </a:p>
          <a:p>
            <a:pPr marL="971550" lvl="1" indent="-514350">
              <a:spcBef>
                <a:spcPts val="0"/>
              </a:spcBef>
              <a:spcAft>
                <a:spcPts val="1000"/>
              </a:spcAft>
              <a:buFont typeface="+mj-lt"/>
              <a:buAutoNum type="arabicPeriod"/>
            </a:pPr>
            <a:r>
              <a:rPr lang="en-US" sz="2800" dirty="0">
                <a:latin typeface="Times New Roman" panose="02020603050405020304" pitchFamily="18" charset="0"/>
                <a:cs typeface="Times New Roman" panose="02020603050405020304" pitchFamily="18" charset="0"/>
              </a:rPr>
              <a:t>the so-called α-radiation, when the outgoing </a:t>
            </a:r>
            <a:r>
              <a:rPr lang="en-US" sz="2800" dirty="0" smtClean="0">
                <a:latin typeface="Times New Roman" panose="02020603050405020304" pitchFamily="18" charset="0"/>
                <a:cs typeface="Times New Roman" panose="02020603050405020304" pitchFamily="18" charset="0"/>
              </a:rPr>
              <a:t>α-particle </a:t>
            </a:r>
            <a:r>
              <a:rPr lang="en-US" sz="2800" dirty="0">
                <a:latin typeface="Times New Roman" panose="02020603050405020304" pitchFamily="18" charset="0"/>
                <a:cs typeface="Times New Roman" panose="02020603050405020304" pitchFamily="18" charset="0"/>
              </a:rPr>
              <a:t>is the nucleus of a helium atom, which carries </a:t>
            </a:r>
            <a:r>
              <a:rPr lang="hu-HU" sz="2800" dirty="0" smtClean="0">
                <a:latin typeface="Times New Roman" panose="02020603050405020304" pitchFamily="18" charset="0"/>
                <a:cs typeface="Times New Roman" panose="02020603050405020304" pitchFamily="18" charset="0"/>
              </a:rPr>
              <a:t>a</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well-defined part of the energy released during the transformation</a:t>
            </a:r>
            <a:r>
              <a:rPr lang="hu-HU" sz="2800" dirty="0" smtClean="0">
                <a:latin typeface="Times New Roman" panose="02020603050405020304" pitchFamily="18" charset="0"/>
                <a:cs typeface="Times New Roman" panose="02020603050405020304" pitchFamily="18" charset="0"/>
              </a:rPr>
              <a:t> </a:t>
            </a:r>
            <a:r>
              <a:rPr lang="hu-HU" sz="2800" dirty="0">
                <a:latin typeface="Times New Roman" panose="02020603050405020304" pitchFamily="18" charset="0"/>
                <a:cs typeface="Times New Roman" panose="02020603050405020304" pitchFamily="18" charset="0"/>
              </a:rPr>
              <a:t>- 14-20 000 km/s:</a:t>
            </a:r>
          </a:p>
          <a:p>
            <a:pPr marL="457200" lvl="1" indent="0">
              <a:spcBef>
                <a:spcPts val="7000"/>
              </a:spcBef>
              <a:spcAft>
                <a:spcPts val="1000"/>
              </a:spcAft>
              <a:buNone/>
            </a:pPr>
            <a:r>
              <a:rPr lang="hu-HU" sz="2800" dirty="0" smtClean="0">
                <a:latin typeface="Times New Roman" panose="02020603050405020304" pitchFamily="18" charset="0"/>
                <a:cs typeface="Times New Roman" panose="02020603050405020304" pitchFamily="18" charset="0"/>
              </a:rPr>
              <a:t>where </a:t>
            </a:r>
            <a:r>
              <a:rPr lang="hu-HU" sz="2800" i="1" dirty="0">
                <a:latin typeface="Times New Roman" panose="02020603050405020304" pitchFamily="18" charset="0"/>
                <a:cs typeface="Times New Roman" panose="02020603050405020304" pitchFamily="18" charset="0"/>
              </a:rPr>
              <a:t>X</a:t>
            </a:r>
            <a:r>
              <a:rPr lang="hu-HU" sz="2800" dirty="0">
                <a:latin typeface="Times New Roman" panose="02020603050405020304" pitchFamily="18" charset="0"/>
                <a:cs typeface="Times New Roman" panose="02020603050405020304" pitchFamily="18" charset="0"/>
              </a:rPr>
              <a:t> </a:t>
            </a:r>
            <a:r>
              <a:rPr lang="hu-HU" sz="2800" dirty="0" smtClean="0">
                <a:latin typeface="Times New Roman" panose="02020603050405020304" pitchFamily="18" charset="0"/>
                <a:cs typeface="Times New Roman" panose="02020603050405020304" pitchFamily="18" charset="0"/>
              </a:rPr>
              <a:t>is the </a:t>
            </a:r>
            <a:r>
              <a:rPr lang="hu-HU" sz="2800" b="1" dirty="0" smtClean="0">
                <a:latin typeface="Times New Roman" panose="02020603050405020304" pitchFamily="18" charset="0"/>
                <a:cs typeface="Times New Roman" panose="02020603050405020304" pitchFamily="18" charset="0"/>
              </a:rPr>
              <a:t>parent nucleus</a:t>
            </a:r>
            <a:r>
              <a:rPr lang="hu-HU" sz="2800" dirty="0" smtClean="0">
                <a:latin typeface="Times New Roman" panose="02020603050405020304" pitchFamily="18" charset="0"/>
                <a:cs typeface="Times New Roman" panose="02020603050405020304" pitchFamily="18" charset="0"/>
              </a:rPr>
              <a:t> and </a:t>
            </a:r>
            <a:r>
              <a:rPr lang="hu-HU" sz="2800" i="1" dirty="0">
                <a:latin typeface="Times New Roman" panose="02020603050405020304" pitchFamily="18" charset="0"/>
                <a:cs typeface="Times New Roman" panose="02020603050405020304" pitchFamily="18" charset="0"/>
              </a:rPr>
              <a:t>Y</a:t>
            </a:r>
            <a:r>
              <a:rPr lang="hu-HU" sz="2800" dirty="0">
                <a:latin typeface="Times New Roman" panose="02020603050405020304" pitchFamily="18" charset="0"/>
                <a:cs typeface="Times New Roman" panose="02020603050405020304" pitchFamily="18" charset="0"/>
              </a:rPr>
              <a:t> </a:t>
            </a:r>
            <a:r>
              <a:rPr lang="hu-HU" sz="2800" dirty="0" smtClean="0">
                <a:latin typeface="Times New Roman" panose="02020603050405020304" pitchFamily="18" charset="0"/>
                <a:cs typeface="Times New Roman" panose="02020603050405020304" pitchFamily="18" charset="0"/>
              </a:rPr>
              <a:t>is the </a:t>
            </a:r>
            <a:r>
              <a:rPr lang="hu-HU" sz="2800" b="1" dirty="0" smtClean="0">
                <a:latin typeface="Times New Roman" panose="02020603050405020304" pitchFamily="18" charset="0"/>
                <a:cs typeface="Times New Roman" panose="02020603050405020304" pitchFamily="18" charset="0"/>
              </a:rPr>
              <a:t>daughter nucleus</a:t>
            </a:r>
            <a:r>
              <a:rPr lang="hu-HU" sz="2800" dirty="0" smtClean="0">
                <a:latin typeface="Times New Roman" panose="02020603050405020304" pitchFamily="18" charset="0"/>
                <a:cs typeface="Times New Roman" panose="02020603050405020304" pitchFamily="18" charset="0"/>
              </a:rPr>
              <a:t>. Such a decomposition</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with few exceptions, is characteristic of heavy </a:t>
            </a:r>
            <a:r>
              <a:rPr lang="en-US" sz="2800" dirty="0" smtClean="0">
                <a:latin typeface="Times New Roman" panose="02020603050405020304" pitchFamily="18" charset="0"/>
                <a:cs typeface="Times New Roman" panose="02020603050405020304" pitchFamily="18" charset="0"/>
              </a:rPr>
              <a:t>atoms</a:t>
            </a:r>
            <a:r>
              <a:rPr lang="hu-HU" sz="2800" dirty="0" smtClean="0">
                <a:latin typeface="Times New Roman" panose="02020603050405020304" pitchFamily="18" charset="0"/>
                <a:cs typeface="Times New Roman" panose="02020603050405020304" pitchFamily="18" charset="0"/>
              </a:rPr>
              <a:t>. </a:t>
            </a:r>
            <a:endParaRPr lang="hu-HU"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FB46B9AB-7419-4966-8C0E-19E06022E724}"/>
                  </a:ext>
                </a:extLst>
              </p:cNvPr>
              <p:cNvSpPr txBox="1"/>
              <p:nvPr/>
            </p:nvSpPr>
            <p:spPr>
              <a:xfrm>
                <a:off x="3753430" y="4774594"/>
                <a:ext cx="4720010" cy="627351"/>
              </a:xfrm>
              <a:prstGeom prst="rect">
                <a:avLst/>
              </a:prstGeom>
              <a:noFill/>
            </p:spPr>
            <p:txBody>
              <a:bodyPr wrap="none" lIns="0" tIns="0" rIns="0" bIns="0" rtlCol="0">
                <a:spAutoFit/>
              </a:bodyPr>
              <a:lstStyle/>
              <a:p>
                <a14:m>
                  <m:oMath xmlns:m="http://schemas.openxmlformats.org/officeDocument/2006/math">
                    <m:sPre>
                      <m:sPrePr>
                        <m:ctrlPr>
                          <a:rPr lang="hu-HU" sz="4000" i="1" smtClean="0">
                            <a:latin typeface="Cambria Math" panose="02040503050406030204" pitchFamily="18" charset="0"/>
                            <a:ea typeface="Cambria Math" panose="02040503050406030204" pitchFamily="18" charset="0"/>
                          </a:rPr>
                        </m:ctrlPr>
                      </m:sPrePr>
                      <m:sub>
                        <m:r>
                          <a:rPr lang="hu-HU" sz="4000" b="0" i="1" smtClean="0">
                            <a:latin typeface="Cambria Math" panose="02040503050406030204" pitchFamily="18" charset="0"/>
                            <a:ea typeface="Cambria Math" panose="02040503050406030204" pitchFamily="18" charset="0"/>
                          </a:rPr>
                          <m:t>𝑧</m:t>
                        </m:r>
                      </m:sub>
                      <m:sup>
                        <m:r>
                          <a:rPr lang="hu-HU" sz="4000" b="0" i="1" smtClean="0">
                            <a:latin typeface="Cambria Math" panose="02040503050406030204" pitchFamily="18" charset="0"/>
                            <a:ea typeface="Cambria Math" panose="02040503050406030204" pitchFamily="18" charset="0"/>
                          </a:rPr>
                          <m:t>𝐴</m:t>
                        </m:r>
                      </m:sup>
                      <m:e>
                        <m:r>
                          <a:rPr lang="hu-HU" sz="4000" b="0" i="1" smtClean="0">
                            <a:latin typeface="Cambria Math" panose="02040503050406030204" pitchFamily="18" charset="0"/>
                            <a:ea typeface="Cambria Math" panose="02040503050406030204" pitchFamily="18" charset="0"/>
                          </a:rPr>
                          <m:t>𝑋</m:t>
                        </m:r>
                      </m:e>
                    </m:sPre>
                    <m:r>
                      <a:rPr lang="hu-HU" sz="4000" i="1" smtClean="0">
                        <a:latin typeface="Cambria Math" panose="02040503050406030204" pitchFamily="18" charset="0"/>
                        <a:ea typeface="Cambria Math" panose="02040503050406030204" pitchFamily="18" charset="0"/>
                      </a:rPr>
                      <m:t>⟹</m:t>
                    </m:r>
                    <m:sPre>
                      <m:sPrePr>
                        <m:ctrlPr>
                          <a:rPr lang="hu-HU" sz="4000" i="1">
                            <a:latin typeface="Cambria Math" panose="02040503050406030204" pitchFamily="18" charset="0"/>
                            <a:ea typeface="Cambria Math" panose="02040503050406030204" pitchFamily="18" charset="0"/>
                          </a:rPr>
                        </m:ctrlPr>
                      </m:sPrePr>
                      <m:sub>
                        <m:r>
                          <a:rPr lang="hu-HU" sz="4000" b="0" i="1" smtClean="0">
                            <a:latin typeface="Cambria Math" panose="02040503050406030204" pitchFamily="18" charset="0"/>
                            <a:ea typeface="Cambria Math" panose="02040503050406030204" pitchFamily="18" charset="0"/>
                          </a:rPr>
                          <m:t>𝑍</m:t>
                        </m:r>
                        <m:r>
                          <a:rPr lang="hu-HU" sz="4000" b="0" i="1" smtClean="0">
                            <a:latin typeface="Cambria Math" panose="02040503050406030204" pitchFamily="18" charset="0"/>
                            <a:ea typeface="Cambria Math" panose="02040503050406030204" pitchFamily="18" charset="0"/>
                          </a:rPr>
                          <m:t>−2</m:t>
                        </m:r>
                      </m:sub>
                      <m:sup>
                        <m:r>
                          <a:rPr lang="hu-HU" sz="4000" b="0" i="1" smtClean="0">
                            <a:latin typeface="Cambria Math" panose="02040503050406030204" pitchFamily="18" charset="0"/>
                            <a:ea typeface="Cambria Math" panose="02040503050406030204" pitchFamily="18" charset="0"/>
                          </a:rPr>
                          <m:t>𝐴</m:t>
                        </m:r>
                        <m:r>
                          <a:rPr lang="hu-HU" sz="4000" b="0" i="1" smtClean="0">
                            <a:latin typeface="Cambria Math" panose="02040503050406030204" pitchFamily="18" charset="0"/>
                            <a:ea typeface="Cambria Math" panose="02040503050406030204" pitchFamily="18" charset="0"/>
                          </a:rPr>
                          <m:t>−4</m:t>
                        </m:r>
                      </m:sup>
                      <m:e>
                        <m:r>
                          <a:rPr lang="hu-HU" sz="4000" b="0" i="1" smtClean="0">
                            <a:latin typeface="Cambria Math" panose="02040503050406030204" pitchFamily="18" charset="0"/>
                            <a:ea typeface="Cambria Math" panose="02040503050406030204" pitchFamily="18" charset="0"/>
                          </a:rPr>
                          <m:t>𝑌</m:t>
                        </m:r>
                      </m:e>
                    </m:sPre>
                    <m:r>
                      <a:rPr lang="hu-HU" sz="4000" b="0" i="1" smtClean="0">
                        <a:latin typeface="Cambria Math" panose="02040503050406030204" pitchFamily="18" charset="0"/>
                        <a:ea typeface="Cambria Math" panose="02040503050406030204" pitchFamily="18" charset="0"/>
                      </a:rPr>
                      <m:t>+</m:t>
                    </m:r>
                    <m:sSup>
                      <m:sSupPr>
                        <m:ctrlPr>
                          <a:rPr lang="hu-HU" sz="4000" i="1" smtClean="0">
                            <a:latin typeface="Cambria Math" panose="02040503050406030204" pitchFamily="18" charset="0"/>
                            <a:ea typeface="Cambria Math" panose="02040503050406030204" pitchFamily="18" charset="0"/>
                          </a:rPr>
                        </m:ctrlPr>
                      </m:sSupPr>
                      <m:e>
                        <m:sPre>
                          <m:sPrePr>
                            <m:ctrlPr>
                              <a:rPr lang="hu-HU" sz="4000" i="1">
                                <a:latin typeface="Cambria Math" panose="02040503050406030204" pitchFamily="18" charset="0"/>
                                <a:ea typeface="Cambria Math" panose="02040503050406030204" pitchFamily="18" charset="0"/>
                              </a:rPr>
                            </m:ctrlPr>
                          </m:sPrePr>
                          <m:sub>
                            <m:r>
                              <a:rPr lang="hu-HU" sz="4000" i="1">
                                <a:latin typeface="Cambria Math" panose="02040503050406030204" pitchFamily="18" charset="0"/>
                                <a:ea typeface="Cambria Math" panose="02040503050406030204" pitchFamily="18" charset="0"/>
                              </a:rPr>
                              <m:t>2</m:t>
                            </m:r>
                          </m:sub>
                          <m:sup>
                            <m:r>
                              <a:rPr lang="hu-HU" sz="4000" i="1">
                                <a:latin typeface="Cambria Math" panose="02040503050406030204" pitchFamily="18" charset="0"/>
                                <a:ea typeface="Cambria Math" panose="02040503050406030204" pitchFamily="18" charset="0"/>
                              </a:rPr>
                              <m:t>4</m:t>
                            </m:r>
                          </m:sup>
                          <m:e>
                            <m:r>
                              <a:rPr lang="hu-HU" sz="4000" i="1">
                                <a:latin typeface="Cambria Math" panose="02040503050406030204" pitchFamily="18" charset="0"/>
                                <a:ea typeface="Cambria Math" panose="02040503050406030204" pitchFamily="18" charset="0"/>
                              </a:rPr>
                              <m:t>𝐻𝑒</m:t>
                            </m:r>
                          </m:e>
                        </m:sPre>
                      </m:e>
                      <m:sup>
                        <m:r>
                          <a:rPr lang="hu-HU" sz="4000" b="0" i="1" smtClean="0">
                            <a:latin typeface="Cambria Math" panose="02040503050406030204" pitchFamily="18" charset="0"/>
                            <a:ea typeface="Cambria Math" panose="02040503050406030204" pitchFamily="18" charset="0"/>
                          </a:rPr>
                          <m:t>2+</m:t>
                        </m:r>
                      </m:sup>
                    </m:sSup>
                  </m:oMath>
                </a14:m>
                <a:r>
                  <a:rPr lang="hu-HU" sz="4000" dirty="0">
                    <a:latin typeface="Cambria Math" panose="02040503050406030204" pitchFamily="18" charset="0"/>
                    <a:ea typeface="Cambria Math" panose="02040503050406030204" pitchFamily="18" charset="0"/>
                  </a:rPr>
                  <a:t> </a:t>
                </a:r>
              </a:p>
            </p:txBody>
          </p:sp>
        </mc:Choice>
        <mc:Fallback xmlns="">
          <p:sp>
            <p:nvSpPr>
              <p:cNvPr id="4" name="Szövegdoboz 3">
                <a:extLst>
                  <a:ext uri="{FF2B5EF4-FFF2-40B4-BE49-F238E27FC236}">
                    <a16:creationId xmlns:a16="http://schemas.microsoft.com/office/drawing/2014/main" id="{FB46B9AB-7419-4966-8C0E-19E06022E724}"/>
                  </a:ext>
                </a:extLst>
              </p:cNvPr>
              <p:cNvSpPr txBox="1">
                <a:spLocks noRot="1" noChangeAspect="1" noMove="1" noResize="1" noEditPoints="1" noAdjustHandles="1" noChangeArrowheads="1" noChangeShapeType="1" noTextEdit="1"/>
              </p:cNvSpPr>
              <p:nvPr/>
            </p:nvSpPr>
            <p:spPr>
              <a:xfrm>
                <a:off x="3753430" y="4774594"/>
                <a:ext cx="4720010" cy="627351"/>
              </a:xfrm>
              <a:prstGeom prst="rect">
                <a:avLst/>
              </a:prstGeom>
              <a:blipFill>
                <a:blip r:embed="rId2"/>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412280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4E8E7D58-09CA-488F-BA88-363FC948C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687" y="1424519"/>
            <a:ext cx="10080625" cy="4729456"/>
          </a:xfrm>
          <a:prstGeom prst="rect">
            <a:avLst/>
          </a:prstGeom>
        </p:spPr>
      </p:pic>
      <p:cxnSp>
        <p:nvCxnSpPr>
          <p:cNvPr id="5" name="Egyenes összekötő nyíllal 4">
            <a:extLst>
              <a:ext uri="{FF2B5EF4-FFF2-40B4-BE49-F238E27FC236}">
                <a16:creationId xmlns:a16="http://schemas.microsoft.com/office/drawing/2014/main" id="{DE2FB5D1-C1C6-41D3-8E69-0A3A283705D4}"/>
              </a:ext>
            </a:extLst>
          </p:cNvPr>
          <p:cNvCxnSpPr>
            <a:cxnSpLocks/>
          </p:cNvCxnSpPr>
          <p:nvPr/>
        </p:nvCxnSpPr>
        <p:spPr bwMode="auto">
          <a:xfrm>
            <a:off x="3953871" y="1357460"/>
            <a:ext cx="0" cy="2793100"/>
          </a:xfrm>
          <a:prstGeom prst="straightConnector1">
            <a:avLst/>
          </a:prstGeom>
          <a:solidFill>
            <a:srgbClr val="00B8FF"/>
          </a:solidFill>
          <a:ln w="63500" cap="flat" cmpd="sng" algn="ctr">
            <a:solidFill>
              <a:srgbClr val="FF0000"/>
            </a:solidFill>
            <a:prstDash val="solid"/>
            <a:round/>
            <a:headEnd type="none" w="med" len="med"/>
            <a:tailEnd type="stealth"/>
          </a:ln>
          <a:effectLst/>
        </p:spPr>
      </p:cxnSp>
      <p:sp>
        <p:nvSpPr>
          <p:cNvPr id="6" name="Szövegdoboz 5">
            <a:extLst>
              <a:ext uri="{FF2B5EF4-FFF2-40B4-BE49-F238E27FC236}">
                <a16:creationId xmlns:a16="http://schemas.microsoft.com/office/drawing/2014/main" id="{2636C2AF-D817-439A-BF6A-4721951A7A05}"/>
              </a:ext>
            </a:extLst>
          </p:cNvPr>
          <p:cNvSpPr txBox="1"/>
          <p:nvPr/>
        </p:nvSpPr>
        <p:spPr>
          <a:xfrm>
            <a:off x="3457928" y="902989"/>
            <a:ext cx="1005403" cy="49738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N=84</a:t>
            </a:r>
          </a:p>
        </p:txBody>
      </p:sp>
      <p:sp>
        <p:nvSpPr>
          <p:cNvPr id="14" name="Ellipszis 13">
            <a:extLst>
              <a:ext uri="{FF2B5EF4-FFF2-40B4-BE49-F238E27FC236}">
                <a16:creationId xmlns:a16="http://schemas.microsoft.com/office/drawing/2014/main" id="{D543BF83-3100-4915-8189-FA5FD114B927}"/>
              </a:ext>
            </a:extLst>
          </p:cNvPr>
          <p:cNvSpPr/>
          <p:nvPr/>
        </p:nvSpPr>
        <p:spPr>
          <a:xfrm rot="19897972">
            <a:off x="3134306" y="2532464"/>
            <a:ext cx="7050720" cy="1404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7" name="Csoportba foglalás 6">
            <a:extLst>
              <a:ext uri="{FF2B5EF4-FFF2-40B4-BE49-F238E27FC236}">
                <a16:creationId xmlns:a16="http://schemas.microsoft.com/office/drawing/2014/main" id="{804EE60A-06B7-4024-8C88-59A7B88325D6}"/>
              </a:ext>
            </a:extLst>
          </p:cNvPr>
          <p:cNvGrpSpPr/>
          <p:nvPr/>
        </p:nvGrpSpPr>
        <p:grpSpPr>
          <a:xfrm>
            <a:off x="3810000" y="962065"/>
            <a:ext cx="2460595" cy="5400000"/>
            <a:chOff x="2743201" y="2165398"/>
            <a:chExt cx="2460595" cy="5400000"/>
          </a:xfrm>
        </p:grpSpPr>
        <p:cxnSp>
          <p:nvCxnSpPr>
            <p:cNvPr id="8" name="Egyenes összekötő 7">
              <a:extLst>
                <a:ext uri="{FF2B5EF4-FFF2-40B4-BE49-F238E27FC236}">
                  <a16:creationId xmlns:a16="http://schemas.microsoft.com/office/drawing/2014/main" id="{1F1E4EDF-ADA6-4752-9A65-3CA1F999F94E}"/>
                </a:ext>
              </a:extLst>
            </p:cNvPr>
            <p:cNvCxnSpPr>
              <a:cxnSpLocks/>
            </p:cNvCxnSpPr>
            <p:nvPr/>
          </p:nvCxnSpPr>
          <p:spPr bwMode="auto">
            <a:xfrm flipV="1">
              <a:off x="2754795" y="2165398"/>
              <a:ext cx="880430" cy="3349052"/>
            </a:xfrm>
            <a:prstGeom prst="line">
              <a:avLst/>
            </a:prstGeom>
            <a:solidFill>
              <a:srgbClr val="00B8FF"/>
            </a:solidFill>
            <a:ln w="25400" cap="flat" cmpd="sng" algn="ctr">
              <a:solidFill>
                <a:srgbClr val="00B0F0"/>
              </a:solidFill>
              <a:prstDash val="solid"/>
              <a:round/>
              <a:headEnd type="none" w="med" len="med"/>
              <a:tailEnd type="none" w="med" len="med"/>
            </a:ln>
            <a:effectLst/>
          </p:spPr>
        </p:cxnSp>
        <p:cxnSp>
          <p:nvCxnSpPr>
            <p:cNvPr id="9" name="Egyenes összekötő 8">
              <a:extLst>
                <a:ext uri="{FF2B5EF4-FFF2-40B4-BE49-F238E27FC236}">
                  <a16:creationId xmlns:a16="http://schemas.microsoft.com/office/drawing/2014/main" id="{55FE3579-B7AA-468C-B94A-FB5C2DDF8048}"/>
                </a:ext>
              </a:extLst>
            </p:cNvPr>
            <p:cNvCxnSpPr>
              <a:cxnSpLocks/>
            </p:cNvCxnSpPr>
            <p:nvPr/>
          </p:nvCxnSpPr>
          <p:spPr bwMode="auto">
            <a:xfrm>
              <a:off x="2743201" y="6521896"/>
              <a:ext cx="892024" cy="984373"/>
            </a:xfrm>
            <a:prstGeom prst="line">
              <a:avLst/>
            </a:prstGeom>
            <a:solidFill>
              <a:srgbClr val="00B8FF"/>
            </a:solidFill>
            <a:ln w="25400" cap="flat" cmpd="sng" algn="ctr">
              <a:solidFill>
                <a:srgbClr val="00B0F0"/>
              </a:solidFill>
              <a:prstDash val="solid"/>
              <a:round/>
              <a:headEnd type="none" w="med" len="med"/>
              <a:tailEnd type="none" w="med" len="med"/>
            </a:ln>
            <a:effectLst/>
          </p:spPr>
        </p:cxnSp>
        <p:sp>
          <p:nvSpPr>
            <p:cNvPr id="10" name="Téglalap 9">
              <a:extLst>
                <a:ext uri="{FF2B5EF4-FFF2-40B4-BE49-F238E27FC236}">
                  <a16:creationId xmlns:a16="http://schemas.microsoft.com/office/drawing/2014/main" id="{B8430BD8-6D55-4453-A353-BD7F957BAEAB}"/>
                </a:ext>
              </a:extLst>
            </p:cNvPr>
            <p:cNvSpPr/>
            <p:nvPr/>
          </p:nvSpPr>
          <p:spPr bwMode="auto">
            <a:xfrm>
              <a:off x="2743201" y="5514449"/>
              <a:ext cx="297320" cy="994839"/>
            </a:xfrm>
            <a:prstGeom prst="rect">
              <a:avLst/>
            </a:prstGeom>
            <a:noFill/>
            <a:ln w="254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8" charset="0"/>
                <a:buNone/>
                <a:tabLst/>
              </a:pPr>
              <a:endParaRPr kumimoji="0" lang="hu-HU" sz="1800" b="0" i="0" u="none" strike="noStrike" cap="none" normalizeH="0" baseline="0">
                <a:ln>
                  <a:noFill/>
                </a:ln>
                <a:effectLst/>
                <a:latin typeface="Arial" charset="0"/>
              </a:endParaRPr>
            </a:p>
          </p:txBody>
        </p:sp>
        <p:cxnSp>
          <p:nvCxnSpPr>
            <p:cNvPr id="11" name="Egyenes összekötő 10">
              <a:extLst>
                <a:ext uri="{FF2B5EF4-FFF2-40B4-BE49-F238E27FC236}">
                  <a16:creationId xmlns:a16="http://schemas.microsoft.com/office/drawing/2014/main" id="{266289CC-9467-4CD8-A528-8C14755A3529}"/>
                </a:ext>
              </a:extLst>
            </p:cNvPr>
            <p:cNvCxnSpPr>
              <a:cxnSpLocks/>
            </p:cNvCxnSpPr>
            <p:nvPr/>
          </p:nvCxnSpPr>
          <p:spPr bwMode="auto">
            <a:xfrm flipV="1">
              <a:off x="3040521" y="2165398"/>
              <a:ext cx="2163275" cy="3349052"/>
            </a:xfrm>
            <a:prstGeom prst="line">
              <a:avLst/>
            </a:prstGeom>
            <a:solidFill>
              <a:srgbClr val="00B8FF"/>
            </a:solidFill>
            <a:ln w="25400" cap="flat" cmpd="sng" algn="ctr">
              <a:solidFill>
                <a:srgbClr val="00B0F0"/>
              </a:solidFill>
              <a:prstDash val="solid"/>
              <a:round/>
              <a:headEnd type="none" w="med" len="med"/>
              <a:tailEnd type="none" w="med" len="med"/>
            </a:ln>
            <a:effectLst/>
          </p:spPr>
        </p:cxnSp>
        <p:cxnSp>
          <p:nvCxnSpPr>
            <p:cNvPr id="12" name="Egyenes összekötő 11">
              <a:extLst>
                <a:ext uri="{FF2B5EF4-FFF2-40B4-BE49-F238E27FC236}">
                  <a16:creationId xmlns:a16="http://schemas.microsoft.com/office/drawing/2014/main" id="{B5DD34A3-0EF8-49F4-8A32-6A89EF242933}"/>
                </a:ext>
              </a:extLst>
            </p:cNvPr>
            <p:cNvCxnSpPr>
              <a:cxnSpLocks/>
            </p:cNvCxnSpPr>
            <p:nvPr/>
          </p:nvCxnSpPr>
          <p:spPr bwMode="auto">
            <a:xfrm>
              <a:off x="3040521" y="6509288"/>
              <a:ext cx="2163275" cy="996981"/>
            </a:xfrm>
            <a:prstGeom prst="line">
              <a:avLst/>
            </a:prstGeom>
            <a:solidFill>
              <a:srgbClr val="00B8FF"/>
            </a:solidFill>
            <a:ln w="25400" cap="flat" cmpd="sng" algn="ctr">
              <a:solidFill>
                <a:srgbClr val="00B0F0"/>
              </a:solidFill>
              <a:prstDash val="solid"/>
              <a:round/>
              <a:headEnd type="none" w="med" len="med"/>
              <a:tailEnd type="none" w="med" len="med"/>
            </a:ln>
            <a:effectLst/>
          </p:spPr>
        </p:cxnSp>
        <p:pic>
          <p:nvPicPr>
            <p:cNvPr id="13" name="Kép 12" descr="A képen elektronika, számológép, billentyűzet látható&#10;&#10;Automatikusan generált leírás">
              <a:extLst>
                <a:ext uri="{FF2B5EF4-FFF2-40B4-BE49-F238E27FC236}">
                  <a16:creationId xmlns:a16="http://schemas.microsoft.com/office/drawing/2014/main" id="{23E6A099-7FA8-444F-9910-8599B39A3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225" y="2165398"/>
              <a:ext cx="1568571" cy="5400000"/>
            </a:xfrm>
            <a:prstGeom prst="rect">
              <a:avLst/>
            </a:prstGeom>
            <a:ln w="25400">
              <a:solidFill>
                <a:srgbClr val="00B0F0"/>
              </a:solidFill>
            </a:ln>
          </p:spPr>
        </p:pic>
      </p:grpSp>
      <p:cxnSp>
        <p:nvCxnSpPr>
          <p:cNvPr id="15" name="Egyenes összekötő nyíllal 14">
            <a:extLst>
              <a:ext uri="{FF2B5EF4-FFF2-40B4-BE49-F238E27FC236}">
                <a16:creationId xmlns:a16="http://schemas.microsoft.com/office/drawing/2014/main" id="{929B110E-96B7-4C1B-A11E-54FCACE66128}"/>
              </a:ext>
            </a:extLst>
          </p:cNvPr>
          <p:cNvCxnSpPr>
            <a:cxnSpLocks/>
          </p:cNvCxnSpPr>
          <p:nvPr/>
        </p:nvCxnSpPr>
        <p:spPr bwMode="auto">
          <a:xfrm>
            <a:off x="8823960" y="4973520"/>
            <a:ext cx="631551" cy="0"/>
          </a:xfrm>
          <a:prstGeom prst="straightConnector1">
            <a:avLst/>
          </a:prstGeom>
          <a:solidFill>
            <a:srgbClr val="00B8FF"/>
          </a:solidFill>
          <a:ln w="63500" cap="flat" cmpd="sng" algn="ctr">
            <a:solidFill>
              <a:srgbClr val="FF0000"/>
            </a:solidFill>
            <a:prstDash val="solid"/>
            <a:round/>
            <a:headEnd type="none" w="med" len="med"/>
            <a:tailEnd type="stealth"/>
          </a:ln>
          <a:effectLst/>
        </p:spPr>
      </p:cxnSp>
      <p:sp>
        <p:nvSpPr>
          <p:cNvPr id="17" name="Ellipszis 16">
            <a:extLst>
              <a:ext uri="{FF2B5EF4-FFF2-40B4-BE49-F238E27FC236}">
                <a16:creationId xmlns:a16="http://schemas.microsoft.com/office/drawing/2014/main" id="{A0F7ADB9-EAFC-4782-B298-96251D69AC4A}"/>
              </a:ext>
            </a:extLst>
          </p:cNvPr>
          <p:cNvSpPr/>
          <p:nvPr/>
        </p:nvSpPr>
        <p:spPr>
          <a:xfrm>
            <a:off x="2023479" y="5365955"/>
            <a:ext cx="373134" cy="3731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Rectangle 1">
            <a:extLst>
              <a:ext uri="{FF2B5EF4-FFF2-40B4-BE49-F238E27FC236}">
                <a16:creationId xmlns:a16="http://schemas.microsoft.com/office/drawing/2014/main" id="{970D1D03-4EBC-3DC9-8C11-1954AEEA85DD}"/>
              </a:ext>
            </a:extLst>
          </p:cNvPr>
          <p:cNvSpPr/>
          <p:nvPr/>
        </p:nvSpPr>
        <p:spPr>
          <a:xfrm rot="16200000">
            <a:off x="-548208" y="2325908"/>
            <a:ext cx="2610198" cy="530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smtClean="0">
                <a:solidFill>
                  <a:schemeClr val="tx1"/>
                </a:solidFill>
                <a:latin typeface="Times New Roman" panose="02020603050405020304" pitchFamily="18" charset="0"/>
                <a:cs typeface="Times New Roman" panose="02020603050405020304" pitchFamily="18" charset="0"/>
              </a:rPr>
              <a:t>Number of protons</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(Z)</a:t>
            </a:r>
          </a:p>
        </p:txBody>
      </p:sp>
      <p:sp>
        <p:nvSpPr>
          <p:cNvPr id="3" name="Rectangle 2">
            <a:extLst>
              <a:ext uri="{FF2B5EF4-FFF2-40B4-BE49-F238E27FC236}">
                <a16:creationId xmlns:a16="http://schemas.microsoft.com/office/drawing/2014/main" id="{D4836A27-D211-A5A9-51A7-FD99E950A4C4}"/>
              </a:ext>
            </a:extLst>
          </p:cNvPr>
          <p:cNvSpPr/>
          <p:nvPr/>
        </p:nvSpPr>
        <p:spPr>
          <a:xfrm>
            <a:off x="7840892" y="6153975"/>
            <a:ext cx="3295420" cy="530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smtClean="0">
                <a:solidFill>
                  <a:schemeClr val="tx1"/>
                </a:solidFill>
                <a:latin typeface="Times New Roman" panose="02020603050405020304" pitchFamily="18" charset="0"/>
                <a:cs typeface="Times New Roman" panose="02020603050405020304" pitchFamily="18" charset="0"/>
              </a:rPr>
              <a:t>Number of neutrons</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(N)</a:t>
            </a:r>
          </a:p>
        </p:txBody>
      </p:sp>
      <p:sp>
        <p:nvSpPr>
          <p:cNvPr id="16" name="Cím 1">
            <a:extLst>
              <a:ext uri="{FF2B5EF4-FFF2-40B4-BE49-F238E27FC236}">
                <a16:creationId xmlns:a16="http://schemas.microsoft.com/office/drawing/2014/main" id="{6178060D-2325-0FBC-4B1B-0CC5BE9B32BB}"/>
              </a:ext>
            </a:extLst>
          </p:cNvPr>
          <p:cNvSpPr txBox="1">
            <a:spLocks/>
          </p:cNvSpPr>
          <p:nvPr/>
        </p:nvSpPr>
        <p:spPr>
          <a:xfrm>
            <a:off x="838200" y="2152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Nuclide map of the elements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22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100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100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838200" y="1657984"/>
            <a:ext cx="10515600" cy="5200016"/>
          </a:xfrm>
        </p:spPr>
        <p:txBody>
          <a:bodyPr>
            <a:normAutofit/>
          </a:bodyPr>
          <a:lstStyle/>
          <a:p>
            <a:pPr marL="442800" indent="-442800">
              <a:spcBef>
                <a:spcPts val="0"/>
              </a:spcBef>
              <a:spcAft>
                <a:spcPts val="1000"/>
              </a:spcAft>
            </a:pPr>
            <a:r>
              <a:rPr lang="hu-HU" sz="3200" dirty="0" smtClean="0">
                <a:latin typeface="Times New Roman" panose="02020603050405020304" pitchFamily="18" charset="0"/>
                <a:cs typeface="Times New Roman" panose="02020603050405020304" pitchFamily="18" charset="0"/>
              </a:rPr>
              <a:t>S</a:t>
            </a:r>
            <a:r>
              <a:rPr lang="en-US" sz="3200" dirty="0" err="1" smtClean="0">
                <a:latin typeface="Times New Roman" panose="02020603050405020304" pitchFamily="18" charset="0"/>
                <a:cs typeface="Times New Roman" panose="02020603050405020304" pitchFamily="18" charset="0"/>
              </a:rPr>
              <a:t>everal</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types </a:t>
            </a:r>
            <a:r>
              <a:rPr lang="en-US" sz="3200" dirty="0" smtClean="0">
                <a:latin typeface="Times New Roman" panose="02020603050405020304" pitchFamily="18" charset="0"/>
                <a:cs typeface="Times New Roman" panose="02020603050405020304" pitchFamily="18" charset="0"/>
              </a:rPr>
              <a:t>of</a:t>
            </a:r>
            <a:r>
              <a:rPr lang="hu-HU" sz="3200" dirty="0" smtClean="0">
                <a:latin typeface="Times New Roman" panose="02020603050405020304" pitchFamily="18" charset="0"/>
                <a:cs typeface="Times New Roman" panose="02020603050405020304" pitchFamily="18" charset="0"/>
              </a:rPr>
              <a:t> so-called</a:t>
            </a:r>
            <a:r>
              <a:rPr lang="en-US" sz="3200" dirty="0" smtClean="0">
                <a:latin typeface="Times New Roman" panose="02020603050405020304" pitchFamily="18" charset="0"/>
                <a:cs typeface="Times New Roman" panose="02020603050405020304" pitchFamily="18" charset="0"/>
              </a:rPr>
              <a:t> β-transformation</a:t>
            </a:r>
            <a:r>
              <a:rPr lang="hu-HU" sz="3200" dirty="0" smtClean="0">
                <a:latin typeface="Times New Roman" panose="02020603050405020304" pitchFamily="18" charset="0"/>
                <a:cs typeface="Times New Roman" panose="02020603050405020304" pitchFamily="18" charset="0"/>
              </a:rPr>
              <a:t> is known</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including the subsequent </a:t>
            </a:r>
            <a:r>
              <a:rPr lang="en-US" sz="3200" dirty="0" smtClean="0">
                <a:latin typeface="Times New Roman" panose="02020603050405020304" pitchFamily="18" charset="0"/>
                <a:cs typeface="Times New Roman" panose="02020603050405020304" pitchFamily="18" charset="0"/>
              </a:rPr>
              <a:t>radiation</a:t>
            </a:r>
            <a:r>
              <a:rPr lang="hu-HU" sz="3200" dirty="0">
                <a:latin typeface="Times New Roman" panose="02020603050405020304" pitchFamily="18" charset="0"/>
                <a:cs typeface="Times New Roman" panose="02020603050405020304" pitchFamily="18" charset="0"/>
              </a:rPr>
              <a:t>.</a:t>
            </a:r>
          </a:p>
          <a:p>
            <a:pPr marL="971550" lvl="1" indent="-514350">
              <a:spcBef>
                <a:spcPts val="0"/>
              </a:spcBef>
              <a:spcAft>
                <a:spcPts val="1000"/>
              </a:spcAft>
              <a:buFont typeface="+mj-lt"/>
              <a:buAutoNum type="arabicPeriod" startAt="2"/>
            </a:pPr>
            <a:r>
              <a:rPr lang="en-US" sz="2800" dirty="0" smtClean="0">
                <a:latin typeface="Times New Roman" panose="02020603050405020304" pitchFamily="18" charset="0"/>
                <a:cs typeface="Times New Roman" panose="02020603050405020304" pitchFamily="18" charset="0"/>
              </a:rPr>
              <a:t>During β</a:t>
            </a:r>
            <a:r>
              <a:rPr lang="en-US" sz="2800" baseline="30000" dirty="0" smtClean="0">
                <a:latin typeface="Times New Roman" panose="02020603050405020304" pitchFamily="18" charset="0"/>
                <a:cs typeface="Times New Roman" panose="02020603050405020304" pitchFamily="18" charset="0"/>
              </a:rPr>
              <a:t>-</a:t>
            </a:r>
            <a:r>
              <a:rPr lang="hu-H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radiation</a:t>
            </a:r>
            <a:r>
              <a:rPr lang="en-US" sz="2800" dirty="0">
                <a:latin typeface="Times New Roman" panose="02020603050405020304" pitchFamily="18" charset="0"/>
                <a:cs typeface="Times New Roman" panose="02020603050405020304" pitchFamily="18" charset="0"/>
              </a:rPr>
              <a:t>, much smaller particles, an electron and an anti-neutrino leave the nucleus. The energy released during the </a:t>
            </a:r>
            <a:r>
              <a:rPr lang="hu-HU" sz="2800" dirty="0" smtClean="0">
                <a:latin typeface="Times New Roman" panose="02020603050405020304" pitchFamily="18" charset="0"/>
                <a:cs typeface="Times New Roman" panose="02020603050405020304" pitchFamily="18" charset="0"/>
              </a:rPr>
              <a:t>decomposition</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distributed among the particles, so their energy is not clearly defined. Their speed approaches the speed of light</a:t>
            </a:r>
            <a:r>
              <a:rPr lang="hu-HU" sz="2800" dirty="0" smtClean="0">
                <a:latin typeface="Times New Roman" panose="02020603050405020304" pitchFamily="18" charset="0"/>
                <a:cs typeface="Times New Roman" panose="02020603050405020304" pitchFamily="18" charset="0"/>
              </a:rPr>
              <a:t>! </a:t>
            </a:r>
            <a:endParaRPr lang="hu-HU" sz="2800" dirty="0">
              <a:latin typeface="Times New Roman" panose="02020603050405020304" pitchFamily="18" charset="0"/>
              <a:cs typeface="Times New Roman" panose="02020603050405020304" pitchFamily="18" charset="0"/>
            </a:endParaRPr>
          </a:p>
          <a:p>
            <a:pPr marL="457200" lvl="1" indent="0">
              <a:spcBef>
                <a:spcPts val="7000"/>
              </a:spcBef>
              <a:spcAft>
                <a:spcPts val="1000"/>
              </a:spcAft>
              <a:buNone/>
            </a:pPr>
            <a:r>
              <a:rPr lang="hu-HU" sz="2800" dirty="0" smtClean="0">
                <a:latin typeface="Times New Roman" panose="02020603050405020304" pitchFamily="18" charset="0"/>
                <a:cs typeface="Times New Roman" panose="02020603050405020304" pitchFamily="18" charset="0"/>
              </a:rPr>
              <a:t>This decomposition</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characteristic of almost all neutron-rich nuclei below the stability </a:t>
            </a:r>
            <a:r>
              <a:rPr lang="en-US" sz="2800" dirty="0" smtClean="0">
                <a:latin typeface="Times New Roman" panose="02020603050405020304" pitchFamily="18" charset="0"/>
                <a:cs typeface="Times New Roman" panose="02020603050405020304" pitchFamily="18" charset="0"/>
              </a:rPr>
              <a:t>line</a:t>
            </a:r>
            <a:r>
              <a:rPr lang="hu-HU"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hu-HU" sz="2800" dirty="0" smtClean="0">
                <a:latin typeface="Times New Roman" panose="02020603050405020304" pitchFamily="18" charset="0"/>
                <a:cs typeface="Times New Roman" panose="02020603050405020304" pitchFamily="18" charset="0"/>
              </a:rPr>
              <a:t>One </a:t>
            </a:r>
            <a:r>
              <a:rPr lang="en-US" sz="2800" dirty="0" smtClean="0">
                <a:latin typeface="Times New Roman" panose="02020603050405020304" pitchFamily="18" charset="0"/>
                <a:cs typeface="Times New Roman" panose="02020603050405020304" pitchFamily="18" charset="0"/>
              </a:rPr>
              <a:t>can </a:t>
            </a:r>
            <a:r>
              <a:rPr lang="hu-HU" sz="2800" dirty="0" smtClean="0">
                <a:latin typeface="Times New Roman" panose="02020603050405020304" pitchFamily="18" charset="0"/>
                <a:cs typeface="Times New Roman" panose="02020603050405020304" pitchFamily="18" charset="0"/>
              </a:rPr>
              <a:t>detect</a:t>
            </a:r>
            <a:r>
              <a:rPr lang="en-US" sz="2800" dirty="0" smtClean="0">
                <a:latin typeface="Times New Roman" panose="02020603050405020304" pitchFamily="18" charset="0"/>
                <a:cs typeface="Times New Roman" panose="02020603050405020304" pitchFamily="18" charset="0"/>
              </a:rPr>
              <a:t> electrons, </a:t>
            </a:r>
            <a:r>
              <a:rPr lang="en-US" sz="2800" dirty="0">
                <a:latin typeface="Times New Roman" panose="02020603050405020304" pitchFamily="18" charset="0"/>
                <a:cs typeface="Times New Roman" panose="02020603050405020304" pitchFamily="18" charset="0"/>
              </a:rPr>
              <a:t>but hardly anti-neutrinos</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F9ECFD27-2D1C-4E49-AF4E-EC3744B4D6E1}"/>
                  </a:ext>
                </a:extLst>
              </p:cNvPr>
              <p:cNvSpPr txBox="1"/>
              <p:nvPr/>
            </p:nvSpPr>
            <p:spPr>
              <a:xfrm>
                <a:off x="3611730" y="4467699"/>
                <a:ext cx="4968540" cy="6307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4000" b="0" i="1" smtClean="0">
                              <a:latin typeface="Cambria Math" panose="02040503050406030204" pitchFamily="18" charset="0"/>
                              <a:ea typeface="Cambria Math" panose="02040503050406030204" pitchFamily="18" charset="0"/>
                            </a:rPr>
                          </m:ctrlPr>
                        </m:sPrePr>
                        <m:sub>
                          <m:r>
                            <a:rPr lang="hu-HU" sz="4000" b="0" i="1" smtClean="0">
                              <a:latin typeface="Cambria Math" panose="02040503050406030204" pitchFamily="18" charset="0"/>
                              <a:ea typeface="Cambria Math" panose="02040503050406030204" pitchFamily="18" charset="0"/>
                            </a:rPr>
                            <m:t>𝑍</m:t>
                          </m:r>
                        </m:sub>
                        <m:sup>
                          <m:r>
                            <a:rPr lang="hu-HU" sz="4000" b="0" i="1" smtClean="0">
                              <a:latin typeface="Cambria Math" panose="02040503050406030204" pitchFamily="18" charset="0"/>
                            </a:rPr>
                            <m:t>𝐴</m:t>
                          </m:r>
                        </m:sup>
                        <m:e>
                          <m:r>
                            <a:rPr lang="hu-HU" sz="4000" b="0" i="1" smtClean="0">
                              <a:latin typeface="Cambria Math" panose="02040503050406030204" pitchFamily="18" charset="0"/>
                            </a:rPr>
                            <m:t>𝑋</m:t>
                          </m:r>
                        </m:e>
                      </m:sPre>
                      <m:r>
                        <a:rPr lang="hu-HU" sz="4000" i="1">
                          <a:latin typeface="Cambria Math" panose="02040503050406030204" pitchFamily="18" charset="0"/>
                          <a:ea typeface="Cambria Math" panose="02040503050406030204" pitchFamily="18" charset="0"/>
                        </a:rPr>
                        <m:t>⟹</m:t>
                      </m:r>
                      <m:sPre>
                        <m:sPrePr>
                          <m:ctrlPr>
                            <a:rPr lang="hu-HU" sz="4000" b="0" i="1" smtClean="0">
                              <a:latin typeface="Cambria Math" panose="02040503050406030204" pitchFamily="18" charset="0"/>
                              <a:ea typeface="Cambria Math" panose="02040503050406030204" pitchFamily="18" charset="0"/>
                            </a:rPr>
                          </m:ctrlPr>
                        </m:sPrePr>
                        <m:sub>
                          <m:r>
                            <a:rPr lang="hu-HU" sz="4000" b="0" i="1" smtClean="0">
                              <a:latin typeface="Cambria Math" panose="02040503050406030204" pitchFamily="18" charset="0"/>
                              <a:ea typeface="Cambria Math" panose="02040503050406030204" pitchFamily="18" charset="0"/>
                            </a:rPr>
                            <m:t>𝑍</m:t>
                          </m:r>
                          <m:r>
                            <a:rPr lang="hu-HU" sz="4000" b="0" i="1" smtClean="0">
                              <a:latin typeface="Cambria Math" panose="02040503050406030204" pitchFamily="18" charset="0"/>
                              <a:ea typeface="Cambria Math" panose="02040503050406030204" pitchFamily="18" charset="0"/>
                            </a:rPr>
                            <m:t>+1</m:t>
                          </m:r>
                        </m:sub>
                        <m:sup>
                          <m:r>
                            <a:rPr lang="hu-HU" sz="4000" b="0" i="1" smtClean="0">
                              <a:latin typeface="Cambria Math" panose="02040503050406030204" pitchFamily="18" charset="0"/>
                            </a:rPr>
                            <m:t>𝐴</m:t>
                          </m:r>
                        </m:sup>
                        <m:e>
                          <m:r>
                            <a:rPr lang="hu-HU" sz="4000" b="0" i="1" smtClean="0">
                              <a:latin typeface="Cambria Math" panose="02040503050406030204" pitchFamily="18" charset="0"/>
                            </a:rPr>
                            <m:t>𝑌</m:t>
                          </m:r>
                        </m:e>
                      </m:sPre>
                      <m:r>
                        <a:rPr lang="hu-HU" sz="4000" b="0" i="1" smtClean="0">
                          <a:latin typeface="Cambria Math" panose="02040503050406030204" pitchFamily="18" charset="0"/>
                          <a:ea typeface="Cambria Math" panose="02040503050406030204" pitchFamily="18" charset="0"/>
                        </a:rPr>
                        <m:t>+</m:t>
                      </m:r>
                      <m:sSup>
                        <m:sSupPr>
                          <m:ctrlPr>
                            <a:rPr lang="hu-HU" sz="4000" b="0" i="1" smtClean="0">
                              <a:latin typeface="Cambria Math" panose="02040503050406030204" pitchFamily="18" charset="0"/>
                              <a:ea typeface="Cambria Math" panose="02040503050406030204" pitchFamily="18" charset="0"/>
                            </a:rPr>
                          </m:ctrlPr>
                        </m:sSupPr>
                        <m:e>
                          <m:r>
                            <a:rPr lang="hu-HU" sz="4000" b="0" i="1" smtClean="0">
                              <a:latin typeface="Cambria Math" panose="02040503050406030204" pitchFamily="18" charset="0"/>
                              <a:ea typeface="Cambria Math" panose="02040503050406030204" pitchFamily="18" charset="0"/>
                            </a:rPr>
                            <m:t>𝑒</m:t>
                          </m:r>
                        </m:e>
                        <m:sup>
                          <m:r>
                            <a:rPr lang="hu-HU" sz="4000" b="0" i="1" smtClean="0">
                              <a:latin typeface="Cambria Math" panose="02040503050406030204" pitchFamily="18" charset="0"/>
                              <a:ea typeface="Cambria Math" panose="02040503050406030204" pitchFamily="18" charset="0"/>
                            </a:rPr>
                            <m:t>−</m:t>
                          </m:r>
                        </m:sup>
                      </m:sSup>
                      <m:r>
                        <a:rPr lang="hu-HU" sz="4000" b="0" i="1" smtClean="0">
                          <a:latin typeface="Cambria Math" panose="02040503050406030204" pitchFamily="18" charset="0"/>
                          <a:ea typeface="Cambria Math" panose="02040503050406030204" pitchFamily="18" charset="0"/>
                        </a:rPr>
                        <m:t>+</m:t>
                      </m:r>
                      <m:sSub>
                        <m:sSubPr>
                          <m:ctrlPr>
                            <a:rPr lang="hu-HU" sz="4000" b="0" i="1" smtClean="0">
                              <a:latin typeface="Cambria Math" panose="02040503050406030204" pitchFamily="18" charset="0"/>
                              <a:ea typeface="Cambria Math" panose="02040503050406030204" pitchFamily="18" charset="0"/>
                            </a:rPr>
                          </m:ctrlPr>
                        </m:sSubPr>
                        <m:e>
                          <m:acc>
                            <m:accPr>
                              <m:chr m:val="̃"/>
                              <m:ctrlPr>
                                <a:rPr lang="hu-HU" sz="4000" i="1">
                                  <a:latin typeface="Cambria Math" panose="02040503050406030204" pitchFamily="18" charset="0"/>
                                  <a:ea typeface="Cambria Math" panose="02040503050406030204" pitchFamily="18" charset="0"/>
                                </a:rPr>
                              </m:ctrlPr>
                            </m:accPr>
                            <m:e>
                              <m:r>
                                <a:rPr lang="hu-HU" sz="4000" i="1">
                                  <a:latin typeface="Cambria Math" panose="02040503050406030204" pitchFamily="18" charset="0"/>
                                  <a:ea typeface="Cambria Math" panose="02040503050406030204" pitchFamily="18" charset="0"/>
                                </a:rPr>
                                <m:t>𝜈</m:t>
                              </m:r>
                            </m:e>
                          </m:acc>
                        </m:e>
                        <m:sub>
                          <m:r>
                            <a:rPr lang="hu-HU" sz="4000" b="0" i="1" smtClean="0">
                              <a:latin typeface="Cambria Math" panose="02040503050406030204" pitchFamily="18" charset="0"/>
                              <a:ea typeface="Cambria Math" panose="02040503050406030204" pitchFamily="18" charset="0"/>
                            </a:rPr>
                            <m:t>𝑒</m:t>
                          </m:r>
                        </m:sub>
                      </m:sSub>
                    </m:oMath>
                  </m:oMathPara>
                </a14:m>
                <a:endParaRPr lang="hu-HU" sz="4000" dirty="0"/>
              </a:p>
            </p:txBody>
          </p:sp>
        </mc:Choice>
        <mc:Fallback xmlns="">
          <p:sp>
            <p:nvSpPr>
              <p:cNvPr id="4" name="Szövegdoboz 3">
                <a:extLst>
                  <a:ext uri="{FF2B5EF4-FFF2-40B4-BE49-F238E27FC236}">
                    <a16:creationId xmlns:a16="http://schemas.microsoft.com/office/drawing/2014/main" id="{F9ECFD27-2D1C-4E49-AF4E-EC3744B4D6E1}"/>
                  </a:ext>
                </a:extLst>
              </p:cNvPr>
              <p:cNvSpPr txBox="1">
                <a:spLocks noRot="1" noChangeAspect="1" noMove="1" noResize="1" noEditPoints="1" noAdjustHandles="1" noChangeArrowheads="1" noChangeShapeType="1" noTextEdit="1"/>
              </p:cNvSpPr>
              <p:nvPr/>
            </p:nvSpPr>
            <p:spPr>
              <a:xfrm>
                <a:off x="3611730" y="4467699"/>
                <a:ext cx="4968540" cy="630750"/>
              </a:xfrm>
              <a:prstGeom prst="rect">
                <a:avLst/>
              </a:prstGeom>
              <a:blipFill>
                <a:blip r:embed="rId2"/>
                <a:stretch>
                  <a:fillRect/>
                </a:stretch>
              </a:blipFill>
            </p:spPr>
            <p:txBody>
              <a:bodyPr/>
              <a:lstStyle/>
              <a:p>
                <a:r>
                  <a:rPr lang="en-US">
                    <a:noFill/>
                  </a:rPr>
                  <a:t> </a:t>
                </a:r>
              </a:p>
            </p:txBody>
          </p:sp>
        </mc:Fallback>
      </mc:AlternateContent>
      <p:sp>
        <p:nvSpPr>
          <p:cNvPr id="6" name="Cím 1">
            <a:extLst>
              <a:ext uri="{FF2B5EF4-FFF2-40B4-BE49-F238E27FC236}">
                <a16:creationId xmlns:a16="http://schemas.microsoft.com/office/drawing/2014/main" id="{D50E7FE7-7A6B-4BF8-9EE5-6AB1B782DF72}"/>
              </a:ext>
            </a:extLst>
          </p:cNvPr>
          <p:cNvSpPr>
            <a:spLocks noGrp="1"/>
          </p:cNvSpPr>
          <p:nvPr>
            <p:ph type="title"/>
          </p:nvPr>
        </p:nvSpPr>
        <p:spPr>
          <a:xfrm>
            <a:off x="838200" y="243205"/>
            <a:ext cx="10515600" cy="1325563"/>
          </a:xfrm>
        </p:spPr>
        <p:txBody>
          <a:bodyPr/>
          <a:lstStyle/>
          <a:p>
            <a:pPr algn="ctr"/>
            <a:r>
              <a:rPr lang="hu-HU" dirty="0">
                <a:latin typeface="Times New Roman" panose="02020603050405020304" pitchFamily="18" charset="0"/>
                <a:cs typeface="Times New Roman" panose="02020603050405020304" pitchFamily="18" charset="0"/>
              </a:rPr>
              <a:t>Natural radioactivity</a:t>
            </a:r>
          </a:p>
        </p:txBody>
      </p:sp>
    </p:spTree>
    <p:extLst>
      <p:ext uri="{BB962C8B-B14F-4D97-AF65-F5344CB8AC3E}">
        <p14:creationId xmlns:p14="http://schemas.microsoft.com/office/powerpoint/2010/main" val="111289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ép 15" descr="A képen szöveg, térkép látható&#10;&#10;Automatikusan generált leírás">
            <a:extLst>
              <a:ext uri="{FF2B5EF4-FFF2-40B4-BE49-F238E27FC236}">
                <a16:creationId xmlns:a16="http://schemas.microsoft.com/office/drawing/2014/main" id="{C09D3903-5CAB-4BCE-BDAE-8A515CDD0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405" y="518801"/>
            <a:ext cx="9161189" cy="6120000"/>
          </a:xfrm>
          <a:prstGeom prst="rect">
            <a:avLst/>
          </a:prstGeom>
        </p:spPr>
      </p:pic>
      <p:cxnSp>
        <p:nvCxnSpPr>
          <p:cNvPr id="15" name="Egyenes összekötő nyíllal 14">
            <a:extLst>
              <a:ext uri="{FF2B5EF4-FFF2-40B4-BE49-F238E27FC236}">
                <a16:creationId xmlns:a16="http://schemas.microsoft.com/office/drawing/2014/main" id="{929B110E-96B7-4C1B-A11E-54FCACE66128}"/>
              </a:ext>
            </a:extLst>
          </p:cNvPr>
          <p:cNvCxnSpPr>
            <a:cxnSpLocks/>
          </p:cNvCxnSpPr>
          <p:nvPr/>
        </p:nvCxnSpPr>
        <p:spPr bwMode="auto">
          <a:xfrm>
            <a:off x="7808197" y="4398299"/>
            <a:ext cx="631551" cy="0"/>
          </a:xfrm>
          <a:prstGeom prst="straightConnector1">
            <a:avLst/>
          </a:prstGeom>
          <a:solidFill>
            <a:srgbClr val="00B8FF"/>
          </a:solidFill>
          <a:ln w="63500" cap="flat" cmpd="sng" algn="ctr">
            <a:solidFill>
              <a:srgbClr val="FF0000"/>
            </a:solidFill>
            <a:prstDash val="solid"/>
            <a:round/>
            <a:headEnd type="none" w="med" len="med"/>
            <a:tailEnd type="stealth"/>
          </a:ln>
          <a:effectLst/>
        </p:spPr>
      </p:cxnSp>
      <p:sp>
        <p:nvSpPr>
          <p:cNvPr id="18" name="Ellipszis 17">
            <a:extLst>
              <a:ext uri="{FF2B5EF4-FFF2-40B4-BE49-F238E27FC236}">
                <a16:creationId xmlns:a16="http://schemas.microsoft.com/office/drawing/2014/main" id="{F6B92E7D-AE2A-4837-8AF0-4995E9A91253}"/>
              </a:ext>
            </a:extLst>
          </p:cNvPr>
          <p:cNvSpPr/>
          <p:nvPr/>
        </p:nvSpPr>
        <p:spPr bwMode="auto">
          <a:xfrm rot="19714753">
            <a:off x="717604" y="3576507"/>
            <a:ext cx="9753037" cy="98855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8" charset="0"/>
              <a:buNone/>
              <a:tabLst/>
            </a:pPr>
            <a:endParaRPr kumimoji="0" lang="hu-HU" sz="1800" b="0" i="0" u="none" strike="noStrike" cap="none" normalizeH="0" baseline="0">
              <a:ln>
                <a:noFill/>
              </a:ln>
              <a:effectLst/>
              <a:latin typeface="Arial" charset="0"/>
            </a:endParaRPr>
          </a:p>
        </p:txBody>
      </p:sp>
    </p:spTree>
    <p:extLst>
      <p:ext uri="{BB962C8B-B14F-4D97-AF65-F5344CB8AC3E}">
        <p14:creationId xmlns:p14="http://schemas.microsoft.com/office/powerpoint/2010/main" val="79710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100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5E4F99-4D1F-402A-952B-787EE227920B}"/>
              </a:ext>
            </a:extLst>
          </p:cNvPr>
          <p:cNvSpPr>
            <a:spLocks noGrp="1"/>
          </p:cNvSpPr>
          <p:nvPr>
            <p:ph idx="1"/>
          </p:nvPr>
        </p:nvSpPr>
        <p:spPr>
          <a:xfrm>
            <a:off x="838200" y="1657984"/>
            <a:ext cx="10515600" cy="5200016"/>
          </a:xfrm>
        </p:spPr>
        <p:txBody>
          <a:bodyPr>
            <a:normAutofit fontScale="92500" lnSpcReduction="10000"/>
          </a:bodyPr>
          <a:lstStyle/>
          <a:p>
            <a:pPr marL="442800" indent="-442800">
              <a:spcBef>
                <a:spcPts val="0"/>
              </a:spcBef>
              <a:spcAft>
                <a:spcPts val="1000"/>
              </a:spcAft>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other two types of β-decays are not usually separated from each other because, with few exceptions, in the case of the same nucleus, they occur in parallel and result in the same daughter nucleus</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a:p>
            <a:pPr marL="971550" lvl="1" indent="-514350">
              <a:spcBef>
                <a:spcPts val="0"/>
              </a:spcBef>
              <a:spcAft>
                <a:spcPts val="1000"/>
              </a:spcAft>
              <a:buFont typeface="+mj-lt"/>
              <a:buAutoNum type="arabicPeriod" startAt="3"/>
            </a:pPr>
            <a:r>
              <a:rPr lang="hu-HU" sz="2800" dirty="0" smtClean="0">
                <a:latin typeface="Times New Roman" panose="02020603050405020304" pitchFamily="18" charset="0"/>
                <a:cs typeface="Times New Roman" panose="02020603050405020304" pitchFamily="18" charset="0"/>
              </a:rPr>
              <a:t>During the </a:t>
            </a:r>
            <a:r>
              <a:rPr lang="el-GR" sz="2800" dirty="0" smtClean="0">
                <a:latin typeface="Times New Roman" panose="02020603050405020304" pitchFamily="18" charset="0"/>
                <a:cs typeface="Times New Roman" panose="02020603050405020304" pitchFamily="18" charset="0"/>
              </a:rPr>
              <a:t>β</a:t>
            </a:r>
            <a:r>
              <a:rPr lang="hu-HU" sz="2800" baseline="30000" dirty="0" smtClean="0">
                <a:latin typeface="Times New Roman" panose="02020603050405020304" pitchFamily="18" charset="0"/>
                <a:cs typeface="Times New Roman" panose="02020603050405020304" pitchFamily="18" charset="0"/>
              </a:rPr>
              <a:t>+</a:t>
            </a:r>
            <a:r>
              <a:rPr lang="hu-HU" sz="2800" dirty="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radiation</a:t>
            </a:r>
            <a:r>
              <a:rPr lang="hu-HU" sz="2800" dirty="0" smtClean="0">
                <a:latin typeface="Times New Roman" panose="02020603050405020304" pitchFamily="18" charset="0"/>
                <a:cs typeface="Times New Roman" panose="02020603050405020304" pitchFamily="18" charset="0"/>
              </a:rPr>
              <a:t>, the leaving particles are the anti-particles of </a:t>
            </a:r>
            <a:r>
              <a:rPr lang="el-GR" sz="2800" dirty="0">
                <a:latin typeface="Times New Roman" panose="02020603050405020304" pitchFamily="18" charset="0"/>
                <a:cs typeface="Times New Roman" panose="02020603050405020304" pitchFamily="18" charset="0"/>
              </a:rPr>
              <a:t>β</a:t>
            </a:r>
            <a:r>
              <a:rPr lang="hu-HU" sz="2800" baseline="30000" dirty="0" smtClean="0">
                <a:latin typeface="Times New Roman" panose="02020603050405020304" pitchFamily="18" charset="0"/>
                <a:cs typeface="Times New Roman" panose="02020603050405020304" pitchFamily="18" charset="0"/>
              </a:rPr>
              <a:t>-</a:t>
            </a:r>
            <a:r>
              <a:rPr lang="hu-HU" sz="2800" dirty="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radiation</a:t>
            </a:r>
            <a:r>
              <a:rPr lang="hu-HU" sz="2800" dirty="0" smtClean="0">
                <a:latin typeface="Times New Roman" panose="02020603050405020304" pitchFamily="18" charset="0"/>
                <a:cs typeface="Times New Roman" panose="02020603050405020304" pitchFamily="18" charset="0"/>
              </a:rPr>
              <a:t>, i.e., one anti-electron/positron</a:t>
            </a:r>
            <a:r>
              <a:rPr lang="hu-HU" sz="2800" dirty="0">
                <a:latin typeface="Times New Roman" panose="02020603050405020304" pitchFamily="18" charset="0"/>
                <a:cs typeface="Times New Roman" panose="02020603050405020304" pitchFamily="18" charset="0"/>
              </a:rPr>
              <a:t>, </a:t>
            </a:r>
            <a:r>
              <a:rPr lang="hu-HU" sz="2800" dirty="0" smtClean="0">
                <a:latin typeface="Times New Roman" panose="02020603050405020304" pitchFamily="18" charset="0"/>
                <a:cs typeface="Times New Roman" panose="02020603050405020304" pitchFamily="18" charset="0"/>
              </a:rPr>
              <a:t>and one neutrino exit the nucleus. </a:t>
            </a:r>
            <a:r>
              <a:rPr lang="en-US" sz="2800" dirty="0">
                <a:latin typeface="Times New Roman" panose="02020603050405020304" pitchFamily="18" charset="0"/>
                <a:cs typeface="Times New Roman" panose="02020603050405020304" pitchFamily="18" charset="0"/>
              </a:rPr>
              <a:t>The energy released during the decay is also distributed among the particles, so their energy is not clearly defined. Their speed approaches the speed of </a:t>
            </a:r>
            <a:r>
              <a:rPr lang="en-US" sz="2800" dirty="0" smtClean="0">
                <a:latin typeface="Times New Roman" panose="02020603050405020304" pitchFamily="18" charset="0"/>
                <a:cs typeface="Times New Roman" panose="02020603050405020304" pitchFamily="18" charset="0"/>
              </a:rPr>
              <a:t>light</a:t>
            </a:r>
            <a:r>
              <a:rPr lang="hu-HU" sz="2800" dirty="0" smtClean="0">
                <a:latin typeface="Times New Roman" panose="02020603050405020304" pitchFamily="18" charset="0"/>
                <a:cs typeface="Times New Roman" panose="02020603050405020304" pitchFamily="18" charset="0"/>
              </a:rPr>
              <a:t>. </a:t>
            </a:r>
            <a:endParaRPr lang="hu-HU" sz="2800" dirty="0">
              <a:latin typeface="Times New Roman" panose="02020603050405020304" pitchFamily="18" charset="0"/>
              <a:cs typeface="Times New Roman" panose="02020603050405020304" pitchFamily="18" charset="0"/>
            </a:endParaRPr>
          </a:p>
          <a:p>
            <a:pPr marL="457200" lvl="1" indent="0">
              <a:spcBef>
                <a:spcPts val="6000"/>
              </a:spcBef>
              <a:spcAft>
                <a:spcPts val="1000"/>
              </a:spcAft>
              <a:buNone/>
            </a:pPr>
            <a:r>
              <a:rPr lang="hu-HU" sz="2800" dirty="0" smtClean="0">
                <a:latin typeface="Times New Roman" panose="02020603050405020304" pitchFamily="18" charset="0"/>
                <a:cs typeface="Times New Roman" panose="02020603050405020304" pitchFamily="18" charset="0"/>
              </a:rPr>
              <a:t>The </a:t>
            </a:r>
            <a:r>
              <a:rPr lang="en-US" sz="2800" dirty="0" smtClean="0">
                <a:latin typeface="Times New Roman" panose="02020603050405020304" pitchFamily="18" charset="0"/>
                <a:cs typeface="Times New Roman" panose="02020603050405020304" pitchFamily="18" charset="0"/>
              </a:rPr>
              <a:t>decay </a:t>
            </a:r>
            <a:r>
              <a:rPr lang="en-US" sz="2800" dirty="0">
                <a:latin typeface="Times New Roman" panose="02020603050405020304" pitchFamily="18" charset="0"/>
                <a:cs typeface="Times New Roman" panose="02020603050405020304" pitchFamily="18" charset="0"/>
              </a:rPr>
              <a:t>is characteristic of almost all proton-rich nuclei above the stability </a:t>
            </a:r>
            <a:r>
              <a:rPr lang="en-US" sz="2800" dirty="0" smtClean="0">
                <a:latin typeface="Times New Roman" panose="02020603050405020304" pitchFamily="18" charset="0"/>
                <a:cs typeface="Times New Roman" panose="02020603050405020304" pitchFamily="18" charset="0"/>
              </a:rPr>
              <a:t>line</a:t>
            </a:r>
            <a:r>
              <a:rPr lang="hu-H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hu-HU" sz="2800" dirty="0" smtClean="0">
                <a:latin typeface="Times New Roman" panose="02020603050405020304" pitchFamily="18" charset="0"/>
                <a:cs typeface="Times New Roman" panose="02020603050405020304" pitchFamily="18" charset="0"/>
              </a:rPr>
              <a:t>P</a:t>
            </a:r>
            <a:r>
              <a:rPr lang="en-US" sz="2800" dirty="0" err="1" smtClean="0">
                <a:latin typeface="Times New Roman" panose="02020603050405020304" pitchFamily="18" charset="0"/>
                <a:cs typeface="Times New Roman" panose="02020603050405020304" pitchFamily="18" charset="0"/>
              </a:rPr>
              <a:t>ositrons</a:t>
            </a:r>
            <a:r>
              <a:rPr lang="en-US" sz="2800" dirty="0" smtClean="0">
                <a:latin typeface="Times New Roman" panose="02020603050405020304" pitchFamily="18" charset="0"/>
                <a:cs typeface="Times New Roman" panose="02020603050405020304" pitchFamily="18" charset="0"/>
              </a:rPr>
              <a:t> </a:t>
            </a:r>
            <a:r>
              <a:rPr lang="hu-HU" sz="2800" dirty="0" smtClean="0">
                <a:latin typeface="Times New Roman" panose="02020603050405020304" pitchFamily="18" charset="0"/>
                <a:cs typeface="Times New Roman" panose="02020603050405020304" pitchFamily="18" charset="0"/>
              </a:rPr>
              <a:t>can be detected </a:t>
            </a:r>
            <a:r>
              <a:rPr lang="en-US" sz="2800" dirty="0" smtClean="0">
                <a:latin typeface="Times New Roman" panose="02020603050405020304" pitchFamily="18" charset="0"/>
                <a:cs typeface="Times New Roman" panose="02020603050405020304" pitchFamily="18" charset="0"/>
              </a:rPr>
              <a:t>well</a:t>
            </a:r>
            <a:r>
              <a:rPr lang="en-US" sz="2800" dirty="0">
                <a:latin typeface="Times New Roman" panose="02020603050405020304" pitchFamily="18" charset="0"/>
                <a:cs typeface="Times New Roman" panose="02020603050405020304" pitchFamily="18" charset="0"/>
              </a:rPr>
              <a:t>, neutrinos </a:t>
            </a:r>
            <a:r>
              <a:rPr lang="en-US" sz="2800" dirty="0" smtClean="0">
                <a:latin typeface="Times New Roman" panose="02020603050405020304" pitchFamily="18" charset="0"/>
                <a:cs typeface="Times New Roman" panose="02020603050405020304" pitchFamily="18" charset="0"/>
              </a:rPr>
              <a:t>hardly</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057C3512-AD89-4565-B5B1-FBBB99E8B7F0}"/>
                  </a:ext>
                </a:extLst>
              </p:cNvPr>
              <p:cNvSpPr txBox="1"/>
              <p:nvPr/>
            </p:nvSpPr>
            <p:spPr>
              <a:xfrm>
                <a:off x="3030833" y="4926791"/>
                <a:ext cx="6130333" cy="7079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4800" b="0" i="1" smtClean="0">
                              <a:latin typeface="Cambria Math" panose="02040503050406030204" pitchFamily="18" charset="0"/>
                              <a:ea typeface="Cambria Math" panose="02040503050406030204" pitchFamily="18" charset="0"/>
                            </a:rPr>
                          </m:ctrlPr>
                        </m:sPrePr>
                        <m:sub>
                          <m:r>
                            <a:rPr lang="hu-HU" sz="4800" b="0" i="1" smtClean="0">
                              <a:latin typeface="Cambria Math" panose="02040503050406030204" pitchFamily="18" charset="0"/>
                              <a:ea typeface="Cambria Math" panose="02040503050406030204" pitchFamily="18" charset="0"/>
                            </a:rPr>
                            <m:t>𝑍</m:t>
                          </m:r>
                        </m:sub>
                        <m:sup>
                          <m:r>
                            <a:rPr lang="hu-HU" sz="4800" b="0" i="1" smtClean="0">
                              <a:latin typeface="Cambria Math" panose="02040503050406030204" pitchFamily="18" charset="0"/>
                            </a:rPr>
                            <m:t>𝐴</m:t>
                          </m:r>
                        </m:sup>
                        <m:e>
                          <m:r>
                            <a:rPr lang="hu-HU" sz="4800" b="0" i="1" smtClean="0">
                              <a:latin typeface="Cambria Math" panose="02040503050406030204" pitchFamily="18" charset="0"/>
                            </a:rPr>
                            <m:t>𝑋</m:t>
                          </m:r>
                        </m:e>
                      </m:sPre>
                      <m:r>
                        <a:rPr lang="hu-HU" sz="4800" i="1">
                          <a:latin typeface="Cambria Math" panose="02040503050406030204" pitchFamily="18" charset="0"/>
                          <a:ea typeface="Cambria Math" panose="02040503050406030204" pitchFamily="18" charset="0"/>
                        </a:rPr>
                        <m:t>⟹</m:t>
                      </m:r>
                      <m:sPre>
                        <m:sPrePr>
                          <m:ctrlPr>
                            <a:rPr lang="hu-HU" sz="4800" b="0" i="1" smtClean="0">
                              <a:latin typeface="Cambria Math" panose="02040503050406030204" pitchFamily="18" charset="0"/>
                              <a:ea typeface="Cambria Math" panose="02040503050406030204" pitchFamily="18" charset="0"/>
                            </a:rPr>
                          </m:ctrlPr>
                        </m:sPrePr>
                        <m:sub>
                          <m:r>
                            <a:rPr lang="hu-HU" sz="4800" b="0" i="1" smtClean="0">
                              <a:latin typeface="Cambria Math" panose="02040503050406030204" pitchFamily="18" charset="0"/>
                              <a:ea typeface="Cambria Math" panose="02040503050406030204" pitchFamily="18" charset="0"/>
                            </a:rPr>
                            <m:t>𝑍</m:t>
                          </m:r>
                          <m:r>
                            <a:rPr lang="hu-HU" sz="4800" b="0" i="1" smtClean="0">
                              <a:latin typeface="Cambria Math" panose="02040503050406030204" pitchFamily="18" charset="0"/>
                              <a:ea typeface="Cambria Math" panose="02040503050406030204" pitchFamily="18" charset="0"/>
                            </a:rPr>
                            <m:t>−1</m:t>
                          </m:r>
                        </m:sub>
                        <m:sup>
                          <m:r>
                            <a:rPr lang="hu-HU" sz="4800" b="0" i="1" smtClean="0">
                              <a:latin typeface="Cambria Math" panose="02040503050406030204" pitchFamily="18" charset="0"/>
                            </a:rPr>
                            <m:t>𝐴</m:t>
                          </m:r>
                        </m:sup>
                        <m:e>
                          <m:r>
                            <a:rPr lang="hu-HU" sz="4800" b="0" i="1" smtClean="0">
                              <a:latin typeface="Cambria Math" panose="02040503050406030204" pitchFamily="18" charset="0"/>
                            </a:rPr>
                            <m:t>𝑌</m:t>
                          </m:r>
                        </m:e>
                      </m:sPre>
                      <m:r>
                        <a:rPr lang="hu-HU" sz="4800" b="0" i="1" smtClean="0">
                          <a:latin typeface="Cambria Math" panose="02040503050406030204" pitchFamily="18" charset="0"/>
                          <a:ea typeface="Cambria Math" panose="02040503050406030204" pitchFamily="18" charset="0"/>
                        </a:rPr>
                        <m:t>+ </m:t>
                      </m:r>
                      <m:sSup>
                        <m:sSupPr>
                          <m:ctrlPr>
                            <a:rPr lang="hu-HU" sz="4800" b="0" i="1" smtClean="0">
                              <a:latin typeface="Cambria Math" panose="02040503050406030204" pitchFamily="18" charset="0"/>
                              <a:ea typeface="Cambria Math" panose="02040503050406030204" pitchFamily="18" charset="0"/>
                            </a:rPr>
                          </m:ctrlPr>
                        </m:sSupPr>
                        <m:e>
                          <m:r>
                            <a:rPr lang="hu-HU" sz="4800" b="0" i="1" smtClean="0">
                              <a:latin typeface="Cambria Math" panose="02040503050406030204" pitchFamily="18" charset="0"/>
                              <a:ea typeface="Cambria Math" panose="02040503050406030204" pitchFamily="18" charset="0"/>
                            </a:rPr>
                            <m:t>𝑒</m:t>
                          </m:r>
                        </m:e>
                        <m:sup>
                          <m:r>
                            <a:rPr lang="hu-HU" sz="4800" b="0" i="1" smtClean="0">
                              <a:latin typeface="Cambria Math" panose="02040503050406030204" pitchFamily="18" charset="0"/>
                              <a:ea typeface="Cambria Math" panose="02040503050406030204" pitchFamily="18" charset="0"/>
                            </a:rPr>
                            <m:t>+</m:t>
                          </m:r>
                        </m:sup>
                      </m:sSup>
                      <m:r>
                        <a:rPr lang="hu-HU" sz="4800" b="0" i="1" smtClean="0">
                          <a:latin typeface="Cambria Math" panose="02040503050406030204" pitchFamily="18" charset="0"/>
                          <a:ea typeface="Cambria Math" panose="02040503050406030204" pitchFamily="18" charset="0"/>
                        </a:rPr>
                        <m:t>+</m:t>
                      </m:r>
                      <m:sSub>
                        <m:sSubPr>
                          <m:ctrlPr>
                            <a:rPr lang="hu-HU" sz="4800" i="1">
                              <a:latin typeface="Cambria Math" panose="02040503050406030204" pitchFamily="18" charset="0"/>
                              <a:ea typeface="Cambria Math" panose="02040503050406030204" pitchFamily="18" charset="0"/>
                            </a:rPr>
                          </m:ctrlPr>
                        </m:sSubPr>
                        <m:e>
                          <m:r>
                            <a:rPr lang="hu-HU" sz="4800" i="1">
                              <a:latin typeface="Cambria Math" panose="02040503050406030204" pitchFamily="18" charset="0"/>
                              <a:ea typeface="Cambria Math" panose="02040503050406030204" pitchFamily="18" charset="0"/>
                            </a:rPr>
                            <m:t>𝜈</m:t>
                          </m:r>
                        </m:e>
                        <m:sub>
                          <m:r>
                            <a:rPr lang="hu-HU" sz="4800" i="1">
                              <a:latin typeface="Cambria Math" panose="02040503050406030204" pitchFamily="18" charset="0"/>
                              <a:ea typeface="Cambria Math" panose="02040503050406030204" pitchFamily="18" charset="0"/>
                            </a:rPr>
                            <m:t>𝑒</m:t>
                          </m:r>
                        </m:sub>
                      </m:sSub>
                    </m:oMath>
                  </m:oMathPara>
                </a14:m>
                <a:endParaRPr lang="hu-HU" sz="4800" dirty="0"/>
              </a:p>
            </p:txBody>
          </p:sp>
        </mc:Choice>
        <mc:Fallback xmlns="">
          <p:sp>
            <p:nvSpPr>
              <p:cNvPr id="5" name="Szövegdoboz 4">
                <a:extLst>
                  <a:ext uri="{FF2B5EF4-FFF2-40B4-BE49-F238E27FC236}">
                    <a16:creationId xmlns:a16="http://schemas.microsoft.com/office/drawing/2014/main" id="{057C3512-AD89-4565-B5B1-FBBB99E8B7F0}"/>
                  </a:ext>
                </a:extLst>
              </p:cNvPr>
              <p:cNvSpPr txBox="1">
                <a:spLocks noRot="1" noChangeAspect="1" noMove="1" noResize="1" noEditPoints="1" noAdjustHandles="1" noChangeArrowheads="1" noChangeShapeType="1" noTextEdit="1"/>
              </p:cNvSpPr>
              <p:nvPr/>
            </p:nvSpPr>
            <p:spPr>
              <a:xfrm>
                <a:off x="3030833" y="4926791"/>
                <a:ext cx="6130333" cy="707951"/>
              </a:xfrm>
              <a:prstGeom prst="rect">
                <a:avLst/>
              </a:prstGeom>
              <a:blipFill>
                <a:blip r:embed="rId2"/>
                <a:stretch>
                  <a:fillRect b="-3448"/>
                </a:stretch>
              </a:blipFill>
            </p:spPr>
            <p:txBody>
              <a:bodyPr/>
              <a:lstStyle/>
              <a:p>
                <a:r>
                  <a:rPr lang="en-US">
                    <a:noFill/>
                  </a:rPr>
                  <a:t> </a:t>
                </a:r>
              </a:p>
            </p:txBody>
          </p:sp>
        </mc:Fallback>
      </mc:AlternateContent>
      <p:sp>
        <p:nvSpPr>
          <p:cNvPr id="6" name="Cím 1">
            <a:extLst>
              <a:ext uri="{FF2B5EF4-FFF2-40B4-BE49-F238E27FC236}">
                <a16:creationId xmlns:a16="http://schemas.microsoft.com/office/drawing/2014/main" id="{D50E7FE7-7A6B-4BF8-9EE5-6AB1B782DF72}"/>
              </a:ext>
            </a:extLst>
          </p:cNvPr>
          <p:cNvSpPr>
            <a:spLocks noGrp="1"/>
          </p:cNvSpPr>
          <p:nvPr>
            <p:ph type="title"/>
          </p:nvPr>
        </p:nvSpPr>
        <p:spPr>
          <a:xfrm>
            <a:off x="838200" y="243205"/>
            <a:ext cx="10515600" cy="1325563"/>
          </a:xfrm>
        </p:spPr>
        <p:txBody>
          <a:bodyPr/>
          <a:lstStyle/>
          <a:p>
            <a:pPr algn="ctr"/>
            <a:r>
              <a:rPr lang="hu-HU" dirty="0">
                <a:latin typeface="Times New Roman" panose="02020603050405020304" pitchFamily="18" charset="0"/>
                <a:cs typeface="Times New Roman" panose="02020603050405020304" pitchFamily="18" charset="0"/>
              </a:rPr>
              <a:t>Natural radioactivity</a:t>
            </a:r>
          </a:p>
        </p:txBody>
      </p:sp>
    </p:spTree>
    <p:extLst>
      <p:ext uri="{BB962C8B-B14F-4D97-AF65-F5344CB8AC3E}">
        <p14:creationId xmlns:p14="http://schemas.microsoft.com/office/powerpoint/2010/main" val="11335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18799</TotalTime>
  <Words>4035</Words>
  <Application>Microsoft Office PowerPoint</Application>
  <PresentationFormat>Widescreen</PresentationFormat>
  <Paragraphs>245</Paragraphs>
  <Slides>36</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Arial</vt:lpstr>
      <vt:lpstr>Calibri</vt:lpstr>
      <vt:lpstr>Calibri Light</vt:lpstr>
      <vt:lpstr>Cambria Math</vt:lpstr>
      <vt:lpstr>Courier New</vt:lpstr>
      <vt:lpstr>Times New Roman</vt:lpstr>
      <vt:lpstr>Wingdings</vt:lpstr>
      <vt:lpstr>Office-téma</vt:lpstr>
      <vt:lpstr>Egyenlet</vt:lpstr>
      <vt:lpstr>General Chemistry 9. Structure and description of the matter</vt:lpstr>
      <vt:lpstr>The worldview</vt:lpstr>
      <vt:lpstr>Structure of atoms</vt:lpstr>
      <vt:lpstr>Structure of atoms</vt:lpstr>
      <vt:lpstr>Natural radioactivity</vt:lpstr>
      <vt:lpstr>PowerPoint Presentation</vt:lpstr>
      <vt:lpstr>Natural radioactivity</vt:lpstr>
      <vt:lpstr>PowerPoint Presentation</vt:lpstr>
      <vt:lpstr>Natural radioactivity</vt:lpstr>
      <vt:lpstr>Natural radioactivity</vt:lpstr>
      <vt:lpstr>PowerPoint Presentation</vt:lpstr>
      <vt:lpstr>Natural radioactivity</vt:lpstr>
      <vt:lpstr>Natural radioactivity</vt:lpstr>
      <vt:lpstr>The basis of the radiocarbon dating</vt:lpstr>
      <vt:lpstr>Natural radioactivity</vt:lpstr>
      <vt:lpstr>Natural radioactivity</vt:lpstr>
      <vt:lpstr>Application of radioisotopes</vt:lpstr>
      <vt:lpstr>Application of radioisotopes</vt:lpstr>
      <vt:lpstr>Application of radioisotopes</vt:lpstr>
      <vt:lpstr>Mechanism of nuclear fission</vt:lpstr>
      <vt:lpstr>Application of radioisotopes</vt:lpstr>
      <vt:lpstr>Natural background radiation</vt:lpstr>
      <vt:lpstr>Natural background radiation</vt:lpstr>
      <vt:lpstr>Understanding the „Micro World”</vt:lpstr>
      <vt:lpstr>Development of quantum theory</vt:lpstr>
      <vt:lpstr>Development of quantum theory</vt:lpstr>
      <vt:lpstr>Development of quantum theory</vt:lpstr>
      <vt:lpstr>Photoelectric effect</vt:lpstr>
      <vt:lpstr>Photoelectric effect</vt:lpstr>
      <vt:lpstr>Light as particle</vt:lpstr>
      <vt:lpstr>Compton effect</vt:lpstr>
      <vt:lpstr>Particles as waves</vt:lpstr>
      <vt:lpstr>A new kind of uncertainty!</vt:lpstr>
      <vt:lpstr>Basic assumptions of quantum mechanics</vt:lpstr>
      <vt:lpstr>Quantum mechanics and classical physics</vt:lpstr>
      <vt:lpstr>The successes of quantum mechanics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Kémia alapjai  1. Alapfogalmak</dc:title>
  <dc:creator>Ottó</dc:creator>
  <cp:lastModifiedBy>szistvan</cp:lastModifiedBy>
  <cp:revision>1284</cp:revision>
  <dcterms:created xsi:type="dcterms:W3CDTF">2018-07-21T17:18:01Z</dcterms:created>
  <dcterms:modified xsi:type="dcterms:W3CDTF">2024-11-19T12:08:51Z</dcterms:modified>
</cp:coreProperties>
</file>