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24" r:id="rId2"/>
    <p:sldId id="370" r:id="rId3"/>
    <p:sldId id="374" r:id="rId4"/>
    <p:sldId id="375" r:id="rId5"/>
    <p:sldId id="376" r:id="rId6"/>
    <p:sldId id="377" r:id="rId7"/>
    <p:sldId id="378" r:id="rId8"/>
    <p:sldId id="381" r:id="rId9"/>
    <p:sldId id="382" r:id="rId10"/>
    <p:sldId id="384" r:id="rId11"/>
    <p:sldId id="383" r:id="rId12"/>
    <p:sldId id="385" r:id="rId13"/>
    <p:sldId id="386" r:id="rId14"/>
    <p:sldId id="387" r:id="rId15"/>
    <p:sldId id="379" r:id="rId16"/>
    <p:sldId id="388" r:id="rId17"/>
    <p:sldId id="389" r:id="rId18"/>
    <p:sldId id="391" r:id="rId19"/>
    <p:sldId id="392" r:id="rId20"/>
    <p:sldId id="395" r:id="rId21"/>
    <p:sldId id="396" r:id="rId22"/>
    <p:sldId id="390" r:id="rId23"/>
    <p:sldId id="397" r:id="rId24"/>
    <p:sldId id="398" r:id="rId25"/>
    <p:sldId id="399" r:id="rId26"/>
    <p:sldId id="401" r:id="rId27"/>
    <p:sldId id="400" r:id="rId28"/>
    <p:sldId id="265" r:id="rId29"/>
    <p:sldId id="266" r:id="rId30"/>
    <p:sldId id="305" r:id="rId31"/>
    <p:sldId id="263" r:id="rId32"/>
    <p:sldId id="271" r:id="rId33"/>
    <p:sldId id="272" r:id="rId34"/>
    <p:sldId id="300" r:id="rId35"/>
    <p:sldId id="380" r:id="rId36"/>
    <p:sldId id="402" r:id="rId37"/>
    <p:sldId id="276" r:id="rId3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2E0CFC"/>
    <a:srgbClr val="FF9933"/>
    <a:srgbClr val="B707AF"/>
    <a:srgbClr val="F6989F"/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Grid="0" showGuides="1">
      <p:cViewPr varScale="1">
        <p:scale>
          <a:sx n="110" d="100"/>
          <a:sy n="110" d="100"/>
        </p:scale>
        <p:origin x="552" y="114"/>
      </p:cViewPr>
      <p:guideLst>
        <p:guide orient="horz" pos="2863"/>
        <p:guide pos="3840"/>
      </p:guideLst>
    </p:cSldViewPr>
  </p:slideViewPr>
  <p:outlineViewPr>
    <p:cViewPr>
      <p:scale>
        <a:sx n="33" d="100"/>
        <a:sy n="33" d="100"/>
      </p:scale>
      <p:origin x="0" y="-138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626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E511C-5F32-4510-9552-F6558A4110E0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53BF4-DF2B-40C3-9B68-A2456896F0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19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BBEB941-D30A-43FC-A8D5-86845ECD7E5F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0248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hu-HU" baseline="0" dirty="0"/>
              <a:t> másik, a klasszikus fizika alapján nem értelmezhető jelenség, a </a:t>
            </a:r>
            <a:r>
              <a:rPr lang="hu-HU" baseline="0" dirty="0" err="1"/>
              <a:t>fotoelektromos</a:t>
            </a:r>
            <a:r>
              <a:rPr lang="hu-HU" baseline="0" dirty="0"/>
              <a:t> effektus volt. Az, hogy fény hatására elektronok lépnek ki egyes fémekből, önmagában még nem gond. A klasszikus fizika alapján, ha az elektron folyamatosan elnyeli a fényt (az amplitúdója csökken), akkor állandó bruttó besugárzási energiát alkalmazva, bármely hullámhosszú/frekvenciájú fény esetén ugyanolyan kinetikus energiájú elektronok kilépését eredményezne. Ugyanakkor egy adott hullámhosszú/frekvenciájú fény alkalmazása mellett, a besugárzó intenzitásának függvényében vizsgálva a kilépő elektronok kinetikus energiáját, a fényelnyelés törvénye (Lambert-Beer-törvény) alapján, egy minimális intenzitású fény szükséges a kilépéshez, és a kilépő elektronok kinetikus energiájának exponenciálisan nőnie kellene az alkalmazott fényintenzitás növekedésével.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BBEB941-D30A-43FC-A8D5-86845ECD7E5F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051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kísérleti tapasztalatok azonban gyökeresen eltértek a klasszikus fizika alapján vártaktól! Eltérő hullámhosszú/frekvenciájú</a:t>
            </a:r>
            <a:r>
              <a:rPr lang="hu-HU" baseline="0" dirty="0"/>
              <a:t> fényt, de á</a:t>
            </a:r>
            <a:r>
              <a:rPr lang="hu-HU" dirty="0"/>
              <a:t>llandó bruttó besugárzási energiát alkalmazva,</a:t>
            </a:r>
            <a:r>
              <a:rPr lang="hu-HU" baseline="0" dirty="0"/>
              <a:t> azt tapasztalták, hogy egy határfrekvencia alatt (határ-hullámszám felett) az alkalmazott bruttó energiától függetlenül nem lépnek ki elektronok, ugyanakkor a határfrekvencia felett akármilyen kis intenzitású fény kiváltja az elektronokat. Az alkalmazott fény intenzitástól a </a:t>
            </a:r>
            <a:r>
              <a:rPr lang="hu-HU" baseline="0" dirty="0" err="1"/>
              <a:t>fotoelektronok</a:t>
            </a:r>
            <a:r>
              <a:rPr lang="hu-HU" baseline="0" dirty="0"/>
              <a:t> száma függ, de a kinetikus energiájuk a frekvenciának a lineáris függvénye.</a:t>
            </a:r>
          </a:p>
          <a:p>
            <a:r>
              <a:rPr lang="hu-HU" baseline="0" dirty="0"/>
              <a:t>A jelenség helyes magyarázatát Einstein az egyik híres 1905-ös cikkében adta meg, amiért 1921-ben Nobel-díjat kapott. Eszerint a </a:t>
            </a:r>
            <a:r>
              <a:rPr lang="hu-HU" baseline="0" dirty="0" err="1"/>
              <a:t>fotoelektron</a:t>
            </a:r>
            <a:r>
              <a:rPr lang="hu-HU" baseline="0" dirty="0"/>
              <a:t> kilépése egyetlen esemény, egyetlen kölcsönhatás eredménye, mégpedig a fény részecskéje a foton és az elektron között. A foton energiája E=h</a:t>
            </a:r>
            <a:r>
              <a:rPr lang="el-GR" baseline="0" dirty="0"/>
              <a:t>ν</a:t>
            </a:r>
            <a:r>
              <a:rPr lang="hu-HU" baseline="0" dirty="0"/>
              <a:t>, amely csak akkor váltja ki elektron kilépését, ha meghaladja az elektron kötési energiáját. Az elektron kinetikus energiája pedig attól függ, hogy mennyivel haladja ez az „energiaadag” – energiakvantum a kötési energiát. Ugyanakkor azt a következtetést is le lehetett vonni, hogy az elektronok csak jól meghatározott energiaállapotban ún. </a:t>
            </a:r>
            <a:r>
              <a:rPr lang="hu-HU" baseline="0" dirty="0" err="1"/>
              <a:t>kvantált</a:t>
            </a:r>
            <a:r>
              <a:rPr lang="hu-HU" baseline="0" dirty="0"/>
              <a:t> állapotban létezhetnek a fémekben.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BBEB941-D30A-43FC-A8D5-86845ECD7E5F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8706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dirty="0"/>
              <a:t>Amikor a mikrorészecskék világának tanulmányozása került előtérbe, azonban egyre több olyan kísérleti tapasztalat halmozódott fel, amely ellentmondani látszott a klasszikus fizika törvényeinek. Az egyik ilyen tapasztalat az volt, hogy a Wilson-féle ködkamrában, ahol a részecskék pályája a kondenzáció miatt jól látható volt, de az </a:t>
            </a:r>
            <a:r>
              <a:rPr lang="hu-HU" altLang="hu-HU" dirty="0" err="1"/>
              <a:t>elekromágneses</a:t>
            </a:r>
            <a:r>
              <a:rPr lang="hu-HU" altLang="hu-HU" dirty="0"/>
              <a:t> sugárzás nem hagyott nyomot, a részecskék pályája látszólag minden ok nélkül megváltozott. Ez felvetette, hogy baj van a tehetetlenség törvényével.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BBEB941-D30A-43FC-A8D5-86845ECD7E5F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246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1A248D9-1A2A-4844-A504-ECE67487D736}" type="slidenum">
              <a:rPr lang="hu-HU"/>
              <a:pPr/>
              <a:t>31</a:t>
            </a:fld>
            <a:endParaRPr lang="hu-HU"/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lIns="86840" tIns="43420" rIns="86840" bIns="43420" anchor="ctr"/>
          <a:lstStyle/>
          <a:p>
            <a:pPr>
              <a:spcBef>
                <a:spcPts val="400"/>
              </a:spcBef>
            </a:pPr>
            <a:r>
              <a:rPr lang="hu-HU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Compton</a:t>
            </a:r>
            <a:r>
              <a:rPr lang="hu-HU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részletesen, mennyiségileg is vizsgálta a jelenséget, és arra a következtetésre</a:t>
            </a:r>
          </a:p>
          <a:p>
            <a:pPr indent="0">
              <a:spcBef>
                <a:spcPts val="400"/>
              </a:spcBef>
            </a:pPr>
            <a:r>
              <a:rPr lang="hu-HU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jutott, hogy a jelenség oka, hogy az elektronok fény hatására változtatják meg a pályájukat,</a:t>
            </a:r>
          </a:p>
          <a:p>
            <a:pPr>
              <a:spcBef>
                <a:spcPts val="400"/>
              </a:spcBef>
            </a:pPr>
            <a:r>
              <a:rPr lang="hu-HU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és a fény hullámhossza is megváltozik a kölcsönhatás következtében. A fénynek eszerint </a:t>
            </a:r>
          </a:p>
          <a:p>
            <a:pPr>
              <a:spcBef>
                <a:spcPts val="400"/>
              </a:spcBef>
            </a:pPr>
            <a:r>
              <a:rPr lang="hu-HU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van lendülete, ami a részecskékre jellemző </a:t>
            </a:r>
            <a:r>
              <a:rPr lang="hu-HU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mv</a:t>
            </a:r>
            <a:r>
              <a:rPr lang="hu-HU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szorzatként definiáltunk. A másik furcsaság</a:t>
            </a:r>
          </a:p>
          <a:p>
            <a:pPr>
              <a:spcBef>
                <a:spcPts val="400"/>
              </a:spcBef>
            </a:pPr>
            <a:r>
              <a:rPr lang="hu-HU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az volt, hogy a hullámtól átvett, neki átadott energia nem az </a:t>
            </a:r>
            <a:r>
              <a:rPr lang="hu-HU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amplitudót</a:t>
            </a:r>
            <a:r>
              <a:rPr lang="hu-HU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, hanem a</a:t>
            </a:r>
          </a:p>
          <a:p>
            <a:pPr>
              <a:spcBef>
                <a:spcPts val="400"/>
              </a:spcBef>
            </a:pPr>
            <a:r>
              <a:rPr lang="hu-HU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hullámhosszot</a:t>
            </a:r>
            <a:r>
              <a:rPr lang="hu-HU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változtatta meg!</a:t>
            </a:r>
            <a:endParaRPr lang="hu-H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foton feltételezése</a:t>
            </a:r>
            <a:r>
              <a:rPr lang="hu-HU" baseline="0" dirty="0"/>
              <a:t> a hullámok oldaláról vezetett az anyag duális, részecske és hullámtermészetének a felfedezéséhez. A másik irányból a </a:t>
            </a:r>
            <a:r>
              <a:rPr lang="hu-HU" baseline="0" dirty="0" err="1"/>
              <a:t>Davisson-Germer</a:t>
            </a:r>
            <a:r>
              <a:rPr lang="hu-HU" baseline="0" dirty="0"/>
              <a:t> kísérlet bizonyította, hogy a korábban részecskeként kezelt elektron is képes hullámtulajdonságokat mutatni, rácson hullámként szóródni, és interferencia képet produkálni. </a:t>
            </a:r>
          </a:p>
          <a:p>
            <a:r>
              <a:rPr lang="hu-HU" baseline="0" dirty="0"/>
              <a:t>A mennyiségi leírást de </a:t>
            </a:r>
            <a:r>
              <a:rPr lang="hu-HU" baseline="0" dirty="0" err="1"/>
              <a:t>Broglie</a:t>
            </a:r>
            <a:r>
              <a:rPr lang="hu-HU" baseline="0" dirty="0"/>
              <a:t> adta meg, mely szerint a részecske hullámhossza, és a lendülete összefügg, szorzatuk éppen a Planck állandót adja meg. </a:t>
            </a:r>
            <a:r>
              <a:rPr lang="el-GR" baseline="0" dirty="0"/>
              <a:t>λ</a:t>
            </a:r>
            <a:r>
              <a:rPr lang="hu-HU" baseline="0" dirty="0"/>
              <a:t>·p = h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BBEB941-D30A-43FC-A8D5-86845ECD7E5F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7468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bizonytalanság egy új típusának</a:t>
            </a:r>
            <a:r>
              <a:rPr lang="hu-HU" baseline="0" dirty="0"/>
              <a:t> a megjelenése végleg lerombolta a klasszikus fizikát. Újra volt szükség! Ennek az alapfeltevéseivel foglalkozunk a következőkben.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BBEB941-D30A-43FC-A8D5-86845ECD7E5F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837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új fizika, a</a:t>
            </a:r>
            <a:r>
              <a:rPr lang="hu-HU" baseline="0" dirty="0"/>
              <a:t> kvantummechanika</a:t>
            </a:r>
            <a:r>
              <a:rPr lang="hu-HU" dirty="0"/>
              <a:t> öt alapelve</a:t>
            </a:r>
            <a:r>
              <a:rPr lang="hu-HU" baseline="0" dirty="0"/>
              <a:t> tehát összefoglalva: </a:t>
            </a:r>
          </a:p>
          <a:p>
            <a:pPr marL="228600" indent="-228600">
              <a:buAutoNum type="arabicPeriod"/>
            </a:pPr>
            <a:r>
              <a:rPr lang="hu-HU" baseline="0" dirty="0"/>
              <a:t>A részecske állapotát az. Ún. hullámfüggvény írja le.</a:t>
            </a:r>
          </a:p>
          <a:p>
            <a:pPr marL="228600" indent="-228600">
              <a:buAutoNum type="arabicPeriod"/>
            </a:pPr>
            <a:r>
              <a:rPr lang="hu-HU" baseline="0" dirty="0"/>
              <a:t>A fizikai mennyiségeket ún. operátorok reprezentálják.</a:t>
            </a:r>
          </a:p>
          <a:p>
            <a:pPr marL="228600" indent="-228600">
              <a:buAutoNum type="arabicPeriod"/>
            </a:pPr>
            <a:r>
              <a:rPr lang="hu-HU" baseline="0" dirty="0"/>
              <a:t>A fizikai mennyiségeket az ún. sajátérték egyenletek segítségével kaphatjuk meg.</a:t>
            </a:r>
          </a:p>
          <a:p>
            <a:pPr marL="228600" indent="-228600">
              <a:buAutoNum type="arabicPeriod"/>
            </a:pPr>
            <a:r>
              <a:rPr lang="hu-HU" baseline="0" dirty="0"/>
              <a:t>Nagyszámú mérés átlagát a várható érték integrál adja meg.</a:t>
            </a:r>
          </a:p>
          <a:p>
            <a:pPr marL="228600" indent="-228600">
              <a:buAutoNum type="arabicPeriod"/>
            </a:pPr>
            <a:r>
              <a:rPr lang="hu-HU" baseline="0" dirty="0"/>
              <a:t>Az egymással nem felcserélhető operátorú fizikai mennyiségek bizonytalanságai, nagyszámú mérések átlagában, egymás rovására, csak korlátozottan javíthatók.</a:t>
            </a:r>
          </a:p>
          <a:p>
            <a:pPr marL="228600" indent="-228600">
              <a:buAutoNum type="arabicPeriod"/>
            </a:pPr>
            <a:endParaRPr lang="hu-HU" baseline="0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BBEB941-D30A-43FC-A8D5-86845ECD7E5F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0608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90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0BAFA9-554B-43B6-BEB6-75781DA33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4261480-A737-4A63-87C9-550E84F69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3B546C-A0D3-4F4F-9267-2E67412D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1FD01D0-1453-4D3C-B0CC-0317AE43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0C137CD-8091-40F3-BFC0-A8E9555C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455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0AE0C8-6C09-42ED-A08B-CAA29FA6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1F1E991-9999-4613-925A-08084B767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BC7D12-80F9-49D4-9398-E9481CAFA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D8C519E-665A-47B6-922A-39380665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92C238C-A0EE-4252-BDA2-313443E4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136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8540914-ABAC-42E6-9209-34DBAFA08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F1C6AC4-8FBC-4821-B086-D63ADD780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5BD712-18E0-4C2D-B613-C3F9BBC8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A1A3A8E-5927-4BFF-AC17-6902A4DEA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EA634D1-2616-4EF7-9A58-D9BEF2F6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95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82EB87-273B-45A9-8E30-4475690B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86C1DE-93B5-44C8-B9FD-3F3671FA9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788EEE0-C39F-4060-823A-27B7E2D9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FE2C0E-EB24-418C-8704-43D76BD2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2AD948-246F-418E-8C66-66C3DB9F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722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84EB00-7C7E-4794-BA56-3F20F356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7254D0B-6CDD-4C35-8C97-06C1A9DDB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29A6483-CD00-4B3C-92DD-4244DE4D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D7A25AE-55F6-42A4-B4EC-D2555BD6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F30DF3C-6C01-4487-B55F-83D93C01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372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C76D7B-C0CA-41EC-AE18-7063342D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C98209-8104-49F6-9C5C-21D352A84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9190E87-2C8E-4E6C-A1AB-1B0ADDF04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37839E9-07F7-43CD-913B-5D0D4651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8060AA2-2610-4ED4-B4FB-D694675BC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3334C38-4268-43C4-AE0D-3F8164C6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733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7E3171-8575-4C67-B09C-7F72C32A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F80FC6F-3CB7-454E-9714-9FB804CDB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3ECAB9C-0899-42E5-9713-46D78950A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1F5453F-938F-40A9-8F49-3493FC447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0C513DE-21D2-4C6F-8F44-E8785BA3B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52C82A1-8088-461D-81C2-9990F3FD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D1C14E5-D515-4B78-AD1E-EA50BB4A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D5A5DA0-FF31-419E-824A-F2B352A3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6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C42236-20E1-4CBA-A562-9D4F2040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FBF262A-F4AB-4FF7-9E2A-136F0C92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F462104-FC4D-4A6A-BCF5-7B39718E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281B4DB-FF4F-4E3A-BAA2-8649BE80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544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9A6A609-2800-48D5-9556-0E24C513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34DE4DC-3842-4BDA-A0BA-1A106968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B5EA7E8-AB0D-43D2-81C5-A0E0D74B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485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A396A4-CBDA-400A-AE4A-A716C98F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7EED0C4-AD41-4FC0-A47C-4DE435B32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F5A823A-8BD1-49D6-BF5F-A832DA0C1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D787E0B-9410-40AE-8514-11421603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6C67F90-7949-4F33-AEFE-CBF36FC8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1A68B43-D789-4812-9543-12B0DDC3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182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8C1FBA-AD13-4AB1-A511-D7196AA1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938488A-C63F-45A5-B4E1-C5B4ECD70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AE3F16C-981C-41FC-B930-3672F02B0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E6DF3D4-4843-49AB-87DE-CBFA3391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4821D0C-60E8-4CE1-AEFA-6A7B1A9E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1FEB053-A09B-4259-9DFF-76BC59E8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730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71717BE-A456-412E-A7C0-7F83A551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DD099AB-C8F7-40E5-8667-E8FA6C90C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F5ACB41-C0EB-4B7D-B631-25D77CC16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219127E-CCE0-4CE9-90BA-2E6E8E9BA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A170919-4997-41FF-8B14-BF6087448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921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mmons.wikimedia.org/w/index.php?curid=177587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oYF-HxtoY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lWlxt-bLWs" TargetMode="External"/><Relationship Id="rId2" Type="http://schemas.openxmlformats.org/officeDocument/2006/relationships/hyperlink" Target="https://www.youtube.com/watch?v=Ezq_a94xdw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Newton_t%C3%B6rv%C3%A9nye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ndc.bnl.gov/nudat2/reColor.jsp?newColor=d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5D048C-E92F-4BFF-A5A5-4168D998F2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Kémia alapjai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Az anyag szerkezetének leírása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63C4D18-3BD1-481B-AC2A-A82874343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>
            <a:no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Szilágyi István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SZTE Fizikai Kémiai és Anyagtudományi Tanszék</a:t>
            </a:r>
          </a:p>
          <a:p>
            <a:r>
              <a:rPr lang="hu-H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10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0E7FE7-7A6B-4BF8-9EE5-6AB1B782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Természetes radioaktivitás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5E4F99-4D1F-402A-952B-787EE227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984"/>
            <a:ext cx="10515600" cy="4864736"/>
          </a:xfrm>
        </p:spPr>
        <p:txBody>
          <a:bodyPr>
            <a:normAutofit/>
          </a:bodyPr>
          <a:lstStyle/>
          <a:p>
            <a:pPr marL="971550" lvl="1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4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másik, a leánymag szempontjából egyenértékű magátalakulás az ún. elektronbefogás (EC), amely során a mag, az ott elég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sű-rűn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megforduló 1s elektronok közül egyet befog, és az egyik pro-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tonja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neutronná alakul. A magból  egyetlen részecske egy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neutri-nó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távozik. A bomlás során felszabadult energiát ez viszi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magá-val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457200" lvl="1" indent="0">
              <a:spcBef>
                <a:spcPts val="6000"/>
              </a:spcBef>
              <a:spcAft>
                <a:spcPts val="1000"/>
              </a:spcAft>
              <a:buNone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bomlás szinte minden, protonban gazdag, a stabilitási vonal feletti magra jellemző! A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neutrinókat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alig tudjuk mérni, ezért a tisztán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elek-tronbefogással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átalakuló magok esetében nem tudunk részecskesugárzást mérni!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95671E9F-6AD6-4609-8164-ACED4A30D57D}"/>
                  </a:ext>
                </a:extLst>
              </p:cNvPr>
              <p:cNvSpPr txBox="1"/>
              <p:nvPr/>
            </p:nvSpPr>
            <p:spPr>
              <a:xfrm>
                <a:off x="3129441" y="3831757"/>
                <a:ext cx="5994077" cy="7079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hu-HU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sub>
                        <m:sup>
                          <m:r>
                            <a:rPr lang="hu-HU" sz="4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hu-HU" sz="4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sPre>
                      <m:r>
                        <a:rPr lang="hu-HU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hu-HU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Pre>
                        <m:sPrePr>
                          <m:ctrlPr>
                            <a:rPr lang="hu-HU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hu-HU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hu-HU" sz="4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hu-HU" sz="4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sPre>
                      <m:r>
                        <a:rPr lang="hu-HU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hu-HU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hu-HU" sz="48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95671E9F-6AD6-4609-8164-ACED4A30D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441" y="3831757"/>
                <a:ext cx="5994077" cy="707951"/>
              </a:xfrm>
              <a:prstGeom prst="rect">
                <a:avLst/>
              </a:prstGeom>
              <a:blipFill>
                <a:blip r:embed="rId2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3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C09D3903-5CAB-4BCE-BDAE-8A515CDD0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405" y="518801"/>
            <a:ext cx="9161189" cy="6120000"/>
          </a:xfrm>
          <a:prstGeom prst="rect">
            <a:avLst/>
          </a:prstGeom>
        </p:spPr>
      </p:pic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929B110E-96B7-4C1B-A11E-54FCACE66128}"/>
              </a:ext>
            </a:extLst>
          </p:cNvPr>
          <p:cNvCxnSpPr>
            <a:cxnSpLocks/>
          </p:cNvCxnSpPr>
          <p:nvPr/>
        </p:nvCxnSpPr>
        <p:spPr bwMode="auto">
          <a:xfrm>
            <a:off x="7823437" y="4169699"/>
            <a:ext cx="631551" cy="0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5" name="Szabadkézi sokszög: alakzat 4">
            <a:extLst>
              <a:ext uri="{FF2B5EF4-FFF2-40B4-BE49-F238E27FC236}">
                <a16:creationId xmlns:a16="http://schemas.microsoft.com/office/drawing/2014/main" id="{1C7C4610-296C-4799-8B7D-794A4F898429}"/>
              </a:ext>
            </a:extLst>
          </p:cNvPr>
          <p:cNvSpPr/>
          <p:nvPr/>
        </p:nvSpPr>
        <p:spPr bwMode="auto">
          <a:xfrm>
            <a:off x="1501538" y="2164080"/>
            <a:ext cx="6408022" cy="4344945"/>
          </a:xfrm>
          <a:custGeom>
            <a:avLst/>
            <a:gdLst>
              <a:gd name="connsiteX0" fmla="*/ 79467 w 6337886"/>
              <a:gd name="connsiteY0" fmla="*/ 3936753 h 4223714"/>
              <a:gd name="connsiteX1" fmla="*/ 1024863 w 6337886"/>
              <a:gd name="connsiteY1" fmla="*/ 2774380 h 4223714"/>
              <a:gd name="connsiteX2" fmla="*/ 3675073 w 6337886"/>
              <a:gd name="connsiteY2" fmla="*/ 821594 h 4223714"/>
              <a:gd name="connsiteX3" fmla="*/ 6278789 w 6337886"/>
              <a:gd name="connsiteY3" fmla="*/ 183 h 4223714"/>
              <a:gd name="connsiteX4" fmla="*/ 5302395 w 6337886"/>
              <a:gd name="connsiteY4" fmla="*/ 759600 h 4223714"/>
              <a:gd name="connsiteX5" fmla="*/ 3117134 w 6337886"/>
              <a:gd name="connsiteY5" fmla="*/ 2045960 h 4223714"/>
              <a:gd name="connsiteX6" fmla="*/ 1257338 w 6337886"/>
              <a:gd name="connsiteY6" fmla="*/ 3270326 h 4223714"/>
              <a:gd name="connsiteX7" fmla="*/ 187955 w 6337886"/>
              <a:gd name="connsiteY7" fmla="*/ 4184726 h 4223714"/>
              <a:gd name="connsiteX8" fmla="*/ 79467 w 6337886"/>
              <a:gd name="connsiteY8" fmla="*/ 3936753 h 422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7886" h="4223714">
                <a:moveTo>
                  <a:pt x="79467" y="3936753"/>
                </a:moveTo>
                <a:cubicBezTo>
                  <a:pt x="218952" y="3701695"/>
                  <a:pt x="425595" y="3293573"/>
                  <a:pt x="1024863" y="2774380"/>
                </a:cubicBezTo>
                <a:cubicBezTo>
                  <a:pt x="1624131" y="2255187"/>
                  <a:pt x="2799419" y="1283960"/>
                  <a:pt x="3675073" y="821594"/>
                </a:cubicBezTo>
                <a:cubicBezTo>
                  <a:pt x="4550727" y="359228"/>
                  <a:pt x="6007569" y="10515"/>
                  <a:pt x="6278789" y="183"/>
                </a:cubicBezTo>
                <a:cubicBezTo>
                  <a:pt x="6550009" y="-10149"/>
                  <a:pt x="5829337" y="418637"/>
                  <a:pt x="5302395" y="759600"/>
                </a:cubicBezTo>
                <a:cubicBezTo>
                  <a:pt x="4775453" y="1100563"/>
                  <a:pt x="3791310" y="1627506"/>
                  <a:pt x="3117134" y="2045960"/>
                </a:cubicBezTo>
                <a:cubicBezTo>
                  <a:pt x="2442958" y="2464414"/>
                  <a:pt x="1745534" y="2913865"/>
                  <a:pt x="1257338" y="3270326"/>
                </a:cubicBezTo>
                <a:cubicBezTo>
                  <a:pt x="769142" y="3626787"/>
                  <a:pt x="386850" y="4078821"/>
                  <a:pt x="187955" y="4184726"/>
                </a:cubicBezTo>
                <a:cubicBezTo>
                  <a:pt x="-10940" y="4290631"/>
                  <a:pt x="-60018" y="4171811"/>
                  <a:pt x="79467" y="3936753"/>
                </a:cubicBezTo>
                <a:close/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888307C2-5E49-429D-B74A-40A79F06DF84}"/>
              </a:ext>
            </a:extLst>
          </p:cNvPr>
          <p:cNvSpPr/>
          <p:nvPr/>
        </p:nvSpPr>
        <p:spPr bwMode="auto">
          <a:xfrm rot="20019738">
            <a:off x="8154330" y="1407686"/>
            <a:ext cx="1308465" cy="47583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97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0E7FE7-7A6B-4BF8-9EE5-6AB1B782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Természetes radioaktivitás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5E4F99-4D1F-402A-952B-787EE227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984"/>
            <a:ext cx="10515600" cy="4864736"/>
          </a:xfrm>
        </p:spPr>
        <p:txBody>
          <a:bodyPr>
            <a:normAutofit/>
          </a:bodyPr>
          <a:lstStyle/>
          <a:p>
            <a:pPr marL="971550" lvl="1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5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harmadik, ún.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-sugárzás nem független az előzőktől, mert csak akkor jelentkezik, ha a mag előtte már α-, vagy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-bomláson ment keresztül, de a bomlás eredményeként nem alapállapotú mag jött létre. A keletkezett gerjesztett állapotú mag a fölös energiájától, egy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-foton kisugárzásával szabadul meg. (Hasonlóan, mint a gerjesztett elektronok az atom elektronburkában!) 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Mivel a mag természete nem változik meg, ezért ezt izomer átalakulásnak (IT) nevezzük:</a:t>
            </a:r>
          </a:p>
          <a:p>
            <a:pPr marL="457200" lvl="1" indent="0">
              <a:spcBef>
                <a:spcPts val="6000"/>
              </a:spcBef>
              <a:spcAft>
                <a:spcPts val="1000"/>
              </a:spcAft>
              <a:buNone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keletkező határozott energiájú foton jellemző a magátalakulásra!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86F82AE6-92A9-4540-887B-27F71144BC56}"/>
                  </a:ext>
                </a:extLst>
              </p:cNvPr>
              <p:cNvSpPr txBox="1"/>
              <p:nvPr/>
            </p:nvSpPr>
            <p:spPr>
              <a:xfrm>
                <a:off x="3680707" y="4808416"/>
                <a:ext cx="4854534" cy="7786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hu-HU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sub>
                        <m:sup>
                          <m:r>
                            <a:rPr lang="hu-HU" sz="4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sSup>
                            <m:sSupPr>
                              <m:ctrlPr>
                                <a:rPr lang="hu-HU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4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hu-HU" sz="4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sPre>
                      <m:r>
                        <a:rPr lang="hu-HU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Pre>
                        <m:sPrePr>
                          <m:ctrlPr>
                            <a:rPr lang="hu-HU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sub>
                        <m:sup>
                          <m:r>
                            <a:rPr lang="hu-HU" sz="4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hu-HU" sz="4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sPre>
                      <m:r>
                        <a:rPr lang="hu-HU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hu-HU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hu-HU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lang="hu-HU" sz="4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86F82AE6-92A9-4540-887B-27F71144B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707" y="4808416"/>
                <a:ext cx="4854534" cy="778675"/>
              </a:xfrm>
              <a:prstGeom prst="rect">
                <a:avLst/>
              </a:prstGeom>
              <a:blipFill>
                <a:blip r:embed="rId2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7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0E7FE7-7A6B-4BF8-9EE5-6AB1B782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Természetes radioaktivitás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5E4F99-4D1F-402A-952B-787EE227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984"/>
            <a:ext cx="10515600" cy="5200016"/>
          </a:xfrm>
        </p:spPr>
        <p:txBody>
          <a:bodyPr>
            <a:normAutofit/>
          </a:bodyPr>
          <a:lstStyle/>
          <a:p>
            <a:pPr marL="442800" indent="-442800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ilyen, a természetben a Föld keletkezése óta megmaradt, ún. </a:t>
            </a:r>
            <a:r>
              <a:rPr lang="hu-H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primordiális</a:t>
            </a:r>
            <a:r>
              <a:rPr lang="hu-H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radioizotópok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mellett, azonban vannak olyan instabil izotópok is a környezetünkben, amelyek ma is, folyamatosan keletkeznek. Ezeket </a:t>
            </a:r>
            <a:r>
              <a:rPr lang="hu-H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kozmogén </a:t>
            </a:r>
            <a:r>
              <a:rPr lang="hu-H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radioizotó-pok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nevezzük, mert a kozmikus sugárzás hatására a Föl-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dön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lévő stabil izotópokból képződnek. </a:t>
            </a:r>
            <a:b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legismertebb:</a:t>
            </a:r>
          </a:p>
          <a:p>
            <a:pPr lvl="1" indent="-44280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szén 14-es tömegszámú izotópja, amely a légkör és a világűr határán az oda érkező neutronok hatására a légkör nitrogénjéből képződik: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906B6608-3EA4-45F2-B6FD-D004396B77DA}"/>
                  </a:ext>
                </a:extLst>
              </p:cNvPr>
              <p:cNvSpPr txBox="1"/>
              <p:nvPr/>
            </p:nvSpPr>
            <p:spPr>
              <a:xfrm>
                <a:off x="3833073" y="5885924"/>
                <a:ext cx="4525854" cy="5299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hu-HU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sPre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hu-HU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Pre>
                        <m:sPrePr>
                          <m:ctrlPr>
                            <a:rPr lang="hu-HU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hu-HU" sz="3600" i="1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sPre>
                      <m:r>
                        <a:rPr lang="hu-HU" sz="3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906B6608-3EA4-45F2-B6FD-D004396B7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073" y="5885924"/>
                <a:ext cx="4525854" cy="529953"/>
              </a:xfrm>
              <a:prstGeom prst="rect">
                <a:avLst/>
              </a:prstGeom>
              <a:blipFill>
                <a:blip r:embed="rId2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72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0E7FE7-7A6B-4BF8-9EE5-6AB1B782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radiokarbon eljárás alapja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5E4F99-4D1F-402A-952B-787EE227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984"/>
            <a:ext cx="10515600" cy="5001896"/>
          </a:xfrm>
        </p:spPr>
        <p:txBody>
          <a:bodyPr>
            <a:noAutofit/>
          </a:bodyPr>
          <a:lstStyle/>
          <a:p>
            <a:pPr marL="442800" indent="-442800">
              <a:spcBef>
                <a:spcPts val="0"/>
              </a:spcBef>
              <a:spcAft>
                <a:spcPts val="1000"/>
              </a:spcAft>
            </a:pP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keletkező C-14 izotóp reagálva az ott lévő oxigénnel szén-dioxidot képez, ami elkeveredik a légkörben, és belekerül a növényekbe, onnan az állatokba, azaz eloszlik az élő szervezetekben. Ugyan közben bomlik, és visszalakul,</a:t>
            </a:r>
          </a:p>
          <a:p>
            <a:pPr marL="442800" indent="0">
              <a:spcBef>
                <a:spcPts val="5000"/>
              </a:spcBef>
              <a:spcAft>
                <a:spcPts val="1000"/>
              </a:spcAft>
              <a:buNone/>
            </a:pP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az anyagcsere következtében a mennyisége megújul, azaz meglehetősen stabil koncentrációja alakul ki. Ez a megújulás azonban a szervezet elpusztulásakor leáll, és a koncentrációja csökkenni kezd. A sugárzás intenzitásának a mérésével ez követhető, és a csökkenés mértékéből kiszámítható, hogy mikor állt le az anyagcsere.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324FA804-4EF7-49D6-A952-88677C1F39FD}"/>
                  </a:ext>
                </a:extLst>
              </p:cNvPr>
              <p:cNvSpPr txBox="1"/>
              <p:nvPr/>
            </p:nvSpPr>
            <p:spPr>
              <a:xfrm>
                <a:off x="3824096" y="3429000"/>
                <a:ext cx="4543808" cy="5299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hu-HU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sPre>
                      <m:r>
                        <a:rPr lang="hu-HU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Pre>
                        <m:sPrePr>
                          <m:ctrlPr>
                            <a:rPr lang="hu-HU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hu-HU" sz="3600" i="1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sPre>
                      <m:r>
                        <a:rPr lang="hu-HU" sz="3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324FA804-4EF7-49D6-A952-88677C1F3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096" y="3429000"/>
                <a:ext cx="4543808" cy="529953"/>
              </a:xfrm>
              <a:prstGeom prst="rect">
                <a:avLst/>
              </a:prstGeom>
              <a:blipFill>
                <a:blip r:embed="rId2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83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0E7FE7-7A6B-4BF8-9EE5-6AB1B782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Természetes radioaktivitás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5E4F99-4D1F-402A-952B-787EE227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Számos más kozmogén izotóp is van, ezekből mindegyiké-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ből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lehet valamilyen „radioaktív órát” készíteni.</a:t>
            </a:r>
          </a:p>
          <a:p>
            <a:pPr lvl="1" indent="-44280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trícium (H-3 izotóp) is a légkör határán nitrogénből, az érkező neutronok hatására képződik:</a:t>
            </a:r>
          </a:p>
          <a:p>
            <a:pPr marL="687600" lvl="1" indent="0">
              <a:spcBef>
                <a:spcPts val="5000"/>
              </a:spcBef>
              <a:spcAft>
                <a:spcPts val="1000"/>
              </a:spcAft>
              <a:buNone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Vízzé alakulva bekerül a felszíni vizekbe, és addig amíg az a felszí-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nen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marad a bomlás ellenére állandó a koncentrációja, de a föld alá kerülve csökkeni kezd. A fúrt kutakból származó minták sugárzását mérve kiszámítható, hogy mikor került a víz a felszín alá!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B9FCB9D4-2CBD-47C7-8D1E-5FD3A27D2D9C}"/>
                  </a:ext>
                </a:extLst>
              </p:cNvPr>
              <p:cNvSpPr txBox="1"/>
              <p:nvPr/>
            </p:nvSpPr>
            <p:spPr>
              <a:xfrm>
                <a:off x="3817750" y="3747832"/>
                <a:ext cx="4558106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hu-HU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sPre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hu-HU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Pre>
                        <m:sPrePr>
                          <m:ctrlPr>
                            <a:rPr lang="hu-HU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hu-HU" sz="3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sPre>
                      <m:r>
                        <a:rPr lang="hu-HU" sz="36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hu-HU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B9FCB9D4-2CBD-47C7-8D1E-5FD3A27D2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750" y="3747832"/>
                <a:ext cx="4558106" cy="531877"/>
              </a:xfrm>
              <a:prstGeom prst="rect">
                <a:avLst/>
              </a:prstGeom>
              <a:blipFill>
                <a:blip r:embed="rId2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ACCFF12-F0E1-4E42-8261-48E7DFB31F0D}"/>
                  </a:ext>
                </a:extLst>
              </p:cNvPr>
              <p:cNvSpPr txBox="1"/>
              <p:nvPr/>
            </p:nvSpPr>
            <p:spPr>
              <a:xfrm>
                <a:off x="3879335" y="6026785"/>
                <a:ext cx="4433329" cy="530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hu-HU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hu-HU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Pre>
                        <m:sPrePr>
                          <m:ctrlPr>
                            <a:rPr lang="hu-HU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hu-HU" sz="3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ACCFF12-F0E1-4E42-8261-48E7DFB31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335" y="6026785"/>
                <a:ext cx="4433329" cy="530402"/>
              </a:xfrm>
              <a:prstGeom prst="rect">
                <a:avLst/>
              </a:prstGeom>
              <a:blipFill>
                <a:blip r:embed="rId3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86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0E7FE7-7A6B-4BF8-9EE5-6AB1B782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Természetes radioaktivitás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5E4F99-4D1F-402A-952B-787EE227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1962784"/>
            <a:ext cx="11033760" cy="4453256"/>
          </a:xfrm>
        </p:spPr>
        <p:txBody>
          <a:bodyPr>
            <a:normAutofit fontScale="92500" lnSpcReduction="10000"/>
          </a:bodyPr>
          <a:lstStyle/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 kozmogén izotópok napi szinten használatosak pl. a kőzetek korának, annak, hogy mennyi idővel ezelőtt kerültek a felszín alá meghatározására.</a:t>
            </a:r>
          </a:p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természetben ma megtalálható izotópok egy része, nem tartozik bele az előző két csoportba, mert jelenlétük annak következménye, hogy a nukleáris kísérletek során, jobb esetben tudatos mesterséges magátalakítással mi, az emberek hoztuk létre őket a XX. század közepétől. Ezek az </a:t>
            </a:r>
            <a:r>
              <a:rPr lang="hu-H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antropogén radioizotópok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 megjelenése a nukleáris technológia, energiatermelés, orvos-lás, anyagvizsgálati, és analitikai eljárások és a fegyverkezés  eredménye.  </a:t>
            </a:r>
          </a:p>
        </p:txBody>
      </p:sp>
    </p:spTree>
    <p:extLst>
      <p:ext uri="{BB962C8B-B14F-4D97-AF65-F5344CB8AC3E}">
        <p14:creationId xmlns:p14="http://schemas.microsoft.com/office/powerpoint/2010/main" val="23935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0E7FE7-7A6B-4BF8-9EE5-6AB1B782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20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Izotópok alkalmazása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5E4F99-4D1F-402A-952B-787EE227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676400"/>
            <a:ext cx="11582400" cy="4968240"/>
          </a:xfrm>
        </p:spPr>
        <p:txBody>
          <a:bodyPr>
            <a:normAutofit/>
          </a:bodyPr>
          <a:lstStyle/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Orvosi diagnosztika: radioizotóppal jelzett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biomolekulákat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juttat-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szervezetbe, és követik a sugárzás segítségével az útjukat, a feldolgozás sebességét, és következtetnek az esetleges betegségre.</a:t>
            </a:r>
          </a:p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Orvosi terápia: a radioizotópot tudatosan abba a szervbe juttatják be, ahol sejtek működését akarják a sugárzással befolyásolni.</a:t>
            </a:r>
          </a:p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Analitikai alkalmazások: tisztasági fok ellenőrzése, vagy anyag-mennyiség meghatározás, pl. izotóphígítással - a módszer a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lógusoktól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származik -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galapagosi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madárpopuláció mérése.</a:t>
            </a:r>
          </a:p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Anyagvizsgálatok: anyaghibák azonosítása a sugárzás elnyelése alapján.</a:t>
            </a:r>
          </a:p>
        </p:txBody>
      </p:sp>
    </p:spTree>
    <p:extLst>
      <p:ext uri="{BB962C8B-B14F-4D97-AF65-F5344CB8AC3E}">
        <p14:creationId xmlns:p14="http://schemas.microsoft.com/office/powerpoint/2010/main" val="336433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0E7FE7-7A6B-4BF8-9EE5-6AB1B782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20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Izotópok alkalmazása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5E4F99-4D1F-402A-952B-787EE227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0" y="1767840"/>
            <a:ext cx="4892040" cy="4053840"/>
          </a:xfrm>
        </p:spPr>
        <p:txBody>
          <a:bodyPr>
            <a:normAutofit/>
          </a:bodyPr>
          <a:lstStyle/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Energiatermelés:</a:t>
            </a:r>
            <a:b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 nukleonra jutó kötési energia változása a természet-ben megtalálható izotópok esetében maximumot mutat.</a:t>
            </a:r>
          </a:p>
          <a:p>
            <a:pPr lvl="1" indent="-44280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azaz a nagy tömegszámú magok hasítása, vagy</a:t>
            </a:r>
          </a:p>
          <a:p>
            <a:pPr lvl="1" indent="-44280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kis tömegszámú magok egye-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sítése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fúziója vezethet ered-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ményre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CA4DB42-44E3-4B63-A95B-1EE8DC73F1D9}"/>
              </a:ext>
            </a:extLst>
          </p:cNvPr>
          <p:cNvSpPr/>
          <p:nvPr/>
        </p:nvSpPr>
        <p:spPr>
          <a:xfrm>
            <a:off x="0" y="6364000"/>
            <a:ext cx="6592053" cy="613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https://commons.wikimedia.org/w/index.php?curid=1775873</a:t>
            </a:r>
            <a:endParaRPr lang="hu-HU" dirty="0">
              <a:solidFill>
                <a:srgbClr val="0070C0"/>
              </a:solidFill>
            </a:endParaRPr>
          </a:p>
          <a:p>
            <a:pPr algn="ctr"/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6" name="Ábra 5">
            <a:extLst>
              <a:ext uri="{FF2B5EF4-FFF2-40B4-BE49-F238E27FC236}">
                <a16:creationId xmlns:a16="http://schemas.microsoft.com/office/drawing/2014/main" id="{81069058-D16F-4486-AD39-863E5564A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1610621"/>
            <a:ext cx="7009957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4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0E7FE7-7A6B-4BF8-9EE5-6AB1B782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20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Izotópok alkalmazása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5E4F99-4D1F-402A-952B-787EE227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22120"/>
            <a:ext cx="11582400" cy="4770120"/>
          </a:xfrm>
        </p:spPr>
        <p:txBody>
          <a:bodyPr>
            <a:normAutofit/>
          </a:bodyPr>
          <a:lstStyle/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Maghasadás:</a:t>
            </a:r>
            <a:b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atomerőművekben főleg az U-235 lassú neutronok segítségével történő hasítását valósítják meg.</a:t>
            </a:r>
            <a:b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Pl.: </a:t>
            </a:r>
          </a:p>
          <a:p>
            <a:pPr marL="442800" indent="0">
              <a:spcBef>
                <a:spcPts val="5000"/>
              </a:spcBef>
              <a:spcAft>
                <a:spcPts val="1000"/>
              </a:spcAft>
              <a:buNone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amelyben több mint egy neutron keletkezik, és alkalmas a reakció fenntartására, a folyamatos működésre! Természetesen a termékek lehetnek más izotópok, és a neutronok száma is változhat!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3AF45B4F-4BCB-45CB-8D93-2502ABBE0C9D}"/>
                  </a:ext>
                </a:extLst>
              </p:cNvPr>
              <p:cNvSpPr txBox="1"/>
              <p:nvPr/>
            </p:nvSpPr>
            <p:spPr>
              <a:xfrm>
                <a:off x="2697696" y="3304550"/>
                <a:ext cx="6798078" cy="5438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92</m:t>
                          </m:r>
                        </m:sub>
                        <m:sup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235</m:t>
                          </m:r>
                        </m:sup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</m:e>
                      </m:sPre>
                      <m:sPre>
                        <m:sPrePr>
                          <m:ctrlPr>
                            <a:rPr lang="hu-HU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sz="3600" i="1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  <m:sup>
                          <m:r>
                            <a:rPr lang="hu-HU" sz="3600" i="1">
                              <a:latin typeface="Cambria Math" panose="02040503050406030204" pitchFamily="18" charset="0"/>
                            </a:rPr>
                            <m:t>89</m:t>
                          </m:r>
                        </m:sup>
                        <m:e>
                          <m:r>
                            <a:rPr lang="hu-HU" sz="3600" i="1">
                              <a:latin typeface="Cambria Math" panose="02040503050406030204" pitchFamily="18" charset="0"/>
                            </a:rPr>
                            <m:t>𝐾𝑟</m:t>
                          </m:r>
                        </m:e>
                      </m:sPre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hu-HU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sz="3600" i="1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  <m:sup>
                          <m:r>
                            <a:rPr lang="hu-HU" sz="3600" i="1">
                              <a:latin typeface="Cambria Math" panose="02040503050406030204" pitchFamily="18" charset="0"/>
                            </a:rPr>
                            <m:t>144</m:t>
                          </m:r>
                        </m:sup>
                        <m:e>
                          <m:r>
                            <a:rPr lang="hu-HU" sz="3600" i="1">
                              <a:latin typeface="Cambria Math" panose="02040503050406030204" pitchFamily="18" charset="0"/>
                            </a:rPr>
                            <m:t>𝐵𝑎</m:t>
                          </m:r>
                        </m:e>
                      </m:sPre>
                      <m:sSup>
                        <m:sSupPr>
                          <m:ctrlPr>
                            <a:rPr lang="hu-HU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600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hu-HU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hu-HU" sz="36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3AF45B4F-4BCB-45CB-8D93-2502ABBE0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696" y="3304550"/>
                <a:ext cx="6798078" cy="543867"/>
              </a:xfrm>
              <a:prstGeom prst="rect">
                <a:avLst/>
              </a:prstGeom>
              <a:blipFill>
                <a:blip r:embed="rId2"/>
                <a:stretch>
                  <a:fillRect b="-561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1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0E7FE7-7A6B-4BF8-9EE5-6AB1B782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világkép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5E4F99-4D1F-402A-952B-787EE227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984"/>
            <a:ext cx="10515600" cy="5032375"/>
          </a:xfrm>
        </p:spPr>
        <p:txBody>
          <a:bodyPr>
            <a:normAutofit/>
          </a:bodyPr>
          <a:lstStyle/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XVII-XVIII. században kialakult a ma klasszikus fizika néven ismert, és a közoktatásban tanított ismeretrendszer, amely Isaac Newton axiómáin alapult [50].</a:t>
            </a:r>
          </a:p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fényt, mint a tiszta energiát - hullámtulajdonságokkal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ren-delkező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elektromágneses sugárzásként tartják számon.</a:t>
            </a:r>
          </a:p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XIX. század elején Dalton és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Avogardro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atomelmélet</a:t>
            </a:r>
          </a:p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XIX. század végén a mikrorészecskék világa is kezd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feltá-rulni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az elektront felfedezi J.J. Thomson.</a:t>
            </a:r>
          </a:p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áttörést Rutherford és munkatársai érik el a XX. sz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ázad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elején - az atommag, a proton, és a neutron felfedezésével.</a:t>
            </a:r>
          </a:p>
        </p:txBody>
      </p:sp>
    </p:spTree>
    <p:extLst>
      <p:ext uri="{BB962C8B-B14F-4D97-AF65-F5344CB8AC3E}">
        <p14:creationId xmlns:p14="http://schemas.microsoft.com/office/powerpoint/2010/main" val="241649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Ellipszis 165">
            <a:extLst>
              <a:ext uri="{FF2B5EF4-FFF2-40B4-BE49-F238E27FC236}">
                <a16:creationId xmlns:a16="http://schemas.microsoft.com/office/drawing/2014/main" id="{BD37691F-9068-47E0-8C4F-3C409AF051B9}"/>
              </a:ext>
            </a:extLst>
          </p:cNvPr>
          <p:cNvSpPr/>
          <p:nvPr/>
        </p:nvSpPr>
        <p:spPr bwMode="auto">
          <a:xfrm>
            <a:off x="4781069" y="3617962"/>
            <a:ext cx="291062" cy="29106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hu-HU" sz="1633">
              <a:latin typeface="Arial" charset="0"/>
            </a:endParaRPr>
          </a:p>
        </p:txBody>
      </p:sp>
      <p:sp>
        <p:nvSpPr>
          <p:cNvPr id="167" name="Ellipszis 166">
            <a:extLst>
              <a:ext uri="{FF2B5EF4-FFF2-40B4-BE49-F238E27FC236}">
                <a16:creationId xmlns:a16="http://schemas.microsoft.com/office/drawing/2014/main" id="{CA0CA789-EC06-4B0F-9A18-F76F6F490F71}"/>
              </a:ext>
            </a:extLst>
          </p:cNvPr>
          <p:cNvSpPr/>
          <p:nvPr/>
        </p:nvSpPr>
        <p:spPr bwMode="auto">
          <a:xfrm>
            <a:off x="4926600" y="3732697"/>
            <a:ext cx="291062" cy="29106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hu-HU" sz="1633">
              <a:latin typeface="Arial" charset="0"/>
            </a:endParaRPr>
          </a:p>
        </p:txBody>
      </p:sp>
      <p:sp>
        <p:nvSpPr>
          <p:cNvPr id="174" name="Ellipszis 173">
            <a:extLst>
              <a:ext uri="{FF2B5EF4-FFF2-40B4-BE49-F238E27FC236}">
                <a16:creationId xmlns:a16="http://schemas.microsoft.com/office/drawing/2014/main" id="{EDD2254F-1DF6-42DC-AE5D-190D6A74DE5A}"/>
              </a:ext>
            </a:extLst>
          </p:cNvPr>
          <p:cNvSpPr/>
          <p:nvPr/>
        </p:nvSpPr>
        <p:spPr bwMode="auto">
          <a:xfrm>
            <a:off x="4798412" y="3926185"/>
            <a:ext cx="291062" cy="29106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hu-HU" sz="1633">
              <a:latin typeface="Arial" charset="0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99642F4-EBDB-47B5-B645-AC1EA97E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maghasadás mechanizmusa</a:t>
            </a:r>
            <a:endParaRPr lang="hu-HU" dirty="0"/>
          </a:p>
        </p:txBody>
      </p:sp>
      <p:sp>
        <p:nvSpPr>
          <p:cNvPr id="73" name="Ellipszis 72">
            <a:extLst>
              <a:ext uri="{FF2B5EF4-FFF2-40B4-BE49-F238E27FC236}">
                <a16:creationId xmlns:a16="http://schemas.microsoft.com/office/drawing/2014/main" id="{4A5B56E9-F090-4B2C-9F45-68BF263174AB}"/>
              </a:ext>
            </a:extLst>
          </p:cNvPr>
          <p:cNvSpPr/>
          <p:nvPr/>
        </p:nvSpPr>
        <p:spPr bwMode="auto">
          <a:xfrm>
            <a:off x="1688987" y="3773330"/>
            <a:ext cx="291062" cy="29106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hu-HU" sz="1633">
              <a:latin typeface="Arial" charset="0"/>
            </a:endParaRPr>
          </a:p>
        </p:txBody>
      </p:sp>
      <p:grpSp>
        <p:nvGrpSpPr>
          <p:cNvPr id="176" name="Csoportba foglalás 175">
            <a:extLst>
              <a:ext uri="{FF2B5EF4-FFF2-40B4-BE49-F238E27FC236}">
                <a16:creationId xmlns:a16="http://schemas.microsoft.com/office/drawing/2014/main" id="{83CE195F-DF30-4262-B46C-66C72D81A3EC}"/>
              </a:ext>
            </a:extLst>
          </p:cNvPr>
          <p:cNvGrpSpPr/>
          <p:nvPr/>
        </p:nvGrpSpPr>
        <p:grpSpPr>
          <a:xfrm>
            <a:off x="3634832" y="2725615"/>
            <a:ext cx="2401263" cy="2401263"/>
            <a:chOff x="3938337" y="2181726"/>
            <a:chExt cx="2646948" cy="2646948"/>
          </a:xfrm>
        </p:grpSpPr>
        <p:sp>
          <p:nvSpPr>
            <p:cNvPr id="29" name="Ellipszis 28">
              <a:extLst>
                <a:ext uri="{FF2B5EF4-FFF2-40B4-BE49-F238E27FC236}">
                  <a16:creationId xmlns:a16="http://schemas.microsoft.com/office/drawing/2014/main" id="{95D3C5D9-4448-4032-9D1A-77024F1AF298}"/>
                </a:ext>
              </a:extLst>
            </p:cNvPr>
            <p:cNvSpPr/>
            <p:nvPr/>
          </p:nvSpPr>
          <p:spPr bwMode="auto">
            <a:xfrm>
              <a:off x="3938337" y="2181726"/>
              <a:ext cx="2646948" cy="264694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5" name="Ellipszis 4">
              <a:extLst>
                <a:ext uri="{FF2B5EF4-FFF2-40B4-BE49-F238E27FC236}">
                  <a16:creationId xmlns:a16="http://schemas.microsoft.com/office/drawing/2014/main" id="{310A78E6-D22E-4FE5-9256-0E811530B5B7}"/>
                </a:ext>
              </a:extLst>
            </p:cNvPr>
            <p:cNvSpPr/>
            <p:nvPr/>
          </p:nvSpPr>
          <p:spPr bwMode="auto">
            <a:xfrm>
              <a:off x="5157538" y="2189748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6" name="Ellipszis 5">
              <a:extLst>
                <a:ext uri="{FF2B5EF4-FFF2-40B4-BE49-F238E27FC236}">
                  <a16:creationId xmlns:a16="http://schemas.microsoft.com/office/drawing/2014/main" id="{8A44A321-E4D9-4652-872C-BC617B91F5F6}"/>
                </a:ext>
              </a:extLst>
            </p:cNvPr>
            <p:cNvSpPr/>
            <p:nvPr/>
          </p:nvSpPr>
          <p:spPr bwMode="auto">
            <a:xfrm>
              <a:off x="5317959" y="2381894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7" name="Ellipszis 6">
              <a:extLst>
                <a:ext uri="{FF2B5EF4-FFF2-40B4-BE49-F238E27FC236}">
                  <a16:creationId xmlns:a16="http://schemas.microsoft.com/office/drawing/2014/main" id="{89D2E46B-7328-4B8E-AE06-4D7D785297A5}"/>
                </a:ext>
              </a:extLst>
            </p:cNvPr>
            <p:cNvSpPr/>
            <p:nvPr/>
          </p:nvSpPr>
          <p:spPr bwMode="auto">
            <a:xfrm>
              <a:off x="5478239" y="2248769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88591DB3-6243-4D6B-9004-972F091F8862}"/>
                </a:ext>
              </a:extLst>
            </p:cNvPr>
            <p:cNvSpPr/>
            <p:nvPr/>
          </p:nvSpPr>
          <p:spPr bwMode="auto">
            <a:xfrm>
              <a:off x="4958310" y="4248764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2BFB4FD4-0621-4B7C-9916-9475F1683516}"/>
                </a:ext>
              </a:extLst>
            </p:cNvPr>
            <p:cNvSpPr/>
            <p:nvPr/>
          </p:nvSpPr>
          <p:spPr bwMode="auto">
            <a:xfrm>
              <a:off x="5959643" y="2569611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1" name="Ellipszis 10">
              <a:extLst>
                <a:ext uri="{FF2B5EF4-FFF2-40B4-BE49-F238E27FC236}">
                  <a16:creationId xmlns:a16="http://schemas.microsoft.com/office/drawing/2014/main" id="{60B25854-4231-48B2-919C-48AB00245E7F}"/>
                </a:ext>
              </a:extLst>
            </p:cNvPr>
            <p:cNvSpPr/>
            <p:nvPr/>
          </p:nvSpPr>
          <p:spPr bwMode="auto">
            <a:xfrm>
              <a:off x="4513459" y="2685258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3" name="Ellipszis 12">
              <a:extLst>
                <a:ext uri="{FF2B5EF4-FFF2-40B4-BE49-F238E27FC236}">
                  <a16:creationId xmlns:a16="http://schemas.microsoft.com/office/drawing/2014/main" id="{B7A19106-8F07-4806-93C6-51D0674A6957}"/>
                </a:ext>
              </a:extLst>
            </p:cNvPr>
            <p:cNvSpPr/>
            <p:nvPr/>
          </p:nvSpPr>
          <p:spPr bwMode="auto">
            <a:xfrm>
              <a:off x="5176814" y="2480899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4" name="Ellipszis 13">
              <a:extLst>
                <a:ext uri="{FF2B5EF4-FFF2-40B4-BE49-F238E27FC236}">
                  <a16:creationId xmlns:a16="http://schemas.microsoft.com/office/drawing/2014/main" id="{20FF2F92-0233-4871-8F53-4B483B416834}"/>
                </a:ext>
              </a:extLst>
            </p:cNvPr>
            <p:cNvSpPr/>
            <p:nvPr/>
          </p:nvSpPr>
          <p:spPr bwMode="auto">
            <a:xfrm>
              <a:off x="5586605" y="2524837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25A1A6A-FF15-4525-AF7C-D6D30E2B0D59}"/>
                </a:ext>
              </a:extLst>
            </p:cNvPr>
            <p:cNvSpPr/>
            <p:nvPr/>
          </p:nvSpPr>
          <p:spPr bwMode="auto">
            <a:xfrm>
              <a:off x="5216918" y="2801741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E8865484-D14A-4893-8ED6-0B13E9167AA9}"/>
                </a:ext>
              </a:extLst>
            </p:cNvPr>
            <p:cNvSpPr/>
            <p:nvPr/>
          </p:nvSpPr>
          <p:spPr bwMode="auto">
            <a:xfrm>
              <a:off x="4078287" y="2794917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10B0743-2694-429F-A5DF-1F280204DA95}"/>
                </a:ext>
              </a:extLst>
            </p:cNvPr>
            <p:cNvSpPr/>
            <p:nvPr/>
          </p:nvSpPr>
          <p:spPr bwMode="auto">
            <a:xfrm>
              <a:off x="6264443" y="3122583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F60F19C3-81CD-4079-B338-C73AD60D8D4C}"/>
                </a:ext>
              </a:extLst>
            </p:cNvPr>
            <p:cNvSpPr/>
            <p:nvPr/>
          </p:nvSpPr>
          <p:spPr bwMode="auto">
            <a:xfrm>
              <a:off x="4533931" y="2347775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8CDD67E9-64B3-4365-9D7A-FB5C3D29CBDD}"/>
                </a:ext>
              </a:extLst>
            </p:cNvPr>
            <p:cNvSpPr/>
            <p:nvPr/>
          </p:nvSpPr>
          <p:spPr bwMode="auto">
            <a:xfrm>
              <a:off x="4673880" y="2583857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91CD51C1-D16E-47CC-B97C-119F63BFFD29}"/>
                </a:ext>
              </a:extLst>
            </p:cNvPr>
            <p:cNvSpPr/>
            <p:nvPr/>
          </p:nvSpPr>
          <p:spPr bwMode="auto">
            <a:xfrm>
              <a:off x="5016393" y="2989459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9F516EFE-08AE-4954-A40B-E16C376E1EA6}"/>
                </a:ext>
              </a:extLst>
            </p:cNvPr>
            <p:cNvSpPr/>
            <p:nvPr/>
          </p:nvSpPr>
          <p:spPr bwMode="auto">
            <a:xfrm>
              <a:off x="6128085" y="2841128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6" name="Ellipszis 25">
              <a:extLst>
                <a:ext uri="{FF2B5EF4-FFF2-40B4-BE49-F238E27FC236}">
                  <a16:creationId xmlns:a16="http://schemas.microsoft.com/office/drawing/2014/main" id="{0DF0431D-41E9-486C-8900-EA00D1590280}"/>
                </a:ext>
              </a:extLst>
            </p:cNvPr>
            <p:cNvSpPr/>
            <p:nvPr/>
          </p:nvSpPr>
          <p:spPr bwMode="auto">
            <a:xfrm>
              <a:off x="5747026" y="2381894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7" name="Ellipszis 26">
              <a:extLst>
                <a:ext uri="{FF2B5EF4-FFF2-40B4-BE49-F238E27FC236}">
                  <a16:creationId xmlns:a16="http://schemas.microsoft.com/office/drawing/2014/main" id="{6B7B24BB-3E5A-4902-92B4-6843BCE7A360}"/>
                </a:ext>
              </a:extLst>
            </p:cNvPr>
            <p:cNvSpPr/>
            <p:nvPr/>
          </p:nvSpPr>
          <p:spPr bwMode="auto">
            <a:xfrm>
              <a:off x="4259180" y="2536688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13673984-BDDE-4EB5-A16D-AC2BDDA80622}"/>
                </a:ext>
              </a:extLst>
            </p:cNvPr>
            <p:cNvSpPr/>
            <p:nvPr/>
          </p:nvSpPr>
          <p:spPr bwMode="auto">
            <a:xfrm>
              <a:off x="4834301" y="2215846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9" name="Ellipszis 18">
              <a:extLst>
                <a:ext uri="{FF2B5EF4-FFF2-40B4-BE49-F238E27FC236}">
                  <a16:creationId xmlns:a16="http://schemas.microsoft.com/office/drawing/2014/main" id="{4CE14583-3F07-4114-8108-81BC0247DA51}"/>
                </a:ext>
              </a:extLst>
            </p:cNvPr>
            <p:cNvSpPr/>
            <p:nvPr/>
          </p:nvSpPr>
          <p:spPr bwMode="auto">
            <a:xfrm>
              <a:off x="4896076" y="2428580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F6BE6C1F-A74F-42C9-A869-3AB2652475AB}"/>
                </a:ext>
              </a:extLst>
            </p:cNvPr>
            <p:cNvSpPr/>
            <p:nvPr/>
          </p:nvSpPr>
          <p:spPr bwMode="auto">
            <a:xfrm>
              <a:off x="4783422" y="2807369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61912468-A26F-4C2E-9DDE-0D80A1E0FDD0}"/>
                </a:ext>
              </a:extLst>
            </p:cNvPr>
            <p:cNvSpPr/>
            <p:nvPr/>
          </p:nvSpPr>
          <p:spPr bwMode="auto">
            <a:xfrm>
              <a:off x="4994722" y="2668617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34" name="Ellipszis 33">
              <a:extLst>
                <a:ext uri="{FF2B5EF4-FFF2-40B4-BE49-F238E27FC236}">
                  <a16:creationId xmlns:a16="http://schemas.microsoft.com/office/drawing/2014/main" id="{47994111-951C-4F1B-B807-EC8CD867EC8D}"/>
                </a:ext>
              </a:extLst>
            </p:cNvPr>
            <p:cNvSpPr/>
            <p:nvPr/>
          </p:nvSpPr>
          <p:spPr bwMode="auto">
            <a:xfrm>
              <a:off x="4325624" y="2841128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35" name="Ellipszis 34">
              <a:extLst>
                <a:ext uri="{FF2B5EF4-FFF2-40B4-BE49-F238E27FC236}">
                  <a16:creationId xmlns:a16="http://schemas.microsoft.com/office/drawing/2014/main" id="{C08B2457-F063-4233-8F2B-625EABCE01D1}"/>
                </a:ext>
              </a:extLst>
            </p:cNvPr>
            <p:cNvSpPr/>
            <p:nvPr/>
          </p:nvSpPr>
          <p:spPr bwMode="auto">
            <a:xfrm>
              <a:off x="4997117" y="4506276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37" name="Ellipszis 36">
              <a:extLst>
                <a:ext uri="{FF2B5EF4-FFF2-40B4-BE49-F238E27FC236}">
                  <a16:creationId xmlns:a16="http://schemas.microsoft.com/office/drawing/2014/main" id="{A741E06E-6F8D-492F-8064-42CDC08E5986}"/>
                </a:ext>
              </a:extLst>
            </p:cNvPr>
            <p:cNvSpPr/>
            <p:nvPr/>
          </p:nvSpPr>
          <p:spPr bwMode="auto">
            <a:xfrm>
              <a:off x="3993048" y="3721768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38" name="Ellipszis 37">
              <a:extLst>
                <a:ext uri="{FF2B5EF4-FFF2-40B4-BE49-F238E27FC236}">
                  <a16:creationId xmlns:a16="http://schemas.microsoft.com/office/drawing/2014/main" id="{CBAC3C64-A737-4FAD-9F36-48B6BA1E4B70}"/>
                </a:ext>
              </a:extLst>
            </p:cNvPr>
            <p:cNvSpPr/>
            <p:nvPr/>
          </p:nvSpPr>
          <p:spPr bwMode="auto">
            <a:xfrm>
              <a:off x="3978802" y="3096486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39" name="Ellipszis 38">
              <a:extLst>
                <a:ext uri="{FF2B5EF4-FFF2-40B4-BE49-F238E27FC236}">
                  <a16:creationId xmlns:a16="http://schemas.microsoft.com/office/drawing/2014/main" id="{2F4BE4F8-1C0E-49B4-A738-4909E43FC4C7}"/>
                </a:ext>
              </a:extLst>
            </p:cNvPr>
            <p:cNvSpPr/>
            <p:nvPr/>
          </p:nvSpPr>
          <p:spPr bwMode="auto">
            <a:xfrm>
              <a:off x="6264443" y="3443425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40" name="Ellipszis 39">
              <a:extLst>
                <a:ext uri="{FF2B5EF4-FFF2-40B4-BE49-F238E27FC236}">
                  <a16:creationId xmlns:a16="http://schemas.microsoft.com/office/drawing/2014/main" id="{170D2765-BBC3-4D08-9D1A-268DA1F0BA35}"/>
                </a:ext>
              </a:extLst>
            </p:cNvPr>
            <p:cNvSpPr/>
            <p:nvPr/>
          </p:nvSpPr>
          <p:spPr bwMode="auto">
            <a:xfrm>
              <a:off x="4232364" y="3682141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41" name="Ellipszis 40">
              <a:extLst>
                <a:ext uri="{FF2B5EF4-FFF2-40B4-BE49-F238E27FC236}">
                  <a16:creationId xmlns:a16="http://schemas.microsoft.com/office/drawing/2014/main" id="{1CD1C931-9C19-4174-8CE9-195B7AEAE553}"/>
                </a:ext>
              </a:extLst>
            </p:cNvPr>
            <p:cNvSpPr/>
            <p:nvPr/>
          </p:nvSpPr>
          <p:spPr bwMode="auto">
            <a:xfrm>
              <a:off x="5692434" y="4338194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42" name="Ellipszis 41">
              <a:extLst>
                <a:ext uri="{FF2B5EF4-FFF2-40B4-BE49-F238E27FC236}">
                  <a16:creationId xmlns:a16="http://schemas.microsoft.com/office/drawing/2014/main" id="{92567E70-CCCB-4C56-BF18-CC2EBFFE7B23}"/>
                </a:ext>
              </a:extLst>
            </p:cNvPr>
            <p:cNvSpPr/>
            <p:nvPr/>
          </p:nvSpPr>
          <p:spPr bwMode="auto">
            <a:xfrm>
              <a:off x="5216918" y="4486762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43" name="Ellipszis 42">
              <a:extLst>
                <a:ext uri="{FF2B5EF4-FFF2-40B4-BE49-F238E27FC236}">
                  <a16:creationId xmlns:a16="http://schemas.microsoft.com/office/drawing/2014/main" id="{5A3A38B4-9FD1-42F4-83BF-5B1234F74193}"/>
                </a:ext>
              </a:extLst>
            </p:cNvPr>
            <p:cNvSpPr/>
            <p:nvPr/>
          </p:nvSpPr>
          <p:spPr bwMode="auto">
            <a:xfrm>
              <a:off x="4259180" y="3075412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44" name="Ellipszis 43">
              <a:extLst>
                <a:ext uri="{FF2B5EF4-FFF2-40B4-BE49-F238E27FC236}">
                  <a16:creationId xmlns:a16="http://schemas.microsoft.com/office/drawing/2014/main" id="{8B95F707-0FD8-4244-98F2-7E80883CC35E}"/>
                </a:ext>
              </a:extLst>
            </p:cNvPr>
            <p:cNvSpPr/>
            <p:nvPr/>
          </p:nvSpPr>
          <p:spPr bwMode="auto">
            <a:xfrm>
              <a:off x="4735655" y="4445818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45" name="Ellipszis 44">
              <a:extLst>
                <a:ext uri="{FF2B5EF4-FFF2-40B4-BE49-F238E27FC236}">
                  <a16:creationId xmlns:a16="http://schemas.microsoft.com/office/drawing/2014/main" id="{84FBDA7A-1F69-48CD-903E-85EDB368F006}"/>
                </a:ext>
              </a:extLst>
            </p:cNvPr>
            <p:cNvSpPr/>
            <p:nvPr/>
          </p:nvSpPr>
          <p:spPr bwMode="auto">
            <a:xfrm>
              <a:off x="4313890" y="4196208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47" name="Ellipszis 46">
              <a:extLst>
                <a:ext uri="{FF2B5EF4-FFF2-40B4-BE49-F238E27FC236}">
                  <a16:creationId xmlns:a16="http://schemas.microsoft.com/office/drawing/2014/main" id="{686DEF13-3507-498E-8755-24E54850DAF9}"/>
                </a:ext>
              </a:extLst>
            </p:cNvPr>
            <p:cNvSpPr/>
            <p:nvPr/>
          </p:nvSpPr>
          <p:spPr bwMode="auto">
            <a:xfrm>
              <a:off x="6128085" y="3927922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48" name="Ellipszis 47">
              <a:extLst>
                <a:ext uri="{FF2B5EF4-FFF2-40B4-BE49-F238E27FC236}">
                  <a16:creationId xmlns:a16="http://schemas.microsoft.com/office/drawing/2014/main" id="{6168AB07-AEE1-4E38-9B7F-E71046FA56EA}"/>
                </a:ext>
              </a:extLst>
            </p:cNvPr>
            <p:cNvSpPr/>
            <p:nvPr/>
          </p:nvSpPr>
          <p:spPr bwMode="auto">
            <a:xfrm>
              <a:off x="4132997" y="3991851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49" name="Ellipszis 48">
              <a:extLst>
                <a:ext uri="{FF2B5EF4-FFF2-40B4-BE49-F238E27FC236}">
                  <a16:creationId xmlns:a16="http://schemas.microsoft.com/office/drawing/2014/main" id="{AA7CAEB4-E4A2-456F-BAA1-99DF7EDA2B06}"/>
                </a:ext>
              </a:extLst>
            </p:cNvPr>
            <p:cNvSpPr/>
            <p:nvPr/>
          </p:nvSpPr>
          <p:spPr bwMode="auto">
            <a:xfrm>
              <a:off x="3938338" y="3420202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50" name="Ellipszis 49">
              <a:extLst>
                <a:ext uri="{FF2B5EF4-FFF2-40B4-BE49-F238E27FC236}">
                  <a16:creationId xmlns:a16="http://schemas.microsoft.com/office/drawing/2014/main" id="{25B9F91C-0589-41D8-B05D-558065ECAAE6}"/>
                </a:ext>
              </a:extLst>
            </p:cNvPr>
            <p:cNvSpPr/>
            <p:nvPr/>
          </p:nvSpPr>
          <p:spPr bwMode="auto">
            <a:xfrm>
              <a:off x="6227572" y="3735417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36" name="Ellipszis 35">
              <a:extLst>
                <a:ext uri="{FF2B5EF4-FFF2-40B4-BE49-F238E27FC236}">
                  <a16:creationId xmlns:a16="http://schemas.microsoft.com/office/drawing/2014/main" id="{E1F60A10-5F95-46FC-979C-B00143F22837}"/>
                </a:ext>
              </a:extLst>
            </p:cNvPr>
            <p:cNvSpPr/>
            <p:nvPr/>
          </p:nvSpPr>
          <p:spPr bwMode="auto">
            <a:xfrm>
              <a:off x="4486045" y="4326341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30" name="Ellipszis 29">
              <a:extLst>
                <a:ext uri="{FF2B5EF4-FFF2-40B4-BE49-F238E27FC236}">
                  <a16:creationId xmlns:a16="http://schemas.microsoft.com/office/drawing/2014/main" id="{BD391B1C-62B9-4876-A3DC-90C1443FFAA6}"/>
                </a:ext>
              </a:extLst>
            </p:cNvPr>
            <p:cNvSpPr/>
            <p:nvPr/>
          </p:nvSpPr>
          <p:spPr bwMode="auto">
            <a:xfrm>
              <a:off x="5211892" y="4196687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31" name="Ellipszis 30">
              <a:extLst>
                <a:ext uri="{FF2B5EF4-FFF2-40B4-BE49-F238E27FC236}">
                  <a16:creationId xmlns:a16="http://schemas.microsoft.com/office/drawing/2014/main" id="{92017957-6684-491D-A059-67F986A4D71F}"/>
                </a:ext>
              </a:extLst>
            </p:cNvPr>
            <p:cNvSpPr/>
            <p:nvPr/>
          </p:nvSpPr>
          <p:spPr bwMode="auto">
            <a:xfrm>
              <a:off x="5988136" y="4088343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32" name="Ellipszis 31">
              <a:extLst>
                <a:ext uri="{FF2B5EF4-FFF2-40B4-BE49-F238E27FC236}">
                  <a16:creationId xmlns:a16="http://schemas.microsoft.com/office/drawing/2014/main" id="{A5A6E7BB-5EB5-468E-9423-284FAE038E74}"/>
                </a:ext>
              </a:extLst>
            </p:cNvPr>
            <p:cNvSpPr/>
            <p:nvPr/>
          </p:nvSpPr>
          <p:spPr bwMode="auto">
            <a:xfrm>
              <a:off x="5473593" y="4445818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33" name="Ellipszis 32">
              <a:extLst>
                <a:ext uri="{FF2B5EF4-FFF2-40B4-BE49-F238E27FC236}">
                  <a16:creationId xmlns:a16="http://schemas.microsoft.com/office/drawing/2014/main" id="{19DC7D32-4C3A-442F-A248-6036DB622841}"/>
                </a:ext>
              </a:extLst>
            </p:cNvPr>
            <p:cNvSpPr/>
            <p:nvPr/>
          </p:nvSpPr>
          <p:spPr bwMode="auto">
            <a:xfrm>
              <a:off x="4332088" y="3927922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8" name="Ellipszis 7">
              <a:extLst>
                <a:ext uri="{FF2B5EF4-FFF2-40B4-BE49-F238E27FC236}">
                  <a16:creationId xmlns:a16="http://schemas.microsoft.com/office/drawing/2014/main" id="{1E7A3487-8658-4F15-B407-3229FC5E52DC}"/>
                </a:ext>
              </a:extLst>
            </p:cNvPr>
            <p:cNvSpPr/>
            <p:nvPr/>
          </p:nvSpPr>
          <p:spPr bwMode="auto">
            <a:xfrm>
              <a:off x="5935940" y="2967790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46" name="Ellipszis 45">
              <a:extLst>
                <a:ext uri="{FF2B5EF4-FFF2-40B4-BE49-F238E27FC236}">
                  <a16:creationId xmlns:a16="http://schemas.microsoft.com/office/drawing/2014/main" id="{88927962-9261-4E6A-9E10-65162B287D63}"/>
                </a:ext>
              </a:extLst>
            </p:cNvPr>
            <p:cNvSpPr/>
            <p:nvPr/>
          </p:nvSpPr>
          <p:spPr bwMode="auto">
            <a:xfrm>
              <a:off x="4787711" y="3075412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52" name="Ellipszis 51">
              <a:extLst>
                <a:ext uri="{FF2B5EF4-FFF2-40B4-BE49-F238E27FC236}">
                  <a16:creationId xmlns:a16="http://schemas.microsoft.com/office/drawing/2014/main" id="{E1E15B1A-C0DA-4E62-AD49-3C50E7C61F15}"/>
                </a:ext>
              </a:extLst>
            </p:cNvPr>
            <p:cNvSpPr/>
            <p:nvPr/>
          </p:nvSpPr>
          <p:spPr bwMode="auto">
            <a:xfrm>
              <a:off x="4190940" y="3248639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53" name="Ellipszis 52">
              <a:extLst>
                <a:ext uri="{FF2B5EF4-FFF2-40B4-BE49-F238E27FC236}">
                  <a16:creationId xmlns:a16="http://schemas.microsoft.com/office/drawing/2014/main" id="{8A550C94-3983-48CA-87A2-B55A635373C6}"/>
                </a:ext>
              </a:extLst>
            </p:cNvPr>
            <p:cNvSpPr/>
            <p:nvPr/>
          </p:nvSpPr>
          <p:spPr bwMode="auto">
            <a:xfrm>
              <a:off x="4580022" y="3011844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54" name="Ellipszis 53">
              <a:extLst>
                <a:ext uri="{FF2B5EF4-FFF2-40B4-BE49-F238E27FC236}">
                  <a16:creationId xmlns:a16="http://schemas.microsoft.com/office/drawing/2014/main" id="{5F028260-C503-4B00-9C22-88198C1AAF26}"/>
                </a:ext>
              </a:extLst>
            </p:cNvPr>
            <p:cNvSpPr/>
            <p:nvPr/>
          </p:nvSpPr>
          <p:spPr bwMode="auto">
            <a:xfrm>
              <a:off x="4735655" y="4136829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55" name="Ellipszis 54">
              <a:extLst>
                <a:ext uri="{FF2B5EF4-FFF2-40B4-BE49-F238E27FC236}">
                  <a16:creationId xmlns:a16="http://schemas.microsoft.com/office/drawing/2014/main" id="{851C8FB5-A982-42CB-AA80-59B66270EDF5}"/>
                </a:ext>
              </a:extLst>
            </p:cNvPr>
            <p:cNvSpPr/>
            <p:nvPr/>
          </p:nvSpPr>
          <p:spPr bwMode="auto">
            <a:xfrm>
              <a:off x="6067151" y="3235833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56" name="Ellipszis 55">
              <a:extLst>
                <a:ext uri="{FF2B5EF4-FFF2-40B4-BE49-F238E27FC236}">
                  <a16:creationId xmlns:a16="http://schemas.microsoft.com/office/drawing/2014/main" id="{9A96DB1D-C0C9-4D94-926E-E5258E748E69}"/>
                </a:ext>
              </a:extLst>
            </p:cNvPr>
            <p:cNvSpPr/>
            <p:nvPr/>
          </p:nvSpPr>
          <p:spPr bwMode="auto">
            <a:xfrm>
              <a:off x="5646822" y="2957375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57" name="Ellipszis 56">
              <a:extLst>
                <a:ext uri="{FF2B5EF4-FFF2-40B4-BE49-F238E27FC236}">
                  <a16:creationId xmlns:a16="http://schemas.microsoft.com/office/drawing/2014/main" id="{706ABD8A-870F-4CC6-A88C-6B93CE1831E6}"/>
                </a:ext>
              </a:extLst>
            </p:cNvPr>
            <p:cNvSpPr/>
            <p:nvPr/>
          </p:nvSpPr>
          <p:spPr bwMode="auto">
            <a:xfrm>
              <a:off x="4486163" y="3714589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58" name="Ellipszis 57">
              <a:extLst>
                <a:ext uri="{FF2B5EF4-FFF2-40B4-BE49-F238E27FC236}">
                  <a16:creationId xmlns:a16="http://schemas.microsoft.com/office/drawing/2014/main" id="{DC7ADAA9-E610-4EFF-9EC7-6519D52B14BC}"/>
                </a:ext>
              </a:extLst>
            </p:cNvPr>
            <p:cNvSpPr/>
            <p:nvPr/>
          </p:nvSpPr>
          <p:spPr bwMode="auto">
            <a:xfrm>
              <a:off x="5056497" y="3283004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59" name="Ellipszis 58">
              <a:extLst>
                <a:ext uri="{FF2B5EF4-FFF2-40B4-BE49-F238E27FC236}">
                  <a16:creationId xmlns:a16="http://schemas.microsoft.com/office/drawing/2014/main" id="{ABCF6768-BEE6-4495-B90A-B14C3FA92293}"/>
                </a:ext>
              </a:extLst>
            </p:cNvPr>
            <p:cNvSpPr/>
            <p:nvPr/>
          </p:nvSpPr>
          <p:spPr bwMode="auto">
            <a:xfrm>
              <a:off x="5790605" y="3176096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60" name="Ellipszis 59">
              <a:extLst>
                <a:ext uri="{FF2B5EF4-FFF2-40B4-BE49-F238E27FC236}">
                  <a16:creationId xmlns:a16="http://schemas.microsoft.com/office/drawing/2014/main" id="{995B63EA-E1D9-432E-BEB1-58AE7DD6E361}"/>
                </a:ext>
              </a:extLst>
            </p:cNvPr>
            <p:cNvSpPr/>
            <p:nvPr/>
          </p:nvSpPr>
          <p:spPr bwMode="auto">
            <a:xfrm>
              <a:off x="6067151" y="3449647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61" name="Ellipszis 60">
              <a:extLst>
                <a:ext uri="{FF2B5EF4-FFF2-40B4-BE49-F238E27FC236}">
                  <a16:creationId xmlns:a16="http://schemas.microsoft.com/office/drawing/2014/main" id="{B9E777A1-5549-4F78-867D-711BA75DA143}"/>
                </a:ext>
              </a:extLst>
            </p:cNvPr>
            <p:cNvSpPr/>
            <p:nvPr/>
          </p:nvSpPr>
          <p:spPr bwMode="auto">
            <a:xfrm>
              <a:off x="4498614" y="3279410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62" name="Ellipszis 61">
              <a:extLst>
                <a:ext uri="{FF2B5EF4-FFF2-40B4-BE49-F238E27FC236}">
                  <a16:creationId xmlns:a16="http://schemas.microsoft.com/office/drawing/2014/main" id="{32FF47B7-E6C8-44D4-9E28-A4A93371D345}"/>
                </a:ext>
              </a:extLst>
            </p:cNvPr>
            <p:cNvSpPr/>
            <p:nvPr/>
          </p:nvSpPr>
          <p:spPr bwMode="auto">
            <a:xfrm>
              <a:off x="5426184" y="2943726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51" name="Ellipszis 50">
              <a:extLst>
                <a:ext uri="{FF2B5EF4-FFF2-40B4-BE49-F238E27FC236}">
                  <a16:creationId xmlns:a16="http://schemas.microsoft.com/office/drawing/2014/main" id="{844ECE6C-D589-42AC-8A5E-4356D5E01C82}"/>
                </a:ext>
              </a:extLst>
            </p:cNvPr>
            <p:cNvSpPr/>
            <p:nvPr/>
          </p:nvSpPr>
          <p:spPr bwMode="auto">
            <a:xfrm>
              <a:off x="4722966" y="3277379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64" name="Ellipszis 63">
              <a:extLst>
                <a:ext uri="{FF2B5EF4-FFF2-40B4-BE49-F238E27FC236}">
                  <a16:creationId xmlns:a16="http://schemas.microsoft.com/office/drawing/2014/main" id="{F2B93271-4AD3-431D-A213-7A66A56EB953}"/>
                </a:ext>
              </a:extLst>
            </p:cNvPr>
            <p:cNvSpPr/>
            <p:nvPr/>
          </p:nvSpPr>
          <p:spPr bwMode="auto">
            <a:xfrm>
              <a:off x="5593310" y="3884106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63" name="Ellipszis 62">
              <a:extLst>
                <a:ext uri="{FF2B5EF4-FFF2-40B4-BE49-F238E27FC236}">
                  <a16:creationId xmlns:a16="http://schemas.microsoft.com/office/drawing/2014/main" id="{172C9E6E-2989-4364-823F-F081D797BAF8}"/>
                </a:ext>
              </a:extLst>
            </p:cNvPr>
            <p:cNvSpPr/>
            <p:nvPr/>
          </p:nvSpPr>
          <p:spPr bwMode="auto">
            <a:xfrm>
              <a:off x="5610309" y="4158857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65" name="Ellipszis 64">
              <a:extLst>
                <a:ext uri="{FF2B5EF4-FFF2-40B4-BE49-F238E27FC236}">
                  <a16:creationId xmlns:a16="http://schemas.microsoft.com/office/drawing/2014/main" id="{D5D475DF-51AC-47EC-B34B-F63B6DD5A551}"/>
                </a:ext>
              </a:extLst>
            </p:cNvPr>
            <p:cNvSpPr/>
            <p:nvPr/>
          </p:nvSpPr>
          <p:spPr bwMode="auto">
            <a:xfrm>
              <a:off x="5766299" y="3886978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66" name="Ellipszis 65">
              <a:extLst>
                <a:ext uri="{FF2B5EF4-FFF2-40B4-BE49-F238E27FC236}">
                  <a16:creationId xmlns:a16="http://schemas.microsoft.com/office/drawing/2014/main" id="{CB18C1F3-BC55-4936-A146-113E0F481F35}"/>
                </a:ext>
              </a:extLst>
            </p:cNvPr>
            <p:cNvSpPr/>
            <p:nvPr/>
          </p:nvSpPr>
          <p:spPr bwMode="auto">
            <a:xfrm>
              <a:off x="4957371" y="3674483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68" name="Ellipszis 67">
              <a:extLst>
                <a:ext uri="{FF2B5EF4-FFF2-40B4-BE49-F238E27FC236}">
                  <a16:creationId xmlns:a16="http://schemas.microsoft.com/office/drawing/2014/main" id="{87913EC0-FED7-42B1-8AFD-385F6F97B340}"/>
                </a:ext>
              </a:extLst>
            </p:cNvPr>
            <p:cNvSpPr/>
            <p:nvPr/>
          </p:nvSpPr>
          <p:spPr bwMode="auto">
            <a:xfrm>
              <a:off x="5927800" y="3682141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69" name="Ellipszis 68">
              <a:extLst>
                <a:ext uri="{FF2B5EF4-FFF2-40B4-BE49-F238E27FC236}">
                  <a16:creationId xmlns:a16="http://schemas.microsoft.com/office/drawing/2014/main" id="{D4BB646E-4A47-4089-BF10-2B19B29142E3}"/>
                </a:ext>
              </a:extLst>
            </p:cNvPr>
            <p:cNvSpPr/>
            <p:nvPr/>
          </p:nvSpPr>
          <p:spPr bwMode="auto">
            <a:xfrm>
              <a:off x="4813351" y="3497059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70" name="Ellipszis 69">
              <a:extLst>
                <a:ext uri="{FF2B5EF4-FFF2-40B4-BE49-F238E27FC236}">
                  <a16:creationId xmlns:a16="http://schemas.microsoft.com/office/drawing/2014/main" id="{67EA8A86-C784-4363-A96C-28713FDA0E49}"/>
                </a:ext>
              </a:extLst>
            </p:cNvPr>
            <p:cNvSpPr/>
            <p:nvPr/>
          </p:nvSpPr>
          <p:spPr bwMode="auto">
            <a:xfrm>
              <a:off x="5287193" y="3109646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71" name="Ellipszis 70">
              <a:extLst>
                <a:ext uri="{FF2B5EF4-FFF2-40B4-BE49-F238E27FC236}">
                  <a16:creationId xmlns:a16="http://schemas.microsoft.com/office/drawing/2014/main" id="{31092303-1C7D-4952-899B-2C2E2A87E0E3}"/>
                </a:ext>
              </a:extLst>
            </p:cNvPr>
            <p:cNvSpPr/>
            <p:nvPr/>
          </p:nvSpPr>
          <p:spPr bwMode="auto">
            <a:xfrm>
              <a:off x="4553206" y="4018668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72" name="Ellipszis 71">
              <a:extLst>
                <a:ext uri="{FF2B5EF4-FFF2-40B4-BE49-F238E27FC236}">
                  <a16:creationId xmlns:a16="http://schemas.microsoft.com/office/drawing/2014/main" id="{29C158ED-0373-430B-A981-88E7654B1BA8}"/>
                </a:ext>
              </a:extLst>
            </p:cNvPr>
            <p:cNvSpPr/>
            <p:nvPr/>
          </p:nvSpPr>
          <p:spPr bwMode="auto">
            <a:xfrm>
              <a:off x="4652930" y="3745351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67" name="Ellipszis 66">
              <a:extLst>
                <a:ext uri="{FF2B5EF4-FFF2-40B4-BE49-F238E27FC236}">
                  <a16:creationId xmlns:a16="http://schemas.microsoft.com/office/drawing/2014/main" id="{60244933-7F7F-4DC3-9738-310DDCFF47DE}"/>
                </a:ext>
              </a:extLst>
            </p:cNvPr>
            <p:cNvSpPr/>
            <p:nvPr/>
          </p:nvSpPr>
          <p:spPr bwMode="auto">
            <a:xfrm>
              <a:off x="5279152" y="3398887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75" name="Ellipszis 74">
              <a:extLst>
                <a:ext uri="{FF2B5EF4-FFF2-40B4-BE49-F238E27FC236}">
                  <a16:creationId xmlns:a16="http://schemas.microsoft.com/office/drawing/2014/main" id="{E5B1A49D-575B-4140-808E-31DEF6192754}"/>
                </a:ext>
              </a:extLst>
            </p:cNvPr>
            <p:cNvSpPr/>
            <p:nvPr/>
          </p:nvSpPr>
          <p:spPr bwMode="auto">
            <a:xfrm>
              <a:off x="5134193" y="3552364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77" name="Ellipszis 76">
              <a:extLst>
                <a:ext uri="{FF2B5EF4-FFF2-40B4-BE49-F238E27FC236}">
                  <a16:creationId xmlns:a16="http://schemas.microsoft.com/office/drawing/2014/main" id="{CCB2BD3D-CAA8-4EA8-AC3B-70E831C23603}"/>
                </a:ext>
              </a:extLst>
            </p:cNvPr>
            <p:cNvSpPr/>
            <p:nvPr/>
          </p:nvSpPr>
          <p:spPr bwMode="auto">
            <a:xfrm>
              <a:off x="4896076" y="3911880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79" name="Ellipszis 78">
              <a:extLst>
                <a:ext uri="{FF2B5EF4-FFF2-40B4-BE49-F238E27FC236}">
                  <a16:creationId xmlns:a16="http://schemas.microsoft.com/office/drawing/2014/main" id="{41B15ED8-20FD-43A1-8A11-2C9BB95D55D8}"/>
                </a:ext>
              </a:extLst>
            </p:cNvPr>
            <p:cNvSpPr/>
            <p:nvPr/>
          </p:nvSpPr>
          <p:spPr bwMode="auto">
            <a:xfrm>
              <a:off x="5816081" y="3521720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81" name="Ellipszis 80">
              <a:extLst>
                <a:ext uri="{FF2B5EF4-FFF2-40B4-BE49-F238E27FC236}">
                  <a16:creationId xmlns:a16="http://schemas.microsoft.com/office/drawing/2014/main" id="{F144F613-85EF-4EA8-AD51-CA0CF9D45D8E}"/>
                </a:ext>
              </a:extLst>
            </p:cNvPr>
            <p:cNvSpPr/>
            <p:nvPr/>
          </p:nvSpPr>
          <p:spPr bwMode="auto">
            <a:xfrm>
              <a:off x="5524713" y="3231522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82" name="Ellipszis 81">
              <a:extLst>
                <a:ext uri="{FF2B5EF4-FFF2-40B4-BE49-F238E27FC236}">
                  <a16:creationId xmlns:a16="http://schemas.microsoft.com/office/drawing/2014/main" id="{665B0603-A81B-4ACC-893C-E53AF682D1F7}"/>
                </a:ext>
              </a:extLst>
            </p:cNvPr>
            <p:cNvSpPr/>
            <p:nvPr/>
          </p:nvSpPr>
          <p:spPr bwMode="auto">
            <a:xfrm>
              <a:off x="5772409" y="3323463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80" name="Ellipszis 79">
              <a:extLst>
                <a:ext uri="{FF2B5EF4-FFF2-40B4-BE49-F238E27FC236}">
                  <a16:creationId xmlns:a16="http://schemas.microsoft.com/office/drawing/2014/main" id="{67295F9A-5A48-43B7-A337-5619F073D786}"/>
                </a:ext>
              </a:extLst>
            </p:cNvPr>
            <p:cNvSpPr/>
            <p:nvPr/>
          </p:nvSpPr>
          <p:spPr bwMode="auto">
            <a:xfrm>
              <a:off x="5424271" y="3457547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76" name="Ellipszis 75">
              <a:extLst>
                <a:ext uri="{FF2B5EF4-FFF2-40B4-BE49-F238E27FC236}">
                  <a16:creationId xmlns:a16="http://schemas.microsoft.com/office/drawing/2014/main" id="{81161EE7-1A89-4827-9DFC-AC1CEB6487FF}"/>
                </a:ext>
              </a:extLst>
            </p:cNvPr>
            <p:cNvSpPr/>
            <p:nvPr/>
          </p:nvSpPr>
          <p:spPr bwMode="auto">
            <a:xfrm>
              <a:off x="5224702" y="3842562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83" name="Ellipszis 82">
              <a:extLst>
                <a:ext uri="{FF2B5EF4-FFF2-40B4-BE49-F238E27FC236}">
                  <a16:creationId xmlns:a16="http://schemas.microsoft.com/office/drawing/2014/main" id="{86DAAE74-4631-4590-96E6-9C87BD642E28}"/>
                </a:ext>
              </a:extLst>
            </p:cNvPr>
            <p:cNvSpPr/>
            <p:nvPr/>
          </p:nvSpPr>
          <p:spPr bwMode="auto">
            <a:xfrm>
              <a:off x="5325980" y="3943126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84" name="Ellipszis 83">
              <a:extLst>
                <a:ext uri="{FF2B5EF4-FFF2-40B4-BE49-F238E27FC236}">
                  <a16:creationId xmlns:a16="http://schemas.microsoft.com/office/drawing/2014/main" id="{C3A15EAD-B57A-4EFF-BC55-AC00027BAFAB}"/>
                </a:ext>
              </a:extLst>
            </p:cNvPr>
            <p:cNvSpPr/>
            <p:nvPr/>
          </p:nvSpPr>
          <p:spPr bwMode="auto">
            <a:xfrm>
              <a:off x="5064281" y="4029442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85" name="Ellipszis 84">
              <a:extLst>
                <a:ext uri="{FF2B5EF4-FFF2-40B4-BE49-F238E27FC236}">
                  <a16:creationId xmlns:a16="http://schemas.microsoft.com/office/drawing/2014/main" id="{87FA91D9-B437-4F92-903D-D9CC71B036A9}"/>
                </a:ext>
              </a:extLst>
            </p:cNvPr>
            <p:cNvSpPr/>
            <p:nvPr/>
          </p:nvSpPr>
          <p:spPr bwMode="auto">
            <a:xfrm>
              <a:off x="5385123" y="3682141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87" name="Ellipszis 86">
              <a:extLst>
                <a:ext uri="{FF2B5EF4-FFF2-40B4-BE49-F238E27FC236}">
                  <a16:creationId xmlns:a16="http://schemas.microsoft.com/office/drawing/2014/main" id="{22F338A2-CD2D-477F-84F6-295F961595DC}"/>
                </a:ext>
              </a:extLst>
            </p:cNvPr>
            <p:cNvSpPr/>
            <p:nvPr/>
          </p:nvSpPr>
          <p:spPr bwMode="auto">
            <a:xfrm>
              <a:off x="5852855" y="4221109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86" name="Ellipszis 85">
              <a:extLst>
                <a:ext uri="{FF2B5EF4-FFF2-40B4-BE49-F238E27FC236}">
                  <a16:creationId xmlns:a16="http://schemas.microsoft.com/office/drawing/2014/main" id="{659F7311-C652-4833-A037-4A2D3CC857BC}"/>
                </a:ext>
              </a:extLst>
            </p:cNvPr>
            <p:cNvSpPr/>
            <p:nvPr/>
          </p:nvSpPr>
          <p:spPr bwMode="auto">
            <a:xfrm>
              <a:off x="5439573" y="4158857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90" name="Ellipszis 89">
              <a:extLst>
                <a:ext uri="{FF2B5EF4-FFF2-40B4-BE49-F238E27FC236}">
                  <a16:creationId xmlns:a16="http://schemas.microsoft.com/office/drawing/2014/main" id="{E6E97251-778C-4E3E-A110-C55B96E860AB}"/>
                </a:ext>
              </a:extLst>
            </p:cNvPr>
            <p:cNvSpPr/>
            <p:nvPr/>
          </p:nvSpPr>
          <p:spPr bwMode="auto">
            <a:xfrm>
              <a:off x="5858341" y="2713386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33CCE78C-4495-408F-8F24-3376DB54AB66}"/>
                </a:ext>
              </a:extLst>
            </p:cNvPr>
            <p:cNvSpPr/>
            <p:nvPr/>
          </p:nvSpPr>
          <p:spPr bwMode="auto">
            <a:xfrm>
              <a:off x="5697920" y="2686336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88" name="Ellipszis 87">
              <a:extLst>
                <a:ext uri="{FF2B5EF4-FFF2-40B4-BE49-F238E27FC236}">
                  <a16:creationId xmlns:a16="http://schemas.microsoft.com/office/drawing/2014/main" id="{28B9D2C2-E644-44DB-BEEA-73F10D02B4E1}"/>
                </a:ext>
              </a:extLst>
            </p:cNvPr>
            <p:cNvSpPr/>
            <p:nvPr/>
          </p:nvSpPr>
          <p:spPr bwMode="auto">
            <a:xfrm>
              <a:off x="4213681" y="3483408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89" name="Ellipszis 88">
              <a:extLst>
                <a:ext uri="{FF2B5EF4-FFF2-40B4-BE49-F238E27FC236}">
                  <a16:creationId xmlns:a16="http://schemas.microsoft.com/office/drawing/2014/main" id="{03D4EE0A-B190-45FA-982B-344A8E66FA2A}"/>
                </a:ext>
              </a:extLst>
            </p:cNvPr>
            <p:cNvSpPr/>
            <p:nvPr/>
          </p:nvSpPr>
          <p:spPr bwMode="auto">
            <a:xfrm>
              <a:off x="4492270" y="3483884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91" name="Ellipszis 90">
              <a:extLst>
                <a:ext uri="{FF2B5EF4-FFF2-40B4-BE49-F238E27FC236}">
                  <a16:creationId xmlns:a16="http://schemas.microsoft.com/office/drawing/2014/main" id="{D06A2511-3E90-4D22-891A-A0AEC2FE488F}"/>
                </a:ext>
              </a:extLst>
            </p:cNvPr>
            <p:cNvSpPr/>
            <p:nvPr/>
          </p:nvSpPr>
          <p:spPr bwMode="auto">
            <a:xfrm>
              <a:off x="5646705" y="3572957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3" name="Ellipszis 22">
              <a:extLst>
                <a:ext uri="{FF2B5EF4-FFF2-40B4-BE49-F238E27FC236}">
                  <a16:creationId xmlns:a16="http://schemas.microsoft.com/office/drawing/2014/main" id="{56B2D3AE-B766-4062-A0E2-F9B4C6428210}"/>
                </a:ext>
              </a:extLst>
            </p:cNvPr>
            <p:cNvSpPr/>
            <p:nvPr/>
          </p:nvSpPr>
          <p:spPr bwMode="auto">
            <a:xfrm>
              <a:off x="5426184" y="2641320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</p:grpSp>
      <p:grpSp>
        <p:nvGrpSpPr>
          <p:cNvPr id="266" name="Csoportba foglalás 265">
            <a:extLst>
              <a:ext uri="{FF2B5EF4-FFF2-40B4-BE49-F238E27FC236}">
                <a16:creationId xmlns:a16="http://schemas.microsoft.com/office/drawing/2014/main" id="{65633BD2-6376-4F88-B753-EB2BE52602AC}"/>
              </a:ext>
            </a:extLst>
          </p:cNvPr>
          <p:cNvGrpSpPr/>
          <p:nvPr/>
        </p:nvGrpSpPr>
        <p:grpSpPr>
          <a:xfrm>
            <a:off x="4176259" y="2144950"/>
            <a:ext cx="1313602" cy="3541779"/>
            <a:chOff x="5294449" y="1793791"/>
            <a:chExt cx="1448003" cy="3904156"/>
          </a:xfrm>
        </p:grpSpPr>
        <p:grpSp>
          <p:nvGrpSpPr>
            <p:cNvPr id="181" name="Csoportba foglalás 180">
              <a:extLst>
                <a:ext uri="{FF2B5EF4-FFF2-40B4-BE49-F238E27FC236}">
                  <a16:creationId xmlns:a16="http://schemas.microsoft.com/office/drawing/2014/main" id="{A405146D-18F8-419F-B891-2929506CA867}"/>
                </a:ext>
              </a:extLst>
            </p:cNvPr>
            <p:cNvGrpSpPr/>
            <p:nvPr/>
          </p:nvGrpSpPr>
          <p:grpSpPr>
            <a:xfrm>
              <a:off x="5294449" y="1799048"/>
              <a:ext cx="1440015" cy="3898899"/>
              <a:chOff x="5294449" y="1799048"/>
              <a:chExt cx="1440015" cy="3898899"/>
            </a:xfrm>
          </p:grpSpPr>
          <p:sp>
            <p:nvSpPr>
              <p:cNvPr id="92" name="Ellipszis 91">
                <a:extLst>
                  <a:ext uri="{FF2B5EF4-FFF2-40B4-BE49-F238E27FC236}">
                    <a16:creationId xmlns:a16="http://schemas.microsoft.com/office/drawing/2014/main" id="{C1792F92-0230-4F1E-A601-D13AF551C3CE}"/>
                  </a:ext>
                </a:extLst>
              </p:cNvPr>
              <p:cNvSpPr/>
              <p:nvPr/>
            </p:nvSpPr>
            <p:spPr bwMode="auto">
              <a:xfrm>
                <a:off x="5294449" y="1799048"/>
                <a:ext cx="1440000" cy="2088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953" tIns="41476" rIns="82953" bIns="41476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07571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hu-HU" sz="1633">
                  <a:latin typeface="Arial" charset="0"/>
                </a:endParaRPr>
              </a:p>
            </p:txBody>
          </p:sp>
          <p:sp>
            <p:nvSpPr>
              <p:cNvPr id="178" name="Ellipszis 177">
                <a:extLst>
                  <a:ext uri="{FF2B5EF4-FFF2-40B4-BE49-F238E27FC236}">
                    <a16:creationId xmlns:a16="http://schemas.microsoft.com/office/drawing/2014/main" id="{C01E1B02-CBB5-4519-BBF4-87AF664600C9}"/>
                  </a:ext>
                </a:extLst>
              </p:cNvPr>
              <p:cNvSpPr/>
              <p:nvPr/>
            </p:nvSpPr>
            <p:spPr bwMode="auto">
              <a:xfrm>
                <a:off x="5294464" y="3609947"/>
                <a:ext cx="1440000" cy="2088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953" tIns="41476" rIns="82953" bIns="41476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07571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hu-HU" sz="1633">
                  <a:latin typeface="Arial" charset="0"/>
                </a:endParaRPr>
              </a:p>
            </p:txBody>
          </p:sp>
          <p:sp>
            <p:nvSpPr>
              <p:cNvPr id="180" name="Téglalap 179">
                <a:extLst>
                  <a:ext uri="{FF2B5EF4-FFF2-40B4-BE49-F238E27FC236}">
                    <a16:creationId xmlns:a16="http://schemas.microsoft.com/office/drawing/2014/main" id="{12DB99BA-F357-4C6F-A1E5-167D260D7873}"/>
                  </a:ext>
                </a:extLst>
              </p:cNvPr>
              <p:cNvSpPr/>
              <p:nvPr/>
            </p:nvSpPr>
            <p:spPr bwMode="auto">
              <a:xfrm>
                <a:off x="5660306" y="3519238"/>
                <a:ext cx="710830" cy="45587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953" tIns="41476" rIns="82953" bIns="41476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07571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hu-HU" sz="1633">
                  <a:latin typeface="Arial" charset="0"/>
                </a:endParaRPr>
              </a:p>
            </p:txBody>
          </p:sp>
        </p:grpSp>
        <p:sp>
          <p:nvSpPr>
            <p:cNvPr id="93" name="Ellipszis 92">
              <a:extLst>
                <a:ext uri="{FF2B5EF4-FFF2-40B4-BE49-F238E27FC236}">
                  <a16:creationId xmlns:a16="http://schemas.microsoft.com/office/drawing/2014/main" id="{DAC3369D-A063-4764-8561-E6D3A757DA50}"/>
                </a:ext>
              </a:extLst>
            </p:cNvPr>
            <p:cNvSpPr/>
            <p:nvPr/>
          </p:nvSpPr>
          <p:spPr bwMode="auto">
            <a:xfrm>
              <a:off x="5898850" y="2071341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94" name="Ellipszis 93">
              <a:extLst>
                <a:ext uri="{FF2B5EF4-FFF2-40B4-BE49-F238E27FC236}">
                  <a16:creationId xmlns:a16="http://schemas.microsoft.com/office/drawing/2014/main" id="{FB1860A1-54E6-48BE-B6A8-65C3DF290712}"/>
                </a:ext>
              </a:extLst>
            </p:cNvPr>
            <p:cNvSpPr/>
            <p:nvPr/>
          </p:nvSpPr>
          <p:spPr bwMode="auto">
            <a:xfrm>
              <a:off x="6114928" y="2263487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95" name="Ellipszis 94">
              <a:extLst>
                <a:ext uri="{FF2B5EF4-FFF2-40B4-BE49-F238E27FC236}">
                  <a16:creationId xmlns:a16="http://schemas.microsoft.com/office/drawing/2014/main" id="{A1E7580A-051D-4543-A3B5-EAEC39E3D3B9}"/>
                </a:ext>
              </a:extLst>
            </p:cNvPr>
            <p:cNvSpPr/>
            <p:nvPr/>
          </p:nvSpPr>
          <p:spPr bwMode="auto">
            <a:xfrm>
              <a:off x="6275208" y="2130362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96" name="Ellipszis 95">
              <a:extLst>
                <a:ext uri="{FF2B5EF4-FFF2-40B4-BE49-F238E27FC236}">
                  <a16:creationId xmlns:a16="http://schemas.microsoft.com/office/drawing/2014/main" id="{5CEA303D-7797-4162-84D5-94763D0D01D4}"/>
                </a:ext>
              </a:extLst>
            </p:cNvPr>
            <p:cNvSpPr/>
            <p:nvPr/>
          </p:nvSpPr>
          <p:spPr bwMode="auto">
            <a:xfrm>
              <a:off x="5364620" y="4935966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97" name="Ellipszis 96">
              <a:extLst>
                <a:ext uri="{FF2B5EF4-FFF2-40B4-BE49-F238E27FC236}">
                  <a16:creationId xmlns:a16="http://schemas.microsoft.com/office/drawing/2014/main" id="{9A41CCB9-F07C-4793-BA51-6CE7A3203653}"/>
                </a:ext>
              </a:extLst>
            </p:cNvPr>
            <p:cNvSpPr/>
            <p:nvPr/>
          </p:nvSpPr>
          <p:spPr bwMode="auto">
            <a:xfrm>
              <a:off x="6100768" y="3693030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98" name="Ellipszis 97">
              <a:extLst>
                <a:ext uri="{FF2B5EF4-FFF2-40B4-BE49-F238E27FC236}">
                  <a16:creationId xmlns:a16="http://schemas.microsoft.com/office/drawing/2014/main" id="{5A1556B4-8B30-4133-948A-8F44B12993F9}"/>
                </a:ext>
              </a:extLst>
            </p:cNvPr>
            <p:cNvSpPr/>
            <p:nvPr/>
          </p:nvSpPr>
          <p:spPr bwMode="auto">
            <a:xfrm>
              <a:off x="5310428" y="2566851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99" name="Ellipszis 98">
              <a:extLst>
                <a:ext uri="{FF2B5EF4-FFF2-40B4-BE49-F238E27FC236}">
                  <a16:creationId xmlns:a16="http://schemas.microsoft.com/office/drawing/2014/main" id="{5A354649-B52D-4288-B72B-650DD428A8D8}"/>
                </a:ext>
              </a:extLst>
            </p:cNvPr>
            <p:cNvSpPr/>
            <p:nvPr/>
          </p:nvSpPr>
          <p:spPr bwMode="auto">
            <a:xfrm>
              <a:off x="5973783" y="2362492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00" name="Ellipszis 99">
              <a:extLst>
                <a:ext uri="{FF2B5EF4-FFF2-40B4-BE49-F238E27FC236}">
                  <a16:creationId xmlns:a16="http://schemas.microsoft.com/office/drawing/2014/main" id="{E32DA901-41A6-4476-841F-A6F024CFA5AD}"/>
                </a:ext>
              </a:extLst>
            </p:cNvPr>
            <p:cNvSpPr/>
            <p:nvPr/>
          </p:nvSpPr>
          <p:spPr bwMode="auto">
            <a:xfrm>
              <a:off x="6383574" y="2406430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01" name="Ellipszis 100">
              <a:extLst>
                <a:ext uri="{FF2B5EF4-FFF2-40B4-BE49-F238E27FC236}">
                  <a16:creationId xmlns:a16="http://schemas.microsoft.com/office/drawing/2014/main" id="{4A47F4ED-FD44-4EE7-AB67-9C86309E53DF}"/>
                </a:ext>
              </a:extLst>
            </p:cNvPr>
            <p:cNvSpPr/>
            <p:nvPr/>
          </p:nvSpPr>
          <p:spPr bwMode="auto">
            <a:xfrm>
              <a:off x="6013887" y="2683334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02" name="Ellipszis 101">
              <a:extLst>
                <a:ext uri="{FF2B5EF4-FFF2-40B4-BE49-F238E27FC236}">
                  <a16:creationId xmlns:a16="http://schemas.microsoft.com/office/drawing/2014/main" id="{7F8641F4-C1DC-4094-A09A-1647B9107089}"/>
                </a:ext>
              </a:extLst>
            </p:cNvPr>
            <p:cNvSpPr/>
            <p:nvPr/>
          </p:nvSpPr>
          <p:spPr bwMode="auto">
            <a:xfrm>
              <a:off x="6342061" y="4046745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03" name="Ellipszis 102">
              <a:extLst>
                <a:ext uri="{FF2B5EF4-FFF2-40B4-BE49-F238E27FC236}">
                  <a16:creationId xmlns:a16="http://schemas.microsoft.com/office/drawing/2014/main" id="{FE77585D-C057-41D6-94F5-BFA62AFE1421}"/>
                </a:ext>
              </a:extLst>
            </p:cNvPr>
            <p:cNvSpPr/>
            <p:nvPr/>
          </p:nvSpPr>
          <p:spPr bwMode="auto">
            <a:xfrm>
              <a:off x="6405568" y="4246002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04" name="Ellipszis 103">
              <a:extLst>
                <a:ext uri="{FF2B5EF4-FFF2-40B4-BE49-F238E27FC236}">
                  <a16:creationId xmlns:a16="http://schemas.microsoft.com/office/drawing/2014/main" id="{790A9D90-9EA8-4517-8AD3-7BE424F0D146}"/>
                </a:ext>
              </a:extLst>
            </p:cNvPr>
            <p:cNvSpPr/>
            <p:nvPr/>
          </p:nvSpPr>
          <p:spPr bwMode="auto">
            <a:xfrm>
              <a:off x="5362704" y="2253221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05" name="Ellipszis 104">
              <a:extLst>
                <a:ext uri="{FF2B5EF4-FFF2-40B4-BE49-F238E27FC236}">
                  <a16:creationId xmlns:a16="http://schemas.microsoft.com/office/drawing/2014/main" id="{5B546431-4706-45C3-817F-AACF4F492742}"/>
                </a:ext>
              </a:extLst>
            </p:cNvPr>
            <p:cNvSpPr/>
            <p:nvPr/>
          </p:nvSpPr>
          <p:spPr bwMode="auto">
            <a:xfrm>
              <a:off x="5470849" y="2465450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06" name="Ellipszis 105">
              <a:extLst>
                <a:ext uri="{FF2B5EF4-FFF2-40B4-BE49-F238E27FC236}">
                  <a16:creationId xmlns:a16="http://schemas.microsoft.com/office/drawing/2014/main" id="{B3C171A8-FC37-42B9-9B77-3E5BE1AA1A46}"/>
                </a:ext>
              </a:extLst>
            </p:cNvPr>
            <p:cNvSpPr/>
            <p:nvPr/>
          </p:nvSpPr>
          <p:spPr bwMode="auto">
            <a:xfrm>
              <a:off x="5794086" y="5377105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07" name="Ellipszis 106">
              <a:extLst>
                <a:ext uri="{FF2B5EF4-FFF2-40B4-BE49-F238E27FC236}">
                  <a16:creationId xmlns:a16="http://schemas.microsoft.com/office/drawing/2014/main" id="{43A043A4-A3FE-4CF3-950E-70012FE07F30}"/>
                </a:ext>
              </a:extLst>
            </p:cNvPr>
            <p:cNvSpPr/>
            <p:nvPr/>
          </p:nvSpPr>
          <p:spPr bwMode="auto">
            <a:xfrm>
              <a:off x="6269210" y="3964547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08" name="Ellipszis 107">
              <a:extLst>
                <a:ext uri="{FF2B5EF4-FFF2-40B4-BE49-F238E27FC236}">
                  <a16:creationId xmlns:a16="http://schemas.microsoft.com/office/drawing/2014/main" id="{05C638E7-2C02-4D18-8381-5ED7A6F7E705}"/>
                </a:ext>
              </a:extLst>
            </p:cNvPr>
            <p:cNvSpPr/>
            <p:nvPr/>
          </p:nvSpPr>
          <p:spPr bwMode="auto">
            <a:xfrm>
              <a:off x="5888151" y="3505313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09" name="Ellipszis 108">
              <a:extLst>
                <a:ext uri="{FF2B5EF4-FFF2-40B4-BE49-F238E27FC236}">
                  <a16:creationId xmlns:a16="http://schemas.microsoft.com/office/drawing/2014/main" id="{665CB43A-7BE7-429C-A598-84D1F76012B7}"/>
                </a:ext>
              </a:extLst>
            </p:cNvPr>
            <p:cNvSpPr/>
            <p:nvPr/>
          </p:nvSpPr>
          <p:spPr bwMode="auto">
            <a:xfrm>
              <a:off x="5652941" y="1855963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10" name="Ellipszis 109">
              <a:extLst>
                <a:ext uri="{FF2B5EF4-FFF2-40B4-BE49-F238E27FC236}">
                  <a16:creationId xmlns:a16="http://schemas.microsoft.com/office/drawing/2014/main" id="{A791A879-1566-4B9C-A1F5-478ECDAE4CAE}"/>
                </a:ext>
              </a:extLst>
            </p:cNvPr>
            <p:cNvSpPr/>
            <p:nvPr/>
          </p:nvSpPr>
          <p:spPr bwMode="auto">
            <a:xfrm>
              <a:off x="5631270" y="2097439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11" name="Ellipszis 110">
              <a:extLst>
                <a:ext uri="{FF2B5EF4-FFF2-40B4-BE49-F238E27FC236}">
                  <a16:creationId xmlns:a16="http://schemas.microsoft.com/office/drawing/2014/main" id="{7DB6F6A1-B932-4A8F-86E4-D2679E9F9557}"/>
                </a:ext>
              </a:extLst>
            </p:cNvPr>
            <p:cNvSpPr/>
            <p:nvPr/>
          </p:nvSpPr>
          <p:spPr bwMode="auto">
            <a:xfrm>
              <a:off x="5693045" y="2310173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12" name="Ellipszis 111">
              <a:extLst>
                <a:ext uri="{FF2B5EF4-FFF2-40B4-BE49-F238E27FC236}">
                  <a16:creationId xmlns:a16="http://schemas.microsoft.com/office/drawing/2014/main" id="{B99BA9E4-F2E0-4D0F-807E-7D3E7A74592D}"/>
                </a:ext>
              </a:extLst>
            </p:cNvPr>
            <p:cNvSpPr/>
            <p:nvPr/>
          </p:nvSpPr>
          <p:spPr bwMode="auto">
            <a:xfrm>
              <a:off x="5699899" y="4746886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13" name="Ellipszis 112">
              <a:extLst>
                <a:ext uri="{FF2B5EF4-FFF2-40B4-BE49-F238E27FC236}">
                  <a16:creationId xmlns:a16="http://schemas.microsoft.com/office/drawing/2014/main" id="{57D7D632-5704-4271-AE74-C4053AD769CA}"/>
                </a:ext>
              </a:extLst>
            </p:cNvPr>
            <p:cNvSpPr/>
            <p:nvPr/>
          </p:nvSpPr>
          <p:spPr bwMode="auto">
            <a:xfrm>
              <a:off x="5791691" y="2550210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14" name="Ellipszis 113">
              <a:extLst>
                <a:ext uri="{FF2B5EF4-FFF2-40B4-BE49-F238E27FC236}">
                  <a16:creationId xmlns:a16="http://schemas.microsoft.com/office/drawing/2014/main" id="{C7BD9415-B625-4285-B553-7DB23CB46591}"/>
                </a:ext>
              </a:extLst>
            </p:cNvPr>
            <p:cNvSpPr/>
            <p:nvPr/>
          </p:nvSpPr>
          <p:spPr bwMode="auto">
            <a:xfrm>
              <a:off x="5417111" y="5126402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15" name="Ellipszis 114">
              <a:extLst>
                <a:ext uri="{FF2B5EF4-FFF2-40B4-BE49-F238E27FC236}">
                  <a16:creationId xmlns:a16="http://schemas.microsoft.com/office/drawing/2014/main" id="{218FEBCF-E795-48FC-9486-74C3E8ABCE08}"/>
                </a:ext>
              </a:extLst>
            </p:cNvPr>
            <p:cNvSpPr/>
            <p:nvPr/>
          </p:nvSpPr>
          <p:spPr bwMode="auto">
            <a:xfrm>
              <a:off x="5319676" y="4222180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16" name="Ellipszis 115">
              <a:extLst>
                <a:ext uri="{FF2B5EF4-FFF2-40B4-BE49-F238E27FC236}">
                  <a16:creationId xmlns:a16="http://schemas.microsoft.com/office/drawing/2014/main" id="{DAF20DDB-4BE4-45BF-952E-5DD726329F50}"/>
                </a:ext>
              </a:extLst>
            </p:cNvPr>
            <p:cNvSpPr/>
            <p:nvPr/>
          </p:nvSpPr>
          <p:spPr bwMode="auto">
            <a:xfrm>
              <a:off x="5312140" y="2850909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17" name="Ellipszis 116">
              <a:extLst>
                <a:ext uri="{FF2B5EF4-FFF2-40B4-BE49-F238E27FC236}">
                  <a16:creationId xmlns:a16="http://schemas.microsoft.com/office/drawing/2014/main" id="{52F6B60B-CC06-4F7D-9528-38036517CD23}"/>
                </a:ext>
              </a:extLst>
            </p:cNvPr>
            <p:cNvSpPr/>
            <p:nvPr/>
          </p:nvSpPr>
          <p:spPr bwMode="auto">
            <a:xfrm>
              <a:off x="5539478" y="4869152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18" name="Ellipszis 117">
              <a:extLst>
                <a:ext uri="{FF2B5EF4-FFF2-40B4-BE49-F238E27FC236}">
                  <a16:creationId xmlns:a16="http://schemas.microsoft.com/office/drawing/2014/main" id="{59831E74-3592-4AD9-990D-C5BB6D28AE84}"/>
                </a:ext>
              </a:extLst>
            </p:cNvPr>
            <p:cNvSpPr/>
            <p:nvPr/>
          </p:nvSpPr>
          <p:spPr bwMode="auto">
            <a:xfrm>
              <a:off x="6405568" y="4566844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19" name="Ellipszis 118">
              <a:extLst>
                <a:ext uri="{FF2B5EF4-FFF2-40B4-BE49-F238E27FC236}">
                  <a16:creationId xmlns:a16="http://schemas.microsoft.com/office/drawing/2014/main" id="{11F1BF73-E18D-4869-84D1-F8EE6C516050}"/>
                </a:ext>
              </a:extLst>
            </p:cNvPr>
            <p:cNvSpPr/>
            <p:nvPr/>
          </p:nvSpPr>
          <p:spPr bwMode="auto">
            <a:xfrm>
              <a:off x="6182628" y="3417559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20" name="Ellipszis 119">
              <a:extLst>
                <a:ext uri="{FF2B5EF4-FFF2-40B4-BE49-F238E27FC236}">
                  <a16:creationId xmlns:a16="http://schemas.microsoft.com/office/drawing/2014/main" id="{D1CE900A-731B-41C3-859A-349FD3E0D7A1}"/>
                </a:ext>
              </a:extLst>
            </p:cNvPr>
            <p:cNvSpPr/>
            <p:nvPr/>
          </p:nvSpPr>
          <p:spPr bwMode="auto">
            <a:xfrm>
              <a:off x="5612510" y="2688302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21" name="Ellipszis 120">
              <a:extLst>
                <a:ext uri="{FF2B5EF4-FFF2-40B4-BE49-F238E27FC236}">
                  <a16:creationId xmlns:a16="http://schemas.microsoft.com/office/drawing/2014/main" id="{03A54FF5-5695-41E2-93C1-E5644A0F0EB9}"/>
                </a:ext>
              </a:extLst>
            </p:cNvPr>
            <p:cNvSpPr/>
            <p:nvPr/>
          </p:nvSpPr>
          <p:spPr bwMode="auto">
            <a:xfrm>
              <a:off x="5516722" y="1978201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22" name="Ellipszis 121">
              <a:extLst>
                <a:ext uri="{FF2B5EF4-FFF2-40B4-BE49-F238E27FC236}">
                  <a16:creationId xmlns:a16="http://schemas.microsoft.com/office/drawing/2014/main" id="{3D96B00E-5BDC-4C1F-A318-1FEC47ECA4F5}"/>
                </a:ext>
              </a:extLst>
            </p:cNvPr>
            <p:cNvSpPr/>
            <p:nvPr/>
          </p:nvSpPr>
          <p:spPr bwMode="auto">
            <a:xfrm>
              <a:off x="6237486" y="3849937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23" name="Ellipszis 122">
              <a:extLst>
                <a:ext uri="{FF2B5EF4-FFF2-40B4-BE49-F238E27FC236}">
                  <a16:creationId xmlns:a16="http://schemas.microsoft.com/office/drawing/2014/main" id="{9CF9C66B-3CFA-4054-A7E3-99E4E5CE0703}"/>
                </a:ext>
              </a:extLst>
            </p:cNvPr>
            <p:cNvSpPr/>
            <p:nvPr/>
          </p:nvSpPr>
          <p:spPr bwMode="auto">
            <a:xfrm>
              <a:off x="5612510" y="3548654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24" name="Ellipszis 123">
              <a:extLst>
                <a:ext uri="{FF2B5EF4-FFF2-40B4-BE49-F238E27FC236}">
                  <a16:creationId xmlns:a16="http://schemas.microsoft.com/office/drawing/2014/main" id="{6E45E1B1-6D33-4C55-986F-BB91469F3A55}"/>
                </a:ext>
              </a:extLst>
            </p:cNvPr>
            <p:cNvSpPr/>
            <p:nvPr/>
          </p:nvSpPr>
          <p:spPr bwMode="auto">
            <a:xfrm>
              <a:off x="5458053" y="3332083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25" name="Ellipszis 124">
              <a:extLst>
                <a:ext uri="{FF2B5EF4-FFF2-40B4-BE49-F238E27FC236}">
                  <a16:creationId xmlns:a16="http://schemas.microsoft.com/office/drawing/2014/main" id="{7854AFE0-EF17-4DC7-BACF-4ADB95A6AEDC}"/>
                </a:ext>
              </a:extLst>
            </p:cNvPr>
            <p:cNvSpPr/>
            <p:nvPr/>
          </p:nvSpPr>
          <p:spPr bwMode="auto">
            <a:xfrm>
              <a:off x="6269210" y="5051341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26" name="Ellipszis 125">
              <a:extLst>
                <a:ext uri="{FF2B5EF4-FFF2-40B4-BE49-F238E27FC236}">
                  <a16:creationId xmlns:a16="http://schemas.microsoft.com/office/drawing/2014/main" id="{5E65E790-EE0D-44C1-AA6F-1256212ED198}"/>
                </a:ext>
              </a:extLst>
            </p:cNvPr>
            <p:cNvSpPr/>
            <p:nvPr/>
          </p:nvSpPr>
          <p:spPr bwMode="auto">
            <a:xfrm>
              <a:off x="5364628" y="3089188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27" name="Ellipszis 126">
              <a:extLst>
                <a:ext uri="{FF2B5EF4-FFF2-40B4-BE49-F238E27FC236}">
                  <a16:creationId xmlns:a16="http://schemas.microsoft.com/office/drawing/2014/main" id="{1FE48F2A-761B-40B5-B9A2-EE0EB43C58BE}"/>
                </a:ext>
              </a:extLst>
            </p:cNvPr>
            <p:cNvSpPr/>
            <p:nvPr/>
          </p:nvSpPr>
          <p:spPr bwMode="auto">
            <a:xfrm>
              <a:off x="5297632" y="4466116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28" name="Ellipszis 127">
              <a:extLst>
                <a:ext uri="{FF2B5EF4-FFF2-40B4-BE49-F238E27FC236}">
                  <a16:creationId xmlns:a16="http://schemas.microsoft.com/office/drawing/2014/main" id="{37EC47BF-0002-4724-A6E4-D92AC733B01A}"/>
                </a:ext>
              </a:extLst>
            </p:cNvPr>
            <p:cNvSpPr/>
            <p:nvPr/>
          </p:nvSpPr>
          <p:spPr bwMode="auto">
            <a:xfrm>
              <a:off x="6368697" y="4858836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29" name="Ellipszis 128">
              <a:extLst>
                <a:ext uri="{FF2B5EF4-FFF2-40B4-BE49-F238E27FC236}">
                  <a16:creationId xmlns:a16="http://schemas.microsoft.com/office/drawing/2014/main" id="{6F7B34E6-2D84-466F-BE4F-73108421575E}"/>
                </a:ext>
              </a:extLst>
            </p:cNvPr>
            <p:cNvSpPr/>
            <p:nvPr/>
          </p:nvSpPr>
          <p:spPr bwMode="auto">
            <a:xfrm>
              <a:off x="6309807" y="3215785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30" name="Ellipszis 129">
              <a:extLst>
                <a:ext uri="{FF2B5EF4-FFF2-40B4-BE49-F238E27FC236}">
                  <a16:creationId xmlns:a16="http://schemas.microsoft.com/office/drawing/2014/main" id="{72E0737B-03BE-4D74-8F3F-17DE25D78749}"/>
                </a:ext>
              </a:extLst>
            </p:cNvPr>
            <p:cNvSpPr/>
            <p:nvPr/>
          </p:nvSpPr>
          <p:spPr bwMode="auto">
            <a:xfrm>
              <a:off x="5557916" y="3308809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31" name="Ellipszis 130">
              <a:extLst>
                <a:ext uri="{FF2B5EF4-FFF2-40B4-BE49-F238E27FC236}">
                  <a16:creationId xmlns:a16="http://schemas.microsoft.com/office/drawing/2014/main" id="{F9D409ED-1FE3-4DB5-AC8C-260FCC807C8E}"/>
                </a:ext>
              </a:extLst>
            </p:cNvPr>
            <p:cNvSpPr/>
            <p:nvPr/>
          </p:nvSpPr>
          <p:spPr bwMode="auto">
            <a:xfrm>
              <a:off x="6129261" y="5211762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32" name="Ellipszis 131">
              <a:extLst>
                <a:ext uri="{FF2B5EF4-FFF2-40B4-BE49-F238E27FC236}">
                  <a16:creationId xmlns:a16="http://schemas.microsoft.com/office/drawing/2014/main" id="{8AF15200-1447-4FC4-AC9B-4EBDF52D669D}"/>
                </a:ext>
              </a:extLst>
            </p:cNvPr>
            <p:cNvSpPr/>
            <p:nvPr/>
          </p:nvSpPr>
          <p:spPr bwMode="auto">
            <a:xfrm>
              <a:off x="5753113" y="4049949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33" name="Ellipszis 132">
              <a:extLst>
                <a:ext uri="{FF2B5EF4-FFF2-40B4-BE49-F238E27FC236}">
                  <a16:creationId xmlns:a16="http://schemas.microsoft.com/office/drawing/2014/main" id="{A930CA5C-1069-419D-86F9-43B1FFB1FC2C}"/>
                </a:ext>
              </a:extLst>
            </p:cNvPr>
            <p:cNvSpPr/>
            <p:nvPr/>
          </p:nvSpPr>
          <p:spPr bwMode="auto">
            <a:xfrm>
              <a:off x="6133529" y="1918792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34" name="Ellipszis 133">
              <a:extLst>
                <a:ext uri="{FF2B5EF4-FFF2-40B4-BE49-F238E27FC236}">
                  <a16:creationId xmlns:a16="http://schemas.microsoft.com/office/drawing/2014/main" id="{892A7B49-801A-40B8-82AD-DDE9EC052E40}"/>
                </a:ext>
              </a:extLst>
            </p:cNvPr>
            <p:cNvSpPr/>
            <p:nvPr/>
          </p:nvSpPr>
          <p:spPr bwMode="auto">
            <a:xfrm>
              <a:off x="6077065" y="4091209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35" name="Ellipszis 134">
              <a:extLst>
                <a:ext uri="{FF2B5EF4-FFF2-40B4-BE49-F238E27FC236}">
                  <a16:creationId xmlns:a16="http://schemas.microsoft.com/office/drawing/2014/main" id="{6A653196-B150-474D-B7B7-BE18CBA67A1B}"/>
                </a:ext>
              </a:extLst>
            </p:cNvPr>
            <p:cNvSpPr/>
            <p:nvPr/>
          </p:nvSpPr>
          <p:spPr bwMode="auto">
            <a:xfrm>
              <a:off x="5518203" y="2826306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36" name="Ellipszis 135">
              <a:extLst>
                <a:ext uri="{FF2B5EF4-FFF2-40B4-BE49-F238E27FC236}">
                  <a16:creationId xmlns:a16="http://schemas.microsoft.com/office/drawing/2014/main" id="{5109CEF8-EE6F-4A72-ABCA-D5AB3D5DE9B3}"/>
                </a:ext>
              </a:extLst>
            </p:cNvPr>
            <p:cNvSpPr/>
            <p:nvPr/>
          </p:nvSpPr>
          <p:spPr bwMode="auto">
            <a:xfrm>
              <a:off x="5472561" y="4305695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37" name="Ellipszis 136">
              <a:extLst>
                <a:ext uri="{FF2B5EF4-FFF2-40B4-BE49-F238E27FC236}">
                  <a16:creationId xmlns:a16="http://schemas.microsoft.com/office/drawing/2014/main" id="{CFECF058-51D9-4886-AEB0-4AE7C63BF881}"/>
                </a:ext>
              </a:extLst>
            </p:cNvPr>
            <p:cNvSpPr/>
            <p:nvPr/>
          </p:nvSpPr>
          <p:spPr bwMode="auto">
            <a:xfrm>
              <a:off x="5860320" y="2871597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38" name="Ellipszis 137">
              <a:extLst>
                <a:ext uri="{FF2B5EF4-FFF2-40B4-BE49-F238E27FC236}">
                  <a16:creationId xmlns:a16="http://schemas.microsoft.com/office/drawing/2014/main" id="{B8C6C95A-A362-4B68-9F82-20E420B6DAE2}"/>
                </a:ext>
              </a:extLst>
            </p:cNvPr>
            <p:cNvSpPr/>
            <p:nvPr/>
          </p:nvSpPr>
          <p:spPr bwMode="auto">
            <a:xfrm>
              <a:off x="5954366" y="3216114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39" name="Ellipszis 138">
              <a:extLst>
                <a:ext uri="{FF2B5EF4-FFF2-40B4-BE49-F238E27FC236}">
                  <a16:creationId xmlns:a16="http://schemas.microsoft.com/office/drawing/2014/main" id="{58DDFAA3-0721-4046-A60B-865049A49CBB}"/>
                </a:ext>
              </a:extLst>
            </p:cNvPr>
            <p:cNvSpPr/>
            <p:nvPr/>
          </p:nvSpPr>
          <p:spPr bwMode="auto">
            <a:xfrm>
              <a:off x="6208276" y="4359252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40" name="Ellipszis 139">
              <a:extLst>
                <a:ext uri="{FF2B5EF4-FFF2-40B4-BE49-F238E27FC236}">
                  <a16:creationId xmlns:a16="http://schemas.microsoft.com/office/drawing/2014/main" id="{B404B15C-05C1-41B0-A584-2E88DA94D5B9}"/>
                </a:ext>
              </a:extLst>
            </p:cNvPr>
            <p:cNvSpPr/>
            <p:nvPr/>
          </p:nvSpPr>
          <p:spPr bwMode="auto">
            <a:xfrm>
              <a:off x="6397228" y="2701951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41" name="Ellipszis 140">
              <a:extLst>
                <a:ext uri="{FF2B5EF4-FFF2-40B4-BE49-F238E27FC236}">
                  <a16:creationId xmlns:a16="http://schemas.microsoft.com/office/drawing/2014/main" id="{AF7DE613-AA91-4196-B645-0EEE26143A44}"/>
                </a:ext>
              </a:extLst>
            </p:cNvPr>
            <p:cNvSpPr/>
            <p:nvPr/>
          </p:nvSpPr>
          <p:spPr bwMode="auto">
            <a:xfrm>
              <a:off x="5878758" y="1793791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42" name="Ellipszis 141">
              <a:extLst>
                <a:ext uri="{FF2B5EF4-FFF2-40B4-BE49-F238E27FC236}">
                  <a16:creationId xmlns:a16="http://schemas.microsoft.com/office/drawing/2014/main" id="{9ADF287B-82EC-418C-879E-2BCBDF1D183F}"/>
                </a:ext>
              </a:extLst>
            </p:cNvPr>
            <p:cNvSpPr/>
            <p:nvPr/>
          </p:nvSpPr>
          <p:spPr bwMode="auto">
            <a:xfrm>
              <a:off x="5574014" y="3121380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43" name="Ellipszis 142">
              <a:extLst>
                <a:ext uri="{FF2B5EF4-FFF2-40B4-BE49-F238E27FC236}">
                  <a16:creationId xmlns:a16="http://schemas.microsoft.com/office/drawing/2014/main" id="{05CB0620-C5F9-475D-9A21-5C7242D218B2}"/>
                </a:ext>
              </a:extLst>
            </p:cNvPr>
            <p:cNvSpPr/>
            <p:nvPr/>
          </p:nvSpPr>
          <p:spPr bwMode="auto">
            <a:xfrm>
              <a:off x="5931730" y="4299515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44" name="Ellipszis 143">
              <a:extLst>
                <a:ext uri="{FF2B5EF4-FFF2-40B4-BE49-F238E27FC236}">
                  <a16:creationId xmlns:a16="http://schemas.microsoft.com/office/drawing/2014/main" id="{A2FC72D2-D7DC-4939-AA25-25739A70EFF6}"/>
                </a:ext>
              </a:extLst>
            </p:cNvPr>
            <p:cNvSpPr/>
            <p:nvPr/>
          </p:nvSpPr>
          <p:spPr bwMode="auto">
            <a:xfrm>
              <a:off x="6208276" y="4573066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45" name="Ellipszis 144">
              <a:extLst>
                <a:ext uri="{FF2B5EF4-FFF2-40B4-BE49-F238E27FC236}">
                  <a16:creationId xmlns:a16="http://schemas.microsoft.com/office/drawing/2014/main" id="{310D9559-490E-40FE-AC31-9A0381E5EC70}"/>
                </a:ext>
              </a:extLst>
            </p:cNvPr>
            <p:cNvSpPr/>
            <p:nvPr/>
          </p:nvSpPr>
          <p:spPr bwMode="auto">
            <a:xfrm>
              <a:off x="6383574" y="2922927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46" name="Ellipszis 145">
              <a:extLst>
                <a:ext uri="{FF2B5EF4-FFF2-40B4-BE49-F238E27FC236}">
                  <a16:creationId xmlns:a16="http://schemas.microsoft.com/office/drawing/2014/main" id="{4388E8B4-B881-4147-BB01-C53465064E27}"/>
                </a:ext>
              </a:extLst>
            </p:cNvPr>
            <p:cNvSpPr/>
            <p:nvPr/>
          </p:nvSpPr>
          <p:spPr bwMode="auto">
            <a:xfrm>
              <a:off x="6176590" y="2802602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47" name="Ellipszis 146">
              <a:extLst>
                <a:ext uri="{FF2B5EF4-FFF2-40B4-BE49-F238E27FC236}">
                  <a16:creationId xmlns:a16="http://schemas.microsoft.com/office/drawing/2014/main" id="{C9B6885B-1C5B-430D-8145-5A15AD7A7756}"/>
                </a:ext>
              </a:extLst>
            </p:cNvPr>
            <p:cNvSpPr/>
            <p:nvPr/>
          </p:nvSpPr>
          <p:spPr bwMode="auto">
            <a:xfrm>
              <a:off x="5319676" y="4733731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48" name="Ellipszis 147">
              <a:extLst>
                <a:ext uri="{FF2B5EF4-FFF2-40B4-BE49-F238E27FC236}">
                  <a16:creationId xmlns:a16="http://schemas.microsoft.com/office/drawing/2014/main" id="{3D8CBD64-1057-40E3-BCDE-00F6538DB18B}"/>
                </a:ext>
              </a:extLst>
            </p:cNvPr>
            <p:cNvSpPr/>
            <p:nvPr/>
          </p:nvSpPr>
          <p:spPr bwMode="auto">
            <a:xfrm>
              <a:off x="5734435" y="5007525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49" name="Ellipszis 148">
              <a:extLst>
                <a:ext uri="{FF2B5EF4-FFF2-40B4-BE49-F238E27FC236}">
                  <a16:creationId xmlns:a16="http://schemas.microsoft.com/office/drawing/2014/main" id="{96A98B84-F736-4406-995B-E53A2D07C173}"/>
                </a:ext>
              </a:extLst>
            </p:cNvPr>
            <p:cNvSpPr/>
            <p:nvPr/>
          </p:nvSpPr>
          <p:spPr bwMode="auto">
            <a:xfrm>
              <a:off x="5751434" y="5282276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50" name="Ellipszis 149">
              <a:extLst>
                <a:ext uri="{FF2B5EF4-FFF2-40B4-BE49-F238E27FC236}">
                  <a16:creationId xmlns:a16="http://schemas.microsoft.com/office/drawing/2014/main" id="{8A05E5C1-8F9E-4F5F-9F57-9D5B21C8BFC3}"/>
                </a:ext>
              </a:extLst>
            </p:cNvPr>
            <p:cNvSpPr/>
            <p:nvPr/>
          </p:nvSpPr>
          <p:spPr bwMode="auto">
            <a:xfrm>
              <a:off x="5907424" y="4986544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51" name="Ellipszis 150">
              <a:extLst>
                <a:ext uri="{FF2B5EF4-FFF2-40B4-BE49-F238E27FC236}">
                  <a16:creationId xmlns:a16="http://schemas.microsoft.com/office/drawing/2014/main" id="{F2749485-ACE4-4998-B372-BDF0B910BAD7}"/>
                </a:ext>
              </a:extLst>
            </p:cNvPr>
            <p:cNvSpPr/>
            <p:nvPr/>
          </p:nvSpPr>
          <p:spPr bwMode="auto">
            <a:xfrm>
              <a:off x="5427241" y="2111685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52" name="Ellipszis 151">
              <a:extLst>
                <a:ext uri="{FF2B5EF4-FFF2-40B4-BE49-F238E27FC236}">
                  <a16:creationId xmlns:a16="http://schemas.microsoft.com/office/drawing/2014/main" id="{21ED7B72-92D1-4845-BB06-E869A3E993E9}"/>
                </a:ext>
              </a:extLst>
            </p:cNvPr>
            <p:cNvSpPr/>
            <p:nvPr/>
          </p:nvSpPr>
          <p:spPr bwMode="auto">
            <a:xfrm>
              <a:off x="6068925" y="4805560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53" name="Ellipszis 152">
              <a:extLst>
                <a:ext uri="{FF2B5EF4-FFF2-40B4-BE49-F238E27FC236}">
                  <a16:creationId xmlns:a16="http://schemas.microsoft.com/office/drawing/2014/main" id="{7C9B5A71-6525-4318-9344-AA18E5CB804D}"/>
                </a:ext>
              </a:extLst>
            </p:cNvPr>
            <p:cNvSpPr/>
            <p:nvPr/>
          </p:nvSpPr>
          <p:spPr bwMode="auto">
            <a:xfrm>
              <a:off x="6133529" y="3102668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54" name="Ellipszis 153">
              <a:extLst>
                <a:ext uri="{FF2B5EF4-FFF2-40B4-BE49-F238E27FC236}">
                  <a16:creationId xmlns:a16="http://schemas.microsoft.com/office/drawing/2014/main" id="{6D0F48DB-617B-419E-93C0-46324CC3392F}"/>
                </a:ext>
              </a:extLst>
            </p:cNvPr>
            <p:cNvSpPr/>
            <p:nvPr/>
          </p:nvSpPr>
          <p:spPr bwMode="auto">
            <a:xfrm>
              <a:off x="6421610" y="4394454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55" name="Ellipszis 154">
              <a:extLst>
                <a:ext uri="{FF2B5EF4-FFF2-40B4-BE49-F238E27FC236}">
                  <a16:creationId xmlns:a16="http://schemas.microsoft.com/office/drawing/2014/main" id="{DD53393A-526D-4297-AE22-539EDEA1FC02}"/>
                </a:ext>
              </a:extLst>
            </p:cNvPr>
            <p:cNvSpPr/>
            <p:nvPr/>
          </p:nvSpPr>
          <p:spPr bwMode="auto">
            <a:xfrm>
              <a:off x="5565396" y="4041500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56" name="Ellipszis 155">
              <a:extLst>
                <a:ext uri="{FF2B5EF4-FFF2-40B4-BE49-F238E27FC236}">
                  <a16:creationId xmlns:a16="http://schemas.microsoft.com/office/drawing/2014/main" id="{2D391F3E-5935-4D22-B636-0B1A2D72AF51}"/>
                </a:ext>
              </a:extLst>
            </p:cNvPr>
            <p:cNvSpPr/>
            <p:nvPr/>
          </p:nvSpPr>
          <p:spPr bwMode="auto">
            <a:xfrm>
              <a:off x="5521713" y="3817819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57" name="Ellipszis 156">
              <a:extLst>
                <a:ext uri="{FF2B5EF4-FFF2-40B4-BE49-F238E27FC236}">
                  <a16:creationId xmlns:a16="http://schemas.microsoft.com/office/drawing/2014/main" id="{91A32964-0F82-40EC-A675-97AB325C16D5}"/>
                </a:ext>
              </a:extLst>
            </p:cNvPr>
            <p:cNvSpPr/>
            <p:nvPr/>
          </p:nvSpPr>
          <p:spPr bwMode="auto">
            <a:xfrm>
              <a:off x="5748083" y="3392898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58" name="Ellipszis 157">
              <a:extLst>
                <a:ext uri="{FF2B5EF4-FFF2-40B4-BE49-F238E27FC236}">
                  <a16:creationId xmlns:a16="http://schemas.microsoft.com/office/drawing/2014/main" id="{F53B2BAF-275B-49D7-84B2-ADE0988ABE25}"/>
                </a:ext>
              </a:extLst>
            </p:cNvPr>
            <p:cNvSpPr/>
            <p:nvPr/>
          </p:nvSpPr>
          <p:spPr bwMode="auto">
            <a:xfrm>
              <a:off x="5799560" y="3215699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59" name="Ellipszis 158">
              <a:extLst>
                <a:ext uri="{FF2B5EF4-FFF2-40B4-BE49-F238E27FC236}">
                  <a16:creationId xmlns:a16="http://schemas.microsoft.com/office/drawing/2014/main" id="{7A7783B1-6948-4230-A8C9-675899B2A2F7}"/>
                </a:ext>
              </a:extLst>
            </p:cNvPr>
            <p:cNvSpPr/>
            <p:nvPr/>
          </p:nvSpPr>
          <p:spPr bwMode="auto">
            <a:xfrm>
              <a:off x="5523125" y="4746886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60" name="Ellipszis 159">
              <a:extLst>
                <a:ext uri="{FF2B5EF4-FFF2-40B4-BE49-F238E27FC236}">
                  <a16:creationId xmlns:a16="http://schemas.microsoft.com/office/drawing/2014/main" id="{54B3A837-B68F-49F5-A5A1-4CD7C331EBC9}"/>
                </a:ext>
              </a:extLst>
            </p:cNvPr>
            <p:cNvSpPr/>
            <p:nvPr/>
          </p:nvSpPr>
          <p:spPr bwMode="auto">
            <a:xfrm>
              <a:off x="5957206" y="4645139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61" name="Ellipszis 160">
              <a:extLst>
                <a:ext uri="{FF2B5EF4-FFF2-40B4-BE49-F238E27FC236}">
                  <a16:creationId xmlns:a16="http://schemas.microsoft.com/office/drawing/2014/main" id="{BF8E57C8-FC7D-4DF3-A401-5B16A185F12C}"/>
                </a:ext>
              </a:extLst>
            </p:cNvPr>
            <p:cNvSpPr/>
            <p:nvPr/>
          </p:nvSpPr>
          <p:spPr bwMode="auto">
            <a:xfrm>
              <a:off x="5665838" y="4354941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62" name="Ellipszis 161">
              <a:extLst>
                <a:ext uri="{FF2B5EF4-FFF2-40B4-BE49-F238E27FC236}">
                  <a16:creationId xmlns:a16="http://schemas.microsoft.com/office/drawing/2014/main" id="{27DBC2ED-55CF-4123-8A24-EB1C78EA020F}"/>
                </a:ext>
              </a:extLst>
            </p:cNvPr>
            <p:cNvSpPr/>
            <p:nvPr/>
          </p:nvSpPr>
          <p:spPr bwMode="auto">
            <a:xfrm>
              <a:off x="5913534" y="4446882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63" name="Ellipszis 162">
              <a:extLst>
                <a:ext uri="{FF2B5EF4-FFF2-40B4-BE49-F238E27FC236}">
                  <a16:creationId xmlns:a16="http://schemas.microsoft.com/office/drawing/2014/main" id="{B3D4C9EC-BAF9-4C03-B5E1-BF6F6A23C7D4}"/>
                </a:ext>
              </a:extLst>
            </p:cNvPr>
            <p:cNvSpPr/>
            <p:nvPr/>
          </p:nvSpPr>
          <p:spPr bwMode="auto">
            <a:xfrm>
              <a:off x="5621053" y="4580966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64" name="Ellipszis 163">
              <a:extLst>
                <a:ext uri="{FF2B5EF4-FFF2-40B4-BE49-F238E27FC236}">
                  <a16:creationId xmlns:a16="http://schemas.microsoft.com/office/drawing/2014/main" id="{54F694A0-C326-4EFE-8EE2-82569B4DCCBD}"/>
                </a:ext>
              </a:extLst>
            </p:cNvPr>
            <p:cNvSpPr/>
            <p:nvPr/>
          </p:nvSpPr>
          <p:spPr bwMode="auto">
            <a:xfrm>
              <a:off x="5957206" y="5146965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65" name="Ellipszis 164">
              <a:extLst>
                <a:ext uri="{FF2B5EF4-FFF2-40B4-BE49-F238E27FC236}">
                  <a16:creationId xmlns:a16="http://schemas.microsoft.com/office/drawing/2014/main" id="{17B07B87-6A26-4C3E-9664-2D830829D6E1}"/>
                </a:ext>
              </a:extLst>
            </p:cNvPr>
            <p:cNvSpPr/>
            <p:nvPr/>
          </p:nvSpPr>
          <p:spPr bwMode="auto">
            <a:xfrm>
              <a:off x="6393738" y="2504044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68" name="Ellipszis 167">
              <a:extLst>
                <a:ext uri="{FF2B5EF4-FFF2-40B4-BE49-F238E27FC236}">
                  <a16:creationId xmlns:a16="http://schemas.microsoft.com/office/drawing/2014/main" id="{CA917119-6C8D-4E1E-B34A-736E2D3BA7D3}"/>
                </a:ext>
              </a:extLst>
            </p:cNvPr>
            <p:cNvSpPr/>
            <p:nvPr/>
          </p:nvSpPr>
          <p:spPr bwMode="auto">
            <a:xfrm>
              <a:off x="5993980" y="5344528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69" name="Ellipszis 168">
              <a:extLst>
                <a:ext uri="{FF2B5EF4-FFF2-40B4-BE49-F238E27FC236}">
                  <a16:creationId xmlns:a16="http://schemas.microsoft.com/office/drawing/2014/main" id="{918FC000-33E4-42A0-9965-AEBF513599B2}"/>
                </a:ext>
              </a:extLst>
            </p:cNvPr>
            <p:cNvSpPr/>
            <p:nvPr/>
          </p:nvSpPr>
          <p:spPr bwMode="auto">
            <a:xfrm>
              <a:off x="5580698" y="5282276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70" name="Ellipszis 169">
              <a:extLst>
                <a:ext uri="{FF2B5EF4-FFF2-40B4-BE49-F238E27FC236}">
                  <a16:creationId xmlns:a16="http://schemas.microsoft.com/office/drawing/2014/main" id="{D1B3FBDD-DBAE-40D9-B0BA-CCF4194172EB}"/>
                </a:ext>
              </a:extLst>
            </p:cNvPr>
            <p:cNvSpPr/>
            <p:nvPr/>
          </p:nvSpPr>
          <p:spPr bwMode="auto">
            <a:xfrm>
              <a:off x="5999466" y="3836805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71" name="Ellipszis 170">
              <a:extLst>
                <a:ext uri="{FF2B5EF4-FFF2-40B4-BE49-F238E27FC236}">
                  <a16:creationId xmlns:a16="http://schemas.microsoft.com/office/drawing/2014/main" id="{D1F199FF-5E50-4D86-8BF6-F94A19DD6043}"/>
                </a:ext>
              </a:extLst>
            </p:cNvPr>
            <p:cNvSpPr/>
            <p:nvPr/>
          </p:nvSpPr>
          <p:spPr bwMode="auto">
            <a:xfrm>
              <a:off x="5839045" y="3809755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72" name="Ellipszis 171">
              <a:extLst>
                <a:ext uri="{FF2B5EF4-FFF2-40B4-BE49-F238E27FC236}">
                  <a16:creationId xmlns:a16="http://schemas.microsoft.com/office/drawing/2014/main" id="{B27F4FC1-3AA1-4D66-822A-F894A9B178C9}"/>
                </a:ext>
              </a:extLst>
            </p:cNvPr>
            <p:cNvSpPr/>
            <p:nvPr/>
          </p:nvSpPr>
          <p:spPr bwMode="auto">
            <a:xfrm>
              <a:off x="5417111" y="4010358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73" name="Ellipszis 172">
              <a:extLst>
                <a:ext uri="{FF2B5EF4-FFF2-40B4-BE49-F238E27FC236}">
                  <a16:creationId xmlns:a16="http://schemas.microsoft.com/office/drawing/2014/main" id="{2691DDB9-FDC2-418D-9F51-9A28076D66EE}"/>
                </a:ext>
              </a:extLst>
            </p:cNvPr>
            <p:cNvSpPr/>
            <p:nvPr/>
          </p:nvSpPr>
          <p:spPr bwMode="auto">
            <a:xfrm>
              <a:off x="5648524" y="2992325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75" name="Ellipszis 174">
              <a:extLst>
                <a:ext uri="{FF2B5EF4-FFF2-40B4-BE49-F238E27FC236}">
                  <a16:creationId xmlns:a16="http://schemas.microsoft.com/office/drawing/2014/main" id="{63D230E0-BD4B-46DA-8AE5-357F12E01779}"/>
                </a:ext>
              </a:extLst>
            </p:cNvPr>
            <p:cNvSpPr/>
            <p:nvPr/>
          </p:nvSpPr>
          <p:spPr bwMode="auto">
            <a:xfrm>
              <a:off x="6223153" y="2522913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</p:grpSp>
      <p:grpSp>
        <p:nvGrpSpPr>
          <p:cNvPr id="438" name="Csoportba foglalás 437">
            <a:extLst>
              <a:ext uri="{FF2B5EF4-FFF2-40B4-BE49-F238E27FC236}">
                <a16:creationId xmlns:a16="http://schemas.microsoft.com/office/drawing/2014/main" id="{471231DD-C4F9-4F1E-BD1D-898EA19B7973}"/>
              </a:ext>
            </a:extLst>
          </p:cNvPr>
          <p:cNvGrpSpPr/>
          <p:nvPr/>
        </p:nvGrpSpPr>
        <p:grpSpPr>
          <a:xfrm>
            <a:off x="4030518" y="4067897"/>
            <a:ext cx="1642721" cy="1647919"/>
            <a:chOff x="7987225" y="4386126"/>
            <a:chExt cx="1810796" cy="1816526"/>
          </a:xfrm>
        </p:grpSpPr>
        <p:sp>
          <p:nvSpPr>
            <p:cNvPr id="184" name="Ellipszis 183">
              <a:extLst>
                <a:ext uri="{FF2B5EF4-FFF2-40B4-BE49-F238E27FC236}">
                  <a16:creationId xmlns:a16="http://schemas.microsoft.com/office/drawing/2014/main" id="{E80E7091-7E8B-4B3E-8C62-617B137E43FA}"/>
                </a:ext>
              </a:extLst>
            </p:cNvPr>
            <p:cNvSpPr/>
            <p:nvPr/>
          </p:nvSpPr>
          <p:spPr bwMode="auto">
            <a:xfrm>
              <a:off x="7987225" y="4398402"/>
              <a:ext cx="1800000" cy="180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89" name="Ellipszis 188">
              <a:extLst>
                <a:ext uri="{FF2B5EF4-FFF2-40B4-BE49-F238E27FC236}">
                  <a16:creationId xmlns:a16="http://schemas.microsoft.com/office/drawing/2014/main" id="{B30D4965-9F1A-4CE5-BA49-727563DD10F2}"/>
                </a:ext>
              </a:extLst>
            </p:cNvPr>
            <p:cNvSpPr/>
            <p:nvPr/>
          </p:nvSpPr>
          <p:spPr bwMode="auto">
            <a:xfrm>
              <a:off x="8392686" y="5510215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90" name="Ellipszis 189">
              <a:extLst>
                <a:ext uri="{FF2B5EF4-FFF2-40B4-BE49-F238E27FC236}">
                  <a16:creationId xmlns:a16="http://schemas.microsoft.com/office/drawing/2014/main" id="{E9F45671-B256-4082-8CFF-7C3E21662FC1}"/>
                </a:ext>
              </a:extLst>
            </p:cNvPr>
            <p:cNvSpPr/>
            <p:nvPr/>
          </p:nvSpPr>
          <p:spPr bwMode="auto">
            <a:xfrm>
              <a:off x="8143834" y="4650307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95" name="Ellipszis 194">
              <a:extLst>
                <a:ext uri="{FF2B5EF4-FFF2-40B4-BE49-F238E27FC236}">
                  <a16:creationId xmlns:a16="http://schemas.microsoft.com/office/drawing/2014/main" id="{8E817276-771B-4433-83B6-1E72AF2ECB69}"/>
                </a:ext>
              </a:extLst>
            </p:cNvPr>
            <p:cNvSpPr/>
            <p:nvPr/>
          </p:nvSpPr>
          <p:spPr bwMode="auto">
            <a:xfrm>
              <a:off x="8743021" y="4386126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96" name="Ellipszis 195">
              <a:extLst>
                <a:ext uri="{FF2B5EF4-FFF2-40B4-BE49-F238E27FC236}">
                  <a16:creationId xmlns:a16="http://schemas.microsoft.com/office/drawing/2014/main" id="{CB738DDF-B3C9-4B31-A9DE-CD94FBDD6478}"/>
                </a:ext>
              </a:extLst>
            </p:cNvPr>
            <p:cNvSpPr/>
            <p:nvPr/>
          </p:nvSpPr>
          <p:spPr bwMode="auto">
            <a:xfrm>
              <a:off x="9477179" y="4916050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99" name="Ellipszis 198">
              <a:extLst>
                <a:ext uri="{FF2B5EF4-FFF2-40B4-BE49-F238E27FC236}">
                  <a16:creationId xmlns:a16="http://schemas.microsoft.com/office/drawing/2014/main" id="{C999A365-9603-4CFD-B438-5E706B36217A}"/>
                </a:ext>
              </a:extLst>
            </p:cNvPr>
            <p:cNvSpPr/>
            <p:nvPr/>
          </p:nvSpPr>
          <p:spPr bwMode="auto">
            <a:xfrm>
              <a:off x="8995448" y="5247857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00" name="Ellipszis 199">
              <a:extLst>
                <a:ext uri="{FF2B5EF4-FFF2-40B4-BE49-F238E27FC236}">
                  <a16:creationId xmlns:a16="http://schemas.microsoft.com/office/drawing/2014/main" id="{8C04DB4E-D48E-486F-B96F-CB81811EEFCE}"/>
                </a:ext>
              </a:extLst>
            </p:cNvPr>
            <p:cNvSpPr/>
            <p:nvPr/>
          </p:nvSpPr>
          <p:spPr bwMode="auto">
            <a:xfrm>
              <a:off x="9332112" y="4721685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05" name="Ellipszis 204">
              <a:extLst>
                <a:ext uri="{FF2B5EF4-FFF2-40B4-BE49-F238E27FC236}">
                  <a16:creationId xmlns:a16="http://schemas.microsoft.com/office/drawing/2014/main" id="{98955C32-E790-4047-B4CE-C5B3376541A3}"/>
                </a:ext>
              </a:extLst>
            </p:cNvPr>
            <p:cNvSpPr/>
            <p:nvPr/>
          </p:nvSpPr>
          <p:spPr bwMode="auto">
            <a:xfrm>
              <a:off x="8794246" y="5431729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07" name="Ellipszis 206">
              <a:extLst>
                <a:ext uri="{FF2B5EF4-FFF2-40B4-BE49-F238E27FC236}">
                  <a16:creationId xmlns:a16="http://schemas.microsoft.com/office/drawing/2014/main" id="{BEF671B5-6AA6-44B6-AE13-08544914621B}"/>
                </a:ext>
              </a:extLst>
            </p:cNvPr>
            <p:cNvSpPr/>
            <p:nvPr/>
          </p:nvSpPr>
          <p:spPr bwMode="auto">
            <a:xfrm>
              <a:off x="8358087" y="5770323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08" name="Ellipszis 207">
              <a:extLst>
                <a:ext uri="{FF2B5EF4-FFF2-40B4-BE49-F238E27FC236}">
                  <a16:creationId xmlns:a16="http://schemas.microsoft.com/office/drawing/2014/main" id="{5FDACE0B-353C-45A9-9C56-34C51163B270}"/>
                </a:ext>
              </a:extLst>
            </p:cNvPr>
            <p:cNvSpPr/>
            <p:nvPr/>
          </p:nvSpPr>
          <p:spPr bwMode="auto">
            <a:xfrm>
              <a:off x="8051865" y="4849388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10" name="Ellipszis 209">
              <a:extLst>
                <a:ext uri="{FF2B5EF4-FFF2-40B4-BE49-F238E27FC236}">
                  <a16:creationId xmlns:a16="http://schemas.microsoft.com/office/drawing/2014/main" id="{9F665AA8-CF73-4E5B-AE89-CCD580AE5BFA}"/>
                </a:ext>
              </a:extLst>
            </p:cNvPr>
            <p:cNvSpPr/>
            <p:nvPr/>
          </p:nvSpPr>
          <p:spPr bwMode="auto">
            <a:xfrm>
              <a:off x="8611089" y="5539200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11" name="Ellipszis 210">
              <a:extLst>
                <a:ext uri="{FF2B5EF4-FFF2-40B4-BE49-F238E27FC236}">
                  <a16:creationId xmlns:a16="http://schemas.microsoft.com/office/drawing/2014/main" id="{201EB739-35D6-4A5C-9547-2E6D2411EEDD}"/>
                </a:ext>
              </a:extLst>
            </p:cNvPr>
            <p:cNvSpPr/>
            <p:nvPr/>
          </p:nvSpPr>
          <p:spPr bwMode="auto">
            <a:xfrm>
              <a:off x="9477179" y="5236892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15" name="Ellipszis 214">
              <a:extLst>
                <a:ext uri="{FF2B5EF4-FFF2-40B4-BE49-F238E27FC236}">
                  <a16:creationId xmlns:a16="http://schemas.microsoft.com/office/drawing/2014/main" id="{BF3D6B69-2C34-4243-990E-6EFA45659E56}"/>
                </a:ext>
              </a:extLst>
            </p:cNvPr>
            <p:cNvSpPr/>
            <p:nvPr/>
          </p:nvSpPr>
          <p:spPr bwMode="auto">
            <a:xfrm>
              <a:off x="9256843" y="4624490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18" name="Ellipszis 217">
              <a:extLst>
                <a:ext uri="{FF2B5EF4-FFF2-40B4-BE49-F238E27FC236}">
                  <a16:creationId xmlns:a16="http://schemas.microsoft.com/office/drawing/2014/main" id="{A5DB8AED-5025-4ECE-B7F3-7A84B9DBA18F}"/>
                </a:ext>
              </a:extLst>
            </p:cNvPr>
            <p:cNvSpPr/>
            <p:nvPr/>
          </p:nvSpPr>
          <p:spPr bwMode="auto">
            <a:xfrm>
              <a:off x="9405472" y="5500908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20" name="Ellipszis 219">
              <a:extLst>
                <a:ext uri="{FF2B5EF4-FFF2-40B4-BE49-F238E27FC236}">
                  <a16:creationId xmlns:a16="http://schemas.microsoft.com/office/drawing/2014/main" id="{3A397F16-1DBA-448B-A1F0-56F62051F180}"/>
                </a:ext>
              </a:extLst>
            </p:cNvPr>
            <p:cNvSpPr/>
            <p:nvPr/>
          </p:nvSpPr>
          <p:spPr bwMode="auto">
            <a:xfrm>
              <a:off x="8004004" y="5112546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21" name="Ellipszis 220">
              <a:extLst>
                <a:ext uri="{FF2B5EF4-FFF2-40B4-BE49-F238E27FC236}">
                  <a16:creationId xmlns:a16="http://schemas.microsoft.com/office/drawing/2014/main" id="{2E6F4E09-1D9A-4A17-A5F8-C5B019C515E8}"/>
                </a:ext>
              </a:extLst>
            </p:cNvPr>
            <p:cNvSpPr/>
            <p:nvPr/>
          </p:nvSpPr>
          <p:spPr bwMode="auto">
            <a:xfrm>
              <a:off x="8263956" y="5058750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24" name="Ellipszis 223">
              <a:extLst>
                <a:ext uri="{FF2B5EF4-FFF2-40B4-BE49-F238E27FC236}">
                  <a16:creationId xmlns:a16="http://schemas.microsoft.com/office/drawing/2014/main" id="{3F935929-034C-4426-AEC6-6FA63DDDA2CF}"/>
                </a:ext>
              </a:extLst>
            </p:cNvPr>
            <p:cNvSpPr/>
            <p:nvPr/>
          </p:nvSpPr>
          <p:spPr bwMode="auto">
            <a:xfrm>
              <a:off x="9231498" y="5721389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25" name="Ellipszis 224">
              <a:extLst>
                <a:ext uri="{FF2B5EF4-FFF2-40B4-BE49-F238E27FC236}">
                  <a16:creationId xmlns:a16="http://schemas.microsoft.com/office/drawing/2014/main" id="{0AA5DB92-B78D-4186-B85C-ED3A88382633}"/>
                </a:ext>
              </a:extLst>
            </p:cNvPr>
            <p:cNvSpPr/>
            <p:nvPr/>
          </p:nvSpPr>
          <p:spPr bwMode="auto">
            <a:xfrm>
              <a:off x="8824724" y="4719997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27" name="Ellipszis 226">
              <a:extLst>
                <a:ext uri="{FF2B5EF4-FFF2-40B4-BE49-F238E27FC236}">
                  <a16:creationId xmlns:a16="http://schemas.microsoft.com/office/drawing/2014/main" id="{B7C8AC38-28CC-4175-A3AB-29D017F9B3CF}"/>
                </a:ext>
              </a:extLst>
            </p:cNvPr>
            <p:cNvSpPr/>
            <p:nvPr/>
          </p:nvSpPr>
          <p:spPr bwMode="auto">
            <a:xfrm>
              <a:off x="9148676" y="4761257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29" name="Ellipszis 228">
              <a:extLst>
                <a:ext uri="{FF2B5EF4-FFF2-40B4-BE49-F238E27FC236}">
                  <a16:creationId xmlns:a16="http://schemas.microsoft.com/office/drawing/2014/main" id="{40A1D4A0-9585-4B36-B18C-440DECE5ACF5}"/>
                </a:ext>
              </a:extLst>
            </p:cNvPr>
            <p:cNvSpPr/>
            <p:nvPr/>
          </p:nvSpPr>
          <p:spPr bwMode="auto">
            <a:xfrm>
              <a:off x="8526754" y="5071542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32" name="Ellipszis 231">
              <a:extLst>
                <a:ext uri="{FF2B5EF4-FFF2-40B4-BE49-F238E27FC236}">
                  <a16:creationId xmlns:a16="http://schemas.microsoft.com/office/drawing/2014/main" id="{95CC3EE0-FAF0-4149-BE55-495758E01118}"/>
                </a:ext>
              </a:extLst>
            </p:cNvPr>
            <p:cNvSpPr/>
            <p:nvPr/>
          </p:nvSpPr>
          <p:spPr bwMode="auto">
            <a:xfrm>
              <a:off x="9279887" y="5029300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36" name="Ellipszis 235">
              <a:extLst>
                <a:ext uri="{FF2B5EF4-FFF2-40B4-BE49-F238E27FC236}">
                  <a16:creationId xmlns:a16="http://schemas.microsoft.com/office/drawing/2014/main" id="{CDBAC067-B078-42FB-8919-245DEEF31D06}"/>
                </a:ext>
              </a:extLst>
            </p:cNvPr>
            <p:cNvSpPr/>
            <p:nvPr/>
          </p:nvSpPr>
          <p:spPr bwMode="auto">
            <a:xfrm>
              <a:off x="9003341" y="4969563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37" name="Ellipszis 236">
              <a:extLst>
                <a:ext uri="{FF2B5EF4-FFF2-40B4-BE49-F238E27FC236}">
                  <a16:creationId xmlns:a16="http://schemas.microsoft.com/office/drawing/2014/main" id="{2609C6C5-3F88-499E-A5C4-A00537AE8167}"/>
                </a:ext>
              </a:extLst>
            </p:cNvPr>
            <p:cNvSpPr/>
            <p:nvPr/>
          </p:nvSpPr>
          <p:spPr bwMode="auto">
            <a:xfrm>
              <a:off x="9279887" y="5243114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40" name="Ellipszis 239">
              <a:extLst>
                <a:ext uri="{FF2B5EF4-FFF2-40B4-BE49-F238E27FC236}">
                  <a16:creationId xmlns:a16="http://schemas.microsoft.com/office/drawing/2014/main" id="{FCA7BB3A-406D-4EEC-B284-8BC2402305E2}"/>
                </a:ext>
              </a:extLst>
            </p:cNvPr>
            <p:cNvSpPr/>
            <p:nvPr/>
          </p:nvSpPr>
          <p:spPr bwMode="auto">
            <a:xfrm>
              <a:off x="8007645" y="5318263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41" name="Ellipszis 240">
              <a:extLst>
                <a:ext uri="{FF2B5EF4-FFF2-40B4-BE49-F238E27FC236}">
                  <a16:creationId xmlns:a16="http://schemas.microsoft.com/office/drawing/2014/main" id="{619300AD-3261-4D85-9636-F99761CD837C}"/>
                </a:ext>
              </a:extLst>
            </p:cNvPr>
            <p:cNvSpPr/>
            <p:nvPr/>
          </p:nvSpPr>
          <p:spPr bwMode="auto">
            <a:xfrm>
              <a:off x="8875718" y="5651446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42" name="Ellipszis 241">
              <a:extLst>
                <a:ext uri="{FF2B5EF4-FFF2-40B4-BE49-F238E27FC236}">
                  <a16:creationId xmlns:a16="http://schemas.microsoft.com/office/drawing/2014/main" id="{BCA6FCC9-4E2A-47A8-82E8-EF7210EB5D63}"/>
                </a:ext>
              </a:extLst>
            </p:cNvPr>
            <p:cNvSpPr/>
            <p:nvPr/>
          </p:nvSpPr>
          <p:spPr bwMode="auto">
            <a:xfrm>
              <a:off x="8550126" y="5860042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43" name="Ellipszis 242">
              <a:extLst>
                <a:ext uri="{FF2B5EF4-FFF2-40B4-BE49-F238E27FC236}">
                  <a16:creationId xmlns:a16="http://schemas.microsoft.com/office/drawing/2014/main" id="{F42D6D66-2095-4FE4-B146-52DCA472971B}"/>
                </a:ext>
              </a:extLst>
            </p:cNvPr>
            <p:cNvSpPr/>
            <p:nvPr/>
          </p:nvSpPr>
          <p:spPr bwMode="auto">
            <a:xfrm>
              <a:off x="8987871" y="5841898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45" name="Ellipszis 244">
              <a:extLst>
                <a:ext uri="{FF2B5EF4-FFF2-40B4-BE49-F238E27FC236}">
                  <a16:creationId xmlns:a16="http://schemas.microsoft.com/office/drawing/2014/main" id="{A74C72DD-03DB-4F30-BA92-66744FDBE4F4}"/>
                </a:ext>
              </a:extLst>
            </p:cNvPr>
            <p:cNvSpPr/>
            <p:nvPr/>
          </p:nvSpPr>
          <p:spPr bwMode="auto">
            <a:xfrm>
              <a:off x="9140536" y="5475608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47" name="Ellipszis 246">
              <a:extLst>
                <a:ext uri="{FF2B5EF4-FFF2-40B4-BE49-F238E27FC236}">
                  <a16:creationId xmlns:a16="http://schemas.microsoft.com/office/drawing/2014/main" id="{BDF430F0-189F-4F43-A091-1D5BED29EE67}"/>
                </a:ext>
              </a:extLst>
            </p:cNvPr>
            <p:cNvSpPr/>
            <p:nvPr/>
          </p:nvSpPr>
          <p:spPr bwMode="auto">
            <a:xfrm>
              <a:off x="8737449" y="5881810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48" name="Ellipszis 247">
              <a:extLst>
                <a:ext uri="{FF2B5EF4-FFF2-40B4-BE49-F238E27FC236}">
                  <a16:creationId xmlns:a16="http://schemas.microsoft.com/office/drawing/2014/main" id="{8B9A076A-0020-4BB7-87C7-4F539FCB1DFC}"/>
                </a:ext>
              </a:extLst>
            </p:cNvPr>
            <p:cNvSpPr/>
            <p:nvPr/>
          </p:nvSpPr>
          <p:spPr bwMode="auto">
            <a:xfrm>
              <a:off x="8637007" y="4711548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49" name="Ellipszis 248">
              <a:extLst>
                <a:ext uri="{FF2B5EF4-FFF2-40B4-BE49-F238E27FC236}">
                  <a16:creationId xmlns:a16="http://schemas.microsoft.com/office/drawing/2014/main" id="{5CB02347-6D26-4042-8105-C468E35C4D22}"/>
                </a:ext>
              </a:extLst>
            </p:cNvPr>
            <p:cNvSpPr/>
            <p:nvPr/>
          </p:nvSpPr>
          <p:spPr bwMode="auto">
            <a:xfrm>
              <a:off x="8584615" y="4418195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52" name="Ellipszis 251">
              <a:extLst>
                <a:ext uri="{FF2B5EF4-FFF2-40B4-BE49-F238E27FC236}">
                  <a16:creationId xmlns:a16="http://schemas.microsoft.com/office/drawing/2014/main" id="{257134C3-A503-4251-AC02-33ACD0F20A5F}"/>
                </a:ext>
              </a:extLst>
            </p:cNvPr>
            <p:cNvSpPr/>
            <p:nvPr/>
          </p:nvSpPr>
          <p:spPr bwMode="auto">
            <a:xfrm>
              <a:off x="8594736" y="5416934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53" name="Ellipszis 252">
              <a:extLst>
                <a:ext uri="{FF2B5EF4-FFF2-40B4-BE49-F238E27FC236}">
                  <a16:creationId xmlns:a16="http://schemas.microsoft.com/office/drawing/2014/main" id="{37639F02-A192-47D7-A0A5-8C146035234F}"/>
                </a:ext>
              </a:extLst>
            </p:cNvPr>
            <p:cNvSpPr/>
            <p:nvPr/>
          </p:nvSpPr>
          <p:spPr bwMode="auto">
            <a:xfrm>
              <a:off x="8316314" y="5262933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54" name="Ellipszis 253">
              <a:extLst>
                <a:ext uri="{FF2B5EF4-FFF2-40B4-BE49-F238E27FC236}">
                  <a16:creationId xmlns:a16="http://schemas.microsoft.com/office/drawing/2014/main" id="{29940718-FEEC-448D-8E12-8683A066C1BF}"/>
                </a:ext>
              </a:extLst>
            </p:cNvPr>
            <p:cNvSpPr/>
            <p:nvPr/>
          </p:nvSpPr>
          <p:spPr bwMode="auto">
            <a:xfrm>
              <a:off x="8737449" y="5024989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55" name="Ellipszis 254">
              <a:extLst>
                <a:ext uri="{FF2B5EF4-FFF2-40B4-BE49-F238E27FC236}">
                  <a16:creationId xmlns:a16="http://schemas.microsoft.com/office/drawing/2014/main" id="{B3873D38-BADC-463D-8690-C48B74F4D3BB}"/>
                </a:ext>
              </a:extLst>
            </p:cNvPr>
            <p:cNvSpPr/>
            <p:nvPr/>
          </p:nvSpPr>
          <p:spPr bwMode="auto">
            <a:xfrm>
              <a:off x="8158232" y="5606014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56" name="Ellipszis 255">
              <a:extLst>
                <a:ext uri="{FF2B5EF4-FFF2-40B4-BE49-F238E27FC236}">
                  <a16:creationId xmlns:a16="http://schemas.microsoft.com/office/drawing/2014/main" id="{488AC533-DFB0-489A-B356-8FDACA95B066}"/>
                </a:ext>
              </a:extLst>
            </p:cNvPr>
            <p:cNvSpPr/>
            <p:nvPr/>
          </p:nvSpPr>
          <p:spPr bwMode="auto">
            <a:xfrm>
              <a:off x="8692664" y="5251014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57" name="Ellipszis 256">
              <a:extLst>
                <a:ext uri="{FF2B5EF4-FFF2-40B4-BE49-F238E27FC236}">
                  <a16:creationId xmlns:a16="http://schemas.microsoft.com/office/drawing/2014/main" id="{F334ECBB-D6CE-4538-80A2-1CE4EA7C531F}"/>
                </a:ext>
              </a:extLst>
            </p:cNvPr>
            <p:cNvSpPr/>
            <p:nvPr/>
          </p:nvSpPr>
          <p:spPr bwMode="auto">
            <a:xfrm>
              <a:off x="8366675" y="4781437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59" name="Ellipszis 258">
              <a:extLst>
                <a:ext uri="{FF2B5EF4-FFF2-40B4-BE49-F238E27FC236}">
                  <a16:creationId xmlns:a16="http://schemas.microsoft.com/office/drawing/2014/main" id="{76447C90-7CFA-4099-A569-C86F3DAC1B66}"/>
                </a:ext>
              </a:extLst>
            </p:cNvPr>
            <p:cNvSpPr/>
            <p:nvPr/>
          </p:nvSpPr>
          <p:spPr bwMode="auto">
            <a:xfrm>
              <a:off x="8366675" y="4491764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60" name="Ellipszis 259">
              <a:extLst>
                <a:ext uri="{FF2B5EF4-FFF2-40B4-BE49-F238E27FC236}">
                  <a16:creationId xmlns:a16="http://schemas.microsoft.com/office/drawing/2014/main" id="{F3935F95-21F4-4F87-9B07-053A35C28A97}"/>
                </a:ext>
              </a:extLst>
            </p:cNvPr>
            <p:cNvSpPr/>
            <p:nvPr/>
          </p:nvSpPr>
          <p:spPr bwMode="auto">
            <a:xfrm>
              <a:off x="8111669" y="5496171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61" name="Ellipszis 260">
              <a:extLst>
                <a:ext uri="{FF2B5EF4-FFF2-40B4-BE49-F238E27FC236}">
                  <a16:creationId xmlns:a16="http://schemas.microsoft.com/office/drawing/2014/main" id="{4A9FD925-9512-49B5-897B-0B07A0518E02}"/>
                </a:ext>
              </a:extLst>
            </p:cNvPr>
            <p:cNvSpPr/>
            <p:nvPr/>
          </p:nvSpPr>
          <p:spPr bwMode="auto">
            <a:xfrm>
              <a:off x="9079786" y="4480726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62" name="Ellipszis 261">
              <a:extLst>
                <a:ext uri="{FF2B5EF4-FFF2-40B4-BE49-F238E27FC236}">
                  <a16:creationId xmlns:a16="http://schemas.microsoft.com/office/drawing/2014/main" id="{547A8792-E66D-4A99-AD60-07513D7B4BC8}"/>
                </a:ext>
              </a:extLst>
            </p:cNvPr>
            <p:cNvSpPr/>
            <p:nvPr/>
          </p:nvSpPr>
          <p:spPr bwMode="auto">
            <a:xfrm>
              <a:off x="8928074" y="4436258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63" name="Ellipszis 262">
              <a:extLst>
                <a:ext uri="{FF2B5EF4-FFF2-40B4-BE49-F238E27FC236}">
                  <a16:creationId xmlns:a16="http://schemas.microsoft.com/office/drawing/2014/main" id="{02C57764-F820-433E-9F89-935464CBEA6F}"/>
                </a:ext>
              </a:extLst>
            </p:cNvPr>
            <p:cNvSpPr/>
            <p:nvPr/>
          </p:nvSpPr>
          <p:spPr bwMode="auto">
            <a:xfrm>
              <a:off x="8488722" y="4758787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</p:grpSp>
      <p:grpSp>
        <p:nvGrpSpPr>
          <p:cNvPr id="437" name="Csoportba foglalás 436">
            <a:extLst>
              <a:ext uri="{FF2B5EF4-FFF2-40B4-BE49-F238E27FC236}">
                <a16:creationId xmlns:a16="http://schemas.microsoft.com/office/drawing/2014/main" id="{13A649E2-75B8-4351-B904-D1E6C807CD4D}"/>
              </a:ext>
            </a:extLst>
          </p:cNvPr>
          <p:cNvGrpSpPr/>
          <p:nvPr/>
        </p:nvGrpSpPr>
        <p:grpSpPr>
          <a:xfrm>
            <a:off x="3980557" y="2105834"/>
            <a:ext cx="1632927" cy="1637696"/>
            <a:chOff x="7389949" y="1946191"/>
            <a:chExt cx="1800000" cy="1805257"/>
          </a:xfrm>
        </p:grpSpPr>
        <p:sp>
          <p:nvSpPr>
            <p:cNvPr id="183" name="Ellipszis 182">
              <a:extLst>
                <a:ext uri="{FF2B5EF4-FFF2-40B4-BE49-F238E27FC236}">
                  <a16:creationId xmlns:a16="http://schemas.microsoft.com/office/drawing/2014/main" id="{5B780760-F7E8-405C-A42F-A49B1965204B}"/>
                </a:ext>
              </a:extLst>
            </p:cNvPr>
            <p:cNvSpPr/>
            <p:nvPr/>
          </p:nvSpPr>
          <p:spPr bwMode="auto">
            <a:xfrm>
              <a:off x="7389949" y="1951448"/>
              <a:ext cx="1800000" cy="180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86" name="Ellipszis 185">
              <a:extLst>
                <a:ext uri="{FF2B5EF4-FFF2-40B4-BE49-F238E27FC236}">
                  <a16:creationId xmlns:a16="http://schemas.microsoft.com/office/drawing/2014/main" id="{15F0C04E-C6B7-4CA1-9D21-A5F27C772250}"/>
                </a:ext>
              </a:extLst>
            </p:cNvPr>
            <p:cNvSpPr/>
            <p:nvPr/>
          </p:nvSpPr>
          <p:spPr bwMode="auto">
            <a:xfrm>
              <a:off x="8029186" y="2223741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87" name="Ellipszis 186">
              <a:extLst>
                <a:ext uri="{FF2B5EF4-FFF2-40B4-BE49-F238E27FC236}">
                  <a16:creationId xmlns:a16="http://schemas.microsoft.com/office/drawing/2014/main" id="{D955A32C-A459-4915-8DCF-8E4FC1110C7B}"/>
                </a:ext>
              </a:extLst>
            </p:cNvPr>
            <p:cNvSpPr/>
            <p:nvPr/>
          </p:nvSpPr>
          <p:spPr bwMode="auto">
            <a:xfrm>
              <a:off x="8280100" y="2415887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88" name="Ellipszis 187">
              <a:extLst>
                <a:ext uri="{FF2B5EF4-FFF2-40B4-BE49-F238E27FC236}">
                  <a16:creationId xmlns:a16="http://schemas.microsoft.com/office/drawing/2014/main" id="{9D42DB23-AC0C-4BD8-B876-32D6EC04626C}"/>
                </a:ext>
              </a:extLst>
            </p:cNvPr>
            <p:cNvSpPr/>
            <p:nvPr/>
          </p:nvSpPr>
          <p:spPr bwMode="auto">
            <a:xfrm>
              <a:off x="8736474" y="2282762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91" name="Ellipszis 190">
              <a:extLst>
                <a:ext uri="{FF2B5EF4-FFF2-40B4-BE49-F238E27FC236}">
                  <a16:creationId xmlns:a16="http://schemas.microsoft.com/office/drawing/2014/main" id="{FC7A7687-8E6E-42D7-88E0-8C8BC10DF1E2}"/>
                </a:ext>
              </a:extLst>
            </p:cNvPr>
            <p:cNvSpPr/>
            <p:nvPr/>
          </p:nvSpPr>
          <p:spPr bwMode="auto">
            <a:xfrm>
              <a:off x="7405928" y="2640870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92" name="Ellipszis 191">
              <a:extLst>
                <a:ext uri="{FF2B5EF4-FFF2-40B4-BE49-F238E27FC236}">
                  <a16:creationId xmlns:a16="http://schemas.microsoft.com/office/drawing/2014/main" id="{0600B936-049D-4E5C-8BAE-6826D8C28598}"/>
                </a:ext>
              </a:extLst>
            </p:cNvPr>
            <p:cNvSpPr/>
            <p:nvPr/>
          </p:nvSpPr>
          <p:spPr bwMode="auto">
            <a:xfrm>
              <a:off x="8069283" y="2514892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93" name="Ellipszis 192">
              <a:extLst>
                <a:ext uri="{FF2B5EF4-FFF2-40B4-BE49-F238E27FC236}">
                  <a16:creationId xmlns:a16="http://schemas.microsoft.com/office/drawing/2014/main" id="{D7C7A4F2-A0CA-4074-8EF2-91C348A16746}"/>
                </a:ext>
              </a:extLst>
            </p:cNvPr>
            <p:cNvSpPr/>
            <p:nvPr/>
          </p:nvSpPr>
          <p:spPr bwMode="auto">
            <a:xfrm>
              <a:off x="8844840" y="2558830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94" name="Ellipszis 193">
              <a:extLst>
                <a:ext uri="{FF2B5EF4-FFF2-40B4-BE49-F238E27FC236}">
                  <a16:creationId xmlns:a16="http://schemas.microsoft.com/office/drawing/2014/main" id="{E325BE51-47E3-4347-A4E0-ABB9C98191F9}"/>
                </a:ext>
              </a:extLst>
            </p:cNvPr>
            <p:cNvSpPr/>
            <p:nvPr/>
          </p:nvSpPr>
          <p:spPr bwMode="auto">
            <a:xfrm>
              <a:off x="8144223" y="2731226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97" name="Ellipszis 196">
              <a:extLst>
                <a:ext uri="{FF2B5EF4-FFF2-40B4-BE49-F238E27FC236}">
                  <a16:creationId xmlns:a16="http://schemas.microsoft.com/office/drawing/2014/main" id="{CB424A3C-D6C8-4D61-B63E-B35F2B4231C1}"/>
                </a:ext>
              </a:extLst>
            </p:cNvPr>
            <p:cNvSpPr/>
            <p:nvPr/>
          </p:nvSpPr>
          <p:spPr bwMode="auto">
            <a:xfrm>
              <a:off x="7458204" y="2405621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98" name="Ellipszis 197">
              <a:extLst>
                <a:ext uri="{FF2B5EF4-FFF2-40B4-BE49-F238E27FC236}">
                  <a16:creationId xmlns:a16="http://schemas.microsoft.com/office/drawing/2014/main" id="{B32E7054-BADB-4F18-B60C-30AFF980A0AA}"/>
                </a:ext>
              </a:extLst>
            </p:cNvPr>
            <p:cNvSpPr/>
            <p:nvPr/>
          </p:nvSpPr>
          <p:spPr bwMode="auto">
            <a:xfrm>
              <a:off x="7566349" y="2617850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01" name="Ellipszis 200">
              <a:extLst>
                <a:ext uri="{FF2B5EF4-FFF2-40B4-BE49-F238E27FC236}">
                  <a16:creationId xmlns:a16="http://schemas.microsoft.com/office/drawing/2014/main" id="{23E992F1-44A8-4CF0-A53A-D720D5BA4D03}"/>
                </a:ext>
              </a:extLst>
            </p:cNvPr>
            <p:cNvSpPr/>
            <p:nvPr/>
          </p:nvSpPr>
          <p:spPr bwMode="auto">
            <a:xfrm>
              <a:off x="8600290" y="2447341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02" name="Ellipszis 201">
              <a:extLst>
                <a:ext uri="{FF2B5EF4-FFF2-40B4-BE49-F238E27FC236}">
                  <a16:creationId xmlns:a16="http://schemas.microsoft.com/office/drawing/2014/main" id="{39073641-4A25-4896-8DBA-EAE4A659B951}"/>
                </a:ext>
              </a:extLst>
            </p:cNvPr>
            <p:cNvSpPr/>
            <p:nvPr/>
          </p:nvSpPr>
          <p:spPr bwMode="auto">
            <a:xfrm>
              <a:off x="7765859" y="2025781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03" name="Ellipszis 202">
              <a:extLst>
                <a:ext uri="{FF2B5EF4-FFF2-40B4-BE49-F238E27FC236}">
                  <a16:creationId xmlns:a16="http://schemas.microsoft.com/office/drawing/2014/main" id="{A87ED00B-DFC0-4C54-B477-3F3AB22A6F4C}"/>
                </a:ext>
              </a:extLst>
            </p:cNvPr>
            <p:cNvSpPr/>
            <p:nvPr/>
          </p:nvSpPr>
          <p:spPr bwMode="auto">
            <a:xfrm>
              <a:off x="7726770" y="2249839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04" name="Ellipszis 203">
              <a:extLst>
                <a:ext uri="{FF2B5EF4-FFF2-40B4-BE49-F238E27FC236}">
                  <a16:creationId xmlns:a16="http://schemas.microsoft.com/office/drawing/2014/main" id="{DD8B3A8D-6991-4D6C-936D-0088BA4BD0CD}"/>
                </a:ext>
              </a:extLst>
            </p:cNvPr>
            <p:cNvSpPr/>
            <p:nvPr/>
          </p:nvSpPr>
          <p:spPr bwMode="auto">
            <a:xfrm>
              <a:off x="7788545" y="2462573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06" name="Ellipszis 205">
              <a:extLst>
                <a:ext uri="{FF2B5EF4-FFF2-40B4-BE49-F238E27FC236}">
                  <a16:creationId xmlns:a16="http://schemas.microsoft.com/office/drawing/2014/main" id="{5BEB9EC6-076F-477C-8E1D-F3EF88B19971}"/>
                </a:ext>
              </a:extLst>
            </p:cNvPr>
            <p:cNvSpPr/>
            <p:nvPr/>
          </p:nvSpPr>
          <p:spPr bwMode="auto">
            <a:xfrm>
              <a:off x="7930736" y="2746155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09" name="Ellipszis 208">
              <a:extLst>
                <a:ext uri="{FF2B5EF4-FFF2-40B4-BE49-F238E27FC236}">
                  <a16:creationId xmlns:a16="http://schemas.microsoft.com/office/drawing/2014/main" id="{E9A8C622-2869-4CAA-B57C-5104E51185D8}"/>
                </a:ext>
              </a:extLst>
            </p:cNvPr>
            <p:cNvSpPr/>
            <p:nvPr/>
          </p:nvSpPr>
          <p:spPr bwMode="auto">
            <a:xfrm>
              <a:off x="7425058" y="2942346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12" name="Ellipszis 211">
              <a:extLst>
                <a:ext uri="{FF2B5EF4-FFF2-40B4-BE49-F238E27FC236}">
                  <a16:creationId xmlns:a16="http://schemas.microsoft.com/office/drawing/2014/main" id="{5EAB90B9-2347-4263-8058-C91AE6F0B43C}"/>
                </a:ext>
              </a:extLst>
            </p:cNvPr>
            <p:cNvSpPr/>
            <p:nvPr/>
          </p:nvSpPr>
          <p:spPr bwMode="auto">
            <a:xfrm>
              <a:off x="7955820" y="3406537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13" name="Ellipszis 212">
              <a:extLst>
                <a:ext uri="{FF2B5EF4-FFF2-40B4-BE49-F238E27FC236}">
                  <a16:creationId xmlns:a16="http://schemas.microsoft.com/office/drawing/2014/main" id="{E5FC447D-C358-4CCC-9EB1-ACAB2549C592}"/>
                </a:ext>
              </a:extLst>
            </p:cNvPr>
            <p:cNvSpPr/>
            <p:nvPr/>
          </p:nvSpPr>
          <p:spPr bwMode="auto">
            <a:xfrm>
              <a:off x="7708010" y="2840702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14" name="Ellipszis 213">
              <a:extLst>
                <a:ext uri="{FF2B5EF4-FFF2-40B4-BE49-F238E27FC236}">
                  <a16:creationId xmlns:a16="http://schemas.microsoft.com/office/drawing/2014/main" id="{79A6BAE5-B444-4B87-9E5E-1215B686B322}"/>
                </a:ext>
              </a:extLst>
            </p:cNvPr>
            <p:cNvSpPr/>
            <p:nvPr/>
          </p:nvSpPr>
          <p:spPr bwMode="auto">
            <a:xfrm>
              <a:off x="7612222" y="2130601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16" name="Ellipszis 215">
              <a:extLst>
                <a:ext uri="{FF2B5EF4-FFF2-40B4-BE49-F238E27FC236}">
                  <a16:creationId xmlns:a16="http://schemas.microsoft.com/office/drawing/2014/main" id="{FF130ED7-D415-4232-AEEA-B7AEC9A08258}"/>
                </a:ext>
              </a:extLst>
            </p:cNvPr>
            <p:cNvSpPr/>
            <p:nvPr/>
          </p:nvSpPr>
          <p:spPr bwMode="auto">
            <a:xfrm>
              <a:off x="8291482" y="1976747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17" name="Ellipszis 216">
              <a:extLst>
                <a:ext uri="{FF2B5EF4-FFF2-40B4-BE49-F238E27FC236}">
                  <a16:creationId xmlns:a16="http://schemas.microsoft.com/office/drawing/2014/main" id="{685319B7-81BF-4C08-BA31-CAAA9A156CA5}"/>
                </a:ext>
              </a:extLst>
            </p:cNvPr>
            <p:cNvSpPr/>
            <p:nvPr/>
          </p:nvSpPr>
          <p:spPr bwMode="auto">
            <a:xfrm>
              <a:off x="8755157" y="3056960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19" name="Ellipszis 218">
              <a:extLst>
                <a:ext uri="{FF2B5EF4-FFF2-40B4-BE49-F238E27FC236}">
                  <a16:creationId xmlns:a16="http://schemas.microsoft.com/office/drawing/2014/main" id="{9F98B579-F767-4C68-A3E1-A5FFD0B35B00}"/>
                </a:ext>
              </a:extLst>
            </p:cNvPr>
            <p:cNvSpPr/>
            <p:nvPr/>
          </p:nvSpPr>
          <p:spPr bwMode="auto">
            <a:xfrm>
              <a:off x="7555924" y="3154502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22" name="Ellipszis 221">
              <a:extLst>
                <a:ext uri="{FF2B5EF4-FFF2-40B4-BE49-F238E27FC236}">
                  <a16:creationId xmlns:a16="http://schemas.microsoft.com/office/drawing/2014/main" id="{C634CA88-4C76-405C-B356-B17502BEA1EA}"/>
                </a:ext>
              </a:extLst>
            </p:cNvPr>
            <p:cNvSpPr/>
            <p:nvPr/>
          </p:nvSpPr>
          <p:spPr bwMode="auto">
            <a:xfrm>
              <a:off x="8628037" y="3253733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23" name="Ellipszis 222">
              <a:extLst>
                <a:ext uri="{FF2B5EF4-FFF2-40B4-BE49-F238E27FC236}">
                  <a16:creationId xmlns:a16="http://schemas.microsoft.com/office/drawing/2014/main" id="{AEB5DE31-2F64-406C-9810-F39D5D06F8F5}"/>
                </a:ext>
              </a:extLst>
            </p:cNvPr>
            <p:cNvSpPr/>
            <p:nvPr/>
          </p:nvSpPr>
          <p:spPr bwMode="auto">
            <a:xfrm>
              <a:off x="7698392" y="3326050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26" name="Ellipszis 225">
              <a:extLst>
                <a:ext uri="{FF2B5EF4-FFF2-40B4-BE49-F238E27FC236}">
                  <a16:creationId xmlns:a16="http://schemas.microsoft.com/office/drawing/2014/main" id="{A10F60DB-712D-4BBD-896B-F0995A3FA613}"/>
                </a:ext>
              </a:extLst>
            </p:cNvPr>
            <p:cNvSpPr/>
            <p:nvPr/>
          </p:nvSpPr>
          <p:spPr bwMode="auto">
            <a:xfrm>
              <a:off x="8568668" y="2071192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28" name="Ellipszis 227">
              <a:extLst>
                <a:ext uri="{FF2B5EF4-FFF2-40B4-BE49-F238E27FC236}">
                  <a16:creationId xmlns:a16="http://schemas.microsoft.com/office/drawing/2014/main" id="{2C60FF6E-2AC3-43B9-917A-E28C98A6A120}"/>
                </a:ext>
              </a:extLst>
            </p:cNvPr>
            <p:cNvSpPr/>
            <p:nvPr/>
          </p:nvSpPr>
          <p:spPr bwMode="auto">
            <a:xfrm>
              <a:off x="8406181" y="2238474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30" name="Ellipszis 229">
              <a:extLst>
                <a:ext uri="{FF2B5EF4-FFF2-40B4-BE49-F238E27FC236}">
                  <a16:creationId xmlns:a16="http://schemas.microsoft.com/office/drawing/2014/main" id="{4CE974B4-BA83-4959-B61B-034E370DFD3B}"/>
                </a:ext>
              </a:extLst>
            </p:cNvPr>
            <p:cNvSpPr/>
            <p:nvPr/>
          </p:nvSpPr>
          <p:spPr bwMode="auto">
            <a:xfrm>
              <a:off x="7851312" y="3023997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31" name="Ellipszis 230">
              <a:extLst>
                <a:ext uri="{FF2B5EF4-FFF2-40B4-BE49-F238E27FC236}">
                  <a16:creationId xmlns:a16="http://schemas.microsoft.com/office/drawing/2014/main" id="{64BADDCA-8F71-45E9-BB28-0AB6B07CE6D9}"/>
                </a:ext>
              </a:extLst>
            </p:cNvPr>
            <p:cNvSpPr/>
            <p:nvPr/>
          </p:nvSpPr>
          <p:spPr bwMode="auto">
            <a:xfrm>
              <a:off x="8385355" y="3412036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33" name="Ellipszis 232">
              <a:extLst>
                <a:ext uri="{FF2B5EF4-FFF2-40B4-BE49-F238E27FC236}">
                  <a16:creationId xmlns:a16="http://schemas.microsoft.com/office/drawing/2014/main" id="{D52A00B4-9C56-483D-99F4-0C4A8D4F99DA}"/>
                </a:ext>
              </a:extLst>
            </p:cNvPr>
            <p:cNvSpPr/>
            <p:nvPr/>
          </p:nvSpPr>
          <p:spPr bwMode="auto">
            <a:xfrm>
              <a:off x="8832367" y="2854351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34" name="Ellipszis 233">
              <a:extLst>
                <a:ext uri="{FF2B5EF4-FFF2-40B4-BE49-F238E27FC236}">
                  <a16:creationId xmlns:a16="http://schemas.microsoft.com/office/drawing/2014/main" id="{967C7D2B-58CA-4C72-85B6-2711EA120DBC}"/>
                </a:ext>
              </a:extLst>
            </p:cNvPr>
            <p:cNvSpPr/>
            <p:nvPr/>
          </p:nvSpPr>
          <p:spPr bwMode="auto">
            <a:xfrm>
              <a:off x="7974258" y="1946191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35" name="Ellipszis 234">
              <a:extLst>
                <a:ext uri="{FF2B5EF4-FFF2-40B4-BE49-F238E27FC236}">
                  <a16:creationId xmlns:a16="http://schemas.microsoft.com/office/drawing/2014/main" id="{ECBA63D7-59D7-42C4-BE9E-78942E4B1F08}"/>
                </a:ext>
              </a:extLst>
            </p:cNvPr>
            <p:cNvSpPr/>
            <p:nvPr/>
          </p:nvSpPr>
          <p:spPr bwMode="auto">
            <a:xfrm>
              <a:off x="8232265" y="3421379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38" name="Ellipszis 237">
              <a:extLst>
                <a:ext uri="{FF2B5EF4-FFF2-40B4-BE49-F238E27FC236}">
                  <a16:creationId xmlns:a16="http://schemas.microsoft.com/office/drawing/2014/main" id="{905B74D0-8BE6-472A-8D56-C537374A5712}"/>
                </a:ext>
              </a:extLst>
            </p:cNvPr>
            <p:cNvSpPr/>
            <p:nvPr/>
          </p:nvSpPr>
          <p:spPr bwMode="auto">
            <a:xfrm>
              <a:off x="8479074" y="3075327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39" name="Ellipszis 238">
              <a:extLst>
                <a:ext uri="{FF2B5EF4-FFF2-40B4-BE49-F238E27FC236}">
                  <a16:creationId xmlns:a16="http://schemas.microsoft.com/office/drawing/2014/main" id="{7D048469-6467-4B71-BB1A-4CCD479D40DB}"/>
                </a:ext>
              </a:extLst>
            </p:cNvPr>
            <p:cNvSpPr/>
            <p:nvPr/>
          </p:nvSpPr>
          <p:spPr bwMode="auto">
            <a:xfrm>
              <a:off x="8176291" y="2955002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44" name="Ellipszis 243">
              <a:extLst>
                <a:ext uri="{FF2B5EF4-FFF2-40B4-BE49-F238E27FC236}">
                  <a16:creationId xmlns:a16="http://schemas.microsoft.com/office/drawing/2014/main" id="{B70D8BB2-1504-42C8-A401-2224AC8F7B2A}"/>
                </a:ext>
              </a:extLst>
            </p:cNvPr>
            <p:cNvSpPr/>
            <p:nvPr/>
          </p:nvSpPr>
          <p:spPr bwMode="auto">
            <a:xfrm>
              <a:off x="7522741" y="2264085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46" name="Ellipszis 245">
              <a:extLst>
                <a:ext uri="{FF2B5EF4-FFF2-40B4-BE49-F238E27FC236}">
                  <a16:creationId xmlns:a16="http://schemas.microsoft.com/office/drawing/2014/main" id="{B5DC360C-F1E5-4C61-AB4F-EA72E3C42C7D}"/>
                </a:ext>
              </a:extLst>
            </p:cNvPr>
            <p:cNvSpPr/>
            <p:nvPr/>
          </p:nvSpPr>
          <p:spPr bwMode="auto">
            <a:xfrm>
              <a:off x="8194193" y="3194105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50" name="Ellipszis 249">
              <a:extLst>
                <a:ext uri="{FF2B5EF4-FFF2-40B4-BE49-F238E27FC236}">
                  <a16:creationId xmlns:a16="http://schemas.microsoft.com/office/drawing/2014/main" id="{EBE7C485-FF4C-477C-88F0-C23338C40587}"/>
                </a:ext>
              </a:extLst>
            </p:cNvPr>
            <p:cNvSpPr/>
            <p:nvPr/>
          </p:nvSpPr>
          <p:spPr bwMode="auto">
            <a:xfrm>
              <a:off x="7858813" y="3144590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51" name="Ellipszis 250">
              <a:extLst>
                <a:ext uri="{FF2B5EF4-FFF2-40B4-BE49-F238E27FC236}">
                  <a16:creationId xmlns:a16="http://schemas.microsoft.com/office/drawing/2014/main" id="{C6FE9F5E-21F2-42A1-BEB9-E9C30C410AA3}"/>
                </a:ext>
              </a:extLst>
            </p:cNvPr>
            <p:cNvSpPr/>
            <p:nvPr/>
          </p:nvSpPr>
          <p:spPr bwMode="auto">
            <a:xfrm>
              <a:off x="8658292" y="2783289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58" name="Ellipszis 257">
              <a:extLst>
                <a:ext uri="{FF2B5EF4-FFF2-40B4-BE49-F238E27FC236}">
                  <a16:creationId xmlns:a16="http://schemas.microsoft.com/office/drawing/2014/main" id="{120C5299-7FA1-4DD9-A7B1-CA6369B73714}"/>
                </a:ext>
              </a:extLst>
            </p:cNvPr>
            <p:cNvSpPr/>
            <p:nvPr/>
          </p:nvSpPr>
          <p:spPr bwMode="auto">
            <a:xfrm>
              <a:off x="8497871" y="2804115"/>
              <a:ext cx="320842" cy="32084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64" name="Ellipszis 263">
              <a:extLst>
                <a:ext uri="{FF2B5EF4-FFF2-40B4-BE49-F238E27FC236}">
                  <a16:creationId xmlns:a16="http://schemas.microsoft.com/office/drawing/2014/main" id="{170857D7-1B18-4919-8348-6F53C7D0B3C1}"/>
                </a:ext>
              </a:extLst>
            </p:cNvPr>
            <p:cNvSpPr/>
            <p:nvPr/>
          </p:nvSpPr>
          <p:spPr bwMode="auto">
            <a:xfrm>
              <a:off x="8162033" y="2090984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65" name="Ellipszis 264">
              <a:extLst>
                <a:ext uri="{FF2B5EF4-FFF2-40B4-BE49-F238E27FC236}">
                  <a16:creationId xmlns:a16="http://schemas.microsoft.com/office/drawing/2014/main" id="{9769EEF9-A28C-47BD-A375-7EFC1FBEBCE4}"/>
                </a:ext>
              </a:extLst>
            </p:cNvPr>
            <p:cNvSpPr/>
            <p:nvPr/>
          </p:nvSpPr>
          <p:spPr bwMode="auto">
            <a:xfrm>
              <a:off x="8397034" y="2701440"/>
              <a:ext cx="320842" cy="320842"/>
            </a:xfrm>
            <a:prstGeom prst="ellipse">
              <a:avLst/>
            </a:prstGeom>
            <a:solidFill>
              <a:srgbClr val="FC1F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9" name="Szövegdoboz 438">
                <a:extLst>
                  <a:ext uri="{FF2B5EF4-FFF2-40B4-BE49-F238E27FC236}">
                    <a16:creationId xmlns:a16="http://schemas.microsoft.com/office/drawing/2014/main" id="{86D7EE17-1649-4977-B5A7-BF0886CC3362}"/>
                  </a:ext>
                </a:extLst>
              </p:cNvPr>
              <p:cNvSpPr txBox="1"/>
              <p:nvPr/>
            </p:nvSpPr>
            <p:spPr>
              <a:xfrm>
                <a:off x="3704241" y="1494801"/>
                <a:ext cx="1769331" cy="518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66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Pre>
                        <m:sPrePr>
                          <m:ctrlPr>
                            <a:rPr lang="hu-HU" sz="3266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sz="3266" i="1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  <m:sup>
                          <m:r>
                            <a:rPr lang="hu-HU" sz="3266" i="1">
                              <a:latin typeface="Cambria Math" panose="02040503050406030204" pitchFamily="18" charset="0"/>
                            </a:rPr>
                            <m:t>144</m:t>
                          </m:r>
                        </m:sup>
                        <m:e>
                          <m:r>
                            <a:rPr lang="hu-HU" sz="3266" i="1">
                              <a:latin typeface="Cambria Math" panose="02040503050406030204" pitchFamily="18" charset="0"/>
                            </a:rPr>
                            <m:t>𝐵𝑎</m:t>
                          </m:r>
                        </m:e>
                      </m:sPre>
                    </m:oMath>
                  </m:oMathPara>
                </a14:m>
                <a:endParaRPr lang="hu-HU" sz="3266" dirty="0"/>
              </a:p>
            </p:txBody>
          </p:sp>
        </mc:Choice>
        <mc:Fallback xmlns="">
          <p:sp>
            <p:nvSpPr>
              <p:cNvPr id="439" name="Szövegdoboz 438">
                <a:extLst>
                  <a:ext uri="{FF2B5EF4-FFF2-40B4-BE49-F238E27FC236}">
                    <a16:creationId xmlns:a16="http://schemas.microsoft.com/office/drawing/2014/main" id="{86D7EE17-1649-4977-B5A7-BF0886CC3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241" y="1494801"/>
                <a:ext cx="1769331" cy="5186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0" name="Szövegdoboz 439">
                <a:extLst>
                  <a:ext uri="{FF2B5EF4-FFF2-40B4-BE49-F238E27FC236}">
                    <a16:creationId xmlns:a16="http://schemas.microsoft.com/office/drawing/2014/main" id="{B7C0EA93-378C-489E-94AE-3633E66E6C8D}"/>
                  </a:ext>
                </a:extLst>
              </p:cNvPr>
              <p:cNvSpPr txBox="1"/>
              <p:nvPr/>
            </p:nvSpPr>
            <p:spPr>
              <a:xfrm>
                <a:off x="1737191" y="6072359"/>
                <a:ext cx="2497671" cy="522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66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66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hu-HU" sz="3266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hu-HU" sz="3266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hu-HU" sz="3266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sz="3266" i="1">
                              <a:latin typeface="Cambria Math" panose="02040503050406030204" pitchFamily="18" charset="0"/>
                            </a:rPr>
                            <m:t>92</m:t>
                          </m:r>
                        </m:sub>
                        <m:sup>
                          <m:r>
                            <a:rPr lang="hu-HU" sz="3266" i="1">
                              <a:latin typeface="Cambria Math" panose="02040503050406030204" pitchFamily="18" charset="0"/>
                            </a:rPr>
                            <m:t>235</m:t>
                          </m:r>
                        </m:sup>
                        <m:e>
                          <m:r>
                            <a:rPr lang="hu-HU" sz="3266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hu-HU" sz="326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</m:e>
                      </m:sPre>
                    </m:oMath>
                  </m:oMathPara>
                </a14:m>
                <a:endParaRPr lang="hu-HU" sz="3266" dirty="0"/>
              </a:p>
            </p:txBody>
          </p:sp>
        </mc:Choice>
        <mc:Fallback xmlns="">
          <p:sp>
            <p:nvSpPr>
              <p:cNvPr id="440" name="Szövegdoboz 439">
                <a:extLst>
                  <a:ext uri="{FF2B5EF4-FFF2-40B4-BE49-F238E27FC236}">
                    <a16:creationId xmlns:a16="http://schemas.microsoft.com/office/drawing/2014/main" id="{B7C0EA93-378C-489E-94AE-3633E66E6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191" y="6072359"/>
                <a:ext cx="2497671" cy="5223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2" name="Szövegdoboz 441">
                <a:extLst>
                  <a:ext uri="{FF2B5EF4-FFF2-40B4-BE49-F238E27FC236}">
                    <a16:creationId xmlns:a16="http://schemas.microsoft.com/office/drawing/2014/main" id="{BBF53896-23E8-4351-98D9-82252C3DC63C}"/>
                  </a:ext>
                </a:extLst>
              </p:cNvPr>
              <p:cNvSpPr txBox="1"/>
              <p:nvPr/>
            </p:nvSpPr>
            <p:spPr>
              <a:xfrm>
                <a:off x="4389071" y="6072358"/>
                <a:ext cx="964302" cy="515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hu-HU" sz="3266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sz="3266" i="1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  <m:sup>
                          <m:r>
                            <a:rPr lang="hu-HU" sz="3266" i="1">
                              <a:latin typeface="Cambria Math" panose="02040503050406030204" pitchFamily="18" charset="0"/>
                            </a:rPr>
                            <m:t>89</m:t>
                          </m:r>
                        </m:sup>
                        <m:e>
                          <m:r>
                            <a:rPr lang="hu-HU" sz="3266" i="1">
                              <a:latin typeface="Cambria Math" panose="02040503050406030204" pitchFamily="18" charset="0"/>
                            </a:rPr>
                            <m:t>𝐾𝑟</m:t>
                          </m:r>
                        </m:e>
                      </m:sPre>
                    </m:oMath>
                  </m:oMathPara>
                </a14:m>
                <a:endParaRPr lang="hu-HU" sz="3266" dirty="0"/>
              </a:p>
            </p:txBody>
          </p:sp>
        </mc:Choice>
        <mc:Fallback xmlns="">
          <p:sp>
            <p:nvSpPr>
              <p:cNvPr id="442" name="Szövegdoboz 441">
                <a:extLst>
                  <a:ext uri="{FF2B5EF4-FFF2-40B4-BE49-F238E27FC236}">
                    <a16:creationId xmlns:a16="http://schemas.microsoft.com/office/drawing/2014/main" id="{BBF53896-23E8-4351-98D9-82252C3DC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071" y="6072358"/>
                <a:ext cx="964302" cy="5159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3" name="Szövegdoboz 442">
                <a:extLst>
                  <a:ext uri="{FF2B5EF4-FFF2-40B4-BE49-F238E27FC236}">
                    <a16:creationId xmlns:a16="http://schemas.microsoft.com/office/drawing/2014/main" id="{94A557A2-9950-4762-A12E-E327EC923BD0}"/>
                  </a:ext>
                </a:extLst>
              </p:cNvPr>
              <p:cNvSpPr txBox="1"/>
              <p:nvPr/>
            </p:nvSpPr>
            <p:spPr>
              <a:xfrm>
                <a:off x="7621428" y="3651363"/>
                <a:ext cx="1090876" cy="50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66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66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hu-HU" sz="3266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hu-HU" sz="3266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hu-HU" sz="3266" dirty="0"/>
              </a:p>
            </p:txBody>
          </p:sp>
        </mc:Choice>
        <mc:Fallback xmlns="">
          <p:sp>
            <p:nvSpPr>
              <p:cNvPr id="443" name="Szövegdoboz 442">
                <a:extLst>
                  <a:ext uri="{FF2B5EF4-FFF2-40B4-BE49-F238E27FC236}">
                    <a16:creationId xmlns:a16="http://schemas.microsoft.com/office/drawing/2014/main" id="{94A557A2-9950-4762-A12E-E327EC923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428" y="3651363"/>
                <a:ext cx="1090876" cy="5025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96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5197E-6 1.42797E-6 L 0.24803 0.000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4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9213E-6 4.26711E-6 L 0.21149 0.1495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7" y="747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5591E-6 -1.47417E-6 L 0.21071 -0.1087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5" y="-543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1575E-6 9.74381E-7 L 0.55858 -0.10773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21" y="-539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9606E-6 1.31037E-6 L 0.53591 0.00924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7" y="46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5197E-6 1.87316E-6 L 0.54992 0.1482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96" y="74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6" grpId="1" animBg="1"/>
      <p:bldP spid="167" grpId="0" animBg="1"/>
      <p:bldP spid="167" grpId="1" animBg="1"/>
      <p:bldP spid="174" grpId="0" animBg="1"/>
      <p:bldP spid="174" grpId="1" animBg="1"/>
      <p:bldP spid="73" grpId="0" animBg="1"/>
      <p:bldP spid="73" grpId="1" animBg="1"/>
      <p:bldP spid="439" grpId="0"/>
      <p:bldP spid="442" grpId="0"/>
      <p:bldP spid="4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0E7FE7-7A6B-4BF8-9EE5-6AB1B782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20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Izotópok alkalmazása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5E4F99-4D1F-402A-952B-787EE227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22120"/>
            <a:ext cx="11582400" cy="4953000"/>
          </a:xfrm>
        </p:spPr>
        <p:txBody>
          <a:bodyPr>
            <a:normAutofit fontScale="92500"/>
          </a:bodyPr>
          <a:lstStyle/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Maghasadás:</a:t>
            </a:r>
            <a:b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legújabb reaktortervek között az U-238 és a Th-232 gyors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ronokkal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történő hasításán alapuló berendezések is megtalálhatók.</a:t>
            </a:r>
          </a:p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Magfúzió:</a:t>
            </a:r>
            <a:b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fúzió létrehozásához ún. plazma állapotba kell hozni az atomokat, azaz elektronfelhőjük nagy részétől meg kell szabadítani őket. Ennek az állapotnak a szabályozott fenntartása ma még megoldatlan probléma. Két irányban folynak a fejlesztések nemzetközi összefogásban. Mindkettő már évtizedek óta ígéretes fázisban van!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 nukleáris arzenál fenntartásához folyamatosan kell előállítani Pu-239-et és tríciumot (H-3)!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83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0E7FE7-7A6B-4BF8-9EE5-6AB1B782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Természetes háttérsugárzás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5E4F99-4D1F-402A-952B-787EE227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764664"/>
            <a:ext cx="11582400" cy="4712336"/>
          </a:xfrm>
        </p:spPr>
        <p:txBody>
          <a:bodyPr>
            <a:normAutofit/>
          </a:bodyPr>
          <a:lstStyle/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természetes eredetű </a:t>
            </a:r>
            <a:r>
              <a:rPr lang="hu-H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primordiális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kozmogén radioizotópok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je-lenlététől nem tudunk megszabadulni, mert mindenütt ott vannak. Ez azonban azt jelenti, hogy a szervezetünket állandóan éri sugárzás. Ezt hívjuk természetes háttérsugárzásnak, amelyhez a földi fajok törzsfejlődésük során hozzászoktak.</a:t>
            </a:r>
          </a:p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Mintegy 28 elem 34 radioizotópjának sugárzásából adódik össze, de két izotóp adja a többségét.</a:t>
            </a:r>
          </a:p>
          <a:p>
            <a:pPr lvl="1" indent="-44280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Rn-222 izotóp a kőzetekben mindenhol jelenlevő U-238 bomlása során jön létre. Nemesgáz, kémiailag nem kötődik, kiszabadul a kőzetből, és felszaporodik a szoba levegőjében - a háttérsugárzás 60%-át adja!</a:t>
            </a:r>
          </a:p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4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0E7FE7-7A6B-4BF8-9EE5-6AB1B782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Természetes háttérsugárzás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5E4F99-4D1F-402A-952B-787EE227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49424"/>
            <a:ext cx="11582400" cy="4864736"/>
          </a:xfrm>
        </p:spPr>
        <p:txBody>
          <a:bodyPr>
            <a:normAutofit lnSpcReduction="10000"/>
          </a:bodyPr>
          <a:lstStyle/>
          <a:p>
            <a:pPr lvl="1" indent="-44280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K-40 izotóp is mindenütt jelen van, sói vízben oldódnak, és az ion szükséges a szervezetünk, pl. az izomzatunk működéséhez! Testünkbe bejutva bomlik, a háttérsugárzás 6%-át adja!</a:t>
            </a:r>
          </a:p>
          <a:p>
            <a:pPr lvl="1" indent="-44280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ehhez járul a többi izotóp, és a kozmoszból érkező sugárzás is, amit a lég-kör és a Föld mágneses tere nem tud kivédeni.</a:t>
            </a:r>
          </a:p>
          <a:p>
            <a:pPr marL="457200" indent="-457200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Természetesen ez nem azt jelenti, hogy ez a sugárzás egészséges, mert ennek a hatására is kialakulnak betegségek.</a:t>
            </a:r>
          </a:p>
          <a:p>
            <a:pPr marL="457200" indent="-457200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Ugyanakkor, ez is felelős azért, hogy a mutációk létrejönnek, és az élő szervezetek tudnak alkalmazkodni a változó környezethez.</a:t>
            </a:r>
          </a:p>
          <a:p>
            <a:pPr marL="457200" indent="-457200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háttérsugárzás növekedése viszont káros! Felelőtlen emberi tevékenység ellen, amely ezt okozza tenni kell!</a:t>
            </a:r>
          </a:p>
        </p:txBody>
      </p:sp>
    </p:spTree>
    <p:extLst>
      <p:ext uri="{BB962C8B-B14F-4D97-AF65-F5344CB8AC3E}">
        <p14:creationId xmlns:p14="http://schemas.microsoft.com/office/powerpoint/2010/main" val="370926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0E7FE7-7A6B-4BF8-9EE5-6AB1B782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mikrovilág megismerése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5E4F99-4D1F-402A-952B-787EE227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764664"/>
            <a:ext cx="11582400" cy="4925696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atomok szerkezetének, az elemi részecskéknek a felfedezése hatalmas lökést adott a fizika fejlődésének a XX. század első felé-ben!</a:t>
            </a:r>
          </a:p>
          <a:p>
            <a:pPr marL="457200" indent="-457200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Ezt a fejlődést olyan kísérleti tapasztalatok indították el, amelyeket a korábban ismert, olykor tökéletesnek, és véglegesen lezártnak tekintett fizikával, nem lehetett megmagyarázni. </a:t>
            </a:r>
          </a:p>
          <a:p>
            <a:pPr marL="457200" indent="-457200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első lépés az ún. </a:t>
            </a:r>
            <a:r>
              <a:rPr lang="hu-H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kvantumelmélet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kialakulása volt, amely kétségbe vonta, hogy a mikrorészecskék különböző mozgásokat végezve tetszőleges energiát tárolhatnak, tetszőleges energiaállapotba kerülhetnek.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61428-8359-2C00-3134-E1423B8FA547}"/>
              </a:ext>
            </a:extLst>
          </p:cNvPr>
          <p:cNvSpPr txBox="1"/>
          <p:nvPr/>
        </p:nvSpPr>
        <p:spPr>
          <a:xfrm>
            <a:off x="10848497" y="167640"/>
            <a:ext cx="109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>
                <a:solidFill>
                  <a:srgbClr val="FF0000"/>
                </a:solidFill>
              </a:rPr>
              <a:t>fakultatív</a:t>
            </a:r>
          </a:p>
        </p:txBody>
      </p:sp>
    </p:spTree>
    <p:extLst>
      <p:ext uri="{BB962C8B-B14F-4D97-AF65-F5344CB8AC3E}">
        <p14:creationId xmlns:p14="http://schemas.microsoft.com/office/powerpoint/2010/main" val="421664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0E7FE7-7A6B-4BF8-9EE5-6AB1B782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kvantumelmélet kialakulása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5E4F99-4D1F-402A-952B-787EE227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1749424"/>
            <a:ext cx="11978640" cy="4956176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ún. feketetest sugárzás jelensége:</a:t>
            </a:r>
          </a:p>
          <a:p>
            <a:pPr lvl="1" indent="-44280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szilárd testeket melegítve azok elektromágneses sugárzást, fényt bocsátanak ki, ami maximumot mutat ha az intenzitást a hullámhossz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fgv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.-ben ábrázoljuk. </a:t>
            </a:r>
          </a:p>
          <a:p>
            <a:pPr marL="4572000" lvl="1" indent="-441325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klasszikus fizika modellje csak az alacsony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ener-giájú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felszálló oldalt tudta megmagyarázni, azt jó-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solta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a hőmérséklet emelésével a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nagyener-giájú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UV sugárzás intenzitása minden határon túl nő! - a levesfőzés halálos lenne!</a:t>
            </a:r>
          </a:p>
          <a:p>
            <a:pPr marL="4572000" lvl="1" indent="-441325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oszcillátorok lehetséges energiáit korlátozva meghatározott értékekre, </a:t>
            </a:r>
            <a:r>
              <a:rPr lang="hu-H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ugyanaz az eljárás maximumgörbét eredményezett! - Max Planck </a:t>
            </a:r>
          </a:p>
        </p:txBody>
      </p:sp>
      <p:pic>
        <p:nvPicPr>
          <p:cNvPr id="39" name="Kép 38" descr="bbr_R_J.png">
            <a:extLst>
              <a:ext uri="{FF2B5EF4-FFF2-40B4-BE49-F238E27FC236}">
                <a16:creationId xmlns:a16="http://schemas.microsoft.com/office/drawing/2014/main" id="{574AE1DA-7B60-475F-BE9E-179B71B6D9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114" y="3226391"/>
            <a:ext cx="4451606" cy="3555409"/>
          </a:xfrm>
          <a:prstGeom prst="rect">
            <a:avLst/>
          </a:prstGeom>
        </p:spPr>
      </p:pic>
      <p:graphicFrame>
        <p:nvGraphicFramePr>
          <p:cNvPr id="41" name="Objektum 40">
            <a:extLst>
              <a:ext uri="{FF2B5EF4-FFF2-40B4-BE49-F238E27FC236}">
                <a16:creationId xmlns:a16="http://schemas.microsoft.com/office/drawing/2014/main" id="{D4045CCA-6D07-4CC1-B112-D591A33EA6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132757"/>
              </p:ext>
            </p:extLst>
          </p:nvPr>
        </p:nvGraphicFramePr>
        <p:xfrm>
          <a:off x="3038825" y="4876356"/>
          <a:ext cx="1370205" cy="66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gyenlet" r:id="rId4" imgW="812520" imgH="393480" progId="Equation.3">
                  <p:embed/>
                </p:oleObj>
              </mc:Choice>
              <mc:Fallback>
                <p:oleObj name="Egyenlet" r:id="rId4" imgW="812520" imgH="393480" progId="Equation.3">
                  <p:embed/>
                  <p:pic>
                    <p:nvPicPr>
                      <p:cNvPr id="46" name="Objektum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825" y="4876356"/>
                        <a:ext cx="1370205" cy="6636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Egyenes összekötő nyíllal 41">
            <a:extLst>
              <a:ext uri="{FF2B5EF4-FFF2-40B4-BE49-F238E27FC236}">
                <a16:creationId xmlns:a16="http://schemas.microsoft.com/office/drawing/2014/main" id="{5F70343B-24A8-4B72-AF72-F16BC67C9790}"/>
              </a:ext>
            </a:extLst>
          </p:cNvPr>
          <p:cNvCxnSpPr/>
          <p:nvPr/>
        </p:nvCxnSpPr>
        <p:spPr bwMode="auto">
          <a:xfrm flipH="1">
            <a:off x="2724350" y="4398136"/>
            <a:ext cx="1034559" cy="57247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D61C337-F4CA-BABA-7A7A-50E0D7438BFE}"/>
              </a:ext>
            </a:extLst>
          </p:cNvPr>
          <p:cNvSpPr txBox="1"/>
          <p:nvPr/>
        </p:nvSpPr>
        <p:spPr>
          <a:xfrm>
            <a:off x="10848497" y="167640"/>
            <a:ext cx="109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>
                <a:solidFill>
                  <a:srgbClr val="FF0000"/>
                </a:solidFill>
              </a:rPr>
              <a:t>fakultatív</a:t>
            </a:r>
          </a:p>
        </p:txBody>
      </p:sp>
    </p:spTree>
    <p:extLst>
      <p:ext uri="{BB962C8B-B14F-4D97-AF65-F5344CB8AC3E}">
        <p14:creationId xmlns:p14="http://schemas.microsoft.com/office/powerpoint/2010/main" val="86476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0E7FE7-7A6B-4BF8-9EE5-6AB1B782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96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kvantumelmélet kialakulása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5E4F99-4D1F-402A-952B-787EE227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480" y="1615440"/>
            <a:ext cx="7299960" cy="513588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vonalas atomi színképek felfedezése:</a:t>
            </a:r>
          </a:p>
          <a:p>
            <a:pPr lvl="1" indent="-44280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különböző fémsókat gázlángba juttatva azt tapasztaljuk, hogy azok megfestik a lángot.</a:t>
            </a:r>
          </a:p>
          <a:p>
            <a:pPr lvl="1" indent="-442800">
              <a:spcBef>
                <a:spcPts val="3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szilárd testek sugárzásának vizsgálatakor használt módszerrel megvizsgálva a lángot, azonban teljesen eltérő eredményt kapunk, a maximumgörbe helyett „vonalakat”, ami nem csak a fémekre, hanem minden atomra jellemző!</a:t>
            </a:r>
          </a:p>
          <a:p>
            <a:pPr lvl="1" indent="-44280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atomok csak határozott energiaállapotban képesek létezni, állapotaik „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kvantáltak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”!</a:t>
            </a:r>
          </a:p>
        </p:txBody>
      </p:sp>
      <p:pic>
        <p:nvPicPr>
          <p:cNvPr id="4" name="Kép 3" descr="atomic_spectra.jpg">
            <a:extLst>
              <a:ext uri="{FF2B5EF4-FFF2-40B4-BE49-F238E27FC236}">
                <a16:creationId xmlns:a16="http://schemas.microsoft.com/office/drawing/2014/main" id="{B1B4FB62-DA6E-4EDC-992A-A4BF6966DC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386" y="1627393"/>
            <a:ext cx="4473463" cy="509883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6A724F97-D595-4B9C-990B-C64053A2F902}"/>
              </a:ext>
            </a:extLst>
          </p:cNvPr>
          <p:cNvSpPr txBox="1"/>
          <p:nvPr/>
        </p:nvSpPr>
        <p:spPr>
          <a:xfrm>
            <a:off x="6096000" y="3063240"/>
            <a:ext cx="4887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https://www.youtube.com/watch?v=9oYF-HxtoYg</a:t>
            </a:r>
            <a:r>
              <a:rPr lang="hu-HU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1F3878-7144-6B83-A5A5-BB8EB48677B8}"/>
              </a:ext>
            </a:extLst>
          </p:cNvPr>
          <p:cNvSpPr txBox="1"/>
          <p:nvPr/>
        </p:nvSpPr>
        <p:spPr>
          <a:xfrm>
            <a:off x="10848497" y="167640"/>
            <a:ext cx="109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>
                <a:solidFill>
                  <a:srgbClr val="FF0000"/>
                </a:solidFill>
              </a:rPr>
              <a:t>fakultatív</a:t>
            </a:r>
          </a:p>
        </p:txBody>
      </p:sp>
    </p:spTree>
    <p:extLst>
      <p:ext uri="{BB962C8B-B14F-4D97-AF65-F5344CB8AC3E}">
        <p14:creationId xmlns:p14="http://schemas.microsoft.com/office/powerpoint/2010/main" val="313085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0E7FE7-7A6B-4BF8-9EE5-6AB1B782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kvantumelmélet kialakulása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5E4F99-4D1F-402A-952B-787EE227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764664"/>
            <a:ext cx="11582400" cy="4940936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fotoelektromos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effektus jelensége:</a:t>
            </a:r>
          </a:p>
          <a:p>
            <a:pPr lvl="1" indent="-44280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mindenki látott már fotocellás ajtót, amelyik egy fénysugár megszakítására kinyílik</a:t>
            </a:r>
          </a:p>
          <a:p>
            <a:pPr lvl="1" indent="-44280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működésének alapja, hogy a fénysugár egy olyan fémre esik, amelyből annak hatására folyamatosan elektronok lépnek ki, és azok elektromos áramot biztosítanak. Ha a fényt megszakítjuk, akkor az áram megszakad, amire a berendezés az ajtó kinyitásával reagál.</a:t>
            </a:r>
          </a:p>
          <a:p>
            <a:pPr lvl="1" indent="-442800">
              <a:spcBef>
                <a:spcPts val="6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jelenség részletes vizsgálata a korábbi fizikai kép alapján vártakkal szögesen ellentmondó eredményre vezetett!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0FD12139-6015-49CC-B51A-4C93F0291B45}"/>
              </a:ext>
            </a:extLst>
          </p:cNvPr>
          <p:cNvSpPr txBox="1"/>
          <p:nvPr/>
        </p:nvSpPr>
        <p:spPr>
          <a:xfrm>
            <a:off x="3642360" y="4907280"/>
            <a:ext cx="4963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2"/>
              </a:rPr>
              <a:t>https://www.youtube.com/watch?v=Ezq_a94xdws</a:t>
            </a:r>
            <a:r>
              <a:rPr lang="hu-HU" dirty="0"/>
              <a:t> </a:t>
            </a:r>
          </a:p>
          <a:p>
            <a:r>
              <a:rPr lang="hu-HU" dirty="0">
                <a:hlinkClick r:id="rId3"/>
              </a:rPr>
              <a:t>https://www.youtube.com/watch?v=qlWlxt-bLWs</a:t>
            </a:r>
            <a:r>
              <a:rPr lang="hu-HU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BEA854-DD2F-A7D3-9EAC-305E45F9C95B}"/>
              </a:ext>
            </a:extLst>
          </p:cNvPr>
          <p:cNvSpPr txBox="1"/>
          <p:nvPr/>
        </p:nvSpPr>
        <p:spPr>
          <a:xfrm>
            <a:off x="10848497" y="167640"/>
            <a:ext cx="109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>
                <a:solidFill>
                  <a:srgbClr val="FF0000"/>
                </a:solidFill>
              </a:rPr>
              <a:t>fakultatív</a:t>
            </a:r>
          </a:p>
        </p:txBody>
      </p:sp>
    </p:spTree>
    <p:extLst>
      <p:ext uri="{BB962C8B-B14F-4D97-AF65-F5344CB8AC3E}">
        <p14:creationId xmlns:p14="http://schemas.microsoft.com/office/powerpoint/2010/main" val="92293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itchFamily="18" charset="0"/>
                <a:cs typeface="Times New Roman" pitchFamily="18" charset="0"/>
              </a:rPr>
              <a:t>Fényelektromos jelenség</a:t>
            </a:r>
            <a:endParaRPr lang="hu-HU" dirty="0"/>
          </a:p>
        </p:txBody>
      </p:sp>
      <p:sp>
        <p:nvSpPr>
          <p:cNvPr id="58" name="Tartalom helye 57"/>
          <p:cNvSpPr>
            <a:spLocks noGrp="1"/>
          </p:cNvSpPr>
          <p:nvPr>
            <p:ph sz="half" idx="1"/>
          </p:nvPr>
        </p:nvSpPr>
        <p:spPr>
          <a:xfrm>
            <a:off x="2043860" y="4650434"/>
            <a:ext cx="4043945" cy="1794357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Az elektron energiáját a fényelnyelés növeli!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Bármely hullámhossz jó, ha megfelelő az intenzitása!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104276" y="1935367"/>
            <a:ext cx="2723824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177" dirty="0">
                <a:latin typeface="Times New Roman" pitchFamily="18" charset="0"/>
                <a:cs typeface="Times New Roman" pitchFamily="18" charset="0"/>
              </a:rPr>
              <a:t>Klasszikus fizikai kép:</a:t>
            </a:r>
          </a:p>
        </p:txBody>
      </p:sp>
      <p:cxnSp>
        <p:nvCxnSpPr>
          <p:cNvPr id="6" name="Egyenes összekötő nyíllal 5"/>
          <p:cNvCxnSpPr/>
          <p:nvPr/>
        </p:nvCxnSpPr>
        <p:spPr bwMode="auto">
          <a:xfrm flipV="1">
            <a:off x="2537410" y="2427774"/>
            <a:ext cx="0" cy="172732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8" name="Egyenes összekötő nyíllal 7"/>
          <p:cNvCxnSpPr/>
          <p:nvPr/>
        </p:nvCxnSpPr>
        <p:spPr bwMode="auto">
          <a:xfrm>
            <a:off x="2537411" y="4155095"/>
            <a:ext cx="3521821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9" name="Szövegdoboz 8"/>
          <p:cNvSpPr txBox="1"/>
          <p:nvPr/>
        </p:nvSpPr>
        <p:spPr>
          <a:xfrm>
            <a:off x="1978926" y="2378248"/>
            <a:ext cx="45236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33" dirty="0">
                <a:latin typeface="Times New Roman" pitchFamily="18" charset="0"/>
                <a:cs typeface="Times New Roman" pitchFamily="18" charset="0"/>
              </a:rPr>
              <a:t>E/J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5532080" y="4202825"/>
            <a:ext cx="61427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33" dirty="0">
                <a:latin typeface="Times New Roman" pitchFamily="18" charset="0"/>
                <a:cs typeface="Times New Roman" pitchFamily="18" charset="0"/>
              </a:rPr>
              <a:t>x/nm</a:t>
            </a:r>
          </a:p>
        </p:txBody>
      </p:sp>
      <p:grpSp>
        <p:nvGrpSpPr>
          <p:cNvPr id="88" name="Csoportba foglalás 87"/>
          <p:cNvGrpSpPr/>
          <p:nvPr/>
        </p:nvGrpSpPr>
        <p:grpSpPr>
          <a:xfrm>
            <a:off x="2537411" y="2848728"/>
            <a:ext cx="3557767" cy="1089528"/>
            <a:chOff x="1117626" y="3140194"/>
            <a:chExt cx="3921779" cy="1201003"/>
          </a:xfrm>
        </p:grpSpPr>
        <p:cxnSp>
          <p:nvCxnSpPr>
            <p:cNvPr id="14" name="Egyenes összekötő 13"/>
            <p:cNvCxnSpPr/>
            <p:nvPr/>
          </p:nvCxnSpPr>
          <p:spPr bwMode="auto">
            <a:xfrm>
              <a:off x="1117626" y="4341197"/>
              <a:ext cx="574696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Egyenes összekötő 14"/>
            <p:cNvCxnSpPr/>
            <p:nvPr/>
          </p:nvCxnSpPr>
          <p:spPr bwMode="auto">
            <a:xfrm>
              <a:off x="4590342" y="3140194"/>
              <a:ext cx="449063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Egyenes összekötő 15"/>
            <p:cNvCxnSpPr/>
            <p:nvPr/>
          </p:nvCxnSpPr>
          <p:spPr bwMode="auto">
            <a:xfrm flipV="1">
              <a:off x="1692322" y="3140194"/>
              <a:ext cx="2898020" cy="1201003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Szabadkézi sokszög 21"/>
          <p:cNvSpPr/>
          <p:nvPr/>
        </p:nvSpPr>
        <p:spPr bwMode="auto">
          <a:xfrm rot="1800000">
            <a:off x="2557377" y="3553784"/>
            <a:ext cx="448928" cy="263021"/>
          </a:xfrm>
          <a:custGeom>
            <a:avLst/>
            <a:gdLst>
              <a:gd name="connsiteX0" fmla="*/ 0 w 1319212"/>
              <a:gd name="connsiteY0" fmla="*/ 6349 h 164306"/>
              <a:gd name="connsiteX1" fmla="*/ 261937 w 1319212"/>
              <a:gd name="connsiteY1" fmla="*/ 158749 h 164306"/>
              <a:gd name="connsiteX2" fmla="*/ 523875 w 1319212"/>
              <a:gd name="connsiteY2" fmla="*/ 6349 h 164306"/>
              <a:gd name="connsiteX3" fmla="*/ 790575 w 1319212"/>
              <a:gd name="connsiteY3" fmla="*/ 163512 h 164306"/>
              <a:gd name="connsiteX4" fmla="*/ 1057275 w 1319212"/>
              <a:gd name="connsiteY4" fmla="*/ 1587 h 164306"/>
              <a:gd name="connsiteX5" fmla="*/ 1319212 w 1319212"/>
              <a:gd name="connsiteY5" fmla="*/ 153987 h 164306"/>
              <a:gd name="connsiteX6" fmla="*/ 1319212 w 1319212"/>
              <a:gd name="connsiteY6" fmla="*/ 153987 h 16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9212" h="164306">
                <a:moveTo>
                  <a:pt x="0" y="6349"/>
                </a:moveTo>
                <a:cubicBezTo>
                  <a:pt x="87312" y="82549"/>
                  <a:pt x="174625" y="158749"/>
                  <a:pt x="261937" y="158749"/>
                </a:cubicBezTo>
                <a:cubicBezTo>
                  <a:pt x="349249" y="158749"/>
                  <a:pt x="435769" y="5555"/>
                  <a:pt x="523875" y="6349"/>
                </a:cubicBezTo>
                <a:cubicBezTo>
                  <a:pt x="611981" y="7143"/>
                  <a:pt x="701675" y="164306"/>
                  <a:pt x="790575" y="163512"/>
                </a:cubicBezTo>
                <a:cubicBezTo>
                  <a:pt x="879475" y="162718"/>
                  <a:pt x="969169" y="3175"/>
                  <a:pt x="1057275" y="1587"/>
                </a:cubicBezTo>
                <a:cubicBezTo>
                  <a:pt x="1145381" y="0"/>
                  <a:pt x="1319212" y="153987"/>
                  <a:pt x="1319212" y="153987"/>
                </a:cubicBezTo>
                <a:lnTo>
                  <a:pt x="1319212" y="153987"/>
                </a:lnTo>
              </a:path>
            </a:pathLst>
          </a:cu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hu-HU" sz="1633">
              <a:latin typeface="Arial" charset="0"/>
            </a:endParaRPr>
          </a:p>
        </p:txBody>
      </p:sp>
      <p:sp>
        <p:nvSpPr>
          <p:cNvPr id="23" name="Oval 2"/>
          <p:cNvSpPr>
            <a:spLocks noChangeArrowheads="1"/>
          </p:cNvSpPr>
          <p:nvPr/>
        </p:nvSpPr>
        <p:spPr bwMode="auto">
          <a:xfrm>
            <a:off x="2951412" y="3795431"/>
            <a:ext cx="131053" cy="131054"/>
          </a:xfrm>
          <a:prstGeom prst="ellipse">
            <a:avLst/>
          </a:prstGeom>
          <a:solidFill>
            <a:srgbClr val="3F36FC"/>
          </a:solidFill>
          <a:ln w="9525">
            <a:solidFill>
              <a:srgbClr val="FF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1633"/>
          </a:p>
        </p:txBody>
      </p:sp>
      <p:grpSp>
        <p:nvGrpSpPr>
          <p:cNvPr id="61" name="Csoportba foglalás 60"/>
          <p:cNvGrpSpPr/>
          <p:nvPr/>
        </p:nvGrpSpPr>
        <p:grpSpPr>
          <a:xfrm>
            <a:off x="3574795" y="3239120"/>
            <a:ext cx="934881" cy="267909"/>
            <a:chOff x="2261150" y="3566195"/>
            <a:chExt cx="1030533" cy="295320"/>
          </a:xfrm>
        </p:grpSpPr>
        <p:sp>
          <p:nvSpPr>
            <p:cNvPr id="25" name="Szabadkézi sokszög 24"/>
            <p:cNvSpPr/>
            <p:nvPr/>
          </p:nvSpPr>
          <p:spPr bwMode="auto">
            <a:xfrm rot="1800000">
              <a:off x="2261150" y="3566195"/>
              <a:ext cx="494860" cy="125758"/>
            </a:xfrm>
            <a:custGeom>
              <a:avLst/>
              <a:gdLst>
                <a:gd name="connsiteX0" fmla="*/ 0 w 1319212"/>
                <a:gd name="connsiteY0" fmla="*/ 6349 h 164306"/>
                <a:gd name="connsiteX1" fmla="*/ 261937 w 1319212"/>
                <a:gd name="connsiteY1" fmla="*/ 158749 h 164306"/>
                <a:gd name="connsiteX2" fmla="*/ 523875 w 1319212"/>
                <a:gd name="connsiteY2" fmla="*/ 6349 h 164306"/>
                <a:gd name="connsiteX3" fmla="*/ 790575 w 1319212"/>
                <a:gd name="connsiteY3" fmla="*/ 163512 h 164306"/>
                <a:gd name="connsiteX4" fmla="*/ 1057275 w 1319212"/>
                <a:gd name="connsiteY4" fmla="*/ 1587 h 164306"/>
                <a:gd name="connsiteX5" fmla="*/ 1319212 w 1319212"/>
                <a:gd name="connsiteY5" fmla="*/ 153987 h 164306"/>
                <a:gd name="connsiteX6" fmla="*/ 1319212 w 1319212"/>
                <a:gd name="connsiteY6" fmla="*/ 153987 h 16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212" h="164306">
                  <a:moveTo>
                    <a:pt x="0" y="6349"/>
                  </a:moveTo>
                  <a:cubicBezTo>
                    <a:pt x="87312" y="82549"/>
                    <a:pt x="174625" y="158749"/>
                    <a:pt x="261937" y="158749"/>
                  </a:cubicBezTo>
                  <a:cubicBezTo>
                    <a:pt x="349249" y="158749"/>
                    <a:pt x="435769" y="5555"/>
                    <a:pt x="523875" y="6349"/>
                  </a:cubicBezTo>
                  <a:cubicBezTo>
                    <a:pt x="611981" y="7143"/>
                    <a:pt x="701675" y="164306"/>
                    <a:pt x="790575" y="163512"/>
                  </a:cubicBezTo>
                  <a:cubicBezTo>
                    <a:pt x="879475" y="162718"/>
                    <a:pt x="969169" y="3175"/>
                    <a:pt x="1057275" y="1587"/>
                  </a:cubicBezTo>
                  <a:cubicBezTo>
                    <a:pt x="1145381" y="0"/>
                    <a:pt x="1319212" y="153987"/>
                    <a:pt x="1319212" y="153987"/>
                  </a:cubicBezTo>
                  <a:lnTo>
                    <a:pt x="1319212" y="153987"/>
                  </a:lnTo>
                </a:path>
              </a:pathLst>
            </a:cu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30" name="Oval 2"/>
            <p:cNvSpPr>
              <a:spLocks noChangeArrowheads="1"/>
            </p:cNvSpPr>
            <p:nvPr/>
          </p:nvSpPr>
          <p:spPr bwMode="auto">
            <a:xfrm>
              <a:off x="2715221" y="3717052"/>
              <a:ext cx="144462" cy="144463"/>
            </a:xfrm>
            <a:prstGeom prst="ellipse">
              <a:avLst/>
            </a:prstGeom>
            <a:solidFill>
              <a:srgbClr val="3F36FC"/>
            </a:solidFill>
            <a:ln w="9525">
              <a:solidFill>
                <a:srgbClr val="FF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 sz="1633"/>
            </a:p>
          </p:txBody>
        </p:sp>
        <p:cxnSp>
          <p:nvCxnSpPr>
            <p:cNvPr id="46" name="Egyenes összekötő 45"/>
            <p:cNvCxnSpPr>
              <a:cxnSpLocks noChangeAspect="1"/>
            </p:cNvCxnSpPr>
            <p:nvPr/>
          </p:nvCxnSpPr>
          <p:spPr bwMode="auto">
            <a:xfrm flipV="1">
              <a:off x="2859683" y="3574537"/>
              <a:ext cx="432000" cy="181017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</p:grpSp>
      <p:grpSp>
        <p:nvGrpSpPr>
          <p:cNvPr id="63" name="Csoportba foglalás 62"/>
          <p:cNvGrpSpPr/>
          <p:nvPr/>
        </p:nvGrpSpPr>
        <p:grpSpPr>
          <a:xfrm>
            <a:off x="5153410" y="2499600"/>
            <a:ext cx="1150605" cy="348833"/>
            <a:chOff x="4001281" y="2755345"/>
            <a:chExt cx="1268329" cy="384524"/>
          </a:xfrm>
        </p:grpSpPr>
        <p:sp>
          <p:nvSpPr>
            <p:cNvPr id="27" name="Szabadkézi sokszög 26"/>
            <p:cNvSpPr/>
            <p:nvPr/>
          </p:nvSpPr>
          <p:spPr bwMode="auto">
            <a:xfrm rot="1800000">
              <a:off x="4001281" y="2857555"/>
              <a:ext cx="494860" cy="45719"/>
            </a:xfrm>
            <a:custGeom>
              <a:avLst/>
              <a:gdLst>
                <a:gd name="connsiteX0" fmla="*/ 0 w 1319212"/>
                <a:gd name="connsiteY0" fmla="*/ 6349 h 164306"/>
                <a:gd name="connsiteX1" fmla="*/ 261937 w 1319212"/>
                <a:gd name="connsiteY1" fmla="*/ 158749 h 164306"/>
                <a:gd name="connsiteX2" fmla="*/ 523875 w 1319212"/>
                <a:gd name="connsiteY2" fmla="*/ 6349 h 164306"/>
                <a:gd name="connsiteX3" fmla="*/ 790575 w 1319212"/>
                <a:gd name="connsiteY3" fmla="*/ 163512 h 164306"/>
                <a:gd name="connsiteX4" fmla="*/ 1057275 w 1319212"/>
                <a:gd name="connsiteY4" fmla="*/ 1587 h 164306"/>
                <a:gd name="connsiteX5" fmla="*/ 1319212 w 1319212"/>
                <a:gd name="connsiteY5" fmla="*/ 153987 h 164306"/>
                <a:gd name="connsiteX6" fmla="*/ 1319212 w 1319212"/>
                <a:gd name="connsiteY6" fmla="*/ 153987 h 16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212" h="164306">
                  <a:moveTo>
                    <a:pt x="0" y="6349"/>
                  </a:moveTo>
                  <a:cubicBezTo>
                    <a:pt x="87312" y="82549"/>
                    <a:pt x="174625" y="158749"/>
                    <a:pt x="261937" y="158749"/>
                  </a:cubicBezTo>
                  <a:cubicBezTo>
                    <a:pt x="349249" y="158749"/>
                    <a:pt x="435769" y="5555"/>
                    <a:pt x="523875" y="6349"/>
                  </a:cubicBezTo>
                  <a:cubicBezTo>
                    <a:pt x="611981" y="7143"/>
                    <a:pt x="701675" y="164306"/>
                    <a:pt x="790575" y="163512"/>
                  </a:cubicBezTo>
                  <a:cubicBezTo>
                    <a:pt x="879475" y="162718"/>
                    <a:pt x="969169" y="3175"/>
                    <a:pt x="1057275" y="1587"/>
                  </a:cubicBezTo>
                  <a:cubicBezTo>
                    <a:pt x="1145381" y="0"/>
                    <a:pt x="1319212" y="153987"/>
                    <a:pt x="1319212" y="153987"/>
                  </a:cubicBezTo>
                  <a:lnTo>
                    <a:pt x="1319212" y="153987"/>
                  </a:lnTo>
                </a:path>
              </a:pathLst>
            </a:cu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32" name="Oval 2"/>
            <p:cNvSpPr>
              <a:spLocks noChangeArrowheads="1"/>
            </p:cNvSpPr>
            <p:nvPr/>
          </p:nvSpPr>
          <p:spPr bwMode="auto">
            <a:xfrm>
              <a:off x="4454212" y="2995406"/>
              <a:ext cx="144462" cy="144463"/>
            </a:xfrm>
            <a:prstGeom prst="ellipse">
              <a:avLst/>
            </a:prstGeom>
            <a:solidFill>
              <a:srgbClr val="3F36FC"/>
            </a:solidFill>
            <a:ln w="9525">
              <a:solidFill>
                <a:srgbClr val="FF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 sz="1633"/>
            </a:p>
          </p:txBody>
        </p:sp>
        <p:cxnSp>
          <p:nvCxnSpPr>
            <p:cNvPr id="49" name="Egyenes összekötő 48"/>
            <p:cNvCxnSpPr/>
            <p:nvPr/>
          </p:nvCxnSpPr>
          <p:spPr bwMode="auto">
            <a:xfrm flipV="1">
              <a:off x="4594676" y="2755345"/>
              <a:ext cx="674934" cy="282811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</p:grpSp>
      <p:grpSp>
        <p:nvGrpSpPr>
          <p:cNvPr id="62" name="Csoportba foglalás 61"/>
          <p:cNvGrpSpPr/>
          <p:nvPr/>
        </p:nvGrpSpPr>
        <p:grpSpPr>
          <a:xfrm>
            <a:off x="4350079" y="2878278"/>
            <a:ext cx="1027148" cy="306285"/>
            <a:chOff x="3115757" y="3172767"/>
            <a:chExt cx="1132241" cy="337623"/>
          </a:xfrm>
        </p:grpSpPr>
        <p:sp>
          <p:nvSpPr>
            <p:cNvPr id="26" name="Szabadkézi sokszög 25"/>
            <p:cNvSpPr/>
            <p:nvPr/>
          </p:nvSpPr>
          <p:spPr bwMode="auto">
            <a:xfrm rot="1800000">
              <a:off x="3115757" y="3235612"/>
              <a:ext cx="494860" cy="70020"/>
            </a:xfrm>
            <a:custGeom>
              <a:avLst/>
              <a:gdLst>
                <a:gd name="connsiteX0" fmla="*/ 0 w 1319212"/>
                <a:gd name="connsiteY0" fmla="*/ 6349 h 164306"/>
                <a:gd name="connsiteX1" fmla="*/ 261937 w 1319212"/>
                <a:gd name="connsiteY1" fmla="*/ 158749 h 164306"/>
                <a:gd name="connsiteX2" fmla="*/ 523875 w 1319212"/>
                <a:gd name="connsiteY2" fmla="*/ 6349 h 164306"/>
                <a:gd name="connsiteX3" fmla="*/ 790575 w 1319212"/>
                <a:gd name="connsiteY3" fmla="*/ 163512 h 164306"/>
                <a:gd name="connsiteX4" fmla="*/ 1057275 w 1319212"/>
                <a:gd name="connsiteY4" fmla="*/ 1587 h 164306"/>
                <a:gd name="connsiteX5" fmla="*/ 1319212 w 1319212"/>
                <a:gd name="connsiteY5" fmla="*/ 153987 h 164306"/>
                <a:gd name="connsiteX6" fmla="*/ 1319212 w 1319212"/>
                <a:gd name="connsiteY6" fmla="*/ 153987 h 16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212" h="164306">
                  <a:moveTo>
                    <a:pt x="0" y="6349"/>
                  </a:moveTo>
                  <a:cubicBezTo>
                    <a:pt x="87312" y="82549"/>
                    <a:pt x="174625" y="158749"/>
                    <a:pt x="261937" y="158749"/>
                  </a:cubicBezTo>
                  <a:cubicBezTo>
                    <a:pt x="349249" y="158749"/>
                    <a:pt x="435769" y="5555"/>
                    <a:pt x="523875" y="6349"/>
                  </a:cubicBezTo>
                  <a:cubicBezTo>
                    <a:pt x="611981" y="7143"/>
                    <a:pt x="701675" y="164306"/>
                    <a:pt x="790575" y="163512"/>
                  </a:cubicBezTo>
                  <a:cubicBezTo>
                    <a:pt x="879475" y="162718"/>
                    <a:pt x="969169" y="3175"/>
                    <a:pt x="1057275" y="1587"/>
                  </a:cubicBezTo>
                  <a:cubicBezTo>
                    <a:pt x="1145381" y="0"/>
                    <a:pt x="1319212" y="153987"/>
                    <a:pt x="1319212" y="153987"/>
                  </a:cubicBezTo>
                  <a:lnTo>
                    <a:pt x="1319212" y="153987"/>
                  </a:lnTo>
                </a:path>
              </a:pathLst>
            </a:cu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31" name="Oval 2"/>
            <p:cNvSpPr>
              <a:spLocks noChangeArrowheads="1"/>
            </p:cNvSpPr>
            <p:nvPr/>
          </p:nvSpPr>
          <p:spPr bwMode="auto">
            <a:xfrm>
              <a:off x="3569474" y="3365927"/>
              <a:ext cx="144462" cy="144463"/>
            </a:xfrm>
            <a:prstGeom prst="ellipse">
              <a:avLst/>
            </a:prstGeom>
            <a:solidFill>
              <a:srgbClr val="3F36FC"/>
            </a:solidFill>
            <a:ln w="9525">
              <a:solidFill>
                <a:srgbClr val="FF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 sz="1633"/>
            </a:p>
          </p:txBody>
        </p:sp>
        <p:cxnSp>
          <p:nvCxnSpPr>
            <p:cNvPr id="50" name="Egyenes összekötő 49"/>
            <p:cNvCxnSpPr>
              <a:cxnSpLocks noChangeAspect="1"/>
            </p:cNvCxnSpPr>
            <p:nvPr/>
          </p:nvCxnSpPr>
          <p:spPr bwMode="auto">
            <a:xfrm flipV="1">
              <a:off x="3707998" y="3172767"/>
              <a:ext cx="540000" cy="226271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</p:grpSp>
      <p:grpSp>
        <p:nvGrpSpPr>
          <p:cNvPr id="60" name="Csoportba foglalás 59"/>
          <p:cNvGrpSpPr/>
          <p:nvPr/>
        </p:nvGrpSpPr>
        <p:grpSpPr>
          <a:xfrm>
            <a:off x="3028858" y="3439366"/>
            <a:ext cx="798794" cy="301498"/>
            <a:chOff x="1659355" y="3799931"/>
            <a:chExt cx="880523" cy="332346"/>
          </a:xfrm>
        </p:grpSpPr>
        <p:sp>
          <p:nvSpPr>
            <p:cNvPr id="24" name="Szabadkézi sokszög 23"/>
            <p:cNvSpPr/>
            <p:nvPr/>
          </p:nvSpPr>
          <p:spPr bwMode="auto">
            <a:xfrm rot="1800000">
              <a:off x="1659355" y="3799931"/>
              <a:ext cx="494860" cy="174327"/>
            </a:xfrm>
            <a:custGeom>
              <a:avLst/>
              <a:gdLst>
                <a:gd name="connsiteX0" fmla="*/ 0 w 1319212"/>
                <a:gd name="connsiteY0" fmla="*/ 6349 h 164306"/>
                <a:gd name="connsiteX1" fmla="*/ 261937 w 1319212"/>
                <a:gd name="connsiteY1" fmla="*/ 158749 h 164306"/>
                <a:gd name="connsiteX2" fmla="*/ 523875 w 1319212"/>
                <a:gd name="connsiteY2" fmla="*/ 6349 h 164306"/>
                <a:gd name="connsiteX3" fmla="*/ 790575 w 1319212"/>
                <a:gd name="connsiteY3" fmla="*/ 163512 h 164306"/>
                <a:gd name="connsiteX4" fmla="*/ 1057275 w 1319212"/>
                <a:gd name="connsiteY4" fmla="*/ 1587 h 164306"/>
                <a:gd name="connsiteX5" fmla="*/ 1319212 w 1319212"/>
                <a:gd name="connsiteY5" fmla="*/ 153987 h 164306"/>
                <a:gd name="connsiteX6" fmla="*/ 1319212 w 1319212"/>
                <a:gd name="connsiteY6" fmla="*/ 153987 h 16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212" h="164306">
                  <a:moveTo>
                    <a:pt x="0" y="6349"/>
                  </a:moveTo>
                  <a:cubicBezTo>
                    <a:pt x="87312" y="82549"/>
                    <a:pt x="174625" y="158749"/>
                    <a:pt x="261937" y="158749"/>
                  </a:cubicBezTo>
                  <a:cubicBezTo>
                    <a:pt x="349249" y="158749"/>
                    <a:pt x="435769" y="5555"/>
                    <a:pt x="523875" y="6349"/>
                  </a:cubicBezTo>
                  <a:cubicBezTo>
                    <a:pt x="611981" y="7143"/>
                    <a:pt x="701675" y="164306"/>
                    <a:pt x="790575" y="163512"/>
                  </a:cubicBezTo>
                  <a:cubicBezTo>
                    <a:pt x="879475" y="162718"/>
                    <a:pt x="969169" y="3175"/>
                    <a:pt x="1057275" y="1587"/>
                  </a:cubicBezTo>
                  <a:cubicBezTo>
                    <a:pt x="1145381" y="0"/>
                    <a:pt x="1319212" y="153987"/>
                    <a:pt x="1319212" y="153987"/>
                  </a:cubicBezTo>
                  <a:lnTo>
                    <a:pt x="1319212" y="153987"/>
                  </a:lnTo>
                </a:path>
              </a:pathLst>
            </a:cu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29" name="Oval 2"/>
            <p:cNvSpPr>
              <a:spLocks noChangeArrowheads="1"/>
            </p:cNvSpPr>
            <p:nvPr/>
          </p:nvSpPr>
          <p:spPr bwMode="auto">
            <a:xfrm>
              <a:off x="2109569" y="3987814"/>
              <a:ext cx="144462" cy="144463"/>
            </a:xfrm>
            <a:prstGeom prst="ellipse">
              <a:avLst/>
            </a:prstGeom>
            <a:solidFill>
              <a:srgbClr val="3F36FC"/>
            </a:solidFill>
            <a:ln w="9525">
              <a:solidFill>
                <a:srgbClr val="FF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 sz="1633"/>
            </a:p>
          </p:txBody>
        </p:sp>
        <p:cxnSp>
          <p:nvCxnSpPr>
            <p:cNvPr id="51" name="Egyenes összekötő 50"/>
            <p:cNvCxnSpPr>
              <a:cxnSpLocks noChangeAspect="1"/>
            </p:cNvCxnSpPr>
            <p:nvPr/>
          </p:nvCxnSpPr>
          <p:spPr bwMode="auto">
            <a:xfrm flipV="1">
              <a:off x="2251878" y="3897785"/>
              <a:ext cx="288000" cy="12067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</p:grpSp>
      <p:cxnSp>
        <p:nvCxnSpPr>
          <p:cNvPr id="52" name="Egyenes összekötő 51"/>
          <p:cNvCxnSpPr>
            <a:cxnSpLocks noChangeAspect="1"/>
          </p:cNvCxnSpPr>
          <p:nvPr/>
        </p:nvCxnSpPr>
        <p:spPr bwMode="auto">
          <a:xfrm flipV="1">
            <a:off x="3082465" y="3767677"/>
            <a:ext cx="163293" cy="68423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53" name="Szövegdoboz 52"/>
          <p:cNvSpPr txBox="1"/>
          <p:nvPr/>
        </p:nvSpPr>
        <p:spPr>
          <a:xfrm>
            <a:off x="1957511" y="3799999"/>
            <a:ext cx="561372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7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hu-HU" sz="1270" baseline="-25000" dirty="0" err="1">
                <a:latin typeface="Times New Roman" pitchFamily="18" charset="0"/>
                <a:cs typeface="Times New Roman" pitchFamily="18" charset="0"/>
              </a:rPr>
              <a:t>kötési</a:t>
            </a:r>
            <a:endParaRPr lang="hu-HU" sz="127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Szövegdoboz 53"/>
          <p:cNvSpPr txBox="1"/>
          <p:nvPr/>
        </p:nvSpPr>
        <p:spPr>
          <a:xfrm>
            <a:off x="2188617" y="2711285"/>
            <a:ext cx="266420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70" dirty="0">
                <a:latin typeface="Times New Roman" pitchFamily="18" charset="0"/>
                <a:cs typeface="Times New Roman" pitchFamily="18" charset="0"/>
              </a:rPr>
              <a:t>0</a:t>
            </a:r>
            <a:endParaRPr lang="hu-HU" sz="127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Egyenes összekötő 55"/>
          <p:cNvCxnSpPr/>
          <p:nvPr/>
        </p:nvCxnSpPr>
        <p:spPr bwMode="auto">
          <a:xfrm flipH="1">
            <a:off x="2434294" y="2845998"/>
            <a:ext cx="103117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Egyenes összekötő 56"/>
          <p:cNvCxnSpPr/>
          <p:nvPr/>
        </p:nvCxnSpPr>
        <p:spPr bwMode="auto">
          <a:xfrm flipH="1">
            <a:off x="2432491" y="3932337"/>
            <a:ext cx="103117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6" name="Csoportba foglalás 75"/>
          <p:cNvGrpSpPr/>
          <p:nvPr/>
        </p:nvGrpSpPr>
        <p:grpSpPr>
          <a:xfrm>
            <a:off x="6138100" y="3761616"/>
            <a:ext cx="2975262" cy="2518862"/>
            <a:chOff x="5906551" y="1623925"/>
            <a:chExt cx="3279675" cy="2776579"/>
          </a:xfrm>
        </p:grpSpPr>
        <p:sp>
          <p:nvSpPr>
            <p:cNvPr id="73" name="Ív 72"/>
            <p:cNvSpPr/>
            <p:nvPr/>
          </p:nvSpPr>
          <p:spPr bwMode="auto">
            <a:xfrm>
              <a:off x="5906551" y="1623925"/>
              <a:ext cx="3279675" cy="2433433"/>
            </a:xfrm>
            <a:prstGeom prst="arc">
              <a:avLst>
                <a:gd name="adj1" fmla="val 483912"/>
                <a:gd name="adj2" fmla="val 4798871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74" name="Szövegdoboz 73"/>
            <p:cNvSpPr txBox="1"/>
            <p:nvPr/>
          </p:nvSpPr>
          <p:spPr>
            <a:xfrm>
              <a:off x="7569152" y="4083290"/>
              <a:ext cx="503952" cy="317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70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hu-HU" sz="1270" baseline="-25000" dirty="0" err="1">
                  <a:latin typeface="Times New Roman" pitchFamily="18" charset="0"/>
                  <a:cs typeface="Times New Roman" pitchFamily="18" charset="0"/>
                </a:rPr>
                <a:t>határ</a:t>
              </a:r>
              <a:endParaRPr lang="hu-HU" sz="127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5" name="Egyenes összekötő 74"/>
            <p:cNvCxnSpPr/>
            <p:nvPr/>
          </p:nvCxnSpPr>
          <p:spPr bwMode="auto">
            <a:xfrm rot="5400000" flipH="1">
              <a:off x="7693959" y="4120601"/>
              <a:ext cx="113667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0" name="Csoportba foglalás 89"/>
          <p:cNvGrpSpPr/>
          <p:nvPr/>
        </p:nvGrpSpPr>
        <p:grpSpPr>
          <a:xfrm>
            <a:off x="6960885" y="4486696"/>
            <a:ext cx="2574624" cy="1873837"/>
            <a:chOff x="5993686" y="4945751"/>
            <a:chExt cx="2838046" cy="2065558"/>
          </a:xfrm>
        </p:grpSpPr>
        <p:cxnSp>
          <p:nvCxnSpPr>
            <p:cNvPr id="66" name="Egyenes összekötő nyíllal 65"/>
            <p:cNvCxnSpPr/>
            <p:nvPr/>
          </p:nvCxnSpPr>
          <p:spPr bwMode="auto">
            <a:xfrm flipV="1">
              <a:off x="6567108" y="5413958"/>
              <a:ext cx="0" cy="116596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67" name="Egyenes összekötő nyíllal 66"/>
            <p:cNvCxnSpPr/>
            <p:nvPr/>
          </p:nvCxnSpPr>
          <p:spPr bwMode="auto">
            <a:xfrm>
              <a:off x="6567108" y="6579918"/>
              <a:ext cx="2204589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sp>
          <p:nvSpPr>
            <p:cNvPr id="68" name="Szövegdoboz 67"/>
            <p:cNvSpPr txBox="1"/>
            <p:nvPr/>
          </p:nvSpPr>
          <p:spPr>
            <a:xfrm>
              <a:off x="5993686" y="5413958"/>
              <a:ext cx="498652" cy="378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33" dirty="0">
                  <a:latin typeface="Times New Roman" pitchFamily="18" charset="0"/>
                  <a:cs typeface="Times New Roman" pitchFamily="18" charset="0"/>
                </a:rPr>
                <a:t>T/J</a:t>
              </a:r>
            </a:p>
          </p:txBody>
        </p:sp>
        <p:sp>
          <p:nvSpPr>
            <p:cNvPr id="69" name="Szövegdoboz 68"/>
            <p:cNvSpPr txBox="1"/>
            <p:nvPr/>
          </p:nvSpPr>
          <p:spPr>
            <a:xfrm>
              <a:off x="8115737" y="6632532"/>
              <a:ext cx="715995" cy="378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33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hu-HU" sz="1633" baseline="-25000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hu-HU" sz="1633" dirty="0">
                  <a:latin typeface="Times New Roman" pitchFamily="18" charset="0"/>
                  <a:cs typeface="Times New Roman" pitchFamily="18" charset="0"/>
                </a:rPr>
                <a:t>/lux</a:t>
              </a:r>
            </a:p>
          </p:txBody>
        </p:sp>
        <p:sp>
          <p:nvSpPr>
            <p:cNvPr id="82" name="Szövegdoboz 81"/>
            <p:cNvSpPr txBox="1"/>
            <p:nvPr/>
          </p:nvSpPr>
          <p:spPr>
            <a:xfrm>
              <a:off x="6749896" y="4945751"/>
              <a:ext cx="1786805" cy="4095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814" dirty="0">
                  <a:latin typeface="Times New Roman" pitchFamily="18" charset="0"/>
                  <a:cs typeface="Times New Roman" pitchFamily="18" charset="0"/>
                </a:rPr>
                <a:t>ν</a:t>
              </a:r>
              <a:r>
                <a:rPr lang="hu-HU" sz="1814" baseline="-25000" dirty="0" err="1">
                  <a:latin typeface="Times New Roman" pitchFamily="18" charset="0"/>
                  <a:cs typeface="Times New Roman" pitchFamily="18" charset="0"/>
                </a:rPr>
                <a:t>besug</a:t>
              </a:r>
              <a:r>
                <a:rPr lang="hu-HU" sz="1814" baseline="-25000" dirty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hu-HU" sz="1814" dirty="0">
                  <a:latin typeface="Times New Roman" pitchFamily="18" charset="0"/>
                  <a:cs typeface="Times New Roman" pitchFamily="18" charset="0"/>
                </a:rPr>
                <a:t> = állandó</a:t>
              </a:r>
              <a:endParaRPr lang="hu-HU" sz="1814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" name="Szövegdoboz 82"/>
          <p:cNvSpPr txBox="1"/>
          <p:nvPr/>
        </p:nvSpPr>
        <p:spPr>
          <a:xfrm>
            <a:off x="9207097" y="5549974"/>
            <a:ext cx="2482796" cy="371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814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hu-HU" sz="1814" baseline="30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u-HU" sz="1814" dirty="0">
                <a:latin typeface="Times New Roman" pitchFamily="18" charset="0"/>
                <a:cs typeface="Times New Roman" pitchFamily="18" charset="0"/>
              </a:rPr>
              <a:t>. - L</a:t>
            </a:r>
            <a:r>
              <a:rPr lang="en-US" sz="1814" dirty="0" err="1">
                <a:latin typeface="Times New Roman" pitchFamily="18" charset="0"/>
                <a:cs typeface="Times New Roman" pitchFamily="18" charset="0"/>
              </a:rPr>
              <a:t>ambert</a:t>
            </a:r>
            <a:r>
              <a:rPr lang="hu-HU" sz="1814" dirty="0">
                <a:latin typeface="Times New Roman" pitchFamily="18" charset="0"/>
                <a:cs typeface="Times New Roman" pitchFamily="18" charset="0"/>
              </a:rPr>
              <a:t>-B</a:t>
            </a:r>
            <a:r>
              <a:rPr lang="en-US" sz="1814" dirty="0" err="1">
                <a:latin typeface="Times New Roman" pitchFamily="18" charset="0"/>
                <a:cs typeface="Times New Roman" pitchFamily="18" charset="0"/>
              </a:rPr>
              <a:t>eer</a:t>
            </a:r>
            <a:r>
              <a:rPr lang="hu-HU" sz="1814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u-HU" sz="1814" dirty="0" err="1">
                <a:latin typeface="Times New Roman" pitchFamily="18" charset="0"/>
                <a:cs typeface="Times New Roman" pitchFamily="18" charset="0"/>
              </a:rPr>
              <a:t>törv</a:t>
            </a:r>
            <a:r>
              <a:rPr lang="hu-HU" sz="1814" dirty="0">
                <a:latin typeface="Times New Roman" pitchFamily="18" charset="0"/>
                <a:cs typeface="Times New Roman" pitchFamily="18" charset="0"/>
              </a:rPr>
              <a:t>.!</a:t>
            </a:r>
            <a:endParaRPr lang="hu-HU" sz="1814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Szövegdoboz 63"/>
          <p:cNvSpPr txBox="1"/>
          <p:nvPr/>
        </p:nvSpPr>
        <p:spPr>
          <a:xfrm>
            <a:off x="7066405" y="1725038"/>
            <a:ext cx="4238660" cy="76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177" dirty="0">
                <a:latin typeface="Times New Roman" pitchFamily="18" charset="0"/>
                <a:cs typeface="Times New Roman" pitchFamily="18" charset="0"/>
              </a:rPr>
              <a:t>Következmények:</a:t>
            </a:r>
            <a:r>
              <a:rPr lang="en-US" sz="217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77" dirty="0" err="1">
                <a:latin typeface="Times New Roman" pitchFamily="18" charset="0"/>
                <a:cs typeface="Times New Roman" pitchFamily="18" charset="0"/>
              </a:rPr>
              <a:t>kilépő</a:t>
            </a:r>
            <a:r>
              <a:rPr lang="en-US" sz="217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77" dirty="0" err="1">
                <a:latin typeface="Times New Roman" pitchFamily="18" charset="0"/>
                <a:cs typeface="Times New Roman" pitchFamily="18" charset="0"/>
              </a:rPr>
              <a:t>elektronok</a:t>
            </a:r>
            <a:endParaRPr lang="en-US" sz="2177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177" dirty="0" err="1">
                <a:latin typeface="Times New Roman" pitchFamily="18" charset="0"/>
                <a:cs typeface="Times New Roman" pitchFamily="18" charset="0"/>
              </a:rPr>
              <a:t>kinetikus</a:t>
            </a:r>
            <a:r>
              <a:rPr lang="en-US" sz="217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77" dirty="0" err="1">
                <a:latin typeface="Times New Roman" pitchFamily="18" charset="0"/>
                <a:cs typeface="Times New Roman" pitchFamily="18" charset="0"/>
              </a:rPr>
              <a:t>energiája</a:t>
            </a:r>
            <a:r>
              <a:rPr lang="en-US" sz="217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77" dirty="0" err="1">
                <a:latin typeface="Times New Roman" pitchFamily="18" charset="0"/>
                <a:cs typeface="Times New Roman" pitchFamily="18" charset="0"/>
              </a:rPr>
              <a:t>független</a:t>
            </a:r>
            <a:endParaRPr lang="hu-HU" sz="2177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7" name="Csoportba foglalás 76"/>
          <p:cNvGrpSpPr/>
          <p:nvPr/>
        </p:nvGrpSpPr>
        <p:grpSpPr>
          <a:xfrm>
            <a:off x="6941810" y="2890003"/>
            <a:ext cx="2540160" cy="1449088"/>
            <a:chOff x="5493792" y="3510390"/>
            <a:chExt cx="2800056" cy="1597351"/>
          </a:xfrm>
        </p:grpSpPr>
        <p:cxnSp>
          <p:nvCxnSpPr>
            <p:cNvPr id="78" name="Egyenes összekötő nyíllal 77"/>
            <p:cNvCxnSpPr/>
            <p:nvPr/>
          </p:nvCxnSpPr>
          <p:spPr bwMode="auto">
            <a:xfrm flipV="1">
              <a:off x="6067214" y="3510390"/>
              <a:ext cx="0" cy="116596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79" name="Egyenes összekötő nyíllal 78"/>
            <p:cNvCxnSpPr/>
            <p:nvPr/>
          </p:nvCxnSpPr>
          <p:spPr bwMode="auto">
            <a:xfrm>
              <a:off x="6067214" y="4676350"/>
              <a:ext cx="2204589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sp>
          <p:nvSpPr>
            <p:cNvPr id="80" name="Szövegdoboz 79"/>
            <p:cNvSpPr txBox="1"/>
            <p:nvPr/>
          </p:nvSpPr>
          <p:spPr>
            <a:xfrm>
              <a:off x="5493792" y="3510390"/>
              <a:ext cx="498652" cy="378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33" dirty="0">
                  <a:latin typeface="Times New Roman" pitchFamily="18" charset="0"/>
                  <a:cs typeface="Times New Roman" pitchFamily="18" charset="0"/>
                </a:rPr>
                <a:t>T/J</a:t>
              </a:r>
            </a:p>
          </p:txBody>
        </p:sp>
        <p:sp>
          <p:nvSpPr>
            <p:cNvPr id="81" name="Szövegdoboz 80"/>
            <p:cNvSpPr txBox="1"/>
            <p:nvPr/>
          </p:nvSpPr>
          <p:spPr>
            <a:xfrm>
              <a:off x="7653835" y="4728964"/>
              <a:ext cx="640013" cy="378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633" dirty="0">
                  <a:latin typeface="Times New Roman" pitchFamily="18" charset="0"/>
                  <a:cs typeface="Times New Roman" pitchFamily="18" charset="0"/>
                </a:rPr>
                <a:t>ν</a:t>
              </a:r>
              <a:r>
                <a:rPr lang="hu-HU" sz="1633" dirty="0">
                  <a:latin typeface="Times New Roman" pitchFamily="18" charset="0"/>
                  <a:cs typeface="Times New Roman" pitchFamily="18" charset="0"/>
                </a:rPr>
                <a:t>/Hz</a:t>
              </a:r>
            </a:p>
          </p:txBody>
        </p:sp>
      </p:grpSp>
      <p:sp>
        <p:nvSpPr>
          <p:cNvPr id="84" name="Szövegdoboz 83"/>
          <p:cNvSpPr txBox="1"/>
          <p:nvPr/>
        </p:nvSpPr>
        <p:spPr>
          <a:xfrm>
            <a:off x="7628471" y="2520444"/>
            <a:ext cx="1657826" cy="371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814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hu-HU" sz="1814" baseline="-25000" dirty="0" err="1">
                <a:latin typeface="Times New Roman" pitchFamily="18" charset="0"/>
                <a:cs typeface="Times New Roman" pitchFamily="18" charset="0"/>
              </a:rPr>
              <a:t>besug</a:t>
            </a:r>
            <a:r>
              <a:rPr lang="hu-HU" sz="1814" baseline="-25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u-HU" sz="1814" dirty="0">
                <a:latin typeface="Times New Roman" pitchFamily="18" charset="0"/>
                <a:cs typeface="Times New Roman" pitchFamily="18" charset="0"/>
              </a:rPr>
              <a:t> = állandó</a:t>
            </a:r>
            <a:endParaRPr lang="hu-HU" sz="1814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Egyenes összekötő 84"/>
          <p:cNvCxnSpPr/>
          <p:nvPr/>
        </p:nvCxnSpPr>
        <p:spPr bwMode="auto">
          <a:xfrm>
            <a:off x="7481082" y="3412596"/>
            <a:ext cx="1777719" cy="387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Szövegdoboz 86"/>
          <p:cNvSpPr txBox="1"/>
          <p:nvPr/>
        </p:nvSpPr>
        <p:spPr>
          <a:xfrm>
            <a:off x="9070641" y="3510937"/>
            <a:ext cx="1192955" cy="371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814" dirty="0">
                <a:latin typeface="Times New Roman" pitchFamily="18" charset="0"/>
                <a:cs typeface="Times New Roman" pitchFamily="18" charset="0"/>
              </a:rPr>
              <a:t>Független!</a:t>
            </a:r>
            <a:endParaRPr lang="hu-HU" sz="1814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5E97F4-48BF-4C0C-4953-267648DD4934}"/>
              </a:ext>
            </a:extLst>
          </p:cNvPr>
          <p:cNvSpPr txBox="1"/>
          <p:nvPr/>
        </p:nvSpPr>
        <p:spPr>
          <a:xfrm>
            <a:off x="10848497" y="167640"/>
            <a:ext cx="109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>
                <a:solidFill>
                  <a:srgbClr val="FF0000"/>
                </a:solidFill>
              </a:rPr>
              <a:t>fakultatív</a:t>
            </a:r>
          </a:p>
        </p:txBody>
      </p:sp>
    </p:spTree>
    <p:extLst>
      <p:ext uri="{BB962C8B-B14F-4D97-AF65-F5344CB8AC3E}">
        <p14:creationId xmlns:p14="http://schemas.microsoft.com/office/powerpoint/2010/main" val="123035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83" grpId="0"/>
      <p:bldP spid="8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itchFamily="18" charset="0"/>
                <a:cs typeface="Times New Roman" pitchFamily="18" charset="0"/>
              </a:rPr>
              <a:t>Fényelektromos jelenség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094662" y="1601074"/>
            <a:ext cx="2743059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177" dirty="0">
                <a:latin typeface="Times New Roman" pitchFamily="18" charset="0"/>
                <a:cs typeface="Times New Roman" pitchFamily="18" charset="0"/>
              </a:rPr>
              <a:t>Kísérleti tapasztalatok:</a:t>
            </a:r>
          </a:p>
        </p:txBody>
      </p:sp>
      <p:grpSp>
        <p:nvGrpSpPr>
          <p:cNvPr id="134" name="Csoportba foglalás 133"/>
          <p:cNvGrpSpPr/>
          <p:nvPr/>
        </p:nvGrpSpPr>
        <p:grpSpPr>
          <a:xfrm>
            <a:off x="2140897" y="4581482"/>
            <a:ext cx="3234283" cy="1873837"/>
            <a:chOff x="680544" y="2291185"/>
            <a:chExt cx="3565198" cy="2065558"/>
          </a:xfrm>
        </p:grpSpPr>
        <p:cxnSp>
          <p:nvCxnSpPr>
            <p:cNvPr id="66" name="Egyenes összekötő nyíllal 65"/>
            <p:cNvCxnSpPr/>
            <p:nvPr/>
          </p:nvCxnSpPr>
          <p:spPr bwMode="auto">
            <a:xfrm flipV="1">
              <a:off x="1253966" y="2759392"/>
              <a:ext cx="0" cy="116596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67" name="Egyenes összekötő nyíllal 66"/>
            <p:cNvCxnSpPr/>
            <p:nvPr/>
          </p:nvCxnSpPr>
          <p:spPr bwMode="auto">
            <a:xfrm>
              <a:off x="1253966" y="3925352"/>
              <a:ext cx="2204589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sp>
          <p:nvSpPr>
            <p:cNvPr id="68" name="Szövegdoboz 67"/>
            <p:cNvSpPr txBox="1"/>
            <p:nvPr/>
          </p:nvSpPr>
          <p:spPr>
            <a:xfrm>
              <a:off x="680544" y="2759392"/>
              <a:ext cx="498652" cy="378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33" dirty="0">
                  <a:latin typeface="Times New Roman" pitchFamily="18" charset="0"/>
                  <a:cs typeface="Times New Roman" pitchFamily="18" charset="0"/>
                </a:rPr>
                <a:t>T/J</a:t>
              </a:r>
            </a:p>
          </p:txBody>
        </p:sp>
        <p:sp>
          <p:nvSpPr>
            <p:cNvPr id="69" name="Szövegdoboz 68"/>
            <p:cNvSpPr txBox="1"/>
            <p:nvPr/>
          </p:nvSpPr>
          <p:spPr>
            <a:xfrm>
              <a:off x="2802595" y="3977966"/>
              <a:ext cx="715995" cy="378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33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hu-HU" sz="1633" baseline="-25000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hu-HU" sz="1633" dirty="0">
                  <a:latin typeface="Times New Roman" pitchFamily="18" charset="0"/>
                  <a:cs typeface="Times New Roman" pitchFamily="18" charset="0"/>
                </a:rPr>
                <a:t>/lux</a:t>
              </a:r>
            </a:p>
          </p:txBody>
        </p:sp>
        <p:sp>
          <p:nvSpPr>
            <p:cNvPr id="82" name="Szövegdoboz 81"/>
            <p:cNvSpPr txBox="1"/>
            <p:nvPr/>
          </p:nvSpPr>
          <p:spPr>
            <a:xfrm>
              <a:off x="1436754" y="2291185"/>
              <a:ext cx="1786805" cy="4095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814" dirty="0">
                  <a:latin typeface="Times New Roman" pitchFamily="18" charset="0"/>
                  <a:cs typeface="Times New Roman" pitchFamily="18" charset="0"/>
                </a:rPr>
                <a:t>ν</a:t>
              </a:r>
              <a:r>
                <a:rPr lang="hu-HU" sz="1814" baseline="-25000" dirty="0" err="1">
                  <a:latin typeface="Times New Roman" pitchFamily="18" charset="0"/>
                  <a:cs typeface="Times New Roman" pitchFamily="18" charset="0"/>
                </a:rPr>
                <a:t>besug</a:t>
              </a:r>
              <a:r>
                <a:rPr lang="hu-HU" sz="1814" baseline="-25000" dirty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hu-HU" sz="1814" dirty="0">
                  <a:latin typeface="Times New Roman" pitchFamily="18" charset="0"/>
                  <a:cs typeface="Times New Roman" pitchFamily="18" charset="0"/>
                </a:rPr>
                <a:t> = állandó</a:t>
              </a:r>
              <a:endParaRPr lang="hu-HU" sz="1814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5" name="Egyenes összekötő 84"/>
            <p:cNvCxnSpPr/>
            <p:nvPr/>
          </p:nvCxnSpPr>
          <p:spPr bwMode="auto">
            <a:xfrm>
              <a:off x="1274805" y="3112117"/>
              <a:ext cx="1959606" cy="427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Szövegdoboz 86"/>
            <p:cNvSpPr txBox="1"/>
            <p:nvPr/>
          </p:nvSpPr>
          <p:spPr>
            <a:xfrm>
              <a:off x="2930730" y="3338751"/>
              <a:ext cx="1315012" cy="4095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814" dirty="0">
                  <a:latin typeface="Times New Roman" pitchFamily="18" charset="0"/>
                  <a:cs typeface="Times New Roman" pitchFamily="18" charset="0"/>
                </a:rPr>
                <a:t>Független!</a:t>
              </a:r>
              <a:endParaRPr lang="hu-HU" sz="1814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5" name="Csoportba foglalás 134"/>
          <p:cNvGrpSpPr/>
          <p:nvPr/>
        </p:nvGrpSpPr>
        <p:grpSpPr>
          <a:xfrm>
            <a:off x="2121823" y="2300571"/>
            <a:ext cx="3128324" cy="1818648"/>
            <a:chOff x="659518" y="4774725"/>
            <a:chExt cx="3448398" cy="2004722"/>
          </a:xfrm>
        </p:grpSpPr>
        <p:sp>
          <p:nvSpPr>
            <p:cNvPr id="74" name="Szövegdoboz 73"/>
            <p:cNvSpPr txBox="1"/>
            <p:nvPr/>
          </p:nvSpPr>
          <p:spPr>
            <a:xfrm>
              <a:off x="1436797" y="6348056"/>
              <a:ext cx="525156" cy="317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270" dirty="0">
                  <a:latin typeface="Times New Roman" pitchFamily="18" charset="0"/>
                  <a:cs typeface="Times New Roman" pitchFamily="18" charset="0"/>
                </a:rPr>
                <a:t>ν</a:t>
              </a:r>
              <a:r>
                <a:rPr lang="hu-HU" sz="1270" baseline="-25000" dirty="0">
                  <a:latin typeface="Times New Roman" pitchFamily="18" charset="0"/>
                  <a:cs typeface="Times New Roman" pitchFamily="18" charset="0"/>
                </a:rPr>
                <a:t>határ</a:t>
              </a:r>
            </a:p>
          </p:txBody>
        </p:sp>
        <p:cxnSp>
          <p:nvCxnSpPr>
            <p:cNvPr id="75" name="Egyenes összekötő 74"/>
            <p:cNvCxnSpPr/>
            <p:nvPr/>
          </p:nvCxnSpPr>
          <p:spPr bwMode="auto">
            <a:xfrm rot="5400000" flipH="1">
              <a:off x="1572207" y="6385367"/>
              <a:ext cx="113667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Egyenes összekötő nyíllal 77"/>
            <p:cNvCxnSpPr/>
            <p:nvPr/>
          </p:nvCxnSpPr>
          <p:spPr bwMode="auto">
            <a:xfrm flipV="1">
              <a:off x="1232940" y="5182096"/>
              <a:ext cx="0" cy="116596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79" name="Egyenes összekötő nyíllal 78"/>
            <p:cNvCxnSpPr/>
            <p:nvPr/>
          </p:nvCxnSpPr>
          <p:spPr bwMode="auto">
            <a:xfrm>
              <a:off x="1232940" y="6348056"/>
              <a:ext cx="2204589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sp>
          <p:nvSpPr>
            <p:cNvPr id="80" name="Szövegdoboz 79"/>
            <p:cNvSpPr txBox="1"/>
            <p:nvPr/>
          </p:nvSpPr>
          <p:spPr>
            <a:xfrm>
              <a:off x="659518" y="5182096"/>
              <a:ext cx="498652" cy="378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33" dirty="0">
                  <a:latin typeface="Times New Roman" pitchFamily="18" charset="0"/>
                  <a:cs typeface="Times New Roman" pitchFamily="18" charset="0"/>
                </a:rPr>
                <a:t>T/J</a:t>
              </a:r>
            </a:p>
          </p:txBody>
        </p:sp>
        <p:sp>
          <p:nvSpPr>
            <p:cNvPr id="81" name="Szövegdoboz 80"/>
            <p:cNvSpPr txBox="1"/>
            <p:nvPr/>
          </p:nvSpPr>
          <p:spPr>
            <a:xfrm>
              <a:off x="2819561" y="6400670"/>
              <a:ext cx="640013" cy="378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633" dirty="0">
                  <a:latin typeface="Times New Roman" pitchFamily="18" charset="0"/>
                  <a:cs typeface="Times New Roman" pitchFamily="18" charset="0"/>
                </a:rPr>
                <a:t>ν</a:t>
              </a:r>
              <a:r>
                <a:rPr lang="hu-HU" sz="1633" dirty="0">
                  <a:latin typeface="Times New Roman" pitchFamily="18" charset="0"/>
                  <a:cs typeface="Times New Roman" pitchFamily="18" charset="0"/>
                </a:rPr>
                <a:t>/Hz</a:t>
              </a:r>
            </a:p>
          </p:txBody>
        </p:sp>
        <p:sp>
          <p:nvSpPr>
            <p:cNvPr id="84" name="Szövegdoboz 83"/>
            <p:cNvSpPr txBox="1"/>
            <p:nvPr/>
          </p:nvSpPr>
          <p:spPr>
            <a:xfrm>
              <a:off x="1416434" y="4774725"/>
              <a:ext cx="1827446" cy="4095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814" dirty="0" err="1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hu-HU" sz="1814" baseline="-25000" dirty="0" err="1">
                  <a:latin typeface="Times New Roman" pitchFamily="18" charset="0"/>
                  <a:cs typeface="Times New Roman" pitchFamily="18" charset="0"/>
                </a:rPr>
                <a:t>besug</a:t>
              </a:r>
              <a:r>
                <a:rPr lang="hu-HU" sz="1814" baseline="-25000" dirty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hu-HU" sz="1814" dirty="0">
                  <a:latin typeface="Times New Roman" pitchFamily="18" charset="0"/>
                  <a:cs typeface="Times New Roman" pitchFamily="18" charset="0"/>
                </a:rPr>
                <a:t> = állandó</a:t>
              </a:r>
              <a:endParaRPr lang="hu-HU" sz="1814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0" name="Egyenes összekötő 59"/>
            <p:cNvCxnSpPr/>
            <p:nvPr/>
          </p:nvCxnSpPr>
          <p:spPr bwMode="auto">
            <a:xfrm flipV="1">
              <a:off x="1629040" y="5539091"/>
              <a:ext cx="1584532" cy="789442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Szövegdoboz 62"/>
            <p:cNvSpPr txBox="1"/>
            <p:nvPr/>
          </p:nvSpPr>
          <p:spPr>
            <a:xfrm>
              <a:off x="3068558" y="5762429"/>
              <a:ext cx="1039358" cy="4095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814" dirty="0">
                  <a:latin typeface="Times New Roman" pitchFamily="18" charset="0"/>
                  <a:cs typeface="Times New Roman" pitchFamily="18" charset="0"/>
                </a:rPr>
                <a:t>lineáris!</a:t>
              </a:r>
              <a:endParaRPr lang="hu-HU" sz="1814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6" name="Csoportba foglalás 135"/>
          <p:cNvGrpSpPr/>
          <p:nvPr/>
        </p:nvGrpSpPr>
        <p:grpSpPr>
          <a:xfrm>
            <a:off x="6062365" y="4166458"/>
            <a:ext cx="4188838" cy="2168197"/>
            <a:chOff x="5003236" y="2354032"/>
            <a:chExt cx="4617419" cy="2390035"/>
          </a:xfrm>
        </p:grpSpPr>
        <p:cxnSp>
          <p:nvCxnSpPr>
            <p:cNvPr id="65" name="Egyenes összekötő nyíllal 64"/>
            <p:cNvCxnSpPr/>
            <p:nvPr/>
          </p:nvCxnSpPr>
          <p:spPr bwMode="auto">
            <a:xfrm flipV="1">
              <a:off x="5642468" y="2408624"/>
              <a:ext cx="0" cy="1904052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70" name="Egyenes összekötő nyíllal 69"/>
            <p:cNvCxnSpPr/>
            <p:nvPr/>
          </p:nvCxnSpPr>
          <p:spPr bwMode="auto">
            <a:xfrm>
              <a:off x="5642468" y="4312676"/>
              <a:ext cx="3882156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sp>
          <p:nvSpPr>
            <p:cNvPr id="71" name="Szövegdoboz 70"/>
            <p:cNvSpPr txBox="1"/>
            <p:nvPr/>
          </p:nvSpPr>
          <p:spPr>
            <a:xfrm>
              <a:off x="5026842" y="2354032"/>
              <a:ext cx="498652" cy="378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33" dirty="0">
                  <a:latin typeface="Times New Roman" pitchFamily="18" charset="0"/>
                  <a:cs typeface="Times New Roman" pitchFamily="18" charset="0"/>
                </a:rPr>
                <a:t>E/J</a:t>
              </a:r>
            </a:p>
          </p:txBody>
        </p:sp>
        <p:sp>
          <p:nvSpPr>
            <p:cNvPr id="72" name="Szövegdoboz 71"/>
            <p:cNvSpPr txBox="1"/>
            <p:nvPr/>
          </p:nvSpPr>
          <p:spPr>
            <a:xfrm>
              <a:off x="8943535" y="4365290"/>
              <a:ext cx="677120" cy="378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33" dirty="0">
                  <a:latin typeface="Times New Roman" pitchFamily="18" charset="0"/>
                  <a:cs typeface="Times New Roman" pitchFamily="18" charset="0"/>
                </a:rPr>
                <a:t>x/nm</a:t>
              </a:r>
            </a:p>
          </p:txBody>
        </p:sp>
        <p:sp>
          <p:nvSpPr>
            <p:cNvPr id="76" name="Szövegdoboz 75"/>
            <p:cNvSpPr txBox="1"/>
            <p:nvPr/>
          </p:nvSpPr>
          <p:spPr>
            <a:xfrm>
              <a:off x="5003236" y="3968546"/>
              <a:ext cx="618809" cy="317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70" dirty="0" err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hu-HU" sz="1270" baseline="-25000" dirty="0" err="1">
                  <a:latin typeface="Times New Roman" pitchFamily="18" charset="0"/>
                  <a:cs typeface="Times New Roman" pitchFamily="18" charset="0"/>
                </a:rPr>
                <a:t>kötési</a:t>
              </a:r>
              <a:endParaRPr lang="hu-HU" sz="127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Szövegdoboz 89"/>
            <p:cNvSpPr txBox="1"/>
            <p:nvPr/>
          </p:nvSpPr>
          <p:spPr>
            <a:xfrm>
              <a:off x="5226456" y="2752675"/>
              <a:ext cx="293679" cy="317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70" dirty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hu-HU" sz="127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1" name="Egyenes összekötő 90"/>
            <p:cNvCxnSpPr/>
            <p:nvPr/>
          </p:nvCxnSpPr>
          <p:spPr bwMode="auto">
            <a:xfrm flipH="1">
              <a:off x="5516210" y="2901171"/>
              <a:ext cx="113667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Egyenes összekötő 91"/>
            <p:cNvCxnSpPr/>
            <p:nvPr/>
          </p:nvCxnSpPr>
          <p:spPr bwMode="auto">
            <a:xfrm flipH="1">
              <a:off x="5514222" y="4098659"/>
              <a:ext cx="113667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7" name="Csoportba foglalás 136"/>
          <p:cNvGrpSpPr/>
          <p:nvPr/>
        </p:nvGrpSpPr>
        <p:grpSpPr>
          <a:xfrm>
            <a:off x="6954280" y="4659503"/>
            <a:ext cx="2903576" cy="1101759"/>
            <a:chOff x="5986406" y="2897522"/>
            <a:chExt cx="3200655" cy="1214485"/>
          </a:xfrm>
        </p:grpSpPr>
        <p:cxnSp>
          <p:nvCxnSpPr>
            <p:cNvPr id="86" name="Egyenes összekötő 85"/>
            <p:cNvCxnSpPr/>
            <p:nvPr/>
          </p:nvCxnSpPr>
          <p:spPr bwMode="auto">
            <a:xfrm flipV="1">
              <a:off x="6420291" y="4098659"/>
              <a:ext cx="2339932" cy="6524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Egyenes összekötő 87"/>
            <p:cNvCxnSpPr/>
            <p:nvPr/>
          </p:nvCxnSpPr>
          <p:spPr bwMode="auto">
            <a:xfrm>
              <a:off x="8737998" y="2904180"/>
              <a:ext cx="449063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Egyenes összekötő 92"/>
            <p:cNvCxnSpPr/>
            <p:nvPr/>
          </p:nvCxnSpPr>
          <p:spPr bwMode="auto">
            <a:xfrm>
              <a:off x="5986406" y="2906452"/>
              <a:ext cx="449063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Egyenes összekötő 93"/>
            <p:cNvCxnSpPr/>
            <p:nvPr/>
          </p:nvCxnSpPr>
          <p:spPr bwMode="auto">
            <a:xfrm>
              <a:off x="6429816" y="2901171"/>
              <a:ext cx="0" cy="1210836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Egyenes összekötő 97"/>
            <p:cNvCxnSpPr/>
            <p:nvPr/>
          </p:nvCxnSpPr>
          <p:spPr bwMode="auto">
            <a:xfrm>
              <a:off x="8750698" y="2897522"/>
              <a:ext cx="0" cy="1210836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0" name="Szabadkézi sokszög 99"/>
          <p:cNvSpPr/>
          <p:nvPr/>
        </p:nvSpPr>
        <p:spPr bwMode="auto">
          <a:xfrm rot="19800000">
            <a:off x="8070836" y="5410075"/>
            <a:ext cx="729694" cy="149055"/>
          </a:xfrm>
          <a:custGeom>
            <a:avLst/>
            <a:gdLst>
              <a:gd name="connsiteX0" fmla="*/ 0 w 1319212"/>
              <a:gd name="connsiteY0" fmla="*/ 6349 h 164306"/>
              <a:gd name="connsiteX1" fmla="*/ 261937 w 1319212"/>
              <a:gd name="connsiteY1" fmla="*/ 158749 h 164306"/>
              <a:gd name="connsiteX2" fmla="*/ 523875 w 1319212"/>
              <a:gd name="connsiteY2" fmla="*/ 6349 h 164306"/>
              <a:gd name="connsiteX3" fmla="*/ 790575 w 1319212"/>
              <a:gd name="connsiteY3" fmla="*/ 163512 h 164306"/>
              <a:gd name="connsiteX4" fmla="*/ 1057275 w 1319212"/>
              <a:gd name="connsiteY4" fmla="*/ 1587 h 164306"/>
              <a:gd name="connsiteX5" fmla="*/ 1319212 w 1319212"/>
              <a:gd name="connsiteY5" fmla="*/ 153987 h 164306"/>
              <a:gd name="connsiteX6" fmla="*/ 1319212 w 1319212"/>
              <a:gd name="connsiteY6" fmla="*/ 153987 h 16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9212" h="164306">
                <a:moveTo>
                  <a:pt x="0" y="6349"/>
                </a:moveTo>
                <a:cubicBezTo>
                  <a:pt x="87312" y="82549"/>
                  <a:pt x="174625" y="158749"/>
                  <a:pt x="261937" y="158749"/>
                </a:cubicBezTo>
                <a:cubicBezTo>
                  <a:pt x="349249" y="158749"/>
                  <a:pt x="435769" y="5555"/>
                  <a:pt x="523875" y="6349"/>
                </a:cubicBezTo>
                <a:cubicBezTo>
                  <a:pt x="611981" y="7143"/>
                  <a:pt x="701675" y="164306"/>
                  <a:pt x="790575" y="163512"/>
                </a:cubicBezTo>
                <a:cubicBezTo>
                  <a:pt x="879475" y="162718"/>
                  <a:pt x="969169" y="3175"/>
                  <a:pt x="1057275" y="1587"/>
                </a:cubicBezTo>
                <a:cubicBezTo>
                  <a:pt x="1145381" y="0"/>
                  <a:pt x="1319212" y="153987"/>
                  <a:pt x="1319212" y="153987"/>
                </a:cubicBezTo>
                <a:lnTo>
                  <a:pt x="1319212" y="153987"/>
                </a:lnTo>
              </a:path>
            </a:pathLst>
          </a:cu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hu-HU" sz="1633" dirty="0">
              <a:latin typeface="Arial" charset="0"/>
            </a:endParaRPr>
          </a:p>
        </p:txBody>
      </p:sp>
      <p:sp>
        <p:nvSpPr>
          <p:cNvPr id="101" name="Oval 2"/>
          <p:cNvSpPr>
            <a:spLocks noChangeArrowheads="1"/>
          </p:cNvSpPr>
          <p:nvPr/>
        </p:nvSpPr>
        <p:spPr bwMode="auto">
          <a:xfrm>
            <a:off x="7379253" y="5612038"/>
            <a:ext cx="131053" cy="131054"/>
          </a:xfrm>
          <a:prstGeom prst="ellipse">
            <a:avLst/>
          </a:prstGeom>
          <a:solidFill>
            <a:srgbClr val="3F36FC"/>
          </a:solidFill>
          <a:ln w="9525">
            <a:solidFill>
              <a:srgbClr val="FF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1633"/>
          </a:p>
        </p:txBody>
      </p:sp>
      <p:cxnSp>
        <p:nvCxnSpPr>
          <p:cNvPr id="102" name="Egyenes összekötő 101"/>
          <p:cNvCxnSpPr>
            <a:cxnSpLocks/>
          </p:cNvCxnSpPr>
          <p:nvPr/>
        </p:nvCxnSpPr>
        <p:spPr bwMode="auto">
          <a:xfrm flipV="1">
            <a:off x="9370905" y="3993540"/>
            <a:ext cx="0" cy="160897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3F36FC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103" name="Szabadkézi sokszög 102"/>
          <p:cNvSpPr/>
          <p:nvPr/>
        </p:nvSpPr>
        <p:spPr bwMode="auto">
          <a:xfrm rot="1800000">
            <a:off x="8012712" y="5294388"/>
            <a:ext cx="875613" cy="149055"/>
          </a:xfrm>
          <a:custGeom>
            <a:avLst/>
            <a:gdLst>
              <a:gd name="connsiteX0" fmla="*/ 0 w 1319212"/>
              <a:gd name="connsiteY0" fmla="*/ 6349 h 164306"/>
              <a:gd name="connsiteX1" fmla="*/ 261937 w 1319212"/>
              <a:gd name="connsiteY1" fmla="*/ 158749 h 164306"/>
              <a:gd name="connsiteX2" fmla="*/ 523875 w 1319212"/>
              <a:gd name="connsiteY2" fmla="*/ 6349 h 164306"/>
              <a:gd name="connsiteX3" fmla="*/ 790575 w 1319212"/>
              <a:gd name="connsiteY3" fmla="*/ 163512 h 164306"/>
              <a:gd name="connsiteX4" fmla="*/ 1057275 w 1319212"/>
              <a:gd name="connsiteY4" fmla="*/ 1587 h 164306"/>
              <a:gd name="connsiteX5" fmla="*/ 1319212 w 1319212"/>
              <a:gd name="connsiteY5" fmla="*/ 153987 h 164306"/>
              <a:gd name="connsiteX6" fmla="*/ 1319212 w 1319212"/>
              <a:gd name="connsiteY6" fmla="*/ 153987 h 16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9212" h="164306">
                <a:moveTo>
                  <a:pt x="0" y="6349"/>
                </a:moveTo>
                <a:cubicBezTo>
                  <a:pt x="87312" y="82549"/>
                  <a:pt x="174625" y="158749"/>
                  <a:pt x="261937" y="158749"/>
                </a:cubicBezTo>
                <a:cubicBezTo>
                  <a:pt x="349249" y="158749"/>
                  <a:pt x="435769" y="5555"/>
                  <a:pt x="523875" y="6349"/>
                </a:cubicBezTo>
                <a:cubicBezTo>
                  <a:pt x="611981" y="7143"/>
                  <a:pt x="701675" y="164306"/>
                  <a:pt x="790575" y="163512"/>
                </a:cubicBezTo>
                <a:cubicBezTo>
                  <a:pt x="879475" y="162718"/>
                  <a:pt x="969169" y="3175"/>
                  <a:pt x="1057275" y="1587"/>
                </a:cubicBezTo>
                <a:cubicBezTo>
                  <a:pt x="1145381" y="0"/>
                  <a:pt x="1319212" y="153987"/>
                  <a:pt x="1319212" y="153987"/>
                </a:cubicBezTo>
                <a:lnTo>
                  <a:pt x="1319212" y="153987"/>
                </a:lnTo>
              </a:path>
            </a:pathLst>
          </a:custGeom>
          <a:noFill/>
          <a:ln w="25400" cap="flat" cmpd="sng" algn="ctr">
            <a:solidFill>
              <a:srgbClr val="FF42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hu-HU" sz="1633" dirty="0">
              <a:latin typeface="Arial" charset="0"/>
            </a:endParaRPr>
          </a:p>
        </p:txBody>
      </p:sp>
      <p:sp>
        <p:nvSpPr>
          <p:cNvPr id="104" name="Szabadkézi sokszög 103"/>
          <p:cNvSpPr/>
          <p:nvPr/>
        </p:nvSpPr>
        <p:spPr bwMode="auto">
          <a:xfrm rot="1800000">
            <a:off x="9070481" y="5444150"/>
            <a:ext cx="295272" cy="149055"/>
          </a:xfrm>
          <a:custGeom>
            <a:avLst/>
            <a:gdLst>
              <a:gd name="connsiteX0" fmla="*/ 0 w 1319212"/>
              <a:gd name="connsiteY0" fmla="*/ 6349 h 164306"/>
              <a:gd name="connsiteX1" fmla="*/ 261937 w 1319212"/>
              <a:gd name="connsiteY1" fmla="*/ 158749 h 164306"/>
              <a:gd name="connsiteX2" fmla="*/ 523875 w 1319212"/>
              <a:gd name="connsiteY2" fmla="*/ 6349 h 164306"/>
              <a:gd name="connsiteX3" fmla="*/ 790575 w 1319212"/>
              <a:gd name="connsiteY3" fmla="*/ 163512 h 164306"/>
              <a:gd name="connsiteX4" fmla="*/ 1057275 w 1319212"/>
              <a:gd name="connsiteY4" fmla="*/ 1587 h 164306"/>
              <a:gd name="connsiteX5" fmla="*/ 1319212 w 1319212"/>
              <a:gd name="connsiteY5" fmla="*/ 153987 h 164306"/>
              <a:gd name="connsiteX6" fmla="*/ 1319212 w 1319212"/>
              <a:gd name="connsiteY6" fmla="*/ 153987 h 16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9212" h="164306">
                <a:moveTo>
                  <a:pt x="0" y="6349"/>
                </a:moveTo>
                <a:cubicBezTo>
                  <a:pt x="87312" y="82549"/>
                  <a:pt x="174625" y="158749"/>
                  <a:pt x="261937" y="158749"/>
                </a:cubicBezTo>
                <a:cubicBezTo>
                  <a:pt x="349249" y="158749"/>
                  <a:pt x="435769" y="5555"/>
                  <a:pt x="523875" y="6349"/>
                </a:cubicBezTo>
                <a:cubicBezTo>
                  <a:pt x="611981" y="7143"/>
                  <a:pt x="701675" y="164306"/>
                  <a:pt x="790575" y="163512"/>
                </a:cubicBezTo>
                <a:cubicBezTo>
                  <a:pt x="879475" y="162718"/>
                  <a:pt x="969169" y="3175"/>
                  <a:pt x="1057275" y="1587"/>
                </a:cubicBezTo>
                <a:cubicBezTo>
                  <a:pt x="1145381" y="0"/>
                  <a:pt x="1319212" y="153987"/>
                  <a:pt x="1319212" y="153987"/>
                </a:cubicBezTo>
                <a:lnTo>
                  <a:pt x="1319212" y="153987"/>
                </a:lnTo>
              </a:path>
            </a:pathLst>
          </a:custGeom>
          <a:noFill/>
          <a:ln w="25400" cap="flat" cmpd="sng" algn="ctr">
            <a:solidFill>
              <a:srgbClr val="1302E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hu-HU" sz="1633" dirty="0">
              <a:latin typeface="Arial" charset="0"/>
            </a:endParaRPr>
          </a:p>
        </p:txBody>
      </p:sp>
      <p:sp>
        <p:nvSpPr>
          <p:cNvPr id="105" name="Szabadkézi sokszög 104"/>
          <p:cNvSpPr/>
          <p:nvPr/>
        </p:nvSpPr>
        <p:spPr bwMode="auto">
          <a:xfrm rot="19800000">
            <a:off x="7495589" y="5479817"/>
            <a:ext cx="517234" cy="149055"/>
          </a:xfrm>
          <a:custGeom>
            <a:avLst/>
            <a:gdLst>
              <a:gd name="connsiteX0" fmla="*/ 0 w 1319212"/>
              <a:gd name="connsiteY0" fmla="*/ 6349 h 164306"/>
              <a:gd name="connsiteX1" fmla="*/ 261937 w 1319212"/>
              <a:gd name="connsiteY1" fmla="*/ 158749 h 164306"/>
              <a:gd name="connsiteX2" fmla="*/ 523875 w 1319212"/>
              <a:gd name="connsiteY2" fmla="*/ 6349 h 164306"/>
              <a:gd name="connsiteX3" fmla="*/ 790575 w 1319212"/>
              <a:gd name="connsiteY3" fmla="*/ 163512 h 164306"/>
              <a:gd name="connsiteX4" fmla="*/ 1057275 w 1319212"/>
              <a:gd name="connsiteY4" fmla="*/ 1587 h 164306"/>
              <a:gd name="connsiteX5" fmla="*/ 1319212 w 1319212"/>
              <a:gd name="connsiteY5" fmla="*/ 153987 h 164306"/>
              <a:gd name="connsiteX6" fmla="*/ 1319212 w 1319212"/>
              <a:gd name="connsiteY6" fmla="*/ 153987 h 16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9212" h="164306">
                <a:moveTo>
                  <a:pt x="0" y="6349"/>
                </a:moveTo>
                <a:cubicBezTo>
                  <a:pt x="87312" y="82549"/>
                  <a:pt x="174625" y="158749"/>
                  <a:pt x="261937" y="158749"/>
                </a:cubicBezTo>
                <a:cubicBezTo>
                  <a:pt x="349249" y="158749"/>
                  <a:pt x="435769" y="5555"/>
                  <a:pt x="523875" y="6349"/>
                </a:cubicBezTo>
                <a:cubicBezTo>
                  <a:pt x="611981" y="7143"/>
                  <a:pt x="701675" y="164306"/>
                  <a:pt x="790575" y="163512"/>
                </a:cubicBezTo>
                <a:cubicBezTo>
                  <a:pt x="879475" y="162718"/>
                  <a:pt x="969169" y="3175"/>
                  <a:pt x="1057275" y="1587"/>
                </a:cubicBezTo>
                <a:cubicBezTo>
                  <a:pt x="1145381" y="0"/>
                  <a:pt x="1319212" y="153987"/>
                  <a:pt x="1319212" y="153987"/>
                </a:cubicBezTo>
                <a:lnTo>
                  <a:pt x="1319212" y="153987"/>
                </a:lnTo>
              </a:path>
            </a:pathLst>
          </a:cu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hu-HU" sz="1633" dirty="0">
              <a:latin typeface="Arial" charset="0"/>
            </a:endParaRPr>
          </a:p>
        </p:txBody>
      </p:sp>
      <p:sp>
        <p:nvSpPr>
          <p:cNvPr id="107" name="Oval 2"/>
          <p:cNvSpPr>
            <a:spLocks noChangeArrowheads="1"/>
          </p:cNvSpPr>
          <p:nvPr/>
        </p:nvSpPr>
        <p:spPr bwMode="auto">
          <a:xfrm>
            <a:off x="7990598" y="5610597"/>
            <a:ext cx="131053" cy="131054"/>
          </a:xfrm>
          <a:prstGeom prst="ellipse">
            <a:avLst/>
          </a:prstGeom>
          <a:solidFill>
            <a:srgbClr val="3F36FC"/>
          </a:solidFill>
          <a:ln w="9525">
            <a:solidFill>
              <a:srgbClr val="FF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1633"/>
          </a:p>
        </p:txBody>
      </p:sp>
      <p:sp>
        <p:nvSpPr>
          <p:cNvPr id="108" name="Oval 2"/>
          <p:cNvSpPr>
            <a:spLocks noChangeArrowheads="1"/>
          </p:cNvSpPr>
          <p:nvPr/>
        </p:nvSpPr>
        <p:spPr bwMode="auto">
          <a:xfrm>
            <a:off x="8783400" y="5609157"/>
            <a:ext cx="131053" cy="131054"/>
          </a:xfrm>
          <a:prstGeom prst="ellipse">
            <a:avLst/>
          </a:prstGeom>
          <a:solidFill>
            <a:srgbClr val="3F36FC"/>
          </a:solidFill>
          <a:ln w="9525">
            <a:solidFill>
              <a:srgbClr val="FF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1633"/>
          </a:p>
        </p:txBody>
      </p:sp>
      <p:sp>
        <p:nvSpPr>
          <p:cNvPr id="109" name="Oval 2"/>
          <p:cNvSpPr>
            <a:spLocks noChangeArrowheads="1"/>
          </p:cNvSpPr>
          <p:nvPr/>
        </p:nvSpPr>
        <p:spPr bwMode="auto">
          <a:xfrm>
            <a:off x="9310419" y="5606277"/>
            <a:ext cx="131053" cy="131054"/>
          </a:xfrm>
          <a:prstGeom prst="ellipse">
            <a:avLst/>
          </a:prstGeom>
          <a:solidFill>
            <a:srgbClr val="3F36FC"/>
          </a:solidFill>
          <a:ln w="9525">
            <a:solidFill>
              <a:srgbClr val="FF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1633"/>
          </a:p>
        </p:txBody>
      </p:sp>
      <p:cxnSp>
        <p:nvCxnSpPr>
          <p:cNvPr id="112" name="Egyenes összekötő 111"/>
          <p:cNvCxnSpPr>
            <a:cxnSpLocks/>
          </p:cNvCxnSpPr>
          <p:nvPr/>
        </p:nvCxnSpPr>
        <p:spPr bwMode="auto">
          <a:xfrm flipV="1">
            <a:off x="7447505" y="4215983"/>
            <a:ext cx="0" cy="139395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14" name="Egyenes összekötő 113"/>
          <p:cNvCxnSpPr>
            <a:cxnSpLocks/>
          </p:cNvCxnSpPr>
          <p:nvPr/>
        </p:nvCxnSpPr>
        <p:spPr bwMode="auto">
          <a:xfrm flipV="1">
            <a:off x="8057145" y="4795559"/>
            <a:ext cx="0" cy="81647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17" name="Egyenes összekötő 116"/>
          <p:cNvCxnSpPr>
            <a:cxnSpLocks/>
          </p:cNvCxnSpPr>
          <p:nvPr/>
        </p:nvCxnSpPr>
        <p:spPr bwMode="auto">
          <a:xfrm flipV="1">
            <a:off x="8849653" y="5138892"/>
            <a:ext cx="0" cy="46938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420E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20" name="Egyenes összekötő 119"/>
          <p:cNvCxnSpPr/>
          <p:nvPr/>
        </p:nvCxnSpPr>
        <p:spPr bwMode="auto">
          <a:xfrm>
            <a:off x="7361661" y="4656902"/>
            <a:ext cx="2100334" cy="206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39" name="Csoportba foglalás 138"/>
          <p:cNvGrpSpPr/>
          <p:nvPr/>
        </p:nvGrpSpPr>
        <p:grpSpPr>
          <a:xfrm>
            <a:off x="6642265" y="4665542"/>
            <a:ext cx="543886" cy="1077549"/>
            <a:chOff x="5642468" y="3314096"/>
            <a:chExt cx="599534" cy="1187798"/>
          </a:xfrm>
        </p:grpSpPr>
        <p:sp>
          <p:nvSpPr>
            <p:cNvPr id="124" name="Jobb oldali kapcsos zárójel 123"/>
            <p:cNvSpPr/>
            <p:nvPr/>
          </p:nvSpPr>
          <p:spPr bwMode="auto">
            <a:xfrm>
              <a:off x="5642468" y="3314096"/>
              <a:ext cx="282082" cy="1187798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25" name="Szövegdoboz 124"/>
            <p:cNvSpPr txBox="1"/>
            <p:nvPr/>
          </p:nvSpPr>
          <p:spPr>
            <a:xfrm>
              <a:off x="5870575" y="3742648"/>
              <a:ext cx="371427" cy="378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33" dirty="0">
                  <a:latin typeface="Times New Roman" pitchFamily="18" charset="0"/>
                  <a:cs typeface="Times New Roman" pitchFamily="18" charset="0"/>
                </a:rPr>
                <a:t>Φ</a:t>
              </a:r>
              <a:endParaRPr lang="hu-HU" sz="1633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0" name="Tartalom helye 129"/>
          <p:cNvSpPr>
            <a:spLocks noGrp="1"/>
          </p:cNvSpPr>
          <p:nvPr>
            <p:ph sz="half" idx="1"/>
          </p:nvPr>
        </p:nvSpPr>
        <p:spPr>
          <a:xfrm>
            <a:off x="5470154" y="2359390"/>
            <a:ext cx="6340846" cy="1508635"/>
          </a:xfrm>
        </p:spPr>
        <p:txBody>
          <a:bodyPr>
            <a:normAutofit fontScale="92500"/>
          </a:bodyPr>
          <a:lstStyle/>
          <a:p>
            <a:pPr>
              <a:spcAft>
                <a:spcPts val="544"/>
              </a:spcAft>
            </a:pPr>
            <a:r>
              <a:rPr lang="hu-HU" sz="2177" dirty="0">
                <a:latin typeface="Times New Roman" pitchFamily="18" charset="0"/>
                <a:cs typeface="Times New Roman" pitchFamily="18" charset="0"/>
              </a:rPr>
              <a:t>Az elektron kilökése egyetlen esemény következménye!</a:t>
            </a:r>
          </a:p>
          <a:p>
            <a:pPr>
              <a:spcAft>
                <a:spcPts val="544"/>
              </a:spcAft>
            </a:pPr>
            <a:r>
              <a:rPr lang="hu-HU" sz="2177" dirty="0">
                <a:latin typeface="Times New Roman" pitchFamily="18" charset="0"/>
                <a:cs typeface="Times New Roman" pitchFamily="18" charset="0"/>
              </a:rPr>
              <a:t>A foton létezése, energiája rögzített: E=</a:t>
            </a:r>
            <a:r>
              <a:rPr lang="hu-HU" sz="2177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u-HU" sz="2177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hu-HU" sz="2177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ts val="544"/>
              </a:spcAft>
            </a:pPr>
            <a:r>
              <a:rPr lang="hu-HU" sz="2177" dirty="0">
                <a:latin typeface="Times New Roman" pitchFamily="18" charset="0"/>
                <a:cs typeface="Times New Roman" pitchFamily="18" charset="0"/>
              </a:rPr>
              <a:t>Állapotok </a:t>
            </a:r>
            <a:r>
              <a:rPr lang="hu-HU" sz="2177" dirty="0" err="1">
                <a:latin typeface="Times New Roman" pitchFamily="18" charset="0"/>
                <a:cs typeface="Times New Roman" pitchFamily="18" charset="0"/>
              </a:rPr>
              <a:t>kvantáltsága</a:t>
            </a:r>
            <a:r>
              <a:rPr lang="hu-HU" sz="2177" dirty="0">
                <a:latin typeface="Times New Roman" pitchFamily="18" charset="0"/>
                <a:cs typeface="Times New Roman" pitchFamily="18" charset="0"/>
              </a:rPr>
              <a:t>! Nincs közti állapot!</a:t>
            </a:r>
          </a:p>
        </p:txBody>
      </p:sp>
      <p:sp>
        <p:nvSpPr>
          <p:cNvPr id="131" name="Szövegdoboz 130"/>
          <p:cNvSpPr txBox="1"/>
          <p:nvPr/>
        </p:nvSpPr>
        <p:spPr>
          <a:xfrm rot="21203770">
            <a:off x="8139868" y="4136591"/>
            <a:ext cx="369012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540" dirty="0">
                <a:latin typeface="Times New Roman" pitchFamily="18" charset="0"/>
                <a:cs typeface="Times New Roman" pitchFamily="18" charset="0"/>
              </a:rPr>
              <a:t>&lt;</a:t>
            </a:r>
            <a:endParaRPr lang="hu-HU" sz="254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8" name="Csoportba foglalás 137"/>
          <p:cNvGrpSpPr/>
          <p:nvPr/>
        </p:nvGrpSpPr>
        <p:grpSpPr>
          <a:xfrm>
            <a:off x="6017594" y="1608125"/>
            <a:ext cx="4361151" cy="672575"/>
            <a:chOff x="5206140" y="1772659"/>
            <a:chExt cx="4807362" cy="741389"/>
          </a:xfrm>
        </p:grpSpPr>
        <p:sp>
          <p:nvSpPr>
            <p:cNvPr id="64" name="Szövegdoboz 63"/>
            <p:cNvSpPr txBox="1"/>
            <p:nvPr/>
          </p:nvSpPr>
          <p:spPr>
            <a:xfrm>
              <a:off x="5206140" y="1772659"/>
              <a:ext cx="1737329" cy="471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2177" dirty="0">
                  <a:latin typeface="Times New Roman" pitchFamily="18" charset="0"/>
                  <a:cs typeface="Times New Roman" pitchFamily="18" charset="0"/>
                </a:rPr>
                <a:t>Magyarázat:</a:t>
              </a:r>
            </a:p>
          </p:txBody>
        </p:sp>
        <p:sp>
          <p:nvSpPr>
            <p:cNvPr id="132" name="Szövegdoboz 131"/>
            <p:cNvSpPr txBox="1"/>
            <p:nvPr/>
          </p:nvSpPr>
          <p:spPr>
            <a:xfrm>
              <a:off x="6498558" y="2165946"/>
              <a:ext cx="3514944" cy="348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452" dirty="0">
                  <a:latin typeface="Times New Roman" pitchFamily="18" charset="0"/>
                  <a:cs typeface="Times New Roman" pitchFamily="18" charset="0"/>
                </a:rPr>
                <a:t>Einstein (1905) - Fizikai Nobel-díj 1921</a:t>
              </a:r>
            </a:p>
          </p:txBody>
        </p:sp>
      </p:grpSp>
      <p:graphicFrame>
        <p:nvGraphicFramePr>
          <p:cNvPr id="133" name="Objektum 132"/>
          <p:cNvGraphicFramePr>
            <a:graphicFrameLocks noChangeAspect="1"/>
          </p:cNvGraphicFramePr>
          <p:nvPr/>
        </p:nvGraphicFramePr>
        <p:xfrm>
          <a:off x="7496467" y="6113725"/>
          <a:ext cx="1939983" cy="660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gyenlet" r:id="rId4" imgW="1155600" imgH="393480" progId="Equation.3">
                  <p:embed/>
                </p:oleObj>
              </mc:Choice>
              <mc:Fallback>
                <p:oleObj name="Egyenlet" r:id="rId4" imgW="1155600" imgH="393480" progId="Equation.3">
                  <p:embed/>
                  <p:pic>
                    <p:nvPicPr>
                      <p:cNvPr id="133" name="Objektum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6467" y="6113725"/>
                        <a:ext cx="1939983" cy="6608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" name="Csoportba foglalás 142"/>
          <p:cNvGrpSpPr/>
          <p:nvPr/>
        </p:nvGrpSpPr>
        <p:grpSpPr>
          <a:xfrm>
            <a:off x="7448375" y="4215983"/>
            <a:ext cx="524528" cy="440919"/>
            <a:chOff x="6531061" y="2818540"/>
            <a:chExt cx="578195" cy="486031"/>
          </a:xfrm>
        </p:grpSpPr>
        <p:sp>
          <p:nvSpPr>
            <p:cNvPr id="123" name="Jobb oldali kapcsos zárójel 122"/>
            <p:cNvSpPr/>
            <p:nvPr/>
          </p:nvSpPr>
          <p:spPr bwMode="auto">
            <a:xfrm>
              <a:off x="6531061" y="2818540"/>
              <a:ext cx="187239" cy="486031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41" name="Szövegdoboz 140"/>
            <p:cNvSpPr txBox="1"/>
            <p:nvPr/>
          </p:nvSpPr>
          <p:spPr>
            <a:xfrm>
              <a:off x="6663615" y="2853212"/>
              <a:ext cx="445641" cy="4095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814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hu-HU" sz="1814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44" name="Csoportba foglalás 143"/>
          <p:cNvGrpSpPr/>
          <p:nvPr/>
        </p:nvGrpSpPr>
        <p:grpSpPr>
          <a:xfrm>
            <a:off x="8731969" y="3993541"/>
            <a:ext cx="631731" cy="663361"/>
            <a:chOff x="7945983" y="2573338"/>
            <a:chExt cx="696367" cy="731233"/>
          </a:xfrm>
        </p:grpSpPr>
        <p:sp>
          <p:nvSpPr>
            <p:cNvPr id="122" name="Bal oldali kapcsos zárójel 121"/>
            <p:cNvSpPr/>
            <p:nvPr/>
          </p:nvSpPr>
          <p:spPr bwMode="auto">
            <a:xfrm>
              <a:off x="8299852" y="2573338"/>
              <a:ext cx="342498" cy="731233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hu-HU" sz="1633">
                <a:latin typeface="Arial" charset="0"/>
              </a:endParaRPr>
            </a:p>
          </p:txBody>
        </p:sp>
        <p:sp>
          <p:nvSpPr>
            <p:cNvPr id="142" name="Szövegdoboz 141"/>
            <p:cNvSpPr txBox="1"/>
            <p:nvPr/>
          </p:nvSpPr>
          <p:spPr>
            <a:xfrm>
              <a:off x="7945983" y="2735442"/>
              <a:ext cx="445642" cy="4095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814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hu-HU" sz="1814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73" name="Oval 2">
            <a:extLst>
              <a:ext uri="{FF2B5EF4-FFF2-40B4-BE49-F238E27FC236}">
                <a16:creationId xmlns:a16="http://schemas.microsoft.com/office/drawing/2014/main" id="{082E3974-9755-4DFA-A7F9-6B5F619D1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9339" y="5014578"/>
            <a:ext cx="131053" cy="131054"/>
          </a:xfrm>
          <a:prstGeom prst="ellipse">
            <a:avLst/>
          </a:prstGeom>
          <a:solidFill>
            <a:srgbClr val="3F36FC"/>
          </a:solidFill>
          <a:ln w="9525">
            <a:solidFill>
              <a:srgbClr val="FF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1633"/>
          </a:p>
        </p:txBody>
      </p:sp>
      <p:sp>
        <p:nvSpPr>
          <p:cNvPr id="77" name="Oval 2">
            <a:extLst>
              <a:ext uri="{FF2B5EF4-FFF2-40B4-BE49-F238E27FC236}">
                <a16:creationId xmlns:a16="http://schemas.microsoft.com/office/drawing/2014/main" id="{AA890AA1-427D-4E37-AD40-51B8E8C80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0598" y="4673464"/>
            <a:ext cx="131053" cy="131054"/>
          </a:xfrm>
          <a:prstGeom prst="ellipse">
            <a:avLst/>
          </a:prstGeom>
          <a:solidFill>
            <a:srgbClr val="3F36FC"/>
          </a:solidFill>
          <a:ln w="9525">
            <a:solidFill>
              <a:srgbClr val="FF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1633"/>
          </a:p>
        </p:txBody>
      </p:sp>
      <p:sp>
        <p:nvSpPr>
          <p:cNvPr id="83" name="Oval 2">
            <a:extLst>
              <a:ext uri="{FF2B5EF4-FFF2-40B4-BE49-F238E27FC236}">
                <a16:creationId xmlns:a16="http://schemas.microsoft.com/office/drawing/2014/main" id="{D242192E-9981-4A24-8C31-1D7790934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437" y="4079498"/>
            <a:ext cx="131053" cy="131054"/>
          </a:xfrm>
          <a:prstGeom prst="ellipse">
            <a:avLst/>
          </a:prstGeom>
          <a:solidFill>
            <a:srgbClr val="3F36FC"/>
          </a:solidFill>
          <a:ln w="9525">
            <a:solidFill>
              <a:srgbClr val="FF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1633"/>
          </a:p>
        </p:txBody>
      </p:sp>
      <p:sp>
        <p:nvSpPr>
          <p:cNvPr id="89" name="Oval 2">
            <a:extLst>
              <a:ext uri="{FF2B5EF4-FFF2-40B4-BE49-F238E27FC236}">
                <a16:creationId xmlns:a16="http://schemas.microsoft.com/office/drawing/2014/main" id="{B8C486D9-0C53-44C7-BE0F-AB7E80809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8356" y="3858935"/>
            <a:ext cx="131053" cy="131054"/>
          </a:xfrm>
          <a:prstGeom prst="ellipse">
            <a:avLst/>
          </a:prstGeom>
          <a:solidFill>
            <a:srgbClr val="3F36FC"/>
          </a:solidFill>
          <a:ln w="9525">
            <a:solidFill>
              <a:srgbClr val="FF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1633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F11560-C73A-B33C-6177-BB1123B21198}"/>
              </a:ext>
            </a:extLst>
          </p:cNvPr>
          <p:cNvSpPr txBox="1"/>
          <p:nvPr/>
        </p:nvSpPr>
        <p:spPr>
          <a:xfrm>
            <a:off x="10848497" y="167640"/>
            <a:ext cx="109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>
                <a:solidFill>
                  <a:srgbClr val="FF0000"/>
                </a:solidFill>
              </a:rPr>
              <a:t>fakultatív</a:t>
            </a:r>
          </a:p>
        </p:txBody>
      </p:sp>
    </p:spTree>
    <p:extLst>
      <p:ext uri="{BB962C8B-B14F-4D97-AF65-F5344CB8AC3E}">
        <p14:creationId xmlns:p14="http://schemas.microsoft.com/office/powerpoint/2010/main" val="279989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  <p:bldP spid="101" grpId="0" animBg="1"/>
      <p:bldP spid="101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7" grpId="0" animBg="1"/>
      <p:bldP spid="108" grpId="0" animBg="1"/>
      <p:bldP spid="109" grpId="0" animBg="1"/>
      <p:bldP spid="109" grpId="1" animBg="1"/>
      <p:bldP spid="131" grpId="0"/>
      <p:bldP spid="73" grpId="0" animBg="1"/>
      <p:bldP spid="73" grpId="1" animBg="1"/>
      <p:bldP spid="77" grpId="0" animBg="1"/>
      <p:bldP spid="77" grpId="1" animBg="1"/>
      <p:bldP spid="83" grpId="0" animBg="1"/>
      <p:bldP spid="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0E7FE7-7A6B-4BF8-9EE5-6AB1B782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atomok szerkezete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5E4F99-4D1F-402A-952B-787EE227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126"/>
            <a:ext cx="10515600" cy="5164183"/>
          </a:xfrm>
        </p:spPr>
        <p:txBody>
          <a:bodyPr>
            <a:normAutofit lnSpcReduction="10000"/>
          </a:bodyPr>
          <a:lstStyle/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atomok jelölésénél, már néhány dolgot </a:t>
            </a:r>
            <a:r>
              <a:rPr lang="hu-H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megemelítettünk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amit Rutherfordnak, és munkatársainak köszönhetünk:</a:t>
            </a:r>
          </a:p>
          <a:p>
            <a:pPr marL="971550" lvl="1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Tudjuk, hogy az atom, atommagból, és elektronfelhőből áll, </a:t>
            </a:r>
          </a:p>
          <a:p>
            <a:pPr marL="971550" lvl="1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Tudjuk, hogy az atommagban két részecske, a proton és a neutron található.</a:t>
            </a:r>
          </a:p>
          <a:p>
            <a:pPr marL="971550" lvl="1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Tudjuk, hogy a protonok és neutronok aránya bizonyos határok közt változhat.</a:t>
            </a:r>
          </a:p>
          <a:p>
            <a:pPr marL="971550" lvl="1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Tudjuk, hogy az atom kémiai minőségét a protonszám határozza meg, mert megszabja az elektronok számát, és állapotát.</a:t>
            </a:r>
          </a:p>
          <a:p>
            <a:pPr marL="444500" lvl="1" indent="-444500">
              <a:spcBef>
                <a:spcPts val="0"/>
              </a:spcBef>
              <a:spcAft>
                <a:spcPts val="1000"/>
              </a:spcAft>
            </a:pP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Izotóp (azonos rendszám, eltérő tömegszám és neutronszám) – Izobár (azonos tömegszám, eltérő rendszám és neutronszám) – </a:t>
            </a:r>
            <a:r>
              <a:rPr lang="hu-H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Izotón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(azonos neutronszám, eltérő rendszám és tömegszám)</a:t>
            </a:r>
          </a:p>
        </p:txBody>
      </p:sp>
    </p:spTree>
    <p:extLst>
      <p:ext uri="{BB962C8B-B14F-4D97-AF65-F5344CB8AC3E}">
        <p14:creationId xmlns:p14="http://schemas.microsoft.com/office/powerpoint/2010/main" val="62011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itchFamily="18" charset="0"/>
                <a:cs typeface="Times New Roman" pitchFamily="18" charset="0"/>
              </a:rPr>
              <a:t>A fény részecsketermészete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59713" y="4087150"/>
            <a:ext cx="5486976" cy="2281199"/>
          </a:xfrm>
          <a:prstGeom prst="rect">
            <a:avLst/>
          </a:prstGeom>
          <a:solidFill>
            <a:srgbClr val="DDDDDD"/>
          </a:solidFill>
          <a:ln w="9525">
            <a:solidFill>
              <a:srgbClr val="3465A4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1633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65760" y="1604329"/>
            <a:ext cx="11460480" cy="19874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946" rIns="0" bIns="0" numCol="1" anchor="t" anchorCtr="0" compatLnSpc="1">
            <a:prstTxWarp prst="textNoShape">
              <a:avLst/>
            </a:prstTxWarp>
          </a:bodyPr>
          <a:lstStyle/>
          <a:p>
            <a:pPr marL="391729" indent="-293797" defTabSz="407571" fontAlgn="base" hangingPunct="0">
              <a:lnSpc>
                <a:spcPct val="94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  <a:defRPr/>
            </a:pPr>
            <a:r>
              <a:rPr lang="hu-HU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Az elemi részecskék nyomot hagynak a Wilson-féle ködkamrában.</a:t>
            </a:r>
          </a:p>
          <a:p>
            <a:pPr marL="391729" indent="-293797" defTabSz="407571" fontAlgn="base" hangingPunct="0">
              <a:lnSpc>
                <a:spcPct val="94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  <a:defRPr/>
            </a:pPr>
            <a:r>
              <a:rPr lang="hu-HU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 nagy energiájú elektromágneses sugárzással megvilágítjuk, akkor némelyik nyoma éles törést mutat, de más részecskének nincs nyoma!</a:t>
            </a:r>
          </a:p>
          <a:p>
            <a:pPr marL="391729" indent="-293797" defTabSz="407571" fontAlgn="base" hangingPunct="0">
              <a:lnSpc>
                <a:spcPct val="94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  <a:defRPr/>
            </a:pPr>
            <a:r>
              <a:rPr lang="hu-HU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Nem igaz a tehetetlenség törvénye?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890214" y="5708076"/>
            <a:ext cx="2874542" cy="144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 sz="1633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771900" y="4545013"/>
            <a:ext cx="2115434" cy="1163063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 sz="1633"/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3661284" y="4438126"/>
            <a:ext cx="131053" cy="131054"/>
          </a:xfrm>
          <a:prstGeom prst="ellipse">
            <a:avLst/>
          </a:prstGeom>
          <a:solidFill>
            <a:srgbClr val="FF3333"/>
          </a:solidFill>
          <a:ln w="9525">
            <a:solidFill>
              <a:srgbClr val="FF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1633"/>
          </a:p>
        </p:txBody>
      </p:sp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5815171" y="5632159"/>
            <a:ext cx="131053" cy="131054"/>
          </a:xfrm>
          <a:prstGeom prst="ellipse">
            <a:avLst/>
          </a:prstGeom>
          <a:solidFill>
            <a:srgbClr val="FF3333"/>
          </a:solidFill>
          <a:ln w="9525">
            <a:solidFill>
              <a:srgbClr val="FF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1633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EFF285-B182-0106-4F9D-D3A4BCC31936}"/>
              </a:ext>
            </a:extLst>
          </p:cNvPr>
          <p:cNvSpPr txBox="1"/>
          <p:nvPr/>
        </p:nvSpPr>
        <p:spPr>
          <a:xfrm>
            <a:off x="10848497" y="167640"/>
            <a:ext cx="109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>
                <a:solidFill>
                  <a:srgbClr val="FF0000"/>
                </a:solidFill>
              </a:rPr>
              <a:t>fakultatív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9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047 L 0.1767 0.17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46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23724 0.0025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9" grpId="2" animBg="1"/>
      <p:bldP spid="10" grpId="0" animBg="1"/>
      <p:bldP spid="1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3354752" y="2768022"/>
            <a:ext cx="5486976" cy="261865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1633"/>
          </a:p>
        </p:txBody>
      </p:sp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5902379" y="4341512"/>
            <a:ext cx="2874542" cy="144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 sz="1633"/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>
            <a:off x="3598138" y="3059777"/>
            <a:ext cx="2301362" cy="1281735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 sz="1633"/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3542396" y="3005321"/>
            <a:ext cx="131053" cy="131054"/>
          </a:xfrm>
          <a:prstGeom prst="ellipse">
            <a:avLst/>
          </a:prstGeom>
          <a:solidFill>
            <a:srgbClr val="FF3333"/>
          </a:solidFill>
          <a:ln w="9525">
            <a:solidFill>
              <a:srgbClr val="FF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1633"/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5827336" y="4269349"/>
            <a:ext cx="131053" cy="131054"/>
          </a:xfrm>
          <a:prstGeom prst="ellipse">
            <a:avLst/>
          </a:prstGeom>
          <a:solidFill>
            <a:srgbClr val="FF3333"/>
          </a:solidFill>
          <a:ln w="9525">
            <a:solidFill>
              <a:srgbClr val="FF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1633"/>
          </a:p>
        </p:txBody>
      </p:sp>
      <p:sp>
        <p:nvSpPr>
          <p:cNvPr id="30" name="Szabadkézi sokszög 29"/>
          <p:cNvSpPr/>
          <p:nvPr/>
        </p:nvSpPr>
        <p:spPr bwMode="auto">
          <a:xfrm rot="7348775">
            <a:off x="5070067" y="4650746"/>
            <a:ext cx="990228" cy="149055"/>
          </a:xfrm>
          <a:custGeom>
            <a:avLst/>
            <a:gdLst>
              <a:gd name="connsiteX0" fmla="*/ 0 w 1319212"/>
              <a:gd name="connsiteY0" fmla="*/ 6349 h 164306"/>
              <a:gd name="connsiteX1" fmla="*/ 261937 w 1319212"/>
              <a:gd name="connsiteY1" fmla="*/ 158749 h 164306"/>
              <a:gd name="connsiteX2" fmla="*/ 523875 w 1319212"/>
              <a:gd name="connsiteY2" fmla="*/ 6349 h 164306"/>
              <a:gd name="connsiteX3" fmla="*/ 790575 w 1319212"/>
              <a:gd name="connsiteY3" fmla="*/ 163512 h 164306"/>
              <a:gd name="connsiteX4" fmla="*/ 1057275 w 1319212"/>
              <a:gd name="connsiteY4" fmla="*/ 1587 h 164306"/>
              <a:gd name="connsiteX5" fmla="*/ 1319212 w 1319212"/>
              <a:gd name="connsiteY5" fmla="*/ 153987 h 164306"/>
              <a:gd name="connsiteX6" fmla="*/ 1319212 w 1319212"/>
              <a:gd name="connsiteY6" fmla="*/ 153987 h 16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9212" h="164306">
                <a:moveTo>
                  <a:pt x="0" y="6349"/>
                </a:moveTo>
                <a:cubicBezTo>
                  <a:pt x="87312" y="82549"/>
                  <a:pt x="174625" y="158749"/>
                  <a:pt x="261937" y="158749"/>
                </a:cubicBezTo>
                <a:cubicBezTo>
                  <a:pt x="349249" y="158749"/>
                  <a:pt x="435769" y="5555"/>
                  <a:pt x="523875" y="6349"/>
                </a:cubicBezTo>
                <a:cubicBezTo>
                  <a:pt x="611981" y="7143"/>
                  <a:pt x="701675" y="164306"/>
                  <a:pt x="790575" y="163512"/>
                </a:cubicBezTo>
                <a:cubicBezTo>
                  <a:pt x="879475" y="162718"/>
                  <a:pt x="969169" y="3175"/>
                  <a:pt x="1057275" y="1587"/>
                </a:cubicBezTo>
                <a:cubicBezTo>
                  <a:pt x="1145381" y="0"/>
                  <a:pt x="1319212" y="153987"/>
                  <a:pt x="1319212" y="153987"/>
                </a:cubicBezTo>
                <a:lnTo>
                  <a:pt x="1319212" y="153987"/>
                </a:lnTo>
              </a:path>
            </a:pathLst>
          </a:cu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hu-HU" sz="1633">
              <a:latin typeface="Arial" charset="0"/>
            </a:endParaRPr>
          </a:p>
        </p:txBody>
      </p:sp>
      <p:sp>
        <p:nvSpPr>
          <p:cNvPr id="31" name="Szabadkézi sokszög 30"/>
          <p:cNvSpPr/>
          <p:nvPr/>
        </p:nvSpPr>
        <p:spPr bwMode="auto">
          <a:xfrm rot="13951558">
            <a:off x="5608556" y="4791909"/>
            <a:ext cx="1196765" cy="149055"/>
          </a:xfrm>
          <a:custGeom>
            <a:avLst/>
            <a:gdLst>
              <a:gd name="connsiteX0" fmla="*/ 0 w 1319212"/>
              <a:gd name="connsiteY0" fmla="*/ 6349 h 164306"/>
              <a:gd name="connsiteX1" fmla="*/ 261937 w 1319212"/>
              <a:gd name="connsiteY1" fmla="*/ 158749 h 164306"/>
              <a:gd name="connsiteX2" fmla="*/ 523875 w 1319212"/>
              <a:gd name="connsiteY2" fmla="*/ 6349 h 164306"/>
              <a:gd name="connsiteX3" fmla="*/ 790575 w 1319212"/>
              <a:gd name="connsiteY3" fmla="*/ 163512 h 164306"/>
              <a:gd name="connsiteX4" fmla="*/ 1057275 w 1319212"/>
              <a:gd name="connsiteY4" fmla="*/ 1587 h 164306"/>
              <a:gd name="connsiteX5" fmla="*/ 1319212 w 1319212"/>
              <a:gd name="connsiteY5" fmla="*/ 153987 h 164306"/>
              <a:gd name="connsiteX6" fmla="*/ 1319212 w 1319212"/>
              <a:gd name="connsiteY6" fmla="*/ 153987 h 16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9212" h="164306">
                <a:moveTo>
                  <a:pt x="0" y="6349"/>
                </a:moveTo>
                <a:cubicBezTo>
                  <a:pt x="87312" y="82549"/>
                  <a:pt x="174625" y="158749"/>
                  <a:pt x="261937" y="158749"/>
                </a:cubicBezTo>
                <a:cubicBezTo>
                  <a:pt x="349249" y="158749"/>
                  <a:pt x="435769" y="5555"/>
                  <a:pt x="523875" y="6349"/>
                </a:cubicBezTo>
                <a:cubicBezTo>
                  <a:pt x="611981" y="7143"/>
                  <a:pt x="701675" y="164306"/>
                  <a:pt x="790575" y="163512"/>
                </a:cubicBezTo>
                <a:cubicBezTo>
                  <a:pt x="879475" y="162718"/>
                  <a:pt x="969169" y="3175"/>
                  <a:pt x="1057275" y="1587"/>
                </a:cubicBezTo>
                <a:cubicBezTo>
                  <a:pt x="1145381" y="0"/>
                  <a:pt x="1319212" y="153987"/>
                  <a:pt x="1319212" y="153987"/>
                </a:cubicBezTo>
                <a:lnTo>
                  <a:pt x="1319212" y="153987"/>
                </a:ln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hu-HU" sz="1633">
              <a:latin typeface="Arial" charset="0"/>
            </a:endParaRPr>
          </a:p>
        </p:txBody>
      </p:sp>
      <p:sp>
        <p:nvSpPr>
          <p:cNvPr id="32" name="Cím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Compton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- effektus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2514469" y="5639915"/>
            <a:ext cx="7161576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177" dirty="0">
                <a:latin typeface="Times New Roman" pitchFamily="18" charset="0"/>
                <a:cs typeface="Times New Roman" pitchFamily="18" charset="0"/>
              </a:rPr>
              <a:t>A részecske a fény hatására térül el – a fénynek van lendülete?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1555940" y="6227435"/>
            <a:ext cx="9078639" cy="399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996" dirty="0">
                <a:latin typeface="Times New Roman" pitchFamily="18" charset="0"/>
                <a:cs typeface="Times New Roman" pitchFamily="18" charset="0"/>
              </a:rPr>
              <a:t>A fény hullámhossza változik meg, nem az intenzitása – nem ez az energia jellemzője?</a:t>
            </a:r>
          </a:p>
        </p:txBody>
      </p:sp>
      <p:sp>
        <p:nvSpPr>
          <p:cNvPr id="35" name="Rectangle 110"/>
          <p:cNvSpPr>
            <a:spLocks noChangeArrowheads="1"/>
          </p:cNvSpPr>
          <p:nvPr/>
        </p:nvSpPr>
        <p:spPr bwMode="auto">
          <a:xfrm>
            <a:off x="9476501" y="4797806"/>
            <a:ext cx="897214" cy="50981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 sz="1633"/>
          </a:p>
        </p:txBody>
      </p:sp>
      <p:sp>
        <p:nvSpPr>
          <p:cNvPr id="36" name="Szövegdoboz 35"/>
          <p:cNvSpPr txBox="1"/>
          <p:nvPr/>
        </p:nvSpPr>
        <p:spPr>
          <a:xfrm>
            <a:off x="2583777" y="1723655"/>
            <a:ext cx="7035900" cy="706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996" dirty="0" err="1">
                <a:latin typeface="Times New Roman" pitchFamily="18" charset="0"/>
                <a:cs typeface="Times New Roman" pitchFamily="18" charset="0"/>
              </a:rPr>
              <a:t>Compton</a:t>
            </a:r>
            <a:r>
              <a:rPr lang="hu-HU" sz="1996" dirty="0">
                <a:latin typeface="Times New Roman" pitchFamily="18" charset="0"/>
                <a:cs typeface="Times New Roman" pitchFamily="18" charset="0"/>
              </a:rPr>
              <a:t> 1923-ban,  gyengén kötött elektronok és röntgensugarak </a:t>
            </a:r>
          </a:p>
          <a:p>
            <a:pPr algn="ctr"/>
            <a:r>
              <a:rPr lang="hu-HU" sz="1996" dirty="0">
                <a:latin typeface="Times New Roman" pitchFamily="18" charset="0"/>
                <a:cs typeface="Times New Roman" pitchFamily="18" charset="0"/>
              </a:rPr>
              <a:t>ütközésének vizsgálatával találta meg a megoldást.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14418D-98FA-0ECA-0D60-E39EA74E0F56}"/>
              </a:ext>
            </a:extLst>
          </p:cNvPr>
          <p:cNvSpPr txBox="1"/>
          <p:nvPr/>
        </p:nvSpPr>
        <p:spPr>
          <a:xfrm>
            <a:off x="10848497" y="167640"/>
            <a:ext cx="109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>
                <a:solidFill>
                  <a:srgbClr val="FF0000"/>
                </a:solidFill>
              </a:rPr>
              <a:t>fakultatív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9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18763 0.185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907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116 L 0.23464 0.001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10242" grpId="0" animBg="1"/>
      <p:bldP spid="10242" grpId="1" animBg="1"/>
      <p:bldP spid="7" grpId="0" animBg="1"/>
      <p:bldP spid="7" grpId="1" animBg="1"/>
      <p:bldP spid="30" grpId="0" animBg="1"/>
      <p:bldP spid="31" grpId="0" animBg="1"/>
      <p:bldP spid="33" grpId="0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itchFamily="18" charset="0"/>
                <a:cs typeface="Times New Roman" pitchFamily="18" charset="0"/>
              </a:rPr>
              <a:t>Részecskék hullámjellege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902693" y="1769079"/>
            <a:ext cx="3623108" cy="1264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540" dirty="0" err="1">
                <a:latin typeface="Times New Roman" pitchFamily="18" charset="0"/>
                <a:cs typeface="Times New Roman" pitchFamily="18" charset="0"/>
              </a:rPr>
              <a:t>Davisson-Germer</a:t>
            </a:r>
            <a:r>
              <a:rPr lang="hu-HU" sz="2540" dirty="0">
                <a:latin typeface="Times New Roman" pitchFamily="18" charset="0"/>
                <a:cs typeface="Times New Roman" pitchFamily="18" charset="0"/>
              </a:rPr>
              <a:t> kísérlet </a:t>
            </a:r>
          </a:p>
          <a:p>
            <a:pPr algn="ctr"/>
            <a:r>
              <a:rPr lang="hu-HU" sz="2540" dirty="0">
                <a:latin typeface="Times New Roman" pitchFamily="18" charset="0"/>
                <a:cs typeface="Times New Roman" pitchFamily="18" charset="0"/>
              </a:rPr>
              <a:t>- elektronok szóródása </a:t>
            </a:r>
          </a:p>
          <a:p>
            <a:pPr algn="ctr"/>
            <a:r>
              <a:rPr lang="hu-HU" sz="2540" dirty="0">
                <a:latin typeface="Times New Roman" pitchFamily="18" charset="0"/>
                <a:cs typeface="Times New Roman" pitchFamily="18" charset="0"/>
              </a:rPr>
              <a:t>nikkel kristályon (1927)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001493" y="1830039"/>
            <a:ext cx="4868640" cy="1264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540" dirty="0">
                <a:latin typeface="Times New Roman" pitchFamily="18" charset="0"/>
                <a:cs typeface="Times New Roman" pitchFamily="18" charset="0"/>
              </a:rPr>
              <a:t>G.P. Thomson </a:t>
            </a:r>
          </a:p>
          <a:p>
            <a:pPr algn="ctr"/>
            <a:r>
              <a:rPr lang="hu-HU" sz="2540" dirty="0">
                <a:latin typeface="Times New Roman" pitchFamily="18" charset="0"/>
                <a:cs typeface="Times New Roman" pitchFamily="18" charset="0"/>
              </a:rPr>
              <a:t>- elektronok és röntgen </a:t>
            </a:r>
          </a:p>
          <a:p>
            <a:pPr algn="ctr"/>
            <a:r>
              <a:rPr lang="hu-HU" sz="2540" dirty="0">
                <a:latin typeface="Times New Roman" pitchFamily="18" charset="0"/>
                <a:cs typeface="Times New Roman" pitchFamily="18" charset="0"/>
              </a:rPr>
              <a:t>sugarak szóródása fémfólián (1927)</a:t>
            </a:r>
          </a:p>
        </p:txBody>
      </p:sp>
      <p:pic>
        <p:nvPicPr>
          <p:cNvPr id="6" name="Kép 5" descr="diffraction_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8382" y="3429000"/>
            <a:ext cx="2604715" cy="3268337"/>
          </a:xfrm>
          <a:prstGeom prst="rect">
            <a:avLst/>
          </a:prstGeom>
        </p:spPr>
      </p:pic>
      <p:pic>
        <p:nvPicPr>
          <p:cNvPr id="7" name="Kép 6" descr="diffraction_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75577" y="3420227"/>
            <a:ext cx="2554943" cy="326280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4965320" y="1866897"/>
            <a:ext cx="2276585" cy="87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540" dirty="0">
                <a:latin typeface="Times New Roman" pitchFamily="18" charset="0"/>
                <a:cs typeface="Times New Roman" pitchFamily="18" charset="0"/>
              </a:rPr>
              <a:t>közös Nobel-díj</a:t>
            </a:r>
          </a:p>
          <a:p>
            <a:pPr algn="ctr"/>
            <a:r>
              <a:rPr lang="hu-HU" sz="2540" dirty="0">
                <a:latin typeface="Times New Roman" pitchFamily="18" charset="0"/>
                <a:cs typeface="Times New Roman" pitchFamily="18" charset="0"/>
              </a:rPr>
              <a:t>1937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536555" y="3316183"/>
            <a:ext cx="3124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 err="1">
                <a:latin typeface="Times New Roman" pitchFamily="18" charset="0"/>
                <a:cs typeface="Times New Roman" pitchFamily="18" charset="0"/>
              </a:rPr>
              <a:t>Al-fólia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elektron - röntgen</a:t>
            </a:r>
          </a:p>
          <a:p>
            <a:pPr algn="ctr"/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szórása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318444" y="5223982"/>
            <a:ext cx="1552028" cy="87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540" dirty="0">
                <a:latin typeface="Times New Roman" pitchFamily="18" charset="0"/>
                <a:cs typeface="Times New Roman" pitchFamily="18" charset="0"/>
              </a:rPr>
              <a:t>dualitás -</a:t>
            </a:r>
          </a:p>
          <a:p>
            <a:pPr algn="ctr"/>
            <a:r>
              <a:rPr lang="hu-HU" sz="254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hu-HU" sz="2540" dirty="0" err="1">
                <a:latin typeface="Times New Roman" pitchFamily="18" charset="0"/>
                <a:cs typeface="Times New Roman" pitchFamily="18" charset="0"/>
              </a:rPr>
              <a:t>Broglie</a:t>
            </a:r>
            <a:endParaRPr lang="hu-HU" sz="254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ktu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763963"/>
              </p:ext>
            </p:extLst>
          </p:nvPr>
        </p:nvGraphicFramePr>
        <p:xfrm>
          <a:off x="6652385" y="5105728"/>
          <a:ext cx="980743" cy="108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gyenlet" r:id="rId6" imgW="380880" imgH="419040" progId="Equation.3">
                  <p:embed/>
                </p:oleObj>
              </mc:Choice>
              <mc:Fallback>
                <p:oleObj name="Egyenlet" r:id="rId6" imgW="380880" imgH="419040" progId="Equation.3">
                  <p:embed/>
                  <p:pic>
                    <p:nvPicPr>
                      <p:cNvPr id="12" name="Objektum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2385" y="5105728"/>
                        <a:ext cx="980743" cy="108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1658022-2884-6838-5A7F-D31AC95C2A2F}"/>
              </a:ext>
            </a:extLst>
          </p:cNvPr>
          <p:cNvSpPr txBox="1"/>
          <p:nvPr/>
        </p:nvSpPr>
        <p:spPr>
          <a:xfrm>
            <a:off x="10848497" y="167640"/>
            <a:ext cx="109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>
                <a:solidFill>
                  <a:srgbClr val="FF0000"/>
                </a:solidFill>
              </a:rPr>
              <a:t>fakultatív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itchFamily="18" charset="0"/>
                <a:cs typeface="Times New Roman" pitchFamily="18" charset="0"/>
              </a:rPr>
              <a:t>Újfajta bizonytalanság!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1080" y="1630470"/>
            <a:ext cx="10119360" cy="486156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 mérés pontossága az eszközök és a módszerek </a:t>
            </a:r>
            <a:r>
              <a:rPr lang="hu-HU" sz="3200" dirty="0" err="1">
                <a:latin typeface="Times New Roman" pitchFamily="18" charset="0"/>
                <a:cs typeface="Times New Roman" pitchFamily="18" charset="0"/>
              </a:rPr>
              <a:t>változ-tatásával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 javítható, illetve a mérés ismétlése és átlagolása a pontosság javításához vezet, minden határon túl - </a:t>
            </a:r>
            <a:r>
              <a:rPr lang="hu-HU" sz="3200" dirty="0" err="1">
                <a:latin typeface="Times New Roman" pitchFamily="18" charset="0"/>
                <a:cs typeface="Times New Roman" pitchFamily="18" charset="0"/>
              </a:rPr>
              <a:t>klasszi-kus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 fizika.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Heisenberg 1927-ben jutott arra a következtetésre, hogy a hely és a lendület (impulzus) együttes, sokszori mérésének eredményeként kapott átlagok szórása nem javítható kor-</a:t>
            </a:r>
            <a:r>
              <a:rPr lang="hu-HU" sz="3200" dirty="0" err="1">
                <a:latin typeface="Times New Roman" pitchFamily="18" charset="0"/>
                <a:cs typeface="Times New Roman" pitchFamily="18" charset="0"/>
              </a:rPr>
              <a:t>látlanul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, csak egymás rovására!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ÚJ FIZIKA KIDOLGOZÁSÁRA VOLT SZÜKSÉG!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23915-006B-7EE0-BE83-70F9D7912339}"/>
              </a:ext>
            </a:extLst>
          </p:cNvPr>
          <p:cNvSpPr txBox="1"/>
          <p:nvPr/>
        </p:nvSpPr>
        <p:spPr>
          <a:xfrm>
            <a:off x="10848497" y="167640"/>
            <a:ext cx="109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>
                <a:solidFill>
                  <a:srgbClr val="FF0000"/>
                </a:solidFill>
              </a:rPr>
              <a:t>fakultatív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4320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itchFamily="18" charset="0"/>
                <a:cs typeface="Times New Roman" pitchFamily="18" charset="0"/>
              </a:rPr>
              <a:t>A kvantummechanika alapfeltevései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1604328"/>
            <a:ext cx="11216639" cy="5046191"/>
          </a:xfrm>
        </p:spPr>
        <p:txBody>
          <a:bodyPr>
            <a:normAutofit lnSpcReduction="10000"/>
          </a:bodyPr>
          <a:lstStyle/>
          <a:p>
            <a:pPr>
              <a:spcBef>
                <a:spcPts val="2400"/>
              </a:spcBef>
              <a:buFont typeface="Arial" pitchFamily="34" charset="0"/>
              <a:buChar char="•"/>
            </a:pPr>
            <a:r>
              <a:rPr lang="hu-HU" sz="3000" dirty="0">
                <a:latin typeface="Times New Roman" pitchFamily="18" charset="0"/>
                <a:cs typeface="Times New Roman" pitchFamily="18" charset="0"/>
              </a:rPr>
              <a:t>Nr.1. A részecske állapotát a hely, és a lendületvektor helyett egy ún. hullámfüggvény írja le! -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hu-HU" sz="3000" dirty="0">
                <a:latin typeface="Times New Roman" pitchFamily="18" charset="0"/>
                <a:cs typeface="Times New Roman" pitchFamily="18" charset="0"/>
              </a:rPr>
              <a:t>Nr.2. A fizikai mennyiségeket ún. operátorok reprezentálják - 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hu-HU" sz="3000" dirty="0">
                <a:latin typeface="Times New Roman" pitchFamily="18" charset="0"/>
                <a:cs typeface="Times New Roman" pitchFamily="18" charset="0"/>
              </a:rPr>
              <a:t>Nr.3. A fizikai mennyiségek mérhető értékét az. ún. sajátérték egyenletből kiszámítható konstans adja meg - 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hu-HU" sz="3000" dirty="0">
                <a:latin typeface="Times New Roman" pitchFamily="18" charset="0"/>
                <a:cs typeface="Times New Roman" pitchFamily="18" charset="0"/>
              </a:rPr>
              <a:t>Nr.4. Nagyszámú mérés átlagának határértékét, az ún. várható érték integrál adja meg - </a:t>
            </a:r>
          </a:p>
          <a:p>
            <a:pPr>
              <a:spcBef>
                <a:spcPts val="4800"/>
              </a:spcBef>
              <a:buFont typeface="Arial" pitchFamily="34" charset="0"/>
              <a:buChar char="•"/>
            </a:pPr>
            <a:r>
              <a:rPr lang="hu-HU" sz="3000" dirty="0">
                <a:latin typeface="Times New Roman" pitchFamily="18" charset="0"/>
                <a:cs typeface="Times New Roman" pitchFamily="18" charset="0"/>
              </a:rPr>
              <a:t>Nr.5. Az egymással nem felcserélhető operátorú fizikai mennyiségek nagyszámú mérésekkel kapott bizonytalanságai egyidejűleg csak korlátozottan javíthatók 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ktum 3"/>
              <p:cNvSpPr txBox="1"/>
              <p:nvPr/>
            </p:nvSpPr>
            <p:spPr bwMode="auto">
              <a:xfrm>
                <a:off x="10268585" y="2463800"/>
                <a:ext cx="445136" cy="64516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hu-HU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4" name="Objektu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68585" y="2463800"/>
                <a:ext cx="445136" cy="6451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563" name="Object 3"/>
              <p:cNvSpPr txBox="1"/>
              <p:nvPr/>
            </p:nvSpPr>
            <p:spPr bwMode="auto">
              <a:xfrm>
                <a:off x="7894638" y="3470592"/>
                <a:ext cx="2072322" cy="64420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hu-HU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m:rPr>
                          <m:sty m:val="p"/>
                        </m:rPr>
                        <a:rPr lang="hu-HU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hu-HU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hu-HU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ωΨ</m:t>
                      </m:r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6656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4638" y="3470592"/>
                <a:ext cx="2072322" cy="644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564" name="Object 4"/>
              <p:cNvSpPr txBox="1"/>
              <p:nvPr/>
            </p:nvSpPr>
            <p:spPr bwMode="auto">
              <a:xfrm>
                <a:off x="4657090" y="1986598"/>
                <a:ext cx="1896110" cy="60420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hu-HU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hu-HU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hu-HU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hu-HU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hu-HU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hu-HU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m:rPr>
                          <m:nor/>
                        </m:rPr>
                        <a:rPr lang="hu-HU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hu-HU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hu-HU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6656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7090" y="1986598"/>
                <a:ext cx="1896110" cy="6042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565" name="Object 5"/>
              <p:cNvSpPr txBox="1"/>
              <p:nvPr/>
            </p:nvSpPr>
            <p:spPr bwMode="auto">
              <a:xfrm>
                <a:off x="3951462" y="4438333"/>
                <a:ext cx="3714258" cy="109103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hu-HU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hu-HU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hu-H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hu-HU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hu-HU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hu-H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hu-HU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  <m:r>
                            <m:rPr>
                              <m:sty m:val="p"/>
                            </m:rPr>
                            <a:rPr lang="hu-HU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</m:nary>
                      <m:r>
                        <m:rPr>
                          <m:nor/>
                        </m:rPr>
                        <a:rPr lang="hu-HU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dτ</m:t>
                      </m:r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6656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1462" y="4438333"/>
                <a:ext cx="3714258" cy="10910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566" name="Object 6"/>
              <p:cNvSpPr txBox="1"/>
              <p:nvPr/>
            </p:nvSpPr>
            <p:spPr bwMode="auto">
              <a:xfrm>
                <a:off x="4891088" y="6180455"/>
                <a:ext cx="3308032" cy="57086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u-HU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hu-HU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hu-HU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hu-HU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hu-HU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hu-HU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nor/>
                        </m:rPr>
                        <a:rPr lang="hu-HU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konst</m:t>
                      </m:r>
                      <m:r>
                        <m:rPr>
                          <m:nor/>
                        </m:rPr>
                        <a:rPr lang="hu-HU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6656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1088" y="6180455"/>
                <a:ext cx="3308032" cy="5708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303DDC2-EE83-784F-EB71-922D91DE9A40}"/>
              </a:ext>
            </a:extLst>
          </p:cNvPr>
          <p:cNvSpPr txBox="1"/>
          <p:nvPr/>
        </p:nvSpPr>
        <p:spPr>
          <a:xfrm>
            <a:off x="10848497" y="167640"/>
            <a:ext cx="109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>
                <a:solidFill>
                  <a:srgbClr val="FF0000"/>
                </a:solidFill>
              </a:rPr>
              <a:t>fakultatív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0E7FE7-7A6B-4BF8-9EE5-6AB1B782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kvantummechanika és a klasszikus fizika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5E4F99-4D1F-402A-952B-787EE227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825624"/>
            <a:ext cx="11704320" cy="4849495"/>
          </a:xfrm>
        </p:spPr>
        <p:txBody>
          <a:bodyPr>
            <a:normAutofit/>
          </a:bodyPr>
          <a:lstStyle/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klasszikus fizika a bizonyosságok fizikája volt. Azt állította, ha pontosan ismerjük egy rendszer kiindulási állapotának a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paraméte-reit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akkor tetszőleges pontossággal, tetszőleges jövőbeli állapotát ki tudjuk számolni!</a:t>
            </a:r>
          </a:p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kvantummechanika ezzel szemben a valószínűségek fizikája, amikor pl. olyan konkrét kérdésre, mint az, hogy egy részecske „Itt van-e?” csak egy valószínűséggel tud válaszolni. A hullámfüggvény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-féle értelmezése szerint ugyanis, a részecskének a </a:t>
            </a:r>
            <a:r>
              <a:rPr lang="el-G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hu-H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hu-H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x,y,z</a:t>
            </a:r>
            <a:r>
              <a:rPr lang="hu-H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térkordináták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kis </a:t>
            </a:r>
            <a:r>
              <a:rPr lang="hu-H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l-G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környezetében való tartózkodásának a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valószí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-nűsége:</a:t>
            </a:r>
            <a:r>
              <a:rPr lang="hu-H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8DD231A2-8622-4F08-92B3-8BD11123E957}"/>
                  </a:ext>
                </a:extLst>
              </p:cNvPr>
              <p:cNvSpPr txBox="1"/>
              <p:nvPr/>
            </p:nvSpPr>
            <p:spPr>
              <a:xfrm>
                <a:off x="2258122" y="6065520"/>
                <a:ext cx="770435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u-HU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hu-HU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8DD231A2-8622-4F08-92B3-8BD11123E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122" y="6065520"/>
                <a:ext cx="770435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9A31783-9230-D187-992E-B80AF37F9184}"/>
              </a:ext>
            </a:extLst>
          </p:cNvPr>
          <p:cNvSpPr txBox="1"/>
          <p:nvPr/>
        </p:nvSpPr>
        <p:spPr>
          <a:xfrm>
            <a:off x="10848497" y="167640"/>
            <a:ext cx="109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>
                <a:solidFill>
                  <a:srgbClr val="FF0000"/>
                </a:solidFill>
              </a:rPr>
              <a:t>fakultatív</a:t>
            </a:r>
          </a:p>
        </p:txBody>
      </p:sp>
    </p:spTree>
    <p:extLst>
      <p:ext uri="{BB962C8B-B14F-4D97-AF65-F5344CB8AC3E}">
        <p14:creationId xmlns:p14="http://schemas.microsoft.com/office/powerpoint/2010/main" val="338824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0E7FE7-7A6B-4BF8-9EE5-6AB1B782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kvantummechanika sikerei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5E4F99-4D1F-402A-952B-787EE227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825624"/>
            <a:ext cx="11704320" cy="4849495"/>
          </a:xfrm>
        </p:spPr>
        <p:txBody>
          <a:bodyPr>
            <a:normAutofit/>
          </a:bodyPr>
          <a:lstStyle/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mindazt, ami a kvantummechanikának köszönhető az életünk-ben, ki kellene dobnunk, akkor nagyon unalmassá, örömtelenné válna létünk!</a:t>
            </a:r>
          </a:p>
          <a:p>
            <a:pPr lvl="1" indent="-44280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elektronikai eszközök - TV, rádió, számítógép, mobiltelefon stb.</a:t>
            </a:r>
          </a:p>
          <a:p>
            <a:pPr lvl="1" indent="-44280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lézerek - CD/DVD lejátszók, biztonsági berendezések, stb.</a:t>
            </a:r>
          </a:p>
          <a:p>
            <a:pPr lvl="1" indent="-44280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molekuláris biológia, géntechnológia, orvosi diagnosztika, terápia stb.</a:t>
            </a:r>
          </a:p>
          <a:p>
            <a:pPr marL="243000" indent="-457200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Gribbin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szerint nem kell érteni azt, hogy a kvantummechanika miért működik, csak be kell tartani a „kvantumszakácskönyvben” leírt recepteket, és a „kvantumszakácsok” jó ételeket főznek [52]!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60761B-AC6A-358A-9036-CE2935D0F877}"/>
              </a:ext>
            </a:extLst>
          </p:cNvPr>
          <p:cNvSpPr txBox="1"/>
          <p:nvPr/>
        </p:nvSpPr>
        <p:spPr>
          <a:xfrm>
            <a:off x="10848497" y="167640"/>
            <a:ext cx="109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>
                <a:solidFill>
                  <a:srgbClr val="FF0000"/>
                </a:solidFill>
              </a:rPr>
              <a:t>fakultatív</a:t>
            </a:r>
          </a:p>
        </p:txBody>
      </p:sp>
    </p:spTree>
    <p:extLst>
      <p:ext uri="{BB962C8B-B14F-4D97-AF65-F5344CB8AC3E}">
        <p14:creationId xmlns:p14="http://schemas.microsoft.com/office/powerpoint/2010/main" val="167403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Irodalom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1596572"/>
            <a:ext cx="11858171" cy="5109028"/>
          </a:xfrm>
        </p:spPr>
        <p:txBody>
          <a:bodyPr>
            <a:normAutofit/>
          </a:bodyPr>
          <a:lstStyle/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[50]	Newton törvényei a mechanikáról: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https://hu.wikipedia.org/wiki/Newton_t%C3%B6rv%C3%A9nyei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[51]	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Nudat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2.8 adatbázis: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https://www.nndc.bnl.gov/nudat2/reColor.jsp?newColor=dm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[52]	John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Gribbin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Schrődinger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macskája, Kvantumfizikai valóság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Akkord Kiadó, Bp. 2001. és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Gribbin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Schrődinger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kiscicái és a valóság keresése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Akkord Kiadó, Bp. 2004.</a:t>
            </a:r>
          </a:p>
        </p:txBody>
      </p:sp>
    </p:spTree>
    <p:extLst>
      <p:ext uri="{BB962C8B-B14F-4D97-AF65-F5344CB8AC3E}">
        <p14:creationId xmlns:p14="http://schemas.microsoft.com/office/powerpoint/2010/main" val="365803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0E7FE7-7A6B-4BF8-9EE5-6AB1B782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atomok szerkezete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5E4F99-4D1F-402A-952B-787EE227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Azt, hogy ezek a magok egymásba képesek átalakulni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Bequerel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a Curie család tagjai fedezik fel, kutatják ki alaposan. </a:t>
            </a:r>
          </a:p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Azt a jelenséget, hogy a magok átalakulnak, és azt különbö-ző sugárzásokat követik, már Mme. Curie nevezi el radioaktivitásnak. </a:t>
            </a:r>
          </a:p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Azt, hogy ez mesterségesen is kiváltható, már lánya és férje, a Joliot-Curie házaspár fedezi fel. </a:t>
            </a:r>
          </a:p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már kiterjedt ismereteink vannak a magok átalakulásairól – lásd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[51]</a:t>
            </a:r>
          </a:p>
        </p:txBody>
      </p:sp>
    </p:spTree>
    <p:extLst>
      <p:ext uri="{BB962C8B-B14F-4D97-AF65-F5344CB8AC3E}">
        <p14:creationId xmlns:p14="http://schemas.microsoft.com/office/powerpoint/2010/main" val="302817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0E7FE7-7A6B-4BF8-9EE5-6AB1B782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20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Természetes radioaktivitás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5E4F99-4D1F-402A-952B-787EE227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266"/>
            <a:ext cx="10515600" cy="5062854"/>
          </a:xfrm>
        </p:spPr>
        <p:txBody>
          <a:bodyPr>
            <a:normAutofit fontScale="92500" lnSpcReduction="10000"/>
          </a:bodyPr>
          <a:lstStyle/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természetben megtalált instabil magok túlnyomó többsége a Föld keletkezésekor került a Földre, és mivel lassan bomlanak el, ezért nem tűntek még el, de folyamatosan csökken a mennyiségük.</a:t>
            </a:r>
          </a:p>
          <a:p>
            <a:pPr marL="441325" indent="-441325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bomlást kísérő sugárzások:</a:t>
            </a:r>
          </a:p>
          <a:p>
            <a:pPr marL="971550" lvl="1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ún. α-sugárzás, amikor a kilépő ún. α-részecske egy hélium atom magja, amely az átalakuláskor felszabaduló energia jelentős, és jól meghatározott részét magával viszi - 14-20 000 km/s:</a:t>
            </a:r>
          </a:p>
          <a:p>
            <a:pPr marL="457200" lvl="1" indent="0">
              <a:spcBef>
                <a:spcPts val="7000"/>
              </a:spcBef>
              <a:spcAft>
                <a:spcPts val="1000"/>
              </a:spcAft>
              <a:buNone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ahol 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szülő-, 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leánymag. A bomlás, kevés kivétellel,  a nehéz-atomokra jellemző!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FB46B9AB-7419-4966-8C0E-19E06022E724}"/>
                  </a:ext>
                </a:extLst>
              </p:cNvPr>
              <p:cNvSpPr txBox="1"/>
              <p:nvPr/>
            </p:nvSpPr>
            <p:spPr>
              <a:xfrm>
                <a:off x="3753430" y="4774594"/>
                <a:ext cx="4720010" cy="627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hu-HU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hu-HU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hu-HU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  <m:e>
                        <m:r>
                          <a:rPr lang="hu-HU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sPre>
                    <m:r>
                      <a:rPr lang="hu-H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Pre>
                      <m:sPrePr>
                        <m:ctrlPr>
                          <a:rPr lang="hu-H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hu-HU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lang="hu-HU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b>
                      <m:sup>
                        <m:r>
                          <a:rPr lang="hu-HU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hu-HU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  <m:e>
                        <m:r>
                          <a:rPr lang="hu-HU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sPre>
                    <m:r>
                      <a:rPr lang="hu-HU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Pre>
                          <m:sPrePr>
                            <m:ctrlP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  <m:e>
                            <m: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𝐻𝑒</m:t>
                            </m:r>
                          </m:e>
                        </m:sPre>
                      </m:e>
                      <m:sup>
                        <m:r>
                          <a:rPr lang="hu-HU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2+</m:t>
                        </m:r>
                      </m:sup>
                    </m:sSup>
                  </m:oMath>
                </a14:m>
                <a:r>
                  <a:rPr lang="hu-HU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FB46B9AB-7419-4966-8C0E-19E06022E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430" y="4774594"/>
                <a:ext cx="4720010" cy="6273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80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4E8E7D58-09CA-488F-BA88-363FC948C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7" y="1424519"/>
            <a:ext cx="10080625" cy="4729456"/>
          </a:xfrm>
          <a:prstGeom prst="rect">
            <a:avLst/>
          </a:prstGeom>
        </p:spPr>
      </p:pic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DE2FB5D1-C1C6-41D3-8E69-0A3A283705D4}"/>
              </a:ext>
            </a:extLst>
          </p:cNvPr>
          <p:cNvCxnSpPr>
            <a:cxnSpLocks/>
          </p:cNvCxnSpPr>
          <p:nvPr/>
        </p:nvCxnSpPr>
        <p:spPr bwMode="auto">
          <a:xfrm>
            <a:off x="3953871" y="1357460"/>
            <a:ext cx="0" cy="2793100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6" name="Szövegdoboz 5">
            <a:extLst>
              <a:ext uri="{FF2B5EF4-FFF2-40B4-BE49-F238E27FC236}">
                <a16:creationId xmlns:a16="http://schemas.microsoft.com/office/drawing/2014/main" id="{2636C2AF-D817-439A-BF6A-4721951A7A05}"/>
              </a:ext>
            </a:extLst>
          </p:cNvPr>
          <p:cNvSpPr txBox="1"/>
          <p:nvPr/>
        </p:nvSpPr>
        <p:spPr>
          <a:xfrm>
            <a:off x="3457928" y="902989"/>
            <a:ext cx="1005403" cy="497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N=84</a:t>
            </a: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D543BF83-3100-4915-8189-FA5FD114B927}"/>
              </a:ext>
            </a:extLst>
          </p:cNvPr>
          <p:cNvSpPr/>
          <p:nvPr/>
        </p:nvSpPr>
        <p:spPr>
          <a:xfrm rot="19897972">
            <a:off x="3134306" y="2532464"/>
            <a:ext cx="7050720" cy="14043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804EE60A-06B7-4024-8C88-59A7B88325D6}"/>
              </a:ext>
            </a:extLst>
          </p:cNvPr>
          <p:cNvGrpSpPr/>
          <p:nvPr/>
        </p:nvGrpSpPr>
        <p:grpSpPr>
          <a:xfrm>
            <a:off x="3810000" y="962065"/>
            <a:ext cx="2460595" cy="5400000"/>
            <a:chOff x="2743201" y="2165398"/>
            <a:chExt cx="2460595" cy="5400000"/>
          </a:xfrm>
        </p:grpSpPr>
        <p:cxnSp>
          <p:nvCxnSpPr>
            <p:cNvPr id="8" name="Egyenes összekötő 7">
              <a:extLst>
                <a:ext uri="{FF2B5EF4-FFF2-40B4-BE49-F238E27FC236}">
                  <a16:creationId xmlns:a16="http://schemas.microsoft.com/office/drawing/2014/main" id="{1F1E4EDF-ADA6-4752-9A65-3CA1F999F94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754795" y="2165398"/>
              <a:ext cx="880430" cy="3349052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Egyenes összekötő 8">
              <a:extLst>
                <a:ext uri="{FF2B5EF4-FFF2-40B4-BE49-F238E27FC236}">
                  <a16:creationId xmlns:a16="http://schemas.microsoft.com/office/drawing/2014/main" id="{55FE3579-B7AA-468C-B94A-FB5C2DDF80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43201" y="6521896"/>
              <a:ext cx="892024" cy="984373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églalap 9">
              <a:extLst>
                <a:ext uri="{FF2B5EF4-FFF2-40B4-BE49-F238E27FC236}">
                  <a16:creationId xmlns:a16="http://schemas.microsoft.com/office/drawing/2014/main" id="{B8430BD8-6D55-4453-A353-BD7F957BAEAB}"/>
                </a:ext>
              </a:extLst>
            </p:cNvPr>
            <p:cNvSpPr/>
            <p:nvPr/>
          </p:nvSpPr>
          <p:spPr bwMode="auto">
            <a:xfrm>
              <a:off x="2743201" y="5514449"/>
              <a:ext cx="297320" cy="994839"/>
            </a:xfrm>
            <a:prstGeom prst="rect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hu-HU" sz="18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cxnSp>
          <p:nvCxnSpPr>
            <p:cNvPr id="11" name="Egyenes összekötő 10">
              <a:extLst>
                <a:ext uri="{FF2B5EF4-FFF2-40B4-BE49-F238E27FC236}">
                  <a16:creationId xmlns:a16="http://schemas.microsoft.com/office/drawing/2014/main" id="{266289CC-9467-4CD8-A528-8C14755A352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040521" y="2165398"/>
              <a:ext cx="2163275" cy="3349052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Egyenes összekötő 11">
              <a:extLst>
                <a:ext uri="{FF2B5EF4-FFF2-40B4-BE49-F238E27FC236}">
                  <a16:creationId xmlns:a16="http://schemas.microsoft.com/office/drawing/2014/main" id="{B5DD34A3-0EF8-49F4-8A32-6A89EF24293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40521" y="6509288"/>
              <a:ext cx="2163275" cy="996981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3" name="Kép 12" descr="A képen elektronika, számológép, billentyűzet látható&#10;&#10;Automatikusan generált leírás">
              <a:extLst>
                <a:ext uri="{FF2B5EF4-FFF2-40B4-BE49-F238E27FC236}">
                  <a16:creationId xmlns:a16="http://schemas.microsoft.com/office/drawing/2014/main" id="{23E6A099-7FA8-444F-9910-8599B39A3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225" y="2165398"/>
              <a:ext cx="1568571" cy="5400000"/>
            </a:xfrm>
            <a:prstGeom prst="rect">
              <a:avLst/>
            </a:prstGeom>
            <a:ln w="25400">
              <a:solidFill>
                <a:srgbClr val="00B0F0"/>
              </a:solidFill>
            </a:ln>
          </p:spPr>
        </p:pic>
      </p:grp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929B110E-96B7-4C1B-A11E-54FCACE66128}"/>
              </a:ext>
            </a:extLst>
          </p:cNvPr>
          <p:cNvCxnSpPr>
            <a:cxnSpLocks/>
          </p:cNvCxnSpPr>
          <p:nvPr/>
        </p:nvCxnSpPr>
        <p:spPr bwMode="auto">
          <a:xfrm>
            <a:off x="8823960" y="4973520"/>
            <a:ext cx="631551" cy="0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A0F7ADB9-EAFC-4782-B298-96251D69AC4A}"/>
              </a:ext>
            </a:extLst>
          </p:cNvPr>
          <p:cNvSpPr/>
          <p:nvPr/>
        </p:nvSpPr>
        <p:spPr>
          <a:xfrm>
            <a:off x="2023479" y="5365955"/>
            <a:ext cx="373134" cy="3731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0D1D03-4EBC-3DC9-8C11-1954AEEA85DD}"/>
              </a:ext>
            </a:extLst>
          </p:cNvPr>
          <p:cNvSpPr/>
          <p:nvPr/>
        </p:nvSpPr>
        <p:spPr>
          <a:xfrm rot="16200000">
            <a:off x="-105671" y="1883372"/>
            <a:ext cx="1725123" cy="530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Rendszám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(Z)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836A27-D211-A5A9-51A7-FD99E950A4C4}"/>
              </a:ext>
            </a:extLst>
          </p:cNvPr>
          <p:cNvSpPr/>
          <p:nvPr/>
        </p:nvSpPr>
        <p:spPr>
          <a:xfrm>
            <a:off x="7840892" y="6153975"/>
            <a:ext cx="2076106" cy="530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Neutronszám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(N)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178060D-2325-0FBC-4B1B-0CC5BE9B32BB}"/>
              </a:ext>
            </a:extLst>
          </p:cNvPr>
          <p:cNvSpPr txBox="1">
            <a:spLocks/>
          </p:cNvSpPr>
          <p:nvPr/>
        </p:nvSpPr>
        <p:spPr>
          <a:xfrm>
            <a:off x="838200" y="2152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Az elemek nuklidtérképe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2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0E7FE7-7A6B-4BF8-9EE5-6AB1B782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Természetes radioaktivitás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5E4F99-4D1F-402A-952B-787EE227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984"/>
            <a:ext cx="10515600" cy="5200016"/>
          </a:xfrm>
        </p:spPr>
        <p:txBody>
          <a:bodyPr>
            <a:normAutofit/>
          </a:bodyPr>
          <a:lstStyle/>
          <a:p>
            <a:pPr marL="442800" indent="-442800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ún.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-átalakulásból többfélét ismerünk, így az azt követő sugárzásból is!</a:t>
            </a:r>
          </a:p>
          <a:p>
            <a:pPr marL="971550" lvl="1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2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ún.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hu-H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-sugárzás során jóval kisebb tömegű részecskék, egy elektron, és egy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anti-neutrinó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távozik a magból. A bomlás során felszabadult energia megoszlik a részecskék között, ezért energiájuk nem egyértelműen meghatározott. Sebességük megközelíti a fénysebességet! </a:t>
            </a:r>
          </a:p>
          <a:p>
            <a:pPr marL="457200" lvl="1" indent="0">
              <a:spcBef>
                <a:spcPts val="7000"/>
              </a:spcBef>
              <a:spcAft>
                <a:spcPts val="1000"/>
              </a:spcAft>
              <a:buNone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bomlás szinte minden, neutronban gazdag, a stabilitási vonal alatti magra jellemző! Az elektronokat jól, az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anti-neutrinókat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alig tudjuk mérni!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F9ECFD27-2D1C-4E49-AF4E-EC3744B4D6E1}"/>
                  </a:ext>
                </a:extLst>
              </p:cNvPr>
              <p:cNvSpPr txBox="1"/>
              <p:nvPr/>
            </p:nvSpPr>
            <p:spPr>
              <a:xfrm>
                <a:off x="3611730" y="4772496"/>
                <a:ext cx="4968540" cy="6307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sPre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Pre>
                        <m:sPre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sPre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hu-HU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F9ECFD27-2D1C-4E49-AF4E-EC3744B4D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730" y="4772496"/>
                <a:ext cx="4968540" cy="6307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289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C09D3903-5CAB-4BCE-BDAE-8A515CDD0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405" y="518801"/>
            <a:ext cx="9161189" cy="6120000"/>
          </a:xfrm>
          <a:prstGeom prst="rect">
            <a:avLst/>
          </a:prstGeom>
        </p:spPr>
      </p:pic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929B110E-96B7-4C1B-A11E-54FCACE66128}"/>
              </a:ext>
            </a:extLst>
          </p:cNvPr>
          <p:cNvCxnSpPr>
            <a:cxnSpLocks/>
          </p:cNvCxnSpPr>
          <p:nvPr/>
        </p:nvCxnSpPr>
        <p:spPr bwMode="auto">
          <a:xfrm>
            <a:off x="7808197" y="4398299"/>
            <a:ext cx="631551" cy="0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8" name="Ellipszis 17">
            <a:extLst>
              <a:ext uri="{FF2B5EF4-FFF2-40B4-BE49-F238E27FC236}">
                <a16:creationId xmlns:a16="http://schemas.microsoft.com/office/drawing/2014/main" id="{F6B92E7D-AE2A-4837-8AF0-4995E9A91253}"/>
              </a:ext>
            </a:extLst>
          </p:cNvPr>
          <p:cNvSpPr/>
          <p:nvPr/>
        </p:nvSpPr>
        <p:spPr bwMode="auto">
          <a:xfrm rot="19714753">
            <a:off x="717604" y="3576507"/>
            <a:ext cx="9753037" cy="98855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0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0E7FE7-7A6B-4BF8-9EE5-6AB1B782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Természetes radioaktivitás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5E4F99-4D1F-402A-952B-787EE227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984"/>
            <a:ext cx="10515600" cy="5200016"/>
          </a:xfrm>
        </p:spPr>
        <p:txBody>
          <a:bodyPr>
            <a:normAutofit lnSpcReduction="10000"/>
          </a:bodyPr>
          <a:lstStyle/>
          <a:p>
            <a:pPr marL="442800" indent="-442800">
              <a:spcBef>
                <a:spcPts val="0"/>
              </a:spcBef>
              <a:spcAft>
                <a:spcPts val="1000"/>
              </a:spcAft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ún.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-bomlások másik két típusát nem szokták elválasz-tani egymástól, mert kevés kivétellel, ugyanaz a mag eseté-ben párhuzamosan megtörténnek, és ugyanazt a leánymagot eredményezik.</a:t>
            </a:r>
          </a:p>
          <a:p>
            <a:pPr marL="971550" lvl="1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3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ún.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hu-H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-sugárzás során távozó részecskék, a 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hu-H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-sugárzás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-részecskéi, azaz egy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-elektron/pozitron, és egy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neutrinó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távo-zik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magból. A bomlás során felszabadult energia ekkor is meg-oszlik a részecskék között, ezért energiájuk nem egyértelműen meghatározott. Sebességük megközelíti a fénysebességet! </a:t>
            </a:r>
          </a:p>
          <a:p>
            <a:pPr marL="457200" lvl="1" indent="0">
              <a:spcBef>
                <a:spcPts val="6000"/>
              </a:spcBef>
              <a:spcAft>
                <a:spcPts val="1000"/>
              </a:spcAft>
              <a:buNone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bomlás szinte minden, protonban gazdag, a stabilitási vonal feletti magra jellemző! A pozitronokat jól, a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neutrinókat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alig tudjuk mérni!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057C3512-AD89-4565-B5B1-FBBB99E8B7F0}"/>
                  </a:ext>
                </a:extLst>
              </p:cNvPr>
              <p:cNvSpPr txBox="1"/>
              <p:nvPr/>
            </p:nvSpPr>
            <p:spPr>
              <a:xfrm>
                <a:off x="3030833" y="5138827"/>
                <a:ext cx="6130333" cy="7079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hu-HU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sub>
                        <m:sup>
                          <m:r>
                            <a:rPr lang="hu-HU" sz="4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hu-HU" sz="4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sPre>
                      <m:r>
                        <a:rPr lang="hu-HU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Pre>
                        <m:sPrePr>
                          <m:ctrlPr>
                            <a:rPr lang="hu-HU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hu-HU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hu-HU" sz="4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hu-HU" sz="4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sPre>
                      <m:r>
                        <a:rPr lang="hu-HU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hu-HU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hu-HU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hu-HU" sz="4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057C3512-AD89-4565-B5B1-FBBB99E8B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833" y="5138827"/>
                <a:ext cx="6130333" cy="707951"/>
              </a:xfrm>
              <a:prstGeom prst="rect">
                <a:avLst/>
              </a:prstGeom>
              <a:blipFill>
                <a:blip r:embed="rId2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5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18458</TotalTime>
  <Words>3684</Words>
  <Application>Microsoft Office PowerPoint</Application>
  <PresentationFormat>Widescreen</PresentationFormat>
  <Paragraphs>259</Paragraphs>
  <Slides>37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Office-téma</vt:lpstr>
      <vt:lpstr>Egyenlet</vt:lpstr>
      <vt:lpstr>Kémia alapjai  9. Az anyag szerkezetének leírása</vt:lpstr>
      <vt:lpstr>A világkép</vt:lpstr>
      <vt:lpstr>Az atomok szerkezete</vt:lpstr>
      <vt:lpstr>Az atomok szerkezete</vt:lpstr>
      <vt:lpstr>Természetes radioaktivitás</vt:lpstr>
      <vt:lpstr>PowerPoint Presentation</vt:lpstr>
      <vt:lpstr>Természetes radioaktivitás</vt:lpstr>
      <vt:lpstr>PowerPoint Presentation</vt:lpstr>
      <vt:lpstr>Természetes radioaktivitás</vt:lpstr>
      <vt:lpstr>Természetes radioaktivitás</vt:lpstr>
      <vt:lpstr>PowerPoint Presentation</vt:lpstr>
      <vt:lpstr>Természetes radioaktivitás</vt:lpstr>
      <vt:lpstr>Természetes radioaktivitás</vt:lpstr>
      <vt:lpstr>A radiokarbon eljárás alapja</vt:lpstr>
      <vt:lpstr>Természetes radioaktivitás</vt:lpstr>
      <vt:lpstr>Természetes radioaktivitás</vt:lpstr>
      <vt:lpstr>Izotópok alkalmazása</vt:lpstr>
      <vt:lpstr>Izotópok alkalmazása</vt:lpstr>
      <vt:lpstr>Izotópok alkalmazása</vt:lpstr>
      <vt:lpstr>A maghasadás mechanizmusa</vt:lpstr>
      <vt:lpstr>Izotópok alkalmazása</vt:lpstr>
      <vt:lpstr>Természetes háttérsugárzás</vt:lpstr>
      <vt:lpstr>Természetes háttérsugárzás</vt:lpstr>
      <vt:lpstr>A mikrovilág megismerése</vt:lpstr>
      <vt:lpstr>A kvantumelmélet kialakulása</vt:lpstr>
      <vt:lpstr>A kvantumelmélet kialakulása</vt:lpstr>
      <vt:lpstr>A kvantumelmélet kialakulása</vt:lpstr>
      <vt:lpstr>Fényelektromos jelenség</vt:lpstr>
      <vt:lpstr>Fényelektromos jelenség</vt:lpstr>
      <vt:lpstr>A fény részecsketermészete</vt:lpstr>
      <vt:lpstr>A Compton - effektus</vt:lpstr>
      <vt:lpstr>Részecskék hullámjellege</vt:lpstr>
      <vt:lpstr>Újfajta bizonytalanság!</vt:lpstr>
      <vt:lpstr>A kvantummechanika alapfeltevései</vt:lpstr>
      <vt:lpstr>A kvantummechanika és a klasszikus fizika</vt:lpstr>
      <vt:lpstr>A kvantummechanika sikerei</vt:lpstr>
      <vt:lpstr>Irodalom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Kémia alapjai  1. Alapfogalmak</dc:title>
  <dc:creator>Ottó</dc:creator>
  <cp:lastModifiedBy>szistvan</cp:lastModifiedBy>
  <cp:revision>1213</cp:revision>
  <dcterms:created xsi:type="dcterms:W3CDTF">2018-07-21T17:18:01Z</dcterms:created>
  <dcterms:modified xsi:type="dcterms:W3CDTF">2024-08-28T13:09:39Z</dcterms:modified>
</cp:coreProperties>
</file>