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324" r:id="rId2"/>
    <p:sldId id="370" r:id="rId3"/>
    <p:sldId id="372" r:id="rId4"/>
    <p:sldId id="342" r:id="rId5"/>
    <p:sldId id="387" r:id="rId6"/>
    <p:sldId id="385" r:id="rId7"/>
    <p:sldId id="386" r:id="rId8"/>
    <p:sldId id="388" r:id="rId9"/>
    <p:sldId id="373" r:id="rId10"/>
    <p:sldId id="374" r:id="rId11"/>
    <p:sldId id="375" r:id="rId12"/>
    <p:sldId id="376" r:id="rId13"/>
    <p:sldId id="377" r:id="rId14"/>
    <p:sldId id="378" r:id="rId15"/>
    <p:sldId id="379" r:id="rId16"/>
    <p:sldId id="380" r:id="rId17"/>
    <p:sldId id="391" r:id="rId18"/>
    <p:sldId id="392" r:id="rId19"/>
    <p:sldId id="393" r:id="rId20"/>
    <p:sldId id="396" r:id="rId21"/>
    <p:sldId id="381" r:id="rId22"/>
    <p:sldId id="382" r:id="rId23"/>
    <p:sldId id="390" r:id="rId24"/>
    <p:sldId id="383" r:id="rId25"/>
    <p:sldId id="389" r:id="rId26"/>
    <p:sldId id="384" r:id="rId27"/>
    <p:sldId id="397" r:id="rId28"/>
    <p:sldId id="398" r:id="rId29"/>
    <p:sldId id="399" r:id="rId30"/>
    <p:sldId id="400" r:id="rId31"/>
    <p:sldId id="401" r:id="rId32"/>
    <p:sldId id="402" r:id="rId33"/>
    <p:sldId id="403" r:id="rId34"/>
    <p:sldId id="405" r:id="rId35"/>
    <p:sldId id="406" r:id="rId36"/>
    <p:sldId id="404" r:id="rId37"/>
    <p:sldId id="407" r:id="rId38"/>
    <p:sldId id="408" r:id="rId39"/>
    <p:sldId id="276" r:id="rId4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6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2E0CFC"/>
    <a:srgbClr val="FF9933"/>
    <a:srgbClr val="B707AF"/>
    <a:srgbClr val="F6989F"/>
    <a:srgbClr val="CC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393" autoAdjust="0"/>
  </p:normalViewPr>
  <p:slideViewPr>
    <p:cSldViewPr snapToGrid="0" showGuides="1">
      <p:cViewPr varScale="1">
        <p:scale>
          <a:sx n="102" d="100"/>
          <a:sy n="102" d="100"/>
        </p:scale>
        <p:origin x="870" y="96"/>
      </p:cViewPr>
      <p:guideLst>
        <p:guide orient="horz" pos="3566"/>
        <p:guide pos="3069"/>
      </p:guideLst>
    </p:cSldViewPr>
  </p:slideViewPr>
  <p:outlineViewPr>
    <p:cViewPr>
      <p:scale>
        <a:sx n="33" d="100"/>
        <a:sy n="33" d="100"/>
      </p:scale>
      <p:origin x="0" y="-1380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5024"/>
    </p:cViewPr>
  </p:sorterViewPr>
  <p:gridSpacing cx="45000" cy="45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Oktatas\Kemia_alapjai\2020\Kinetika_abra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Elsőrendű reakciók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Munka2!$W$23:$W$45</c:f>
              <c:numCache>
                <c:formatCode>General</c:formatCode>
                <c:ptCount val="23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  <c:pt idx="6">
                  <c:v>120</c:v>
                </c:pt>
                <c:pt idx="7">
                  <c:v>140</c:v>
                </c:pt>
                <c:pt idx="8">
                  <c:v>160</c:v>
                </c:pt>
                <c:pt idx="9">
                  <c:v>180</c:v>
                </c:pt>
                <c:pt idx="10">
                  <c:v>200</c:v>
                </c:pt>
                <c:pt idx="11">
                  <c:v>220</c:v>
                </c:pt>
                <c:pt idx="12">
                  <c:v>240</c:v>
                </c:pt>
                <c:pt idx="13">
                  <c:v>260</c:v>
                </c:pt>
                <c:pt idx="14">
                  <c:v>280</c:v>
                </c:pt>
                <c:pt idx="15">
                  <c:v>300</c:v>
                </c:pt>
                <c:pt idx="16">
                  <c:v>320</c:v>
                </c:pt>
                <c:pt idx="17">
                  <c:v>340</c:v>
                </c:pt>
                <c:pt idx="18">
                  <c:v>360</c:v>
                </c:pt>
                <c:pt idx="19">
                  <c:v>380</c:v>
                </c:pt>
                <c:pt idx="20">
                  <c:v>400</c:v>
                </c:pt>
                <c:pt idx="21">
                  <c:v>420</c:v>
                </c:pt>
                <c:pt idx="22">
                  <c:v>440</c:v>
                </c:pt>
              </c:numCache>
            </c:numRef>
          </c:xVal>
          <c:yVal>
            <c:numRef>
              <c:f>Munka2!$AD$23:$AD$45</c:f>
              <c:numCache>
                <c:formatCode>General</c:formatCode>
                <c:ptCount val="23"/>
                <c:pt idx="0">
                  <c:v>0</c:v>
                </c:pt>
                <c:pt idx="1">
                  <c:v>-0.11552453009332425</c:v>
                </c:pt>
                <c:pt idx="2">
                  <c:v>-0.23104906018664836</c:v>
                </c:pt>
                <c:pt idx="3">
                  <c:v>-0.34657359027997259</c:v>
                </c:pt>
                <c:pt idx="4">
                  <c:v>-0.46209812037329684</c:v>
                </c:pt>
                <c:pt idx="5">
                  <c:v>-0.57762265046662109</c:v>
                </c:pt>
                <c:pt idx="6">
                  <c:v>-0.69314718055994529</c:v>
                </c:pt>
                <c:pt idx="7">
                  <c:v>-0.80867171065326948</c:v>
                </c:pt>
                <c:pt idx="8">
                  <c:v>-0.92419624074659368</c:v>
                </c:pt>
                <c:pt idx="9">
                  <c:v>-1.0397207708399179</c:v>
                </c:pt>
                <c:pt idx="10">
                  <c:v>-1.1552453009332422</c:v>
                </c:pt>
                <c:pt idx="11">
                  <c:v>-1.2707698310265663</c:v>
                </c:pt>
                <c:pt idx="12">
                  <c:v>-1.3862943611198906</c:v>
                </c:pt>
                <c:pt idx="13">
                  <c:v>-1.5018188912132147</c:v>
                </c:pt>
                <c:pt idx="14">
                  <c:v>-1.617343421306539</c:v>
                </c:pt>
                <c:pt idx="15">
                  <c:v>-1.732867951399863</c:v>
                </c:pt>
                <c:pt idx="16">
                  <c:v>-1.8483924814931874</c:v>
                </c:pt>
                <c:pt idx="17">
                  <c:v>-1.9639170115865117</c:v>
                </c:pt>
                <c:pt idx="18">
                  <c:v>-2.0794415416798357</c:v>
                </c:pt>
                <c:pt idx="19">
                  <c:v>-2.1949660717731598</c:v>
                </c:pt>
                <c:pt idx="20">
                  <c:v>-2.3104906018664844</c:v>
                </c:pt>
                <c:pt idx="21">
                  <c:v>-2.4260151319598084</c:v>
                </c:pt>
                <c:pt idx="22">
                  <c:v>-2.5415396620531325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BD2-46E3-80F2-58BF6971300D}"/>
            </c:ext>
          </c:extLst>
        </c:ser>
        <c:ser>
          <c:idx val="1"/>
          <c:order val="1"/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Munka2!$W$23:$W$45</c:f>
              <c:numCache>
                <c:formatCode>General</c:formatCode>
                <c:ptCount val="23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  <c:pt idx="6">
                  <c:v>120</c:v>
                </c:pt>
                <c:pt idx="7">
                  <c:v>140</c:v>
                </c:pt>
                <c:pt idx="8">
                  <c:v>160</c:v>
                </c:pt>
                <c:pt idx="9">
                  <c:v>180</c:v>
                </c:pt>
                <c:pt idx="10">
                  <c:v>200</c:v>
                </c:pt>
                <c:pt idx="11">
                  <c:v>220</c:v>
                </c:pt>
                <c:pt idx="12">
                  <c:v>240</c:v>
                </c:pt>
                <c:pt idx="13">
                  <c:v>260</c:v>
                </c:pt>
                <c:pt idx="14">
                  <c:v>280</c:v>
                </c:pt>
                <c:pt idx="15">
                  <c:v>300</c:v>
                </c:pt>
                <c:pt idx="16">
                  <c:v>320</c:v>
                </c:pt>
                <c:pt idx="17">
                  <c:v>340</c:v>
                </c:pt>
                <c:pt idx="18">
                  <c:v>360</c:v>
                </c:pt>
                <c:pt idx="19">
                  <c:v>380</c:v>
                </c:pt>
                <c:pt idx="20">
                  <c:v>400</c:v>
                </c:pt>
                <c:pt idx="21">
                  <c:v>420</c:v>
                </c:pt>
                <c:pt idx="22">
                  <c:v>440</c:v>
                </c:pt>
              </c:numCache>
            </c:numRef>
          </c:xVal>
          <c:yVal>
            <c:numRef>
              <c:f>Munka2!$AE$23:$AE$45</c:f>
              <c:numCache>
                <c:formatCode>General</c:formatCode>
                <c:ptCount val="23"/>
                <c:pt idx="0">
                  <c:v>0</c:v>
                </c:pt>
                <c:pt idx="1">
                  <c:v>-0.22999999999999995</c:v>
                </c:pt>
                <c:pt idx="2">
                  <c:v>-0.46</c:v>
                </c:pt>
                <c:pt idx="3">
                  <c:v>-0.69</c:v>
                </c:pt>
                <c:pt idx="4">
                  <c:v>-0.91999999999999993</c:v>
                </c:pt>
                <c:pt idx="5">
                  <c:v>-1.1499999999999999</c:v>
                </c:pt>
                <c:pt idx="6">
                  <c:v>-1.38</c:v>
                </c:pt>
                <c:pt idx="7">
                  <c:v>-1.6099999999999999</c:v>
                </c:pt>
                <c:pt idx="8">
                  <c:v>-1.8399999999999999</c:v>
                </c:pt>
                <c:pt idx="9">
                  <c:v>-2.0699999999999998</c:v>
                </c:pt>
                <c:pt idx="10">
                  <c:v>-2.2999999999999998</c:v>
                </c:pt>
                <c:pt idx="11">
                  <c:v>-2.5299999999999998</c:v>
                </c:pt>
                <c:pt idx="12">
                  <c:v>-2.76</c:v>
                </c:pt>
                <c:pt idx="13">
                  <c:v>-2.9899999999999998</c:v>
                </c:pt>
                <c:pt idx="14">
                  <c:v>-3.2199999999999998</c:v>
                </c:pt>
                <c:pt idx="15">
                  <c:v>-3.4499999999999997</c:v>
                </c:pt>
                <c:pt idx="16">
                  <c:v>-3.6799999999999997</c:v>
                </c:pt>
                <c:pt idx="17">
                  <c:v>-3.91</c:v>
                </c:pt>
                <c:pt idx="18">
                  <c:v>-4.1399999999999997</c:v>
                </c:pt>
                <c:pt idx="19">
                  <c:v>-4.37</c:v>
                </c:pt>
                <c:pt idx="20">
                  <c:v>-4.5999999999999996</c:v>
                </c:pt>
                <c:pt idx="21">
                  <c:v>-4.83</c:v>
                </c:pt>
                <c:pt idx="22">
                  <c:v>-5.0599999999999996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BD2-46E3-80F2-58BF6971300D}"/>
            </c:ext>
          </c:extLst>
        </c:ser>
        <c:ser>
          <c:idx val="2"/>
          <c:order val="2"/>
          <c:spPr>
            <a:ln w="381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xVal>
            <c:numRef>
              <c:f>Munka2!$W$23:$W$45</c:f>
              <c:numCache>
                <c:formatCode>General</c:formatCode>
                <c:ptCount val="23"/>
                <c:pt idx="0">
                  <c:v>0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100</c:v>
                </c:pt>
                <c:pt idx="6">
                  <c:v>120</c:v>
                </c:pt>
                <c:pt idx="7">
                  <c:v>140</c:v>
                </c:pt>
                <c:pt idx="8">
                  <c:v>160</c:v>
                </c:pt>
                <c:pt idx="9">
                  <c:v>180</c:v>
                </c:pt>
                <c:pt idx="10">
                  <c:v>200</c:v>
                </c:pt>
                <c:pt idx="11">
                  <c:v>220</c:v>
                </c:pt>
                <c:pt idx="12">
                  <c:v>240</c:v>
                </c:pt>
                <c:pt idx="13">
                  <c:v>260</c:v>
                </c:pt>
                <c:pt idx="14">
                  <c:v>280</c:v>
                </c:pt>
                <c:pt idx="15">
                  <c:v>300</c:v>
                </c:pt>
                <c:pt idx="16">
                  <c:v>320</c:v>
                </c:pt>
                <c:pt idx="17">
                  <c:v>340</c:v>
                </c:pt>
                <c:pt idx="18">
                  <c:v>360</c:v>
                </c:pt>
                <c:pt idx="19">
                  <c:v>380</c:v>
                </c:pt>
                <c:pt idx="20">
                  <c:v>400</c:v>
                </c:pt>
                <c:pt idx="21">
                  <c:v>420</c:v>
                </c:pt>
                <c:pt idx="22">
                  <c:v>440</c:v>
                </c:pt>
              </c:numCache>
            </c:numRef>
          </c:xVal>
          <c:yVal>
            <c:numRef>
              <c:f>Munka2!$AF$23:$AF$45</c:f>
              <c:numCache>
                <c:formatCode>General</c:formatCode>
                <c:ptCount val="23"/>
                <c:pt idx="0">
                  <c:v>0</c:v>
                </c:pt>
                <c:pt idx="1">
                  <c:v>-0.47199999999999992</c:v>
                </c:pt>
                <c:pt idx="2">
                  <c:v>-0.94399999999999995</c:v>
                </c:pt>
                <c:pt idx="3">
                  <c:v>-1.4159999999999999</c:v>
                </c:pt>
                <c:pt idx="4">
                  <c:v>-1.8879999999999999</c:v>
                </c:pt>
                <c:pt idx="5">
                  <c:v>-2.36</c:v>
                </c:pt>
                <c:pt idx="6">
                  <c:v>-2.8319999999999999</c:v>
                </c:pt>
                <c:pt idx="7">
                  <c:v>-3.3039999999999998</c:v>
                </c:pt>
                <c:pt idx="8">
                  <c:v>-3.7759999999999998</c:v>
                </c:pt>
                <c:pt idx="9">
                  <c:v>-4.2480000000000002</c:v>
                </c:pt>
                <c:pt idx="10">
                  <c:v>-4.72</c:v>
                </c:pt>
                <c:pt idx="11">
                  <c:v>-5.1920000000000002</c:v>
                </c:pt>
                <c:pt idx="12">
                  <c:v>-5.6639999999999997</c:v>
                </c:pt>
                <c:pt idx="13">
                  <c:v>-6.1360000000000001</c:v>
                </c:pt>
                <c:pt idx="14">
                  <c:v>-6.6079999999999997</c:v>
                </c:pt>
                <c:pt idx="15">
                  <c:v>-7.08</c:v>
                </c:pt>
                <c:pt idx="16">
                  <c:v>-7.5519999999999996</c:v>
                </c:pt>
                <c:pt idx="17">
                  <c:v>-8.0239999999999991</c:v>
                </c:pt>
                <c:pt idx="18">
                  <c:v>-8.4960000000000004</c:v>
                </c:pt>
                <c:pt idx="19">
                  <c:v>-8.968</c:v>
                </c:pt>
                <c:pt idx="20">
                  <c:v>-9.44</c:v>
                </c:pt>
                <c:pt idx="21">
                  <c:v>-9.911999999999999</c:v>
                </c:pt>
                <c:pt idx="22">
                  <c:v>-10.384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0BD2-46E3-80F2-58BF697130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1492032"/>
        <c:axId val="499058416"/>
      </c:scatterChart>
      <c:valAx>
        <c:axId val="561492032"/>
        <c:scaling>
          <c:orientation val="minMax"/>
          <c:max val="4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 sz="1400"/>
                  <a:t>t/s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9058416"/>
        <c:crossesAt val="-15"/>
        <c:crossBetween val="midCat"/>
      </c:valAx>
      <c:valAx>
        <c:axId val="499058416"/>
        <c:scaling>
          <c:orientation val="minMax"/>
          <c:max val="1"/>
          <c:min val="-1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 sz="1400"/>
                  <a:t>ln (c/c</a:t>
                </a:r>
                <a:r>
                  <a:rPr lang="hu-HU" sz="1400" baseline="-25000"/>
                  <a:t>o</a:t>
                </a:r>
                <a:r>
                  <a:rPr lang="hu-HU" sz="1400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0" sourceLinked="0"/>
        <c:majorTickMark val="out"/>
        <c:minorTickMark val="out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1492032"/>
        <c:crosses val="autoZero"/>
        <c:crossBetween val="midCat"/>
        <c:min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E511C-5F32-4510-9552-F6558A4110E0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53BF4-DF2B-40C3-9B68-A2456896F06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41958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4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63849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8165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1086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78446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4850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0234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3943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53BF4-DF2B-40C3-9B68-A2456896F069}" type="slidenum">
              <a:rPr lang="hu-HU" smtClean="0"/>
              <a:t>39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5908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60BAFA9-554B-43B6-BEB6-75781DA33B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4261480-A737-4A63-87C9-550E84F696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B3B546C-A0D3-4F4F-9267-2E67412D0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1FD01D0-1453-4D3C-B0CC-0317AE430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0C137CD-8091-40F3-BFC0-A8E9555C2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4551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40AE0C8-6C09-42ED-A08B-CAA29FA64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1F1E991-9999-4613-925A-08084B767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8BC7D12-80F9-49D4-9398-E9481CAFA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D8C519E-665A-47B6-922A-393806655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92C238C-A0EE-4252-BDA2-313443E4E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41360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B8540914-ABAC-42E6-9209-34DBAFA080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F1C6AC4-8FBC-4821-B086-D63ADD7807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65BD712-18E0-4C2D-B613-C3F9BBC8D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A1A3A8E-5927-4BFF-AC17-6902A4DEA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EA634D1-2616-4EF7-9A58-D9BEF2F6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5954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82EB87-273B-45A9-8E30-4475690B5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F86C1DE-93B5-44C8-B9FD-3F3671FA9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788EEE0-C39F-4060-823A-27B7E2D95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8FE2C0E-EB24-418C-8704-43D76BD25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F2AD948-246F-418E-8C66-66C3DB9FD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722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84EB00-7C7E-4794-BA56-3F20F3566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7254D0B-6CDD-4C35-8C97-06C1A9DDB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29A6483-CD00-4B3C-92DD-4244DE4D7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D7A25AE-55F6-42A4-B4EC-D2555BD6C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F30DF3C-6C01-4487-B55F-83D93C01B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83720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9C76D7B-C0CA-41EC-AE18-7063342D4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6C98209-8104-49F6-9C5C-21D352A84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9190E87-2C8E-4E6C-A1AB-1B0ADDF04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37839E9-07F7-43CD-913B-5D0D46512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8060AA2-2610-4ED4-B4FB-D694675BC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3334C38-4268-43C4-AE0D-3F8164C60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47333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7E3171-8575-4C67-B09C-7F72C32AC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F80FC6F-3CB7-454E-9714-9FB804CDB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63ECAB9C-0899-42E5-9713-46D78950A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B1F5453F-938F-40A9-8F49-3493FC447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40C513DE-21D2-4C6F-8F44-E8785BA3B9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52C82A1-8088-461D-81C2-9990F3FD9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4D1C14E5-D515-4B78-AD1E-EA50BB4AE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D5A5DA0-FF31-419E-824A-F2B352A3E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86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CC42236-20E1-4CBA-A562-9D4F2040E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7FBF262A-F4AB-4FF7-9E2A-136F0C92A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4F462104-FC4D-4A6A-BCF5-7B39718E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4281B4DB-FF4F-4E3A-BAA2-8649BE801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544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49A6A609-2800-48D5-9556-0E24C513D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834DE4DC-3842-4BDA-A0BA-1A106968C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DB5EA7E8-AB0D-43D2-81C5-A0E0D74B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9485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1A396A4-CBDA-400A-AE4A-A716C98F0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7EED0C4-AD41-4FC0-A47C-4DE435B32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DF5A823A-8BD1-49D6-BF5F-A832DA0C1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D787E0B-9410-40AE-8514-11421603C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6C67F90-7949-4F33-AEFE-CBF36FC80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D1A68B43-D789-4812-9543-12B0DDC3A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1829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8C1FBA-AD13-4AB1-A511-D7196AA1A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8938488A-C63F-45A5-B4E1-C5B4ECD70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AE3F16C-981C-41FC-B930-3672F02B0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E6DF3D4-4843-49AB-87DE-CBFA33911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4821D0C-60E8-4CE1-AEFA-6A7B1A9E3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1FEB053-A09B-4259-9DFF-76BC59E8B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730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671717BE-A456-412E-A7C0-7F83A551C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DD099AB-C8F7-40E5-8667-E8FA6C90C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F5ACB41-C0EB-4B7D-B631-25D77CC16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9C396-9EFF-4811-85B3-5926A9602E3B}" type="datetimeFigureOut">
              <a:rPr lang="hu-HU" smtClean="0"/>
              <a:t>2025. 08. 25.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219127E-CCE0-4CE9-90BA-2E6E8E9BA4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A170919-4997-41FF-8B14-BF6087448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C4ECE-28BA-4963-8103-0CE331711D5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9217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4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0.png"/><Relationship Id="rId2" Type="http://schemas.openxmlformats.org/officeDocument/2006/relationships/image" Target="../media/image40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6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6.e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9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.xlsx"/><Relationship Id="rId5" Type="http://schemas.openxmlformats.org/officeDocument/2006/relationships/image" Target="../media/image4.png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notesSlide" Target="../notesSlides/notesSlide4.xml"/><Relationship Id="rId7" Type="http://schemas.openxmlformats.org/officeDocument/2006/relationships/package" Target="../embeddings/Microsoft_Excel_Worksheet3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25D048C-E92F-4BFF-A5A5-4168D998F2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0">
            <a:normAutofit/>
          </a:bodyPr>
          <a:lstStyle/>
          <a:p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Kémia alapjai</a:t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Reakciók sebessége, kémiai kinetika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263C4D18-3BD1-481B-AC2A-A82874343A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7756"/>
            <a:ext cx="9144000" cy="1655762"/>
          </a:xfrm>
        </p:spPr>
        <p:txBody>
          <a:bodyPr>
            <a:noAutofit/>
          </a:bodyPr>
          <a:lstStyle/>
          <a:p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Szilágyi István</a:t>
            </a: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SZTE Fizikai Kémiai és Anyagtudományi Tanszék</a:t>
            </a:r>
          </a:p>
          <a:p>
            <a:r>
              <a:rPr lang="hu-H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2025.</a:t>
            </a: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81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empirikus sebességi egyenlet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68496"/>
          </a:xfrm>
        </p:spPr>
        <p:txBody>
          <a:bodyPr>
            <a:normAutofit lnSpcReduction="10000"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sebességét vizsgálók mindegyike azt tapasztalta, hogy a reakciók sebessége minden esetben függ a kiindulási anyagok koncentrációjától, azonban nem feltétlenül egyenes arányosságot találtak!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Eltérően az egyensúlyra vezető reakcióktól, viszont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függet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-lennek találták a termékek koncentrációjától!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Keresték a kapcsolatot a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sztöchiometriai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együttható és az egyes komponensek koncentrációjától való függés hatvány-kitevője között!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Ritkán találtak egyezést!</a:t>
            </a:r>
          </a:p>
        </p:txBody>
      </p:sp>
    </p:spTree>
    <p:extLst>
      <p:ext uri="{BB962C8B-B14F-4D97-AF65-F5344CB8AC3E}">
        <p14:creationId xmlns:p14="http://schemas.microsoft.com/office/powerpoint/2010/main" val="198589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empirikus sebességi egyenlet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7024"/>
            <a:ext cx="10515600" cy="4925695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 a tapasztalatok vezettek arra a következtetésre, hogy a reakció sebessége:</a:t>
            </a:r>
          </a:p>
          <a:p>
            <a:pPr marL="0" indent="0">
              <a:spcBef>
                <a:spcPts val="8000"/>
              </a:spcBef>
              <a:spcAft>
                <a:spcPts val="1000"/>
              </a:spcAft>
              <a:buNone/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arányos a kiindulási anyagok (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i=1, 2, ... l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koncentrációja (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3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bizonyos hatványának (</a:t>
            </a:r>
            <a:r>
              <a:rPr lang="el-G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hu-HU" sz="3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 szorzatával.</a:t>
            </a:r>
          </a:p>
          <a:p>
            <a:pPr marL="442800" indent="-442800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arányosságot egy, az adott reakcióra jellemző állandóval (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teszik egyenlőséggé: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237D9B94-6CB2-4FC1-920F-0A103413D732}"/>
                  </a:ext>
                </a:extLst>
              </p:cNvPr>
              <p:cNvSpPr txBox="1"/>
              <p:nvPr/>
            </p:nvSpPr>
            <p:spPr>
              <a:xfrm>
                <a:off x="4617720" y="2194560"/>
                <a:ext cx="4814395" cy="13946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sSubSup>
                        <m:sSubSup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bSup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Sup>
                        <m:sSubSupPr>
                          <m:ctrlP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sSub>
                            <m:sSub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p>
                      </m:sSubSup>
                      <m:r>
                        <a:rPr lang="hu-H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</m:t>
                      </m:r>
                      <m:sSubSup>
                        <m:sSubSupPr>
                          <m:ctrlP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sub>
                        <m:sup>
                          <m:sSub>
                            <m:sSub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sup>
                      </m:sSubSup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~</m:t>
                      </m:r>
                      <m:nary>
                        <m:naryPr>
                          <m:chr m:val="∏"/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sup>
                        <m:e>
                          <m:sSubSup>
                            <m:sSubSup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</m:sSubSup>
                        </m:e>
                      </m:nary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237D9B94-6CB2-4FC1-920F-0A103413D7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7720" y="2194560"/>
                <a:ext cx="4814395" cy="13946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D4B8E87A-7CBC-4441-AF24-B509F2887798}"/>
                  </a:ext>
                </a:extLst>
              </p:cNvPr>
              <p:cNvSpPr txBox="1"/>
              <p:nvPr/>
            </p:nvSpPr>
            <p:spPr>
              <a:xfrm>
                <a:off x="4092729" y="5321913"/>
                <a:ext cx="7922362" cy="13946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𝑑𝑐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Sup>
                        <m:sSubSup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bSup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Sup>
                        <m:sSubSupPr>
                          <m:ctrlP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sSub>
                            <m:sSub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p>
                      </m:sSubSup>
                      <m:r>
                        <a:rPr lang="hu-H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</m:t>
                      </m:r>
                      <m:sSubSup>
                        <m:sSubSupPr>
                          <m:ctrlP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sub>
                        <m:sup>
                          <m:sSub>
                            <m:sSub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sup>
                      </m:sSubSup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32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hu-H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nary>
                        <m:naryPr>
                          <m:chr m:val="∏"/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sup>
                        <m:e>
                          <m:sSubSup>
                            <m:sSubSup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</m:sSubSup>
                        </m:e>
                      </m:nary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D4B8E87A-7CBC-4441-AF24-B509F28877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729" y="5321913"/>
                <a:ext cx="7922362" cy="13946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588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empirikus sebességi egyenlet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1F5E4F99-4D1F-402A-952B-787EE22792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742815"/>
              </a:xfrm>
            </p:spPr>
            <p:txBody>
              <a:bodyPr>
                <a:normAutofit/>
              </a:bodyPr>
              <a:lstStyle/>
              <a:p>
                <a:pPr marL="441325" indent="-441325"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hu-H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sebességi egyenletben szereplő koncentrációkat nem di-</a:t>
                </a:r>
                <a:r>
                  <a:rPr lang="hu-H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menziómentesítik</a:t>
                </a:r>
                <a:r>
                  <a:rPr lang="hu-H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ezért a két oldal mértékegysége csak </a:t>
                </a:r>
                <a:r>
                  <a:rPr lang="hu-H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</a:t>
                </a:r>
                <a:r>
                  <a:rPr lang="hu-H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-kor egyezik meg, ha </a:t>
                </a:r>
                <a:r>
                  <a:rPr lang="hu-HU" sz="32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hu-H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sebességi együtthatónak is van mér-</a:t>
                </a:r>
                <a:r>
                  <a:rPr lang="hu-HU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tékegysége</a:t>
                </a:r>
                <a:r>
                  <a:rPr lang="hu-H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!</a:t>
                </a:r>
              </a:p>
              <a:p>
                <a:pPr marL="0" indent="0">
                  <a:spcBef>
                    <a:spcPts val="10000"/>
                  </a:spcBef>
                  <a:spcAft>
                    <a:spcPts val="1000"/>
                  </a:spcAft>
                  <a:buNone/>
                </a:pPr>
                <a:r>
                  <a:rPr lang="hu-H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ahol </a:t>
                </a:r>
                <a14:m>
                  <m:oMath xmlns:m="http://schemas.openxmlformats.org/officeDocument/2006/math">
                    <m:r>
                      <a:rPr lang="hu-H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𝛽</m:t>
                    </m:r>
                    <m:r>
                      <a:rPr lang="hu-H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ctrlP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=1</m:t>
                        </m:r>
                      </m:sub>
                      <m:sup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𝑙</m:t>
                        </m:r>
                      </m:sup>
                      <m:e>
                        <m:sSub>
                          <m:sSubPr>
                            <m:ctrlPr>
                              <a:rPr lang="hu-HU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hu-HU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𝛽</m:t>
                            </m:r>
                          </m:e>
                          <m:sub>
                            <m:r>
                              <a:rPr lang="hu-HU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hu-H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reakció rendje, míg </a:t>
                </a:r>
                <a:r>
                  <a:rPr lang="el-GR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β</a:t>
                </a:r>
                <a:r>
                  <a:rPr lang="hu-H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i-k az egyes kiindulási anyagok azaz </a:t>
                </a:r>
                <a:r>
                  <a:rPr lang="hu-HU" sz="3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reaktánsok</a:t>
                </a:r>
                <a:r>
                  <a:rPr lang="hu-HU" sz="3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részrendjei</a:t>
                </a:r>
                <a:r>
                  <a:rPr lang="hu-H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!</a:t>
                </a:r>
              </a:p>
              <a:p>
                <a:pPr marL="442800" indent="-442800"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hu-HU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sebesség mértékegységét már ismerjük:</a:t>
                </a:r>
              </a:p>
            </p:txBody>
          </p:sp>
        </mc:Choice>
        <mc:Fallback xmlns="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1F5E4F99-4D1F-402A-952B-787EE22792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742815"/>
              </a:xfrm>
              <a:blipFill>
                <a:blip r:embed="rId3"/>
                <a:stretch>
                  <a:fillRect l="-1507" t="-2828" r="-2029" b="-37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2F89BABB-2711-4397-B803-495EABF64532}"/>
                  </a:ext>
                </a:extLst>
              </p:cNvPr>
              <p:cNvSpPr txBox="1"/>
              <p:nvPr/>
            </p:nvSpPr>
            <p:spPr>
              <a:xfrm>
                <a:off x="8350688" y="5706745"/>
                <a:ext cx="3598742" cy="9678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=1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𝑚𝑜𝑙</m:t>
                          </m:r>
                        </m:num>
                        <m:den>
                          <m:sSup>
                            <m:sSup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𝑑𝑚</m:t>
                              </m:r>
                            </m:e>
                            <m:sup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=1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num>
                        <m:den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2F89BABB-2711-4397-B803-495EABF645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0688" y="5706745"/>
                <a:ext cx="3598742" cy="9678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06E48729-9639-41C0-8597-D0DB48A017B3}"/>
                  </a:ext>
                </a:extLst>
              </p:cNvPr>
              <p:cNvSpPr txBox="1"/>
              <p:nvPr/>
            </p:nvSpPr>
            <p:spPr>
              <a:xfrm>
                <a:off x="3204194" y="3379404"/>
                <a:ext cx="8893397" cy="157620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∏"/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sSub>
                                    <m:sSubPr>
                                      <m:ctrlP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sup>
                              </m:sSubSup>
                            </m:e>
                          </m:nary>
                        </m:e>
                      </m:d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  <m:sSup>
                        <m:sSup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𝑚𝑜𝑙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𝑑𝑚</m:t>
                                      </m:r>
                                    </m:e>
                                    <m:sup>
                                      <m: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d>
                            <m:d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𝑙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</m:sup>
                      </m:sSup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  <m:sSup>
                        <m:sSup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d>
                            <m:d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𝑙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</m:sup>
                      </m:sSup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  <m:sSup>
                        <m:sSup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sup>
                      </m:sSup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06E48729-9639-41C0-8597-D0DB48A017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4194" y="3379404"/>
                <a:ext cx="8893397" cy="15762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725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empirikus sebességi egyenlet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2815"/>
          </a:xfrm>
        </p:spPr>
        <p:txBody>
          <a:bodyPr>
            <a:normAutofit lnSpcReduction="10000"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sebességi együttható mértékegysége tehát</a:t>
            </a:r>
          </a:p>
          <a:p>
            <a:pPr marL="0" indent="0">
              <a:spcBef>
                <a:spcPts val="15000"/>
              </a:spcBef>
              <a:spcAft>
                <a:spcPts val="1000"/>
              </a:spcAft>
              <a:buNone/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azaz függ attól, hogy milyen rendű a reakció, azaz a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reaktánsok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koncentrációinak hányadik hatványától függ a sebessége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ösz-szesen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2800" indent="-442800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részrendek nem feltétlenül egész számok, bármely pozitív értéket felvehetnek (még nulla is lehet)!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C45BC905-597D-4F64-A507-73BD54EEC69F}"/>
                  </a:ext>
                </a:extLst>
              </p:cNvPr>
              <p:cNvSpPr txBox="1"/>
              <p:nvPr/>
            </p:nvSpPr>
            <p:spPr>
              <a:xfrm>
                <a:off x="1910364" y="2445385"/>
                <a:ext cx="8437596" cy="16383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d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=1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∏"/>
                                  <m:ctrl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𝑙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hu-HU" sz="32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sSub>
                                        <m:sSubPr>
                                          <m:ctrlPr>
                                            <a:rPr lang="hu-HU" sz="3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hu-HU" sz="3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𝛽</m:t>
                                          </m:r>
                                        </m:e>
                                        <m:sub>
                                          <m:r>
                                            <a:rPr lang="hu-HU" sz="32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sup>
                                  </m:sSubSup>
                                </m:e>
                              </m:nary>
                            </m:e>
                          </m:d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=1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i="1">
                              <a:latin typeface="Cambria Math" panose="02040503050406030204" pitchFamily="18" charset="0"/>
                            </a:rPr>
                            <m:t>1</m:t>
                          </m:r>
                          <m:f>
                            <m:fPr>
                              <m:ctrlPr>
                                <a:rPr lang="hu-HU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32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num>
                            <m:den>
                              <m:r>
                                <a:rPr lang="hu-HU" sz="32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den>
                          </m:f>
                        </m:num>
                        <m:den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sSup>
                            <m:sSup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sup>
                          </m:sSup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=1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  <m:sup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sup>
                              </m:sSup>
                            </m:den>
                          </m:f>
                        </m:num>
                        <m:den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=1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hu-HU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den>
                      </m:f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C45BC905-597D-4F64-A507-73BD54EEC6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0364" y="2445385"/>
                <a:ext cx="8437596" cy="163833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705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Speciális esetek - elsőrendű reakciók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545" y="1825624"/>
            <a:ext cx="11556123" cy="4727575"/>
          </a:xfrm>
        </p:spPr>
        <p:txBody>
          <a:bodyPr>
            <a:normAutofit fontScale="92500"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olyan reakciók, amely során a kiindulási anyag egyetlen lépésben termékekké bomlik, a reakciórend egy - </a:t>
            </a:r>
            <a:r>
              <a:rPr lang="hu-H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unimolekulás</a:t>
            </a: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reakció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441325" indent="-441325">
              <a:spcBef>
                <a:spcPts val="750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ilyen alakú, ún. szeparálható differenciálegyenletek, átrendezés után megoldhatók integrálással, és lesz</a:t>
            </a:r>
          </a:p>
          <a:p>
            <a:pPr marL="0" indent="0" algn="r">
              <a:spcBef>
                <a:spcPts val="11000"/>
              </a:spcBef>
              <a:spcAft>
                <a:spcPts val="1000"/>
              </a:spcAft>
              <a:buNone/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3000" dirty="0">
                <a:solidFill>
                  <a:srgbClr val="2E0CF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differenciális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alakból, az </a:t>
            </a:r>
            <a:r>
              <a:rPr lang="hu-HU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integrális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alak!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BFC055AF-CE6A-4103-AA58-03DDFAD7CD88}"/>
                  </a:ext>
                </a:extLst>
              </p:cNvPr>
              <p:cNvSpPr txBox="1"/>
              <p:nvPr/>
            </p:nvSpPr>
            <p:spPr>
              <a:xfrm>
                <a:off x="1992761" y="2726383"/>
                <a:ext cx="8210453" cy="935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é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hu-H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BFC055AF-CE6A-4103-AA58-03DDFAD7C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2761" y="2726383"/>
                <a:ext cx="8210453" cy="9350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16F4470E-7741-44E0-8596-8C91B97848F4}"/>
                  </a:ext>
                </a:extLst>
              </p:cNvPr>
              <p:cNvSpPr txBox="1"/>
              <p:nvPr/>
            </p:nvSpPr>
            <p:spPr>
              <a:xfrm>
                <a:off x="7191177" y="4138449"/>
                <a:ext cx="4085542" cy="81817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800" b="0" i="1" smtClean="0">
                          <a:solidFill>
                            <a:srgbClr val="2E0CFC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hu-HU" sz="280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800" b="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</a:rPr>
                            <m:t>𝑑𝑐</m:t>
                          </m:r>
                        </m:num>
                        <m:den>
                          <m:r>
                            <a:rPr lang="hu-HU" sz="2800" b="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2800" b="0" i="1" smtClean="0">
                          <a:solidFill>
                            <a:srgbClr val="2E0CFC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solidFill>
                            <a:srgbClr val="2E0CFC"/>
                          </a:solidFill>
                          <a:latin typeface="Cambria Math" panose="02040503050406030204" pitchFamily="18" charset="0"/>
                        </a:rPr>
                        <m:t>𝑘𝑐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𝑑𝑐</m:t>
                          </m:r>
                        </m:num>
                        <m:den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hu-HU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hu-HU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hu-HU" sz="2800" dirty="0"/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16F4470E-7741-44E0-8596-8C91B97848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1177" y="4138449"/>
                <a:ext cx="4085542" cy="81817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DF84EEC4-EDA9-45B6-8258-E0AA770D873C}"/>
                  </a:ext>
                </a:extLst>
              </p:cNvPr>
              <p:cNvSpPr txBox="1"/>
              <p:nvPr/>
            </p:nvSpPr>
            <p:spPr>
              <a:xfrm>
                <a:off x="633246" y="4683563"/>
                <a:ext cx="10624383" cy="13461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hu-HU" sz="28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hu-HU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hu-HU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sup>
                        <m:e>
                          <m:f>
                            <m:fPr>
                              <m:ctrlPr>
                                <a:rPr lang="hu-HU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2800" i="1">
                                  <a:latin typeface="Cambria Math" panose="02040503050406030204" pitchFamily="18" charset="0"/>
                                </a:rPr>
                                <m:t>𝑑𝑐</m:t>
                              </m:r>
                            </m:num>
                            <m:den>
                              <m:r>
                                <a:rPr lang="hu-HU" sz="28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den>
                          </m:f>
                        </m:e>
                      </m:nary>
                      <m:r>
                        <a:rPr lang="hu-HU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hu-HU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nary>
                        <m:naryPr>
                          <m:limLoc m:val="undOvr"/>
                          <m:ctrlPr>
                            <a:rPr lang="hu-HU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  <m:e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  <m:r>
                        <a:rPr lang="hu-HU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Sup>
                        <m:sSubSupPr>
                          <m:ctrlPr>
                            <a:rPr lang="hu-HU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hu-HU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hu-HU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hu-HU" sz="28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lang="hu-HU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</m:func>
                            </m:e>
                          </m:d>
                        </m:e>
                        <m:sub>
                          <m:sSub>
                            <m:sSubPr>
                              <m:ctrlPr>
                                <a:rPr lang="hu-HU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hu-HU" sz="28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sup>
                      </m:sSubSup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hu-HU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  <m:sub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p>
                      </m:sSubSup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unc>
                        <m:funcPr>
                          <m:ctrlP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hu-HU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hu-HU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e>
                      </m:func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hu-HU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hu-HU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hu-HU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−0</m:t>
                          </m:r>
                        </m:e>
                      </m:d>
                    </m:oMath>
                  </m:oMathPara>
                </a14:m>
                <a:endParaRPr lang="hu-HU" sz="2800" dirty="0"/>
              </a:p>
            </p:txBody>
          </p:sp>
        </mc:Choice>
        <mc:Fallback xmlns="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DF84EEC4-EDA9-45B6-8258-E0AA770D87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246" y="4683563"/>
                <a:ext cx="10624383" cy="13461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572F78B7-1161-4413-A849-41D1AC83658E}"/>
                  </a:ext>
                </a:extLst>
              </p:cNvPr>
              <p:cNvSpPr txBox="1"/>
              <p:nvPr/>
            </p:nvSpPr>
            <p:spPr>
              <a:xfrm>
                <a:off x="694206" y="5872283"/>
                <a:ext cx="4662430" cy="8105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hu-HU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hu-HU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hu-HU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hu-HU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hu-HU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hu-HU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hu-HU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𝑘𝑡</m:t>
                          </m:r>
                        </m:sup>
                      </m:sSup>
                    </m:oMath>
                  </m:oMathPara>
                </a14:m>
                <a:endParaRPr lang="hu-HU" sz="2800" dirty="0"/>
              </a:p>
            </p:txBody>
          </p:sp>
        </mc:Choice>
        <mc:Fallback xmlns="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572F78B7-1161-4413-A849-41D1AC8365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206" y="5872283"/>
                <a:ext cx="4662430" cy="8105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Egyenes összekötő nyíllal 8">
            <a:extLst>
              <a:ext uri="{FF2B5EF4-FFF2-40B4-BE49-F238E27FC236}">
                <a16:creationId xmlns:a16="http://schemas.microsoft.com/office/drawing/2014/main" id="{21E1942D-C013-46B7-809B-FD0318D861C8}"/>
              </a:ext>
            </a:extLst>
          </p:cNvPr>
          <p:cNvCxnSpPr>
            <a:cxnSpLocks/>
          </p:cNvCxnSpPr>
          <p:nvPr/>
        </p:nvCxnSpPr>
        <p:spPr>
          <a:xfrm flipV="1">
            <a:off x="7345680" y="4998720"/>
            <a:ext cx="777240" cy="1005840"/>
          </a:xfrm>
          <a:prstGeom prst="straightConnector1">
            <a:avLst/>
          </a:prstGeom>
          <a:ln w="63500">
            <a:solidFill>
              <a:srgbClr val="2E0CF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Ív 9">
            <a:extLst>
              <a:ext uri="{FF2B5EF4-FFF2-40B4-BE49-F238E27FC236}">
                <a16:creationId xmlns:a16="http://schemas.microsoft.com/office/drawing/2014/main" id="{93B82213-48B8-47AD-8369-C8C74E2ADAE7}"/>
              </a:ext>
            </a:extLst>
          </p:cNvPr>
          <p:cNvSpPr/>
          <p:nvPr/>
        </p:nvSpPr>
        <p:spPr>
          <a:xfrm>
            <a:off x="4328160" y="5549531"/>
            <a:ext cx="5852160" cy="1125589"/>
          </a:xfrm>
          <a:prstGeom prst="arc">
            <a:avLst>
              <a:gd name="adj1" fmla="val 10778193"/>
              <a:gd name="adj2" fmla="val 0"/>
            </a:avLst>
          </a:prstGeom>
          <a:ln w="63500">
            <a:solidFill>
              <a:srgbClr val="FF000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0157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Speciális esetek - elsőrendű reakciók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42416"/>
          </a:xfrm>
        </p:spPr>
        <p:txBody>
          <a:bodyPr>
            <a:normAutofit fontScale="92500"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Felezési idő 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hu-HU" sz="3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½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- az az idő, ami alatt a kiindulási koncentráció a felére csökken, azaz az az 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idő amikor </a:t>
            </a:r>
            <a:r>
              <a:rPr lang="hu-H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3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3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/2!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Elsőrendű reakció esetében, az integrált sebességi egyenletből: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FC5B32F3-5715-4237-A24D-5C030F264011}"/>
                  </a:ext>
                </a:extLst>
              </p:cNvPr>
              <p:cNvSpPr txBox="1"/>
              <p:nvPr/>
            </p:nvSpPr>
            <p:spPr>
              <a:xfrm>
                <a:off x="2843046" y="3418643"/>
                <a:ext cx="6487417" cy="94493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𝑘𝑡</m:t>
                          </m:r>
                        </m:sup>
                      </m:sSup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>
                        <m:fPr>
                          <m:ctrlP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u-HU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hu-H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sSub>
                            <m:sSubPr>
                              <m:ctrlP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f>
                                <m:fPr>
                                  <m:type m:val="skw"/>
                                  <m:ctrlPr>
                                    <a:rPr lang="hu-HU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hu-HU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hu-HU" sz="3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sup>
                      </m:sSup>
                    </m:oMath>
                  </m:oMathPara>
                </a14:m>
                <a:endParaRPr lang="hu-H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FC5B32F3-5715-4237-A24D-5C030F2640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046" y="3418643"/>
                <a:ext cx="6487417" cy="94493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1991BD6F-0D14-4D99-B0CB-6FFA897EA45F}"/>
              </a:ext>
            </a:extLst>
          </p:cNvPr>
          <p:cNvCxnSpPr/>
          <p:nvPr/>
        </p:nvCxnSpPr>
        <p:spPr>
          <a:xfrm>
            <a:off x="6187440" y="3474720"/>
            <a:ext cx="411480" cy="34226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72A81D8D-91FC-4FBA-BCDF-17B50D5AD1BB}"/>
              </a:ext>
            </a:extLst>
          </p:cNvPr>
          <p:cNvCxnSpPr/>
          <p:nvPr/>
        </p:nvCxnSpPr>
        <p:spPr>
          <a:xfrm>
            <a:off x="7158038" y="3786505"/>
            <a:ext cx="411480" cy="342265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24ACF56D-41D5-40C7-9D55-23B9F9385A6A}"/>
                  </a:ext>
                </a:extLst>
              </p:cNvPr>
              <p:cNvSpPr txBox="1"/>
              <p:nvPr/>
            </p:nvSpPr>
            <p:spPr>
              <a:xfrm>
                <a:off x="3224046" y="4270393"/>
                <a:ext cx="6351932" cy="921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hu-HU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32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func>
                      <m:r>
                        <a:rPr lang="hu-HU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hu-H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  <m:r>
                        <a:rPr lang="hu-H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32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e>
                      </m:func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hu-H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</m:oMath>
                  </m:oMathPara>
                </a14:m>
                <a:endParaRPr lang="hu-HU" sz="32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Szövegdoboz 7">
                <a:extLst>
                  <a:ext uri="{FF2B5EF4-FFF2-40B4-BE49-F238E27FC236}">
                    <a16:creationId xmlns:a16="http://schemas.microsoft.com/office/drawing/2014/main" id="{24ACF56D-41D5-40C7-9D55-23B9F9385A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4046" y="4270393"/>
                <a:ext cx="6351932" cy="9219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B0C46A26-FF06-4F70-979E-98B38530F36C}"/>
                  </a:ext>
                </a:extLst>
              </p:cNvPr>
              <p:cNvSpPr txBox="1"/>
              <p:nvPr/>
            </p:nvSpPr>
            <p:spPr>
              <a:xfrm>
                <a:off x="4092726" y="5459113"/>
                <a:ext cx="4056880" cy="11769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f>
                            <m:fPr>
                              <m:type m:val="skw"/>
                              <m:ctrlP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b>
                      </m:sSub>
                      <m:r>
                        <a:rPr lang="hu-HU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 sz="3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num>
                        <m:den>
                          <m:r>
                            <a:rPr lang="hu-HU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  <m:r>
                        <a:rPr lang="hu-HU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é</m:t>
                      </m:r>
                      <m:r>
                        <a:rPr lang="hu-HU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  <m:r>
                        <a:rPr lang="hu-HU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hu-HU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 sz="3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num>
                        <m:den>
                          <m:sSub>
                            <m:sSubPr>
                              <m:ctrlP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f>
                                <m:fPr>
                                  <m:type m:val="skw"/>
                                  <m:ctrlPr>
                                    <a:rPr lang="hu-HU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hu-HU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hu-HU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den>
                      </m:f>
                    </m:oMath>
                  </m:oMathPara>
                </a14:m>
                <a:endParaRPr lang="hu-HU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Szövegdoboz 8">
                <a:extLst>
                  <a:ext uri="{FF2B5EF4-FFF2-40B4-BE49-F238E27FC236}">
                    <a16:creationId xmlns:a16="http://schemas.microsoft.com/office/drawing/2014/main" id="{B0C46A26-FF06-4F70-979E-98B38530F3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726" y="5459113"/>
                <a:ext cx="4056880" cy="11769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706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Kép 40">
            <a:extLst>
              <a:ext uri="{FF2B5EF4-FFF2-40B4-BE49-F238E27FC236}">
                <a16:creationId xmlns:a16="http://schemas.microsoft.com/office/drawing/2014/main" id="{17F2B57A-2287-40D3-8632-D9FB38F3D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23" y="2481304"/>
            <a:ext cx="7411564" cy="4320000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Speciális esetek - elsőrendű reakciók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25624"/>
            <a:ext cx="11536680" cy="4864735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Hogyan mérhető az elsőrendű reakció sebességi együtthatója?</a:t>
            </a:r>
          </a:p>
          <a:p>
            <a:pPr marL="7620000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felezési idő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függet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-len a kiindulási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-centrációtól!</a:t>
            </a:r>
          </a:p>
          <a:p>
            <a:pPr marL="7620000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Bármely olyan pont-pár alkalmas a sebes-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ségi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együttható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kiszá-molására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amely közt a koncentráció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megfe-leződik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grpSp>
        <p:nvGrpSpPr>
          <p:cNvPr id="55" name="Csoportba foglalás 54">
            <a:extLst>
              <a:ext uri="{FF2B5EF4-FFF2-40B4-BE49-F238E27FC236}">
                <a16:creationId xmlns:a16="http://schemas.microsoft.com/office/drawing/2014/main" id="{DCD007ED-907A-458C-AEC9-B23EB2C3EFD8}"/>
              </a:ext>
            </a:extLst>
          </p:cNvPr>
          <p:cNvGrpSpPr/>
          <p:nvPr/>
        </p:nvGrpSpPr>
        <p:grpSpPr>
          <a:xfrm>
            <a:off x="1451159" y="3611878"/>
            <a:ext cx="1943" cy="2360876"/>
            <a:chOff x="1451159" y="3611878"/>
            <a:chExt cx="1943" cy="2360876"/>
          </a:xfrm>
        </p:grpSpPr>
        <p:cxnSp>
          <p:nvCxnSpPr>
            <p:cNvPr id="13" name="Egyenes összekötő nyíllal 12">
              <a:extLst>
                <a:ext uri="{FF2B5EF4-FFF2-40B4-BE49-F238E27FC236}">
                  <a16:creationId xmlns:a16="http://schemas.microsoft.com/office/drawing/2014/main" id="{37158A2D-5D85-46D0-9F13-6EE8BAD7BF7C}"/>
                </a:ext>
              </a:extLst>
            </p:cNvPr>
            <p:cNvCxnSpPr>
              <a:cxnSpLocks/>
            </p:cNvCxnSpPr>
            <p:nvPr/>
          </p:nvCxnSpPr>
          <p:spPr>
            <a:xfrm>
              <a:off x="1453102" y="3611878"/>
              <a:ext cx="0" cy="119071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nyíllal 18">
              <a:extLst>
                <a:ext uri="{FF2B5EF4-FFF2-40B4-BE49-F238E27FC236}">
                  <a16:creationId xmlns:a16="http://schemas.microsoft.com/office/drawing/2014/main" id="{CC6960CD-8538-4612-8720-62F76B0B2C41}"/>
                </a:ext>
              </a:extLst>
            </p:cNvPr>
            <p:cNvCxnSpPr>
              <a:cxnSpLocks/>
            </p:cNvCxnSpPr>
            <p:nvPr/>
          </p:nvCxnSpPr>
          <p:spPr>
            <a:xfrm>
              <a:off x="1451159" y="4782044"/>
              <a:ext cx="0" cy="119071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Csoportba foglalás 57">
            <a:extLst>
              <a:ext uri="{FF2B5EF4-FFF2-40B4-BE49-F238E27FC236}">
                <a16:creationId xmlns:a16="http://schemas.microsoft.com/office/drawing/2014/main" id="{F9976EF8-C177-407E-A27A-07CB057CDDCA}"/>
              </a:ext>
            </a:extLst>
          </p:cNvPr>
          <p:cNvGrpSpPr/>
          <p:nvPr/>
        </p:nvGrpSpPr>
        <p:grpSpPr>
          <a:xfrm>
            <a:off x="4397118" y="5314480"/>
            <a:ext cx="1943" cy="653335"/>
            <a:chOff x="4397118" y="5314480"/>
            <a:chExt cx="1943" cy="653335"/>
          </a:xfrm>
        </p:grpSpPr>
        <p:cxnSp>
          <p:nvCxnSpPr>
            <p:cNvPr id="22" name="Egyenes összekötő nyíllal 21">
              <a:extLst>
                <a:ext uri="{FF2B5EF4-FFF2-40B4-BE49-F238E27FC236}">
                  <a16:creationId xmlns:a16="http://schemas.microsoft.com/office/drawing/2014/main" id="{A21ADF12-D64F-4765-A38B-A24E8AF58D2B}"/>
                </a:ext>
              </a:extLst>
            </p:cNvPr>
            <p:cNvCxnSpPr>
              <a:cxnSpLocks/>
            </p:cNvCxnSpPr>
            <p:nvPr/>
          </p:nvCxnSpPr>
          <p:spPr>
            <a:xfrm>
              <a:off x="4399061" y="5314480"/>
              <a:ext cx="0" cy="346545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gyenes összekötő nyíllal 23">
              <a:extLst>
                <a:ext uri="{FF2B5EF4-FFF2-40B4-BE49-F238E27FC236}">
                  <a16:creationId xmlns:a16="http://schemas.microsoft.com/office/drawing/2014/main" id="{F579D5DB-B6CA-4B82-90A0-EB50A01A8AA6}"/>
                </a:ext>
              </a:extLst>
            </p:cNvPr>
            <p:cNvCxnSpPr>
              <a:cxnSpLocks/>
            </p:cNvCxnSpPr>
            <p:nvPr/>
          </p:nvCxnSpPr>
          <p:spPr>
            <a:xfrm>
              <a:off x="4397118" y="5621270"/>
              <a:ext cx="0" cy="346545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Csoportba foglalás 55">
            <a:extLst>
              <a:ext uri="{FF2B5EF4-FFF2-40B4-BE49-F238E27FC236}">
                <a16:creationId xmlns:a16="http://schemas.microsoft.com/office/drawing/2014/main" id="{CF549987-027C-4948-BFF4-DFBDC0A1F47B}"/>
              </a:ext>
            </a:extLst>
          </p:cNvPr>
          <p:cNvGrpSpPr/>
          <p:nvPr/>
        </p:nvGrpSpPr>
        <p:grpSpPr>
          <a:xfrm>
            <a:off x="1979218" y="4106180"/>
            <a:ext cx="1325" cy="1867198"/>
            <a:chOff x="1979218" y="4106180"/>
            <a:chExt cx="1325" cy="1867198"/>
          </a:xfrm>
        </p:grpSpPr>
        <p:cxnSp>
          <p:nvCxnSpPr>
            <p:cNvPr id="27" name="Egyenes összekötő nyíllal 26">
              <a:extLst>
                <a:ext uri="{FF2B5EF4-FFF2-40B4-BE49-F238E27FC236}">
                  <a16:creationId xmlns:a16="http://schemas.microsoft.com/office/drawing/2014/main" id="{B7E5CBC9-7ABC-42DA-8037-7E4363DA1882}"/>
                </a:ext>
              </a:extLst>
            </p:cNvPr>
            <p:cNvCxnSpPr>
              <a:cxnSpLocks/>
            </p:cNvCxnSpPr>
            <p:nvPr/>
          </p:nvCxnSpPr>
          <p:spPr>
            <a:xfrm>
              <a:off x="1979218" y="4106180"/>
              <a:ext cx="0" cy="966752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gyenes összekötő nyíllal 28">
              <a:extLst>
                <a:ext uri="{FF2B5EF4-FFF2-40B4-BE49-F238E27FC236}">
                  <a16:creationId xmlns:a16="http://schemas.microsoft.com/office/drawing/2014/main" id="{381A01E7-C0EA-4D33-AD1E-7A3B1C80D128}"/>
                </a:ext>
              </a:extLst>
            </p:cNvPr>
            <p:cNvCxnSpPr>
              <a:cxnSpLocks/>
            </p:cNvCxnSpPr>
            <p:nvPr/>
          </p:nvCxnSpPr>
          <p:spPr>
            <a:xfrm>
              <a:off x="1980543" y="5006626"/>
              <a:ext cx="0" cy="966752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Csoportba foglalás 56">
            <a:extLst>
              <a:ext uri="{FF2B5EF4-FFF2-40B4-BE49-F238E27FC236}">
                <a16:creationId xmlns:a16="http://schemas.microsoft.com/office/drawing/2014/main" id="{D29FDBDC-04FE-4C14-A8D2-CA7604B2E95E}"/>
              </a:ext>
            </a:extLst>
          </p:cNvPr>
          <p:cNvGrpSpPr/>
          <p:nvPr/>
        </p:nvGrpSpPr>
        <p:grpSpPr>
          <a:xfrm>
            <a:off x="2792899" y="4647897"/>
            <a:ext cx="6624" cy="1323533"/>
            <a:chOff x="2792899" y="4647897"/>
            <a:chExt cx="6624" cy="1323533"/>
          </a:xfrm>
        </p:grpSpPr>
        <p:cxnSp>
          <p:nvCxnSpPr>
            <p:cNvPr id="20" name="Egyenes összekötő nyíllal 19">
              <a:extLst>
                <a:ext uri="{FF2B5EF4-FFF2-40B4-BE49-F238E27FC236}">
                  <a16:creationId xmlns:a16="http://schemas.microsoft.com/office/drawing/2014/main" id="{EA70CD46-16C0-4831-B344-E3762C5434BE}"/>
                </a:ext>
              </a:extLst>
            </p:cNvPr>
            <p:cNvCxnSpPr>
              <a:cxnSpLocks/>
            </p:cNvCxnSpPr>
            <p:nvPr/>
          </p:nvCxnSpPr>
          <p:spPr>
            <a:xfrm>
              <a:off x="2799523" y="5306529"/>
              <a:ext cx="0" cy="664901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Egyenes összekötő nyíllal 30">
              <a:extLst>
                <a:ext uri="{FF2B5EF4-FFF2-40B4-BE49-F238E27FC236}">
                  <a16:creationId xmlns:a16="http://schemas.microsoft.com/office/drawing/2014/main" id="{60C37EBC-AEEA-41A6-95EE-5289C30643AC}"/>
                </a:ext>
              </a:extLst>
            </p:cNvPr>
            <p:cNvCxnSpPr>
              <a:cxnSpLocks/>
            </p:cNvCxnSpPr>
            <p:nvPr/>
          </p:nvCxnSpPr>
          <p:spPr>
            <a:xfrm>
              <a:off x="2792899" y="4647897"/>
              <a:ext cx="0" cy="664901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Csoportba foglalás 58">
            <a:extLst>
              <a:ext uri="{FF2B5EF4-FFF2-40B4-BE49-F238E27FC236}">
                <a16:creationId xmlns:a16="http://schemas.microsoft.com/office/drawing/2014/main" id="{32DD504B-5FF5-4224-BB35-56FC9C00703B}"/>
              </a:ext>
            </a:extLst>
          </p:cNvPr>
          <p:cNvGrpSpPr/>
          <p:nvPr/>
        </p:nvGrpSpPr>
        <p:grpSpPr>
          <a:xfrm>
            <a:off x="5193178" y="5509090"/>
            <a:ext cx="935" cy="466301"/>
            <a:chOff x="5193178" y="5509090"/>
            <a:chExt cx="935" cy="466301"/>
          </a:xfrm>
        </p:grpSpPr>
        <p:cxnSp>
          <p:nvCxnSpPr>
            <p:cNvPr id="34" name="Egyenes összekötő nyíllal 33">
              <a:extLst>
                <a:ext uri="{FF2B5EF4-FFF2-40B4-BE49-F238E27FC236}">
                  <a16:creationId xmlns:a16="http://schemas.microsoft.com/office/drawing/2014/main" id="{CE7E2063-8AD5-4F2C-B321-88B6C3362DDB}"/>
                </a:ext>
              </a:extLst>
            </p:cNvPr>
            <p:cNvCxnSpPr>
              <a:cxnSpLocks/>
            </p:cNvCxnSpPr>
            <p:nvPr/>
          </p:nvCxnSpPr>
          <p:spPr>
            <a:xfrm>
              <a:off x="5193178" y="5738842"/>
              <a:ext cx="0" cy="236549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sm" len="sm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gyenes összekötő nyíllal 36">
              <a:extLst>
                <a:ext uri="{FF2B5EF4-FFF2-40B4-BE49-F238E27FC236}">
                  <a16:creationId xmlns:a16="http://schemas.microsoft.com/office/drawing/2014/main" id="{F44595FD-69ED-4E63-9234-46BE0415CA2B}"/>
                </a:ext>
              </a:extLst>
            </p:cNvPr>
            <p:cNvCxnSpPr>
              <a:cxnSpLocks/>
            </p:cNvCxnSpPr>
            <p:nvPr/>
          </p:nvCxnSpPr>
          <p:spPr>
            <a:xfrm>
              <a:off x="5194113" y="5509090"/>
              <a:ext cx="0" cy="236549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sm" len="sm"/>
              <a:tailEnd type="stealth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Csoportba foglalás 53">
            <a:extLst>
              <a:ext uri="{FF2B5EF4-FFF2-40B4-BE49-F238E27FC236}">
                <a16:creationId xmlns:a16="http://schemas.microsoft.com/office/drawing/2014/main" id="{3287EE9C-A884-4462-A815-B2A3DEB4FD3E}"/>
              </a:ext>
            </a:extLst>
          </p:cNvPr>
          <p:cNvGrpSpPr/>
          <p:nvPr/>
        </p:nvGrpSpPr>
        <p:grpSpPr>
          <a:xfrm>
            <a:off x="1190707" y="3338776"/>
            <a:ext cx="937" cy="2629779"/>
            <a:chOff x="1190707" y="3338776"/>
            <a:chExt cx="937" cy="2629779"/>
          </a:xfrm>
        </p:grpSpPr>
        <p:cxnSp>
          <p:nvCxnSpPr>
            <p:cNvPr id="18" name="Egyenes összekötő nyíllal 17">
              <a:extLst>
                <a:ext uri="{FF2B5EF4-FFF2-40B4-BE49-F238E27FC236}">
                  <a16:creationId xmlns:a16="http://schemas.microsoft.com/office/drawing/2014/main" id="{4AE72F85-6251-4AE0-8757-FF8462FE860F}"/>
                </a:ext>
              </a:extLst>
            </p:cNvPr>
            <p:cNvCxnSpPr>
              <a:cxnSpLocks/>
            </p:cNvCxnSpPr>
            <p:nvPr/>
          </p:nvCxnSpPr>
          <p:spPr>
            <a:xfrm>
              <a:off x="1190707" y="4661757"/>
              <a:ext cx="0" cy="1306798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Egyenes összekötő nyíllal 39">
              <a:extLst>
                <a:ext uri="{FF2B5EF4-FFF2-40B4-BE49-F238E27FC236}">
                  <a16:creationId xmlns:a16="http://schemas.microsoft.com/office/drawing/2014/main" id="{ABB8AA36-ECD6-4A3B-8DCC-FB339936E73B}"/>
                </a:ext>
              </a:extLst>
            </p:cNvPr>
            <p:cNvCxnSpPr>
              <a:cxnSpLocks/>
            </p:cNvCxnSpPr>
            <p:nvPr/>
          </p:nvCxnSpPr>
          <p:spPr>
            <a:xfrm>
              <a:off x="1191644" y="3338776"/>
              <a:ext cx="0" cy="1306798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Csoportba foglalás 48">
            <a:extLst>
              <a:ext uri="{FF2B5EF4-FFF2-40B4-BE49-F238E27FC236}">
                <a16:creationId xmlns:a16="http://schemas.microsoft.com/office/drawing/2014/main" id="{85B40DAC-FD74-4031-814E-B266FC9B5EBD}"/>
              </a:ext>
            </a:extLst>
          </p:cNvPr>
          <p:cNvGrpSpPr/>
          <p:nvPr/>
        </p:nvGrpSpPr>
        <p:grpSpPr>
          <a:xfrm>
            <a:off x="1440510" y="4693919"/>
            <a:ext cx="1612127" cy="400110"/>
            <a:chOff x="1440510" y="4693919"/>
            <a:chExt cx="1612127" cy="400110"/>
          </a:xfrm>
        </p:grpSpPr>
        <p:cxnSp>
          <p:nvCxnSpPr>
            <p:cNvPr id="12" name="Egyenes összekötő nyíllal 11">
              <a:extLst>
                <a:ext uri="{FF2B5EF4-FFF2-40B4-BE49-F238E27FC236}">
                  <a16:creationId xmlns:a16="http://schemas.microsoft.com/office/drawing/2014/main" id="{25C5A0EE-75E1-4CA3-BD52-27A3DB9C90F4}"/>
                </a:ext>
              </a:extLst>
            </p:cNvPr>
            <p:cNvCxnSpPr>
              <a:cxnSpLocks/>
            </p:cNvCxnSpPr>
            <p:nvPr/>
          </p:nvCxnSpPr>
          <p:spPr>
            <a:xfrm>
              <a:off x="1440510" y="4804576"/>
              <a:ext cx="161212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Szövegdoboz 41">
              <a:extLst>
                <a:ext uri="{FF2B5EF4-FFF2-40B4-BE49-F238E27FC236}">
                  <a16:creationId xmlns:a16="http://schemas.microsoft.com/office/drawing/2014/main" id="{2FEE09DC-6AF2-4AAF-8219-DD04751C454D}"/>
                </a:ext>
              </a:extLst>
            </p:cNvPr>
            <p:cNvSpPr txBox="1"/>
            <p:nvPr/>
          </p:nvSpPr>
          <p:spPr>
            <a:xfrm>
              <a:off x="2055223" y="4693919"/>
              <a:ext cx="383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hu-HU" sz="20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½</a:t>
              </a:r>
            </a:p>
          </p:txBody>
        </p:sp>
      </p:grpSp>
      <p:grpSp>
        <p:nvGrpSpPr>
          <p:cNvPr id="50" name="Csoportba foglalás 49">
            <a:extLst>
              <a:ext uri="{FF2B5EF4-FFF2-40B4-BE49-F238E27FC236}">
                <a16:creationId xmlns:a16="http://schemas.microsoft.com/office/drawing/2014/main" id="{1D5D3DC4-27D2-4B48-A1E5-F23F97BF83C5}"/>
              </a:ext>
            </a:extLst>
          </p:cNvPr>
          <p:cNvGrpSpPr/>
          <p:nvPr/>
        </p:nvGrpSpPr>
        <p:grpSpPr>
          <a:xfrm>
            <a:off x="1974566" y="4942114"/>
            <a:ext cx="1612127" cy="400110"/>
            <a:chOff x="1974566" y="4942114"/>
            <a:chExt cx="1612127" cy="400110"/>
          </a:xfrm>
        </p:grpSpPr>
        <p:cxnSp>
          <p:nvCxnSpPr>
            <p:cNvPr id="25" name="Egyenes összekötő nyíllal 24">
              <a:extLst>
                <a:ext uri="{FF2B5EF4-FFF2-40B4-BE49-F238E27FC236}">
                  <a16:creationId xmlns:a16="http://schemas.microsoft.com/office/drawing/2014/main" id="{30E5730F-93E4-4B0A-928B-7A5F0A73129A}"/>
                </a:ext>
              </a:extLst>
            </p:cNvPr>
            <p:cNvCxnSpPr>
              <a:cxnSpLocks/>
            </p:cNvCxnSpPr>
            <p:nvPr/>
          </p:nvCxnSpPr>
          <p:spPr>
            <a:xfrm>
              <a:off x="1974566" y="5044437"/>
              <a:ext cx="161212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Szövegdoboz 42">
              <a:extLst>
                <a:ext uri="{FF2B5EF4-FFF2-40B4-BE49-F238E27FC236}">
                  <a16:creationId xmlns:a16="http://schemas.microsoft.com/office/drawing/2014/main" id="{107C1858-9413-4759-BB12-E8D8036F6BF1}"/>
                </a:ext>
              </a:extLst>
            </p:cNvPr>
            <p:cNvSpPr txBox="1"/>
            <p:nvPr/>
          </p:nvSpPr>
          <p:spPr>
            <a:xfrm>
              <a:off x="2416629" y="4942114"/>
              <a:ext cx="383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hu-HU" sz="20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½</a:t>
              </a:r>
            </a:p>
          </p:txBody>
        </p:sp>
      </p:grpSp>
      <p:grpSp>
        <p:nvGrpSpPr>
          <p:cNvPr id="51" name="Csoportba foglalás 50">
            <a:extLst>
              <a:ext uri="{FF2B5EF4-FFF2-40B4-BE49-F238E27FC236}">
                <a16:creationId xmlns:a16="http://schemas.microsoft.com/office/drawing/2014/main" id="{9E9ECFAC-3823-48A8-A7CF-EB486E7BCEC1}"/>
              </a:ext>
            </a:extLst>
          </p:cNvPr>
          <p:cNvGrpSpPr/>
          <p:nvPr/>
        </p:nvGrpSpPr>
        <p:grpSpPr>
          <a:xfrm>
            <a:off x="2785607" y="5260915"/>
            <a:ext cx="1612127" cy="400110"/>
            <a:chOff x="2785607" y="5260915"/>
            <a:chExt cx="1612127" cy="400110"/>
          </a:xfrm>
        </p:grpSpPr>
        <p:cxnSp>
          <p:nvCxnSpPr>
            <p:cNvPr id="15" name="Egyenes összekötő nyíllal 14">
              <a:extLst>
                <a:ext uri="{FF2B5EF4-FFF2-40B4-BE49-F238E27FC236}">
                  <a16:creationId xmlns:a16="http://schemas.microsoft.com/office/drawing/2014/main" id="{DDD93725-8F33-4CBC-B562-A84635657113}"/>
                </a:ext>
              </a:extLst>
            </p:cNvPr>
            <p:cNvCxnSpPr>
              <a:cxnSpLocks/>
            </p:cNvCxnSpPr>
            <p:nvPr/>
          </p:nvCxnSpPr>
          <p:spPr>
            <a:xfrm>
              <a:off x="2785607" y="5322736"/>
              <a:ext cx="161212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Szövegdoboz 43">
              <a:extLst>
                <a:ext uri="{FF2B5EF4-FFF2-40B4-BE49-F238E27FC236}">
                  <a16:creationId xmlns:a16="http://schemas.microsoft.com/office/drawing/2014/main" id="{756C2C3E-7832-4D12-89DC-EF7E9DE983A9}"/>
                </a:ext>
              </a:extLst>
            </p:cNvPr>
            <p:cNvSpPr txBox="1"/>
            <p:nvPr/>
          </p:nvSpPr>
          <p:spPr>
            <a:xfrm>
              <a:off x="3483429" y="5260915"/>
              <a:ext cx="383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hu-HU" sz="20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½</a:t>
              </a:r>
            </a:p>
          </p:txBody>
        </p:sp>
      </p:grpSp>
      <p:grpSp>
        <p:nvGrpSpPr>
          <p:cNvPr id="52" name="Csoportba foglalás 51">
            <a:extLst>
              <a:ext uri="{FF2B5EF4-FFF2-40B4-BE49-F238E27FC236}">
                <a16:creationId xmlns:a16="http://schemas.microsoft.com/office/drawing/2014/main" id="{A5F42EB4-9DD0-49FB-8A23-409E0FD763B4}"/>
              </a:ext>
            </a:extLst>
          </p:cNvPr>
          <p:cNvGrpSpPr/>
          <p:nvPr/>
        </p:nvGrpSpPr>
        <p:grpSpPr>
          <a:xfrm>
            <a:off x="4385145" y="5551714"/>
            <a:ext cx="1612127" cy="400110"/>
            <a:chOff x="4385145" y="5551714"/>
            <a:chExt cx="1612127" cy="400110"/>
          </a:xfrm>
        </p:grpSpPr>
        <p:cxnSp>
          <p:nvCxnSpPr>
            <p:cNvPr id="21" name="Egyenes összekötő nyíllal 20">
              <a:extLst>
                <a:ext uri="{FF2B5EF4-FFF2-40B4-BE49-F238E27FC236}">
                  <a16:creationId xmlns:a16="http://schemas.microsoft.com/office/drawing/2014/main" id="{443D0B9B-4616-4A3C-904E-8D1A76EBB3CB}"/>
                </a:ext>
              </a:extLst>
            </p:cNvPr>
            <p:cNvCxnSpPr>
              <a:cxnSpLocks/>
            </p:cNvCxnSpPr>
            <p:nvPr/>
          </p:nvCxnSpPr>
          <p:spPr>
            <a:xfrm>
              <a:off x="4385145" y="5642111"/>
              <a:ext cx="161212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Szövegdoboz 44">
              <a:extLst>
                <a:ext uri="{FF2B5EF4-FFF2-40B4-BE49-F238E27FC236}">
                  <a16:creationId xmlns:a16="http://schemas.microsoft.com/office/drawing/2014/main" id="{A62B90A0-70A1-4509-B049-366687664CBF}"/>
                </a:ext>
              </a:extLst>
            </p:cNvPr>
            <p:cNvSpPr txBox="1"/>
            <p:nvPr/>
          </p:nvSpPr>
          <p:spPr>
            <a:xfrm>
              <a:off x="4759234" y="5551714"/>
              <a:ext cx="383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hu-HU" sz="20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½</a:t>
              </a:r>
            </a:p>
          </p:txBody>
        </p:sp>
      </p:grpSp>
      <p:grpSp>
        <p:nvGrpSpPr>
          <p:cNvPr id="53" name="Csoportba foglalás 52">
            <a:extLst>
              <a:ext uri="{FF2B5EF4-FFF2-40B4-BE49-F238E27FC236}">
                <a16:creationId xmlns:a16="http://schemas.microsoft.com/office/drawing/2014/main" id="{12C13EAA-D985-4F20-AD35-CBDAF32E0BA5}"/>
              </a:ext>
            </a:extLst>
          </p:cNvPr>
          <p:cNvGrpSpPr/>
          <p:nvPr/>
        </p:nvGrpSpPr>
        <p:grpSpPr>
          <a:xfrm>
            <a:off x="5151121" y="5661025"/>
            <a:ext cx="1655854" cy="400110"/>
            <a:chOff x="5194847" y="5661025"/>
            <a:chExt cx="1612127" cy="400110"/>
          </a:xfrm>
        </p:grpSpPr>
        <p:cxnSp>
          <p:nvCxnSpPr>
            <p:cNvPr id="26" name="Egyenes összekötő nyíllal 25">
              <a:extLst>
                <a:ext uri="{FF2B5EF4-FFF2-40B4-BE49-F238E27FC236}">
                  <a16:creationId xmlns:a16="http://schemas.microsoft.com/office/drawing/2014/main" id="{E71F9689-A2D7-47C9-BD50-F516A594236A}"/>
                </a:ext>
              </a:extLst>
            </p:cNvPr>
            <p:cNvCxnSpPr>
              <a:cxnSpLocks/>
            </p:cNvCxnSpPr>
            <p:nvPr/>
          </p:nvCxnSpPr>
          <p:spPr>
            <a:xfrm>
              <a:off x="5194847" y="5744156"/>
              <a:ext cx="161212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Szövegdoboz 45">
              <a:extLst>
                <a:ext uri="{FF2B5EF4-FFF2-40B4-BE49-F238E27FC236}">
                  <a16:creationId xmlns:a16="http://schemas.microsoft.com/office/drawing/2014/main" id="{02B17499-1038-4CC5-A97F-F3D3DDD0CC06}"/>
                </a:ext>
              </a:extLst>
            </p:cNvPr>
            <p:cNvSpPr txBox="1"/>
            <p:nvPr/>
          </p:nvSpPr>
          <p:spPr>
            <a:xfrm>
              <a:off x="5826034" y="5661025"/>
              <a:ext cx="383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hu-HU" sz="20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½</a:t>
              </a:r>
            </a:p>
          </p:txBody>
        </p:sp>
      </p:grpSp>
      <p:grpSp>
        <p:nvGrpSpPr>
          <p:cNvPr id="48" name="Csoportba foglalás 47">
            <a:extLst>
              <a:ext uri="{FF2B5EF4-FFF2-40B4-BE49-F238E27FC236}">
                <a16:creationId xmlns:a16="http://schemas.microsoft.com/office/drawing/2014/main" id="{35733683-4614-40FF-AEBA-BD69B09AD2E3}"/>
              </a:ext>
            </a:extLst>
          </p:cNvPr>
          <p:cNvGrpSpPr/>
          <p:nvPr/>
        </p:nvGrpSpPr>
        <p:grpSpPr>
          <a:xfrm>
            <a:off x="1184744" y="4254137"/>
            <a:ext cx="1612127" cy="400110"/>
            <a:chOff x="1184744" y="4254137"/>
            <a:chExt cx="1612127" cy="400110"/>
          </a:xfrm>
        </p:grpSpPr>
        <p:cxnSp>
          <p:nvCxnSpPr>
            <p:cNvPr id="6" name="Egyenes összekötő nyíllal 5">
              <a:extLst>
                <a:ext uri="{FF2B5EF4-FFF2-40B4-BE49-F238E27FC236}">
                  <a16:creationId xmlns:a16="http://schemas.microsoft.com/office/drawing/2014/main" id="{369AFE41-37AD-4756-9CB3-F7D368A19EDA}"/>
                </a:ext>
              </a:extLst>
            </p:cNvPr>
            <p:cNvCxnSpPr>
              <a:cxnSpLocks/>
            </p:cNvCxnSpPr>
            <p:nvPr/>
          </p:nvCxnSpPr>
          <p:spPr>
            <a:xfrm>
              <a:off x="1184744" y="4652176"/>
              <a:ext cx="1612127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headEnd type="stealth" w="lg" len="lg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Szövegdoboz 46">
              <a:extLst>
                <a:ext uri="{FF2B5EF4-FFF2-40B4-BE49-F238E27FC236}">
                  <a16:creationId xmlns:a16="http://schemas.microsoft.com/office/drawing/2014/main" id="{2C5F290F-641E-472C-89EF-338055DA13B0}"/>
                </a:ext>
              </a:extLst>
            </p:cNvPr>
            <p:cNvSpPr txBox="1"/>
            <p:nvPr/>
          </p:nvSpPr>
          <p:spPr>
            <a:xfrm>
              <a:off x="1537063" y="4254137"/>
              <a:ext cx="3834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hu-HU" sz="20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½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Szövegdoboz 59">
                <a:extLst>
                  <a:ext uri="{FF2B5EF4-FFF2-40B4-BE49-F238E27FC236}">
                    <a16:creationId xmlns:a16="http://schemas.microsoft.com/office/drawing/2014/main" id="{0FA09F50-432D-4E1C-87AE-342450F24DF5}"/>
                  </a:ext>
                </a:extLst>
              </p:cNvPr>
              <p:cNvSpPr txBox="1"/>
              <p:nvPr/>
            </p:nvSpPr>
            <p:spPr>
              <a:xfrm>
                <a:off x="5083878" y="3401713"/>
                <a:ext cx="1597169" cy="11769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 sz="3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num>
                        <m:den>
                          <m:sSub>
                            <m:sSubPr>
                              <m:ctrlP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hu-HU" sz="3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f>
                                <m:fPr>
                                  <m:type m:val="skw"/>
                                  <m:ctrlPr>
                                    <a:rPr lang="hu-HU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hu-HU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hu-HU" sz="32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b>
                          </m:sSub>
                        </m:den>
                      </m:f>
                    </m:oMath>
                  </m:oMathPara>
                </a14:m>
                <a:endParaRPr lang="hu-HU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0" name="Szövegdoboz 59">
                <a:extLst>
                  <a:ext uri="{FF2B5EF4-FFF2-40B4-BE49-F238E27FC236}">
                    <a16:creationId xmlns:a16="http://schemas.microsoft.com/office/drawing/2014/main" id="{0FA09F50-432D-4E1C-87AE-342450F24D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3878" y="3401713"/>
                <a:ext cx="1597169" cy="11769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104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Speciális esetek - elsőrendű reakciók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25624"/>
            <a:ext cx="11536680" cy="4727575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Hogyan hasonlíthatók össze a reakciók sebességei? Melyik a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gyor-sabb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választ egyértelműen a sebességi együttható értékében kell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ke-resni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Vizsgáljunk meg három elsőrendű reakciót, amelyek eltérő sebes-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séggel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zajlanak le, és eltérő kiindulási koncentráció mellett mértük a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reaktáns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koncentrációját.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koncentráció idő görbék összehasonlítása persze gyakorlott szemmel már ad információt, de van jobb módszer is!</a:t>
            </a:r>
          </a:p>
        </p:txBody>
      </p:sp>
    </p:spTree>
    <p:extLst>
      <p:ext uri="{BB962C8B-B14F-4D97-AF65-F5344CB8AC3E}">
        <p14:creationId xmlns:p14="http://schemas.microsoft.com/office/powerpoint/2010/main" val="244121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Speciális esetek - elsőrendű reakciók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5625"/>
            <a:ext cx="11551920" cy="4331336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Első ránézésre mindhárom görbének van olyan szakasza:</a:t>
            </a:r>
          </a:p>
          <a:p>
            <a:pPr marL="8001000" indent="-457200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ahol a legkisebb a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reaktáns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koncentrációja,</a:t>
            </a:r>
          </a:p>
          <a:p>
            <a:pPr marL="8001000" indent="-457200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ahol a legnagyobb, stb.</a:t>
            </a:r>
          </a:p>
          <a:p>
            <a:pPr marL="8001000" indent="-457200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Hogyan lehetne őket összehasonlítani?</a:t>
            </a:r>
          </a:p>
          <a:p>
            <a:pPr marL="8001000" indent="-457200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Vizsgáljuk meg az integrált sebességi egyenletet!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993864D7-5E6C-4A7A-BCCA-A61EA949B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58" y="2442836"/>
            <a:ext cx="7329123" cy="43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96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Speciális esetek - elsőrendű reakciók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5625"/>
            <a:ext cx="11551920" cy="4803775"/>
          </a:xfrm>
        </p:spPr>
        <p:txBody>
          <a:bodyPr>
            <a:normAutofit/>
          </a:bodyPr>
          <a:lstStyle/>
          <a:p>
            <a:pPr marL="441325" indent="-441325" algn="r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integrált sebességi egyenletet alakítsuk vissza a logaritmikus alakjára:</a:t>
            </a:r>
          </a:p>
          <a:p>
            <a:pPr marL="6278563" indent="-441325">
              <a:spcBef>
                <a:spcPts val="1300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Ez, egy </a:t>
            </a:r>
            <a:r>
              <a:rPr lang="hu-HU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meredekségű egye-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nest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ír le!</a:t>
            </a:r>
          </a:p>
          <a:p>
            <a:pPr marL="6278563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Ábrázoljuk így adatainkat!</a:t>
            </a:r>
          </a:p>
          <a:p>
            <a:pPr marL="6278563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Már jobb, de lehet javítani!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45869AB3-8543-4F67-8D47-7CC75038CDB9}"/>
                  </a:ext>
                </a:extLst>
              </p:cNvPr>
              <p:cNvSpPr txBox="1"/>
              <p:nvPr/>
            </p:nvSpPr>
            <p:spPr>
              <a:xfrm>
                <a:off x="2860358" y="2443283"/>
                <a:ext cx="7038337" cy="5639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𝑘𝑡</m:t>
                          </m:r>
                        </m:sup>
                      </m:sSup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unc>
                        <m:funcPr>
                          <m:ctrlPr>
                            <a:rPr lang="hu-HU" sz="36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3600" b="0" i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hu-HU" sz="3600" b="0" i="1" smtClean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b="0" i="1" smtClean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600" b="0" i="1" smtClean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hu-HU" sz="3600" b="0" i="1" smtClean="0">
                              <a:solidFill>
                                <a:srgbClr val="FF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3600" b="0" i="0" smtClean="0">
                              <a:solidFill>
                                <a:srgbClr val="FF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hu-HU" sz="3600" b="0" i="1" smtClean="0">
                                  <a:solidFill>
                                    <a:srgbClr val="FF66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b="0" i="1" smtClean="0">
                                  <a:solidFill>
                                    <a:srgbClr val="FF66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600" b="0" i="1" smtClean="0">
                                  <a:solidFill>
                                    <a:srgbClr val="FF66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e>
                      </m:func>
                      <m:r>
                        <a:rPr lang="hu-HU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hu-HU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sz="3600" b="0" i="1" smtClean="0">
                          <a:solidFill>
                            <a:srgbClr val="2E0CF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hu-H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45869AB3-8543-4F67-8D47-7CC75038C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0358" y="2443283"/>
                <a:ext cx="7038337" cy="5639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9C1AA0D2-B675-4610-A029-CE42B6F58EA4}"/>
                  </a:ext>
                </a:extLst>
              </p:cNvPr>
              <p:cNvSpPr txBox="1"/>
              <p:nvPr/>
            </p:nvSpPr>
            <p:spPr>
              <a:xfrm>
                <a:off x="7274209" y="3381704"/>
                <a:ext cx="411106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5400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hu-HU" sz="5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5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hu-HU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sz="5400" b="0" i="1" smtClean="0">
                          <a:solidFill>
                            <a:srgbClr val="2E0CFC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5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u-HU" sz="5400" b="0" i="1" smtClean="0">
                          <a:solidFill>
                            <a:srgbClr val="FF66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hu-HU" sz="5400" dirty="0"/>
              </a:p>
            </p:txBody>
          </p:sp>
        </mc:Choice>
        <mc:Fallback xmlns="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9C1AA0D2-B675-4610-A029-CE42B6F58E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4209" y="3381704"/>
                <a:ext cx="4111062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Egyenes összekötő nyíllal 7">
            <a:extLst>
              <a:ext uri="{FF2B5EF4-FFF2-40B4-BE49-F238E27FC236}">
                <a16:creationId xmlns:a16="http://schemas.microsoft.com/office/drawing/2014/main" id="{0F531DD9-DC53-43AE-895A-35E3E39C50D0}"/>
              </a:ext>
            </a:extLst>
          </p:cNvPr>
          <p:cNvCxnSpPr>
            <a:cxnSpLocks/>
          </p:cNvCxnSpPr>
          <p:nvPr/>
        </p:nvCxnSpPr>
        <p:spPr>
          <a:xfrm>
            <a:off x="8982666" y="3017520"/>
            <a:ext cx="0" cy="548640"/>
          </a:xfrm>
          <a:prstGeom prst="straightConnector1">
            <a:avLst/>
          </a:prstGeom>
          <a:ln w="635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>
            <a:extLst>
              <a:ext uri="{FF2B5EF4-FFF2-40B4-BE49-F238E27FC236}">
                <a16:creationId xmlns:a16="http://schemas.microsoft.com/office/drawing/2014/main" id="{46494253-EEDE-414B-AE1B-DC049BC8EE36}"/>
              </a:ext>
            </a:extLst>
          </p:cNvPr>
          <p:cNvCxnSpPr>
            <a:cxnSpLocks/>
          </p:cNvCxnSpPr>
          <p:nvPr/>
        </p:nvCxnSpPr>
        <p:spPr>
          <a:xfrm>
            <a:off x="9757804" y="2990193"/>
            <a:ext cx="193916" cy="515007"/>
          </a:xfrm>
          <a:prstGeom prst="straightConnector1">
            <a:avLst/>
          </a:prstGeom>
          <a:ln w="63500">
            <a:solidFill>
              <a:srgbClr val="2E0CFC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>
            <a:extLst>
              <a:ext uri="{FF2B5EF4-FFF2-40B4-BE49-F238E27FC236}">
                <a16:creationId xmlns:a16="http://schemas.microsoft.com/office/drawing/2014/main" id="{412E0C84-7556-4295-BA5F-807C596D5E7A}"/>
              </a:ext>
            </a:extLst>
          </p:cNvPr>
          <p:cNvCxnSpPr>
            <a:cxnSpLocks/>
          </p:cNvCxnSpPr>
          <p:nvPr/>
        </p:nvCxnSpPr>
        <p:spPr>
          <a:xfrm>
            <a:off x="6594190" y="2913468"/>
            <a:ext cx="721010" cy="606972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Ív 16">
            <a:extLst>
              <a:ext uri="{FF2B5EF4-FFF2-40B4-BE49-F238E27FC236}">
                <a16:creationId xmlns:a16="http://schemas.microsoft.com/office/drawing/2014/main" id="{6293BA81-00C0-43E7-9514-FA6D49308D84}"/>
              </a:ext>
            </a:extLst>
          </p:cNvPr>
          <p:cNvSpPr/>
          <p:nvPr/>
        </p:nvSpPr>
        <p:spPr>
          <a:xfrm rot="11858055">
            <a:off x="7883357" y="2637276"/>
            <a:ext cx="3205409" cy="1711697"/>
          </a:xfrm>
          <a:prstGeom prst="arc">
            <a:avLst>
              <a:gd name="adj1" fmla="val 11264313"/>
              <a:gd name="adj2" fmla="val 21211331"/>
            </a:avLst>
          </a:prstGeom>
          <a:ln w="63500">
            <a:solidFill>
              <a:srgbClr val="FF660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8" name="Kép 17">
            <a:extLst>
              <a:ext uri="{FF2B5EF4-FFF2-40B4-BE49-F238E27FC236}">
                <a16:creationId xmlns:a16="http://schemas.microsoft.com/office/drawing/2014/main" id="{CAA83DCA-4C98-4100-9C17-589F188753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897" y="3082916"/>
            <a:ext cx="6107602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25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időbeli lefolyása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2815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sebességről mindenkinek van valamilyen fogalma:</a:t>
            </a:r>
          </a:p>
          <a:p>
            <a:pPr marL="990600" lvl="1" indent="-442913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„Szedd a lábad gyorsabban! - Ne rohanj annyira!”</a:t>
            </a:r>
          </a:p>
          <a:p>
            <a:pPr marL="990600" lvl="1" indent="-442913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„Adogasd már a könyveket gyorsabban! - Ne olyan gyorsan, sorba is kell raknom!”</a:t>
            </a:r>
          </a:p>
          <a:p>
            <a:pPr marL="990600" lvl="1" indent="-442913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„Lassan edd, még forró! - Egyél gyorsabban, mindenki rád, meg a második fogásra vár!”</a:t>
            </a:r>
          </a:p>
          <a:p>
            <a:pPr marL="547687" indent="-457200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Minden esetben valamilyen extenzív mennyiség, pl. a meg-tett útnak, a könyvek darabszámának, az elfogyasztott leves térfogatának az időegységre eső mennyiségéről van szó! </a:t>
            </a:r>
          </a:p>
        </p:txBody>
      </p:sp>
    </p:spTree>
    <p:extLst>
      <p:ext uri="{BB962C8B-B14F-4D97-AF65-F5344CB8AC3E}">
        <p14:creationId xmlns:p14="http://schemas.microsoft.com/office/powerpoint/2010/main" val="241649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Speciális esetek - elsőrendű reakciók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825625"/>
            <a:ext cx="11551920" cy="4803775"/>
          </a:xfrm>
        </p:spPr>
        <p:txBody>
          <a:bodyPr>
            <a:normAutofit lnSpcReduction="10000"/>
          </a:bodyPr>
          <a:lstStyle/>
          <a:p>
            <a:pPr marL="441325" indent="-441325" algn="r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tengelymetszetek zavaró hatását is kiküszöböli, ha még egyet visszalépünk!:</a:t>
            </a:r>
          </a:p>
          <a:p>
            <a:pPr marL="6278563" indent="-441325">
              <a:spcBef>
                <a:spcPts val="1800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Ez, egy </a:t>
            </a:r>
            <a:r>
              <a:rPr lang="hu-HU" sz="32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meredekségű,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-lán átmenő egyenest ír le!</a:t>
            </a:r>
          </a:p>
          <a:p>
            <a:pPr marL="6278563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Ábrázoljuk így adatainkat!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45869AB3-8543-4F67-8D47-7CC75038CDB9}"/>
                  </a:ext>
                </a:extLst>
              </p:cNvPr>
              <p:cNvSpPr txBox="1"/>
              <p:nvPr/>
            </p:nvSpPr>
            <p:spPr>
              <a:xfrm>
                <a:off x="319161" y="2351843"/>
                <a:ext cx="890808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hu-HU" sz="3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36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hu-H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36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e>
                      </m:func>
                      <m:r>
                        <a:rPr lang="hu-H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hu-H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hu-H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unc>
                        <m:funcPr>
                          <m:ctrlPr>
                            <a:rPr lang="hu-HU" sz="3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3600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hu-HU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func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36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e>
                      </m:func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hu-H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45869AB3-8543-4F67-8D47-7CC75038CD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161" y="2351843"/>
                <a:ext cx="8908080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9C1AA0D2-B675-4610-A029-CE42B6F58EA4}"/>
                  </a:ext>
                </a:extLst>
              </p:cNvPr>
              <p:cNvSpPr txBox="1"/>
              <p:nvPr/>
            </p:nvSpPr>
            <p:spPr>
              <a:xfrm>
                <a:off x="7792369" y="4082744"/>
                <a:ext cx="2944524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5400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hu-HU" sz="5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5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hu-HU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sz="5400" b="0" i="1" smtClean="0">
                          <a:solidFill>
                            <a:srgbClr val="2E0CFC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hu-HU" sz="5400" dirty="0"/>
              </a:p>
            </p:txBody>
          </p:sp>
        </mc:Choice>
        <mc:Fallback xmlns="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9C1AA0D2-B675-4610-A029-CE42B6F58E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2369" y="4082744"/>
                <a:ext cx="2944524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Egyenes összekötő nyíllal 7">
            <a:extLst>
              <a:ext uri="{FF2B5EF4-FFF2-40B4-BE49-F238E27FC236}">
                <a16:creationId xmlns:a16="http://schemas.microsoft.com/office/drawing/2014/main" id="{0F531DD9-DC53-43AE-895A-35E3E39C50D0}"/>
              </a:ext>
            </a:extLst>
          </p:cNvPr>
          <p:cNvCxnSpPr>
            <a:cxnSpLocks/>
          </p:cNvCxnSpPr>
          <p:nvPr/>
        </p:nvCxnSpPr>
        <p:spPr>
          <a:xfrm>
            <a:off x="9500826" y="3716338"/>
            <a:ext cx="0" cy="548640"/>
          </a:xfrm>
          <a:prstGeom prst="straightConnector1">
            <a:avLst/>
          </a:prstGeom>
          <a:ln w="635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>
            <a:extLst>
              <a:ext uri="{FF2B5EF4-FFF2-40B4-BE49-F238E27FC236}">
                <a16:creationId xmlns:a16="http://schemas.microsoft.com/office/drawing/2014/main" id="{46494253-EEDE-414B-AE1B-DC049BC8EE36}"/>
              </a:ext>
            </a:extLst>
          </p:cNvPr>
          <p:cNvCxnSpPr>
            <a:cxnSpLocks/>
          </p:cNvCxnSpPr>
          <p:nvPr/>
        </p:nvCxnSpPr>
        <p:spPr>
          <a:xfrm>
            <a:off x="10275964" y="3748394"/>
            <a:ext cx="193916" cy="515007"/>
          </a:xfrm>
          <a:prstGeom prst="straightConnector1">
            <a:avLst/>
          </a:prstGeom>
          <a:ln w="63500">
            <a:solidFill>
              <a:srgbClr val="2E0CFC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nyíllal 9">
            <a:extLst>
              <a:ext uri="{FF2B5EF4-FFF2-40B4-BE49-F238E27FC236}">
                <a16:creationId xmlns:a16="http://schemas.microsoft.com/office/drawing/2014/main" id="{412E0C84-7556-4295-BA5F-807C596D5E7A}"/>
              </a:ext>
            </a:extLst>
          </p:cNvPr>
          <p:cNvCxnSpPr>
            <a:cxnSpLocks/>
          </p:cNvCxnSpPr>
          <p:nvPr/>
        </p:nvCxnSpPr>
        <p:spPr>
          <a:xfrm>
            <a:off x="8087710" y="3766908"/>
            <a:ext cx="0" cy="469812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6F931DA0-4B58-4C4E-BBBC-4B4B969E4D92}"/>
                  </a:ext>
                </a:extLst>
              </p:cNvPr>
              <p:cNvSpPr txBox="1"/>
              <p:nvPr/>
            </p:nvSpPr>
            <p:spPr>
              <a:xfrm>
                <a:off x="7238121" y="2930963"/>
                <a:ext cx="3206006" cy="10421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hu-HU" sz="36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3600" b="0" i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hu-HU" sz="3600" b="0" i="1" smtClean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hu-HU" sz="36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6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hu-HU" sz="36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hu-HU" sz="36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6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hu-HU" sz="3600" i="1">
                                      <a:solidFill>
                                        <a:schemeClr val="accent6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hu-HU" sz="3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sz="3600" b="0" i="1" smtClean="0">
                          <a:solidFill>
                            <a:srgbClr val="2E0CFC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hu-H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6F931DA0-4B58-4C4E-BBBC-4B4B969E4D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8121" y="2930963"/>
                <a:ext cx="3206006" cy="104214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59767179-79A5-43C5-84C9-6067F61D2E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4989754"/>
              </p:ext>
            </p:extLst>
          </p:nvPr>
        </p:nvGraphicFramePr>
        <p:xfrm>
          <a:off x="0" y="3084671"/>
          <a:ext cx="6115188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Szövegdoboz 13">
            <a:extLst>
              <a:ext uri="{FF2B5EF4-FFF2-40B4-BE49-F238E27FC236}">
                <a16:creationId xmlns:a16="http://schemas.microsoft.com/office/drawing/2014/main" id="{322968B3-84B6-445D-A247-DC1828210B68}"/>
              </a:ext>
            </a:extLst>
          </p:cNvPr>
          <p:cNvSpPr txBox="1"/>
          <p:nvPr/>
        </p:nvSpPr>
        <p:spPr>
          <a:xfrm>
            <a:off x="4358640" y="3535680"/>
            <a:ext cx="14173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hu-H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</a:t>
            </a:r>
            <a:r>
              <a:rPr lang="hu-HU" sz="3200" baseline="-25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5" name="Szövegdoboz 14">
            <a:extLst>
              <a:ext uri="{FF2B5EF4-FFF2-40B4-BE49-F238E27FC236}">
                <a16:creationId xmlns:a16="http://schemas.microsoft.com/office/drawing/2014/main" id="{3AED9037-D661-4339-8438-808E76AE76F8}"/>
              </a:ext>
            </a:extLst>
          </p:cNvPr>
          <p:cNvSpPr txBox="1"/>
          <p:nvPr/>
        </p:nvSpPr>
        <p:spPr>
          <a:xfrm>
            <a:off x="1115052" y="4800600"/>
            <a:ext cx="20136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sz="3200" baseline="-25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3200" baseline="-250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hu-HU" sz="32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hu-HU" sz="3200" baseline="-250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hu-HU" sz="32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sz="3200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hu-HU" sz="3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Szövegdoboz 15">
            <a:extLst>
              <a:ext uri="{FF2B5EF4-FFF2-40B4-BE49-F238E27FC236}">
                <a16:creationId xmlns:a16="http://schemas.microsoft.com/office/drawing/2014/main" id="{DF1B9447-8019-4254-98E3-C551B558AFEE}"/>
              </a:ext>
            </a:extLst>
          </p:cNvPr>
          <p:cNvSpPr txBox="1"/>
          <p:nvPr/>
        </p:nvSpPr>
        <p:spPr>
          <a:xfrm>
            <a:off x="4458486" y="4739640"/>
            <a:ext cx="14173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hu-HU" sz="32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</a:t>
            </a:r>
            <a:r>
              <a:rPr lang="hu-HU" sz="3200" baseline="-250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4DF02DFF-D97C-4995-8AB7-805CFC3018E9}"/>
              </a:ext>
            </a:extLst>
          </p:cNvPr>
          <p:cNvSpPr txBox="1"/>
          <p:nvPr/>
        </p:nvSpPr>
        <p:spPr>
          <a:xfrm>
            <a:off x="3337560" y="5257800"/>
            <a:ext cx="14173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hu-HU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-k</a:t>
            </a:r>
            <a:r>
              <a:rPr lang="hu-HU" sz="3200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9446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Graphic spid="13" grpId="0">
        <p:bldAsOne/>
      </p:bldGraphic>
      <p:bldP spid="14" grpId="0"/>
      <p:bldP spid="15" grpId="0"/>
      <p:bldP spid="16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Speciális esetek - másodrendű reakciók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34256"/>
          </a:xfrm>
        </p:spPr>
        <p:txBody>
          <a:bodyPr>
            <a:normAutofit lnSpcReduction="10000"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Másodrendű az a reakció lehet, amely során két részecske közvetlen ütközés következtében termékekké alakul 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b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bimolekulás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reakciók!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Két típusa lehet:</a:t>
            </a:r>
          </a:p>
          <a:p>
            <a:pPr marL="441325" indent="-441325">
              <a:spcBef>
                <a:spcPts val="1600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integrált sebes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égi egyenletek sokkal bonyolultabbak.</a:t>
            </a:r>
            <a:b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Pl. a felezési idő függ a kiindulási koncentrációtól is!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EF3A9156-A92E-4A2C-AE96-96FF5E6283BB}"/>
                  </a:ext>
                </a:extLst>
              </p:cNvPr>
              <p:cNvSpPr txBox="1"/>
              <p:nvPr/>
            </p:nvSpPr>
            <p:spPr>
              <a:xfrm>
                <a:off x="4735961" y="2909263"/>
                <a:ext cx="6111160" cy="10518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6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é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</m:t>
                          </m:r>
                        </m:den>
                      </m:f>
                      <m:f>
                        <m:fPr>
                          <m:ctrlP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hu-H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Sup>
                        <m:sSubSupPr>
                          <m:ctrlP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hu-HU" sz="3600" dirty="0"/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EF3A9156-A92E-4A2C-AE96-96FF5E6283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961" y="2909263"/>
                <a:ext cx="6111160" cy="105182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4D0B9E33-2F40-4B47-BBBE-B6FCBAB37FD8}"/>
                  </a:ext>
                </a:extLst>
              </p:cNvPr>
              <p:cNvSpPr txBox="1"/>
              <p:nvPr/>
            </p:nvSpPr>
            <p:spPr>
              <a:xfrm>
                <a:off x="3302318" y="4174183"/>
                <a:ext cx="7570278" cy="10518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6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𝑃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é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𝑠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den>
                      </m:f>
                      <m:f>
                        <m:fPr>
                          <m:ctrlP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hu-H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hu-HU" sz="3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hu-HU" sz="3600" dirty="0"/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4D0B9E33-2F40-4B47-BBBE-B6FCBAB37F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2318" y="4174183"/>
                <a:ext cx="7570278" cy="105182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022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részrendek meghatározása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1825624"/>
            <a:ext cx="11536680" cy="4788536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Amikor egy reakció végbemenetelének módját meg akarjuk ismerni, akkor az első lépés a </a:t>
            </a:r>
            <a:r>
              <a:rPr lang="hu-H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reaktánsok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részrendjének a meghatározása! 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Logaritmizáljuk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sebességi egyenletet!</a:t>
            </a:r>
          </a:p>
          <a:p>
            <a:pPr marL="441325" indent="-441325">
              <a:spcBef>
                <a:spcPts val="7000"/>
              </a:spcBef>
              <a:spcAft>
                <a:spcPts val="1000"/>
              </a:spcAft>
            </a:pP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kapott kifejezés azt mutatja, hogy bármely részrend meghatározható, ha </a:t>
            </a:r>
            <a:r>
              <a:rPr lang="hu-H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reaktánsok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koncentrációját úgy állítjuk be, hogy a vizsgálni kívánt komponensénél jelentősen nagyobb legyen, azaz a reakció kezdeti </a:t>
            </a:r>
            <a:r>
              <a:rPr lang="hu-H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sza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-kaszán mérve azok változása elhanyagolható, a „sokadik” értékes jegy-ben jelentkezzen!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endParaRPr lang="hu-H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endParaRPr lang="hu-H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3C7B7B24-2760-4A69-AD3D-06837F9A4B87}"/>
                  </a:ext>
                </a:extLst>
              </p:cNvPr>
              <p:cNvSpPr txBox="1"/>
              <p:nvPr/>
            </p:nvSpPr>
            <p:spPr>
              <a:xfrm>
                <a:off x="838200" y="3048000"/>
                <a:ext cx="10528331" cy="12202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Sup>
                        <m:sSubSupPr>
                          <m:ctrlP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sSub>
                            <m:sSubPr>
                              <m:ctrlP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bSup>
                      <m:r>
                        <a:rPr lang="hu-HU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Sup>
                        <m:sSubSupPr>
                          <m:ctrlPr>
                            <a:rPr lang="hu-HU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sSub>
                            <m:sSubPr>
                              <m:ctrlPr>
                                <a:rPr lang="hu-HU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p>
                      </m:sSubSup>
                      <m:r>
                        <a:rPr lang="hu-HU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⋯</m:t>
                      </m:r>
                      <m:sSubSup>
                        <m:sSubSupPr>
                          <m:ctrlPr>
                            <a:rPr lang="hu-HU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sub>
                        <m:sup>
                          <m:sSub>
                            <m:sSubPr>
                              <m:ctrlPr>
                                <a:rPr lang="hu-HU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sup>
                      </m:sSubSup>
                      <m:r>
                        <a:rPr lang="hu-HU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func>
                        <m:funcPr>
                          <m:ctrlP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</m:func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</m:func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unc>
                        <m:funcPr>
                          <m:ctrlP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func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=2</m:t>
                          </m:r>
                        </m:sub>
                        <m:sup>
                          <m:r>
                            <a:rPr lang="hu-HU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sup>
                        <m:e>
                          <m:d>
                            <m:dPr>
                              <m:ctrlP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hu-HU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hu-HU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hu-HU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func>
                                <m:funcPr>
                                  <m:ctrlPr>
                                    <a:rPr lang="hu-HU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hu-HU" sz="28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hu-HU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hu-HU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func>
                            </m:e>
                          </m:d>
                        </m:e>
                      </m:nary>
                    </m:oMath>
                  </m:oMathPara>
                </a14:m>
                <a:endParaRPr lang="hu-HU" sz="2800" dirty="0"/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3C7B7B24-2760-4A69-AD3D-06837F9A4B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048000"/>
                <a:ext cx="10528331" cy="122027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5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részrendek meghatározása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" y="1825624"/>
            <a:ext cx="11536680" cy="4788536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reakciót többször, a kiszemelt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reaktáns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eltérő kiindulási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koncen-trációja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mellett elvégezzük, de csak rövid ideig mérünk!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 kezdeti sebességét az exponenciális görbe első, egyenes-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jól közelíthető szakaszából számoljuk.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kezdeti szakaszra illesztett egyenes meredeksége az adott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reak-táns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fogyásának sebessége, amit a sebességi egyenletben a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diffe-renciál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hányadosként fogadunk el, és ebből számoljuk a sebessé-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72430ECD-3865-4C0C-B7F7-5921C0C43C9D}"/>
                  </a:ext>
                </a:extLst>
              </p:cNvPr>
              <p:cNvSpPr txBox="1"/>
              <p:nvPr/>
            </p:nvSpPr>
            <p:spPr>
              <a:xfrm>
                <a:off x="3043236" y="5461056"/>
                <a:ext cx="5306837" cy="10083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hu-H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sSub>
                            <m:sSub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num>
                        <m:den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72430ECD-3865-4C0C-B7F7-5921C0C43C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3236" y="5461056"/>
                <a:ext cx="5306837" cy="10083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999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5C30AF16-4995-45C6-93D3-281BB38C3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kezdeti sebességek módszere</a:t>
            </a: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3ABFB8D7-2B90-4BEB-BB97-44768514A38F}"/>
              </a:ext>
            </a:extLst>
          </p:cNvPr>
          <p:cNvSpPr>
            <a:spLocks noEditPoints="1"/>
          </p:cNvSpPr>
          <p:nvPr/>
        </p:nvSpPr>
        <p:spPr bwMode="auto">
          <a:xfrm>
            <a:off x="918210" y="3212783"/>
            <a:ext cx="6513512" cy="2276475"/>
          </a:xfrm>
          <a:custGeom>
            <a:avLst/>
            <a:gdLst>
              <a:gd name="T0" fmla="*/ 0 w 4103"/>
              <a:gd name="T1" fmla="*/ 1434 h 1434"/>
              <a:gd name="T2" fmla="*/ 4103 w 4103"/>
              <a:gd name="T3" fmla="*/ 1434 h 1434"/>
              <a:gd name="T4" fmla="*/ 0 w 4103"/>
              <a:gd name="T5" fmla="*/ 1072 h 1434"/>
              <a:gd name="T6" fmla="*/ 4103 w 4103"/>
              <a:gd name="T7" fmla="*/ 1072 h 1434"/>
              <a:gd name="T8" fmla="*/ 0 w 4103"/>
              <a:gd name="T9" fmla="*/ 717 h 1434"/>
              <a:gd name="T10" fmla="*/ 4103 w 4103"/>
              <a:gd name="T11" fmla="*/ 717 h 1434"/>
              <a:gd name="T12" fmla="*/ 0 w 4103"/>
              <a:gd name="T13" fmla="*/ 355 h 1434"/>
              <a:gd name="T14" fmla="*/ 4103 w 4103"/>
              <a:gd name="T15" fmla="*/ 355 h 1434"/>
              <a:gd name="T16" fmla="*/ 0 w 4103"/>
              <a:gd name="T17" fmla="*/ 0 h 1434"/>
              <a:gd name="T18" fmla="*/ 4103 w 4103"/>
              <a:gd name="T19" fmla="*/ 0 h 14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103" h="1434">
                <a:moveTo>
                  <a:pt x="0" y="1434"/>
                </a:moveTo>
                <a:lnTo>
                  <a:pt x="4103" y="1434"/>
                </a:lnTo>
                <a:moveTo>
                  <a:pt x="0" y="1072"/>
                </a:moveTo>
                <a:lnTo>
                  <a:pt x="4103" y="1072"/>
                </a:lnTo>
                <a:moveTo>
                  <a:pt x="0" y="717"/>
                </a:moveTo>
                <a:lnTo>
                  <a:pt x="4103" y="717"/>
                </a:lnTo>
                <a:moveTo>
                  <a:pt x="0" y="355"/>
                </a:moveTo>
                <a:lnTo>
                  <a:pt x="4103" y="355"/>
                </a:lnTo>
                <a:moveTo>
                  <a:pt x="0" y="0"/>
                </a:moveTo>
                <a:lnTo>
                  <a:pt x="4103" y="0"/>
                </a:lnTo>
              </a:path>
            </a:pathLst>
          </a:custGeom>
          <a:noFill/>
          <a:ln w="11113" cap="flat">
            <a:solidFill>
              <a:srgbClr val="D9D9D9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7F19A056-ACD1-4FBB-A605-270E900070E8}"/>
              </a:ext>
            </a:extLst>
          </p:cNvPr>
          <p:cNvSpPr>
            <a:spLocks noEditPoints="1"/>
          </p:cNvSpPr>
          <p:nvPr/>
        </p:nvSpPr>
        <p:spPr bwMode="auto">
          <a:xfrm>
            <a:off x="2216785" y="2868296"/>
            <a:ext cx="5214937" cy="3184525"/>
          </a:xfrm>
          <a:custGeom>
            <a:avLst/>
            <a:gdLst>
              <a:gd name="T0" fmla="*/ 0 w 3285"/>
              <a:gd name="T1" fmla="*/ 0 h 2006"/>
              <a:gd name="T2" fmla="*/ 0 w 3285"/>
              <a:gd name="T3" fmla="*/ 2006 h 2006"/>
              <a:gd name="T4" fmla="*/ 825 w 3285"/>
              <a:gd name="T5" fmla="*/ 0 h 2006"/>
              <a:gd name="T6" fmla="*/ 825 w 3285"/>
              <a:gd name="T7" fmla="*/ 2006 h 2006"/>
              <a:gd name="T8" fmla="*/ 1643 w 3285"/>
              <a:gd name="T9" fmla="*/ 0 h 2006"/>
              <a:gd name="T10" fmla="*/ 1643 w 3285"/>
              <a:gd name="T11" fmla="*/ 2006 h 2006"/>
              <a:gd name="T12" fmla="*/ 2461 w 3285"/>
              <a:gd name="T13" fmla="*/ 0 h 2006"/>
              <a:gd name="T14" fmla="*/ 2461 w 3285"/>
              <a:gd name="T15" fmla="*/ 2006 h 2006"/>
              <a:gd name="T16" fmla="*/ 3285 w 3285"/>
              <a:gd name="T17" fmla="*/ 0 h 2006"/>
              <a:gd name="T18" fmla="*/ 3285 w 3285"/>
              <a:gd name="T19" fmla="*/ 2006 h 20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85" h="2006">
                <a:moveTo>
                  <a:pt x="0" y="0"/>
                </a:moveTo>
                <a:lnTo>
                  <a:pt x="0" y="2006"/>
                </a:lnTo>
                <a:moveTo>
                  <a:pt x="825" y="0"/>
                </a:moveTo>
                <a:lnTo>
                  <a:pt x="825" y="2006"/>
                </a:lnTo>
                <a:moveTo>
                  <a:pt x="1643" y="0"/>
                </a:moveTo>
                <a:lnTo>
                  <a:pt x="1643" y="2006"/>
                </a:lnTo>
                <a:moveTo>
                  <a:pt x="2461" y="0"/>
                </a:moveTo>
                <a:lnTo>
                  <a:pt x="2461" y="2006"/>
                </a:lnTo>
                <a:moveTo>
                  <a:pt x="3285" y="0"/>
                </a:moveTo>
                <a:lnTo>
                  <a:pt x="3285" y="2006"/>
                </a:lnTo>
              </a:path>
            </a:pathLst>
          </a:custGeom>
          <a:noFill/>
          <a:ln w="11113" cap="flat">
            <a:solidFill>
              <a:srgbClr val="D9D9D9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D02ACBD4-4CCE-45D6-91BC-ABE2C812C31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18210" y="2868296"/>
            <a:ext cx="0" cy="3184525"/>
          </a:xfrm>
          <a:prstGeom prst="line">
            <a:avLst/>
          </a:prstGeom>
          <a:noFill/>
          <a:ln w="11113" cap="flat">
            <a:solidFill>
              <a:srgbClr val="BF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0D2408CA-F7EA-4C1B-9E3D-609FCF8A194B}"/>
              </a:ext>
            </a:extLst>
          </p:cNvPr>
          <p:cNvSpPr>
            <a:spLocks noEditPoints="1"/>
          </p:cNvSpPr>
          <p:nvPr/>
        </p:nvSpPr>
        <p:spPr bwMode="auto">
          <a:xfrm>
            <a:off x="849948" y="2868296"/>
            <a:ext cx="68262" cy="3184525"/>
          </a:xfrm>
          <a:custGeom>
            <a:avLst/>
            <a:gdLst>
              <a:gd name="T0" fmla="*/ 43 w 43"/>
              <a:gd name="T1" fmla="*/ 2006 h 2006"/>
              <a:gd name="T2" fmla="*/ 43 w 43"/>
              <a:gd name="T3" fmla="*/ 1970 h 2006"/>
              <a:gd name="T4" fmla="*/ 43 w 43"/>
              <a:gd name="T5" fmla="*/ 1934 h 2006"/>
              <a:gd name="T6" fmla="*/ 43 w 43"/>
              <a:gd name="T7" fmla="*/ 1897 h 2006"/>
              <a:gd name="T8" fmla="*/ 43 w 43"/>
              <a:gd name="T9" fmla="*/ 1861 h 2006"/>
              <a:gd name="T10" fmla="*/ 43 w 43"/>
              <a:gd name="T11" fmla="*/ 1825 h 2006"/>
              <a:gd name="T12" fmla="*/ 43 w 43"/>
              <a:gd name="T13" fmla="*/ 1789 h 2006"/>
              <a:gd name="T14" fmla="*/ 43 w 43"/>
              <a:gd name="T15" fmla="*/ 1752 h 2006"/>
              <a:gd name="T16" fmla="*/ 43 w 43"/>
              <a:gd name="T17" fmla="*/ 1716 h 2006"/>
              <a:gd name="T18" fmla="*/ 43 w 43"/>
              <a:gd name="T19" fmla="*/ 1680 h 2006"/>
              <a:gd name="T20" fmla="*/ 43 w 43"/>
              <a:gd name="T21" fmla="*/ 1651 h 2006"/>
              <a:gd name="T22" fmla="*/ 43 w 43"/>
              <a:gd name="T23" fmla="*/ 1615 h 2006"/>
              <a:gd name="T24" fmla="*/ 43 w 43"/>
              <a:gd name="T25" fmla="*/ 1579 h 2006"/>
              <a:gd name="T26" fmla="*/ 43 w 43"/>
              <a:gd name="T27" fmla="*/ 1542 h 2006"/>
              <a:gd name="T28" fmla="*/ 43 w 43"/>
              <a:gd name="T29" fmla="*/ 1506 h 2006"/>
              <a:gd name="T30" fmla="*/ 43 w 43"/>
              <a:gd name="T31" fmla="*/ 1470 h 2006"/>
              <a:gd name="T32" fmla="*/ 43 w 43"/>
              <a:gd name="T33" fmla="*/ 1434 h 2006"/>
              <a:gd name="T34" fmla="*/ 43 w 43"/>
              <a:gd name="T35" fmla="*/ 1398 h 2006"/>
              <a:gd name="T36" fmla="*/ 43 w 43"/>
              <a:gd name="T37" fmla="*/ 1361 h 2006"/>
              <a:gd name="T38" fmla="*/ 43 w 43"/>
              <a:gd name="T39" fmla="*/ 1325 h 2006"/>
              <a:gd name="T40" fmla="*/ 43 w 43"/>
              <a:gd name="T41" fmla="*/ 1289 h 2006"/>
              <a:gd name="T42" fmla="*/ 43 w 43"/>
              <a:gd name="T43" fmla="*/ 1253 h 2006"/>
              <a:gd name="T44" fmla="*/ 43 w 43"/>
              <a:gd name="T45" fmla="*/ 1216 h 2006"/>
              <a:gd name="T46" fmla="*/ 43 w 43"/>
              <a:gd name="T47" fmla="*/ 1180 h 2006"/>
              <a:gd name="T48" fmla="*/ 43 w 43"/>
              <a:gd name="T49" fmla="*/ 1144 h 2006"/>
              <a:gd name="T50" fmla="*/ 43 w 43"/>
              <a:gd name="T51" fmla="*/ 1108 h 2006"/>
              <a:gd name="T52" fmla="*/ 43 w 43"/>
              <a:gd name="T53" fmla="*/ 1079 h 2006"/>
              <a:gd name="T54" fmla="*/ 43 w 43"/>
              <a:gd name="T55" fmla="*/ 1043 h 2006"/>
              <a:gd name="T56" fmla="*/ 43 w 43"/>
              <a:gd name="T57" fmla="*/ 1006 h 2006"/>
              <a:gd name="T58" fmla="*/ 43 w 43"/>
              <a:gd name="T59" fmla="*/ 970 h 2006"/>
              <a:gd name="T60" fmla="*/ 43 w 43"/>
              <a:gd name="T61" fmla="*/ 934 h 2006"/>
              <a:gd name="T62" fmla="*/ 43 w 43"/>
              <a:gd name="T63" fmla="*/ 898 h 2006"/>
              <a:gd name="T64" fmla="*/ 43 w 43"/>
              <a:gd name="T65" fmla="*/ 862 h 2006"/>
              <a:gd name="T66" fmla="*/ 43 w 43"/>
              <a:gd name="T67" fmla="*/ 825 h 2006"/>
              <a:gd name="T68" fmla="*/ 43 w 43"/>
              <a:gd name="T69" fmla="*/ 789 h 2006"/>
              <a:gd name="T70" fmla="*/ 43 w 43"/>
              <a:gd name="T71" fmla="*/ 753 h 2006"/>
              <a:gd name="T72" fmla="*/ 43 w 43"/>
              <a:gd name="T73" fmla="*/ 717 h 2006"/>
              <a:gd name="T74" fmla="*/ 43 w 43"/>
              <a:gd name="T75" fmla="*/ 681 h 2006"/>
              <a:gd name="T76" fmla="*/ 43 w 43"/>
              <a:gd name="T77" fmla="*/ 644 h 2006"/>
              <a:gd name="T78" fmla="*/ 43 w 43"/>
              <a:gd name="T79" fmla="*/ 608 h 2006"/>
              <a:gd name="T80" fmla="*/ 43 w 43"/>
              <a:gd name="T81" fmla="*/ 572 h 2006"/>
              <a:gd name="T82" fmla="*/ 43 w 43"/>
              <a:gd name="T83" fmla="*/ 536 h 2006"/>
              <a:gd name="T84" fmla="*/ 43 w 43"/>
              <a:gd name="T85" fmla="*/ 499 h 2006"/>
              <a:gd name="T86" fmla="*/ 43 w 43"/>
              <a:gd name="T87" fmla="*/ 470 h 2006"/>
              <a:gd name="T88" fmla="*/ 43 w 43"/>
              <a:gd name="T89" fmla="*/ 434 h 2006"/>
              <a:gd name="T90" fmla="*/ 43 w 43"/>
              <a:gd name="T91" fmla="*/ 398 h 2006"/>
              <a:gd name="T92" fmla="*/ 43 w 43"/>
              <a:gd name="T93" fmla="*/ 362 h 2006"/>
              <a:gd name="T94" fmla="*/ 43 w 43"/>
              <a:gd name="T95" fmla="*/ 326 h 2006"/>
              <a:gd name="T96" fmla="*/ 43 w 43"/>
              <a:gd name="T97" fmla="*/ 289 h 2006"/>
              <a:gd name="T98" fmla="*/ 43 w 43"/>
              <a:gd name="T99" fmla="*/ 253 h 2006"/>
              <a:gd name="T100" fmla="*/ 43 w 43"/>
              <a:gd name="T101" fmla="*/ 217 h 2006"/>
              <a:gd name="T102" fmla="*/ 43 w 43"/>
              <a:gd name="T103" fmla="*/ 181 h 2006"/>
              <a:gd name="T104" fmla="*/ 43 w 43"/>
              <a:gd name="T105" fmla="*/ 145 h 2006"/>
              <a:gd name="T106" fmla="*/ 43 w 43"/>
              <a:gd name="T107" fmla="*/ 108 h 2006"/>
              <a:gd name="T108" fmla="*/ 43 w 43"/>
              <a:gd name="T109" fmla="*/ 72 h 2006"/>
              <a:gd name="T110" fmla="*/ 43 w 43"/>
              <a:gd name="T111" fmla="*/ 36 h 2006"/>
              <a:gd name="T112" fmla="*/ 43 w 43"/>
              <a:gd name="T113" fmla="*/ 0 h 2006"/>
              <a:gd name="T114" fmla="*/ 43 w 43"/>
              <a:gd name="T115" fmla="*/ 2006 h 2006"/>
              <a:gd name="T116" fmla="*/ 43 w 43"/>
              <a:gd name="T117" fmla="*/ 1651 h 2006"/>
              <a:gd name="T118" fmla="*/ 43 w 43"/>
              <a:gd name="T119" fmla="*/ 1289 h 2006"/>
              <a:gd name="T120" fmla="*/ 43 w 43"/>
              <a:gd name="T121" fmla="*/ 934 h 2006"/>
              <a:gd name="T122" fmla="*/ 43 w 43"/>
              <a:gd name="T123" fmla="*/ 572 h 2006"/>
              <a:gd name="T124" fmla="*/ 43 w 43"/>
              <a:gd name="T125" fmla="*/ 217 h 20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43" h="2006">
                <a:moveTo>
                  <a:pt x="7" y="2006"/>
                </a:moveTo>
                <a:lnTo>
                  <a:pt x="43" y="2006"/>
                </a:lnTo>
                <a:moveTo>
                  <a:pt x="7" y="1970"/>
                </a:moveTo>
                <a:lnTo>
                  <a:pt x="43" y="1970"/>
                </a:lnTo>
                <a:moveTo>
                  <a:pt x="7" y="1934"/>
                </a:moveTo>
                <a:lnTo>
                  <a:pt x="43" y="1934"/>
                </a:lnTo>
                <a:moveTo>
                  <a:pt x="7" y="1897"/>
                </a:moveTo>
                <a:lnTo>
                  <a:pt x="43" y="1897"/>
                </a:lnTo>
                <a:moveTo>
                  <a:pt x="7" y="1861"/>
                </a:moveTo>
                <a:lnTo>
                  <a:pt x="43" y="1861"/>
                </a:lnTo>
                <a:moveTo>
                  <a:pt x="7" y="1825"/>
                </a:moveTo>
                <a:lnTo>
                  <a:pt x="43" y="1825"/>
                </a:lnTo>
                <a:moveTo>
                  <a:pt x="7" y="1789"/>
                </a:moveTo>
                <a:lnTo>
                  <a:pt x="43" y="1789"/>
                </a:lnTo>
                <a:moveTo>
                  <a:pt x="7" y="1752"/>
                </a:moveTo>
                <a:lnTo>
                  <a:pt x="43" y="1752"/>
                </a:lnTo>
                <a:moveTo>
                  <a:pt x="7" y="1716"/>
                </a:moveTo>
                <a:lnTo>
                  <a:pt x="43" y="1716"/>
                </a:lnTo>
                <a:moveTo>
                  <a:pt x="7" y="1680"/>
                </a:moveTo>
                <a:lnTo>
                  <a:pt x="43" y="1680"/>
                </a:lnTo>
                <a:moveTo>
                  <a:pt x="7" y="1651"/>
                </a:moveTo>
                <a:lnTo>
                  <a:pt x="43" y="1651"/>
                </a:lnTo>
                <a:moveTo>
                  <a:pt x="7" y="1615"/>
                </a:moveTo>
                <a:lnTo>
                  <a:pt x="43" y="1615"/>
                </a:lnTo>
                <a:moveTo>
                  <a:pt x="7" y="1579"/>
                </a:moveTo>
                <a:lnTo>
                  <a:pt x="43" y="1579"/>
                </a:lnTo>
                <a:moveTo>
                  <a:pt x="7" y="1542"/>
                </a:moveTo>
                <a:lnTo>
                  <a:pt x="43" y="1542"/>
                </a:lnTo>
                <a:moveTo>
                  <a:pt x="7" y="1506"/>
                </a:moveTo>
                <a:lnTo>
                  <a:pt x="43" y="1506"/>
                </a:lnTo>
                <a:moveTo>
                  <a:pt x="7" y="1470"/>
                </a:moveTo>
                <a:lnTo>
                  <a:pt x="43" y="1470"/>
                </a:lnTo>
                <a:moveTo>
                  <a:pt x="7" y="1434"/>
                </a:moveTo>
                <a:lnTo>
                  <a:pt x="43" y="1434"/>
                </a:lnTo>
                <a:moveTo>
                  <a:pt x="7" y="1398"/>
                </a:moveTo>
                <a:lnTo>
                  <a:pt x="43" y="1398"/>
                </a:lnTo>
                <a:moveTo>
                  <a:pt x="7" y="1361"/>
                </a:moveTo>
                <a:lnTo>
                  <a:pt x="43" y="1361"/>
                </a:lnTo>
                <a:moveTo>
                  <a:pt x="7" y="1325"/>
                </a:moveTo>
                <a:lnTo>
                  <a:pt x="43" y="1325"/>
                </a:lnTo>
                <a:moveTo>
                  <a:pt x="7" y="1289"/>
                </a:moveTo>
                <a:lnTo>
                  <a:pt x="43" y="1289"/>
                </a:lnTo>
                <a:moveTo>
                  <a:pt x="7" y="1253"/>
                </a:moveTo>
                <a:lnTo>
                  <a:pt x="43" y="1253"/>
                </a:lnTo>
                <a:moveTo>
                  <a:pt x="7" y="1216"/>
                </a:moveTo>
                <a:lnTo>
                  <a:pt x="43" y="1216"/>
                </a:lnTo>
                <a:moveTo>
                  <a:pt x="7" y="1180"/>
                </a:moveTo>
                <a:lnTo>
                  <a:pt x="43" y="1180"/>
                </a:lnTo>
                <a:moveTo>
                  <a:pt x="7" y="1144"/>
                </a:moveTo>
                <a:lnTo>
                  <a:pt x="43" y="1144"/>
                </a:lnTo>
                <a:moveTo>
                  <a:pt x="7" y="1108"/>
                </a:moveTo>
                <a:lnTo>
                  <a:pt x="43" y="1108"/>
                </a:lnTo>
                <a:moveTo>
                  <a:pt x="7" y="1079"/>
                </a:moveTo>
                <a:lnTo>
                  <a:pt x="43" y="1079"/>
                </a:lnTo>
                <a:moveTo>
                  <a:pt x="7" y="1043"/>
                </a:moveTo>
                <a:lnTo>
                  <a:pt x="43" y="1043"/>
                </a:lnTo>
                <a:moveTo>
                  <a:pt x="7" y="1006"/>
                </a:moveTo>
                <a:lnTo>
                  <a:pt x="43" y="1006"/>
                </a:lnTo>
                <a:moveTo>
                  <a:pt x="7" y="970"/>
                </a:moveTo>
                <a:lnTo>
                  <a:pt x="43" y="970"/>
                </a:lnTo>
                <a:moveTo>
                  <a:pt x="7" y="934"/>
                </a:moveTo>
                <a:lnTo>
                  <a:pt x="43" y="934"/>
                </a:lnTo>
                <a:moveTo>
                  <a:pt x="7" y="898"/>
                </a:moveTo>
                <a:lnTo>
                  <a:pt x="43" y="898"/>
                </a:lnTo>
                <a:moveTo>
                  <a:pt x="7" y="862"/>
                </a:moveTo>
                <a:lnTo>
                  <a:pt x="43" y="862"/>
                </a:lnTo>
                <a:moveTo>
                  <a:pt x="7" y="825"/>
                </a:moveTo>
                <a:lnTo>
                  <a:pt x="43" y="825"/>
                </a:lnTo>
                <a:moveTo>
                  <a:pt x="7" y="789"/>
                </a:moveTo>
                <a:lnTo>
                  <a:pt x="43" y="789"/>
                </a:lnTo>
                <a:moveTo>
                  <a:pt x="7" y="753"/>
                </a:moveTo>
                <a:lnTo>
                  <a:pt x="43" y="753"/>
                </a:lnTo>
                <a:moveTo>
                  <a:pt x="7" y="717"/>
                </a:moveTo>
                <a:lnTo>
                  <a:pt x="43" y="717"/>
                </a:lnTo>
                <a:moveTo>
                  <a:pt x="7" y="681"/>
                </a:moveTo>
                <a:lnTo>
                  <a:pt x="43" y="681"/>
                </a:lnTo>
                <a:moveTo>
                  <a:pt x="7" y="644"/>
                </a:moveTo>
                <a:lnTo>
                  <a:pt x="43" y="644"/>
                </a:lnTo>
                <a:moveTo>
                  <a:pt x="7" y="608"/>
                </a:moveTo>
                <a:lnTo>
                  <a:pt x="43" y="608"/>
                </a:lnTo>
                <a:moveTo>
                  <a:pt x="7" y="572"/>
                </a:moveTo>
                <a:lnTo>
                  <a:pt x="43" y="572"/>
                </a:lnTo>
                <a:moveTo>
                  <a:pt x="7" y="536"/>
                </a:moveTo>
                <a:lnTo>
                  <a:pt x="43" y="536"/>
                </a:lnTo>
                <a:moveTo>
                  <a:pt x="7" y="499"/>
                </a:moveTo>
                <a:lnTo>
                  <a:pt x="43" y="499"/>
                </a:lnTo>
                <a:moveTo>
                  <a:pt x="7" y="470"/>
                </a:moveTo>
                <a:lnTo>
                  <a:pt x="43" y="470"/>
                </a:lnTo>
                <a:moveTo>
                  <a:pt x="7" y="434"/>
                </a:moveTo>
                <a:lnTo>
                  <a:pt x="43" y="434"/>
                </a:lnTo>
                <a:moveTo>
                  <a:pt x="7" y="398"/>
                </a:moveTo>
                <a:lnTo>
                  <a:pt x="43" y="398"/>
                </a:lnTo>
                <a:moveTo>
                  <a:pt x="7" y="362"/>
                </a:moveTo>
                <a:lnTo>
                  <a:pt x="43" y="362"/>
                </a:lnTo>
                <a:moveTo>
                  <a:pt x="7" y="326"/>
                </a:moveTo>
                <a:lnTo>
                  <a:pt x="43" y="326"/>
                </a:lnTo>
                <a:moveTo>
                  <a:pt x="7" y="289"/>
                </a:moveTo>
                <a:lnTo>
                  <a:pt x="43" y="289"/>
                </a:lnTo>
                <a:moveTo>
                  <a:pt x="7" y="253"/>
                </a:moveTo>
                <a:lnTo>
                  <a:pt x="43" y="253"/>
                </a:lnTo>
                <a:moveTo>
                  <a:pt x="7" y="217"/>
                </a:moveTo>
                <a:lnTo>
                  <a:pt x="43" y="217"/>
                </a:lnTo>
                <a:moveTo>
                  <a:pt x="7" y="181"/>
                </a:moveTo>
                <a:lnTo>
                  <a:pt x="43" y="181"/>
                </a:lnTo>
                <a:moveTo>
                  <a:pt x="7" y="145"/>
                </a:moveTo>
                <a:lnTo>
                  <a:pt x="43" y="145"/>
                </a:lnTo>
                <a:moveTo>
                  <a:pt x="7" y="108"/>
                </a:moveTo>
                <a:lnTo>
                  <a:pt x="43" y="108"/>
                </a:lnTo>
                <a:moveTo>
                  <a:pt x="7" y="72"/>
                </a:moveTo>
                <a:lnTo>
                  <a:pt x="43" y="72"/>
                </a:lnTo>
                <a:moveTo>
                  <a:pt x="7" y="36"/>
                </a:moveTo>
                <a:lnTo>
                  <a:pt x="43" y="36"/>
                </a:lnTo>
                <a:moveTo>
                  <a:pt x="7" y="0"/>
                </a:moveTo>
                <a:lnTo>
                  <a:pt x="43" y="0"/>
                </a:lnTo>
                <a:moveTo>
                  <a:pt x="0" y="2006"/>
                </a:moveTo>
                <a:lnTo>
                  <a:pt x="43" y="2006"/>
                </a:lnTo>
                <a:moveTo>
                  <a:pt x="0" y="1651"/>
                </a:moveTo>
                <a:lnTo>
                  <a:pt x="43" y="1651"/>
                </a:lnTo>
                <a:moveTo>
                  <a:pt x="0" y="1289"/>
                </a:moveTo>
                <a:lnTo>
                  <a:pt x="43" y="1289"/>
                </a:lnTo>
                <a:moveTo>
                  <a:pt x="0" y="934"/>
                </a:moveTo>
                <a:lnTo>
                  <a:pt x="43" y="934"/>
                </a:lnTo>
                <a:moveTo>
                  <a:pt x="0" y="572"/>
                </a:moveTo>
                <a:lnTo>
                  <a:pt x="43" y="572"/>
                </a:lnTo>
                <a:moveTo>
                  <a:pt x="0" y="217"/>
                </a:moveTo>
                <a:lnTo>
                  <a:pt x="43" y="217"/>
                </a:lnTo>
              </a:path>
            </a:pathLst>
          </a:custGeom>
          <a:noFill/>
          <a:ln w="11113" cap="flat">
            <a:solidFill>
              <a:srgbClr val="BF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3" name="Line 10">
            <a:extLst>
              <a:ext uri="{FF2B5EF4-FFF2-40B4-BE49-F238E27FC236}">
                <a16:creationId xmlns:a16="http://schemas.microsoft.com/office/drawing/2014/main" id="{35E23747-7A5D-4623-B534-F121371BFDFF}"/>
              </a:ext>
            </a:extLst>
          </p:cNvPr>
          <p:cNvSpPr>
            <a:spLocks noChangeShapeType="1"/>
          </p:cNvSpPr>
          <p:nvPr/>
        </p:nvSpPr>
        <p:spPr bwMode="auto">
          <a:xfrm>
            <a:off x="918210" y="6052821"/>
            <a:ext cx="6513512" cy="0"/>
          </a:xfrm>
          <a:prstGeom prst="line">
            <a:avLst/>
          </a:prstGeom>
          <a:noFill/>
          <a:ln w="11113" cap="flat">
            <a:solidFill>
              <a:srgbClr val="BF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8FAA9EC9-C0E8-4F0D-A07E-587296570E05}"/>
              </a:ext>
            </a:extLst>
          </p:cNvPr>
          <p:cNvSpPr>
            <a:spLocks/>
          </p:cNvSpPr>
          <p:nvPr/>
        </p:nvSpPr>
        <p:spPr bwMode="auto">
          <a:xfrm>
            <a:off x="918210" y="4914583"/>
            <a:ext cx="6513512" cy="896938"/>
          </a:xfrm>
          <a:custGeom>
            <a:avLst/>
            <a:gdLst>
              <a:gd name="T0" fmla="*/ 0 w 4103"/>
              <a:gd name="T1" fmla="*/ 0 h 565"/>
              <a:gd name="T2" fmla="*/ 818 w 4103"/>
              <a:gd name="T3" fmla="*/ 145 h 565"/>
              <a:gd name="T4" fmla="*/ 1643 w 4103"/>
              <a:gd name="T5" fmla="*/ 268 h 565"/>
              <a:gd name="T6" fmla="*/ 2461 w 4103"/>
              <a:gd name="T7" fmla="*/ 377 h 565"/>
              <a:gd name="T8" fmla="*/ 3279 w 4103"/>
              <a:gd name="T9" fmla="*/ 478 h 565"/>
              <a:gd name="T10" fmla="*/ 4103 w 4103"/>
              <a:gd name="T11" fmla="*/ 565 h 5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03" h="565">
                <a:moveTo>
                  <a:pt x="0" y="0"/>
                </a:moveTo>
                <a:lnTo>
                  <a:pt x="818" y="145"/>
                </a:lnTo>
                <a:lnTo>
                  <a:pt x="1643" y="268"/>
                </a:lnTo>
                <a:lnTo>
                  <a:pt x="2461" y="377"/>
                </a:lnTo>
                <a:lnTo>
                  <a:pt x="3279" y="478"/>
                </a:lnTo>
                <a:lnTo>
                  <a:pt x="4103" y="565"/>
                </a:lnTo>
              </a:path>
            </a:pathLst>
          </a:custGeom>
          <a:noFill/>
          <a:ln w="34925" cap="rnd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D5E8B30B-B2CB-4DF6-A345-EA027E375E6B}"/>
              </a:ext>
            </a:extLst>
          </p:cNvPr>
          <p:cNvSpPr>
            <a:spLocks/>
          </p:cNvSpPr>
          <p:nvPr/>
        </p:nvSpPr>
        <p:spPr bwMode="auto">
          <a:xfrm>
            <a:off x="872173" y="4868546"/>
            <a:ext cx="92075" cy="92075"/>
          </a:xfrm>
          <a:custGeom>
            <a:avLst/>
            <a:gdLst>
              <a:gd name="T0" fmla="*/ 29 w 58"/>
              <a:gd name="T1" fmla="*/ 0 h 58"/>
              <a:gd name="T2" fmla="*/ 58 w 58"/>
              <a:gd name="T3" fmla="*/ 29 h 58"/>
              <a:gd name="T4" fmla="*/ 29 w 58"/>
              <a:gd name="T5" fmla="*/ 58 h 58"/>
              <a:gd name="T6" fmla="*/ 0 w 58"/>
              <a:gd name="T7" fmla="*/ 29 h 58"/>
              <a:gd name="T8" fmla="*/ 29 w 58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58">
                <a:moveTo>
                  <a:pt x="29" y="0"/>
                </a:moveTo>
                <a:lnTo>
                  <a:pt x="58" y="29"/>
                </a:lnTo>
                <a:lnTo>
                  <a:pt x="29" y="58"/>
                </a:lnTo>
                <a:lnTo>
                  <a:pt x="0" y="29"/>
                </a:lnTo>
                <a:lnTo>
                  <a:pt x="29" y="0"/>
                </a:lnTo>
                <a:close/>
              </a:path>
            </a:pathLst>
          </a:cu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20057C62-2008-43C3-8478-105BC61BC0E2}"/>
              </a:ext>
            </a:extLst>
          </p:cNvPr>
          <p:cNvSpPr>
            <a:spLocks/>
          </p:cNvSpPr>
          <p:nvPr/>
        </p:nvSpPr>
        <p:spPr bwMode="auto">
          <a:xfrm>
            <a:off x="872173" y="4868546"/>
            <a:ext cx="92075" cy="92075"/>
          </a:xfrm>
          <a:custGeom>
            <a:avLst/>
            <a:gdLst>
              <a:gd name="T0" fmla="*/ 29 w 58"/>
              <a:gd name="T1" fmla="*/ 0 h 58"/>
              <a:gd name="T2" fmla="*/ 58 w 58"/>
              <a:gd name="T3" fmla="*/ 29 h 58"/>
              <a:gd name="T4" fmla="*/ 29 w 58"/>
              <a:gd name="T5" fmla="*/ 58 h 58"/>
              <a:gd name="T6" fmla="*/ 0 w 58"/>
              <a:gd name="T7" fmla="*/ 29 h 58"/>
              <a:gd name="T8" fmla="*/ 29 w 58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58">
                <a:moveTo>
                  <a:pt x="29" y="0"/>
                </a:moveTo>
                <a:lnTo>
                  <a:pt x="58" y="29"/>
                </a:lnTo>
                <a:lnTo>
                  <a:pt x="29" y="58"/>
                </a:lnTo>
                <a:lnTo>
                  <a:pt x="0" y="29"/>
                </a:lnTo>
                <a:lnTo>
                  <a:pt x="29" y="0"/>
                </a:lnTo>
                <a:close/>
              </a:path>
            </a:pathLst>
          </a:custGeom>
          <a:noFill/>
          <a:ln w="11113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3AEB5B43-7883-495B-87FF-B3BB82ABC7C0}"/>
              </a:ext>
            </a:extLst>
          </p:cNvPr>
          <p:cNvSpPr>
            <a:spLocks/>
          </p:cNvSpPr>
          <p:nvPr/>
        </p:nvSpPr>
        <p:spPr bwMode="auto">
          <a:xfrm>
            <a:off x="2170748" y="5098733"/>
            <a:ext cx="92075" cy="92075"/>
          </a:xfrm>
          <a:custGeom>
            <a:avLst/>
            <a:gdLst>
              <a:gd name="T0" fmla="*/ 29 w 58"/>
              <a:gd name="T1" fmla="*/ 0 h 58"/>
              <a:gd name="T2" fmla="*/ 58 w 58"/>
              <a:gd name="T3" fmla="*/ 29 h 58"/>
              <a:gd name="T4" fmla="*/ 29 w 58"/>
              <a:gd name="T5" fmla="*/ 58 h 58"/>
              <a:gd name="T6" fmla="*/ 0 w 58"/>
              <a:gd name="T7" fmla="*/ 29 h 58"/>
              <a:gd name="T8" fmla="*/ 29 w 58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58">
                <a:moveTo>
                  <a:pt x="29" y="0"/>
                </a:moveTo>
                <a:lnTo>
                  <a:pt x="58" y="29"/>
                </a:lnTo>
                <a:lnTo>
                  <a:pt x="29" y="58"/>
                </a:lnTo>
                <a:lnTo>
                  <a:pt x="0" y="29"/>
                </a:lnTo>
                <a:lnTo>
                  <a:pt x="29" y="0"/>
                </a:lnTo>
                <a:close/>
              </a:path>
            </a:pathLst>
          </a:cu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083C1CB5-0E71-434D-8950-E8E511F11373}"/>
              </a:ext>
            </a:extLst>
          </p:cNvPr>
          <p:cNvSpPr>
            <a:spLocks/>
          </p:cNvSpPr>
          <p:nvPr/>
        </p:nvSpPr>
        <p:spPr bwMode="auto">
          <a:xfrm>
            <a:off x="2170748" y="5098733"/>
            <a:ext cx="92075" cy="92075"/>
          </a:xfrm>
          <a:custGeom>
            <a:avLst/>
            <a:gdLst>
              <a:gd name="T0" fmla="*/ 29 w 58"/>
              <a:gd name="T1" fmla="*/ 0 h 58"/>
              <a:gd name="T2" fmla="*/ 58 w 58"/>
              <a:gd name="T3" fmla="*/ 29 h 58"/>
              <a:gd name="T4" fmla="*/ 29 w 58"/>
              <a:gd name="T5" fmla="*/ 58 h 58"/>
              <a:gd name="T6" fmla="*/ 0 w 58"/>
              <a:gd name="T7" fmla="*/ 29 h 58"/>
              <a:gd name="T8" fmla="*/ 29 w 58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58">
                <a:moveTo>
                  <a:pt x="29" y="0"/>
                </a:moveTo>
                <a:lnTo>
                  <a:pt x="58" y="29"/>
                </a:lnTo>
                <a:lnTo>
                  <a:pt x="29" y="58"/>
                </a:lnTo>
                <a:lnTo>
                  <a:pt x="0" y="29"/>
                </a:lnTo>
                <a:lnTo>
                  <a:pt x="29" y="0"/>
                </a:lnTo>
                <a:close/>
              </a:path>
            </a:pathLst>
          </a:custGeom>
          <a:noFill/>
          <a:ln w="11113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793B65B2-3A8F-4A7C-A20A-68CD6298E6F0}"/>
              </a:ext>
            </a:extLst>
          </p:cNvPr>
          <p:cNvSpPr>
            <a:spLocks/>
          </p:cNvSpPr>
          <p:nvPr/>
        </p:nvSpPr>
        <p:spPr bwMode="auto">
          <a:xfrm>
            <a:off x="3480435" y="5293996"/>
            <a:ext cx="92075" cy="92075"/>
          </a:xfrm>
          <a:custGeom>
            <a:avLst/>
            <a:gdLst>
              <a:gd name="T0" fmla="*/ 29 w 58"/>
              <a:gd name="T1" fmla="*/ 0 h 58"/>
              <a:gd name="T2" fmla="*/ 58 w 58"/>
              <a:gd name="T3" fmla="*/ 29 h 58"/>
              <a:gd name="T4" fmla="*/ 29 w 58"/>
              <a:gd name="T5" fmla="*/ 58 h 58"/>
              <a:gd name="T6" fmla="*/ 0 w 58"/>
              <a:gd name="T7" fmla="*/ 29 h 58"/>
              <a:gd name="T8" fmla="*/ 29 w 58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58">
                <a:moveTo>
                  <a:pt x="29" y="0"/>
                </a:moveTo>
                <a:lnTo>
                  <a:pt x="58" y="29"/>
                </a:lnTo>
                <a:lnTo>
                  <a:pt x="29" y="58"/>
                </a:lnTo>
                <a:lnTo>
                  <a:pt x="0" y="29"/>
                </a:lnTo>
                <a:lnTo>
                  <a:pt x="29" y="0"/>
                </a:lnTo>
                <a:close/>
              </a:path>
            </a:pathLst>
          </a:cu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D302D57D-515E-432C-B6E3-8D87E7167D19}"/>
              </a:ext>
            </a:extLst>
          </p:cNvPr>
          <p:cNvSpPr>
            <a:spLocks/>
          </p:cNvSpPr>
          <p:nvPr/>
        </p:nvSpPr>
        <p:spPr bwMode="auto">
          <a:xfrm>
            <a:off x="3480435" y="5293996"/>
            <a:ext cx="92075" cy="92075"/>
          </a:xfrm>
          <a:custGeom>
            <a:avLst/>
            <a:gdLst>
              <a:gd name="T0" fmla="*/ 29 w 58"/>
              <a:gd name="T1" fmla="*/ 0 h 58"/>
              <a:gd name="T2" fmla="*/ 58 w 58"/>
              <a:gd name="T3" fmla="*/ 29 h 58"/>
              <a:gd name="T4" fmla="*/ 29 w 58"/>
              <a:gd name="T5" fmla="*/ 58 h 58"/>
              <a:gd name="T6" fmla="*/ 0 w 58"/>
              <a:gd name="T7" fmla="*/ 29 h 58"/>
              <a:gd name="T8" fmla="*/ 29 w 58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58">
                <a:moveTo>
                  <a:pt x="29" y="0"/>
                </a:moveTo>
                <a:lnTo>
                  <a:pt x="58" y="29"/>
                </a:lnTo>
                <a:lnTo>
                  <a:pt x="29" y="58"/>
                </a:lnTo>
                <a:lnTo>
                  <a:pt x="0" y="29"/>
                </a:lnTo>
                <a:lnTo>
                  <a:pt x="29" y="0"/>
                </a:lnTo>
                <a:close/>
              </a:path>
            </a:pathLst>
          </a:custGeom>
          <a:noFill/>
          <a:ln w="11113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115EA1D4-4613-4F01-9817-FC85C86C1C37}"/>
              </a:ext>
            </a:extLst>
          </p:cNvPr>
          <p:cNvSpPr>
            <a:spLocks/>
          </p:cNvSpPr>
          <p:nvPr/>
        </p:nvSpPr>
        <p:spPr bwMode="auto">
          <a:xfrm>
            <a:off x="4779010" y="5467033"/>
            <a:ext cx="92075" cy="92075"/>
          </a:xfrm>
          <a:custGeom>
            <a:avLst/>
            <a:gdLst>
              <a:gd name="T0" fmla="*/ 29 w 58"/>
              <a:gd name="T1" fmla="*/ 0 h 58"/>
              <a:gd name="T2" fmla="*/ 58 w 58"/>
              <a:gd name="T3" fmla="*/ 29 h 58"/>
              <a:gd name="T4" fmla="*/ 29 w 58"/>
              <a:gd name="T5" fmla="*/ 58 h 58"/>
              <a:gd name="T6" fmla="*/ 0 w 58"/>
              <a:gd name="T7" fmla="*/ 29 h 58"/>
              <a:gd name="T8" fmla="*/ 29 w 58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58">
                <a:moveTo>
                  <a:pt x="29" y="0"/>
                </a:moveTo>
                <a:lnTo>
                  <a:pt x="58" y="29"/>
                </a:lnTo>
                <a:lnTo>
                  <a:pt x="29" y="58"/>
                </a:lnTo>
                <a:lnTo>
                  <a:pt x="0" y="29"/>
                </a:lnTo>
                <a:lnTo>
                  <a:pt x="29" y="0"/>
                </a:lnTo>
                <a:close/>
              </a:path>
            </a:pathLst>
          </a:cu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D2072E4-BD95-484B-A9DC-6DB804B89396}"/>
              </a:ext>
            </a:extLst>
          </p:cNvPr>
          <p:cNvSpPr>
            <a:spLocks/>
          </p:cNvSpPr>
          <p:nvPr/>
        </p:nvSpPr>
        <p:spPr bwMode="auto">
          <a:xfrm>
            <a:off x="4779010" y="5467033"/>
            <a:ext cx="92075" cy="92075"/>
          </a:xfrm>
          <a:custGeom>
            <a:avLst/>
            <a:gdLst>
              <a:gd name="T0" fmla="*/ 29 w 58"/>
              <a:gd name="T1" fmla="*/ 0 h 58"/>
              <a:gd name="T2" fmla="*/ 58 w 58"/>
              <a:gd name="T3" fmla="*/ 29 h 58"/>
              <a:gd name="T4" fmla="*/ 29 w 58"/>
              <a:gd name="T5" fmla="*/ 58 h 58"/>
              <a:gd name="T6" fmla="*/ 0 w 58"/>
              <a:gd name="T7" fmla="*/ 29 h 58"/>
              <a:gd name="T8" fmla="*/ 29 w 58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58">
                <a:moveTo>
                  <a:pt x="29" y="0"/>
                </a:moveTo>
                <a:lnTo>
                  <a:pt x="58" y="29"/>
                </a:lnTo>
                <a:lnTo>
                  <a:pt x="29" y="58"/>
                </a:lnTo>
                <a:lnTo>
                  <a:pt x="0" y="29"/>
                </a:lnTo>
                <a:lnTo>
                  <a:pt x="29" y="0"/>
                </a:lnTo>
                <a:close/>
              </a:path>
            </a:pathLst>
          </a:custGeom>
          <a:noFill/>
          <a:ln w="11113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6ED4ACAD-52C1-47AF-8E2C-DE5899A83335}"/>
              </a:ext>
            </a:extLst>
          </p:cNvPr>
          <p:cNvSpPr>
            <a:spLocks/>
          </p:cNvSpPr>
          <p:nvPr/>
        </p:nvSpPr>
        <p:spPr bwMode="auto">
          <a:xfrm>
            <a:off x="6077585" y="5627371"/>
            <a:ext cx="90487" cy="92075"/>
          </a:xfrm>
          <a:custGeom>
            <a:avLst/>
            <a:gdLst>
              <a:gd name="T0" fmla="*/ 29 w 57"/>
              <a:gd name="T1" fmla="*/ 0 h 58"/>
              <a:gd name="T2" fmla="*/ 57 w 57"/>
              <a:gd name="T3" fmla="*/ 29 h 58"/>
              <a:gd name="T4" fmla="*/ 29 w 57"/>
              <a:gd name="T5" fmla="*/ 58 h 58"/>
              <a:gd name="T6" fmla="*/ 0 w 57"/>
              <a:gd name="T7" fmla="*/ 29 h 58"/>
              <a:gd name="T8" fmla="*/ 29 w 57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" h="58">
                <a:moveTo>
                  <a:pt x="29" y="0"/>
                </a:moveTo>
                <a:lnTo>
                  <a:pt x="57" y="29"/>
                </a:lnTo>
                <a:lnTo>
                  <a:pt x="29" y="58"/>
                </a:lnTo>
                <a:lnTo>
                  <a:pt x="0" y="29"/>
                </a:lnTo>
                <a:lnTo>
                  <a:pt x="29" y="0"/>
                </a:lnTo>
                <a:close/>
              </a:path>
            </a:pathLst>
          </a:cu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3FAA56F4-6EC0-499E-B932-EFE4124FF1BC}"/>
              </a:ext>
            </a:extLst>
          </p:cNvPr>
          <p:cNvSpPr>
            <a:spLocks/>
          </p:cNvSpPr>
          <p:nvPr/>
        </p:nvSpPr>
        <p:spPr bwMode="auto">
          <a:xfrm>
            <a:off x="6077585" y="5627371"/>
            <a:ext cx="90487" cy="92075"/>
          </a:xfrm>
          <a:custGeom>
            <a:avLst/>
            <a:gdLst>
              <a:gd name="T0" fmla="*/ 29 w 57"/>
              <a:gd name="T1" fmla="*/ 0 h 58"/>
              <a:gd name="T2" fmla="*/ 57 w 57"/>
              <a:gd name="T3" fmla="*/ 29 h 58"/>
              <a:gd name="T4" fmla="*/ 29 w 57"/>
              <a:gd name="T5" fmla="*/ 58 h 58"/>
              <a:gd name="T6" fmla="*/ 0 w 57"/>
              <a:gd name="T7" fmla="*/ 29 h 58"/>
              <a:gd name="T8" fmla="*/ 29 w 57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" h="58">
                <a:moveTo>
                  <a:pt x="29" y="0"/>
                </a:moveTo>
                <a:lnTo>
                  <a:pt x="57" y="29"/>
                </a:lnTo>
                <a:lnTo>
                  <a:pt x="29" y="58"/>
                </a:lnTo>
                <a:lnTo>
                  <a:pt x="0" y="29"/>
                </a:lnTo>
                <a:lnTo>
                  <a:pt x="29" y="0"/>
                </a:lnTo>
                <a:close/>
              </a:path>
            </a:pathLst>
          </a:custGeom>
          <a:noFill/>
          <a:ln w="11113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8DBCBF09-9BE2-48B6-8208-E2A8DC3027E8}"/>
              </a:ext>
            </a:extLst>
          </p:cNvPr>
          <p:cNvSpPr>
            <a:spLocks/>
          </p:cNvSpPr>
          <p:nvPr/>
        </p:nvSpPr>
        <p:spPr bwMode="auto">
          <a:xfrm>
            <a:off x="7387273" y="5765483"/>
            <a:ext cx="90487" cy="92075"/>
          </a:xfrm>
          <a:custGeom>
            <a:avLst/>
            <a:gdLst>
              <a:gd name="T0" fmla="*/ 28 w 57"/>
              <a:gd name="T1" fmla="*/ 0 h 58"/>
              <a:gd name="T2" fmla="*/ 57 w 57"/>
              <a:gd name="T3" fmla="*/ 29 h 58"/>
              <a:gd name="T4" fmla="*/ 28 w 57"/>
              <a:gd name="T5" fmla="*/ 58 h 58"/>
              <a:gd name="T6" fmla="*/ 0 w 57"/>
              <a:gd name="T7" fmla="*/ 29 h 58"/>
              <a:gd name="T8" fmla="*/ 28 w 57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" h="58">
                <a:moveTo>
                  <a:pt x="28" y="0"/>
                </a:moveTo>
                <a:lnTo>
                  <a:pt x="57" y="29"/>
                </a:lnTo>
                <a:lnTo>
                  <a:pt x="28" y="58"/>
                </a:lnTo>
                <a:lnTo>
                  <a:pt x="0" y="29"/>
                </a:lnTo>
                <a:lnTo>
                  <a:pt x="28" y="0"/>
                </a:lnTo>
                <a:close/>
              </a:path>
            </a:pathLst>
          </a:custGeom>
          <a:solidFill>
            <a:srgbClr val="4472C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4358D8C6-E201-4B3B-B47A-D9AFA960951D}"/>
              </a:ext>
            </a:extLst>
          </p:cNvPr>
          <p:cNvSpPr>
            <a:spLocks/>
          </p:cNvSpPr>
          <p:nvPr/>
        </p:nvSpPr>
        <p:spPr bwMode="auto">
          <a:xfrm>
            <a:off x="7387273" y="5765483"/>
            <a:ext cx="90487" cy="92075"/>
          </a:xfrm>
          <a:custGeom>
            <a:avLst/>
            <a:gdLst>
              <a:gd name="T0" fmla="*/ 28 w 57"/>
              <a:gd name="T1" fmla="*/ 0 h 58"/>
              <a:gd name="T2" fmla="*/ 57 w 57"/>
              <a:gd name="T3" fmla="*/ 29 h 58"/>
              <a:gd name="T4" fmla="*/ 28 w 57"/>
              <a:gd name="T5" fmla="*/ 58 h 58"/>
              <a:gd name="T6" fmla="*/ 0 w 57"/>
              <a:gd name="T7" fmla="*/ 29 h 58"/>
              <a:gd name="T8" fmla="*/ 28 w 57"/>
              <a:gd name="T9" fmla="*/ 0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" h="58">
                <a:moveTo>
                  <a:pt x="28" y="0"/>
                </a:moveTo>
                <a:lnTo>
                  <a:pt x="57" y="29"/>
                </a:lnTo>
                <a:lnTo>
                  <a:pt x="28" y="58"/>
                </a:lnTo>
                <a:lnTo>
                  <a:pt x="0" y="29"/>
                </a:lnTo>
                <a:lnTo>
                  <a:pt x="28" y="0"/>
                </a:lnTo>
                <a:close/>
              </a:path>
            </a:pathLst>
          </a:custGeom>
          <a:noFill/>
          <a:ln w="11113" cap="flat">
            <a:solidFill>
              <a:srgbClr val="4472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A2955A5F-143C-4895-AF2D-1C9004C155C5}"/>
              </a:ext>
            </a:extLst>
          </p:cNvPr>
          <p:cNvSpPr>
            <a:spLocks/>
          </p:cNvSpPr>
          <p:nvPr/>
        </p:nvSpPr>
        <p:spPr bwMode="auto">
          <a:xfrm>
            <a:off x="918210" y="4120833"/>
            <a:ext cx="6513512" cy="1241425"/>
          </a:xfrm>
          <a:custGeom>
            <a:avLst/>
            <a:gdLst>
              <a:gd name="T0" fmla="*/ 0 w 4103"/>
              <a:gd name="T1" fmla="*/ 0 h 782"/>
              <a:gd name="T2" fmla="*/ 818 w 4103"/>
              <a:gd name="T3" fmla="*/ 196 h 782"/>
              <a:gd name="T4" fmla="*/ 1643 w 4103"/>
              <a:gd name="T5" fmla="*/ 370 h 782"/>
              <a:gd name="T6" fmla="*/ 2461 w 4103"/>
              <a:gd name="T7" fmla="*/ 522 h 782"/>
              <a:gd name="T8" fmla="*/ 3279 w 4103"/>
              <a:gd name="T9" fmla="*/ 659 h 782"/>
              <a:gd name="T10" fmla="*/ 4103 w 4103"/>
              <a:gd name="T11" fmla="*/ 782 h 7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03" h="782">
                <a:moveTo>
                  <a:pt x="0" y="0"/>
                </a:moveTo>
                <a:lnTo>
                  <a:pt x="818" y="196"/>
                </a:lnTo>
                <a:lnTo>
                  <a:pt x="1643" y="370"/>
                </a:lnTo>
                <a:lnTo>
                  <a:pt x="2461" y="522"/>
                </a:lnTo>
                <a:lnTo>
                  <a:pt x="3279" y="659"/>
                </a:lnTo>
                <a:lnTo>
                  <a:pt x="4103" y="782"/>
                </a:lnTo>
              </a:path>
            </a:pathLst>
          </a:custGeom>
          <a:noFill/>
          <a:ln w="34925" cap="rnd">
            <a:solidFill>
              <a:srgbClr val="ED7D3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id="{7EE2E159-BD10-4952-AA63-91DF94C4A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" y="4063683"/>
            <a:ext cx="92075" cy="92075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9" name="Rectangle 26">
            <a:extLst>
              <a:ext uri="{FF2B5EF4-FFF2-40B4-BE49-F238E27FC236}">
                <a16:creationId xmlns:a16="http://schemas.microsoft.com/office/drawing/2014/main" id="{F28C94AF-CABC-4A55-B287-4EF03CEE9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" y="4063683"/>
            <a:ext cx="92075" cy="92075"/>
          </a:xfrm>
          <a:prstGeom prst="rect">
            <a:avLst/>
          </a:prstGeom>
          <a:noFill/>
          <a:ln w="11113" cap="flat">
            <a:solidFill>
              <a:srgbClr val="ED7D3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0" name="Rectangle 27">
            <a:extLst>
              <a:ext uri="{FF2B5EF4-FFF2-40B4-BE49-F238E27FC236}">
                <a16:creationId xmlns:a16="http://schemas.microsoft.com/office/drawing/2014/main" id="{8A866CF5-1978-40E2-AF8B-DAFD2D7AD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635" y="4374833"/>
            <a:ext cx="92075" cy="90488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1" name="Rectangle 28">
            <a:extLst>
              <a:ext uri="{FF2B5EF4-FFF2-40B4-BE49-F238E27FC236}">
                <a16:creationId xmlns:a16="http://schemas.microsoft.com/office/drawing/2014/main" id="{D9BB88CB-BE5A-4846-A6F9-2AF4B02B79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635" y="4374833"/>
            <a:ext cx="92075" cy="90488"/>
          </a:xfrm>
          <a:prstGeom prst="rect">
            <a:avLst/>
          </a:prstGeom>
          <a:noFill/>
          <a:ln w="11113" cap="flat">
            <a:solidFill>
              <a:srgbClr val="ED7D3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2" name="Rectangle 29">
            <a:extLst>
              <a:ext uri="{FF2B5EF4-FFF2-40B4-BE49-F238E27FC236}">
                <a16:creationId xmlns:a16="http://schemas.microsoft.com/office/drawing/2014/main" id="{51415EF0-6C93-4CC3-B670-AB34804F6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323" y="4649471"/>
            <a:ext cx="92075" cy="92075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3" name="Rectangle 30">
            <a:extLst>
              <a:ext uri="{FF2B5EF4-FFF2-40B4-BE49-F238E27FC236}">
                <a16:creationId xmlns:a16="http://schemas.microsoft.com/office/drawing/2014/main" id="{C2FA9D11-6214-47CF-99BB-F3B34AEF1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323" y="4649471"/>
            <a:ext cx="92075" cy="92075"/>
          </a:xfrm>
          <a:prstGeom prst="rect">
            <a:avLst/>
          </a:prstGeom>
          <a:noFill/>
          <a:ln w="11113" cap="flat">
            <a:solidFill>
              <a:srgbClr val="ED7D3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4" name="Rectangle 31">
            <a:extLst>
              <a:ext uri="{FF2B5EF4-FFF2-40B4-BE49-F238E27FC236}">
                <a16:creationId xmlns:a16="http://schemas.microsoft.com/office/drawing/2014/main" id="{52FBE99F-18DF-4CA5-B2BF-E6807A7CF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898" y="4890771"/>
            <a:ext cx="90487" cy="92075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5" name="Rectangle 32">
            <a:extLst>
              <a:ext uri="{FF2B5EF4-FFF2-40B4-BE49-F238E27FC236}">
                <a16:creationId xmlns:a16="http://schemas.microsoft.com/office/drawing/2014/main" id="{E07BB1BC-3D21-47BE-8E9E-523554CA8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898" y="4890771"/>
            <a:ext cx="90487" cy="92075"/>
          </a:xfrm>
          <a:prstGeom prst="rect">
            <a:avLst/>
          </a:prstGeom>
          <a:noFill/>
          <a:ln w="11113" cap="flat">
            <a:solidFill>
              <a:srgbClr val="ED7D3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6" name="Rectangle 33">
            <a:extLst>
              <a:ext uri="{FF2B5EF4-FFF2-40B4-BE49-F238E27FC236}">
                <a16:creationId xmlns:a16="http://schemas.microsoft.com/office/drawing/2014/main" id="{7CC4E807-8547-4081-A16A-DD985384D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885" y="5109846"/>
            <a:ext cx="92075" cy="92075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7" name="Rectangle 34">
            <a:extLst>
              <a:ext uri="{FF2B5EF4-FFF2-40B4-BE49-F238E27FC236}">
                <a16:creationId xmlns:a16="http://schemas.microsoft.com/office/drawing/2014/main" id="{6BC9D317-BF90-481B-8940-8B473643F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885" y="5109846"/>
            <a:ext cx="92075" cy="92075"/>
          </a:xfrm>
          <a:prstGeom prst="rect">
            <a:avLst/>
          </a:prstGeom>
          <a:noFill/>
          <a:ln w="11113" cap="flat">
            <a:solidFill>
              <a:srgbClr val="ED7D3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8" name="Rectangle 35">
            <a:extLst>
              <a:ext uri="{FF2B5EF4-FFF2-40B4-BE49-F238E27FC236}">
                <a16:creationId xmlns:a16="http://schemas.microsoft.com/office/drawing/2014/main" id="{4428755C-9671-4132-A51F-BFE41A012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4573" y="5305108"/>
            <a:ext cx="92075" cy="92075"/>
          </a:xfrm>
          <a:prstGeom prst="rect">
            <a:avLst/>
          </a:prstGeom>
          <a:solidFill>
            <a:srgbClr val="ED7D3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9" name="Rectangle 36">
            <a:extLst>
              <a:ext uri="{FF2B5EF4-FFF2-40B4-BE49-F238E27FC236}">
                <a16:creationId xmlns:a16="http://schemas.microsoft.com/office/drawing/2014/main" id="{4F253CEC-CAED-4ED1-8FC1-817D17224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4573" y="5305108"/>
            <a:ext cx="92075" cy="92075"/>
          </a:xfrm>
          <a:prstGeom prst="rect">
            <a:avLst/>
          </a:prstGeom>
          <a:noFill/>
          <a:ln w="11113" cap="flat">
            <a:solidFill>
              <a:srgbClr val="ED7D3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B43C009F-7BD2-447A-B7DD-6CE4EEC91CF7}"/>
              </a:ext>
            </a:extLst>
          </p:cNvPr>
          <p:cNvSpPr>
            <a:spLocks/>
          </p:cNvSpPr>
          <p:nvPr/>
        </p:nvSpPr>
        <p:spPr bwMode="auto">
          <a:xfrm>
            <a:off x="918210" y="2982596"/>
            <a:ext cx="6513512" cy="1747838"/>
          </a:xfrm>
          <a:custGeom>
            <a:avLst/>
            <a:gdLst>
              <a:gd name="T0" fmla="*/ 0 w 4103"/>
              <a:gd name="T1" fmla="*/ 0 h 1101"/>
              <a:gd name="T2" fmla="*/ 818 w 4103"/>
              <a:gd name="T3" fmla="*/ 275 h 1101"/>
              <a:gd name="T4" fmla="*/ 1643 w 4103"/>
              <a:gd name="T5" fmla="*/ 522 h 1101"/>
              <a:gd name="T6" fmla="*/ 2461 w 4103"/>
              <a:gd name="T7" fmla="*/ 732 h 1101"/>
              <a:gd name="T8" fmla="*/ 3279 w 4103"/>
              <a:gd name="T9" fmla="*/ 927 h 1101"/>
              <a:gd name="T10" fmla="*/ 4103 w 4103"/>
              <a:gd name="T11" fmla="*/ 1101 h 1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03" h="1101">
                <a:moveTo>
                  <a:pt x="0" y="0"/>
                </a:moveTo>
                <a:lnTo>
                  <a:pt x="818" y="275"/>
                </a:lnTo>
                <a:lnTo>
                  <a:pt x="1643" y="522"/>
                </a:lnTo>
                <a:lnTo>
                  <a:pt x="2461" y="732"/>
                </a:lnTo>
                <a:lnTo>
                  <a:pt x="3279" y="927"/>
                </a:lnTo>
                <a:lnTo>
                  <a:pt x="4103" y="1101"/>
                </a:lnTo>
              </a:path>
            </a:pathLst>
          </a:custGeom>
          <a:noFill/>
          <a:ln w="34925" cap="rnd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1" name="Oval 38">
            <a:extLst>
              <a:ext uri="{FF2B5EF4-FFF2-40B4-BE49-F238E27FC236}">
                <a16:creationId xmlns:a16="http://schemas.microsoft.com/office/drawing/2014/main" id="{C0929627-31C2-4C4A-B89F-8FB5CA1A5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" y="2925446"/>
            <a:ext cx="92075" cy="92075"/>
          </a:xfrm>
          <a:prstGeom prst="ellipse">
            <a:avLst/>
          </a:prstGeom>
          <a:solidFill>
            <a:srgbClr val="00B05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2" name="Oval 39">
            <a:extLst>
              <a:ext uri="{FF2B5EF4-FFF2-40B4-BE49-F238E27FC236}">
                <a16:creationId xmlns:a16="http://schemas.microsoft.com/office/drawing/2014/main" id="{1F18FB5F-B7BE-442C-B7D7-9FE10FE1B3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" y="2925446"/>
            <a:ext cx="92075" cy="92075"/>
          </a:xfrm>
          <a:prstGeom prst="ellipse">
            <a:avLst/>
          </a:prstGeom>
          <a:noFill/>
          <a:ln w="11113" cap="flat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3" name="Oval 40">
            <a:extLst>
              <a:ext uri="{FF2B5EF4-FFF2-40B4-BE49-F238E27FC236}">
                <a16:creationId xmlns:a16="http://schemas.microsoft.com/office/drawing/2014/main" id="{E31C3ED9-0EE8-4A88-8937-A4CDF7E26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635" y="3362008"/>
            <a:ext cx="92075" cy="92075"/>
          </a:xfrm>
          <a:prstGeom prst="ellipse">
            <a:avLst/>
          </a:prstGeom>
          <a:solidFill>
            <a:srgbClr val="00B05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4" name="Oval 41">
            <a:extLst>
              <a:ext uri="{FF2B5EF4-FFF2-40B4-BE49-F238E27FC236}">
                <a16:creationId xmlns:a16="http://schemas.microsoft.com/office/drawing/2014/main" id="{3F11340F-92B2-4B0F-8589-656706EBB4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635" y="3362008"/>
            <a:ext cx="92075" cy="92075"/>
          </a:xfrm>
          <a:prstGeom prst="ellipse">
            <a:avLst/>
          </a:prstGeom>
          <a:noFill/>
          <a:ln w="11113" cap="flat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5" name="Oval 42">
            <a:extLst>
              <a:ext uri="{FF2B5EF4-FFF2-40B4-BE49-F238E27FC236}">
                <a16:creationId xmlns:a16="http://schemas.microsoft.com/office/drawing/2014/main" id="{23FBF6B4-3CF2-442A-9E9C-83AB5E384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9323" y="3752533"/>
            <a:ext cx="92075" cy="92075"/>
          </a:xfrm>
          <a:prstGeom prst="ellipse">
            <a:avLst/>
          </a:prstGeom>
          <a:solidFill>
            <a:srgbClr val="00B05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6" name="Freeform 43">
            <a:extLst>
              <a:ext uri="{FF2B5EF4-FFF2-40B4-BE49-F238E27FC236}">
                <a16:creationId xmlns:a16="http://schemas.microsoft.com/office/drawing/2014/main" id="{D4F5D330-7339-424C-95E0-816D527A1321}"/>
              </a:ext>
            </a:extLst>
          </p:cNvPr>
          <p:cNvSpPr>
            <a:spLocks/>
          </p:cNvSpPr>
          <p:nvPr/>
        </p:nvSpPr>
        <p:spPr bwMode="auto">
          <a:xfrm>
            <a:off x="3469323" y="3752533"/>
            <a:ext cx="92075" cy="92075"/>
          </a:xfrm>
          <a:custGeom>
            <a:avLst/>
            <a:gdLst>
              <a:gd name="T0" fmla="*/ 58 w 58"/>
              <a:gd name="T1" fmla="*/ 29 h 58"/>
              <a:gd name="T2" fmla="*/ 29 w 58"/>
              <a:gd name="T3" fmla="*/ 58 h 58"/>
              <a:gd name="T4" fmla="*/ 0 w 58"/>
              <a:gd name="T5" fmla="*/ 29 h 58"/>
              <a:gd name="T6" fmla="*/ 29 w 58"/>
              <a:gd name="T7" fmla="*/ 0 h 58"/>
              <a:gd name="T8" fmla="*/ 58 w 58"/>
              <a:gd name="T9" fmla="*/ 29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" h="58">
                <a:moveTo>
                  <a:pt x="58" y="29"/>
                </a:moveTo>
                <a:cubicBezTo>
                  <a:pt x="58" y="46"/>
                  <a:pt x="45" y="58"/>
                  <a:pt x="29" y="58"/>
                </a:cubicBezTo>
                <a:cubicBezTo>
                  <a:pt x="13" y="58"/>
                  <a:pt x="0" y="46"/>
                  <a:pt x="0" y="29"/>
                </a:cubicBezTo>
                <a:cubicBezTo>
                  <a:pt x="0" y="14"/>
                  <a:pt x="13" y="0"/>
                  <a:pt x="29" y="0"/>
                </a:cubicBezTo>
                <a:cubicBezTo>
                  <a:pt x="45" y="0"/>
                  <a:pt x="58" y="14"/>
                  <a:pt x="58" y="29"/>
                </a:cubicBezTo>
              </a:path>
            </a:pathLst>
          </a:custGeom>
          <a:noFill/>
          <a:ln w="11113" cap="flat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7" name="Oval 44">
            <a:extLst>
              <a:ext uri="{FF2B5EF4-FFF2-40B4-BE49-F238E27FC236}">
                <a16:creationId xmlns:a16="http://schemas.microsoft.com/office/drawing/2014/main" id="{586C6D32-7E45-4566-A775-009C6981FA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7898" y="4085908"/>
            <a:ext cx="90487" cy="92075"/>
          </a:xfrm>
          <a:prstGeom prst="ellipse">
            <a:avLst/>
          </a:prstGeom>
          <a:solidFill>
            <a:srgbClr val="00B05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140C3CF7-C750-44AC-AFB3-34693E7E007A}"/>
              </a:ext>
            </a:extLst>
          </p:cNvPr>
          <p:cNvSpPr>
            <a:spLocks/>
          </p:cNvSpPr>
          <p:nvPr/>
        </p:nvSpPr>
        <p:spPr bwMode="auto">
          <a:xfrm>
            <a:off x="4767898" y="4085908"/>
            <a:ext cx="90487" cy="92075"/>
          </a:xfrm>
          <a:custGeom>
            <a:avLst/>
            <a:gdLst>
              <a:gd name="T0" fmla="*/ 57 w 57"/>
              <a:gd name="T1" fmla="*/ 29 h 58"/>
              <a:gd name="T2" fmla="*/ 29 w 57"/>
              <a:gd name="T3" fmla="*/ 58 h 58"/>
              <a:gd name="T4" fmla="*/ 0 w 57"/>
              <a:gd name="T5" fmla="*/ 29 h 58"/>
              <a:gd name="T6" fmla="*/ 29 w 57"/>
              <a:gd name="T7" fmla="*/ 0 h 58"/>
              <a:gd name="T8" fmla="*/ 57 w 57"/>
              <a:gd name="T9" fmla="*/ 29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" h="58">
                <a:moveTo>
                  <a:pt x="57" y="29"/>
                </a:moveTo>
                <a:cubicBezTo>
                  <a:pt x="57" y="46"/>
                  <a:pt x="45" y="58"/>
                  <a:pt x="29" y="58"/>
                </a:cubicBezTo>
                <a:cubicBezTo>
                  <a:pt x="13" y="58"/>
                  <a:pt x="0" y="46"/>
                  <a:pt x="0" y="29"/>
                </a:cubicBezTo>
                <a:cubicBezTo>
                  <a:pt x="0" y="14"/>
                  <a:pt x="13" y="0"/>
                  <a:pt x="29" y="0"/>
                </a:cubicBezTo>
                <a:cubicBezTo>
                  <a:pt x="45" y="0"/>
                  <a:pt x="57" y="14"/>
                  <a:pt x="57" y="29"/>
                </a:cubicBezTo>
              </a:path>
            </a:pathLst>
          </a:custGeom>
          <a:noFill/>
          <a:ln w="11113" cap="flat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49" name="Oval 46">
            <a:extLst>
              <a:ext uri="{FF2B5EF4-FFF2-40B4-BE49-F238E27FC236}">
                <a16:creationId xmlns:a16="http://schemas.microsoft.com/office/drawing/2014/main" id="{F273228D-E665-49AD-A764-0CBE7729F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885" y="4397058"/>
            <a:ext cx="92075" cy="92075"/>
          </a:xfrm>
          <a:prstGeom prst="ellipse">
            <a:avLst/>
          </a:prstGeom>
          <a:solidFill>
            <a:srgbClr val="00B05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0" name="Oval 47">
            <a:extLst>
              <a:ext uri="{FF2B5EF4-FFF2-40B4-BE49-F238E27FC236}">
                <a16:creationId xmlns:a16="http://schemas.microsoft.com/office/drawing/2014/main" id="{C424E78A-7ADC-4E4E-BBE5-EE7DCF00A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885" y="4397058"/>
            <a:ext cx="92075" cy="92075"/>
          </a:xfrm>
          <a:prstGeom prst="ellipse">
            <a:avLst/>
          </a:prstGeom>
          <a:noFill/>
          <a:ln w="11113" cap="flat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1" name="Oval 48">
            <a:extLst>
              <a:ext uri="{FF2B5EF4-FFF2-40B4-BE49-F238E27FC236}">
                <a16:creationId xmlns:a16="http://schemas.microsoft.com/office/drawing/2014/main" id="{E05E90DB-0309-43BC-8612-B903C49EF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4573" y="4673283"/>
            <a:ext cx="92075" cy="92075"/>
          </a:xfrm>
          <a:prstGeom prst="ellipse">
            <a:avLst/>
          </a:prstGeom>
          <a:solidFill>
            <a:srgbClr val="00B05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2" name="Oval 49">
            <a:extLst>
              <a:ext uri="{FF2B5EF4-FFF2-40B4-BE49-F238E27FC236}">
                <a16:creationId xmlns:a16="http://schemas.microsoft.com/office/drawing/2014/main" id="{E8086A6A-4860-4579-92F2-479A93268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4573" y="4673283"/>
            <a:ext cx="92075" cy="92075"/>
          </a:xfrm>
          <a:prstGeom prst="ellipse">
            <a:avLst/>
          </a:prstGeom>
          <a:noFill/>
          <a:ln w="11113" cap="flat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6F16BB3B-771F-4E55-835F-6EE6C146F892}"/>
              </a:ext>
            </a:extLst>
          </p:cNvPr>
          <p:cNvSpPr>
            <a:spLocks/>
          </p:cNvSpPr>
          <p:nvPr/>
        </p:nvSpPr>
        <p:spPr bwMode="auto">
          <a:xfrm>
            <a:off x="913448" y="4920933"/>
            <a:ext cx="6513512" cy="1114425"/>
          </a:xfrm>
          <a:custGeom>
            <a:avLst/>
            <a:gdLst>
              <a:gd name="T0" fmla="*/ 0 w 4103"/>
              <a:gd name="T1" fmla="*/ 0 h 702"/>
              <a:gd name="T2" fmla="*/ 825 w 4103"/>
              <a:gd name="T3" fmla="*/ 137 h 702"/>
              <a:gd name="T4" fmla="*/ 1642 w 4103"/>
              <a:gd name="T5" fmla="*/ 275 h 702"/>
              <a:gd name="T6" fmla="*/ 2460 w 4103"/>
              <a:gd name="T7" fmla="*/ 420 h 702"/>
              <a:gd name="T8" fmla="*/ 3285 w 4103"/>
              <a:gd name="T9" fmla="*/ 557 h 702"/>
              <a:gd name="T10" fmla="*/ 4103 w 4103"/>
              <a:gd name="T11" fmla="*/ 702 h 7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03" h="702">
                <a:moveTo>
                  <a:pt x="0" y="0"/>
                </a:moveTo>
                <a:lnTo>
                  <a:pt x="825" y="137"/>
                </a:lnTo>
                <a:lnTo>
                  <a:pt x="1642" y="275"/>
                </a:lnTo>
                <a:lnTo>
                  <a:pt x="2460" y="420"/>
                </a:lnTo>
                <a:lnTo>
                  <a:pt x="3285" y="557"/>
                </a:lnTo>
                <a:lnTo>
                  <a:pt x="4103" y="702"/>
                </a:lnTo>
              </a:path>
            </a:pathLst>
          </a:custGeom>
          <a:noFill/>
          <a:ln w="23813" cap="rnd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4" name="Freeform 51">
            <a:extLst>
              <a:ext uri="{FF2B5EF4-FFF2-40B4-BE49-F238E27FC236}">
                <a16:creationId xmlns:a16="http://schemas.microsoft.com/office/drawing/2014/main" id="{EE114CCB-54BE-4E00-94CF-EC4576593942}"/>
              </a:ext>
            </a:extLst>
          </p:cNvPr>
          <p:cNvSpPr>
            <a:spLocks/>
          </p:cNvSpPr>
          <p:nvPr/>
        </p:nvSpPr>
        <p:spPr bwMode="auto">
          <a:xfrm>
            <a:off x="913448" y="4116071"/>
            <a:ext cx="6513512" cy="1550988"/>
          </a:xfrm>
          <a:custGeom>
            <a:avLst/>
            <a:gdLst>
              <a:gd name="T0" fmla="*/ 0 w 4103"/>
              <a:gd name="T1" fmla="*/ 0 h 977"/>
              <a:gd name="T2" fmla="*/ 825 w 4103"/>
              <a:gd name="T3" fmla="*/ 195 h 977"/>
              <a:gd name="T4" fmla="*/ 1642 w 4103"/>
              <a:gd name="T5" fmla="*/ 391 h 977"/>
              <a:gd name="T6" fmla="*/ 2460 w 4103"/>
              <a:gd name="T7" fmla="*/ 586 h 977"/>
              <a:gd name="T8" fmla="*/ 3285 w 4103"/>
              <a:gd name="T9" fmla="*/ 782 h 977"/>
              <a:gd name="T10" fmla="*/ 4103 w 4103"/>
              <a:gd name="T11" fmla="*/ 977 h 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03" h="977">
                <a:moveTo>
                  <a:pt x="0" y="0"/>
                </a:moveTo>
                <a:lnTo>
                  <a:pt x="825" y="195"/>
                </a:lnTo>
                <a:lnTo>
                  <a:pt x="1642" y="391"/>
                </a:lnTo>
                <a:lnTo>
                  <a:pt x="2460" y="586"/>
                </a:lnTo>
                <a:lnTo>
                  <a:pt x="3285" y="782"/>
                </a:lnTo>
                <a:lnTo>
                  <a:pt x="4103" y="977"/>
                </a:lnTo>
              </a:path>
            </a:pathLst>
          </a:custGeom>
          <a:noFill/>
          <a:ln w="23813" cap="rnd">
            <a:solidFill>
              <a:srgbClr val="00206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5" name="Freeform 52">
            <a:extLst>
              <a:ext uri="{FF2B5EF4-FFF2-40B4-BE49-F238E27FC236}">
                <a16:creationId xmlns:a16="http://schemas.microsoft.com/office/drawing/2014/main" id="{3C66318C-A367-4C7A-9B5F-B8A3A8F5521F}"/>
              </a:ext>
            </a:extLst>
          </p:cNvPr>
          <p:cNvSpPr>
            <a:spLocks/>
          </p:cNvSpPr>
          <p:nvPr/>
        </p:nvSpPr>
        <p:spPr bwMode="auto">
          <a:xfrm>
            <a:off x="913448" y="2988946"/>
            <a:ext cx="6513512" cy="2160588"/>
          </a:xfrm>
          <a:custGeom>
            <a:avLst/>
            <a:gdLst>
              <a:gd name="T0" fmla="*/ 0 w 4103"/>
              <a:gd name="T1" fmla="*/ 0 h 1361"/>
              <a:gd name="T2" fmla="*/ 825 w 4103"/>
              <a:gd name="T3" fmla="*/ 268 h 1361"/>
              <a:gd name="T4" fmla="*/ 1642 w 4103"/>
              <a:gd name="T5" fmla="*/ 543 h 1361"/>
              <a:gd name="T6" fmla="*/ 2460 w 4103"/>
              <a:gd name="T7" fmla="*/ 818 h 1361"/>
              <a:gd name="T8" fmla="*/ 3285 w 4103"/>
              <a:gd name="T9" fmla="*/ 1093 h 1361"/>
              <a:gd name="T10" fmla="*/ 4103 w 4103"/>
              <a:gd name="T11" fmla="*/ 1361 h 1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103" h="1361">
                <a:moveTo>
                  <a:pt x="0" y="0"/>
                </a:moveTo>
                <a:lnTo>
                  <a:pt x="825" y="268"/>
                </a:lnTo>
                <a:lnTo>
                  <a:pt x="1642" y="543"/>
                </a:lnTo>
                <a:lnTo>
                  <a:pt x="2460" y="818"/>
                </a:lnTo>
                <a:lnTo>
                  <a:pt x="3285" y="1093"/>
                </a:lnTo>
                <a:lnTo>
                  <a:pt x="4103" y="1361"/>
                </a:lnTo>
              </a:path>
            </a:pathLst>
          </a:custGeom>
          <a:noFill/>
          <a:ln w="23813" cap="rnd">
            <a:solidFill>
              <a:srgbClr val="C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6" name="Rectangle 53">
            <a:extLst>
              <a:ext uri="{FF2B5EF4-FFF2-40B4-BE49-F238E27FC236}">
                <a16:creationId xmlns:a16="http://schemas.microsoft.com/office/drawing/2014/main" id="{66261A63-B797-4084-9E0A-D09FBBE54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8" y="5913121"/>
            <a:ext cx="6318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0,800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7" name="Rectangle 54">
            <a:extLst>
              <a:ext uri="{FF2B5EF4-FFF2-40B4-BE49-F238E27FC236}">
                <a16:creationId xmlns:a16="http://schemas.microsoft.com/office/drawing/2014/main" id="{74FBA627-6496-495B-8362-BE8E156880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8" y="5347971"/>
            <a:ext cx="6318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1,300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" name="Rectangle 55">
            <a:extLst>
              <a:ext uri="{FF2B5EF4-FFF2-40B4-BE49-F238E27FC236}">
                <a16:creationId xmlns:a16="http://schemas.microsoft.com/office/drawing/2014/main" id="{64B95F1A-369E-4DDB-A777-54C486FB60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8" y="4779646"/>
            <a:ext cx="6318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1,800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Rectangle 56">
            <a:extLst>
              <a:ext uri="{FF2B5EF4-FFF2-40B4-BE49-F238E27FC236}">
                <a16:creationId xmlns:a16="http://schemas.microsoft.com/office/drawing/2014/main" id="{CA4F44E5-E7A5-4864-B332-56552A929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8" y="4209733"/>
            <a:ext cx="6318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2,300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Rectangle 57">
            <a:extLst>
              <a:ext uri="{FF2B5EF4-FFF2-40B4-BE49-F238E27FC236}">
                <a16:creationId xmlns:a16="http://schemas.microsoft.com/office/drawing/2014/main" id="{6633A4D7-1A25-4EB3-BC37-A1F14E647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8" y="3644583"/>
            <a:ext cx="6318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2,800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Rectangle 58">
            <a:extLst>
              <a:ext uri="{FF2B5EF4-FFF2-40B4-BE49-F238E27FC236}">
                <a16:creationId xmlns:a16="http://schemas.microsoft.com/office/drawing/2014/main" id="{5E695539-AD35-44CA-A460-6533A11D6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8" y="3076258"/>
            <a:ext cx="6318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3,300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Rectangle 59">
            <a:extLst>
              <a:ext uri="{FF2B5EF4-FFF2-40B4-BE49-F238E27FC236}">
                <a16:creationId xmlns:a16="http://schemas.microsoft.com/office/drawing/2014/main" id="{056B3B2D-64F8-4775-8B93-983F360C4F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410" y="6192521"/>
            <a:ext cx="2301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Rectangle 60">
            <a:extLst>
              <a:ext uri="{FF2B5EF4-FFF2-40B4-BE49-F238E27FC236}">
                <a16:creationId xmlns:a16="http://schemas.microsoft.com/office/drawing/2014/main" id="{4DCDFC48-8F95-4BB5-BE9E-6595DA744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5185" y="6192521"/>
            <a:ext cx="3444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20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Rectangle 61">
            <a:extLst>
              <a:ext uri="{FF2B5EF4-FFF2-40B4-BE49-F238E27FC236}">
                <a16:creationId xmlns:a16="http://schemas.microsoft.com/office/drawing/2014/main" id="{3C66FAB1-3C21-4467-AEDC-E398CE5AA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523" y="6192521"/>
            <a:ext cx="3444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40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Rectangle 62">
            <a:extLst>
              <a:ext uri="{FF2B5EF4-FFF2-40B4-BE49-F238E27FC236}">
                <a16:creationId xmlns:a16="http://schemas.microsoft.com/office/drawing/2014/main" id="{502E6E9D-7D0D-45AB-A991-BBE69F799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0273" y="6192521"/>
            <a:ext cx="3444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60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Rectangle 63">
            <a:extLst>
              <a:ext uri="{FF2B5EF4-FFF2-40B4-BE49-F238E27FC236}">
                <a16:creationId xmlns:a16="http://schemas.microsoft.com/office/drawing/2014/main" id="{DDE02A6F-E16E-4675-ACBE-C61C12BC3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3610" y="6192521"/>
            <a:ext cx="3444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80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7" name="Rectangle 64">
            <a:extLst>
              <a:ext uri="{FF2B5EF4-FFF2-40B4-BE49-F238E27FC236}">
                <a16:creationId xmlns:a16="http://schemas.microsoft.com/office/drawing/2014/main" id="{7B055191-3DB3-4A59-8BA2-00D5CED40C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71385" y="6192521"/>
            <a:ext cx="458787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100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Rectangle 66">
            <a:extLst>
              <a:ext uri="{FF2B5EF4-FFF2-40B4-BE49-F238E27FC236}">
                <a16:creationId xmlns:a16="http://schemas.microsoft.com/office/drawing/2014/main" id="{10FEC143-2F41-4760-9B97-633ED8D39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6698" y="6500496"/>
            <a:ext cx="366712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t/s</a:t>
            </a:r>
            <a:endParaRPr kumimoji="0" lang="hu-HU" altLang="hu-H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Rectangle 67">
            <a:extLst>
              <a:ext uri="{FF2B5EF4-FFF2-40B4-BE49-F238E27FC236}">
                <a16:creationId xmlns:a16="http://schemas.microsoft.com/office/drawing/2014/main" id="{FDB70B30-D35D-4DF8-95FD-72D5A61816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5385" y="2385696"/>
            <a:ext cx="28829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Kezdeti sebességek módszere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" name="Rectangle 66">
            <a:extLst>
              <a:ext uri="{FF2B5EF4-FFF2-40B4-BE49-F238E27FC236}">
                <a16:creationId xmlns:a16="http://schemas.microsoft.com/office/drawing/2014/main" id="{8EFD64DD-D63D-4390-96B1-915927CF6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018" y="2538096"/>
            <a:ext cx="41197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700" b="0" i="0" u="none" strike="noStrike" cap="none" normalizeH="0" baseline="0" dirty="0" err="1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c</a:t>
            </a:r>
            <a:r>
              <a:rPr kumimoji="0" lang="hu-HU" altLang="hu-HU" sz="1700" b="0" i="0" u="none" strike="noStrike" cap="none" normalizeH="0" baseline="-25000" dirty="0" err="1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t</a:t>
            </a:r>
            <a:r>
              <a:rPr kumimoji="0" lang="hu-HU" altLang="hu-HU" sz="17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Calibri" panose="020F0502020204030204" pitchFamily="34" charset="0"/>
              </a:rPr>
              <a:t>/M</a:t>
            </a:r>
            <a:endParaRPr kumimoji="0" lang="hu-HU" altLang="hu-H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5" name="Objektum 74">
            <a:extLst>
              <a:ext uri="{FF2B5EF4-FFF2-40B4-BE49-F238E27FC236}">
                <a16:creationId xmlns:a16="http://schemas.microsoft.com/office/drawing/2014/main" id="{DEE84E56-A45C-4EF4-A67B-F0C228FB26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429988"/>
              </p:ext>
            </p:extLst>
          </p:nvPr>
        </p:nvGraphicFramePr>
        <p:xfrm>
          <a:off x="6315075" y="1769109"/>
          <a:ext cx="5628613" cy="25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Worksheet" r:id="rId3" imgW="2914552" imgH="1304859" progId="Excel.Sheet.12">
                  <p:embed/>
                </p:oleObj>
              </mc:Choice>
              <mc:Fallback>
                <p:oleObj name="Worksheet" r:id="rId3" imgW="2914552" imgH="130485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15075" y="1769109"/>
                        <a:ext cx="5628613" cy="2520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Szövegdoboz 75">
            <a:extLst>
              <a:ext uri="{FF2B5EF4-FFF2-40B4-BE49-F238E27FC236}">
                <a16:creationId xmlns:a16="http://schemas.microsoft.com/office/drawing/2014/main" id="{8976BF57-C464-41DC-AA33-227FA926CCB8}"/>
              </a:ext>
            </a:extLst>
          </p:cNvPr>
          <p:cNvSpPr txBox="1"/>
          <p:nvPr/>
        </p:nvSpPr>
        <p:spPr>
          <a:xfrm>
            <a:off x="7757160" y="4389180"/>
            <a:ext cx="42824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egyenesek meredekségét a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sztöchiometriai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számmal osztva kapjuk a reakció se-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bességét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logaritmizálás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után elkészítve a görbét ...</a:t>
            </a:r>
          </a:p>
        </p:txBody>
      </p:sp>
    </p:spTree>
    <p:extLst>
      <p:ext uri="{BB962C8B-B14F-4D97-AF65-F5344CB8AC3E}">
        <p14:creationId xmlns:p14="http://schemas.microsoft.com/office/powerpoint/2010/main" val="117340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7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5C30AF16-4995-45C6-93D3-281BB38C3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kezdeti sebességek módszere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60D3613B-FBFE-4A76-832A-5D746CED64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621" y="2393957"/>
            <a:ext cx="5643874" cy="4320000"/>
          </a:xfrm>
          <a:prstGeom prst="rect">
            <a:avLst/>
          </a:prstGeom>
        </p:spPr>
      </p:pic>
      <p:sp>
        <p:nvSpPr>
          <p:cNvPr id="71" name="Szövegdoboz 70">
            <a:extLst>
              <a:ext uri="{FF2B5EF4-FFF2-40B4-BE49-F238E27FC236}">
                <a16:creationId xmlns:a16="http://schemas.microsoft.com/office/drawing/2014/main" id="{C595ACF6-1A51-4645-BA58-C402F3FD6167}"/>
              </a:ext>
            </a:extLst>
          </p:cNvPr>
          <p:cNvSpPr txBox="1"/>
          <p:nvPr/>
        </p:nvSpPr>
        <p:spPr>
          <a:xfrm>
            <a:off x="5852160" y="4055004"/>
            <a:ext cx="59772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annak a meredeksége adja az adott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reaktáns-ra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vonatkozó részrendet!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Szövegdoboz 73">
                <a:extLst>
                  <a:ext uri="{FF2B5EF4-FFF2-40B4-BE49-F238E27FC236}">
                    <a16:creationId xmlns:a16="http://schemas.microsoft.com/office/drawing/2014/main" id="{4A64F069-3287-4D53-982D-BB54FEA090F4}"/>
                  </a:ext>
                </a:extLst>
              </p:cNvPr>
              <p:cNvSpPr txBox="1"/>
              <p:nvPr/>
            </p:nvSpPr>
            <p:spPr>
              <a:xfrm>
                <a:off x="4888887" y="1522946"/>
                <a:ext cx="7197355" cy="137563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hu-HU" sz="28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2800" b="0" i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hu-HU" sz="2800" b="0" i="1" smtClean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b="0" i="1" smtClean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hu-HU" sz="2800" b="0" i="1" smtClean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func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hu-HU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unc>
                        <m:funcPr>
                          <m:ctrlPr>
                            <a:rPr lang="hu-HU" sz="2800" b="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2800" b="0" i="0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sSub>
                            <m:sSubPr>
                              <m:ctrlPr>
                                <a:rPr lang="hu-HU" sz="2800" b="0" i="1" smtClean="0">
                                  <a:solidFill>
                                    <a:srgbClr val="2E0CF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2800" b="0" i="1" smtClean="0">
                                  <a:solidFill>
                                    <a:srgbClr val="2E0CF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2800" b="0" i="1" smtClean="0">
                                  <a:solidFill>
                                    <a:srgbClr val="2E0CF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1,0</m:t>
                              </m:r>
                            </m:sub>
                          </m:sSub>
                        </m:e>
                      </m:func>
                      <m:r>
                        <a:rPr lang="hu-HU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{"/>
                          <m:endChr m:val="}"/>
                          <m:ctrlPr>
                            <a:rPr lang="hu-HU" sz="2800" b="0" i="1" smtClean="0">
                              <a:solidFill>
                                <a:srgbClr val="FF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hu-HU" sz="2800" i="1">
                                  <a:solidFill>
                                    <a:srgbClr val="FF66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hu-HU" sz="2800">
                                  <a:solidFill>
                                    <a:srgbClr val="FF66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hu-HU" sz="2800" i="1">
                                  <a:solidFill>
                                    <a:srgbClr val="FF66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e>
                          </m:func>
                          <m:r>
                            <a:rPr lang="hu-HU" sz="2800" i="1">
                              <a:solidFill>
                                <a:srgbClr val="FF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ctrlPr>
                                <a:rPr lang="hu-HU" sz="2800" i="1">
                                  <a:solidFill>
                                    <a:srgbClr val="FF66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hu-HU" sz="2800" i="1">
                                  <a:solidFill>
                                    <a:srgbClr val="FF66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hu-HU" sz="2800" i="1">
                                  <a:solidFill>
                                    <a:srgbClr val="FF66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=2</m:t>
                              </m:r>
                            </m:sub>
                            <m:sup>
                              <m:r>
                                <a:rPr lang="hu-HU" sz="2800" i="1">
                                  <a:solidFill>
                                    <a:srgbClr val="FF66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sup>
                            <m:e>
                              <m:d>
                                <m:dPr>
                                  <m:ctrlPr>
                                    <a:rPr lang="hu-HU" sz="2800" i="1">
                                      <a:solidFill>
                                        <a:srgbClr val="FF66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hu-HU" sz="2800" i="1">
                                          <a:solidFill>
                                            <a:srgbClr val="FF66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sz="2800" i="1">
                                          <a:solidFill>
                                            <a:srgbClr val="FF66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𝛽</m:t>
                                      </m:r>
                                    </m:e>
                                    <m:sub>
                                      <m:r>
                                        <a:rPr lang="hu-HU" sz="2800" i="1">
                                          <a:solidFill>
                                            <a:srgbClr val="FF66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hu-HU" sz="2800" i="1">
                                      <a:solidFill>
                                        <a:srgbClr val="FF66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∙</m:t>
                                  </m:r>
                                  <m:func>
                                    <m:funcPr>
                                      <m:ctrlPr>
                                        <a:rPr lang="hu-HU" sz="2800" i="1">
                                          <a:solidFill>
                                            <a:srgbClr val="FF66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hu-HU" sz="2800">
                                          <a:solidFill>
                                            <a:srgbClr val="FF66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log</m:t>
                                      </m:r>
                                    </m:fName>
                                    <m:e>
                                      <m:sSub>
                                        <m:sSubPr>
                                          <m:ctrlPr>
                                            <a:rPr lang="hu-HU" sz="2800" i="1">
                                              <a:solidFill>
                                                <a:srgbClr val="FF66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hu-HU" sz="2800" i="1">
                                              <a:solidFill>
                                                <a:srgbClr val="FF66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𝑐</m:t>
                                          </m:r>
                                        </m:e>
                                        <m:sub>
                                          <m:r>
                                            <a:rPr lang="hu-HU" sz="2800" i="1">
                                              <a:solidFill>
                                                <a:srgbClr val="FF660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func>
                                </m:e>
                              </m:d>
                            </m:e>
                          </m:nary>
                        </m:e>
                      </m:d>
                    </m:oMath>
                  </m:oMathPara>
                </a14:m>
                <a:endParaRPr lang="hu-HU" sz="2800" dirty="0"/>
              </a:p>
            </p:txBody>
          </p:sp>
        </mc:Choice>
        <mc:Fallback xmlns="">
          <p:sp>
            <p:nvSpPr>
              <p:cNvPr id="74" name="Szövegdoboz 73">
                <a:extLst>
                  <a:ext uri="{FF2B5EF4-FFF2-40B4-BE49-F238E27FC236}">
                    <a16:creationId xmlns:a16="http://schemas.microsoft.com/office/drawing/2014/main" id="{4A64F069-3287-4D53-982D-BB54FEA090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8887" y="1522946"/>
                <a:ext cx="7197355" cy="13756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Szövegdoboz 74">
                <a:extLst>
                  <a:ext uri="{FF2B5EF4-FFF2-40B4-BE49-F238E27FC236}">
                    <a16:creationId xmlns:a16="http://schemas.microsoft.com/office/drawing/2014/main" id="{2765E8C1-D036-4AE4-BD88-CD3ACB2FF50D}"/>
                  </a:ext>
                </a:extLst>
              </p:cNvPr>
              <p:cNvSpPr txBox="1"/>
              <p:nvPr/>
            </p:nvSpPr>
            <p:spPr>
              <a:xfrm>
                <a:off x="6344569" y="3305504"/>
                <a:ext cx="4111062" cy="830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5400" b="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hu-HU" sz="5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5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hu-HU" sz="5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hu-HU" sz="5400" b="0" i="1" smtClean="0">
                          <a:solidFill>
                            <a:srgbClr val="2E0CFC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5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u-HU" sz="5400" b="0" i="1" smtClean="0">
                          <a:solidFill>
                            <a:srgbClr val="FF66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hu-HU" sz="5400" dirty="0"/>
              </a:p>
            </p:txBody>
          </p:sp>
        </mc:Choice>
        <mc:Fallback xmlns="">
          <p:sp>
            <p:nvSpPr>
              <p:cNvPr id="75" name="Szövegdoboz 74">
                <a:extLst>
                  <a:ext uri="{FF2B5EF4-FFF2-40B4-BE49-F238E27FC236}">
                    <a16:creationId xmlns:a16="http://schemas.microsoft.com/office/drawing/2014/main" id="{2765E8C1-D036-4AE4-BD88-CD3ACB2FF5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4569" y="3305504"/>
                <a:ext cx="4111062" cy="8309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Egyenes összekötő nyíllal 76">
            <a:extLst>
              <a:ext uri="{FF2B5EF4-FFF2-40B4-BE49-F238E27FC236}">
                <a16:creationId xmlns:a16="http://schemas.microsoft.com/office/drawing/2014/main" id="{A8A3CA18-98CD-4675-8AE4-EA5CBABFB938}"/>
              </a:ext>
            </a:extLst>
          </p:cNvPr>
          <p:cNvCxnSpPr>
            <a:cxnSpLocks/>
          </p:cNvCxnSpPr>
          <p:nvPr/>
        </p:nvCxnSpPr>
        <p:spPr>
          <a:xfrm>
            <a:off x="6589986" y="2522483"/>
            <a:ext cx="1040524" cy="914400"/>
          </a:xfrm>
          <a:prstGeom prst="straightConnector1">
            <a:avLst/>
          </a:prstGeom>
          <a:ln w="63500">
            <a:solidFill>
              <a:srgbClr val="FF00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gyenes összekötő nyíllal 78">
            <a:extLst>
              <a:ext uri="{FF2B5EF4-FFF2-40B4-BE49-F238E27FC236}">
                <a16:creationId xmlns:a16="http://schemas.microsoft.com/office/drawing/2014/main" id="{ADDC031F-593F-47A9-9351-E1BF42BA66EC}"/>
              </a:ext>
            </a:extLst>
          </p:cNvPr>
          <p:cNvCxnSpPr>
            <a:cxnSpLocks/>
          </p:cNvCxnSpPr>
          <p:nvPr/>
        </p:nvCxnSpPr>
        <p:spPr>
          <a:xfrm>
            <a:off x="7593724" y="2532993"/>
            <a:ext cx="1040524" cy="914400"/>
          </a:xfrm>
          <a:prstGeom prst="straightConnector1">
            <a:avLst/>
          </a:prstGeom>
          <a:ln w="63500">
            <a:solidFill>
              <a:srgbClr val="2E0CFC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gyenes összekötő nyíllal 79">
            <a:extLst>
              <a:ext uri="{FF2B5EF4-FFF2-40B4-BE49-F238E27FC236}">
                <a16:creationId xmlns:a16="http://schemas.microsoft.com/office/drawing/2014/main" id="{5C121F3D-AF9E-4A55-A687-394B51DF23D4}"/>
              </a:ext>
            </a:extLst>
          </p:cNvPr>
          <p:cNvCxnSpPr>
            <a:cxnSpLocks/>
          </p:cNvCxnSpPr>
          <p:nvPr/>
        </p:nvCxnSpPr>
        <p:spPr>
          <a:xfrm>
            <a:off x="5496910" y="2517228"/>
            <a:ext cx="1040524" cy="914400"/>
          </a:xfrm>
          <a:prstGeom prst="straightConnector1">
            <a:avLst/>
          </a:prstGeom>
          <a:ln w="63500">
            <a:solidFill>
              <a:schemeClr val="accent6">
                <a:lumMod val="75000"/>
              </a:schemeClr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Egyenes összekötő nyíllal 81">
            <a:extLst>
              <a:ext uri="{FF2B5EF4-FFF2-40B4-BE49-F238E27FC236}">
                <a16:creationId xmlns:a16="http://schemas.microsoft.com/office/drawing/2014/main" id="{FB351F63-8CA6-45D0-89EC-A7F68B1616A4}"/>
              </a:ext>
            </a:extLst>
          </p:cNvPr>
          <p:cNvCxnSpPr>
            <a:cxnSpLocks/>
          </p:cNvCxnSpPr>
          <p:nvPr/>
        </p:nvCxnSpPr>
        <p:spPr>
          <a:xfrm>
            <a:off x="10168759" y="2963917"/>
            <a:ext cx="0" cy="520262"/>
          </a:xfrm>
          <a:prstGeom prst="straightConnector1">
            <a:avLst/>
          </a:prstGeom>
          <a:ln w="63500">
            <a:solidFill>
              <a:srgbClr val="FF660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Csoportba foglalás 4">
            <a:extLst>
              <a:ext uri="{FF2B5EF4-FFF2-40B4-BE49-F238E27FC236}">
                <a16:creationId xmlns:a16="http://schemas.microsoft.com/office/drawing/2014/main" id="{1260221B-52C7-476E-9A65-CC5230CA26B2}"/>
              </a:ext>
            </a:extLst>
          </p:cNvPr>
          <p:cNvGrpSpPr/>
          <p:nvPr/>
        </p:nvGrpSpPr>
        <p:grpSpPr>
          <a:xfrm>
            <a:off x="1607554" y="4934607"/>
            <a:ext cx="3270885" cy="694739"/>
            <a:chOff x="1607554" y="4934607"/>
            <a:chExt cx="3270885" cy="694739"/>
          </a:xfrm>
        </p:grpSpPr>
        <p:cxnSp>
          <p:nvCxnSpPr>
            <p:cNvPr id="6" name="Egyenes összekötő nyíllal 5">
              <a:extLst>
                <a:ext uri="{FF2B5EF4-FFF2-40B4-BE49-F238E27FC236}">
                  <a16:creationId xmlns:a16="http://schemas.microsoft.com/office/drawing/2014/main" id="{76B1E7D0-519F-42A6-BC13-72578B33D019}"/>
                </a:ext>
              </a:extLst>
            </p:cNvPr>
            <p:cNvCxnSpPr>
              <a:cxnSpLocks/>
            </p:cNvCxnSpPr>
            <p:nvPr/>
          </p:nvCxnSpPr>
          <p:spPr>
            <a:xfrm>
              <a:off x="1607554" y="5629346"/>
              <a:ext cx="3270885" cy="0"/>
            </a:xfrm>
            <a:prstGeom prst="straightConnector1">
              <a:avLst/>
            </a:prstGeom>
            <a:ln w="38100">
              <a:solidFill>
                <a:srgbClr val="2E0CFC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Szövegdoboz 84">
              <a:extLst>
                <a:ext uri="{FF2B5EF4-FFF2-40B4-BE49-F238E27FC236}">
                  <a16:creationId xmlns:a16="http://schemas.microsoft.com/office/drawing/2014/main" id="{4A729181-185A-4BFF-B044-21B13382A074}"/>
                </a:ext>
              </a:extLst>
            </p:cNvPr>
            <p:cNvSpPr txBox="1"/>
            <p:nvPr/>
          </p:nvSpPr>
          <p:spPr>
            <a:xfrm>
              <a:off x="3263462" y="4934607"/>
              <a:ext cx="65434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 dirty="0">
                  <a:solidFill>
                    <a:srgbClr val="2E0CF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hu-HU" sz="3200" dirty="0">
                  <a:solidFill>
                    <a:srgbClr val="2E0CF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</p:grp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3420C665-F3FB-4921-B86B-1B9A0ADCA80B}"/>
              </a:ext>
            </a:extLst>
          </p:cNvPr>
          <p:cNvGrpSpPr/>
          <p:nvPr/>
        </p:nvGrpSpPr>
        <p:grpSpPr>
          <a:xfrm>
            <a:off x="4217692" y="3061406"/>
            <a:ext cx="664557" cy="2569845"/>
            <a:chOff x="4217692" y="3061406"/>
            <a:chExt cx="664557" cy="2569845"/>
          </a:xfrm>
        </p:grpSpPr>
        <p:cxnSp>
          <p:nvCxnSpPr>
            <p:cNvPr id="72" name="Egyenes összekötő nyíllal 71">
              <a:extLst>
                <a:ext uri="{FF2B5EF4-FFF2-40B4-BE49-F238E27FC236}">
                  <a16:creationId xmlns:a16="http://schemas.microsoft.com/office/drawing/2014/main" id="{198C3B3B-280D-40A9-938C-C72DEB68DE9B}"/>
                </a:ext>
              </a:extLst>
            </p:cNvPr>
            <p:cNvCxnSpPr>
              <a:cxnSpLocks/>
            </p:cNvCxnSpPr>
            <p:nvPr/>
          </p:nvCxnSpPr>
          <p:spPr>
            <a:xfrm>
              <a:off x="4882249" y="3061406"/>
              <a:ext cx="0" cy="2569845"/>
            </a:xfrm>
            <a:prstGeom prst="straightConnector1">
              <a:avLst/>
            </a:prstGeom>
            <a:ln w="38100">
              <a:solidFill>
                <a:schemeClr val="accent6">
                  <a:lumMod val="75000"/>
                </a:schemeClr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Szövegdoboz 85">
              <a:extLst>
                <a:ext uri="{FF2B5EF4-FFF2-40B4-BE49-F238E27FC236}">
                  <a16:creationId xmlns:a16="http://schemas.microsoft.com/office/drawing/2014/main" id="{F1DE68B4-ECC3-452C-94F1-2008587A9369}"/>
                </a:ext>
              </a:extLst>
            </p:cNvPr>
            <p:cNvSpPr txBox="1"/>
            <p:nvPr/>
          </p:nvSpPr>
          <p:spPr>
            <a:xfrm>
              <a:off x="4217692" y="4136751"/>
              <a:ext cx="65434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200" dirty="0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hu-HU" sz="3200" dirty="0">
                  <a:solidFill>
                    <a:schemeClr val="accent6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Szövegdoboz 86">
                <a:extLst>
                  <a:ext uri="{FF2B5EF4-FFF2-40B4-BE49-F238E27FC236}">
                    <a16:creationId xmlns:a16="http://schemas.microsoft.com/office/drawing/2014/main" id="{C4D514D3-D0E6-4A86-A628-79CBEF28CB4C}"/>
                  </a:ext>
                </a:extLst>
              </p:cNvPr>
              <p:cNvSpPr txBox="1"/>
              <p:nvPr/>
            </p:nvSpPr>
            <p:spPr>
              <a:xfrm>
                <a:off x="1228659" y="2978512"/>
                <a:ext cx="2350002" cy="9251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32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hu-HU" sz="3200" b="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hu-HU" sz="3200" b="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hu-HU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87" name="Szövegdoboz 86">
                <a:extLst>
                  <a:ext uri="{FF2B5EF4-FFF2-40B4-BE49-F238E27FC236}">
                    <a16:creationId xmlns:a16="http://schemas.microsoft.com/office/drawing/2014/main" id="{C4D514D3-D0E6-4A86-A628-79CBEF28CB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8659" y="2978512"/>
                <a:ext cx="2350002" cy="92519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8" name="Szövegdoboz 87">
            <a:extLst>
              <a:ext uri="{FF2B5EF4-FFF2-40B4-BE49-F238E27FC236}">
                <a16:creationId xmlns:a16="http://schemas.microsoft.com/office/drawing/2014/main" id="{60E2E814-CC2C-4A38-B8AD-7B66883A041E}"/>
              </a:ext>
            </a:extLst>
          </p:cNvPr>
          <p:cNvSpPr txBox="1"/>
          <p:nvPr/>
        </p:nvSpPr>
        <p:spPr>
          <a:xfrm>
            <a:off x="5987742" y="5097373"/>
            <a:ext cx="3948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méréseket minden egyes re-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aktánsra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elvégezve, megkap-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juk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reakció bruttó rendjét is!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Szövegdoboz 88">
                <a:extLst>
                  <a:ext uri="{FF2B5EF4-FFF2-40B4-BE49-F238E27FC236}">
                    <a16:creationId xmlns:a16="http://schemas.microsoft.com/office/drawing/2014/main" id="{ADBC5D88-B015-442E-ACF4-E8C3B9478A53}"/>
                  </a:ext>
                </a:extLst>
              </p:cNvPr>
              <p:cNvSpPr txBox="1"/>
              <p:nvPr/>
            </p:nvSpPr>
            <p:spPr>
              <a:xfrm>
                <a:off x="9921240" y="4859338"/>
                <a:ext cx="1856021" cy="13946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sup>
                        <m:e>
                          <m:sSub>
                            <m:sSubPr>
                              <m:ctrlPr>
                                <a:rPr lang="hu-HU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89" name="Szövegdoboz 88">
                <a:extLst>
                  <a:ext uri="{FF2B5EF4-FFF2-40B4-BE49-F238E27FC236}">
                    <a16:creationId xmlns:a16="http://schemas.microsoft.com/office/drawing/2014/main" id="{ADBC5D88-B015-442E-ACF4-E8C3B9478A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1240" y="4859338"/>
                <a:ext cx="1856021" cy="13946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186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4" grpId="0" animBg="1"/>
      <p:bldP spid="75" grpId="0"/>
      <p:bldP spid="87" grpId="0"/>
      <p:bldP spid="88" grpId="0"/>
      <p:bldP spid="8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sebességének hőmérsékletfüggése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1825624"/>
            <a:ext cx="11490960" cy="4742815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kell túl jártasnak lenni a konyhában ahhoz, hogy ne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találkoz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-tunk volna azzal, hogy „Csavard feljebb a gázt, úgy gyorsabban kész lesz!” vagy „Vedd lejjebb a tüzet, lassan főzve jobb lesz!”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Szintén nem véletlen, hogy hűtőben tároljuk a romlandó élelmiszereinket!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hőmérséklet változtatásával befolyásolni akarjuk a végbemenő kémiai/biológiai változások sebességét!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 szerint a reakciók sebessége függ a hőmérséklettől!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Miért és hogyan?</a:t>
            </a:r>
          </a:p>
        </p:txBody>
      </p:sp>
    </p:spTree>
    <p:extLst>
      <p:ext uri="{BB962C8B-B14F-4D97-AF65-F5344CB8AC3E}">
        <p14:creationId xmlns:p14="http://schemas.microsoft.com/office/powerpoint/2010/main" val="89218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sebességének hőmérsékletfüggése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1825624"/>
            <a:ext cx="11490960" cy="4742815"/>
          </a:xfrm>
        </p:spPr>
        <p:txBody>
          <a:bodyPr>
            <a:normAutofit lnSpcReduction="10000"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függhet a hőmérséklettől a sebességi egyenletben?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moláris koncentrációk a sűrűség miatt kicsit változnak, de nem indokolják a tapasztalt jelentős sebességnövekedést!</a:t>
            </a:r>
          </a:p>
          <a:p>
            <a:pPr marL="441325" indent="-441325">
              <a:spcBef>
                <a:spcPts val="1000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Csak a sebességi együttható lehet a hőmérsékletfüggés oka!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már korábban, sav-bázis elmélete kapcsán, emlegetett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Arrhenius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mérte meg különböző reakciók sebességét, változó hőmérsékleten. Összehasonlításként kiszámolta a sebességi együtthatókat.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AC68A181-6056-42F7-B49A-5C17446A5DF4}"/>
                  </a:ext>
                </a:extLst>
              </p:cNvPr>
              <p:cNvSpPr txBox="1"/>
              <p:nvPr/>
            </p:nvSpPr>
            <p:spPr>
              <a:xfrm>
                <a:off x="2172489" y="3081633"/>
                <a:ext cx="7922362" cy="13946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𝑑𝑐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Sup>
                        <m:sSubSup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p>
                      </m:sSubSup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Sup>
                        <m:sSubSupPr>
                          <m:ctrlP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sSub>
                            <m:sSub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p>
                      </m:sSubSup>
                      <m:r>
                        <a:rPr lang="hu-H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…</m:t>
                      </m:r>
                      <m:sSubSup>
                        <m:sSubSupPr>
                          <m:ctrlP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sub>
                        <m:sup>
                          <m:sSub>
                            <m:sSub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𝛽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</m:t>
                              </m:r>
                            </m:sub>
                          </m:sSub>
                        </m:sup>
                      </m:sSubSup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hu-H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nary>
                        <m:naryPr>
                          <m:chr m:val="∏"/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𝑙</m:t>
                          </m:r>
                        </m:sup>
                        <m:e>
                          <m:sSubSup>
                            <m:sSubSupPr>
                              <m:ctrlP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sSub>
                                <m:sSubPr>
                                  <m:ctrl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</m:sSubSup>
                        </m:e>
                      </m:nary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AC68A181-6056-42F7-B49A-5C17446A5D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2489" y="3081633"/>
                <a:ext cx="7922362" cy="13946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761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sebességének hőmérsékletfüggése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1825624"/>
            <a:ext cx="11490960" cy="4879975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kapott görbék alapján nehezen lehetett összehasonlítani a külön-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böző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reakciókat, mert 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értékei erősen eltérnek!</a:t>
            </a:r>
          </a:p>
          <a:p>
            <a:pPr marL="5380038" indent="-441325">
              <a:spcBef>
                <a:spcPts val="500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azonban azt tesszük, amit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Arrhe-nius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tett, azaz a sebességi együtt-ható logaritmusát (</a:t>
            </a:r>
            <a:r>
              <a:rPr lang="hu-H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ln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k/Ms</a:t>
            </a:r>
            <a:r>
              <a:rPr lang="hu-HU" sz="32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ábrá-zoljuk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hőmérséklet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reciprokával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1/T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szemben, meglepő eredmény-re jutunk!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1C325679-C0DB-4BF3-B41A-4ED3AA4F2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797080"/>
            <a:ext cx="5093745" cy="3960000"/>
          </a:xfrm>
          <a:prstGeom prst="rect">
            <a:avLst/>
          </a:prstGeom>
        </p:spPr>
      </p:pic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544D9690-9279-43D7-AD91-16E244CA461A}"/>
              </a:ext>
            </a:extLst>
          </p:cNvPr>
          <p:cNvGrpSpPr/>
          <p:nvPr/>
        </p:nvGrpSpPr>
        <p:grpSpPr>
          <a:xfrm>
            <a:off x="3364245" y="4899661"/>
            <a:ext cx="624840" cy="624840"/>
            <a:chOff x="7448565" y="4488181"/>
            <a:chExt cx="624840" cy="624840"/>
          </a:xfrm>
        </p:grpSpPr>
        <p:cxnSp>
          <p:nvCxnSpPr>
            <p:cNvPr id="6" name="Egyenes összekötő nyíllal 5">
              <a:extLst>
                <a:ext uri="{FF2B5EF4-FFF2-40B4-BE49-F238E27FC236}">
                  <a16:creationId xmlns:a16="http://schemas.microsoft.com/office/drawing/2014/main" id="{6651C406-54C0-41A1-8134-B8383DEF3857}"/>
                </a:ext>
              </a:extLst>
            </p:cNvPr>
            <p:cNvCxnSpPr/>
            <p:nvPr/>
          </p:nvCxnSpPr>
          <p:spPr>
            <a:xfrm>
              <a:off x="7452360" y="4488181"/>
              <a:ext cx="0" cy="624840"/>
            </a:xfrm>
            <a:prstGeom prst="straightConnector1">
              <a:avLst/>
            </a:prstGeom>
            <a:ln w="38100">
              <a:solidFill>
                <a:srgbClr val="FF66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Egyenes összekötő nyíllal 6">
              <a:extLst>
                <a:ext uri="{FF2B5EF4-FFF2-40B4-BE49-F238E27FC236}">
                  <a16:creationId xmlns:a16="http://schemas.microsoft.com/office/drawing/2014/main" id="{462C672F-4030-4494-BF20-660A5D87A28E}"/>
                </a:ext>
              </a:extLst>
            </p:cNvPr>
            <p:cNvCxnSpPr>
              <a:cxnSpLocks/>
            </p:cNvCxnSpPr>
            <p:nvPr/>
          </p:nvCxnSpPr>
          <p:spPr>
            <a:xfrm rot="-5400000">
              <a:off x="7760985" y="4191000"/>
              <a:ext cx="0" cy="624840"/>
            </a:xfrm>
            <a:prstGeom prst="straightConnector1">
              <a:avLst/>
            </a:prstGeom>
            <a:ln w="38100">
              <a:solidFill>
                <a:srgbClr val="FF66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Csoportba foglalás 10">
            <a:extLst>
              <a:ext uri="{FF2B5EF4-FFF2-40B4-BE49-F238E27FC236}">
                <a16:creationId xmlns:a16="http://schemas.microsoft.com/office/drawing/2014/main" id="{6492B01A-4F2A-4D0B-B82B-46B14B431C27}"/>
              </a:ext>
            </a:extLst>
          </p:cNvPr>
          <p:cNvGrpSpPr/>
          <p:nvPr/>
        </p:nvGrpSpPr>
        <p:grpSpPr>
          <a:xfrm>
            <a:off x="3055620" y="3299461"/>
            <a:ext cx="632460" cy="624840"/>
            <a:chOff x="6972300" y="4640581"/>
            <a:chExt cx="632460" cy="624840"/>
          </a:xfrm>
        </p:grpSpPr>
        <p:cxnSp>
          <p:nvCxnSpPr>
            <p:cNvPr id="9" name="Egyenes összekötő nyíllal 8">
              <a:extLst>
                <a:ext uri="{FF2B5EF4-FFF2-40B4-BE49-F238E27FC236}">
                  <a16:creationId xmlns:a16="http://schemas.microsoft.com/office/drawing/2014/main" id="{8BB0C276-41F8-4EEA-8FBE-6344ED29F7B5}"/>
                </a:ext>
              </a:extLst>
            </p:cNvPr>
            <p:cNvCxnSpPr/>
            <p:nvPr/>
          </p:nvCxnSpPr>
          <p:spPr>
            <a:xfrm>
              <a:off x="7604760" y="4640581"/>
              <a:ext cx="0" cy="62484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gyenes összekötő nyíllal 9">
              <a:extLst>
                <a:ext uri="{FF2B5EF4-FFF2-40B4-BE49-F238E27FC236}">
                  <a16:creationId xmlns:a16="http://schemas.microsoft.com/office/drawing/2014/main" id="{C6FEE0C1-5A2B-4C2B-8172-40C94101B541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7284720" y="4343400"/>
              <a:ext cx="0" cy="62484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Csoportba foglalás 12">
            <a:extLst>
              <a:ext uri="{FF2B5EF4-FFF2-40B4-BE49-F238E27FC236}">
                <a16:creationId xmlns:a16="http://schemas.microsoft.com/office/drawing/2014/main" id="{F83799CC-F85B-4BA9-84A8-F217395E2A53}"/>
              </a:ext>
            </a:extLst>
          </p:cNvPr>
          <p:cNvGrpSpPr>
            <a:grpSpLocks noChangeAspect="1"/>
          </p:cNvGrpSpPr>
          <p:nvPr/>
        </p:nvGrpSpPr>
        <p:grpSpPr>
          <a:xfrm>
            <a:off x="3732862" y="5926456"/>
            <a:ext cx="288000" cy="288000"/>
            <a:chOff x="7448565" y="4488181"/>
            <a:chExt cx="624840" cy="624840"/>
          </a:xfrm>
        </p:grpSpPr>
        <p:cxnSp>
          <p:nvCxnSpPr>
            <p:cNvPr id="14" name="Egyenes összekötő nyíllal 13">
              <a:extLst>
                <a:ext uri="{FF2B5EF4-FFF2-40B4-BE49-F238E27FC236}">
                  <a16:creationId xmlns:a16="http://schemas.microsoft.com/office/drawing/2014/main" id="{5B9C082C-0ACA-4D3D-BCCE-4B71599DDB2F}"/>
                </a:ext>
              </a:extLst>
            </p:cNvPr>
            <p:cNvCxnSpPr/>
            <p:nvPr/>
          </p:nvCxnSpPr>
          <p:spPr>
            <a:xfrm>
              <a:off x="7452360" y="4488181"/>
              <a:ext cx="0" cy="62484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gyenes összekötő nyíllal 14">
              <a:extLst>
                <a:ext uri="{FF2B5EF4-FFF2-40B4-BE49-F238E27FC236}">
                  <a16:creationId xmlns:a16="http://schemas.microsoft.com/office/drawing/2014/main" id="{19BCCDB2-0D42-4F09-8630-7EC1843F9FAE}"/>
                </a:ext>
              </a:extLst>
            </p:cNvPr>
            <p:cNvCxnSpPr>
              <a:cxnSpLocks/>
            </p:cNvCxnSpPr>
            <p:nvPr/>
          </p:nvCxnSpPr>
          <p:spPr>
            <a:xfrm rot="-5400000">
              <a:off x="7760985" y="4191000"/>
              <a:ext cx="0" cy="62484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7548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sebességének hőmérsékletfüggése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1825624"/>
            <a:ext cx="11490960" cy="4849495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kapott pontok egy-egy egyenesre esnek!</a:t>
            </a:r>
          </a:p>
          <a:p>
            <a:pPr marL="7269163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egyenesek meredek-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sége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 tengelymetszete eltérő!</a:t>
            </a:r>
          </a:p>
          <a:p>
            <a:pPr marL="7269163" indent="-441325">
              <a:spcBef>
                <a:spcPts val="300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Ezeket az adatokat ne-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vezik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Arrhenius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-para-métereknek, és jellem-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adott reakció hő-mérsékletfüggését.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EE03EF61-3FC1-4612-A16E-854652787B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2394072"/>
            <a:ext cx="6991854" cy="4320000"/>
          </a:xfrm>
          <a:prstGeom prst="rect">
            <a:avLst/>
          </a:prstGeom>
        </p:spPr>
      </p:pic>
      <p:cxnSp>
        <p:nvCxnSpPr>
          <p:cNvPr id="6" name="Egyenes összekötő 5">
            <a:extLst>
              <a:ext uri="{FF2B5EF4-FFF2-40B4-BE49-F238E27FC236}">
                <a16:creationId xmlns:a16="http://schemas.microsoft.com/office/drawing/2014/main" id="{90A72DD6-E85C-4E44-8344-7F7FD47C6E24}"/>
              </a:ext>
            </a:extLst>
          </p:cNvPr>
          <p:cNvCxnSpPr>
            <a:cxnSpLocks/>
          </p:cNvCxnSpPr>
          <p:nvPr/>
        </p:nvCxnSpPr>
        <p:spPr>
          <a:xfrm>
            <a:off x="1319917" y="2743200"/>
            <a:ext cx="5589766" cy="6838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CE0E82BE-543D-49D6-81BB-586B334AB933}"/>
              </a:ext>
            </a:extLst>
          </p:cNvPr>
          <p:cNvCxnSpPr>
            <a:cxnSpLocks/>
          </p:cNvCxnSpPr>
          <p:nvPr/>
        </p:nvCxnSpPr>
        <p:spPr>
          <a:xfrm>
            <a:off x="1321243" y="4223468"/>
            <a:ext cx="5596392" cy="785854"/>
          </a:xfrm>
          <a:prstGeom prst="line">
            <a:avLst/>
          </a:pr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D749B4FE-E23C-4604-8DF9-01AF1569CBAF}"/>
              </a:ext>
            </a:extLst>
          </p:cNvPr>
          <p:cNvCxnSpPr>
            <a:cxnSpLocks/>
          </p:cNvCxnSpPr>
          <p:nvPr/>
        </p:nvCxnSpPr>
        <p:spPr>
          <a:xfrm>
            <a:off x="1383527" y="4723075"/>
            <a:ext cx="5375082" cy="925291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Szövegdoboz 14">
                <a:extLst>
                  <a:ext uri="{FF2B5EF4-FFF2-40B4-BE49-F238E27FC236}">
                    <a16:creationId xmlns:a16="http://schemas.microsoft.com/office/drawing/2014/main" id="{6E1B33DD-4A3B-48D7-B611-C3AA1CD51160}"/>
                  </a:ext>
                </a:extLst>
              </p:cNvPr>
              <p:cNvSpPr txBox="1"/>
              <p:nvPr/>
            </p:nvSpPr>
            <p:spPr>
              <a:xfrm>
                <a:off x="8793480" y="3307080"/>
                <a:ext cx="2867901" cy="921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hu-HU" sz="3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32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hu-HU" sz="3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func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hu-HU" sz="3200" b="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sz="3200" b="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hu-HU" sz="3200" b="0" i="1" smtClean="0">
                          <a:solidFill>
                            <a:srgbClr val="FF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15" name="Szövegdoboz 14">
                <a:extLst>
                  <a:ext uri="{FF2B5EF4-FFF2-40B4-BE49-F238E27FC236}">
                    <a16:creationId xmlns:a16="http://schemas.microsoft.com/office/drawing/2014/main" id="{6E1B33DD-4A3B-48D7-B611-C3AA1CD511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93480" y="3307080"/>
                <a:ext cx="2867901" cy="9219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840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időbeli lefolyása [48,49]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95216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jellemezheti a kémiai folyamatok sebességét?</a:t>
            </a:r>
          </a:p>
          <a:p>
            <a:pPr marL="990600" lvl="1" indent="-549275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biztosan kapcsolatban van az anyagmennyiség időegység alatti </a:t>
            </a:r>
            <a:r>
              <a:rPr lang="hu-H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megváltozásával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533400" indent="-54927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Kövessük a következő reakciót időben:</a:t>
            </a:r>
          </a:p>
          <a:p>
            <a:pPr marL="990600" lvl="1" indent="-549275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edénybe 4 mol A-t tartalmazó oldatot, és 3 mol B-t tartalmazó oldatot mérünk be, és 5 dm</a:t>
            </a:r>
            <a:r>
              <a:rPr lang="hu-HU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térfogatú elegyet kapunk.</a:t>
            </a:r>
          </a:p>
          <a:p>
            <a:pPr marL="990600" lvl="1" indent="-549275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mérjük a keletkezett C mennyiségét másfél percenként, és számoljuk a megmaradt A és B mennyiségét minden ponthoz!</a:t>
            </a:r>
          </a:p>
          <a:p>
            <a:pPr marL="990600" lvl="1" indent="-549275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rajzoljuk fel a görbéket, és vizsgáljuk meg azok időbeli változását!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2C923272-AD3C-435F-90E1-1B352F87F779}"/>
                  </a:ext>
                </a:extLst>
              </p:cNvPr>
              <p:cNvSpPr txBox="1"/>
              <p:nvPr/>
            </p:nvSpPr>
            <p:spPr>
              <a:xfrm>
                <a:off x="8106160" y="3118326"/>
                <a:ext cx="260590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2C923272-AD3C-435F-90E1-1B352F87F7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06160" y="3118326"/>
                <a:ext cx="2605906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377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sebességének hőmérsékletfüggése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1825624"/>
            <a:ext cx="11490960" cy="4758056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ábrán megadott reakciók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Arrhenius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-paraméterei:</a:t>
            </a:r>
          </a:p>
          <a:p>
            <a:pPr marL="441325" indent="-441325">
              <a:spcBef>
                <a:spcPts val="1500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meredekség láthatóan kapcsolatban van azzal, hogy milyen gyorsan mennek végbe a reakciók: </a:t>
            </a:r>
            <a:r>
              <a:rPr lang="hu-H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sz="3200" baseline="-25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hu-HU" sz="32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sz="3200" baseline="-250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hu-HU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sz="3200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 </a:t>
            </a:r>
            <a:r>
              <a:rPr lang="hu-H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sz="3200" baseline="-25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hu-HU" sz="32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sz="3200" baseline="-250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hu-HU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u-HU" sz="3200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tengelymetszetek viszont az ellentétes irányba változnak: </a:t>
            </a:r>
            <a:b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sz="3200" baseline="-25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hu-HU" sz="32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sz="3200" baseline="-250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hu-HU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hu-HU" sz="3200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 </a:t>
            </a:r>
            <a:r>
              <a:rPr lang="hu-HU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3200" baseline="-25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hu-HU" sz="32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3200" baseline="-250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hu-HU" sz="32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3200" baseline="-250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hu-H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ktum 6">
            <a:extLst>
              <a:ext uri="{FF2B5EF4-FFF2-40B4-BE49-F238E27FC236}">
                <a16:creationId xmlns:a16="http://schemas.microsoft.com/office/drawing/2014/main" id="{F3F007B5-3E93-4A10-AB16-52F99657FC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647731"/>
              </p:ext>
            </p:extLst>
          </p:nvPr>
        </p:nvGraphicFramePr>
        <p:xfrm>
          <a:off x="3408997" y="2386329"/>
          <a:ext cx="5355556" cy="180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Worksheet" r:id="rId3" imgW="2295577" imgH="771470" progId="Excel.Sheet.12">
                  <p:embed/>
                </p:oleObj>
              </mc:Choice>
              <mc:Fallback>
                <p:oleObj name="Worksheet" r:id="rId3" imgW="2295577" imgH="7714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08997" y="2386329"/>
                        <a:ext cx="5355556" cy="180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zövegdoboz 3"/>
          <p:cNvSpPr txBox="1"/>
          <p:nvPr/>
        </p:nvSpPr>
        <p:spPr>
          <a:xfrm>
            <a:off x="564444" y="451556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mtClean="0"/>
              <a:t>2024/11/13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06549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sebességének hőmérsékletfüggése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1825625"/>
            <a:ext cx="11490960" cy="2106296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már tudjuk, hogy mik ezeknek a paramétereknek a fizikai je-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lentése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és hogyan magyarázható a reakciók sebességének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hőmér-sékletfüggése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Vizsgáljuk az 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A+B = P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bimolekulás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reakciót!</a:t>
            </a:r>
          </a:p>
        </p:txBody>
      </p:sp>
      <p:sp>
        <p:nvSpPr>
          <p:cNvPr id="4" name="Ellipszis 3">
            <a:extLst>
              <a:ext uri="{FF2B5EF4-FFF2-40B4-BE49-F238E27FC236}">
                <a16:creationId xmlns:a16="http://schemas.microsoft.com/office/drawing/2014/main" id="{F06C83EE-90B2-420A-9113-218E6A175849}"/>
              </a:ext>
            </a:extLst>
          </p:cNvPr>
          <p:cNvSpPr/>
          <p:nvPr/>
        </p:nvSpPr>
        <p:spPr>
          <a:xfrm>
            <a:off x="411480" y="4206240"/>
            <a:ext cx="1280160" cy="12801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" name="Ellipszis 4">
            <a:extLst>
              <a:ext uri="{FF2B5EF4-FFF2-40B4-BE49-F238E27FC236}">
                <a16:creationId xmlns:a16="http://schemas.microsoft.com/office/drawing/2014/main" id="{E98664BB-A0BE-491C-88FB-AF934D6AC54D}"/>
              </a:ext>
            </a:extLst>
          </p:cNvPr>
          <p:cNvSpPr/>
          <p:nvPr/>
        </p:nvSpPr>
        <p:spPr>
          <a:xfrm>
            <a:off x="10500360" y="4221480"/>
            <a:ext cx="1280160" cy="1280160"/>
          </a:xfrm>
          <a:prstGeom prst="ellipse">
            <a:avLst/>
          </a:prstGeom>
          <a:solidFill>
            <a:srgbClr val="2E0C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6" name="Ellipszis 5">
            <a:extLst>
              <a:ext uri="{FF2B5EF4-FFF2-40B4-BE49-F238E27FC236}">
                <a16:creationId xmlns:a16="http://schemas.microsoft.com/office/drawing/2014/main" id="{7E0CDA1B-0254-44F2-BE60-4C8792D05D49}"/>
              </a:ext>
            </a:extLst>
          </p:cNvPr>
          <p:cNvSpPr/>
          <p:nvPr/>
        </p:nvSpPr>
        <p:spPr>
          <a:xfrm>
            <a:off x="5618798" y="4645978"/>
            <a:ext cx="609600" cy="609600"/>
          </a:xfrm>
          <a:prstGeom prst="ellipse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hu-HU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" name="Ellipszis 6">
            <a:extLst>
              <a:ext uri="{FF2B5EF4-FFF2-40B4-BE49-F238E27FC236}">
                <a16:creationId xmlns:a16="http://schemas.microsoft.com/office/drawing/2014/main" id="{C3EED133-77DA-406E-8A40-3D27A247EA5D}"/>
              </a:ext>
            </a:extLst>
          </p:cNvPr>
          <p:cNvSpPr/>
          <p:nvPr/>
        </p:nvSpPr>
        <p:spPr>
          <a:xfrm>
            <a:off x="5791200" y="4585018"/>
            <a:ext cx="609600" cy="609600"/>
          </a:xfrm>
          <a:prstGeom prst="ellipse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hu-HU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" name="Ellipszis 7">
            <a:extLst>
              <a:ext uri="{FF2B5EF4-FFF2-40B4-BE49-F238E27FC236}">
                <a16:creationId xmlns:a16="http://schemas.microsoft.com/office/drawing/2014/main" id="{9AC2B1D5-D6A6-44C0-B4F5-FAA90285BDAA}"/>
              </a:ext>
            </a:extLst>
          </p:cNvPr>
          <p:cNvSpPr/>
          <p:nvPr/>
        </p:nvSpPr>
        <p:spPr>
          <a:xfrm>
            <a:off x="6111240" y="4645978"/>
            <a:ext cx="609600" cy="6096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hu-HU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06656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-2.96296E-6 L 0.3776 0.0020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80" y="9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3.7037E-6 L -0.37617 -0.0020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15" y="-11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2" presetClass="path" presetSubtype="0" accel="50000" decel="5000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-2.96296E-6 L 0.00247 -0.4819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-24097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70833E-6 -7.40741E-7 L -0.26211 0.2090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12" y="1044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08333E-6 -7.40741E-7 L 0.25365 0.1736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82" y="86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sebességének hőmérsékletfüggése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1825624"/>
            <a:ext cx="11490960" cy="4879976"/>
          </a:xfrm>
        </p:spPr>
        <p:txBody>
          <a:bodyPr>
            <a:normAutofit fontScale="92500" lnSpcReduction="10000"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Vizsgáljuk meg, hogy milyen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energetikai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hatással vannak egymásra az 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és 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részecskék, amikor ütköznek!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Mikor még távol vannak, nincsen közöttük jelentős kölcsönhatás, csak mozgási energiájuk van!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Amikor közelebb kerülnek, először az elektronburkuk, majd még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kö-zelebb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kerülve a magjaik is taszítják egymást. A két részecskéből álló rendszer potenciális energiája elkezd nőni, és a mozgási energiájuk csökkenni, mivel az összes energiájuk állandó!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elég nagy a kezdeti összes energiájuk, akkor a taszítások nem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ké-pesek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azt felemészteni, a két részecske elektronburka összeolvad, a kötéseik átrendeződnek, és létrejönnek a termékek, amelyek kedve-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zőbb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energiaállapotot jelentenek, és eltávolodnak egymástól!</a:t>
            </a:r>
          </a:p>
        </p:txBody>
      </p:sp>
    </p:spTree>
    <p:extLst>
      <p:ext uri="{BB962C8B-B14F-4D97-AF65-F5344CB8AC3E}">
        <p14:creationId xmlns:p14="http://schemas.microsoft.com/office/powerpoint/2010/main" val="405417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sebességének hőmérsékletfüggése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1" y="1490345"/>
            <a:ext cx="11551919" cy="887095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rendszer potenciális energiájának a görbéje, a reakció előrehaladtával, egy maximumon megy keresztül!</a:t>
            </a:r>
          </a:p>
        </p:txBody>
      </p:sp>
      <p:grpSp>
        <p:nvGrpSpPr>
          <p:cNvPr id="27" name="Csoportba foglalás 26">
            <a:extLst>
              <a:ext uri="{FF2B5EF4-FFF2-40B4-BE49-F238E27FC236}">
                <a16:creationId xmlns:a16="http://schemas.microsoft.com/office/drawing/2014/main" id="{49265671-D429-46BE-852B-28CCB3418AE6}"/>
              </a:ext>
            </a:extLst>
          </p:cNvPr>
          <p:cNvGrpSpPr/>
          <p:nvPr/>
        </p:nvGrpSpPr>
        <p:grpSpPr>
          <a:xfrm>
            <a:off x="1387040" y="2331720"/>
            <a:ext cx="8404035" cy="3725371"/>
            <a:chOff x="1356560" y="2743200"/>
            <a:chExt cx="8404035" cy="3725371"/>
          </a:xfrm>
        </p:grpSpPr>
        <p:sp>
          <p:nvSpPr>
            <p:cNvPr id="12" name="Ív 11">
              <a:extLst>
                <a:ext uri="{FF2B5EF4-FFF2-40B4-BE49-F238E27FC236}">
                  <a16:creationId xmlns:a16="http://schemas.microsoft.com/office/drawing/2014/main" id="{31F19C83-8023-425C-92E1-E1507E6CD9F9}"/>
                </a:ext>
              </a:extLst>
            </p:cNvPr>
            <p:cNvSpPr/>
            <p:nvPr/>
          </p:nvSpPr>
          <p:spPr>
            <a:xfrm>
              <a:off x="5348177" y="3381151"/>
              <a:ext cx="850608" cy="1818167"/>
            </a:xfrm>
            <a:prstGeom prst="arc">
              <a:avLst>
                <a:gd name="adj1" fmla="val 15415487"/>
                <a:gd name="adj2" fmla="val 18295541"/>
              </a:avLst>
            </a:prstGeom>
            <a:ln w="38100">
              <a:solidFill>
                <a:srgbClr val="B707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Ív 12">
              <a:extLst>
                <a:ext uri="{FF2B5EF4-FFF2-40B4-BE49-F238E27FC236}">
                  <a16:creationId xmlns:a16="http://schemas.microsoft.com/office/drawing/2014/main" id="{FC479CD2-3506-41F8-A130-D04586795BE8}"/>
                </a:ext>
              </a:extLst>
            </p:cNvPr>
            <p:cNvSpPr/>
            <p:nvPr/>
          </p:nvSpPr>
          <p:spPr>
            <a:xfrm rot="10800000">
              <a:off x="6633422" y="3277507"/>
              <a:ext cx="2020186" cy="3189765"/>
            </a:xfrm>
            <a:prstGeom prst="arc">
              <a:avLst>
                <a:gd name="adj1" fmla="val 16199348"/>
                <a:gd name="adj2" fmla="val 18754624"/>
              </a:avLst>
            </a:prstGeom>
            <a:ln w="38100">
              <a:solidFill>
                <a:srgbClr val="B707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" name="Ív 13">
              <a:extLst>
                <a:ext uri="{FF2B5EF4-FFF2-40B4-BE49-F238E27FC236}">
                  <a16:creationId xmlns:a16="http://schemas.microsoft.com/office/drawing/2014/main" id="{72C1C9D4-A193-45ED-A97A-8B0BFB2223FC}"/>
                </a:ext>
              </a:extLst>
            </p:cNvPr>
            <p:cNvSpPr/>
            <p:nvPr/>
          </p:nvSpPr>
          <p:spPr>
            <a:xfrm rot="5400000">
              <a:off x="2308432" y="2415970"/>
              <a:ext cx="2236376" cy="2890836"/>
            </a:xfrm>
            <a:prstGeom prst="arc">
              <a:avLst>
                <a:gd name="adj1" fmla="val 18041028"/>
                <a:gd name="adj2" fmla="val 21494442"/>
              </a:avLst>
            </a:prstGeom>
            <a:ln w="38100">
              <a:solidFill>
                <a:srgbClr val="B707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16" name="Egyenes összekötő 15">
              <a:extLst>
                <a:ext uri="{FF2B5EF4-FFF2-40B4-BE49-F238E27FC236}">
                  <a16:creationId xmlns:a16="http://schemas.microsoft.com/office/drawing/2014/main" id="{CE6D3593-92C5-4027-87CB-34DCDFB32F30}"/>
                </a:ext>
              </a:extLst>
            </p:cNvPr>
            <p:cNvCxnSpPr/>
            <p:nvPr/>
          </p:nvCxnSpPr>
          <p:spPr>
            <a:xfrm>
              <a:off x="7644716" y="6468571"/>
              <a:ext cx="2115879" cy="0"/>
            </a:xfrm>
            <a:prstGeom prst="line">
              <a:avLst/>
            </a:prstGeom>
            <a:ln w="38100">
              <a:solidFill>
                <a:srgbClr val="B707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>
              <a:extLst>
                <a:ext uri="{FF2B5EF4-FFF2-40B4-BE49-F238E27FC236}">
                  <a16:creationId xmlns:a16="http://schemas.microsoft.com/office/drawing/2014/main" id="{D5BA8ECB-CD5E-4D6D-A979-B49EA5B43930}"/>
                </a:ext>
              </a:extLst>
            </p:cNvPr>
            <p:cNvCxnSpPr/>
            <p:nvPr/>
          </p:nvCxnSpPr>
          <p:spPr>
            <a:xfrm>
              <a:off x="1356560" y="4982261"/>
              <a:ext cx="2115879" cy="0"/>
            </a:xfrm>
            <a:prstGeom prst="line">
              <a:avLst/>
            </a:prstGeom>
            <a:ln w="38100">
              <a:solidFill>
                <a:srgbClr val="B707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>
              <a:extLst>
                <a:ext uri="{FF2B5EF4-FFF2-40B4-BE49-F238E27FC236}">
                  <a16:creationId xmlns:a16="http://schemas.microsoft.com/office/drawing/2014/main" id="{8B8FAB74-3F40-4090-8C97-856377B9589D}"/>
                </a:ext>
              </a:extLst>
            </p:cNvPr>
            <p:cNvCxnSpPr>
              <a:cxnSpLocks/>
              <a:endCxn id="13" idx="2"/>
            </p:cNvCxnSpPr>
            <p:nvPr/>
          </p:nvCxnSpPr>
          <p:spPr>
            <a:xfrm>
              <a:off x="6126603" y="3780782"/>
              <a:ext cx="685252" cy="1996758"/>
            </a:xfrm>
            <a:prstGeom prst="line">
              <a:avLst/>
            </a:prstGeom>
            <a:ln w="38100">
              <a:solidFill>
                <a:srgbClr val="B707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>
              <a:extLst>
                <a:ext uri="{FF2B5EF4-FFF2-40B4-BE49-F238E27FC236}">
                  <a16:creationId xmlns:a16="http://schemas.microsoft.com/office/drawing/2014/main" id="{A111E446-CCFE-4E94-8F50-453C3F2F47E5}"/>
                </a:ext>
              </a:extLst>
            </p:cNvPr>
            <p:cNvCxnSpPr>
              <a:cxnSpLocks/>
              <a:stCxn id="14" idx="0"/>
              <a:endCxn id="12" idx="0"/>
            </p:cNvCxnSpPr>
            <p:nvPr/>
          </p:nvCxnSpPr>
          <p:spPr>
            <a:xfrm flipV="1">
              <a:off x="4573517" y="3475968"/>
              <a:ext cx="1010849" cy="1065959"/>
            </a:xfrm>
            <a:prstGeom prst="line">
              <a:avLst/>
            </a:prstGeom>
            <a:ln w="38100">
              <a:solidFill>
                <a:srgbClr val="B707A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Csoportba foglalás 33">
            <a:extLst>
              <a:ext uri="{FF2B5EF4-FFF2-40B4-BE49-F238E27FC236}">
                <a16:creationId xmlns:a16="http://schemas.microsoft.com/office/drawing/2014/main" id="{D82521F1-3410-4ED7-B9DE-5051B1BEDE2D}"/>
              </a:ext>
            </a:extLst>
          </p:cNvPr>
          <p:cNvGrpSpPr/>
          <p:nvPr/>
        </p:nvGrpSpPr>
        <p:grpSpPr>
          <a:xfrm>
            <a:off x="1005840" y="2362200"/>
            <a:ext cx="9326880" cy="3886200"/>
            <a:chOff x="2377440" y="2560320"/>
            <a:chExt cx="9326880" cy="3886200"/>
          </a:xfrm>
        </p:grpSpPr>
        <p:cxnSp>
          <p:nvCxnSpPr>
            <p:cNvPr id="29" name="Egyenes összekötő nyíllal 28">
              <a:extLst>
                <a:ext uri="{FF2B5EF4-FFF2-40B4-BE49-F238E27FC236}">
                  <a16:creationId xmlns:a16="http://schemas.microsoft.com/office/drawing/2014/main" id="{BFDD59FF-AD12-40A8-A66E-11F8B790FEC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77440" y="2560320"/>
              <a:ext cx="0" cy="38862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Egyenes összekötő nyíllal 29">
              <a:extLst>
                <a:ext uri="{FF2B5EF4-FFF2-40B4-BE49-F238E27FC236}">
                  <a16:creationId xmlns:a16="http://schemas.microsoft.com/office/drawing/2014/main" id="{A765F040-D4D2-463C-A808-D35FB9970FF5}"/>
                </a:ext>
              </a:extLst>
            </p:cNvPr>
            <p:cNvCxnSpPr>
              <a:cxnSpLocks/>
            </p:cNvCxnSpPr>
            <p:nvPr/>
          </p:nvCxnSpPr>
          <p:spPr>
            <a:xfrm>
              <a:off x="2377440" y="6431280"/>
              <a:ext cx="932688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Szövegdoboz 34">
            <a:extLst>
              <a:ext uri="{FF2B5EF4-FFF2-40B4-BE49-F238E27FC236}">
                <a16:creationId xmlns:a16="http://schemas.microsoft.com/office/drawing/2014/main" id="{3E3D7CEE-85D9-4015-8A1B-1AE09C122BEA}"/>
              </a:ext>
            </a:extLst>
          </p:cNvPr>
          <p:cNvSpPr txBox="1"/>
          <p:nvPr/>
        </p:nvSpPr>
        <p:spPr>
          <a:xfrm>
            <a:off x="198120" y="237744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E/kJ</a:t>
            </a:r>
          </a:p>
        </p:txBody>
      </p:sp>
      <p:sp>
        <p:nvSpPr>
          <p:cNvPr id="36" name="Szövegdoboz 35">
            <a:extLst>
              <a:ext uri="{FF2B5EF4-FFF2-40B4-BE49-F238E27FC236}">
                <a16:creationId xmlns:a16="http://schemas.microsoft.com/office/drawing/2014/main" id="{56DFD17D-7411-4E72-A140-2E7FF4B96CA3}"/>
              </a:ext>
            </a:extLst>
          </p:cNvPr>
          <p:cNvSpPr txBox="1"/>
          <p:nvPr/>
        </p:nvSpPr>
        <p:spPr>
          <a:xfrm>
            <a:off x="9204960" y="6324600"/>
            <a:ext cx="2797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ξ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reakciókoordináta</a:t>
            </a:r>
          </a:p>
        </p:txBody>
      </p:sp>
      <p:grpSp>
        <p:nvGrpSpPr>
          <p:cNvPr id="85" name="Csoportba foglalás 84">
            <a:extLst>
              <a:ext uri="{FF2B5EF4-FFF2-40B4-BE49-F238E27FC236}">
                <a16:creationId xmlns:a16="http://schemas.microsoft.com/office/drawing/2014/main" id="{77CAC520-57B9-45C2-91FB-5C8148B4A5AF}"/>
              </a:ext>
            </a:extLst>
          </p:cNvPr>
          <p:cNvGrpSpPr/>
          <p:nvPr/>
        </p:nvGrpSpPr>
        <p:grpSpPr>
          <a:xfrm>
            <a:off x="5480612" y="2510936"/>
            <a:ext cx="634320" cy="375240"/>
            <a:chOff x="5486400" y="2499360"/>
            <a:chExt cx="634320" cy="375240"/>
          </a:xfrm>
        </p:grpSpPr>
        <p:sp>
          <p:nvSpPr>
            <p:cNvPr id="39" name="Ellipszis 38">
              <a:extLst>
                <a:ext uri="{FF2B5EF4-FFF2-40B4-BE49-F238E27FC236}">
                  <a16:creationId xmlns:a16="http://schemas.microsoft.com/office/drawing/2014/main" id="{4033997D-7475-4643-8A5A-E647AC9A0DAD}"/>
                </a:ext>
              </a:extLst>
            </p:cNvPr>
            <p:cNvSpPr/>
            <p:nvPr/>
          </p:nvSpPr>
          <p:spPr>
            <a:xfrm>
              <a:off x="5486400" y="2499360"/>
              <a:ext cx="360000" cy="3600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40" name="Ellipszis 39">
              <a:extLst>
                <a:ext uri="{FF2B5EF4-FFF2-40B4-BE49-F238E27FC236}">
                  <a16:creationId xmlns:a16="http://schemas.microsoft.com/office/drawing/2014/main" id="{E7F20E3E-AAAF-45EC-8945-7765FAE2F5A0}"/>
                </a:ext>
              </a:extLst>
            </p:cNvPr>
            <p:cNvSpPr/>
            <p:nvPr/>
          </p:nvSpPr>
          <p:spPr>
            <a:xfrm>
              <a:off x="5760720" y="2514600"/>
              <a:ext cx="360000" cy="360000"/>
            </a:xfrm>
            <a:prstGeom prst="ellipse">
              <a:avLst/>
            </a:prstGeom>
            <a:solidFill>
              <a:srgbClr val="2E0CFC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41" name="Ellipszis 40">
            <a:extLst>
              <a:ext uri="{FF2B5EF4-FFF2-40B4-BE49-F238E27FC236}">
                <a16:creationId xmlns:a16="http://schemas.microsoft.com/office/drawing/2014/main" id="{735D75C8-2BEB-4E7D-9A63-E997109253F2}"/>
              </a:ext>
            </a:extLst>
          </p:cNvPr>
          <p:cNvSpPr/>
          <p:nvPr/>
        </p:nvSpPr>
        <p:spPr>
          <a:xfrm>
            <a:off x="1417320" y="4023360"/>
            <a:ext cx="360000" cy="36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2" name="Ellipszis 41">
            <a:extLst>
              <a:ext uri="{FF2B5EF4-FFF2-40B4-BE49-F238E27FC236}">
                <a16:creationId xmlns:a16="http://schemas.microsoft.com/office/drawing/2014/main" id="{5453046F-785F-4C62-8FFD-9E3F3B51462B}"/>
              </a:ext>
            </a:extLst>
          </p:cNvPr>
          <p:cNvSpPr/>
          <p:nvPr/>
        </p:nvSpPr>
        <p:spPr>
          <a:xfrm>
            <a:off x="3444240" y="4069080"/>
            <a:ext cx="360000" cy="360000"/>
          </a:xfrm>
          <a:prstGeom prst="ellipse">
            <a:avLst/>
          </a:prstGeom>
          <a:solidFill>
            <a:srgbClr val="2E0C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43" name="Ellipszis 42">
            <a:extLst>
              <a:ext uri="{FF2B5EF4-FFF2-40B4-BE49-F238E27FC236}">
                <a16:creationId xmlns:a16="http://schemas.microsoft.com/office/drawing/2014/main" id="{33841396-1C80-4796-B465-4B0995BDD5C0}"/>
              </a:ext>
            </a:extLst>
          </p:cNvPr>
          <p:cNvSpPr/>
          <p:nvPr/>
        </p:nvSpPr>
        <p:spPr>
          <a:xfrm>
            <a:off x="4189118" y="3291840"/>
            <a:ext cx="360000" cy="36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44" name="Ellipszis 43">
            <a:extLst>
              <a:ext uri="{FF2B5EF4-FFF2-40B4-BE49-F238E27FC236}">
                <a16:creationId xmlns:a16="http://schemas.microsoft.com/office/drawing/2014/main" id="{DC8B8868-9DAD-4B2B-8010-7ED45336B9B1}"/>
              </a:ext>
            </a:extLst>
          </p:cNvPr>
          <p:cNvSpPr/>
          <p:nvPr/>
        </p:nvSpPr>
        <p:spPr>
          <a:xfrm>
            <a:off x="4692038" y="3307080"/>
            <a:ext cx="360000" cy="360000"/>
          </a:xfrm>
          <a:prstGeom prst="ellipse">
            <a:avLst/>
          </a:prstGeom>
          <a:solidFill>
            <a:srgbClr val="2E0C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grpSp>
        <p:nvGrpSpPr>
          <p:cNvPr id="52" name="Csoportba foglalás 51">
            <a:extLst>
              <a:ext uri="{FF2B5EF4-FFF2-40B4-BE49-F238E27FC236}">
                <a16:creationId xmlns:a16="http://schemas.microsoft.com/office/drawing/2014/main" id="{1A5DDBF6-05A3-41D4-B633-2E420162757D}"/>
              </a:ext>
            </a:extLst>
          </p:cNvPr>
          <p:cNvGrpSpPr/>
          <p:nvPr/>
        </p:nvGrpSpPr>
        <p:grpSpPr>
          <a:xfrm>
            <a:off x="5667063" y="2570261"/>
            <a:ext cx="258304" cy="252000"/>
            <a:chOff x="8019737" y="2822674"/>
            <a:chExt cx="258304" cy="252000"/>
          </a:xfrm>
        </p:grpSpPr>
        <p:sp>
          <p:nvSpPr>
            <p:cNvPr id="46" name="Ellipszis 45">
              <a:extLst>
                <a:ext uri="{FF2B5EF4-FFF2-40B4-BE49-F238E27FC236}">
                  <a16:creationId xmlns:a16="http://schemas.microsoft.com/office/drawing/2014/main" id="{252F213A-2778-47C3-91FA-0CA69FCAAA1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19737" y="2822674"/>
              <a:ext cx="252000" cy="252000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48" name="Szövegdoboz 47">
              <a:extLst>
                <a:ext uri="{FF2B5EF4-FFF2-40B4-BE49-F238E27FC236}">
                  <a16:creationId xmlns:a16="http://schemas.microsoft.com/office/drawing/2014/main" id="{7DE68E2E-B5C3-4B2A-9527-26E7C00078F1}"/>
                </a:ext>
              </a:extLst>
            </p:cNvPr>
            <p:cNvSpPr txBox="1"/>
            <p:nvPr/>
          </p:nvSpPr>
          <p:spPr>
            <a:xfrm>
              <a:off x="8059711" y="2885607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51" name="Csoportba foglalás 50">
            <a:extLst>
              <a:ext uri="{FF2B5EF4-FFF2-40B4-BE49-F238E27FC236}">
                <a16:creationId xmlns:a16="http://schemas.microsoft.com/office/drawing/2014/main" id="{03086F6E-2C1E-4635-9492-AAB83EF4E50C}"/>
              </a:ext>
            </a:extLst>
          </p:cNvPr>
          <p:cNvGrpSpPr/>
          <p:nvPr/>
        </p:nvGrpSpPr>
        <p:grpSpPr>
          <a:xfrm>
            <a:off x="5547361" y="2556192"/>
            <a:ext cx="263315" cy="252000"/>
            <a:chOff x="7752398" y="3061018"/>
            <a:chExt cx="263315" cy="252000"/>
          </a:xfrm>
        </p:grpSpPr>
        <p:sp>
          <p:nvSpPr>
            <p:cNvPr id="45" name="Ellipszis 44">
              <a:extLst>
                <a:ext uri="{FF2B5EF4-FFF2-40B4-BE49-F238E27FC236}">
                  <a16:creationId xmlns:a16="http://schemas.microsoft.com/office/drawing/2014/main" id="{4DE79B9F-2019-4144-918B-1E7B8588FA2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52398" y="3061018"/>
              <a:ext cx="252000" cy="252000"/>
            </a:xfrm>
            <a:prstGeom prst="ellipse">
              <a:avLst/>
            </a:prstGeom>
            <a:solidFill>
              <a:srgbClr val="FF99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49" name="Szövegdoboz 48">
              <a:extLst>
                <a:ext uri="{FF2B5EF4-FFF2-40B4-BE49-F238E27FC236}">
                  <a16:creationId xmlns:a16="http://schemas.microsoft.com/office/drawing/2014/main" id="{D32E5549-DC27-4386-8DEC-E4A839462B80}"/>
                </a:ext>
              </a:extLst>
            </p:cNvPr>
            <p:cNvSpPr txBox="1"/>
            <p:nvPr/>
          </p:nvSpPr>
          <p:spPr>
            <a:xfrm>
              <a:off x="7797383" y="3127948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53" name="Csoportba foglalás 52">
            <a:extLst>
              <a:ext uri="{FF2B5EF4-FFF2-40B4-BE49-F238E27FC236}">
                <a16:creationId xmlns:a16="http://schemas.microsoft.com/office/drawing/2014/main" id="{96818858-BF9D-4293-A047-1EE6EE6C9D36}"/>
              </a:ext>
            </a:extLst>
          </p:cNvPr>
          <p:cNvGrpSpPr/>
          <p:nvPr/>
        </p:nvGrpSpPr>
        <p:grpSpPr>
          <a:xfrm>
            <a:off x="5806440" y="2584767"/>
            <a:ext cx="255556" cy="252000"/>
            <a:chOff x="8244840" y="3061018"/>
            <a:chExt cx="255556" cy="252000"/>
          </a:xfrm>
        </p:grpSpPr>
        <p:sp>
          <p:nvSpPr>
            <p:cNvPr id="47" name="Ellipszis 46">
              <a:extLst>
                <a:ext uri="{FF2B5EF4-FFF2-40B4-BE49-F238E27FC236}">
                  <a16:creationId xmlns:a16="http://schemas.microsoft.com/office/drawing/2014/main" id="{C4049C98-2A84-4291-9D36-34C3BEE4615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44840" y="3061018"/>
              <a:ext cx="252000" cy="252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hu-HU" sz="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Szövegdoboz 49">
              <a:extLst>
                <a:ext uri="{FF2B5EF4-FFF2-40B4-BE49-F238E27FC236}">
                  <a16:creationId xmlns:a16="http://schemas.microsoft.com/office/drawing/2014/main" id="{5B8D0914-A7E6-4F44-BFAC-EBF804A6274B}"/>
                </a:ext>
              </a:extLst>
            </p:cNvPr>
            <p:cNvSpPr txBox="1"/>
            <p:nvPr/>
          </p:nvSpPr>
          <p:spPr>
            <a:xfrm>
              <a:off x="8282066" y="3127948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54" name="Csoportba foglalás 53">
            <a:extLst>
              <a:ext uri="{FF2B5EF4-FFF2-40B4-BE49-F238E27FC236}">
                <a16:creationId xmlns:a16="http://schemas.microsoft.com/office/drawing/2014/main" id="{608A62A6-D4AD-4D60-BE69-0D31F02BC2DF}"/>
              </a:ext>
            </a:extLst>
          </p:cNvPr>
          <p:cNvGrpSpPr/>
          <p:nvPr/>
        </p:nvGrpSpPr>
        <p:grpSpPr>
          <a:xfrm>
            <a:off x="7591445" y="5697538"/>
            <a:ext cx="258304" cy="252000"/>
            <a:chOff x="8019737" y="2822674"/>
            <a:chExt cx="258304" cy="252000"/>
          </a:xfrm>
        </p:grpSpPr>
        <p:sp>
          <p:nvSpPr>
            <p:cNvPr id="55" name="Ellipszis 54">
              <a:extLst>
                <a:ext uri="{FF2B5EF4-FFF2-40B4-BE49-F238E27FC236}">
                  <a16:creationId xmlns:a16="http://schemas.microsoft.com/office/drawing/2014/main" id="{4005D8D6-73C6-43FD-AF6B-70F23954DE2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19737" y="2822674"/>
              <a:ext cx="252000" cy="252000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56" name="Szövegdoboz 55">
              <a:extLst>
                <a:ext uri="{FF2B5EF4-FFF2-40B4-BE49-F238E27FC236}">
                  <a16:creationId xmlns:a16="http://schemas.microsoft.com/office/drawing/2014/main" id="{D4A6513E-4EE2-4A24-9014-00B101155C79}"/>
                </a:ext>
              </a:extLst>
            </p:cNvPr>
            <p:cNvSpPr txBox="1"/>
            <p:nvPr/>
          </p:nvSpPr>
          <p:spPr>
            <a:xfrm>
              <a:off x="8059711" y="2885607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57" name="Csoportba foglalás 56">
            <a:extLst>
              <a:ext uri="{FF2B5EF4-FFF2-40B4-BE49-F238E27FC236}">
                <a16:creationId xmlns:a16="http://schemas.microsoft.com/office/drawing/2014/main" id="{8A6985B3-25A0-4B26-AD0C-B9C6E1236184}"/>
              </a:ext>
            </a:extLst>
          </p:cNvPr>
          <p:cNvGrpSpPr/>
          <p:nvPr/>
        </p:nvGrpSpPr>
        <p:grpSpPr>
          <a:xfrm>
            <a:off x="7185655" y="5554428"/>
            <a:ext cx="263315" cy="252000"/>
            <a:chOff x="7752398" y="3061018"/>
            <a:chExt cx="263315" cy="252000"/>
          </a:xfrm>
        </p:grpSpPr>
        <p:sp>
          <p:nvSpPr>
            <p:cNvPr id="58" name="Ellipszis 57">
              <a:extLst>
                <a:ext uri="{FF2B5EF4-FFF2-40B4-BE49-F238E27FC236}">
                  <a16:creationId xmlns:a16="http://schemas.microsoft.com/office/drawing/2014/main" id="{C3D0D103-02F0-45DB-A4BE-F4A79E696F4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52398" y="3061018"/>
              <a:ext cx="252000" cy="252000"/>
            </a:xfrm>
            <a:prstGeom prst="ellipse">
              <a:avLst/>
            </a:prstGeom>
            <a:solidFill>
              <a:srgbClr val="FF99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59" name="Szövegdoboz 58">
              <a:extLst>
                <a:ext uri="{FF2B5EF4-FFF2-40B4-BE49-F238E27FC236}">
                  <a16:creationId xmlns:a16="http://schemas.microsoft.com/office/drawing/2014/main" id="{AA23929E-9D0F-4A1B-A8A4-5CA29DA43A02}"/>
                </a:ext>
              </a:extLst>
            </p:cNvPr>
            <p:cNvSpPr txBox="1"/>
            <p:nvPr/>
          </p:nvSpPr>
          <p:spPr>
            <a:xfrm>
              <a:off x="7797383" y="3127948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60" name="Csoportba foglalás 59">
            <a:extLst>
              <a:ext uri="{FF2B5EF4-FFF2-40B4-BE49-F238E27FC236}">
                <a16:creationId xmlns:a16="http://schemas.microsoft.com/office/drawing/2014/main" id="{CE8C962C-F1A8-4419-A3D3-1174C5219FDA}"/>
              </a:ext>
            </a:extLst>
          </p:cNvPr>
          <p:cNvGrpSpPr/>
          <p:nvPr/>
        </p:nvGrpSpPr>
        <p:grpSpPr>
          <a:xfrm>
            <a:off x="7922098" y="5697538"/>
            <a:ext cx="255556" cy="252000"/>
            <a:chOff x="8244840" y="3061018"/>
            <a:chExt cx="255556" cy="252000"/>
          </a:xfrm>
        </p:grpSpPr>
        <p:sp>
          <p:nvSpPr>
            <p:cNvPr id="61" name="Ellipszis 60">
              <a:extLst>
                <a:ext uri="{FF2B5EF4-FFF2-40B4-BE49-F238E27FC236}">
                  <a16:creationId xmlns:a16="http://schemas.microsoft.com/office/drawing/2014/main" id="{891F6EFC-03BC-4C24-BFA1-15ED17B4A0F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44840" y="3061018"/>
              <a:ext cx="252000" cy="252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hu-HU" sz="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Szövegdoboz 61">
              <a:extLst>
                <a:ext uri="{FF2B5EF4-FFF2-40B4-BE49-F238E27FC236}">
                  <a16:creationId xmlns:a16="http://schemas.microsoft.com/office/drawing/2014/main" id="{38036BDE-F8A6-4741-B973-870451BF4563}"/>
                </a:ext>
              </a:extLst>
            </p:cNvPr>
            <p:cNvSpPr txBox="1"/>
            <p:nvPr/>
          </p:nvSpPr>
          <p:spPr>
            <a:xfrm>
              <a:off x="8282066" y="3127948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63" name="Csoportba foglalás 62">
            <a:extLst>
              <a:ext uri="{FF2B5EF4-FFF2-40B4-BE49-F238E27FC236}">
                <a16:creationId xmlns:a16="http://schemas.microsoft.com/office/drawing/2014/main" id="{D64D2378-EE20-41D4-B1B0-70D10A519547}"/>
              </a:ext>
            </a:extLst>
          </p:cNvPr>
          <p:cNvGrpSpPr/>
          <p:nvPr/>
        </p:nvGrpSpPr>
        <p:grpSpPr>
          <a:xfrm>
            <a:off x="8666560" y="5697538"/>
            <a:ext cx="258304" cy="252000"/>
            <a:chOff x="8019737" y="2822674"/>
            <a:chExt cx="258304" cy="252000"/>
          </a:xfrm>
        </p:grpSpPr>
        <p:sp>
          <p:nvSpPr>
            <p:cNvPr id="64" name="Ellipszis 63">
              <a:extLst>
                <a:ext uri="{FF2B5EF4-FFF2-40B4-BE49-F238E27FC236}">
                  <a16:creationId xmlns:a16="http://schemas.microsoft.com/office/drawing/2014/main" id="{E4152269-3BA0-4DFE-95E2-95A5D5471C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19737" y="2822674"/>
              <a:ext cx="252000" cy="252000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65" name="Szövegdoboz 64">
              <a:extLst>
                <a:ext uri="{FF2B5EF4-FFF2-40B4-BE49-F238E27FC236}">
                  <a16:creationId xmlns:a16="http://schemas.microsoft.com/office/drawing/2014/main" id="{E6FA0CD0-333D-40F4-93E7-72C3E7FD9A44}"/>
                </a:ext>
              </a:extLst>
            </p:cNvPr>
            <p:cNvSpPr txBox="1"/>
            <p:nvPr/>
          </p:nvSpPr>
          <p:spPr>
            <a:xfrm>
              <a:off x="8059711" y="2885607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66" name="Csoportba foglalás 65">
            <a:extLst>
              <a:ext uri="{FF2B5EF4-FFF2-40B4-BE49-F238E27FC236}">
                <a16:creationId xmlns:a16="http://schemas.microsoft.com/office/drawing/2014/main" id="{6AA2B38F-56A1-41A4-A94A-ECEA676F8966}"/>
              </a:ext>
            </a:extLst>
          </p:cNvPr>
          <p:cNvGrpSpPr/>
          <p:nvPr/>
        </p:nvGrpSpPr>
        <p:grpSpPr>
          <a:xfrm>
            <a:off x="7924685" y="5697538"/>
            <a:ext cx="263315" cy="252000"/>
            <a:chOff x="7752398" y="3061018"/>
            <a:chExt cx="263315" cy="252000"/>
          </a:xfrm>
        </p:grpSpPr>
        <p:sp>
          <p:nvSpPr>
            <p:cNvPr id="67" name="Ellipszis 66">
              <a:extLst>
                <a:ext uri="{FF2B5EF4-FFF2-40B4-BE49-F238E27FC236}">
                  <a16:creationId xmlns:a16="http://schemas.microsoft.com/office/drawing/2014/main" id="{75B66E9D-1B52-406D-B1DB-2860AFCD2FF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52398" y="3061018"/>
              <a:ext cx="252000" cy="252000"/>
            </a:xfrm>
            <a:prstGeom prst="ellipse">
              <a:avLst/>
            </a:prstGeom>
            <a:solidFill>
              <a:srgbClr val="FF99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68" name="Szövegdoboz 67">
              <a:extLst>
                <a:ext uri="{FF2B5EF4-FFF2-40B4-BE49-F238E27FC236}">
                  <a16:creationId xmlns:a16="http://schemas.microsoft.com/office/drawing/2014/main" id="{820697C3-9CCC-430B-86B2-64A8D4B451A6}"/>
                </a:ext>
              </a:extLst>
            </p:cNvPr>
            <p:cNvSpPr txBox="1"/>
            <p:nvPr/>
          </p:nvSpPr>
          <p:spPr>
            <a:xfrm>
              <a:off x="7797383" y="3127948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69" name="Csoportba foglalás 68">
            <a:extLst>
              <a:ext uri="{FF2B5EF4-FFF2-40B4-BE49-F238E27FC236}">
                <a16:creationId xmlns:a16="http://schemas.microsoft.com/office/drawing/2014/main" id="{3307A5C8-C7B3-4167-8790-AA7E12D3AA34}"/>
              </a:ext>
            </a:extLst>
          </p:cNvPr>
          <p:cNvGrpSpPr/>
          <p:nvPr/>
        </p:nvGrpSpPr>
        <p:grpSpPr>
          <a:xfrm>
            <a:off x="9454413" y="5697538"/>
            <a:ext cx="255556" cy="252000"/>
            <a:chOff x="8244840" y="3061018"/>
            <a:chExt cx="255556" cy="252000"/>
          </a:xfrm>
        </p:grpSpPr>
        <p:sp>
          <p:nvSpPr>
            <p:cNvPr id="70" name="Ellipszis 69">
              <a:extLst>
                <a:ext uri="{FF2B5EF4-FFF2-40B4-BE49-F238E27FC236}">
                  <a16:creationId xmlns:a16="http://schemas.microsoft.com/office/drawing/2014/main" id="{A6EB3449-CD51-4A16-A667-B440F7F1947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44840" y="3061018"/>
              <a:ext cx="252000" cy="252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hu-HU" sz="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Szövegdoboz 70">
              <a:extLst>
                <a:ext uri="{FF2B5EF4-FFF2-40B4-BE49-F238E27FC236}">
                  <a16:creationId xmlns:a16="http://schemas.microsoft.com/office/drawing/2014/main" id="{9D9F6171-6128-424C-A8BB-1940139545CB}"/>
                </a:ext>
              </a:extLst>
            </p:cNvPr>
            <p:cNvSpPr txBox="1"/>
            <p:nvPr/>
          </p:nvSpPr>
          <p:spPr>
            <a:xfrm>
              <a:off x="8282066" y="3127948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sp>
        <p:nvSpPr>
          <p:cNvPr id="94" name="Szövegdoboz 93">
            <a:extLst>
              <a:ext uri="{FF2B5EF4-FFF2-40B4-BE49-F238E27FC236}">
                <a16:creationId xmlns:a16="http://schemas.microsoft.com/office/drawing/2014/main" id="{D80F323C-344C-4CF8-9822-19617425F7EB}"/>
              </a:ext>
            </a:extLst>
          </p:cNvPr>
          <p:cNvSpPr txBox="1"/>
          <p:nvPr/>
        </p:nvSpPr>
        <p:spPr>
          <a:xfrm>
            <a:off x="1447800" y="4770120"/>
            <a:ext cx="2917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akt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válási energia</a:t>
            </a:r>
          </a:p>
        </p:txBody>
      </p:sp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41E14DC2-A8EC-4B2C-AADE-875E87351CDC}"/>
              </a:ext>
            </a:extLst>
          </p:cNvPr>
          <p:cNvGrpSpPr/>
          <p:nvPr/>
        </p:nvGrpSpPr>
        <p:grpSpPr>
          <a:xfrm>
            <a:off x="1412558" y="2957330"/>
            <a:ext cx="4927282" cy="1623379"/>
            <a:chOff x="1412558" y="2957330"/>
            <a:chExt cx="4927282" cy="1623379"/>
          </a:xfrm>
        </p:grpSpPr>
        <p:cxnSp>
          <p:nvCxnSpPr>
            <p:cNvPr id="73" name="Egyenes összekötő 72">
              <a:extLst>
                <a:ext uri="{FF2B5EF4-FFF2-40B4-BE49-F238E27FC236}">
                  <a16:creationId xmlns:a16="http://schemas.microsoft.com/office/drawing/2014/main" id="{956091B0-80F2-4660-B2DF-9D9BEDB671D5}"/>
                </a:ext>
              </a:extLst>
            </p:cNvPr>
            <p:cNvCxnSpPr>
              <a:cxnSpLocks/>
            </p:cNvCxnSpPr>
            <p:nvPr/>
          </p:nvCxnSpPr>
          <p:spPr>
            <a:xfrm>
              <a:off x="1412558" y="4572000"/>
              <a:ext cx="492728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Egyenes összekötő 75">
              <a:extLst>
                <a:ext uri="{FF2B5EF4-FFF2-40B4-BE49-F238E27FC236}">
                  <a16:creationId xmlns:a16="http://schemas.microsoft.com/office/drawing/2014/main" id="{39B68299-FCAD-4F65-9F39-1E7E6300133E}"/>
                </a:ext>
              </a:extLst>
            </p:cNvPr>
            <p:cNvCxnSpPr>
              <a:cxnSpLocks/>
            </p:cNvCxnSpPr>
            <p:nvPr/>
          </p:nvCxnSpPr>
          <p:spPr>
            <a:xfrm>
              <a:off x="5200213" y="2957330"/>
              <a:ext cx="10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Egyenes összekötő nyíllal 81">
              <a:extLst>
                <a:ext uri="{FF2B5EF4-FFF2-40B4-BE49-F238E27FC236}">
                  <a16:creationId xmlns:a16="http://schemas.microsoft.com/office/drawing/2014/main" id="{CB2F2063-EE6C-46AB-984F-CFBF8ECCCF92}"/>
                </a:ext>
              </a:extLst>
            </p:cNvPr>
            <p:cNvCxnSpPr>
              <a:cxnSpLocks/>
            </p:cNvCxnSpPr>
            <p:nvPr/>
          </p:nvCxnSpPr>
          <p:spPr>
            <a:xfrm>
              <a:off x="5830388" y="2965269"/>
              <a:ext cx="0" cy="1615440"/>
            </a:xfrm>
            <a:prstGeom prst="straightConnector1">
              <a:avLst/>
            </a:prstGeom>
            <a:ln w="63500">
              <a:solidFill>
                <a:srgbClr val="FF0000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Szövegdoboz 94">
              <a:extLst>
                <a:ext uri="{FF2B5EF4-FFF2-40B4-BE49-F238E27FC236}">
                  <a16:creationId xmlns:a16="http://schemas.microsoft.com/office/drawing/2014/main" id="{81CE9134-3C23-4A63-AA59-809E2BED64D7}"/>
                </a:ext>
              </a:extLst>
            </p:cNvPr>
            <p:cNvSpPr txBox="1"/>
            <p:nvPr/>
          </p:nvSpPr>
          <p:spPr>
            <a:xfrm>
              <a:off x="5303520" y="3611880"/>
              <a:ext cx="47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hu-HU" sz="2400" i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hu-HU" sz="2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6" name="Szövegdoboz 95">
            <a:extLst>
              <a:ext uri="{FF2B5EF4-FFF2-40B4-BE49-F238E27FC236}">
                <a16:creationId xmlns:a16="http://schemas.microsoft.com/office/drawing/2014/main" id="{E90FD55A-B760-46FB-AC94-04882F7A44BE}"/>
              </a:ext>
            </a:extLst>
          </p:cNvPr>
          <p:cNvSpPr txBox="1"/>
          <p:nvPr/>
        </p:nvSpPr>
        <p:spPr>
          <a:xfrm>
            <a:off x="1737360" y="5430192"/>
            <a:ext cx="21419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hu-H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hu-HU" sz="24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reakcióhő</a:t>
            </a:r>
          </a:p>
        </p:txBody>
      </p:sp>
      <p:grpSp>
        <p:nvGrpSpPr>
          <p:cNvPr id="5" name="Csoportba foglalás 4">
            <a:extLst>
              <a:ext uri="{FF2B5EF4-FFF2-40B4-BE49-F238E27FC236}">
                <a16:creationId xmlns:a16="http://schemas.microsoft.com/office/drawing/2014/main" id="{CEEFC711-BDD9-4FF5-A787-B8679C0D51FE}"/>
              </a:ext>
            </a:extLst>
          </p:cNvPr>
          <p:cNvGrpSpPr/>
          <p:nvPr/>
        </p:nvGrpSpPr>
        <p:grpSpPr>
          <a:xfrm>
            <a:off x="4750118" y="4563265"/>
            <a:ext cx="4927282" cy="1489166"/>
            <a:chOff x="4750118" y="4563265"/>
            <a:chExt cx="4927282" cy="1489166"/>
          </a:xfrm>
        </p:grpSpPr>
        <p:cxnSp>
          <p:nvCxnSpPr>
            <p:cNvPr id="75" name="Egyenes összekötő 74">
              <a:extLst>
                <a:ext uri="{FF2B5EF4-FFF2-40B4-BE49-F238E27FC236}">
                  <a16:creationId xmlns:a16="http://schemas.microsoft.com/office/drawing/2014/main" id="{8D36A1D4-8889-43D9-9A54-0957404BECA5}"/>
                </a:ext>
              </a:extLst>
            </p:cNvPr>
            <p:cNvCxnSpPr>
              <a:cxnSpLocks/>
            </p:cNvCxnSpPr>
            <p:nvPr/>
          </p:nvCxnSpPr>
          <p:spPr>
            <a:xfrm>
              <a:off x="4750118" y="6050280"/>
              <a:ext cx="492728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Egyenes összekötő nyíllal 78">
              <a:extLst>
                <a:ext uri="{FF2B5EF4-FFF2-40B4-BE49-F238E27FC236}">
                  <a16:creationId xmlns:a16="http://schemas.microsoft.com/office/drawing/2014/main" id="{CA4707EB-6C8E-46D8-A0C8-2241FE69C858}"/>
                </a:ext>
              </a:extLst>
            </p:cNvPr>
            <p:cNvCxnSpPr>
              <a:cxnSpLocks/>
            </p:cNvCxnSpPr>
            <p:nvPr/>
          </p:nvCxnSpPr>
          <p:spPr>
            <a:xfrm>
              <a:off x="5831800" y="4563265"/>
              <a:ext cx="0" cy="1489166"/>
            </a:xfrm>
            <a:prstGeom prst="straightConnector1">
              <a:avLst/>
            </a:prstGeom>
            <a:ln w="63500">
              <a:solidFill>
                <a:srgbClr val="2E0CFC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Szövegdoboz 96">
              <a:extLst>
                <a:ext uri="{FF2B5EF4-FFF2-40B4-BE49-F238E27FC236}">
                  <a16:creationId xmlns:a16="http://schemas.microsoft.com/office/drawing/2014/main" id="{D0F2C7E7-DCAA-46BB-B156-5FCC79F5C6B3}"/>
                </a:ext>
              </a:extLst>
            </p:cNvPr>
            <p:cNvSpPr txBox="1"/>
            <p:nvPr/>
          </p:nvSpPr>
          <p:spPr>
            <a:xfrm>
              <a:off x="5151120" y="5033952"/>
              <a:ext cx="6735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hu-HU" sz="24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hu-HU" sz="2400" i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hu-HU" sz="2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8" name="Szövegdoboz 97">
                <a:extLst>
                  <a:ext uri="{FF2B5EF4-FFF2-40B4-BE49-F238E27FC236}">
                    <a16:creationId xmlns:a16="http://schemas.microsoft.com/office/drawing/2014/main" id="{AF44DC6A-FEA0-4BE2-8B38-C12E71917E34}"/>
                  </a:ext>
                </a:extLst>
              </p:cNvPr>
              <p:cNvSpPr txBox="1"/>
              <p:nvPr/>
            </p:nvSpPr>
            <p:spPr>
              <a:xfrm>
                <a:off x="7559040" y="2346960"/>
                <a:ext cx="3326552" cy="9219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hu-HU" sz="3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hu-HU" sz="32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hu-HU" sz="3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</m:func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hu-HU" sz="3200" b="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hu-HU" sz="3200" b="0" i="1" smtClean="0">
                              <a:solidFill>
                                <a:srgbClr val="2E0CFC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hu-HU" sz="3200" b="0" i="1" smtClean="0">
                          <a:solidFill>
                            <a:srgbClr val="FF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hu-HU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98" name="Szövegdoboz 97">
                <a:extLst>
                  <a:ext uri="{FF2B5EF4-FFF2-40B4-BE49-F238E27FC236}">
                    <a16:creationId xmlns:a16="http://schemas.microsoft.com/office/drawing/2014/main" id="{AF44DC6A-FEA0-4BE2-8B38-C12E71917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9040" y="2346960"/>
                <a:ext cx="3326552" cy="9219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Szövegdoboz 98">
                <a:extLst>
                  <a:ext uri="{FF2B5EF4-FFF2-40B4-BE49-F238E27FC236}">
                    <a16:creationId xmlns:a16="http://schemas.microsoft.com/office/drawing/2014/main" id="{76783B26-8BF8-4DF9-B7F6-4AE51461373A}"/>
                  </a:ext>
                </a:extLst>
              </p:cNvPr>
              <p:cNvSpPr txBox="1"/>
              <p:nvPr/>
            </p:nvSpPr>
            <p:spPr>
              <a:xfrm>
                <a:off x="7315200" y="3550920"/>
                <a:ext cx="4463080" cy="7178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hu-HU" sz="32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  <m:r>
                        <a:rPr lang="hu-HU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hu-HU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hu-HU" sz="3200" b="0" i="1" smtClean="0">
                              <a:solidFill>
                                <a:srgbClr val="FF66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sup>
                      </m:sSup>
                      <m:r>
                        <a:rPr lang="hu-HU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hu-HU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f>
                            <m:fPr>
                              <m:ctrlPr>
                                <a:rPr lang="hu-HU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num>
                            <m:den>
                              <m:r>
                                <a:rPr lang="hu-HU" sz="3200" b="0" i="1" smtClean="0">
                                  <a:solidFill>
                                    <a:srgbClr val="2E0CF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</m:sup>
                      </m:sSup>
                      <m:r>
                        <a:rPr lang="hu-HU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hu-HU" sz="3200" b="0" i="1" smtClean="0">
                          <a:solidFill>
                            <a:srgbClr val="FF66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hu-HU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hu-HU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hu-HU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hu-HU" sz="32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hu-HU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b>
                                  <m:r>
                                    <a:rPr lang="hu-HU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𝑎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hu-HU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  <m:r>
                                <a:rPr lang="hu-HU" sz="3200" b="0" i="1" smtClean="0">
                                  <a:solidFill>
                                    <a:srgbClr val="2E0CFC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99" name="Szövegdoboz 98">
                <a:extLst>
                  <a:ext uri="{FF2B5EF4-FFF2-40B4-BE49-F238E27FC236}">
                    <a16:creationId xmlns:a16="http://schemas.microsoft.com/office/drawing/2014/main" id="{76783B26-8BF8-4DF9-B7F6-4AE5146137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0" y="3550920"/>
                <a:ext cx="4463080" cy="7178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Szövegdoboz 99">
            <a:extLst>
              <a:ext uri="{FF2B5EF4-FFF2-40B4-BE49-F238E27FC236}">
                <a16:creationId xmlns:a16="http://schemas.microsoft.com/office/drawing/2014/main" id="{874899E3-9C66-4DC8-A71A-B2133DC6F97D}"/>
              </a:ext>
            </a:extLst>
          </p:cNvPr>
          <p:cNvSpPr txBox="1"/>
          <p:nvPr/>
        </p:nvSpPr>
        <p:spPr>
          <a:xfrm>
            <a:off x="7909560" y="4572000"/>
            <a:ext cx="37377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i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hu-H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preexponenciális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tényező</a:t>
            </a:r>
          </a:p>
        </p:txBody>
      </p:sp>
    </p:spTree>
    <p:extLst>
      <p:ext uri="{BB962C8B-B14F-4D97-AF65-F5344CB8AC3E}">
        <p14:creationId xmlns:p14="http://schemas.microsoft.com/office/powerpoint/2010/main" val="4031571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48148E-6 L 0.22734 -0.1064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80" y="-530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4.44444E-6 L 0.10234 -0.1111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17" y="-550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"/>
                                            </p:cond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3.33333E-6 L 0.08711 -0.11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27" y="-571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0.10534 -0.1141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60" y="-571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9"/>
                                            </p:cond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2.22222E-6 L 0.13593 0.43982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97" y="2199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4.44444E-6 L 0.15859 0.4643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30" y="2321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7"/>
                                            </p:cond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1.11111E-6 L 0.17435 0.4576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11" y="2287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9"/>
                                            </p:cond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7.40741E-7 L 0.05925 0.0215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6" y="106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1"/>
                                            </p:cond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4.07407E-6 L 0.09232 0.005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09" y="25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4.07407E-6 L 0.12734 0.005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67" y="255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5"/>
                                            </p:cond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3" grpId="0" animBg="1"/>
      <p:bldP spid="43" grpId="1" animBg="1"/>
      <p:bldP spid="44" grpId="0" animBg="1"/>
      <p:bldP spid="44" grpId="1" animBg="1"/>
      <p:bldP spid="94" grpId="0"/>
      <p:bldP spid="96" grpId="0"/>
      <p:bldP spid="98" grpId="0"/>
      <p:bldP spid="99" grpId="0"/>
      <p:bldP spid="10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sebességének hőmérsékletfüggése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734184"/>
            <a:ext cx="11536680" cy="4971416"/>
          </a:xfrm>
        </p:spPr>
        <p:txBody>
          <a:bodyPr>
            <a:normAutofit fontScale="92500"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 már azt is tudjuk, hogy miért függ exponenciálisan a reakciók sebessége a hőmérséklettől!</a:t>
            </a:r>
          </a:p>
          <a:p>
            <a:pPr marL="6904038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magyarázat a Maxwell-Boltzmann - féle eloszlási görbékben van, amiket már használtunk a folyadékok illékonyságának megértésekor!</a:t>
            </a:r>
          </a:p>
          <a:p>
            <a:pPr marL="6904038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sz="32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-nál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nagyobb kinetikus energiájú részecskék száma exponenciálisan nő!</a:t>
            </a:r>
          </a:p>
        </p:txBody>
      </p:sp>
      <p:grpSp>
        <p:nvGrpSpPr>
          <p:cNvPr id="9" name="Csoportba foglalás 8">
            <a:extLst>
              <a:ext uri="{FF2B5EF4-FFF2-40B4-BE49-F238E27FC236}">
                <a16:creationId xmlns:a16="http://schemas.microsoft.com/office/drawing/2014/main" id="{CE2748CB-C566-4A6B-9796-4450AA9D2FFD}"/>
              </a:ext>
            </a:extLst>
          </p:cNvPr>
          <p:cNvGrpSpPr/>
          <p:nvPr/>
        </p:nvGrpSpPr>
        <p:grpSpPr>
          <a:xfrm>
            <a:off x="373053" y="2624966"/>
            <a:ext cx="6538614" cy="3955028"/>
            <a:chOff x="5288261" y="1751013"/>
            <a:chExt cx="6538614" cy="3955028"/>
          </a:xfrm>
        </p:grpSpPr>
        <p:sp>
          <p:nvSpPr>
            <p:cNvPr id="23" name="Rectangle 40">
              <a:extLst>
                <a:ext uri="{FF2B5EF4-FFF2-40B4-BE49-F238E27FC236}">
                  <a16:creationId xmlns:a16="http://schemas.microsoft.com/office/drawing/2014/main" id="{9BAAD66A-1AA7-4FBE-A829-649C74FC9C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50038" y="1843088"/>
              <a:ext cx="5016500" cy="3098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hu-HU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Szövegdoboz 30">
                  <a:extLst>
                    <a:ext uri="{FF2B5EF4-FFF2-40B4-BE49-F238E27FC236}">
                      <a16:creationId xmlns:a16="http://schemas.microsoft.com/office/drawing/2014/main" id="{ACD7CA03-8EC9-431A-AAB5-D6BE25BBB0D8}"/>
                    </a:ext>
                  </a:extLst>
                </p:cNvPr>
                <p:cNvSpPr txBox="1"/>
                <p:nvPr/>
              </p:nvSpPr>
              <p:spPr>
                <a:xfrm>
                  <a:off x="5288261" y="1761761"/>
                  <a:ext cx="680443" cy="52411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>
                  <a:defPPr>
                    <a:defRPr lang="hu-H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hu-HU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𝑑𝑛</m:t>
                            </m:r>
                          </m:num>
                          <m:den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den>
                        </m:f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/%</m:t>
                        </m:r>
                      </m:oMath>
                    </m:oMathPara>
                  </a14:m>
                  <a:endParaRPr lang="hu-HU" dirty="0"/>
                </a:p>
              </p:txBody>
            </p:sp>
          </mc:Choice>
          <mc:Fallback xmlns="">
            <p:sp>
              <p:nvSpPr>
                <p:cNvPr id="24" name="Szövegdoboz 30">
                  <a:extLst>
                    <a:ext uri="{FF2B5EF4-FFF2-40B4-BE49-F238E27FC236}">
                      <a16:creationId xmlns:a16="http://schemas.microsoft.com/office/drawing/2014/main" id="{ACD7CA03-8EC9-431A-AAB5-D6BE25BBB0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88261" y="1761761"/>
                  <a:ext cx="680443" cy="524118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Szövegdoboz 31">
                  <a:extLst>
                    <a:ext uri="{FF2B5EF4-FFF2-40B4-BE49-F238E27FC236}">
                      <a16:creationId xmlns:a16="http://schemas.microsoft.com/office/drawing/2014/main" id="{3EF75A80-91F6-4010-B017-3A2D192F3259}"/>
                    </a:ext>
                  </a:extLst>
                </p:cNvPr>
                <p:cNvSpPr txBox="1"/>
                <p:nvPr/>
              </p:nvSpPr>
              <p:spPr>
                <a:xfrm>
                  <a:off x="10929157" y="5233476"/>
                  <a:ext cx="774891" cy="47256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>
                  <a:defPPr>
                    <a:defRPr lang="hu-HU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d>
                          <m:d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hu-HU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hu-HU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hu-HU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den>
                            </m:f>
                          </m:e>
                        </m:d>
                      </m:oMath>
                    </m:oMathPara>
                  </a14:m>
                  <a:endParaRPr lang="hu-HU" dirty="0"/>
                </a:p>
              </p:txBody>
            </p:sp>
          </mc:Choice>
          <mc:Fallback xmlns="">
            <p:sp>
              <p:nvSpPr>
                <p:cNvPr id="25" name="Szövegdoboz 31">
                  <a:extLst>
                    <a:ext uri="{FF2B5EF4-FFF2-40B4-BE49-F238E27FC236}">
                      <a16:creationId xmlns:a16="http://schemas.microsoft.com/office/drawing/2014/main" id="{3EF75A80-91F6-4010-B017-3A2D192F32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29157" y="5233476"/>
                  <a:ext cx="774891" cy="472565"/>
                </a:xfrm>
                <a:prstGeom prst="rect">
                  <a:avLst/>
                </a:prstGeom>
                <a:blipFill>
                  <a:blip r:embed="rId3"/>
                  <a:stretch>
                    <a:fillRect b="-1299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Freeform 41">
              <a:extLst>
                <a:ext uri="{FF2B5EF4-FFF2-40B4-BE49-F238E27FC236}">
                  <a16:creationId xmlns:a16="http://schemas.microsoft.com/office/drawing/2014/main" id="{68573995-0F9E-4466-AAEC-400398D39B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656388" y="1849438"/>
              <a:ext cx="5016500" cy="2640012"/>
            </a:xfrm>
            <a:custGeom>
              <a:avLst/>
              <a:gdLst>
                <a:gd name="T0" fmla="*/ 0 w 3160"/>
                <a:gd name="T1" fmla="*/ 1663 h 1663"/>
                <a:gd name="T2" fmla="*/ 3160 w 3160"/>
                <a:gd name="T3" fmla="*/ 1663 h 1663"/>
                <a:gd name="T4" fmla="*/ 0 w 3160"/>
                <a:gd name="T5" fmla="*/ 1390 h 1663"/>
                <a:gd name="T6" fmla="*/ 3160 w 3160"/>
                <a:gd name="T7" fmla="*/ 1390 h 1663"/>
                <a:gd name="T8" fmla="*/ 0 w 3160"/>
                <a:gd name="T9" fmla="*/ 1109 h 1663"/>
                <a:gd name="T10" fmla="*/ 3160 w 3160"/>
                <a:gd name="T11" fmla="*/ 1109 h 1663"/>
                <a:gd name="T12" fmla="*/ 0 w 3160"/>
                <a:gd name="T13" fmla="*/ 836 h 1663"/>
                <a:gd name="T14" fmla="*/ 3160 w 3160"/>
                <a:gd name="T15" fmla="*/ 836 h 1663"/>
                <a:gd name="T16" fmla="*/ 0 w 3160"/>
                <a:gd name="T17" fmla="*/ 555 h 1663"/>
                <a:gd name="T18" fmla="*/ 3160 w 3160"/>
                <a:gd name="T19" fmla="*/ 555 h 1663"/>
                <a:gd name="T20" fmla="*/ 0 w 3160"/>
                <a:gd name="T21" fmla="*/ 274 h 1663"/>
                <a:gd name="T22" fmla="*/ 3160 w 3160"/>
                <a:gd name="T23" fmla="*/ 274 h 1663"/>
                <a:gd name="T24" fmla="*/ 0 w 3160"/>
                <a:gd name="T25" fmla="*/ 0 h 1663"/>
                <a:gd name="T26" fmla="*/ 3160 w 3160"/>
                <a:gd name="T27" fmla="*/ 0 h 1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160" h="1663">
                  <a:moveTo>
                    <a:pt x="0" y="1663"/>
                  </a:moveTo>
                  <a:lnTo>
                    <a:pt x="3160" y="1663"/>
                  </a:lnTo>
                  <a:moveTo>
                    <a:pt x="0" y="1390"/>
                  </a:moveTo>
                  <a:lnTo>
                    <a:pt x="3160" y="1390"/>
                  </a:lnTo>
                  <a:moveTo>
                    <a:pt x="0" y="1109"/>
                  </a:moveTo>
                  <a:lnTo>
                    <a:pt x="3160" y="1109"/>
                  </a:lnTo>
                  <a:moveTo>
                    <a:pt x="0" y="836"/>
                  </a:moveTo>
                  <a:lnTo>
                    <a:pt x="3160" y="836"/>
                  </a:lnTo>
                  <a:moveTo>
                    <a:pt x="0" y="555"/>
                  </a:moveTo>
                  <a:lnTo>
                    <a:pt x="3160" y="555"/>
                  </a:lnTo>
                  <a:moveTo>
                    <a:pt x="0" y="274"/>
                  </a:moveTo>
                  <a:lnTo>
                    <a:pt x="3160" y="274"/>
                  </a:lnTo>
                  <a:moveTo>
                    <a:pt x="0" y="0"/>
                  </a:moveTo>
                  <a:lnTo>
                    <a:pt x="3160" y="0"/>
                  </a:lnTo>
                </a:path>
              </a:pathLst>
            </a:custGeom>
            <a:noFill/>
            <a:ln w="12700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hu-HU"/>
            </a:p>
          </p:txBody>
        </p:sp>
        <p:sp>
          <p:nvSpPr>
            <p:cNvPr id="27" name="Freeform 42">
              <a:extLst>
                <a:ext uri="{FF2B5EF4-FFF2-40B4-BE49-F238E27FC236}">
                  <a16:creationId xmlns:a16="http://schemas.microsoft.com/office/drawing/2014/main" id="{60574C84-1C8D-4073-BEE3-626E54B9AC8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280275" y="1849438"/>
              <a:ext cx="4392613" cy="3086100"/>
            </a:xfrm>
            <a:custGeom>
              <a:avLst/>
              <a:gdLst>
                <a:gd name="T0" fmla="*/ 0 w 2767"/>
                <a:gd name="T1" fmla="*/ 0 h 1944"/>
                <a:gd name="T2" fmla="*/ 0 w 2767"/>
                <a:gd name="T3" fmla="*/ 1944 h 1944"/>
                <a:gd name="T4" fmla="*/ 393 w 2767"/>
                <a:gd name="T5" fmla="*/ 0 h 1944"/>
                <a:gd name="T6" fmla="*/ 393 w 2767"/>
                <a:gd name="T7" fmla="*/ 1944 h 1944"/>
                <a:gd name="T8" fmla="*/ 786 w 2767"/>
                <a:gd name="T9" fmla="*/ 0 h 1944"/>
                <a:gd name="T10" fmla="*/ 786 w 2767"/>
                <a:gd name="T11" fmla="*/ 1944 h 1944"/>
                <a:gd name="T12" fmla="*/ 1187 w 2767"/>
                <a:gd name="T13" fmla="*/ 0 h 1944"/>
                <a:gd name="T14" fmla="*/ 1187 w 2767"/>
                <a:gd name="T15" fmla="*/ 1944 h 1944"/>
                <a:gd name="T16" fmla="*/ 1580 w 2767"/>
                <a:gd name="T17" fmla="*/ 0 h 1944"/>
                <a:gd name="T18" fmla="*/ 1580 w 2767"/>
                <a:gd name="T19" fmla="*/ 1944 h 1944"/>
                <a:gd name="T20" fmla="*/ 1973 w 2767"/>
                <a:gd name="T21" fmla="*/ 0 h 1944"/>
                <a:gd name="T22" fmla="*/ 1973 w 2767"/>
                <a:gd name="T23" fmla="*/ 1944 h 1944"/>
                <a:gd name="T24" fmla="*/ 2366 w 2767"/>
                <a:gd name="T25" fmla="*/ 0 h 1944"/>
                <a:gd name="T26" fmla="*/ 2366 w 2767"/>
                <a:gd name="T27" fmla="*/ 1944 h 1944"/>
                <a:gd name="T28" fmla="*/ 2767 w 2767"/>
                <a:gd name="T29" fmla="*/ 0 h 1944"/>
                <a:gd name="T30" fmla="*/ 2767 w 2767"/>
                <a:gd name="T31" fmla="*/ 1944 h 1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767" h="1944">
                  <a:moveTo>
                    <a:pt x="0" y="0"/>
                  </a:moveTo>
                  <a:lnTo>
                    <a:pt x="0" y="1944"/>
                  </a:lnTo>
                  <a:moveTo>
                    <a:pt x="393" y="0"/>
                  </a:moveTo>
                  <a:lnTo>
                    <a:pt x="393" y="1944"/>
                  </a:lnTo>
                  <a:moveTo>
                    <a:pt x="786" y="0"/>
                  </a:moveTo>
                  <a:lnTo>
                    <a:pt x="786" y="1944"/>
                  </a:lnTo>
                  <a:moveTo>
                    <a:pt x="1187" y="0"/>
                  </a:moveTo>
                  <a:lnTo>
                    <a:pt x="1187" y="1944"/>
                  </a:lnTo>
                  <a:moveTo>
                    <a:pt x="1580" y="0"/>
                  </a:moveTo>
                  <a:lnTo>
                    <a:pt x="1580" y="1944"/>
                  </a:lnTo>
                  <a:moveTo>
                    <a:pt x="1973" y="0"/>
                  </a:moveTo>
                  <a:lnTo>
                    <a:pt x="1973" y="1944"/>
                  </a:lnTo>
                  <a:moveTo>
                    <a:pt x="2366" y="0"/>
                  </a:moveTo>
                  <a:lnTo>
                    <a:pt x="2366" y="1944"/>
                  </a:lnTo>
                  <a:moveTo>
                    <a:pt x="2767" y="0"/>
                  </a:moveTo>
                  <a:lnTo>
                    <a:pt x="2767" y="1944"/>
                  </a:lnTo>
                </a:path>
              </a:pathLst>
            </a:custGeom>
            <a:noFill/>
            <a:ln w="12700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hu-HU"/>
            </a:p>
          </p:txBody>
        </p:sp>
        <p:sp>
          <p:nvSpPr>
            <p:cNvPr id="28" name="Line 43">
              <a:extLst>
                <a:ext uri="{FF2B5EF4-FFF2-40B4-BE49-F238E27FC236}">
                  <a16:creationId xmlns:a16="http://schemas.microsoft.com/office/drawing/2014/main" id="{3C85A1F0-4012-423B-A8AB-F0D00DF69B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656388" y="1849438"/>
              <a:ext cx="0" cy="3086100"/>
            </a:xfrm>
            <a:prstGeom prst="line">
              <a:avLst/>
            </a:prstGeom>
            <a:noFill/>
            <a:ln w="12700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hu-HU"/>
            </a:p>
          </p:txBody>
        </p:sp>
        <p:sp>
          <p:nvSpPr>
            <p:cNvPr id="29" name="Line 44">
              <a:extLst>
                <a:ext uri="{FF2B5EF4-FFF2-40B4-BE49-F238E27FC236}">
                  <a16:creationId xmlns:a16="http://schemas.microsoft.com/office/drawing/2014/main" id="{632FBB13-B764-418A-820B-4293FA53B1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56388" y="4935538"/>
              <a:ext cx="5016500" cy="0"/>
            </a:xfrm>
            <a:prstGeom prst="line">
              <a:avLst/>
            </a:prstGeom>
            <a:noFill/>
            <a:ln w="12700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hu-HU"/>
            </a:p>
          </p:txBody>
        </p:sp>
        <p:sp>
          <p:nvSpPr>
            <p:cNvPr id="30" name="Rectangle 51">
              <a:extLst>
                <a:ext uri="{FF2B5EF4-FFF2-40B4-BE49-F238E27FC236}">
                  <a16:creationId xmlns:a16="http://schemas.microsoft.com/office/drawing/2014/main" id="{13022A20-2375-47B2-BB53-9D54FE727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4841875"/>
              <a:ext cx="647700" cy="24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0,00E+00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52">
              <a:extLst>
                <a:ext uri="{FF2B5EF4-FFF2-40B4-BE49-F238E27FC236}">
                  <a16:creationId xmlns:a16="http://schemas.microsoft.com/office/drawing/2014/main" id="{3D51ABD2-CFD3-4F34-B779-AB8DEC662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4400550"/>
              <a:ext cx="647700" cy="24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2,00E+00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53">
              <a:extLst>
                <a:ext uri="{FF2B5EF4-FFF2-40B4-BE49-F238E27FC236}">
                  <a16:creationId xmlns:a16="http://schemas.microsoft.com/office/drawing/2014/main" id="{853C1B52-83F7-4502-95BB-B9F22A741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3959225"/>
              <a:ext cx="647700" cy="24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4,00E+00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54">
              <a:extLst>
                <a:ext uri="{FF2B5EF4-FFF2-40B4-BE49-F238E27FC236}">
                  <a16:creationId xmlns:a16="http://schemas.microsoft.com/office/drawing/2014/main" id="{FABEDDA4-961C-4674-B18D-97A68412AE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3514725"/>
              <a:ext cx="712788" cy="255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6,00E+00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55">
              <a:extLst>
                <a:ext uri="{FF2B5EF4-FFF2-40B4-BE49-F238E27FC236}">
                  <a16:creationId xmlns:a16="http://schemas.microsoft.com/office/drawing/2014/main" id="{308B52FC-7414-4240-831A-3E76324DA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3073400"/>
              <a:ext cx="712788" cy="255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8,00E+00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56">
              <a:extLst>
                <a:ext uri="{FF2B5EF4-FFF2-40B4-BE49-F238E27FC236}">
                  <a16:creationId xmlns:a16="http://schemas.microsoft.com/office/drawing/2014/main" id="{719DD209-6448-47AB-82B3-98038BA60F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2632075"/>
              <a:ext cx="712788" cy="255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1,00E+01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57">
              <a:extLst>
                <a:ext uri="{FF2B5EF4-FFF2-40B4-BE49-F238E27FC236}">
                  <a16:creationId xmlns:a16="http://schemas.microsoft.com/office/drawing/2014/main" id="{62B231DF-E5DE-4716-BBB9-5B22830B8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2192338"/>
              <a:ext cx="712788" cy="2555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1,20E+01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58">
              <a:extLst>
                <a:ext uri="{FF2B5EF4-FFF2-40B4-BE49-F238E27FC236}">
                  <a16:creationId xmlns:a16="http://schemas.microsoft.com/office/drawing/2014/main" id="{0CB017C8-89AB-4687-804E-FD38E374BF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0425" y="1751013"/>
              <a:ext cx="647700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1,40E+01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59">
              <a:extLst>
                <a:ext uri="{FF2B5EF4-FFF2-40B4-BE49-F238E27FC236}">
                  <a16:creationId xmlns:a16="http://schemas.microsoft.com/office/drawing/2014/main" id="{7CE831FF-8520-4EB5-984F-3934758C2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18288" y="5040313"/>
              <a:ext cx="152400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60">
              <a:extLst>
                <a:ext uri="{FF2B5EF4-FFF2-40B4-BE49-F238E27FC236}">
                  <a16:creationId xmlns:a16="http://schemas.microsoft.com/office/drawing/2014/main" id="{0F5D096A-5D5F-4179-A9DF-3C34A7289E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7250" y="5040313"/>
              <a:ext cx="228600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61">
              <a:extLst>
                <a:ext uri="{FF2B5EF4-FFF2-40B4-BE49-F238E27FC236}">
                  <a16:creationId xmlns:a16="http://schemas.microsoft.com/office/drawing/2014/main" id="{F9F75A6B-7C7C-4B2D-ABD3-366D875BFF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34313" y="5040313"/>
              <a:ext cx="228600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20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0AC1CE28-E61D-4FFA-95DA-FD046B435A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61375" y="5040313"/>
              <a:ext cx="228600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30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63">
              <a:extLst>
                <a:ext uri="{FF2B5EF4-FFF2-40B4-BE49-F238E27FC236}">
                  <a16:creationId xmlns:a16="http://schemas.microsoft.com/office/drawing/2014/main" id="{7A4FC8C1-3CB8-4195-95BC-17F618D55C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88438" y="5040313"/>
              <a:ext cx="230188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40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64">
              <a:extLst>
                <a:ext uri="{FF2B5EF4-FFF2-40B4-BE49-F238E27FC236}">
                  <a16:creationId xmlns:a16="http://schemas.microsoft.com/office/drawing/2014/main" id="{71F1FD09-6D0B-4D74-8F47-E01F8F632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5500" y="5040313"/>
              <a:ext cx="230188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50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65">
              <a:extLst>
                <a:ext uri="{FF2B5EF4-FFF2-40B4-BE49-F238E27FC236}">
                  <a16:creationId xmlns:a16="http://schemas.microsoft.com/office/drawing/2014/main" id="{462D8159-C227-497A-942D-65E64200F8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44150" y="5040313"/>
              <a:ext cx="228600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66">
              <a:extLst>
                <a:ext uri="{FF2B5EF4-FFF2-40B4-BE49-F238E27FC236}">
                  <a16:creationId xmlns:a16="http://schemas.microsoft.com/office/drawing/2014/main" id="{EAAC7AFF-DD41-4315-B2CD-ACD84A8CE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71213" y="5040313"/>
              <a:ext cx="228600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70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67">
              <a:extLst>
                <a:ext uri="{FF2B5EF4-FFF2-40B4-BE49-F238E27FC236}">
                  <a16:creationId xmlns:a16="http://schemas.microsoft.com/office/drawing/2014/main" id="{082FBD20-0E44-4A76-A010-25F834A15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98275" y="5040313"/>
              <a:ext cx="228600" cy="242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2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0" name="Csoportba foglalás 9">
            <a:extLst>
              <a:ext uri="{FF2B5EF4-FFF2-40B4-BE49-F238E27FC236}">
                <a16:creationId xmlns:a16="http://schemas.microsoft.com/office/drawing/2014/main" id="{1F5B8584-3065-4EDF-A44F-D3ECDB0D4B34}"/>
              </a:ext>
            </a:extLst>
          </p:cNvPr>
          <p:cNvGrpSpPr/>
          <p:nvPr/>
        </p:nvGrpSpPr>
        <p:grpSpPr>
          <a:xfrm>
            <a:off x="1734830" y="3104391"/>
            <a:ext cx="4710113" cy="2711450"/>
            <a:chOff x="6650038" y="2230438"/>
            <a:chExt cx="4710113" cy="2711450"/>
          </a:xfrm>
        </p:grpSpPr>
        <p:sp>
          <p:nvSpPr>
            <p:cNvPr id="21" name="Szövegdoboz 32">
              <a:extLst>
                <a:ext uri="{FF2B5EF4-FFF2-40B4-BE49-F238E27FC236}">
                  <a16:creationId xmlns:a16="http://schemas.microsoft.com/office/drawing/2014/main" id="{156ED4BE-6BCF-4DB8-A802-179A2805BAE1}"/>
                </a:ext>
              </a:extLst>
            </p:cNvPr>
            <p:cNvSpPr txBox="1"/>
            <p:nvPr/>
          </p:nvSpPr>
          <p:spPr>
            <a:xfrm>
              <a:off x="7800661" y="2230438"/>
              <a:ext cx="52450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hu-HU" sz="28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22" name="Freeform 45">
              <a:extLst>
                <a:ext uri="{FF2B5EF4-FFF2-40B4-BE49-F238E27FC236}">
                  <a16:creationId xmlns:a16="http://schemas.microsoft.com/office/drawing/2014/main" id="{41AAB64C-0499-4FDC-B493-FE2D617D39EF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0038" y="2328863"/>
              <a:ext cx="4710113" cy="2613025"/>
            </a:xfrm>
            <a:custGeom>
              <a:avLst/>
              <a:gdLst>
                <a:gd name="T0" fmla="*/ 0 w 2967"/>
                <a:gd name="T1" fmla="*/ 1646 h 1646"/>
                <a:gd name="T2" fmla="*/ 60 w 2967"/>
                <a:gd name="T3" fmla="*/ 1597 h 1646"/>
                <a:gd name="T4" fmla="*/ 119 w 2967"/>
                <a:gd name="T5" fmla="*/ 1458 h 1646"/>
                <a:gd name="T6" fmla="*/ 179 w 2967"/>
                <a:gd name="T7" fmla="*/ 1245 h 1646"/>
                <a:gd name="T8" fmla="*/ 238 w 2967"/>
                <a:gd name="T9" fmla="*/ 985 h 1646"/>
                <a:gd name="T10" fmla="*/ 297 w 2967"/>
                <a:gd name="T11" fmla="*/ 711 h 1646"/>
                <a:gd name="T12" fmla="*/ 357 w 2967"/>
                <a:gd name="T13" fmla="*/ 454 h 1646"/>
                <a:gd name="T14" fmla="*/ 416 w 2967"/>
                <a:gd name="T15" fmla="*/ 240 h 1646"/>
                <a:gd name="T16" fmla="*/ 475 w 2967"/>
                <a:gd name="T17" fmla="*/ 89 h 1646"/>
                <a:gd name="T18" fmla="*/ 534 w 2967"/>
                <a:gd name="T19" fmla="*/ 13 h 1646"/>
                <a:gd name="T20" fmla="*/ 594 w 2967"/>
                <a:gd name="T21" fmla="*/ 11 h 1646"/>
                <a:gd name="T22" fmla="*/ 653 w 2967"/>
                <a:gd name="T23" fmla="*/ 77 h 1646"/>
                <a:gd name="T24" fmla="*/ 712 w 2967"/>
                <a:gd name="T25" fmla="*/ 197 h 1646"/>
                <a:gd name="T26" fmla="*/ 772 w 2967"/>
                <a:gd name="T27" fmla="*/ 355 h 1646"/>
                <a:gd name="T28" fmla="*/ 831 w 2967"/>
                <a:gd name="T29" fmla="*/ 535 h 1646"/>
                <a:gd name="T30" fmla="*/ 890 w 2967"/>
                <a:gd name="T31" fmla="*/ 719 h 1646"/>
                <a:gd name="T32" fmla="*/ 950 w 2967"/>
                <a:gd name="T33" fmla="*/ 897 h 1646"/>
                <a:gd name="T34" fmla="*/ 1009 w 2967"/>
                <a:gd name="T35" fmla="*/ 1059 h 1646"/>
                <a:gd name="T36" fmla="*/ 1069 w 2967"/>
                <a:gd name="T37" fmla="*/ 1198 h 1646"/>
                <a:gd name="T38" fmla="*/ 1128 w 2967"/>
                <a:gd name="T39" fmla="*/ 1314 h 1646"/>
                <a:gd name="T40" fmla="*/ 1187 w 2967"/>
                <a:gd name="T41" fmla="*/ 1407 h 1646"/>
                <a:gd name="T42" fmla="*/ 1247 w 2967"/>
                <a:gd name="T43" fmla="*/ 1478 h 1646"/>
                <a:gd name="T44" fmla="*/ 1306 w 2967"/>
                <a:gd name="T45" fmla="*/ 1532 h 1646"/>
                <a:gd name="T46" fmla="*/ 1365 w 2967"/>
                <a:gd name="T47" fmla="*/ 1570 h 1646"/>
                <a:gd name="T48" fmla="*/ 1425 w 2967"/>
                <a:gd name="T49" fmla="*/ 1597 h 1646"/>
                <a:gd name="T50" fmla="*/ 1484 w 2967"/>
                <a:gd name="T51" fmla="*/ 1615 h 1646"/>
                <a:gd name="T52" fmla="*/ 1543 w 2967"/>
                <a:gd name="T53" fmla="*/ 1627 h 1646"/>
                <a:gd name="T54" fmla="*/ 1602 w 2967"/>
                <a:gd name="T55" fmla="*/ 1634 h 1646"/>
                <a:gd name="T56" fmla="*/ 1662 w 2967"/>
                <a:gd name="T57" fmla="*/ 1639 h 1646"/>
                <a:gd name="T58" fmla="*/ 1721 w 2967"/>
                <a:gd name="T59" fmla="*/ 1642 h 1646"/>
                <a:gd name="T60" fmla="*/ 1780 w 2967"/>
                <a:gd name="T61" fmla="*/ 1644 h 1646"/>
                <a:gd name="T62" fmla="*/ 1840 w 2967"/>
                <a:gd name="T63" fmla="*/ 1645 h 1646"/>
                <a:gd name="T64" fmla="*/ 1899 w 2967"/>
                <a:gd name="T65" fmla="*/ 1645 h 1646"/>
                <a:gd name="T66" fmla="*/ 1959 w 2967"/>
                <a:gd name="T67" fmla="*/ 1646 h 1646"/>
                <a:gd name="T68" fmla="*/ 2018 w 2967"/>
                <a:gd name="T69" fmla="*/ 1646 h 1646"/>
                <a:gd name="T70" fmla="*/ 2077 w 2967"/>
                <a:gd name="T71" fmla="*/ 1646 h 1646"/>
                <a:gd name="T72" fmla="*/ 2137 w 2967"/>
                <a:gd name="T73" fmla="*/ 1646 h 1646"/>
                <a:gd name="T74" fmla="*/ 2196 w 2967"/>
                <a:gd name="T75" fmla="*/ 1646 h 1646"/>
                <a:gd name="T76" fmla="*/ 2255 w 2967"/>
                <a:gd name="T77" fmla="*/ 1646 h 1646"/>
                <a:gd name="T78" fmla="*/ 2315 w 2967"/>
                <a:gd name="T79" fmla="*/ 1646 h 1646"/>
                <a:gd name="T80" fmla="*/ 2374 w 2967"/>
                <a:gd name="T81" fmla="*/ 1646 h 1646"/>
                <a:gd name="T82" fmla="*/ 2433 w 2967"/>
                <a:gd name="T83" fmla="*/ 1646 h 1646"/>
                <a:gd name="T84" fmla="*/ 2493 w 2967"/>
                <a:gd name="T85" fmla="*/ 1646 h 1646"/>
                <a:gd name="T86" fmla="*/ 2552 w 2967"/>
                <a:gd name="T87" fmla="*/ 1646 h 1646"/>
                <a:gd name="T88" fmla="*/ 2611 w 2967"/>
                <a:gd name="T89" fmla="*/ 1646 h 1646"/>
                <a:gd name="T90" fmla="*/ 2670 w 2967"/>
                <a:gd name="T91" fmla="*/ 1646 h 1646"/>
                <a:gd name="T92" fmla="*/ 2730 w 2967"/>
                <a:gd name="T93" fmla="*/ 1646 h 1646"/>
                <a:gd name="T94" fmla="*/ 2789 w 2967"/>
                <a:gd name="T95" fmla="*/ 1646 h 1646"/>
                <a:gd name="T96" fmla="*/ 2849 w 2967"/>
                <a:gd name="T97" fmla="*/ 1646 h 1646"/>
                <a:gd name="T98" fmla="*/ 2908 w 2967"/>
                <a:gd name="T99" fmla="*/ 1646 h 1646"/>
                <a:gd name="T100" fmla="*/ 2967 w 2967"/>
                <a:gd name="T101" fmla="*/ 1646 h 1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967" h="1646">
                  <a:moveTo>
                    <a:pt x="0" y="1646"/>
                  </a:moveTo>
                  <a:cubicBezTo>
                    <a:pt x="20" y="1630"/>
                    <a:pt x="40" y="1629"/>
                    <a:pt x="60" y="1597"/>
                  </a:cubicBezTo>
                  <a:cubicBezTo>
                    <a:pt x="79" y="1566"/>
                    <a:pt x="99" y="1516"/>
                    <a:pt x="119" y="1458"/>
                  </a:cubicBezTo>
                  <a:cubicBezTo>
                    <a:pt x="139" y="1399"/>
                    <a:pt x="159" y="1323"/>
                    <a:pt x="179" y="1245"/>
                  </a:cubicBezTo>
                  <a:cubicBezTo>
                    <a:pt x="198" y="1166"/>
                    <a:pt x="218" y="1074"/>
                    <a:pt x="238" y="985"/>
                  </a:cubicBezTo>
                  <a:cubicBezTo>
                    <a:pt x="258" y="897"/>
                    <a:pt x="277" y="800"/>
                    <a:pt x="297" y="711"/>
                  </a:cubicBezTo>
                  <a:cubicBezTo>
                    <a:pt x="317" y="623"/>
                    <a:pt x="337" y="532"/>
                    <a:pt x="357" y="454"/>
                  </a:cubicBezTo>
                  <a:cubicBezTo>
                    <a:pt x="376" y="375"/>
                    <a:pt x="396" y="301"/>
                    <a:pt x="416" y="240"/>
                  </a:cubicBezTo>
                  <a:cubicBezTo>
                    <a:pt x="436" y="179"/>
                    <a:pt x="455" y="128"/>
                    <a:pt x="475" y="89"/>
                  </a:cubicBezTo>
                  <a:cubicBezTo>
                    <a:pt x="495" y="52"/>
                    <a:pt x="515" y="26"/>
                    <a:pt x="534" y="13"/>
                  </a:cubicBezTo>
                  <a:cubicBezTo>
                    <a:pt x="555" y="0"/>
                    <a:pt x="574" y="1"/>
                    <a:pt x="594" y="11"/>
                  </a:cubicBezTo>
                  <a:cubicBezTo>
                    <a:pt x="614" y="22"/>
                    <a:pt x="633" y="46"/>
                    <a:pt x="653" y="77"/>
                  </a:cubicBezTo>
                  <a:cubicBezTo>
                    <a:pt x="673" y="108"/>
                    <a:pt x="693" y="151"/>
                    <a:pt x="712" y="197"/>
                  </a:cubicBezTo>
                  <a:cubicBezTo>
                    <a:pt x="732" y="243"/>
                    <a:pt x="752" y="299"/>
                    <a:pt x="772" y="355"/>
                  </a:cubicBezTo>
                  <a:cubicBezTo>
                    <a:pt x="792" y="411"/>
                    <a:pt x="812" y="474"/>
                    <a:pt x="831" y="535"/>
                  </a:cubicBezTo>
                  <a:cubicBezTo>
                    <a:pt x="851" y="595"/>
                    <a:pt x="871" y="659"/>
                    <a:pt x="890" y="719"/>
                  </a:cubicBezTo>
                  <a:cubicBezTo>
                    <a:pt x="910" y="780"/>
                    <a:pt x="930" y="840"/>
                    <a:pt x="950" y="897"/>
                  </a:cubicBezTo>
                  <a:cubicBezTo>
                    <a:pt x="969" y="954"/>
                    <a:pt x="990" y="1009"/>
                    <a:pt x="1009" y="1059"/>
                  </a:cubicBezTo>
                  <a:cubicBezTo>
                    <a:pt x="1029" y="1109"/>
                    <a:pt x="1049" y="1156"/>
                    <a:pt x="1069" y="1198"/>
                  </a:cubicBezTo>
                  <a:cubicBezTo>
                    <a:pt x="1088" y="1241"/>
                    <a:pt x="1108" y="1280"/>
                    <a:pt x="1128" y="1314"/>
                  </a:cubicBezTo>
                  <a:cubicBezTo>
                    <a:pt x="1148" y="1349"/>
                    <a:pt x="1167" y="1380"/>
                    <a:pt x="1187" y="1407"/>
                  </a:cubicBezTo>
                  <a:cubicBezTo>
                    <a:pt x="1207" y="1435"/>
                    <a:pt x="1227" y="1458"/>
                    <a:pt x="1247" y="1478"/>
                  </a:cubicBezTo>
                  <a:cubicBezTo>
                    <a:pt x="1266" y="1499"/>
                    <a:pt x="1286" y="1516"/>
                    <a:pt x="1306" y="1532"/>
                  </a:cubicBezTo>
                  <a:cubicBezTo>
                    <a:pt x="1326" y="1547"/>
                    <a:pt x="1345" y="1559"/>
                    <a:pt x="1365" y="1570"/>
                  </a:cubicBezTo>
                  <a:cubicBezTo>
                    <a:pt x="1385" y="1581"/>
                    <a:pt x="1405" y="1589"/>
                    <a:pt x="1425" y="1597"/>
                  </a:cubicBezTo>
                  <a:cubicBezTo>
                    <a:pt x="1445" y="1604"/>
                    <a:pt x="1464" y="1610"/>
                    <a:pt x="1484" y="1615"/>
                  </a:cubicBezTo>
                  <a:cubicBezTo>
                    <a:pt x="1504" y="1620"/>
                    <a:pt x="1523" y="1624"/>
                    <a:pt x="1543" y="1627"/>
                  </a:cubicBezTo>
                  <a:cubicBezTo>
                    <a:pt x="1563" y="1630"/>
                    <a:pt x="1583" y="1632"/>
                    <a:pt x="1602" y="1634"/>
                  </a:cubicBezTo>
                  <a:cubicBezTo>
                    <a:pt x="1623" y="1637"/>
                    <a:pt x="1642" y="1638"/>
                    <a:pt x="1662" y="1639"/>
                  </a:cubicBezTo>
                  <a:cubicBezTo>
                    <a:pt x="1682" y="1641"/>
                    <a:pt x="1702" y="1641"/>
                    <a:pt x="1721" y="1642"/>
                  </a:cubicBezTo>
                  <a:cubicBezTo>
                    <a:pt x="1741" y="1643"/>
                    <a:pt x="1761" y="1643"/>
                    <a:pt x="1780" y="1644"/>
                  </a:cubicBezTo>
                  <a:cubicBezTo>
                    <a:pt x="1800" y="1644"/>
                    <a:pt x="1820" y="1645"/>
                    <a:pt x="1840" y="1645"/>
                  </a:cubicBezTo>
                  <a:cubicBezTo>
                    <a:pt x="1860" y="1645"/>
                    <a:pt x="1880" y="1645"/>
                    <a:pt x="1899" y="1645"/>
                  </a:cubicBezTo>
                  <a:cubicBezTo>
                    <a:pt x="1919" y="1646"/>
                    <a:pt x="1939" y="1646"/>
                    <a:pt x="1959" y="1646"/>
                  </a:cubicBezTo>
                  <a:cubicBezTo>
                    <a:pt x="1978" y="1646"/>
                    <a:pt x="1998" y="1646"/>
                    <a:pt x="2018" y="1646"/>
                  </a:cubicBezTo>
                  <a:cubicBezTo>
                    <a:pt x="2038" y="1646"/>
                    <a:pt x="2058" y="1646"/>
                    <a:pt x="2077" y="1646"/>
                  </a:cubicBezTo>
                  <a:cubicBezTo>
                    <a:pt x="2097" y="1646"/>
                    <a:pt x="2117" y="1646"/>
                    <a:pt x="2137" y="1646"/>
                  </a:cubicBezTo>
                  <a:cubicBezTo>
                    <a:pt x="2156" y="1646"/>
                    <a:pt x="2176" y="1646"/>
                    <a:pt x="2196" y="1646"/>
                  </a:cubicBezTo>
                  <a:cubicBezTo>
                    <a:pt x="2216" y="1646"/>
                    <a:pt x="2235" y="1646"/>
                    <a:pt x="2255" y="1646"/>
                  </a:cubicBezTo>
                  <a:cubicBezTo>
                    <a:pt x="2275" y="1646"/>
                    <a:pt x="2295" y="1646"/>
                    <a:pt x="2315" y="1646"/>
                  </a:cubicBezTo>
                  <a:cubicBezTo>
                    <a:pt x="2335" y="1646"/>
                    <a:pt x="2354" y="1646"/>
                    <a:pt x="2374" y="1646"/>
                  </a:cubicBezTo>
                  <a:cubicBezTo>
                    <a:pt x="2394" y="1646"/>
                    <a:pt x="2413" y="1646"/>
                    <a:pt x="2433" y="1646"/>
                  </a:cubicBezTo>
                  <a:cubicBezTo>
                    <a:pt x="2453" y="1646"/>
                    <a:pt x="2473" y="1646"/>
                    <a:pt x="2493" y="1646"/>
                  </a:cubicBezTo>
                  <a:cubicBezTo>
                    <a:pt x="2513" y="1646"/>
                    <a:pt x="2532" y="1646"/>
                    <a:pt x="2552" y="1646"/>
                  </a:cubicBezTo>
                  <a:cubicBezTo>
                    <a:pt x="2572" y="1646"/>
                    <a:pt x="2592" y="1646"/>
                    <a:pt x="2611" y="1646"/>
                  </a:cubicBezTo>
                  <a:cubicBezTo>
                    <a:pt x="2631" y="1646"/>
                    <a:pt x="2651" y="1646"/>
                    <a:pt x="2670" y="1646"/>
                  </a:cubicBezTo>
                  <a:cubicBezTo>
                    <a:pt x="2691" y="1646"/>
                    <a:pt x="2710" y="1646"/>
                    <a:pt x="2730" y="1646"/>
                  </a:cubicBezTo>
                  <a:cubicBezTo>
                    <a:pt x="2750" y="1646"/>
                    <a:pt x="2770" y="1646"/>
                    <a:pt x="2789" y="1646"/>
                  </a:cubicBezTo>
                  <a:cubicBezTo>
                    <a:pt x="2809" y="1646"/>
                    <a:pt x="2829" y="1646"/>
                    <a:pt x="2849" y="1646"/>
                  </a:cubicBezTo>
                  <a:cubicBezTo>
                    <a:pt x="2868" y="1646"/>
                    <a:pt x="2888" y="1646"/>
                    <a:pt x="2908" y="1646"/>
                  </a:cubicBezTo>
                  <a:cubicBezTo>
                    <a:pt x="2928" y="1646"/>
                    <a:pt x="2948" y="1646"/>
                    <a:pt x="2967" y="1646"/>
                  </a:cubicBezTo>
                </a:path>
              </a:pathLst>
            </a:custGeom>
            <a:noFill/>
            <a:ln w="25400" cap="rnd">
              <a:solidFill>
                <a:srgbClr val="A70963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hu-HU"/>
            </a:p>
          </p:txBody>
        </p:sp>
      </p:grpSp>
      <p:grpSp>
        <p:nvGrpSpPr>
          <p:cNvPr id="11" name="Csoportba foglalás 10">
            <a:extLst>
              <a:ext uri="{FF2B5EF4-FFF2-40B4-BE49-F238E27FC236}">
                <a16:creationId xmlns:a16="http://schemas.microsoft.com/office/drawing/2014/main" id="{35169D36-760F-4659-8062-D5C2A16EDD6A}"/>
              </a:ext>
            </a:extLst>
          </p:cNvPr>
          <p:cNvGrpSpPr/>
          <p:nvPr/>
        </p:nvGrpSpPr>
        <p:grpSpPr>
          <a:xfrm>
            <a:off x="1734830" y="4470624"/>
            <a:ext cx="4710113" cy="1345216"/>
            <a:chOff x="6650038" y="3596671"/>
            <a:chExt cx="4710113" cy="1345216"/>
          </a:xfrm>
        </p:grpSpPr>
        <p:sp>
          <p:nvSpPr>
            <p:cNvPr id="19" name="Szövegdoboz 34">
              <a:extLst>
                <a:ext uri="{FF2B5EF4-FFF2-40B4-BE49-F238E27FC236}">
                  <a16:creationId xmlns:a16="http://schemas.microsoft.com/office/drawing/2014/main" id="{96616B44-B94A-4FB4-81FC-4794F715DF9C}"/>
                </a:ext>
              </a:extLst>
            </p:cNvPr>
            <p:cNvSpPr txBox="1"/>
            <p:nvPr/>
          </p:nvSpPr>
          <p:spPr>
            <a:xfrm>
              <a:off x="9459775" y="3596671"/>
              <a:ext cx="52450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hu-HU" sz="28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20" name="Freeform 47">
              <a:extLst>
                <a:ext uri="{FF2B5EF4-FFF2-40B4-BE49-F238E27FC236}">
                  <a16:creationId xmlns:a16="http://schemas.microsoft.com/office/drawing/2014/main" id="{F7CF9A6C-1544-4926-AEB8-752F91BE7595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0038" y="3781425"/>
              <a:ext cx="4710113" cy="1160462"/>
            </a:xfrm>
            <a:custGeom>
              <a:avLst/>
              <a:gdLst>
                <a:gd name="T0" fmla="*/ 0 w 2967"/>
                <a:gd name="T1" fmla="*/ 731 h 731"/>
                <a:gd name="T2" fmla="*/ 60 w 2967"/>
                <a:gd name="T3" fmla="*/ 727 h 731"/>
                <a:gd name="T4" fmla="*/ 119 w 2967"/>
                <a:gd name="T5" fmla="*/ 714 h 731"/>
                <a:gd name="T6" fmla="*/ 179 w 2967"/>
                <a:gd name="T7" fmla="*/ 693 h 731"/>
                <a:gd name="T8" fmla="*/ 238 w 2967"/>
                <a:gd name="T9" fmla="*/ 665 h 731"/>
                <a:gd name="T10" fmla="*/ 297 w 2967"/>
                <a:gd name="T11" fmla="*/ 629 h 731"/>
                <a:gd name="T12" fmla="*/ 357 w 2967"/>
                <a:gd name="T13" fmla="*/ 587 h 731"/>
                <a:gd name="T14" fmla="*/ 416 w 2967"/>
                <a:gd name="T15" fmla="*/ 541 h 731"/>
                <a:gd name="T16" fmla="*/ 475 w 2967"/>
                <a:gd name="T17" fmla="*/ 491 h 731"/>
                <a:gd name="T18" fmla="*/ 534 w 2967"/>
                <a:gd name="T19" fmla="*/ 438 h 731"/>
                <a:gd name="T20" fmla="*/ 594 w 2967"/>
                <a:gd name="T21" fmla="*/ 384 h 731"/>
                <a:gd name="T22" fmla="*/ 653 w 2967"/>
                <a:gd name="T23" fmla="*/ 330 h 731"/>
                <a:gd name="T24" fmla="*/ 712 w 2967"/>
                <a:gd name="T25" fmla="*/ 277 h 731"/>
                <a:gd name="T26" fmla="*/ 772 w 2967"/>
                <a:gd name="T27" fmla="*/ 226 h 731"/>
                <a:gd name="T28" fmla="*/ 831 w 2967"/>
                <a:gd name="T29" fmla="*/ 179 h 731"/>
                <a:gd name="T30" fmla="*/ 890 w 2967"/>
                <a:gd name="T31" fmla="*/ 136 h 731"/>
                <a:gd name="T32" fmla="*/ 950 w 2967"/>
                <a:gd name="T33" fmla="*/ 98 h 731"/>
                <a:gd name="T34" fmla="*/ 1009 w 2967"/>
                <a:gd name="T35" fmla="*/ 66 h 731"/>
                <a:gd name="T36" fmla="*/ 1069 w 2967"/>
                <a:gd name="T37" fmla="*/ 40 h 731"/>
                <a:gd name="T38" fmla="*/ 1128 w 2967"/>
                <a:gd name="T39" fmla="*/ 20 h 731"/>
                <a:gd name="T40" fmla="*/ 1187 w 2967"/>
                <a:gd name="T41" fmla="*/ 8 h 731"/>
                <a:gd name="T42" fmla="*/ 1247 w 2967"/>
                <a:gd name="T43" fmla="*/ 1 h 731"/>
                <a:gd name="T44" fmla="*/ 1306 w 2967"/>
                <a:gd name="T45" fmla="*/ 2 h 731"/>
                <a:gd name="T46" fmla="*/ 1365 w 2967"/>
                <a:gd name="T47" fmla="*/ 8 h 731"/>
                <a:gd name="T48" fmla="*/ 1425 w 2967"/>
                <a:gd name="T49" fmla="*/ 20 h 731"/>
                <a:gd name="T50" fmla="*/ 1484 w 2967"/>
                <a:gd name="T51" fmla="*/ 38 h 731"/>
                <a:gd name="T52" fmla="*/ 1543 w 2967"/>
                <a:gd name="T53" fmla="*/ 60 h 731"/>
                <a:gd name="T54" fmla="*/ 1602 w 2967"/>
                <a:gd name="T55" fmla="*/ 86 h 731"/>
                <a:gd name="T56" fmla="*/ 1662 w 2967"/>
                <a:gd name="T57" fmla="*/ 116 h 731"/>
                <a:gd name="T58" fmla="*/ 1721 w 2967"/>
                <a:gd name="T59" fmla="*/ 148 h 731"/>
                <a:gd name="T60" fmla="*/ 1780 w 2967"/>
                <a:gd name="T61" fmla="*/ 182 h 731"/>
                <a:gd name="T62" fmla="*/ 1840 w 2967"/>
                <a:gd name="T63" fmla="*/ 218 h 731"/>
                <a:gd name="T64" fmla="*/ 1899 w 2967"/>
                <a:gd name="T65" fmla="*/ 254 h 731"/>
                <a:gd name="T66" fmla="*/ 1959 w 2967"/>
                <a:gd name="T67" fmla="*/ 290 h 731"/>
                <a:gd name="T68" fmla="*/ 2018 w 2967"/>
                <a:gd name="T69" fmla="*/ 327 h 731"/>
                <a:gd name="T70" fmla="*/ 2077 w 2967"/>
                <a:gd name="T71" fmla="*/ 362 h 731"/>
                <a:gd name="T72" fmla="*/ 2137 w 2967"/>
                <a:gd name="T73" fmla="*/ 397 h 731"/>
                <a:gd name="T74" fmla="*/ 2196 w 2967"/>
                <a:gd name="T75" fmla="*/ 430 h 731"/>
                <a:gd name="T76" fmla="*/ 2255 w 2967"/>
                <a:gd name="T77" fmla="*/ 461 h 731"/>
                <a:gd name="T78" fmla="*/ 2315 w 2967"/>
                <a:gd name="T79" fmla="*/ 491 h 731"/>
                <a:gd name="T80" fmla="*/ 2374 w 2967"/>
                <a:gd name="T81" fmla="*/ 518 h 731"/>
                <a:gd name="T82" fmla="*/ 2433 w 2967"/>
                <a:gd name="T83" fmla="*/ 543 h 731"/>
                <a:gd name="T84" fmla="*/ 2493 w 2967"/>
                <a:gd name="T85" fmla="*/ 566 h 731"/>
                <a:gd name="T86" fmla="*/ 2552 w 2967"/>
                <a:gd name="T87" fmla="*/ 588 h 731"/>
                <a:gd name="T88" fmla="*/ 2611 w 2967"/>
                <a:gd name="T89" fmla="*/ 607 h 731"/>
                <a:gd name="T90" fmla="*/ 2670 w 2967"/>
                <a:gd name="T91" fmla="*/ 624 h 731"/>
                <a:gd name="T92" fmla="*/ 2730 w 2967"/>
                <a:gd name="T93" fmla="*/ 639 h 731"/>
                <a:gd name="T94" fmla="*/ 2789 w 2967"/>
                <a:gd name="T95" fmla="*/ 653 h 731"/>
                <a:gd name="T96" fmla="*/ 2849 w 2967"/>
                <a:gd name="T97" fmla="*/ 665 h 731"/>
                <a:gd name="T98" fmla="*/ 2908 w 2967"/>
                <a:gd name="T99" fmla="*/ 675 h 731"/>
                <a:gd name="T100" fmla="*/ 2967 w 2967"/>
                <a:gd name="T101" fmla="*/ 684 h 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967" h="731">
                  <a:moveTo>
                    <a:pt x="0" y="731"/>
                  </a:moveTo>
                  <a:cubicBezTo>
                    <a:pt x="20" y="730"/>
                    <a:pt x="40" y="730"/>
                    <a:pt x="60" y="727"/>
                  </a:cubicBezTo>
                  <a:cubicBezTo>
                    <a:pt x="79" y="724"/>
                    <a:pt x="99" y="720"/>
                    <a:pt x="119" y="714"/>
                  </a:cubicBezTo>
                  <a:cubicBezTo>
                    <a:pt x="139" y="708"/>
                    <a:pt x="159" y="701"/>
                    <a:pt x="179" y="693"/>
                  </a:cubicBezTo>
                  <a:cubicBezTo>
                    <a:pt x="198" y="685"/>
                    <a:pt x="218" y="675"/>
                    <a:pt x="238" y="665"/>
                  </a:cubicBezTo>
                  <a:cubicBezTo>
                    <a:pt x="258" y="654"/>
                    <a:pt x="277" y="642"/>
                    <a:pt x="297" y="629"/>
                  </a:cubicBezTo>
                  <a:cubicBezTo>
                    <a:pt x="317" y="616"/>
                    <a:pt x="337" y="602"/>
                    <a:pt x="357" y="587"/>
                  </a:cubicBezTo>
                  <a:cubicBezTo>
                    <a:pt x="376" y="573"/>
                    <a:pt x="396" y="557"/>
                    <a:pt x="416" y="541"/>
                  </a:cubicBezTo>
                  <a:cubicBezTo>
                    <a:pt x="436" y="525"/>
                    <a:pt x="455" y="508"/>
                    <a:pt x="475" y="491"/>
                  </a:cubicBezTo>
                  <a:cubicBezTo>
                    <a:pt x="495" y="474"/>
                    <a:pt x="515" y="456"/>
                    <a:pt x="534" y="438"/>
                  </a:cubicBezTo>
                  <a:cubicBezTo>
                    <a:pt x="555" y="420"/>
                    <a:pt x="574" y="402"/>
                    <a:pt x="594" y="384"/>
                  </a:cubicBezTo>
                  <a:cubicBezTo>
                    <a:pt x="614" y="366"/>
                    <a:pt x="633" y="348"/>
                    <a:pt x="653" y="330"/>
                  </a:cubicBezTo>
                  <a:cubicBezTo>
                    <a:pt x="673" y="312"/>
                    <a:pt x="693" y="294"/>
                    <a:pt x="712" y="277"/>
                  </a:cubicBezTo>
                  <a:cubicBezTo>
                    <a:pt x="732" y="260"/>
                    <a:pt x="752" y="243"/>
                    <a:pt x="772" y="226"/>
                  </a:cubicBezTo>
                  <a:cubicBezTo>
                    <a:pt x="792" y="210"/>
                    <a:pt x="812" y="194"/>
                    <a:pt x="831" y="179"/>
                  </a:cubicBezTo>
                  <a:cubicBezTo>
                    <a:pt x="851" y="164"/>
                    <a:pt x="871" y="149"/>
                    <a:pt x="890" y="136"/>
                  </a:cubicBezTo>
                  <a:cubicBezTo>
                    <a:pt x="910" y="122"/>
                    <a:pt x="930" y="110"/>
                    <a:pt x="950" y="98"/>
                  </a:cubicBezTo>
                  <a:cubicBezTo>
                    <a:pt x="969" y="86"/>
                    <a:pt x="990" y="75"/>
                    <a:pt x="1009" y="66"/>
                  </a:cubicBezTo>
                  <a:cubicBezTo>
                    <a:pt x="1029" y="56"/>
                    <a:pt x="1049" y="47"/>
                    <a:pt x="1069" y="40"/>
                  </a:cubicBezTo>
                  <a:cubicBezTo>
                    <a:pt x="1088" y="32"/>
                    <a:pt x="1108" y="26"/>
                    <a:pt x="1128" y="20"/>
                  </a:cubicBezTo>
                  <a:cubicBezTo>
                    <a:pt x="1148" y="15"/>
                    <a:pt x="1167" y="11"/>
                    <a:pt x="1187" y="8"/>
                  </a:cubicBezTo>
                  <a:cubicBezTo>
                    <a:pt x="1207" y="4"/>
                    <a:pt x="1227" y="2"/>
                    <a:pt x="1247" y="1"/>
                  </a:cubicBezTo>
                  <a:cubicBezTo>
                    <a:pt x="1266" y="0"/>
                    <a:pt x="1286" y="1"/>
                    <a:pt x="1306" y="2"/>
                  </a:cubicBezTo>
                  <a:cubicBezTo>
                    <a:pt x="1326" y="3"/>
                    <a:pt x="1345" y="5"/>
                    <a:pt x="1365" y="8"/>
                  </a:cubicBezTo>
                  <a:cubicBezTo>
                    <a:pt x="1385" y="11"/>
                    <a:pt x="1405" y="15"/>
                    <a:pt x="1425" y="20"/>
                  </a:cubicBezTo>
                  <a:cubicBezTo>
                    <a:pt x="1445" y="25"/>
                    <a:pt x="1464" y="31"/>
                    <a:pt x="1484" y="38"/>
                  </a:cubicBezTo>
                  <a:cubicBezTo>
                    <a:pt x="1504" y="44"/>
                    <a:pt x="1523" y="52"/>
                    <a:pt x="1543" y="60"/>
                  </a:cubicBezTo>
                  <a:cubicBezTo>
                    <a:pt x="1563" y="68"/>
                    <a:pt x="1583" y="77"/>
                    <a:pt x="1602" y="86"/>
                  </a:cubicBezTo>
                  <a:cubicBezTo>
                    <a:pt x="1623" y="95"/>
                    <a:pt x="1642" y="105"/>
                    <a:pt x="1662" y="116"/>
                  </a:cubicBezTo>
                  <a:cubicBezTo>
                    <a:pt x="1682" y="126"/>
                    <a:pt x="1702" y="137"/>
                    <a:pt x="1721" y="148"/>
                  </a:cubicBezTo>
                  <a:cubicBezTo>
                    <a:pt x="1741" y="159"/>
                    <a:pt x="1761" y="170"/>
                    <a:pt x="1780" y="182"/>
                  </a:cubicBezTo>
                  <a:cubicBezTo>
                    <a:pt x="1800" y="193"/>
                    <a:pt x="1820" y="205"/>
                    <a:pt x="1840" y="218"/>
                  </a:cubicBezTo>
                  <a:cubicBezTo>
                    <a:pt x="1860" y="230"/>
                    <a:pt x="1880" y="242"/>
                    <a:pt x="1899" y="254"/>
                  </a:cubicBezTo>
                  <a:cubicBezTo>
                    <a:pt x="1919" y="266"/>
                    <a:pt x="1939" y="278"/>
                    <a:pt x="1959" y="290"/>
                  </a:cubicBezTo>
                  <a:cubicBezTo>
                    <a:pt x="1978" y="302"/>
                    <a:pt x="1998" y="315"/>
                    <a:pt x="2018" y="327"/>
                  </a:cubicBezTo>
                  <a:cubicBezTo>
                    <a:pt x="2038" y="338"/>
                    <a:pt x="2058" y="351"/>
                    <a:pt x="2077" y="362"/>
                  </a:cubicBezTo>
                  <a:cubicBezTo>
                    <a:pt x="2097" y="374"/>
                    <a:pt x="2117" y="386"/>
                    <a:pt x="2137" y="397"/>
                  </a:cubicBezTo>
                  <a:cubicBezTo>
                    <a:pt x="2156" y="408"/>
                    <a:pt x="2176" y="419"/>
                    <a:pt x="2196" y="430"/>
                  </a:cubicBezTo>
                  <a:cubicBezTo>
                    <a:pt x="2216" y="440"/>
                    <a:pt x="2235" y="451"/>
                    <a:pt x="2255" y="461"/>
                  </a:cubicBezTo>
                  <a:cubicBezTo>
                    <a:pt x="2275" y="471"/>
                    <a:pt x="2295" y="481"/>
                    <a:pt x="2315" y="491"/>
                  </a:cubicBezTo>
                  <a:cubicBezTo>
                    <a:pt x="2335" y="500"/>
                    <a:pt x="2354" y="509"/>
                    <a:pt x="2374" y="518"/>
                  </a:cubicBezTo>
                  <a:cubicBezTo>
                    <a:pt x="2394" y="527"/>
                    <a:pt x="2413" y="535"/>
                    <a:pt x="2433" y="543"/>
                  </a:cubicBezTo>
                  <a:cubicBezTo>
                    <a:pt x="2453" y="551"/>
                    <a:pt x="2473" y="559"/>
                    <a:pt x="2493" y="566"/>
                  </a:cubicBezTo>
                  <a:cubicBezTo>
                    <a:pt x="2513" y="574"/>
                    <a:pt x="2532" y="581"/>
                    <a:pt x="2552" y="588"/>
                  </a:cubicBezTo>
                  <a:cubicBezTo>
                    <a:pt x="2572" y="594"/>
                    <a:pt x="2592" y="601"/>
                    <a:pt x="2611" y="607"/>
                  </a:cubicBezTo>
                  <a:cubicBezTo>
                    <a:pt x="2631" y="613"/>
                    <a:pt x="2651" y="619"/>
                    <a:pt x="2670" y="624"/>
                  </a:cubicBezTo>
                  <a:cubicBezTo>
                    <a:pt x="2691" y="630"/>
                    <a:pt x="2710" y="635"/>
                    <a:pt x="2730" y="639"/>
                  </a:cubicBezTo>
                  <a:cubicBezTo>
                    <a:pt x="2750" y="644"/>
                    <a:pt x="2770" y="649"/>
                    <a:pt x="2789" y="653"/>
                  </a:cubicBezTo>
                  <a:cubicBezTo>
                    <a:pt x="2809" y="657"/>
                    <a:pt x="2829" y="661"/>
                    <a:pt x="2849" y="665"/>
                  </a:cubicBezTo>
                  <a:cubicBezTo>
                    <a:pt x="2868" y="668"/>
                    <a:pt x="2888" y="672"/>
                    <a:pt x="2908" y="675"/>
                  </a:cubicBezTo>
                  <a:cubicBezTo>
                    <a:pt x="2928" y="678"/>
                    <a:pt x="2948" y="681"/>
                    <a:pt x="2967" y="684"/>
                  </a:cubicBezTo>
                </a:path>
              </a:pathLst>
            </a:custGeom>
            <a:noFill/>
            <a:ln w="25400" cap="rnd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hu-HU"/>
            </a:p>
          </p:txBody>
        </p:sp>
      </p:grpSp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07F858A8-FE93-40F5-8310-AF50D3E5EA52}"/>
              </a:ext>
            </a:extLst>
          </p:cNvPr>
          <p:cNvGrpSpPr/>
          <p:nvPr/>
        </p:nvGrpSpPr>
        <p:grpSpPr>
          <a:xfrm>
            <a:off x="1734830" y="3823692"/>
            <a:ext cx="4710113" cy="1992149"/>
            <a:chOff x="6650038" y="2949739"/>
            <a:chExt cx="4710113" cy="1992149"/>
          </a:xfrm>
        </p:grpSpPr>
        <p:sp>
          <p:nvSpPr>
            <p:cNvPr id="17" name="Szövegdoboz 33">
              <a:extLst>
                <a:ext uri="{FF2B5EF4-FFF2-40B4-BE49-F238E27FC236}">
                  <a16:creationId xmlns:a16="http://schemas.microsoft.com/office/drawing/2014/main" id="{8E50242C-DC60-4E97-A5AB-C477B5DE392E}"/>
                </a:ext>
              </a:extLst>
            </p:cNvPr>
            <p:cNvSpPr txBox="1"/>
            <p:nvPr/>
          </p:nvSpPr>
          <p:spPr>
            <a:xfrm>
              <a:off x="8344946" y="2949739"/>
              <a:ext cx="52450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hu-HU" sz="2800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8" name="Freeform 46">
              <a:extLst>
                <a:ext uri="{FF2B5EF4-FFF2-40B4-BE49-F238E27FC236}">
                  <a16:creationId xmlns:a16="http://schemas.microsoft.com/office/drawing/2014/main" id="{DE69F381-3FFB-4A9A-8782-B8E9C3584AE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0038" y="3436938"/>
              <a:ext cx="4710113" cy="1504950"/>
            </a:xfrm>
            <a:custGeom>
              <a:avLst/>
              <a:gdLst>
                <a:gd name="T0" fmla="*/ 0 w 2967"/>
                <a:gd name="T1" fmla="*/ 948 h 948"/>
                <a:gd name="T2" fmla="*/ 60 w 2967"/>
                <a:gd name="T3" fmla="*/ 939 h 948"/>
                <a:gd name="T4" fmla="*/ 119 w 2967"/>
                <a:gd name="T5" fmla="*/ 911 h 948"/>
                <a:gd name="T6" fmla="*/ 179 w 2967"/>
                <a:gd name="T7" fmla="*/ 867 h 948"/>
                <a:gd name="T8" fmla="*/ 238 w 2967"/>
                <a:gd name="T9" fmla="*/ 807 h 948"/>
                <a:gd name="T10" fmla="*/ 297 w 2967"/>
                <a:gd name="T11" fmla="*/ 735 h 948"/>
                <a:gd name="T12" fmla="*/ 357 w 2967"/>
                <a:gd name="T13" fmla="*/ 653 h 948"/>
                <a:gd name="T14" fmla="*/ 416 w 2967"/>
                <a:gd name="T15" fmla="*/ 565 h 948"/>
                <a:gd name="T16" fmla="*/ 475 w 2967"/>
                <a:gd name="T17" fmla="*/ 474 h 948"/>
                <a:gd name="T18" fmla="*/ 534 w 2967"/>
                <a:gd name="T19" fmla="*/ 384 h 948"/>
                <a:gd name="T20" fmla="*/ 594 w 2967"/>
                <a:gd name="T21" fmla="*/ 298 h 948"/>
                <a:gd name="T22" fmla="*/ 653 w 2967"/>
                <a:gd name="T23" fmla="*/ 219 h 948"/>
                <a:gd name="T24" fmla="*/ 712 w 2967"/>
                <a:gd name="T25" fmla="*/ 150 h 948"/>
                <a:gd name="T26" fmla="*/ 772 w 2967"/>
                <a:gd name="T27" fmla="*/ 93 h 948"/>
                <a:gd name="T28" fmla="*/ 831 w 2967"/>
                <a:gd name="T29" fmla="*/ 49 h 948"/>
                <a:gd name="T30" fmla="*/ 890 w 2967"/>
                <a:gd name="T31" fmla="*/ 19 h 948"/>
                <a:gd name="T32" fmla="*/ 950 w 2967"/>
                <a:gd name="T33" fmla="*/ 4 h 948"/>
                <a:gd name="T34" fmla="*/ 1009 w 2967"/>
                <a:gd name="T35" fmla="*/ 2 h 948"/>
                <a:gd name="T36" fmla="*/ 1069 w 2967"/>
                <a:gd name="T37" fmla="*/ 14 h 948"/>
                <a:gd name="T38" fmla="*/ 1128 w 2967"/>
                <a:gd name="T39" fmla="*/ 38 h 948"/>
                <a:gd name="T40" fmla="*/ 1187 w 2967"/>
                <a:gd name="T41" fmla="*/ 73 h 948"/>
                <a:gd name="T42" fmla="*/ 1247 w 2967"/>
                <a:gd name="T43" fmla="*/ 117 h 948"/>
                <a:gd name="T44" fmla="*/ 1306 w 2967"/>
                <a:gd name="T45" fmla="*/ 168 h 948"/>
                <a:gd name="T46" fmla="*/ 1365 w 2967"/>
                <a:gd name="T47" fmla="*/ 224 h 948"/>
                <a:gd name="T48" fmla="*/ 1425 w 2967"/>
                <a:gd name="T49" fmla="*/ 283 h 948"/>
                <a:gd name="T50" fmla="*/ 1484 w 2967"/>
                <a:gd name="T51" fmla="*/ 344 h 948"/>
                <a:gd name="T52" fmla="*/ 1543 w 2967"/>
                <a:gd name="T53" fmla="*/ 405 h 948"/>
                <a:gd name="T54" fmla="*/ 1602 w 2967"/>
                <a:gd name="T55" fmla="*/ 465 h 948"/>
                <a:gd name="T56" fmla="*/ 1662 w 2967"/>
                <a:gd name="T57" fmla="*/ 523 h 948"/>
                <a:gd name="T58" fmla="*/ 1721 w 2967"/>
                <a:gd name="T59" fmla="*/ 577 h 948"/>
                <a:gd name="T60" fmla="*/ 1780 w 2967"/>
                <a:gd name="T61" fmla="*/ 628 h 948"/>
                <a:gd name="T62" fmla="*/ 1840 w 2967"/>
                <a:gd name="T63" fmla="*/ 674 h 948"/>
                <a:gd name="T64" fmla="*/ 1899 w 2967"/>
                <a:gd name="T65" fmla="*/ 716 h 948"/>
                <a:gd name="T66" fmla="*/ 1959 w 2967"/>
                <a:gd name="T67" fmla="*/ 753 h 948"/>
                <a:gd name="T68" fmla="*/ 2018 w 2967"/>
                <a:gd name="T69" fmla="*/ 786 h 948"/>
                <a:gd name="T70" fmla="*/ 2077 w 2967"/>
                <a:gd name="T71" fmla="*/ 814 h 948"/>
                <a:gd name="T72" fmla="*/ 2137 w 2967"/>
                <a:gd name="T73" fmla="*/ 839 h 948"/>
                <a:gd name="T74" fmla="*/ 2196 w 2967"/>
                <a:gd name="T75" fmla="*/ 860 h 948"/>
                <a:gd name="T76" fmla="*/ 2255 w 2967"/>
                <a:gd name="T77" fmla="*/ 877 h 948"/>
                <a:gd name="T78" fmla="*/ 2315 w 2967"/>
                <a:gd name="T79" fmla="*/ 891 h 948"/>
                <a:gd name="T80" fmla="*/ 2374 w 2967"/>
                <a:gd name="T81" fmla="*/ 903 h 948"/>
                <a:gd name="T82" fmla="*/ 2433 w 2967"/>
                <a:gd name="T83" fmla="*/ 913 h 948"/>
                <a:gd name="T84" fmla="*/ 2493 w 2967"/>
                <a:gd name="T85" fmla="*/ 921 h 948"/>
                <a:gd name="T86" fmla="*/ 2552 w 2967"/>
                <a:gd name="T87" fmla="*/ 927 h 948"/>
                <a:gd name="T88" fmla="*/ 2611 w 2967"/>
                <a:gd name="T89" fmla="*/ 932 h 948"/>
                <a:gd name="T90" fmla="*/ 2670 w 2967"/>
                <a:gd name="T91" fmla="*/ 936 h 948"/>
                <a:gd name="T92" fmla="*/ 2730 w 2967"/>
                <a:gd name="T93" fmla="*/ 939 h 948"/>
                <a:gd name="T94" fmla="*/ 2789 w 2967"/>
                <a:gd name="T95" fmla="*/ 941 h 948"/>
                <a:gd name="T96" fmla="*/ 2849 w 2967"/>
                <a:gd name="T97" fmla="*/ 943 h 948"/>
                <a:gd name="T98" fmla="*/ 2908 w 2967"/>
                <a:gd name="T99" fmla="*/ 944 h 948"/>
                <a:gd name="T100" fmla="*/ 2967 w 2967"/>
                <a:gd name="T101" fmla="*/ 945 h 9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967" h="948">
                  <a:moveTo>
                    <a:pt x="0" y="948"/>
                  </a:moveTo>
                  <a:cubicBezTo>
                    <a:pt x="20" y="945"/>
                    <a:pt x="40" y="945"/>
                    <a:pt x="60" y="939"/>
                  </a:cubicBezTo>
                  <a:cubicBezTo>
                    <a:pt x="79" y="933"/>
                    <a:pt x="99" y="923"/>
                    <a:pt x="119" y="911"/>
                  </a:cubicBezTo>
                  <a:cubicBezTo>
                    <a:pt x="139" y="899"/>
                    <a:pt x="159" y="884"/>
                    <a:pt x="179" y="867"/>
                  </a:cubicBezTo>
                  <a:cubicBezTo>
                    <a:pt x="198" y="850"/>
                    <a:pt x="218" y="829"/>
                    <a:pt x="238" y="807"/>
                  </a:cubicBezTo>
                  <a:cubicBezTo>
                    <a:pt x="258" y="785"/>
                    <a:pt x="277" y="761"/>
                    <a:pt x="297" y="735"/>
                  </a:cubicBezTo>
                  <a:cubicBezTo>
                    <a:pt x="317" y="709"/>
                    <a:pt x="337" y="681"/>
                    <a:pt x="357" y="653"/>
                  </a:cubicBezTo>
                  <a:cubicBezTo>
                    <a:pt x="376" y="625"/>
                    <a:pt x="396" y="595"/>
                    <a:pt x="416" y="565"/>
                  </a:cubicBezTo>
                  <a:cubicBezTo>
                    <a:pt x="436" y="535"/>
                    <a:pt x="455" y="504"/>
                    <a:pt x="475" y="474"/>
                  </a:cubicBezTo>
                  <a:cubicBezTo>
                    <a:pt x="495" y="444"/>
                    <a:pt x="515" y="413"/>
                    <a:pt x="534" y="384"/>
                  </a:cubicBezTo>
                  <a:cubicBezTo>
                    <a:pt x="555" y="355"/>
                    <a:pt x="574" y="326"/>
                    <a:pt x="594" y="298"/>
                  </a:cubicBezTo>
                  <a:cubicBezTo>
                    <a:pt x="614" y="271"/>
                    <a:pt x="633" y="244"/>
                    <a:pt x="653" y="219"/>
                  </a:cubicBezTo>
                  <a:cubicBezTo>
                    <a:pt x="673" y="195"/>
                    <a:pt x="693" y="171"/>
                    <a:pt x="712" y="150"/>
                  </a:cubicBezTo>
                  <a:cubicBezTo>
                    <a:pt x="732" y="129"/>
                    <a:pt x="752" y="110"/>
                    <a:pt x="772" y="93"/>
                  </a:cubicBezTo>
                  <a:cubicBezTo>
                    <a:pt x="792" y="76"/>
                    <a:pt x="812" y="62"/>
                    <a:pt x="831" y="49"/>
                  </a:cubicBezTo>
                  <a:cubicBezTo>
                    <a:pt x="851" y="37"/>
                    <a:pt x="871" y="27"/>
                    <a:pt x="890" y="19"/>
                  </a:cubicBezTo>
                  <a:cubicBezTo>
                    <a:pt x="910" y="11"/>
                    <a:pt x="930" y="6"/>
                    <a:pt x="950" y="4"/>
                  </a:cubicBezTo>
                  <a:cubicBezTo>
                    <a:pt x="969" y="1"/>
                    <a:pt x="990" y="0"/>
                    <a:pt x="1009" y="2"/>
                  </a:cubicBezTo>
                  <a:cubicBezTo>
                    <a:pt x="1029" y="4"/>
                    <a:pt x="1049" y="8"/>
                    <a:pt x="1069" y="14"/>
                  </a:cubicBezTo>
                  <a:cubicBezTo>
                    <a:pt x="1088" y="20"/>
                    <a:pt x="1108" y="28"/>
                    <a:pt x="1128" y="38"/>
                  </a:cubicBezTo>
                  <a:cubicBezTo>
                    <a:pt x="1148" y="49"/>
                    <a:pt x="1167" y="60"/>
                    <a:pt x="1187" y="73"/>
                  </a:cubicBezTo>
                  <a:cubicBezTo>
                    <a:pt x="1207" y="86"/>
                    <a:pt x="1227" y="101"/>
                    <a:pt x="1247" y="117"/>
                  </a:cubicBezTo>
                  <a:cubicBezTo>
                    <a:pt x="1266" y="133"/>
                    <a:pt x="1286" y="150"/>
                    <a:pt x="1306" y="168"/>
                  </a:cubicBezTo>
                  <a:cubicBezTo>
                    <a:pt x="1326" y="186"/>
                    <a:pt x="1345" y="205"/>
                    <a:pt x="1365" y="224"/>
                  </a:cubicBezTo>
                  <a:cubicBezTo>
                    <a:pt x="1385" y="243"/>
                    <a:pt x="1405" y="263"/>
                    <a:pt x="1425" y="283"/>
                  </a:cubicBezTo>
                  <a:cubicBezTo>
                    <a:pt x="1445" y="304"/>
                    <a:pt x="1464" y="324"/>
                    <a:pt x="1484" y="344"/>
                  </a:cubicBezTo>
                  <a:cubicBezTo>
                    <a:pt x="1504" y="365"/>
                    <a:pt x="1523" y="385"/>
                    <a:pt x="1543" y="405"/>
                  </a:cubicBezTo>
                  <a:cubicBezTo>
                    <a:pt x="1563" y="425"/>
                    <a:pt x="1583" y="446"/>
                    <a:pt x="1602" y="465"/>
                  </a:cubicBezTo>
                  <a:cubicBezTo>
                    <a:pt x="1623" y="485"/>
                    <a:pt x="1642" y="504"/>
                    <a:pt x="1662" y="523"/>
                  </a:cubicBezTo>
                  <a:cubicBezTo>
                    <a:pt x="1682" y="541"/>
                    <a:pt x="1702" y="560"/>
                    <a:pt x="1721" y="577"/>
                  </a:cubicBezTo>
                  <a:cubicBezTo>
                    <a:pt x="1741" y="595"/>
                    <a:pt x="1761" y="612"/>
                    <a:pt x="1780" y="628"/>
                  </a:cubicBezTo>
                  <a:cubicBezTo>
                    <a:pt x="1800" y="644"/>
                    <a:pt x="1820" y="659"/>
                    <a:pt x="1840" y="674"/>
                  </a:cubicBezTo>
                  <a:cubicBezTo>
                    <a:pt x="1860" y="688"/>
                    <a:pt x="1880" y="703"/>
                    <a:pt x="1899" y="716"/>
                  </a:cubicBezTo>
                  <a:cubicBezTo>
                    <a:pt x="1919" y="729"/>
                    <a:pt x="1939" y="741"/>
                    <a:pt x="1959" y="753"/>
                  </a:cubicBezTo>
                  <a:cubicBezTo>
                    <a:pt x="1978" y="765"/>
                    <a:pt x="1998" y="775"/>
                    <a:pt x="2018" y="786"/>
                  </a:cubicBezTo>
                  <a:cubicBezTo>
                    <a:pt x="2038" y="796"/>
                    <a:pt x="2058" y="805"/>
                    <a:pt x="2077" y="814"/>
                  </a:cubicBezTo>
                  <a:cubicBezTo>
                    <a:pt x="2097" y="823"/>
                    <a:pt x="2117" y="831"/>
                    <a:pt x="2137" y="839"/>
                  </a:cubicBezTo>
                  <a:cubicBezTo>
                    <a:pt x="2156" y="846"/>
                    <a:pt x="2176" y="853"/>
                    <a:pt x="2196" y="860"/>
                  </a:cubicBezTo>
                  <a:cubicBezTo>
                    <a:pt x="2216" y="866"/>
                    <a:pt x="2235" y="872"/>
                    <a:pt x="2255" y="877"/>
                  </a:cubicBezTo>
                  <a:cubicBezTo>
                    <a:pt x="2275" y="882"/>
                    <a:pt x="2295" y="887"/>
                    <a:pt x="2315" y="891"/>
                  </a:cubicBezTo>
                  <a:cubicBezTo>
                    <a:pt x="2335" y="896"/>
                    <a:pt x="2354" y="900"/>
                    <a:pt x="2374" y="903"/>
                  </a:cubicBezTo>
                  <a:cubicBezTo>
                    <a:pt x="2394" y="907"/>
                    <a:pt x="2413" y="910"/>
                    <a:pt x="2433" y="913"/>
                  </a:cubicBezTo>
                  <a:cubicBezTo>
                    <a:pt x="2453" y="916"/>
                    <a:pt x="2473" y="918"/>
                    <a:pt x="2493" y="921"/>
                  </a:cubicBezTo>
                  <a:cubicBezTo>
                    <a:pt x="2513" y="923"/>
                    <a:pt x="2532" y="925"/>
                    <a:pt x="2552" y="927"/>
                  </a:cubicBezTo>
                  <a:cubicBezTo>
                    <a:pt x="2572" y="929"/>
                    <a:pt x="2592" y="931"/>
                    <a:pt x="2611" y="932"/>
                  </a:cubicBezTo>
                  <a:cubicBezTo>
                    <a:pt x="2631" y="933"/>
                    <a:pt x="2651" y="935"/>
                    <a:pt x="2670" y="936"/>
                  </a:cubicBezTo>
                  <a:cubicBezTo>
                    <a:pt x="2691" y="937"/>
                    <a:pt x="2710" y="938"/>
                    <a:pt x="2730" y="939"/>
                  </a:cubicBezTo>
                  <a:cubicBezTo>
                    <a:pt x="2750" y="940"/>
                    <a:pt x="2770" y="941"/>
                    <a:pt x="2789" y="941"/>
                  </a:cubicBezTo>
                  <a:cubicBezTo>
                    <a:pt x="2809" y="942"/>
                    <a:pt x="2829" y="942"/>
                    <a:pt x="2849" y="943"/>
                  </a:cubicBezTo>
                  <a:cubicBezTo>
                    <a:pt x="2868" y="944"/>
                    <a:pt x="2888" y="944"/>
                    <a:pt x="2908" y="944"/>
                  </a:cubicBezTo>
                  <a:cubicBezTo>
                    <a:pt x="2928" y="945"/>
                    <a:pt x="2948" y="945"/>
                    <a:pt x="2967" y="945"/>
                  </a:cubicBezTo>
                </a:path>
              </a:pathLst>
            </a:custGeom>
            <a:noFill/>
            <a:ln w="25400" cap="rnd">
              <a:solidFill>
                <a:srgbClr val="00206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hu-HU"/>
            </a:p>
          </p:txBody>
        </p:sp>
      </p:grpSp>
      <p:sp>
        <p:nvSpPr>
          <p:cNvPr id="13" name="Szövegdoboz 35">
            <a:extLst>
              <a:ext uri="{FF2B5EF4-FFF2-40B4-BE49-F238E27FC236}">
                <a16:creationId xmlns:a16="http://schemas.microsoft.com/office/drawing/2014/main" id="{1BF73A41-EFA1-4B2E-ACEA-FD2D039A83EA}"/>
              </a:ext>
            </a:extLst>
          </p:cNvPr>
          <p:cNvSpPr txBox="1"/>
          <p:nvPr/>
        </p:nvSpPr>
        <p:spPr>
          <a:xfrm>
            <a:off x="4839249" y="3010729"/>
            <a:ext cx="17747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hu-H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hu-H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 T</a:t>
            </a:r>
            <a:r>
              <a:rPr lang="hu-H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 T</a:t>
            </a:r>
            <a:r>
              <a:rPr lang="hu-H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FF2B599B-8CF0-4F5E-A4C9-1911D636B83B}"/>
              </a:ext>
            </a:extLst>
          </p:cNvPr>
          <p:cNvGrpSpPr/>
          <p:nvPr/>
        </p:nvGrpSpPr>
        <p:grpSpPr>
          <a:xfrm>
            <a:off x="2969545" y="3595290"/>
            <a:ext cx="510076" cy="2954715"/>
            <a:chOff x="7884753" y="2675617"/>
            <a:chExt cx="510076" cy="2954715"/>
          </a:xfrm>
        </p:grpSpPr>
        <p:cxnSp>
          <p:nvCxnSpPr>
            <p:cNvPr id="15" name="Egyenes összekötő 14">
              <a:extLst>
                <a:ext uri="{FF2B5EF4-FFF2-40B4-BE49-F238E27FC236}">
                  <a16:creationId xmlns:a16="http://schemas.microsoft.com/office/drawing/2014/main" id="{0224D2AC-BBF5-4085-96EA-3A809B7E499D}"/>
                </a:ext>
              </a:extLst>
            </p:cNvPr>
            <p:cNvCxnSpPr>
              <a:cxnSpLocks/>
            </p:cNvCxnSpPr>
            <p:nvPr/>
          </p:nvCxnSpPr>
          <p:spPr>
            <a:xfrm>
              <a:off x="8136273" y="2675617"/>
              <a:ext cx="0" cy="2320124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Szövegdoboz 66">
              <a:extLst>
                <a:ext uri="{FF2B5EF4-FFF2-40B4-BE49-F238E27FC236}">
                  <a16:creationId xmlns:a16="http://schemas.microsoft.com/office/drawing/2014/main" id="{08A729F2-4013-4B9F-A8D0-5CD5616C802D}"/>
                </a:ext>
              </a:extLst>
            </p:cNvPr>
            <p:cNvSpPr txBox="1"/>
            <p:nvPr/>
          </p:nvSpPr>
          <p:spPr>
            <a:xfrm>
              <a:off x="7884753" y="5107112"/>
              <a:ext cx="51007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hu-HU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hu-HU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hu-HU" sz="2800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hu-H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7" name="Szövegdoboz 35">
            <a:extLst>
              <a:ext uri="{FF2B5EF4-FFF2-40B4-BE49-F238E27FC236}">
                <a16:creationId xmlns:a16="http://schemas.microsoft.com/office/drawing/2014/main" id="{0C6A4728-5092-4E02-AD1A-DA42825CD408}"/>
              </a:ext>
            </a:extLst>
          </p:cNvPr>
          <p:cNvSpPr txBox="1"/>
          <p:nvPr/>
        </p:nvSpPr>
        <p:spPr>
          <a:xfrm>
            <a:off x="4978718" y="3696529"/>
            <a:ext cx="1489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hu-H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28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sz="2800" baseline="-250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hu-HU" sz="28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r</a:t>
            </a:r>
            <a:r>
              <a:rPr lang="hu-HU" sz="2800" baseline="-250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8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r</a:t>
            </a:r>
            <a:r>
              <a:rPr lang="hu-HU" sz="2800" baseline="-25000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55952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sebességének hőmérsékletfüggése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1825624"/>
            <a:ext cx="11490960" cy="4925696"/>
          </a:xfrm>
        </p:spPr>
        <p:txBody>
          <a:bodyPr>
            <a:normAutofit lnSpcReduction="10000"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preexponenciális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tényező léte, bonyolultabb magyarázatra szorul. Többféle okból, a megfelelő energiájú ütközések nem mindegyike vezet a termékek keletkezéséhez. Az egyik legkönnyebben belátható ok pl., hogy nem a megfelelő molekularészek, atomok kerülnek közel egymáshoz.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Megállapítható tehát, hogy minden 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elemi reakció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azaz az </a:t>
            </a:r>
            <a:r>
              <a:rPr lang="hu-H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unimolekulás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és </a:t>
            </a:r>
            <a:r>
              <a:rPr lang="hu-H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bimolekulás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reakciók sebessége gyorsul a </a:t>
            </a:r>
            <a:r>
              <a:rPr lang="hu-H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hőmérséklettel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Ugyanakkor minden bonyolultabb reakció felbontható elemi reakciólépésekre, amelyek szintén engedelmeskednek ennek </a:t>
            </a:r>
            <a:r>
              <a:rPr lang="hu-HU" sz="320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törvénynek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70322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Ellipszis 57">
            <a:extLst>
              <a:ext uri="{FF2B5EF4-FFF2-40B4-BE49-F238E27FC236}">
                <a16:creationId xmlns:a16="http://schemas.microsoft.com/office/drawing/2014/main" id="{0F0E70A4-8597-41E8-A785-78B2AC0D4302}"/>
              </a:ext>
            </a:extLst>
          </p:cNvPr>
          <p:cNvSpPr/>
          <p:nvPr/>
        </p:nvSpPr>
        <p:spPr>
          <a:xfrm>
            <a:off x="2560320" y="4099560"/>
            <a:ext cx="360000" cy="3600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44" name="Ellipszis 43">
            <a:extLst>
              <a:ext uri="{FF2B5EF4-FFF2-40B4-BE49-F238E27FC236}">
                <a16:creationId xmlns:a16="http://schemas.microsoft.com/office/drawing/2014/main" id="{0A2759C2-9B0B-4926-9CD5-88D7AE2E375E}"/>
              </a:ext>
            </a:extLst>
          </p:cNvPr>
          <p:cNvSpPr/>
          <p:nvPr/>
        </p:nvSpPr>
        <p:spPr>
          <a:xfrm>
            <a:off x="1463040" y="4130040"/>
            <a:ext cx="360000" cy="360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Katalízis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1825625"/>
            <a:ext cx="11490960" cy="1054736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Mindenki hallott már a katalizátorokról! Hogyan működnek!</a:t>
            </a:r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792B56CF-B14D-457D-A9E3-900B075E2F7E}"/>
              </a:ext>
            </a:extLst>
          </p:cNvPr>
          <p:cNvGrpSpPr/>
          <p:nvPr/>
        </p:nvGrpSpPr>
        <p:grpSpPr>
          <a:xfrm>
            <a:off x="1432760" y="2316473"/>
            <a:ext cx="8404035" cy="3725371"/>
            <a:chOff x="1356560" y="2743200"/>
            <a:chExt cx="8404035" cy="3725371"/>
          </a:xfrm>
        </p:grpSpPr>
        <p:sp>
          <p:nvSpPr>
            <p:cNvPr id="15" name="Ív 14">
              <a:extLst>
                <a:ext uri="{FF2B5EF4-FFF2-40B4-BE49-F238E27FC236}">
                  <a16:creationId xmlns:a16="http://schemas.microsoft.com/office/drawing/2014/main" id="{7AD3FE59-A781-425F-902D-76C6FB02AA54}"/>
                </a:ext>
              </a:extLst>
            </p:cNvPr>
            <p:cNvSpPr/>
            <p:nvPr/>
          </p:nvSpPr>
          <p:spPr>
            <a:xfrm>
              <a:off x="5348177" y="3381151"/>
              <a:ext cx="850608" cy="1818167"/>
            </a:xfrm>
            <a:prstGeom prst="arc">
              <a:avLst>
                <a:gd name="adj1" fmla="val 15415487"/>
                <a:gd name="adj2" fmla="val 18295541"/>
              </a:avLst>
            </a:prstGeom>
            <a:ln w="38100">
              <a:solidFill>
                <a:srgbClr val="B707A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6" name="Ív 15">
              <a:extLst>
                <a:ext uri="{FF2B5EF4-FFF2-40B4-BE49-F238E27FC236}">
                  <a16:creationId xmlns:a16="http://schemas.microsoft.com/office/drawing/2014/main" id="{E92ABD8E-C4D6-4E05-86B7-7E48BAC64142}"/>
                </a:ext>
              </a:extLst>
            </p:cNvPr>
            <p:cNvSpPr/>
            <p:nvPr/>
          </p:nvSpPr>
          <p:spPr>
            <a:xfrm rot="10800000">
              <a:off x="6633422" y="3277507"/>
              <a:ext cx="2020186" cy="3189765"/>
            </a:xfrm>
            <a:prstGeom prst="arc">
              <a:avLst>
                <a:gd name="adj1" fmla="val 16199348"/>
                <a:gd name="adj2" fmla="val 18754624"/>
              </a:avLst>
            </a:prstGeom>
            <a:ln w="38100">
              <a:solidFill>
                <a:srgbClr val="B707A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Ív 16">
              <a:extLst>
                <a:ext uri="{FF2B5EF4-FFF2-40B4-BE49-F238E27FC236}">
                  <a16:creationId xmlns:a16="http://schemas.microsoft.com/office/drawing/2014/main" id="{CD0DB130-92DE-4A76-94D3-55289B4905A7}"/>
                </a:ext>
              </a:extLst>
            </p:cNvPr>
            <p:cNvSpPr/>
            <p:nvPr/>
          </p:nvSpPr>
          <p:spPr>
            <a:xfrm rot="5400000">
              <a:off x="2308432" y="2415970"/>
              <a:ext cx="2236376" cy="2890836"/>
            </a:xfrm>
            <a:prstGeom prst="arc">
              <a:avLst>
                <a:gd name="adj1" fmla="val 18041028"/>
                <a:gd name="adj2" fmla="val 21494442"/>
              </a:avLst>
            </a:prstGeom>
            <a:ln w="38100">
              <a:solidFill>
                <a:srgbClr val="B707A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18" name="Egyenes összekötő 17">
              <a:extLst>
                <a:ext uri="{FF2B5EF4-FFF2-40B4-BE49-F238E27FC236}">
                  <a16:creationId xmlns:a16="http://schemas.microsoft.com/office/drawing/2014/main" id="{43378F9E-E22D-47CE-A451-C048373CC05F}"/>
                </a:ext>
              </a:extLst>
            </p:cNvPr>
            <p:cNvCxnSpPr/>
            <p:nvPr/>
          </p:nvCxnSpPr>
          <p:spPr>
            <a:xfrm>
              <a:off x="7644716" y="6468571"/>
              <a:ext cx="2115879" cy="0"/>
            </a:xfrm>
            <a:prstGeom prst="line">
              <a:avLst/>
            </a:prstGeom>
            <a:ln w="38100">
              <a:solidFill>
                <a:srgbClr val="B707A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>
              <a:extLst>
                <a:ext uri="{FF2B5EF4-FFF2-40B4-BE49-F238E27FC236}">
                  <a16:creationId xmlns:a16="http://schemas.microsoft.com/office/drawing/2014/main" id="{9A55A01C-3C73-4237-9C24-86F406817429}"/>
                </a:ext>
              </a:extLst>
            </p:cNvPr>
            <p:cNvCxnSpPr/>
            <p:nvPr/>
          </p:nvCxnSpPr>
          <p:spPr>
            <a:xfrm>
              <a:off x="1356560" y="4982261"/>
              <a:ext cx="2115879" cy="0"/>
            </a:xfrm>
            <a:prstGeom prst="line">
              <a:avLst/>
            </a:prstGeom>
            <a:ln w="38100">
              <a:solidFill>
                <a:srgbClr val="B707A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>
              <a:extLst>
                <a:ext uri="{FF2B5EF4-FFF2-40B4-BE49-F238E27FC236}">
                  <a16:creationId xmlns:a16="http://schemas.microsoft.com/office/drawing/2014/main" id="{398C01CD-93CA-47E1-AC35-2B3B1FA56112}"/>
                </a:ext>
              </a:extLst>
            </p:cNvPr>
            <p:cNvCxnSpPr>
              <a:cxnSpLocks/>
              <a:endCxn id="16" idx="2"/>
            </p:cNvCxnSpPr>
            <p:nvPr/>
          </p:nvCxnSpPr>
          <p:spPr>
            <a:xfrm>
              <a:off x="6126603" y="3780782"/>
              <a:ext cx="685252" cy="1996758"/>
            </a:xfrm>
            <a:prstGeom prst="line">
              <a:avLst/>
            </a:prstGeom>
            <a:ln w="38100">
              <a:solidFill>
                <a:srgbClr val="B707A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>
              <a:extLst>
                <a:ext uri="{FF2B5EF4-FFF2-40B4-BE49-F238E27FC236}">
                  <a16:creationId xmlns:a16="http://schemas.microsoft.com/office/drawing/2014/main" id="{BD61A4DE-66BE-419E-A5AD-20CC97C365B0}"/>
                </a:ext>
              </a:extLst>
            </p:cNvPr>
            <p:cNvCxnSpPr>
              <a:cxnSpLocks/>
              <a:stCxn id="17" idx="0"/>
              <a:endCxn id="15" idx="0"/>
            </p:cNvCxnSpPr>
            <p:nvPr/>
          </p:nvCxnSpPr>
          <p:spPr>
            <a:xfrm flipV="1">
              <a:off x="4573517" y="3475968"/>
              <a:ext cx="1010849" cy="1065959"/>
            </a:xfrm>
            <a:prstGeom prst="line">
              <a:avLst/>
            </a:prstGeom>
            <a:ln w="38100">
              <a:solidFill>
                <a:srgbClr val="B707AF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Csoportba foglalás 35">
            <a:extLst>
              <a:ext uri="{FF2B5EF4-FFF2-40B4-BE49-F238E27FC236}">
                <a16:creationId xmlns:a16="http://schemas.microsoft.com/office/drawing/2014/main" id="{6B02EA73-6A91-4003-BDD1-44A17FEC4D82}"/>
              </a:ext>
            </a:extLst>
          </p:cNvPr>
          <p:cNvGrpSpPr/>
          <p:nvPr/>
        </p:nvGrpSpPr>
        <p:grpSpPr>
          <a:xfrm>
            <a:off x="1005840" y="2362200"/>
            <a:ext cx="9326880" cy="3886200"/>
            <a:chOff x="2377440" y="2560320"/>
            <a:chExt cx="9326880" cy="3886200"/>
          </a:xfrm>
        </p:grpSpPr>
        <p:cxnSp>
          <p:nvCxnSpPr>
            <p:cNvPr id="37" name="Egyenes összekötő nyíllal 36">
              <a:extLst>
                <a:ext uri="{FF2B5EF4-FFF2-40B4-BE49-F238E27FC236}">
                  <a16:creationId xmlns:a16="http://schemas.microsoft.com/office/drawing/2014/main" id="{13EB4FCF-5EF1-47AC-9A06-68E9E89FC5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77440" y="2560320"/>
              <a:ext cx="0" cy="38862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Egyenes összekötő nyíllal 37">
              <a:extLst>
                <a:ext uri="{FF2B5EF4-FFF2-40B4-BE49-F238E27FC236}">
                  <a16:creationId xmlns:a16="http://schemas.microsoft.com/office/drawing/2014/main" id="{B08CC71B-4357-47A7-964E-23B51059FC60}"/>
                </a:ext>
              </a:extLst>
            </p:cNvPr>
            <p:cNvCxnSpPr>
              <a:cxnSpLocks/>
            </p:cNvCxnSpPr>
            <p:nvPr/>
          </p:nvCxnSpPr>
          <p:spPr>
            <a:xfrm>
              <a:off x="2377440" y="6431280"/>
              <a:ext cx="932688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Szövegdoboz 38">
            <a:extLst>
              <a:ext uri="{FF2B5EF4-FFF2-40B4-BE49-F238E27FC236}">
                <a16:creationId xmlns:a16="http://schemas.microsoft.com/office/drawing/2014/main" id="{B8AA27F5-E815-4441-9AF8-E2C880CFC049}"/>
              </a:ext>
            </a:extLst>
          </p:cNvPr>
          <p:cNvSpPr txBox="1"/>
          <p:nvPr/>
        </p:nvSpPr>
        <p:spPr>
          <a:xfrm>
            <a:off x="198120" y="237744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E/kJ</a:t>
            </a:r>
          </a:p>
        </p:txBody>
      </p:sp>
      <p:sp>
        <p:nvSpPr>
          <p:cNvPr id="40" name="Szövegdoboz 39">
            <a:extLst>
              <a:ext uri="{FF2B5EF4-FFF2-40B4-BE49-F238E27FC236}">
                <a16:creationId xmlns:a16="http://schemas.microsoft.com/office/drawing/2014/main" id="{B7AA205F-941E-4EFA-AEAA-6F3DEB1E3281}"/>
              </a:ext>
            </a:extLst>
          </p:cNvPr>
          <p:cNvSpPr txBox="1"/>
          <p:nvPr/>
        </p:nvSpPr>
        <p:spPr>
          <a:xfrm>
            <a:off x="9204960" y="6324600"/>
            <a:ext cx="2797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ξ</a:t>
            </a:r>
            <a:r>
              <a:rPr lang="hu-H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reakciókoordináta</a:t>
            </a:r>
          </a:p>
        </p:txBody>
      </p:sp>
      <p:grpSp>
        <p:nvGrpSpPr>
          <p:cNvPr id="41" name="Csoportba foglalás 40">
            <a:extLst>
              <a:ext uri="{FF2B5EF4-FFF2-40B4-BE49-F238E27FC236}">
                <a16:creationId xmlns:a16="http://schemas.microsoft.com/office/drawing/2014/main" id="{D53D9560-CE15-4424-A5C8-98E97BF23754}"/>
              </a:ext>
            </a:extLst>
          </p:cNvPr>
          <p:cNvGrpSpPr/>
          <p:nvPr/>
        </p:nvGrpSpPr>
        <p:grpSpPr>
          <a:xfrm>
            <a:off x="5556812" y="2449976"/>
            <a:ext cx="634320" cy="375240"/>
            <a:chOff x="5486400" y="2499360"/>
            <a:chExt cx="634320" cy="375240"/>
          </a:xfrm>
        </p:grpSpPr>
        <p:sp>
          <p:nvSpPr>
            <p:cNvPr id="42" name="Ellipszis 41">
              <a:extLst>
                <a:ext uri="{FF2B5EF4-FFF2-40B4-BE49-F238E27FC236}">
                  <a16:creationId xmlns:a16="http://schemas.microsoft.com/office/drawing/2014/main" id="{732C4CDF-6A21-476F-9BD7-563A45CDE0E8}"/>
                </a:ext>
              </a:extLst>
            </p:cNvPr>
            <p:cNvSpPr/>
            <p:nvPr/>
          </p:nvSpPr>
          <p:spPr>
            <a:xfrm>
              <a:off x="5486400" y="2499360"/>
              <a:ext cx="360000" cy="3600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43" name="Ellipszis 42">
              <a:extLst>
                <a:ext uri="{FF2B5EF4-FFF2-40B4-BE49-F238E27FC236}">
                  <a16:creationId xmlns:a16="http://schemas.microsoft.com/office/drawing/2014/main" id="{AAE3E2B5-780F-4B35-8C39-DE29F2B5AA69}"/>
                </a:ext>
              </a:extLst>
            </p:cNvPr>
            <p:cNvSpPr/>
            <p:nvPr/>
          </p:nvSpPr>
          <p:spPr>
            <a:xfrm>
              <a:off x="5760720" y="2514600"/>
              <a:ext cx="360000" cy="360000"/>
            </a:xfrm>
            <a:prstGeom prst="ellipse">
              <a:avLst/>
            </a:prstGeom>
            <a:solidFill>
              <a:srgbClr val="2E0CFC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45" name="Ellipszis 44">
            <a:extLst>
              <a:ext uri="{FF2B5EF4-FFF2-40B4-BE49-F238E27FC236}">
                <a16:creationId xmlns:a16="http://schemas.microsoft.com/office/drawing/2014/main" id="{7A696BD1-19F4-43E9-B814-FF9035590111}"/>
              </a:ext>
            </a:extLst>
          </p:cNvPr>
          <p:cNvSpPr/>
          <p:nvPr/>
        </p:nvSpPr>
        <p:spPr>
          <a:xfrm>
            <a:off x="3429000" y="4130040"/>
            <a:ext cx="360000" cy="360000"/>
          </a:xfrm>
          <a:prstGeom prst="ellipse">
            <a:avLst/>
          </a:prstGeom>
          <a:solidFill>
            <a:srgbClr val="2E0C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grpSp>
        <p:nvGrpSpPr>
          <p:cNvPr id="48" name="Csoportba foglalás 47">
            <a:extLst>
              <a:ext uri="{FF2B5EF4-FFF2-40B4-BE49-F238E27FC236}">
                <a16:creationId xmlns:a16="http://schemas.microsoft.com/office/drawing/2014/main" id="{B0F09F49-C74D-45ED-9A26-8B22C822E7EB}"/>
              </a:ext>
            </a:extLst>
          </p:cNvPr>
          <p:cNvGrpSpPr/>
          <p:nvPr/>
        </p:nvGrpSpPr>
        <p:grpSpPr>
          <a:xfrm>
            <a:off x="8910400" y="5721985"/>
            <a:ext cx="258304" cy="252000"/>
            <a:chOff x="8019737" y="2822674"/>
            <a:chExt cx="258304" cy="252000"/>
          </a:xfrm>
        </p:grpSpPr>
        <p:sp>
          <p:nvSpPr>
            <p:cNvPr id="49" name="Ellipszis 48">
              <a:extLst>
                <a:ext uri="{FF2B5EF4-FFF2-40B4-BE49-F238E27FC236}">
                  <a16:creationId xmlns:a16="http://schemas.microsoft.com/office/drawing/2014/main" id="{51FFDBAE-9A26-4A57-936F-FC0CFAE401F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19737" y="2822674"/>
              <a:ext cx="252000" cy="252000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50" name="Szövegdoboz 49">
              <a:extLst>
                <a:ext uri="{FF2B5EF4-FFF2-40B4-BE49-F238E27FC236}">
                  <a16:creationId xmlns:a16="http://schemas.microsoft.com/office/drawing/2014/main" id="{AE23CAFA-E1A1-45D2-9E7A-9574710D0F78}"/>
                </a:ext>
              </a:extLst>
            </p:cNvPr>
            <p:cNvSpPr txBox="1"/>
            <p:nvPr/>
          </p:nvSpPr>
          <p:spPr>
            <a:xfrm>
              <a:off x="8059711" y="2885607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51" name="Csoportba foglalás 50">
            <a:extLst>
              <a:ext uri="{FF2B5EF4-FFF2-40B4-BE49-F238E27FC236}">
                <a16:creationId xmlns:a16="http://schemas.microsoft.com/office/drawing/2014/main" id="{D4A43287-94E6-4A9A-BCBB-1E40AA4A1F85}"/>
              </a:ext>
            </a:extLst>
          </p:cNvPr>
          <p:cNvGrpSpPr/>
          <p:nvPr/>
        </p:nvGrpSpPr>
        <p:grpSpPr>
          <a:xfrm>
            <a:off x="8309841" y="5691505"/>
            <a:ext cx="263315" cy="252000"/>
            <a:chOff x="7752398" y="3061018"/>
            <a:chExt cx="263315" cy="252000"/>
          </a:xfrm>
        </p:grpSpPr>
        <p:sp>
          <p:nvSpPr>
            <p:cNvPr id="52" name="Ellipszis 51">
              <a:extLst>
                <a:ext uri="{FF2B5EF4-FFF2-40B4-BE49-F238E27FC236}">
                  <a16:creationId xmlns:a16="http://schemas.microsoft.com/office/drawing/2014/main" id="{6C89205F-92DB-4FA3-B0E8-0BA43D854B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52398" y="3061018"/>
              <a:ext cx="252000" cy="252000"/>
            </a:xfrm>
            <a:prstGeom prst="ellipse">
              <a:avLst/>
            </a:prstGeom>
            <a:solidFill>
              <a:srgbClr val="FF99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53" name="Szövegdoboz 52">
              <a:extLst>
                <a:ext uri="{FF2B5EF4-FFF2-40B4-BE49-F238E27FC236}">
                  <a16:creationId xmlns:a16="http://schemas.microsoft.com/office/drawing/2014/main" id="{1CD829CC-34E9-48AC-ACE6-1CF76F9646A7}"/>
                </a:ext>
              </a:extLst>
            </p:cNvPr>
            <p:cNvSpPr txBox="1"/>
            <p:nvPr/>
          </p:nvSpPr>
          <p:spPr>
            <a:xfrm>
              <a:off x="7797383" y="3127948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54" name="Csoportba foglalás 53">
            <a:extLst>
              <a:ext uri="{FF2B5EF4-FFF2-40B4-BE49-F238E27FC236}">
                <a16:creationId xmlns:a16="http://schemas.microsoft.com/office/drawing/2014/main" id="{9A4B235E-1F42-4C1D-91D8-5031092A01DD}"/>
              </a:ext>
            </a:extLst>
          </p:cNvPr>
          <p:cNvGrpSpPr/>
          <p:nvPr/>
        </p:nvGrpSpPr>
        <p:grpSpPr>
          <a:xfrm>
            <a:off x="9500133" y="5706745"/>
            <a:ext cx="255556" cy="252000"/>
            <a:chOff x="8244840" y="3061018"/>
            <a:chExt cx="255556" cy="252000"/>
          </a:xfrm>
        </p:grpSpPr>
        <p:sp>
          <p:nvSpPr>
            <p:cNvPr id="55" name="Ellipszis 54">
              <a:extLst>
                <a:ext uri="{FF2B5EF4-FFF2-40B4-BE49-F238E27FC236}">
                  <a16:creationId xmlns:a16="http://schemas.microsoft.com/office/drawing/2014/main" id="{A19FA981-35F8-446F-A5BD-12382F0E2FF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44840" y="3061018"/>
              <a:ext cx="252000" cy="252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hu-HU" sz="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Szövegdoboz 55">
              <a:extLst>
                <a:ext uri="{FF2B5EF4-FFF2-40B4-BE49-F238E27FC236}">
                  <a16:creationId xmlns:a16="http://schemas.microsoft.com/office/drawing/2014/main" id="{AA7ABE29-3A4B-4FD6-A269-37E67E8576D9}"/>
                </a:ext>
              </a:extLst>
            </p:cNvPr>
            <p:cNvSpPr txBox="1"/>
            <p:nvPr/>
          </p:nvSpPr>
          <p:spPr>
            <a:xfrm>
              <a:off x="8282066" y="3127948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grpSp>
        <p:nvGrpSpPr>
          <p:cNvPr id="70" name="Csoportba foglalás 69">
            <a:extLst>
              <a:ext uri="{FF2B5EF4-FFF2-40B4-BE49-F238E27FC236}">
                <a16:creationId xmlns:a16="http://schemas.microsoft.com/office/drawing/2014/main" id="{324C749E-AD9D-43D8-B849-FBF7564F5E9E}"/>
              </a:ext>
            </a:extLst>
          </p:cNvPr>
          <p:cNvGrpSpPr/>
          <p:nvPr/>
        </p:nvGrpSpPr>
        <p:grpSpPr>
          <a:xfrm>
            <a:off x="1432760" y="2314302"/>
            <a:ext cx="8404035" cy="3725371"/>
            <a:chOff x="1432760" y="2314302"/>
            <a:chExt cx="8404035" cy="3725371"/>
          </a:xfrm>
        </p:grpSpPr>
        <p:sp>
          <p:nvSpPr>
            <p:cNvPr id="6" name="Ív 5">
              <a:extLst>
                <a:ext uri="{FF2B5EF4-FFF2-40B4-BE49-F238E27FC236}">
                  <a16:creationId xmlns:a16="http://schemas.microsoft.com/office/drawing/2014/main" id="{F898F5BB-E831-4AE7-B2B7-0EB733FAB730}"/>
                </a:ext>
              </a:extLst>
            </p:cNvPr>
            <p:cNvSpPr/>
            <p:nvPr/>
          </p:nvSpPr>
          <p:spPr>
            <a:xfrm rot="10800000">
              <a:off x="6709622" y="2848609"/>
              <a:ext cx="2020186" cy="3189765"/>
            </a:xfrm>
            <a:prstGeom prst="arc">
              <a:avLst>
                <a:gd name="adj1" fmla="val 16199348"/>
                <a:gd name="adj2" fmla="val 17661394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" name="Ív 6">
              <a:extLst>
                <a:ext uri="{FF2B5EF4-FFF2-40B4-BE49-F238E27FC236}">
                  <a16:creationId xmlns:a16="http://schemas.microsoft.com/office/drawing/2014/main" id="{5515CFFE-7543-4403-A9F1-163118A30E40}"/>
                </a:ext>
              </a:extLst>
            </p:cNvPr>
            <p:cNvSpPr/>
            <p:nvPr/>
          </p:nvSpPr>
          <p:spPr>
            <a:xfrm rot="5400000">
              <a:off x="2384632" y="1987072"/>
              <a:ext cx="2236376" cy="2890836"/>
            </a:xfrm>
            <a:prstGeom prst="arc">
              <a:avLst>
                <a:gd name="adj1" fmla="val 19574696"/>
                <a:gd name="adj2" fmla="val 21494442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8" name="Egyenes összekötő 7">
              <a:extLst>
                <a:ext uri="{FF2B5EF4-FFF2-40B4-BE49-F238E27FC236}">
                  <a16:creationId xmlns:a16="http://schemas.microsoft.com/office/drawing/2014/main" id="{EE30EF35-FF8C-4562-A709-B4481D52AFD7}"/>
                </a:ext>
              </a:extLst>
            </p:cNvPr>
            <p:cNvCxnSpPr/>
            <p:nvPr/>
          </p:nvCxnSpPr>
          <p:spPr>
            <a:xfrm>
              <a:off x="7720916" y="6039673"/>
              <a:ext cx="2115879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Egyenes összekötő 8">
              <a:extLst>
                <a:ext uri="{FF2B5EF4-FFF2-40B4-BE49-F238E27FC236}">
                  <a16:creationId xmlns:a16="http://schemas.microsoft.com/office/drawing/2014/main" id="{05157839-A95F-427F-AFE2-0C299641D625}"/>
                </a:ext>
              </a:extLst>
            </p:cNvPr>
            <p:cNvCxnSpPr/>
            <p:nvPr/>
          </p:nvCxnSpPr>
          <p:spPr>
            <a:xfrm>
              <a:off x="1432760" y="4553363"/>
              <a:ext cx="2115879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Egyenes összekötő 9">
              <a:extLst>
                <a:ext uri="{FF2B5EF4-FFF2-40B4-BE49-F238E27FC236}">
                  <a16:creationId xmlns:a16="http://schemas.microsoft.com/office/drawing/2014/main" id="{B4009F84-0F0A-40DF-9E35-8F13C7F2D64D}"/>
                </a:ext>
              </a:extLst>
            </p:cNvPr>
            <p:cNvCxnSpPr>
              <a:cxnSpLocks/>
              <a:stCxn id="60" idx="2"/>
              <a:endCxn id="6" idx="2"/>
            </p:cNvCxnSpPr>
            <p:nvPr/>
          </p:nvCxnSpPr>
          <p:spPr>
            <a:xfrm>
              <a:off x="5859766" y="3997289"/>
              <a:ext cx="1272565" cy="1743697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gyenes összekötő 10">
              <a:extLst>
                <a:ext uri="{FF2B5EF4-FFF2-40B4-BE49-F238E27FC236}">
                  <a16:creationId xmlns:a16="http://schemas.microsoft.com/office/drawing/2014/main" id="{2AFD5CC5-32B6-4026-B7AC-C2B2C1EECA6E}"/>
                </a:ext>
              </a:extLst>
            </p:cNvPr>
            <p:cNvCxnSpPr>
              <a:cxnSpLocks/>
              <a:stCxn id="7" idx="0"/>
              <a:endCxn id="64" idx="0"/>
            </p:cNvCxnSpPr>
            <p:nvPr/>
          </p:nvCxnSpPr>
          <p:spPr>
            <a:xfrm flipV="1">
              <a:off x="4166642" y="3917886"/>
              <a:ext cx="1214845" cy="507893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Ív 4">
              <a:extLst>
                <a:ext uri="{FF2B5EF4-FFF2-40B4-BE49-F238E27FC236}">
                  <a16:creationId xmlns:a16="http://schemas.microsoft.com/office/drawing/2014/main" id="{B511F1DB-259F-494F-9C19-FD1B15C539D8}"/>
                </a:ext>
              </a:extLst>
            </p:cNvPr>
            <p:cNvSpPr/>
            <p:nvPr/>
          </p:nvSpPr>
          <p:spPr>
            <a:xfrm rot="10800000">
              <a:off x="5530535" y="3819264"/>
              <a:ext cx="163545" cy="187918"/>
            </a:xfrm>
            <a:prstGeom prst="arc">
              <a:avLst>
                <a:gd name="adj1" fmla="val 13652414"/>
                <a:gd name="adj2" fmla="val 19398116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0" name="Ív 59">
              <a:extLst>
                <a:ext uri="{FF2B5EF4-FFF2-40B4-BE49-F238E27FC236}">
                  <a16:creationId xmlns:a16="http://schemas.microsoft.com/office/drawing/2014/main" id="{391DE13F-1369-4BDE-B3B4-1F37D56FE3C5}"/>
                </a:ext>
              </a:extLst>
            </p:cNvPr>
            <p:cNvSpPr/>
            <p:nvPr/>
          </p:nvSpPr>
          <p:spPr>
            <a:xfrm>
              <a:off x="5619456" y="3944768"/>
              <a:ext cx="273810" cy="304801"/>
            </a:xfrm>
            <a:prstGeom prst="arc">
              <a:avLst>
                <a:gd name="adj1" fmla="val 13652414"/>
                <a:gd name="adj2" fmla="val 18959611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4" name="Ív 63">
              <a:extLst>
                <a:ext uri="{FF2B5EF4-FFF2-40B4-BE49-F238E27FC236}">
                  <a16:creationId xmlns:a16="http://schemas.microsoft.com/office/drawing/2014/main" id="{0372D98D-6BB7-4B6F-8DBC-AA49E899ACE2}"/>
                </a:ext>
              </a:extLst>
            </p:cNvPr>
            <p:cNvSpPr/>
            <p:nvPr/>
          </p:nvSpPr>
          <p:spPr>
            <a:xfrm>
              <a:off x="5297756" y="3905921"/>
              <a:ext cx="273810" cy="304801"/>
            </a:xfrm>
            <a:prstGeom prst="arc">
              <a:avLst>
                <a:gd name="adj1" fmla="val 14955696"/>
                <a:gd name="adj2" fmla="val 19398116"/>
              </a:avLst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74" name="Ellipszis 73">
            <a:extLst>
              <a:ext uri="{FF2B5EF4-FFF2-40B4-BE49-F238E27FC236}">
                <a16:creationId xmlns:a16="http://schemas.microsoft.com/office/drawing/2014/main" id="{B73496D2-D4B6-4AFA-8BCF-788F3D08D437}"/>
              </a:ext>
            </a:extLst>
          </p:cNvPr>
          <p:cNvSpPr/>
          <p:nvPr/>
        </p:nvSpPr>
        <p:spPr>
          <a:xfrm>
            <a:off x="5465704" y="3582725"/>
            <a:ext cx="360000" cy="360000"/>
          </a:xfrm>
          <a:prstGeom prst="ellipse">
            <a:avLst/>
          </a:prstGeom>
          <a:solidFill>
            <a:srgbClr val="C0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sp>
        <p:nvSpPr>
          <p:cNvPr id="76" name="Ellipszis 75">
            <a:extLst>
              <a:ext uri="{FF2B5EF4-FFF2-40B4-BE49-F238E27FC236}">
                <a16:creationId xmlns:a16="http://schemas.microsoft.com/office/drawing/2014/main" id="{857A9554-B3A0-4B69-ADDE-B4EC450F2DCB}"/>
              </a:ext>
            </a:extLst>
          </p:cNvPr>
          <p:cNvSpPr/>
          <p:nvPr/>
        </p:nvSpPr>
        <p:spPr>
          <a:xfrm>
            <a:off x="7659340" y="5584825"/>
            <a:ext cx="360000" cy="3600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p:grpSp>
        <p:nvGrpSpPr>
          <p:cNvPr id="77" name="Csoportba foglalás 76">
            <a:extLst>
              <a:ext uri="{FF2B5EF4-FFF2-40B4-BE49-F238E27FC236}">
                <a16:creationId xmlns:a16="http://schemas.microsoft.com/office/drawing/2014/main" id="{D4DBE8F3-988A-4FA7-B283-22AB5861A263}"/>
              </a:ext>
            </a:extLst>
          </p:cNvPr>
          <p:cNvGrpSpPr/>
          <p:nvPr/>
        </p:nvGrpSpPr>
        <p:grpSpPr>
          <a:xfrm>
            <a:off x="5442969" y="3371119"/>
            <a:ext cx="258304" cy="252000"/>
            <a:chOff x="8019737" y="2822674"/>
            <a:chExt cx="258304" cy="252000"/>
          </a:xfrm>
        </p:grpSpPr>
        <p:sp>
          <p:nvSpPr>
            <p:cNvPr id="78" name="Ellipszis 77">
              <a:extLst>
                <a:ext uri="{FF2B5EF4-FFF2-40B4-BE49-F238E27FC236}">
                  <a16:creationId xmlns:a16="http://schemas.microsoft.com/office/drawing/2014/main" id="{63F8CE69-9748-4FBB-AD9C-9B830268B07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19737" y="2822674"/>
              <a:ext cx="252000" cy="252000"/>
            </a:xfrm>
            <a:prstGeom prst="ellipse">
              <a:avLst/>
            </a:prstGeom>
            <a:solidFill>
              <a:srgbClr val="FF66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79" name="Szövegdoboz 78">
              <a:extLst>
                <a:ext uri="{FF2B5EF4-FFF2-40B4-BE49-F238E27FC236}">
                  <a16:creationId xmlns:a16="http://schemas.microsoft.com/office/drawing/2014/main" id="{69EFF9B8-9FE9-4A5A-B328-428D3552E5C3}"/>
                </a:ext>
              </a:extLst>
            </p:cNvPr>
            <p:cNvSpPr txBox="1"/>
            <p:nvPr/>
          </p:nvSpPr>
          <p:spPr>
            <a:xfrm>
              <a:off x="8059711" y="2885607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80" name="Csoportba foglalás 79">
            <a:extLst>
              <a:ext uri="{FF2B5EF4-FFF2-40B4-BE49-F238E27FC236}">
                <a16:creationId xmlns:a16="http://schemas.microsoft.com/office/drawing/2014/main" id="{B33B954D-30FB-4329-8A19-F7C3248F8FEB}"/>
              </a:ext>
            </a:extLst>
          </p:cNvPr>
          <p:cNvGrpSpPr/>
          <p:nvPr/>
        </p:nvGrpSpPr>
        <p:grpSpPr>
          <a:xfrm>
            <a:off x="5273768" y="3466534"/>
            <a:ext cx="263315" cy="252000"/>
            <a:chOff x="7752398" y="3061018"/>
            <a:chExt cx="263315" cy="252000"/>
          </a:xfrm>
        </p:grpSpPr>
        <p:sp>
          <p:nvSpPr>
            <p:cNvPr id="81" name="Ellipszis 80">
              <a:extLst>
                <a:ext uri="{FF2B5EF4-FFF2-40B4-BE49-F238E27FC236}">
                  <a16:creationId xmlns:a16="http://schemas.microsoft.com/office/drawing/2014/main" id="{DF458A4D-0CAD-41A2-9BBF-6D2DA77F51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752398" y="3061018"/>
              <a:ext cx="252000" cy="252000"/>
            </a:xfrm>
            <a:prstGeom prst="ellipse">
              <a:avLst/>
            </a:prstGeom>
            <a:solidFill>
              <a:srgbClr val="FF993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</a:p>
          </p:txBody>
        </p:sp>
        <p:sp>
          <p:nvSpPr>
            <p:cNvPr id="82" name="Szövegdoboz 81">
              <a:extLst>
                <a:ext uri="{FF2B5EF4-FFF2-40B4-BE49-F238E27FC236}">
                  <a16:creationId xmlns:a16="http://schemas.microsoft.com/office/drawing/2014/main" id="{FA135CE4-B12B-435C-9DD5-5FEA1C7A5E9D}"/>
                </a:ext>
              </a:extLst>
            </p:cNvPr>
            <p:cNvSpPr txBox="1"/>
            <p:nvPr/>
          </p:nvSpPr>
          <p:spPr>
            <a:xfrm>
              <a:off x="7797383" y="3127948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83" name="Csoportba foglalás 82">
            <a:extLst>
              <a:ext uri="{FF2B5EF4-FFF2-40B4-BE49-F238E27FC236}">
                <a16:creationId xmlns:a16="http://schemas.microsoft.com/office/drawing/2014/main" id="{38852CEC-EE80-45D8-8806-FC2BB8B27FF7}"/>
              </a:ext>
            </a:extLst>
          </p:cNvPr>
          <p:cNvGrpSpPr/>
          <p:nvPr/>
        </p:nvGrpSpPr>
        <p:grpSpPr>
          <a:xfrm>
            <a:off x="5592730" y="3342627"/>
            <a:ext cx="255556" cy="252000"/>
            <a:chOff x="8244840" y="3061018"/>
            <a:chExt cx="255556" cy="252000"/>
          </a:xfrm>
        </p:grpSpPr>
        <p:sp>
          <p:nvSpPr>
            <p:cNvPr id="84" name="Ellipszis 83">
              <a:extLst>
                <a:ext uri="{FF2B5EF4-FFF2-40B4-BE49-F238E27FC236}">
                  <a16:creationId xmlns:a16="http://schemas.microsoft.com/office/drawing/2014/main" id="{A075EAAE-D4A0-4BAB-A112-3C3375654C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44840" y="3061018"/>
              <a:ext cx="252000" cy="252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u-HU" sz="8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endParaRPr lang="hu-HU" sz="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Szövegdoboz 84">
              <a:extLst>
                <a:ext uri="{FF2B5EF4-FFF2-40B4-BE49-F238E27FC236}">
                  <a16:creationId xmlns:a16="http://schemas.microsoft.com/office/drawing/2014/main" id="{49921D33-D2B7-4D15-9849-F7085FBC78C4}"/>
                </a:ext>
              </a:extLst>
            </p:cNvPr>
            <p:cNvSpPr txBox="1"/>
            <p:nvPr/>
          </p:nvSpPr>
          <p:spPr>
            <a:xfrm>
              <a:off x="8282066" y="3127948"/>
              <a:ext cx="218330" cy="17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800" i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</p:grpSp>
      <p:sp>
        <p:nvSpPr>
          <p:cNvPr id="86" name="Ellipszis 85">
            <a:extLst>
              <a:ext uri="{FF2B5EF4-FFF2-40B4-BE49-F238E27FC236}">
                <a16:creationId xmlns:a16="http://schemas.microsoft.com/office/drawing/2014/main" id="{A2A037D6-E71C-4478-BBCA-E87499E2F534}"/>
              </a:ext>
            </a:extLst>
          </p:cNvPr>
          <p:cNvSpPr/>
          <p:nvPr/>
        </p:nvSpPr>
        <p:spPr>
          <a:xfrm>
            <a:off x="5474056" y="3592590"/>
            <a:ext cx="360000" cy="360000"/>
          </a:xfrm>
          <a:prstGeom prst="ellipse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1" name="Szövegdoboz 90">
                <a:extLst>
                  <a:ext uri="{FF2B5EF4-FFF2-40B4-BE49-F238E27FC236}">
                    <a16:creationId xmlns:a16="http://schemas.microsoft.com/office/drawing/2014/main" id="{1EE7AF00-07E5-4BED-BF2A-A93F38020A33}"/>
                  </a:ext>
                </a:extLst>
              </p:cNvPr>
              <p:cNvSpPr txBox="1"/>
              <p:nvPr/>
            </p:nvSpPr>
            <p:spPr>
              <a:xfrm>
                <a:off x="1279261" y="3063240"/>
                <a:ext cx="2622180" cy="4925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⇌</m:t>
                      </m:r>
                      <m:d>
                        <m:dPr>
                          <m:begChr m:val="["/>
                          <m:endChr m:val="]"/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𝐾𝐴</m:t>
                          </m:r>
                        </m:e>
                      </m:d>
                    </m:oMath>
                  </m:oMathPara>
                </a14:m>
                <a:r>
                  <a:rPr lang="hu-HU" sz="3200" b="0" i="1" dirty="0">
                    <a:latin typeface="Cambria Math" panose="02040503050406030204" pitchFamily="18" charset="0"/>
                  </a:rPr>
                  <a:t/>
                </a:r>
                <a:br>
                  <a:rPr lang="hu-HU" sz="3200" b="0" i="1" dirty="0">
                    <a:latin typeface="Cambria Math" panose="02040503050406030204" pitchFamily="18" charset="0"/>
                  </a:rPr>
                </a:br>
                <a:endParaRPr lang="hu-HU" sz="3200" dirty="0"/>
              </a:p>
            </p:txBody>
          </p:sp>
        </mc:Choice>
        <mc:Fallback xmlns="">
          <p:sp>
            <p:nvSpPr>
              <p:cNvPr id="91" name="Szövegdoboz 90">
                <a:extLst>
                  <a:ext uri="{FF2B5EF4-FFF2-40B4-BE49-F238E27FC236}">
                    <a16:creationId xmlns:a16="http://schemas.microsoft.com/office/drawing/2014/main" id="{1EE7AF00-07E5-4BED-BF2A-A93F38020A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9261" y="3063240"/>
                <a:ext cx="2622180" cy="4925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" name="Szövegdoboz 91">
                <a:extLst>
                  <a:ext uri="{FF2B5EF4-FFF2-40B4-BE49-F238E27FC236}">
                    <a16:creationId xmlns:a16="http://schemas.microsoft.com/office/drawing/2014/main" id="{4BEB5905-BC2B-4B84-A1D5-26390C62FF0F}"/>
                  </a:ext>
                </a:extLst>
              </p:cNvPr>
              <p:cNvSpPr txBox="1"/>
              <p:nvPr/>
            </p:nvSpPr>
            <p:spPr>
              <a:xfrm>
                <a:off x="1345688" y="5168582"/>
                <a:ext cx="352635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hu-HU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3200" i="1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d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⟶</m:t>
                      </m:r>
                      <m:d>
                        <m:dPr>
                          <m:begChr m:val="["/>
                          <m:endChr m:val="]"/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𝐾𝐴𝐵</m:t>
                          </m:r>
                        </m:e>
                      </m:d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92" name="Szövegdoboz 91">
                <a:extLst>
                  <a:ext uri="{FF2B5EF4-FFF2-40B4-BE49-F238E27FC236}">
                    <a16:creationId xmlns:a16="http://schemas.microsoft.com/office/drawing/2014/main" id="{4BEB5905-BC2B-4B84-A1D5-26390C62FF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5688" y="5168582"/>
                <a:ext cx="352635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0CFFF58F-9B26-4604-B7E1-884B656D9DD8}"/>
              </a:ext>
            </a:extLst>
          </p:cNvPr>
          <p:cNvGrpSpPr/>
          <p:nvPr/>
        </p:nvGrpSpPr>
        <p:grpSpPr>
          <a:xfrm>
            <a:off x="1412558" y="2957330"/>
            <a:ext cx="4927282" cy="2045855"/>
            <a:chOff x="1412558" y="2957330"/>
            <a:chExt cx="4927282" cy="2045855"/>
          </a:xfrm>
        </p:grpSpPr>
        <p:cxnSp>
          <p:nvCxnSpPr>
            <p:cNvPr id="46" name="Egyenes összekötő 45">
              <a:extLst>
                <a:ext uri="{FF2B5EF4-FFF2-40B4-BE49-F238E27FC236}">
                  <a16:creationId xmlns:a16="http://schemas.microsoft.com/office/drawing/2014/main" id="{F71F985B-80A0-4C5F-BA0F-09B304A92C7B}"/>
                </a:ext>
              </a:extLst>
            </p:cNvPr>
            <p:cNvCxnSpPr>
              <a:cxnSpLocks/>
            </p:cNvCxnSpPr>
            <p:nvPr/>
          </p:nvCxnSpPr>
          <p:spPr>
            <a:xfrm>
              <a:off x="1412558" y="4572000"/>
              <a:ext cx="492728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Egyenes összekötő 46">
              <a:extLst>
                <a:ext uri="{FF2B5EF4-FFF2-40B4-BE49-F238E27FC236}">
                  <a16:creationId xmlns:a16="http://schemas.microsoft.com/office/drawing/2014/main" id="{3BF7E139-7BD4-41CD-9E6B-E9C323A8A8FF}"/>
                </a:ext>
              </a:extLst>
            </p:cNvPr>
            <p:cNvCxnSpPr>
              <a:cxnSpLocks/>
            </p:cNvCxnSpPr>
            <p:nvPr/>
          </p:nvCxnSpPr>
          <p:spPr>
            <a:xfrm>
              <a:off x="5200213" y="2957330"/>
              <a:ext cx="108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Egyenes összekötő nyíllal 93">
              <a:extLst>
                <a:ext uri="{FF2B5EF4-FFF2-40B4-BE49-F238E27FC236}">
                  <a16:creationId xmlns:a16="http://schemas.microsoft.com/office/drawing/2014/main" id="{4D7FAE3E-759B-416F-AED1-C9D1A2E19A52}"/>
                </a:ext>
              </a:extLst>
            </p:cNvPr>
            <p:cNvCxnSpPr>
              <a:cxnSpLocks/>
            </p:cNvCxnSpPr>
            <p:nvPr/>
          </p:nvCxnSpPr>
          <p:spPr>
            <a:xfrm>
              <a:off x="5830388" y="2965269"/>
              <a:ext cx="0" cy="1615440"/>
            </a:xfrm>
            <a:prstGeom prst="straightConnector1">
              <a:avLst/>
            </a:prstGeom>
            <a:ln w="63500">
              <a:solidFill>
                <a:srgbClr val="FF0000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Szövegdoboz 94">
              <a:extLst>
                <a:ext uri="{FF2B5EF4-FFF2-40B4-BE49-F238E27FC236}">
                  <a16:creationId xmlns:a16="http://schemas.microsoft.com/office/drawing/2014/main" id="{E9223EC7-4C17-4E2B-B586-7B2C335A2B30}"/>
                </a:ext>
              </a:extLst>
            </p:cNvPr>
            <p:cNvSpPr txBox="1"/>
            <p:nvPr/>
          </p:nvSpPr>
          <p:spPr>
            <a:xfrm>
              <a:off x="5577840" y="4541520"/>
              <a:ext cx="4748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hu-HU" sz="2400" i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hu-HU" sz="2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6" name="Szövegdoboz 95">
            <a:extLst>
              <a:ext uri="{FF2B5EF4-FFF2-40B4-BE49-F238E27FC236}">
                <a16:creationId xmlns:a16="http://schemas.microsoft.com/office/drawing/2014/main" id="{3025EC75-CE7A-4463-B7BB-1939D43B0EB1}"/>
              </a:ext>
            </a:extLst>
          </p:cNvPr>
          <p:cNvSpPr txBox="1"/>
          <p:nvPr/>
        </p:nvSpPr>
        <p:spPr>
          <a:xfrm>
            <a:off x="7132846" y="2713771"/>
            <a:ext cx="4700326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sz="3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a,k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u-H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u-HU" sz="3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ugyanazon a hő-</a:t>
            </a:r>
            <a:b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mérsékleten reakció sebes-</a:t>
            </a:r>
            <a:b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sége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nő a katalizátor közre-</a:t>
            </a:r>
            <a:b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működése mellett!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Szövegdoboz 66">
                <a:extLst>
                  <a:ext uri="{FF2B5EF4-FFF2-40B4-BE49-F238E27FC236}">
                    <a16:creationId xmlns:a16="http://schemas.microsoft.com/office/drawing/2014/main" id="{5FC009F5-2ECA-4D1E-AB24-46BF16A9FB4A}"/>
                  </a:ext>
                </a:extLst>
              </p:cNvPr>
              <p:cNvSpPr txBox="1"/>
              <p:nvPr/>
            </p:nvSpPr>
            <p:spPr>
              <a:xfrm>
                <a:off x="4917208" y="5168582"/>
                <a:ext cx="1743874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⟶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67" name="Szövegdoboz 66">
                <a:extLst>
                  <a:ext uri="{FF2B5EF4-FFF2-40B4-BE49-F238E27FC236}">
                    <a16:creationId xmlns:a16="http://schemas.microsoft.com/office/drawing/2014/main" id="{5FC009F5-2ECA-4D1E-AB24-46BF16A9FB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7208" y="5168582"/>
                <a:ext cx="1743874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23CBFE91-51A7-4E64-8B96-46DD4138B580}"/>
              </a:ext>
            </a:extLst>
          </p:cNvPr>
          <p:cNvGrpSpPr/>
          <p:nvPr/>
        </p:nvGrpSpPr>
        <p:grpSpPr>
          <a:xfrm>
            <a:off x="3170983" y="3908234"/>
            <a:ext cx="2471355" cy="1110191"/>
            <a:chOff x="3170983" y="3908234"/>
            <a:chExt cx="2471355" cy="1110191"/>
          </a:xfrm>
        </p:grpSpPr>
        <p:cxnSp>
          <p:nvCxnSpPr>
            <p:cNvPr id="57" name="Egyenes összekötő 56">
              <a:extLst>
                <a:ext uri="{FF2B5EF4-FFF2-40B4-BE49-F238E27FC236}">
                  <a16:creationId xmlns:a16="http://schemas.microsoft.com/office/drawing/2014/main" id="{4584A036-3977-491B-A747-F02E1C61F012}"/>
                </a:ext>
              </a:extLst>
            </p:cNvPr>
            <p:cNvCxnSpPr>
              <a:cxnSpLocks/>
            </p:cNvCxnSpPr>
            <p:nvPr/>
          </p:nvCxnSpPr>
          <p:spPr>
            <a:xfrm>
              <a:off x="3170983" y="3908234"/>
              <a:ext cx="246207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Egyenes összekötő nyíllal 86">
              <a:extLst>
                <a:ext uri="{FF2B5EF4-FFF2-40B4-BE49-F238E27FC236}">
                  <a16:creationId xmlns:a16="http://schemas.microsoft.com/office/drawing/2014/main" id="{E00D1670-9116-4D4B-9907-7C38DAD276CE}"/>
                </a:ext>
              </a:extLst>
            </p:cNvPr>
            <p:cNvCxnSpPr>
              <a:cxnSpLocks/>
            </p:cNvCxnSpPr>
            <p:nvPr/>
          </p:nvCxnSpPr>
          <p:spPr>
            <a:xfrm>
              <a:off x="4555294" y="3914588"/>
              <a:ext cx="0" cy="670564"/>
            </a:xfrm>
            <a:prstGeom prst="straightConnector1">
              <a:avLst/>
            </a:prstGeom>
            <a:ln w="63500">
              <a:solidFill>
                <a:srgbClr val="FF0000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Szövegdoboz 92">
              <a:extLst>
                <a:ext uri="{FF2B5EF4-FFF2-40B4-BE49-F238E27FC236}">
                  <a16:creationId xmlns:a16="http://schemas.microsoft.com/office/drawing/2014/main" id="{ECC37AE1-C277-429E-973D-7F7BE412F3B8}"/>
                </a:ext>
              </a:extLst>
            </p:cNvPr>
            <p:cNvSpPr txBox="1"/>
            <p:nvPr/>
          </p:nvSpPr>
          <p:spPr>
            <a:xfrm>
              <a:off x="4397228" y="4556760"/>
              <a:ext cx="6174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4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E</a:t>
              </a:r>
              <a:r>
                <a:rPr lang="hu-HU" sz="2400" i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a,k</a:t>
              </a:r>
              <a:endParaRPr lang="hu-HU" sz="24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8" name="Egyenes összekötő 67">
              <a:extLst>
                <a:ext uri="{FF2B5EF4-FFF2-40B4-BE49-F238E27FC236}">
                  <a16:creationId xmlns:a16="http://schemas.microsoft.com/office/drawing/2014/main" id="{BDAD85D3-9F97-4581-BE5D-1486A81C23E2}"/>
                </a:ext>
              </a:extLst>
            </p:cNvPr>
            <p:cNvCxnSpPr>
              <a:cxnSpLocks/>
            </p:cNvCxnSpPr>
            <p:nvPr/>
          </p:nvCxnSpPr>
          <p:spPr>
            <a:xfrm>
              <a:off x="3180260" y="4569515"/>
              <a:ext cx="246207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Szövegdoboz 12"/>
          <p:cNvSpPr txBox="1"/>
          <p:nvPr/>
        </p:nvSpPr>
        <p:spPr>
          <a:xfrm>
            <a:off x="9836795" y="622852"/>
            <a:ext cx="1293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2023.11.29.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931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Katalizátorok, enzimek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1825624"/>
            <a:ext cx="11490960" cy="4925696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katalizátorok jelenléte nemcsak az ipari termelésre jellemző!</a:t>
            </a:r>
          </a:p>
          <a:p>
            <a:pPr marL="990600" lvl="1" indent="-533400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ammóniaszintézis -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Haber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Bosch eljárás (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katalizátor)</a:t>
            </a:r>
          </a:p>
          <a:p>
            <a:pPr marL="990600" lvl="1" indent="-533400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kénsavgyártás - 2SO</a:t>
            </a:r>
            <a:r>
              <a:rPr lang="hu-H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O</a:t>
            </a:r>
            <a:r>
              <a:rPr lang="hu-H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SO</a:t>
            </a:r>
            <a:r>
              <a:rPr lang="hu-H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</a:t>
            </a:r>
            <a:r>
              <a:rPr lang="hu-H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hu-H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katalizátor)</a:t>
            </a:r>
          </a:p>
          <a:p>
            <a:pPr marL="990600" lvl="1" indent="-533400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benzin előállítása katalitikus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krakk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eljárással, stb. (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zeolit</a:t>
            </a:r>
            <a:r>
              <a:rPr lang="hu-HU" sz="2800">
                <a:latin typeface="Times New Roman" panose="02020603050405020304" pitchFamily="18" charset="0"/>
                <a:cs typeface="Times New Roman" panose="02020603050405020304" pitchFamily="18" charset="0"/>
              </a:rPr>
              <a:t> katalizátor)</a:t>
            </a:r>
            <a:endParaRPr lang="hu-H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leghatékonyabb katalizátorok az élő szervezetekben vannak - az enzimek!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enzimreakciók  tipikus lezajlási módja a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Michaelis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-Menten-féle mechanizmus. Az enzim +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szubsztrát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egyensúly az ES-komplex képződése irányába van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elto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E8F48833-9697-4D4E-A16D-4DAD3D2D4F65}"/>
                  </a:ext>
                </a:extLst>
              </p:cNvPr>
              <p:cNvSpPr txBox="1"/>
              <p:nvPr/>
            </p:nvSpPr>
            <p:spPr>
              <a:xfrm>
                <a:off x="4564949" y="4452302"/>
                <a:ext cx="4187492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⇌</m:t>
                      </m:r>
                      <m:d>
                        <m:dPr>
                          <m:begChr m:val="["/>
                          <m:endChr m:val="]"/>
                          <m:ctrlPr>
                            <a:rPr lang="hu-HU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hu-HU" sz="320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d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⟶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4" name="Szövegdoboz 3">
                <a:extLst>
                  <a:ext uri="{FF2B5EF4-FFF2-40B4-BE49-F238E27FC236}">
                    <a16:creationId xmlns:a16="http://schemas.microsoft.com/office/drawing/2014/main" id="{E8F48833-9697-4D4E-A16D-4DAD3D2D4F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4949" y="4452302"/>
                <a:ext cx="4187492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057F1F9E-120D-4DAC-8E97-B680DAE7BD67}"/>
                  </a:ext>
                </a:extLst>
              </p:cNvPr>
              <p:cNvSpPr txBox="1"/>
              <p:nvPr/>
            </p:nvSpPr>
            <p:spPr>
              <a:xfrm>
                <a:off x="5638800" y="4419600"/>
                <a:ext cx="43762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⇀</m:t>
                      </m:r>
                    </m:oMath>
                  </m:oMathPara>
                </a14:m>
                <a:endParaRPr lang="hu-HU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Szövegdoboz 4">
                <a:extLst>
                  <a:ext uri="{FF2B5EF4-FFF2-40B4-BE49-F238E27FC236}">
                    <a16:creationId xmlns:a16="http://schemas.microsoft.com/office/drawing/2014/main" id="{057F1F9E-120D-4DAC-8E97-B680DAE7BD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419600"/>
                <a:ext cx="43762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270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Inhibitorok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520" y="1825624"/>
            <a:ext cx="11490960" cy="4925696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esetén érhető tetten az inhibíció jelensége, amikor az inhibitor, az enzimhez kapcsolódva akadályozza az enzim működését!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Ennek többféle módja létezik:</a:t>
            </a:r>
          </a:p>
          <a:p>
            <a:pPr marL="1082675" lvl="1" indent="-641350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inhibitor elfoglalja a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szubsztrát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helyét, erősebben kötődik ott.</a:t>
            </a:r>
          </a:p>
          <a:p>
            <a:pPr marL="1082675" lvl="1" indent="-641350">
              <a:spcBef>
                <a:spcPts val="0"/>
              </a:spcBef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inhibitor az enzim más részén kötődik meg, és úgy módosul annak térszerkezete, hogy a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szubsztrát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nem tud megkötődni, vagy az átalakulást segítő csoportok kerülnek ki a megfelelő pozícióból, és az átalakulás nem tud megtörténni.</a:t>
            </a:r>
          </a:p>
          <a:p>
            <a:pPr marL="625475" indent="-641350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mérgeken kívül a gyógyszerek jelentős része is így működik!</a:t>
            </a:r>
          </a:p>
        </p:txBody>
      </p:sp>
    </p:spTree>
    <p:extLst>
      <p:ext uri="{BB962C8B-B14F-4D97-AF65-F5344CB8AC3E}">
        <p14:creationId xmlns:p14="http://schemas.microsoft.com/office/powerpoint/2010/main" val="93925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Irodalom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1C575F2-DCB5-467E-9D41-009344051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96572"/>
            <a:ext cx="11858171" cy="5109028"/>
          </a:xfrm>
        </p:spPr>
        <p:txBody>
          <a:bodyPr>
            <a:normAutofit/>
          </a:bodyPr>
          <a:lstStyle/>
          <a:p>
            <a:pPr marL="723900" indent="-72390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[48]	Veszprémi Tamás, 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Általános kémia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Akadémiai Kiadó, Budapest, 2008, 435-457. oldalak.</a:t>
            </a:r>
          </a:p>
          <a:p>
            <a:pPr marL="723900" indent="-723900">
              <a:buNone/>
            </a:pP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[49]	Szűcs Árpád, Általános kémia, </a:t>
            </a:r>
            <a:r>
              <a:rPr lang="hu-H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JATEPress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Szeged</a:t>
            </a:r>
            <a:r>
              <a:rPr lang="hu-HU">
                <a:latin typeface="Times New Roman" panose="02020603050405020304" pitchFamily="18" charset="0"/>
                <a:cs typeface="Times New Roman" panose="02020603050405020304" pitchFamily="18" charset="0"/>
              </a:rPr>
              <a:t>, 2000, </a:t>
            </a:r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125-136. oldalak.</a:t>
            </a:r>
          </a:p>
        </p:txBody>
      </p:sp>
    </p:spTree>
    <p:extLst>
      <p:ext uri="{BB962C8B-B14F-4D97-AF65-F5344CB8AC3E}">
        <p14:creationId xmlns:p14="http://schemas.microsoft.com/office/powerpoint/2010/main" val="365803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időbeli lefolyása</a:t>
            </a:r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EA838AC7-9E23-4B70-81D4-27BB2D5757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93" y="2086134"/>
            <a:ext cx="7200000" cy="4575125"/>
          </a:xfrm>
          <a:prstGeom prst="rect">
            <a:avLst/>
          </a:prstGeom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3B35EC7E-E094-4543-81A2-E2BD1C7CAF38}"/>
              </a:ext>
            </a:extLst>
          </p:cNvPr>
          <p:cNvSpPr txBox="1"/>
          <p:nvPr/>
        </p:nvSpPr>
        <p:spPr>
          <a:xfrm>
            <a:off x="4598670" y="2712720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sz="2800" baseline="-250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hu-HU" sz="2800" baseline="-25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59766C7-C2C4-4D8D-9EE1-DC9F513DE170}"/>
              </a:ext>
            </a:extLst>
          </p:cNvPr>
          <p:cNvSpPr txBox="1"/>
          <p:nvPr/>
        </p:nvSpPr>
        <p:spPr>
          <a:xfrm>
            <a:off x="4577715" y="4175760"/>
            <a:ext cx="5373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sz="2800" baseline="-25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hu-HU" sz="2800" baseline="-25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A51E37FC-21A1-4AD2-A437-F227FFA72E6D}"/>
              </a:ext>
            </a:extLst>
          </p:cNvPr>
          <p:cNvSpPr txBox="1"/>
          <p:nvPr/>
        </p:nvSpPr>
        <p:spPr>
          <a:xfrm>
            <a:off x="4592955" y="5219700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err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sz="2800" baseline="-25000" dirty="0" err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hu-HU" sz="2800" baseline="-25000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4EF201-21F4-4BFC-BC9D-06EA10D02F1A}"/>
                  </a:ext>
                </a:extLst>
              </p:cNvPr>
              <p:cNvSpPr txBox="1"/>
              <p:nvPr/>
            </p:nvSpPr>
            <p:spPr>
              <a:xfrm>
                <a:off x="1232920" y="2844006"/>
                <a:ext cx="260590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hu-HU" sz="32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hu-HU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hu-HU" sz="32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7" name="Szövegdoboz 6">
                <a:extLst>
                  <a:ext uri="{FF2B5EF4-FFF2-40B4-BE49-F238E27FC236}">
                    <a16:creationId xmlns:a16="http://schemas.microsoft.com/office/drawing/2014/main" id="{904EF201-21F4-4BFC-BC9D-06EA10D02F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2920" y="2844006"/>
                <a:ext cx="2605906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bjektum 8">
            <a:extLst>
              <a:ext uri="{FF2B5EF4-FFF2-40B4-BE49-F238E27FC236}">
                <a16:creationId xmlns:a16="http://schemas.microsoft.com/office/drawing/2014/main" id="{E41077CF-475D-44DA-B409-0A54D4C231A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993910"/>
              </p:ext>
            </p:extLst>
          </p:nvPr>
        </p:nvGraphicFramePr>
        <p:xfrm>
          <a:off x="7380265" y="2086127"/>
          <a:ext cx="4680000" cy="1109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Worksheet" r:id="rId6" imgW="2771753" imgH="657288" progId="Excel.Sheet.12">
                  <p:embed/>
                </p:oleObj>
              </mc:Choice>
              <mc:Fallback>
                <p:oleObj name="Worksheet" r:id="rId6" imgW="2771753" imgH="65728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380265" y="2086127"/>
                        <a:ext cx="4680000" cy="11096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zövegdoboz 9">
            <a:extLst>
              <a:ext uri="{FF2B5EF4-FFF2-40B4-BE49-F238E27FC236}">
                <a16:creationId xmlns:a16="http://schemas.microsoft.com/office/drawing/2014/main" id="{1480170B-3C66-4DEA-942B-8E71B7268B59}"/>
              </a:ext>
            </a:extLst>
          </p:cNvPr>
          <p:cNvSpPr txBox="1"/>
          <p:nvPr/>
        </p:nvSpPr>
        <p:spPr>
          <a:xfrm>
            <a:off x="7258960" y="3194088"/>
            <a:ext cx="487024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anyagmennyiség időegy-</a:t>
            </a:r>
            <a:b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ség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alatti változása, nemcsak</a:t>
            </a:r>
            <a:b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kapott számok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értékében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 egyezik az egyes </a:t>
            </a:r>
            <a:r>
              <a:rPr lang="hu-H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b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ponensre</a:t>
            </a: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előjelükben sem!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145B023D-0DFA-4EF3-A6C0-A074979A4EE8}"/>
              </a:ext>
            </a:extLst>
          </p:cNvPr>
          <p:cNvSpPr txBox="1"/>
          <p:nvPr/>
        </p:nvSpPr>
        <p:spPr>
          <a:xfrm>
            <a:off x="7552183" y="5727081"/>
            <a:ext cx="451880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másik problémát az oldat </a:t>
            </a:r>
            <a:b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kettéosztása mutatja meg!</a:t>
            </a:r>
          </a:p>
        </p:txBody>
      </p:sp>
    </p:spTree>
    <p:extLst>
      <p:ext uri="{BB962C8B-B14F-4D97-AF65-F5344CB8AC3E}">
        <p14:creationId xmlns:p14="http://schemas.microsoft.com/office/powerpoint/2010/main" val="202006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ép 8">
            <a:extLst>
              <a:ext uri="{FF2B5EF4-FFF2-40B4-BE49-F238E27FC236}">
                <a16:creationId xmlns:a16="http://schemas.microsoft.com/office/drawing/2014/main" id="{BCA42BE7-B35D-470D-BB7D-64F008CAF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" y="2025153"/>
            <a:ext cx="7200000" cy="4755128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időbeli lefolyása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B35EC7E-E094-4543-81A2-E2BD1C7CAF38}"/>
              </a:ext>
            </a:extLst>
          </p:cNvPr>
          <p:cNvSpPr txBox="1"/>
          <p:nvPr/>
        </p:nvSpPr>
        <p:spPr>
          <a:xfrm>
            <a:off x="6366510" y="4130040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sz="2800" baseline="-250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hu-HU" sz="2800" baseline="-25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59766C7-C2C4-4D8D-9EE1-DC9F513DE170}"/>
              </a:ext>
            </a:extLst>
          </p:cNvPr>
          <p:cNvSpPr txBox="1"/>
          <p:nvPr/>
        </p:nvSpPr>
        <p:spPr>
          <a:xfrm>
            <a:off x="6391275" y="4815840"/>
            <a:ext cx="5373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sz="2800" baseline="-25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hu-HU" sz="2800" baseline="-25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A51E37FC-21A1-4AD2-A437-F227FFA72E6D}"/>
              </a:ext>
            </a:extLst>
          </p:cNvPr>
          <p:cNvSpPr txBox="1"/>
          <p:nvPr/>
        </p:nvSpPr>
        <p:spPr>
          <a:xfrm>
            <a:off x="6391275" y="5315913"/>
            <a:ext cx="524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err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sz="2800" baseline="-25000" dirty="0" err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hu-HU" sz="2800" baseline="-25000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ktum 10">
            <a:extLst>
              <a:ext uri="{FF2B5EF4-FFF2-40B4-BE49-F238E27FC236}">
                <a16:creationId xmlns:a16="http://schemas.microsoft.com/office/drawing/2014/main" id="{ABFFAD48-717F-4BFD-96EB-87783A334F7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739581"/>
              </p:ext>
            </p:extLst>
          </p:nvPr>
        </p:nvGraphicFramePr>
        <p:xfrm>
          <a:off x="7331392" y="2016759"/>
          <a:ext cx="4680000" cy="1109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Worksheet" r:id="rId5" imgW="2771753" imgH="657288" progId="Excel.Sheet.12">
                  <p:embed/>
                </p:oleObj>
              </mc:Choice>
              <mc:Fallback>
                <p:oleObj name="Worksheet" r:id="rId5" imgW="2771753" imgH="65728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31392" y="2016759"/>
                        <a:ext cx="4680000" cy="11096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Szövegdoboz 11">
                <a:extLst>
                  <a:ext uri="{FF2B5EF4-FFF2-40B4-BE49-F238E27FC236}">
                    <a16:creationId xmlns:a16="http://schemas.microsoft.com/office/drawing/2014/main" id="{0E524303-D385-4474-8F91-BB47316A571C}"/>
                  </a:ext>
                </a:extLst>
              </p:cNvPr>
              <p:cNvSpPr txBox="1"/>
              <p:nvPr/>
            </p:nvSpPr>
            <p:spPr>
              <a:xfrm>
                <a:off x="3122680" y="4047966"/>
                <a:ext cx="260590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hu-HU" sz="32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hu-HU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hu-HU" sz="32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12" name="Szövegdoboz 11">
                <a:extLst>
                  <a:ext uri="{FF2B5EF4-FFF2-40B4-BE49-F238E27FC236}">
                    <a16:creationId xmlns:a16="http://schemas.microsoft.com/office/drawing/2014/main" id="{0E524303-D385-4474-8F91-BB47316A57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2680" y="4047966"/>
                <a:ext cx="2605906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Szövegdoboz 12">
            <a:extLst>
              <a:ext uri="{FF2B5EF4-FFF2-40B4-BE49-F238E27FC236}">
                <a16:creationId xmlns:a16="http://schemas.microsoft.com/office/drawing/2014/main" id="{C75F9474-0A6A-4A40-BA9B-D7A128F77199}"/>
              </a:ext>
            </a:extLst>
          </p:cNvPr>
          <p:cNvSpPr txBox="1"/>
          <p:nvPr/>
        </p:nvSpPr>
        <p:spPr>
          <a:xfrm>
            <a:off x="7258960" y="3367514"/>
            <a:ext cx="452559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oldat térfogatát felezve, az</a:t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anyagmennyiségek is feleződ-</a:t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nek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így azok időegységre eső</a:t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változása is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feleződik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14" name="Szövegdoboz 13">
            <a:extLst>
              <a:ext uri="{FF2B5EF4-FFF2-40B4-BE49-F238E27FC236}">
                <a16:creationId xmlns:a16="http://schemas.microsoft.com/office/drawing/2014/main" id="{611D4E3F-A8FC-4B02-B3AF-8710E6F2891E}"/>
              </a:ext>
            </a:extLst>
          </p:cNvPr>
          <p:cNvSpPr txBox="1"/>
          <p:nvPr/>
        </p:nvSpPr>
        <p:spPr>
          <a:xfrm>
            <a:off x="7703476" y="5506360"/>
            <a:ext cx="421621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 oldat térfogatával osztva</a:t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ez kiküszöbölhető!</a:t>
            </a:r>
          </a:p>
        </p:txBody>
      </p:sp>
    </p:spTree>
    <p:extLst>
      <p:ext uri="{BB962C8B-B14F-4D97-AF65-F5344CB8AC3E}">
        <p14:creationId xmlns:p14="http://schemas.microsoft.com/office/powerpoint/2010/main" val="1983555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>
            <a:extLst>
              <a:ext uri="{FF2B5EF4-FFF2-40B4-BE49-F238E27FC236}">
                <a16:creationId xmlns:a16="http://schemas.microsoft.com/office/drawing/2014/main" id="{D9663145-C338-412A-BD4D-585804EE4F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012" y="1683484"/>
            <a:ext cx="7200000" cy="5130138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időbeli lefolyása</a:t>
            </a:r>
          </a:p>
        </p:txBody>
      </p:sp>
      <p:sp>
        <p:nvSpPr>
          <p:cNvPr id="4" name="Szövegdoboz 3">
            <a:extLst>
              <a:ext uri="{FF2B5EF4-FFF2-40B4-BE49-F238E27FC236}">
                <a16:creationId xmlns:a16="http://schemas.microsoft.com/office/drawing/2014/main" id="{3B35EC7E-E094-4543-81A2-E2BD1C7CAF38}"/>
              </a:ext>
            </a:extLst>
          </p:cNvPr>
          <p:cNvSpPr txBox="1"/>
          <p:nvPr/>
        </p:nvSpPr>
        <p:spPr>
          <a:xfrm>
            <a:off x="4609786" y="2377440"/>
            <a:ext cx="503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2800" baseline="-250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hu-HU" sz="2800" baseline="-25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B59766C7-C2C4-4D8D-9EE1-DC9F513DE170}"/>
              </a:ext>
            </a:extLst>
          </p:cNvPr>
          <p:cNvSpPr txBox="1"/>
          <p:nvPr/>
        </p:nvSpPr>
        <p:spPr>
          <a:xfrm>
            <a:off x="4603374" y="4130040"/>
            <a:ext cx="5164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2800" baseline="-25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hu-HU" sz="2800" baseline="-25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A51E37FC-21A1-4AD2-A437-F227FFA72E6D}"/>
              </a:ext>
            </a:extLst>
          </p:cNvPr>
          <p:cNvSpPr txBox="1"/>
          <p:nvPr/>
        </p:nvSpPr>
        <p:spPr>
          <a:xfrm>
            <a:off x="4609786" y="5234940"/>
            <a:ext cx="503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err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2800" baseline="-25000" dirty="0" err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hu-HU" sz="2800" baseline="-25000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ktum 8">
            <a:extLst>
              <a:ext uri="{FF2B5EF4-FFF2-40B4-BE49-F238E27FC236}">
                <a16:creationId xmlns:a16="http://schemas.microsoft.com/office/drawing/2014/main" id="{E1ACF826-3390-49B0-AFDB-906DA59D0E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405924"/>
              </p:ext>
            </p:extLst>
          </p:nvPr>
        </p:nvGraphicFramePr>
        <p:xfrm>
          <a:off x="7346632" y="1940559"/>
          <a:ext cx="4680000" cy="1109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Worksheet" r:id="rId5" imgW="2771753" imgH="657288" progId="Excel.Sheet.12">
                  <p:embed/>
                </p:oleObj>
              </mc:Choice>
              <mc:Fallback>
                <p:oleObj name="Worksheet" r:id="rId5" imgW="2771753" imgH="65728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346632" y="1940559"/>
                        <a:ext cx="4680000" cy="11096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C18E6FE3-25EA-4175-B46A-12CEAABF9E0A}"/>
                  </a:ext>
                </a:extLst>
              </p:cNvPr>
              <p:cNvSpPr txBox="1"/>
              <p:nvPr/>
            </p:nvSpPr>
            <p:spPr>
              <a:xfrm>
                <a:off x="1278640" y="2539206"/>
                <a:ext cx="260590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hu-HU" sz="32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hu-HU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hu-HU" sz="32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10" name="Szövegdoboz 9">
                <a:extLst>
                  <a:ext uri="{FF2B5EF4-FFF2-40B4-BE49-F238E27FC236}">
                    <a16:creationId xmlns:a16="http://schemas.microsoft.com/office/drawing/2014/main" id="{C18E6FE3-25EA-4175-B46A-12CEAABF9E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640" y="2539206"/>
                <a:ext cx="2605906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zövegdoboz 10">
            <a:extLst>
              <a:ext uri="{FF2B5EF4-FFF2-40B4-BE49-F238E27FC236}">
                <a16:creationId xmlns:a16="http://schemas.microsoft.com/office/drawing/2014/main" id="{41C1CC7E-BB01-4BDD-A742-12FB9AFBFC79}"/>
              </a:ext>
            </a:extLst>
          </p:cNvPr>
          <p:cNvSpPr txBox="1"/>
          <p:nvPr/>
        </p:nvSpPr>
        <p:spPr>
          <a:xfrm>
            <a:off x="7258960" y="3036428"/>
            <a:ext cx="443422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kapott görbék már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függet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lenek az oldat térfogatától, de</a:t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még mindig eltérő számokat</a:t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eredményeznek!</a:t>
            </a:r>
          </a:p>
        </p:txBody>
      </p: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2C6CF8E7-379E-45EE-AE3F-6D1FC4FE0342}"/>
              </a:ext>
            </a:extLst>
          </p:cNvPr>
          <p:cNvSpPr txBox="1"/>
          <p:nvPr/>
        </p:nvSpPr>
        <p:spPr>
          <a:xfrm>
            <a:off x="7323558" y="4859964"/>
            <a:ext cx="446628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Amikor a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sztöchiometriai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fel-</a:t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adatokat oldjuk meg, az </a:t>
            </a:r>
            <a:r>
              <a:rPr lang="hu-H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u-HU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/|</a:t>
            </a:r>
            <a:r>
              <a:rPr 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hu-HU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hányados állandóságát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hasz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náljuk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ki. Tegyük most is!</a:t>
            </a:r>
          </a:p>
        </p:txBody>
      </p:sp>
    </p:spTree>
    <p:extLst>
      <p:ext uri="{BB962C8B-B14F-4D97-AF65-F5344CB8AC3E}">
        <p14:creationId xmlns:p14="http://schemas.microsoft.com/office/powerpoint/2010/main" val="150443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Kép 14">
            <a:extLst>
              <a:ext uri="{FF2B5EF4-FFF2-40B4-BE49-F238E27FC236}">
                <a16:creationId xmlns:a16="http://schemas.microsoft.com/office/drawing/2014/main" id="{77007E84-ADFC-4545-95EF-B9F3D091B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7040" y="1955547"/>
            <a:ext cx="7200000" cy="4875132"/>
          </a:xfrm>
          <a:prstGeom prst="rect">
            <a:avLst/>
          </a:prstGeom>
        </p:spPr>
      </p:pic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reakciók időbeli lefolyása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A51E37FC-21A1-4AD2-A437-F227FFA72E6D}"/>
              </a:ext>
            </a:extLst>
          </p:cNvPr>
          <p:cNvSpPr txBox="1"/>
          <p:nvPr/>
        </p:nvSpPr>
        <p:spPr>
          <a:xfrm>
            <a:off x="9718348" y="5022632"/>
            <a:ext cx="1609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sz="2800" baseline="-250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hu-HU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sz="2800" baseline="-250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hu-HU" sz="2800" dirty="0" err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sz="2800" baseline="-25000" dirty="0" err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hu-HU" sz="2800" baseline="-25000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58B2EA38-4CAB-49E1-9214-51B718C432A4}"/>
                  </a:ext>
                </a:extLst>
              </p:cNvPr>
              <p:cNvSpPr txBox="1"/>
              <p:nvPr/>
            </p:nvSpPr>
            <p:spPr>
              <a:xfrm>
                <a:off x="8029950" y="4155698"/>
                <a:ext cx="2605906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hu-HU" sz="32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hu-HU" sz="3200" b="0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hu-HU" sz="32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11" name="Szövegdoboz 10">
                <a:extLst>
                  <a:ext uri="{FF2B5EF4-FFF2-40B4-BE49-F238E27FC236}">
                    <a16:creationId xmlns:a16="http://schemas.microsoft.com/office/drawing/2014/main" id="{58B2EA38-4CAB-49E1-9214-51B718C432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9950" y="4155698"/>
                <a:ext cx="2605906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Szövegdoboz 11">
            <a:extLst>
              <a:ext uri="{FF2B5EF4-FFF2-40B4-BE49-F238E27FC236}">
                <a16:creationId xmlns:a16="http://schemas.microsoft.com/office/drawing/2014/main" id="{C25A6927-455A-494C-8B75-53C66896DBE7}"/>
              </a:ext>
            </a:extLst>
          </p:cNvPr>
          <p:cNvSpPr txBox="1"/>
          <p:nvPr/>
        </p:nvSpPr>
        <p:spPr>
          <a:xfrm>
            <a:off x="69406" y="4846906"/>
            <a:ext cx="506203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 magával a </a:t>
            </a:r>
            <a:r>
              <a:rPr lang="hu-H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sztöchiometriai</a:t>
            </a: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számmal, és nem az abszolút-</a:t>
            </a:r>
            <a:b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u-H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értékével osztunk, akkor az előjelek is rendbejönnek!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Szövegdoboz 13">
                <a:extLst>
                  <a:ext uri="{FF2B5EF4-FFF2-40B4-BE49-F238E27FC236}">
                    <a16:creationId xmlns:a16="http://schemas.microsoft.com/office/drawing/2014/main" id="{2AFAF13B-9473-43AA-A0C0-B00F57465728}"/>
                  </a:ext>
                </a:extLst>
              </p:cNvPr>
              <p:cNvSpPr txBox="1"/>
              <p:nvPr/>
            </p:nvSpPr>
            <p:spPr>
              <a:xfrm>
                <a:off x="576490" y="3055028"/>
                <a:ext cx="3693703" cy="17836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hu-HU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m:rPr>
                                      <m:sty m:val="p"/>
                                    </m:rPr>
                                    <a:rPr lang="el-GR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Δ</m:t>
                                  </m:r>
                                  <m:sSub>
                                    <m:sSubPr>
                                      <m:ctrlPr>
                                        <a:rPr lang="el-GR" sz="3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hu-HU" sz="3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𝑛</m:t>
                                      </m:r>
                                    </m:e>
                                    <m:sub>
                                      <m:r>
                                        <a:rPr lang="hu-HU" sz="3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el-GR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Δ</m:t>
                                  </m:r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den>
                              </m:f>
                            </m:num>
                            <m:den>
                              <m:sSub>
                                <m:sSubPr>
                                  <m:ctrlPr>
                                    <a:rPr lang="hu-HU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</a:rPr>
                                    <m:t>𝑜𝑙𝑑𝑎𝑡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hu-H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sSub>
                            <m:sSubPr>
                              <m:ctrlPr>
                                <a:rPr lang="el-GR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l-GR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Δ</m:t>
                          </m:r>
                          <m:r>
                            <a:rPr lang="hu-H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14" name="Szövegdoboz 13">
                <a:extLst>
                  <a:ext uri="{FF2B5EF4-FFF2-40B4-BE49-F238E27FC236}">
                    <a16:creationId xmlns:a16="http://schemas.microsoft.com/office/drawing/2014/main" id="{2AFAF13B-9473-43AA-A0C0-B00F574657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490" y="3055028"/>
                <a:ext cx="3693703" cy="17836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Objektum 2">
            <a:extLst>
              <a:ext uri="{FF2B5EF4-FFF2-40B4-BE49-F238E27FC236}">
                <a16:creationId xmlns:a16="http://schemas.microsoft.com/office/drawing/2014/main" id="{78ED875D-E4F4-43CB-A447-AC5AB7F6B0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4147142"/>
              </p:ext>
            </p:extLst>
          </p:nvPr>
        </p:nvGraphicFramePr>
        <p:xfrm>
          <a:off x="91439" y="1816538"/>
          <a:ext cx="5040000" cy="1195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Worksheet" r:id="rId7" imgW="2771753" imgH="657288" progId="Excel.Sheet.12">
                  <p:embed/>
                </p:oleObj>
              </mc:Choice>
              <mc:Fallback>
                <p:oleObj name="Worksheet" r:id="rId7" imgW="2771753" imgH="65728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1439" y="1816538"/>
                        <a:ext cx="5040000" cy="11950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7900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2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Csoportba foglalás 145">
            <a:extLst>
              <a:ext uri="{FF2B5EF4-FFF2-40B4-BE49-F238E27FC236}">
                <a16:creationId xmlns:a16="http://schemas.microsoft.com/office/drawing/2014/main" id="{5DD10BC2-7CBB-48B0-92BA-F2AEBCF77DBF}"/>
              </a:ext>
            </a:extLst>
          </p:cNvPr>
          <p:cNvGrpSpPr/>
          <p:nvPr/>
        </p:nvGrpSpPr>
        <p:grpSpPr>
          <a:xfrm>
            <a:off x="157163" y="1635125"/>
            <a:ext cx="6119812" cy="5084763"/>
            <a:chOff x="157163" y="1635125"/>
            <a:chExt cx="6119812" cy="5084763"/>
          </a:xfrm>
        </p:grpSpPr>
        <p:sp>
          <p:nvSpPr>
            <p:cNvPr id="95" name="AutoShape 87">
              <a:extLst>
                <a:ext uri="{FF2B5EF4-FFF2-40B4-BE49-F238E27FC236}">
                  <a16:creationId xmlns:a16="http://schemas.microsoft.com/office/drawing/2014/main" id="{B5F13D78-CF6E-47A2-9482-6639B2140BE8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57163" y="1635125"/>
              <a:ext cx="6119812" cy="5084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97" name="Freeform 90">
              <a:extLst>
                <a:ext uri="{FF2B5EF4-FFF2-40B4-BE49-F238E27FC236}">
                  <a16:creationId xmlns:a16="http://schemas.microsoft.com/office/drawing/2014/main" id="{4F35FBFF-EC93-4B6A-B4BA-F58F1A36E8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7575" y="2174875"/>
              <a:ext cx="5105400" cy="3408363"/>
            </a:xfrm>
            <a:custGeom>
              <a:avLst/>
              <a:gdLst>
                <a:gd name="T0" fmla="*/ 0 w 3216"/>
                <a:gd name="T1" fmla="*/ 2147 h 2147"/>
                <a:gd name="T2" fmla="*/ 3216 w 3216"/>
                <a:gd name="T3" fmla="*/ 2147 h 2147"/>
                <a:gd name="T4" fmla="*/ 0 w 3216"/>
                <a:gd name="T5" fmla="*/ 1842 h 2147"/>
                <a:gd name="T6" fmla="*/ 3216 w 3216"/>
                <a:gd name="T7" fmla="*/ 1842 h 2147"/>
                <a:gd name="T8" fmla="*/ 0 w 3216"/>
                <a:gd name="T9" fmla="*/ 1536 h 2147"/>
                <a:gd name="T10" fmla="*/ 3216 w 3216"/>
                <a:gd name="T11" fmla="*/ 1536 h 2147"/>
                <a:gd name="T12" fmla="*/ 0 w 3216"/>
                <a:gd name="T13" fmla="*/ 1230 h 2147"/>
                <a:gd name="T14" fmla="*/ 3216 w 3216"/>
                <a:gd name="T15" fmla="*/ 1230 h 2147"/>
                <a:gd name="T16" fmla="*/ 0 w 3216"/>
                <a:gd name="T17" fmla="*/ 918 h 2147"/>
                <a:gd name="T18" fmla="*/ 3216 w 3216"/>
                <a:gd name="T19" fmla="*/ 918 h 2147"/>
                <a:gd name="T20" fmla="*/ 0 w 3216"/>
                <a:gd name="T21" fmla="*/ 612 h 2147"/>
                <a:gd name="T22" fmla="*/ 3216 w 3216"/>
                <a:gd name="T23" fmla="*/ 612 h 2147"/>
                <a:gd name="T24" fmla="*/ 0 w 3216"/>
                <a:gd name="T25" fmla="*/ 306 h 2147"/>
                <a:gd name="T26" fmla="*/ 3216 w 3216"/>
                <a:gd name="T27" fmla="*/ 306 h 2147"/>
                <a:gd name="T28" fmla="*/ 0 w 3216"/>
                <a:gd name="T29" fmla="*/ 0 h 2147"/>
                <a:gd name="T30" fmla="*/ 3216 w 3216"/>
                <a:gd name="T31" fmla="*/ 0 h 2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216" h="2147">
                  <a:moveTo>
                    <a:pt x="0" y="2147"/>
                  </a:moveTo>
                  <a:lnTo>
                    <a:pt x="3216" y="2147"/>
                  </a:lnTo>
                  <a:moveTo>
                    <a:pt x="0" y="1842"/>
                  </a:moveTo>
                  <a:lnTo>
                    <a:pt x="3216" y="1842"/>
                  </a:lnTo>
                  <a:moveTo>
                    <a:pt x="0" y="1536"/>
                  </a:moveTo>
                  <a:lnTo>
                    <a:pt x="3216" y="1536"/>
                  </a:lnTo>
                  <a:moveTo>
                    <a:pt x="0" y="1230"/>
                  </a:moveTo>
                  <a:lnTo>
                    <a:pt x="3216" y="1230"/>
                  </a:lnTo>
                  <a:moveTo>
                    <a:pt x="0" y="918"/>
                  </a:moveTo>
                  <a:lnTo>
                    <a:pt x="3216" y="918"/>
                  </a:lnTo>
                  <a:moveTo>
                    <a:pt x="0" y="612"/>
                  </a:moveTo>
                  <a:lnTo>
                    <a:pt x="3216" y="612"/>
                  </a:lnTo>
                  <a:moveTo>
                    <a:pt x="0" y="306"/>
                  </a:moveTo>
                  <a:lnTo>
                    <a:pt x="3216" y="306"/>
                  </a:lnTo>
                  <a:moveTo>
                    <a:pt x="0" y="0"/>
                  </a:moveTo>
                  <a:lnTo>
                    <a:pt x="3216" y="0"/>
                  </a:lnTo>
                </a:path>
              </a:pathLst>
            </a:custGeom>
            <a:noFill/>
            <a:ln w="11113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99" name="Line 92">
              <a:extLst>
                <a:ext uri="{FF2B5EF4-FFF2-40B4-BE49-F238E27FC236}">
                  <a16:creationId xmlns:a16="http://schemas.microsoft.com/office/drawing/2014/main" id="{B2086725-CEC7-4E87-B83E-A4913499EB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7575" y="2174875"/>
              <a:ext cx="0" cy="3894138"/>
            </a:xfrm>
            <a:prstGeom prst="line">
              <a:avLst/>
            </a:prstGeom>
            <a:noFill/>
            <a:ln w="11113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98" name="Freeform 91">
              <a:extLst>
                <a:ext uri="{FF2B5EF4-FFF2-40B4-BE49-F238E27FC236}">
                  <a16:creationId xmlns:a16="http://schemas.microsoft.com/office/drawing/2014/main" id="{66A2A672-1845-4290-BCF4-4314453BA1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58913" y="2174875"/>
              <a:ext cx="4289425" cy="3894138"/>
            </a:xfrm>
            <a:custGeom>
              <a:avLst/>
              <a:gdLst>
                <a:gd name="T0" fmla="*/ 0 w 2702"/>
                <a:gd name="T1" fmla="*/ 0 h 2453"/>
                <a:gd name="T2" fmla="*/ 0 w 2702"/>
                <a:gd name="T3" fmla="*/ 2453 h 2453"/>
                <a:gd name="T4" fmla="*/ 333 w 2702"/>
                <a:gd name="T5" fmla="*/ 0 h 2453"/>
                <a:gd name="T6" fmla="*/ 333 w 2702"/>
                <a:gd name="T7" fmla="*/ 2453 h 2453"/>
                <a:gd name="T8" fmla="*/ 673 w 2702"/>
                <a:gd name="T9" fmla="*/ 0 h 2453"/>
                <a:gd name="T10" fmla="*/ 673 w 2702"/>
                <a:gd name="T11" fmla="*/ 2453 h 2453"/>
                <a:gd name="T12" fmla="*/ 1014 w 2702"/>
                <a:gd name="T13" fmla="*/ 0 h 2453"/>
                <a:gd name="T14" fmla="*/ 1014 w 2702"/>
                <a:gd name="T15" fmla="*/ 2453 h 2453"/>
                <a:gd name="T16" fmla="*/ 1347 w 2702"/>
                <a:gd name="T17" fmla="*/ 0 h 2453"/>
                <a:gd name="T18" fmla="*/ 1347 w 2702"/>
                <a:gd name="T19" fmla="*/ 2453 h 2453"/>
                <a:gd name="T20" fmla="*/ 1688 w 2702"/>
                <a:gd name="T21" fmla="*/ 0 h 2453"/>
                <a:gd name="T22" fmla="*/ 1688 w 2702"/>
                <a:gd name="T23" fmla="*/ 2453 h 2453"/>
                <a:gd name="T24" fmla="*/ 2028 w 2702"/>
                <a:gd name="T25" fmla="*/ 0 h 2453"/>
                <a:gd name="T26" fmla="*/ 2028 w 2702"/>
                <a:gd name="T27" fmla="*/ 2453 h 2453"/>
                <a:gd name="T28" fmla="*/ 2368 w 2702"/>
                <a:gd name="T29" fmla="*/ 0 h 2453"/>
                <a:gd name="T30" fmla="*/ 2368 w 2702"/>
                <a:gd name="T31" fmla="*/ 2453 h 2453"/>
                <a:gd name="T32" fmla="*/ 2702 w 2702"/>
                <a:gd name="T33" fmla="*/ 0 h 2453"/>
                <a:gd name="T34" fmla="*/ 2702 w 2702"/>
                <a:gd name="T35" fmla="*/ 2453 h 24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02" h="2453">
                  <a:moveTo>
                    <a:pt x="0" y="0"/>
                  </a:moveTo>
                  <a:lnTo>
                    <a:pt x="0" y="2453"/>
                  </a:lnTo>
                  <a:moveTo>
                    <a:pt x="333" y="0"/>
                  </a:moveTo>
                  <a:lnTo>
                    <a:pt x="333" y="2453"/>
                  </a:lnTo>
                  <a:moveTo>
                    <a:pt x="673" y="0"/>
                  </a:moveTo>
                  <a:lnTo>
                    <a:pt x="673" y="2453"/>
                  </a:lnTo>
                  <a:moveTo>
                    <a:pt x="1014" y="0"/>
                  </a:moveTo>
                  <a:lnTo>
                    <a:pt x="1014" y="2453"/>
                  </a:lnTo>
                  <a:moveTo>
                    <a:pt x="1347" y="0"/>
                  </a:moveTo>
                  <a:lnTo>
                    <a:pt x="1347" y="2453"/>
                  </a:lnTo>
                  <a:moveTo>
                    <a:pt x="1688" y="0"/>
                  </a:moveTo>
                  <a:lnTo>
                    <a:pt x="1688" y="2453"/>
                  </a:lnTo>
                  <a:moveTo>
                    <a:pt x="2028" y="0"/>
                  </a:moveTo>
                  <a:lnTo>
                    <a:pt x="2028" y="2453"/>
                  </a:lnTo>
                  <a:moveTo>
                    <a:pt x="2368" y="0"/>
                  </a:moveTo>
                  <a:lnTo>
                    <a:pt x="2368" y="2453"/>
                  </a:lnTo>
                  <a:moveTo>
                    <a:pt x="2702" y="0"/>
                  </a:moveTo>
                  <a:lnTo>
                    <a:pt x="2702" y="2453"/>
                  </a:lnTo>
                </a:path>
              </a:pathLst>
            </a:custGeom>
            <a:noFill/>
            <a:ln w="11113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0" name="Line 93">
              <a:extLst>
                <a:ext uri="{FF2B5EF4-FFF2-40B4-BE49-F238E27FC236}">
                  <a16:creationId xmlns:a16="http://schemas.microsoft.com/office/drawing/2014/main" id="{768B3082-84E0-48BC-AE5F-267353EA6B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7575" y="6069013"/>
              <a:ext cx="5105400" cy="0"/>
            </a:xfrm>
            <a:prstGeom prst="line">
              <a:avLst/>
            </a:prstGeom>
            <a:noFill/>
            <a:ln w="11113" cap="flat">
              <a:solidFill>
                <a:srgbClr val="BFBFB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11" name="Rectangle 104">
              <a:extLst>
                <a:ext uri="{FF2B5EF4-FFF2-40B4-BE49-F238E27FC236}">
                  <a16:creationId xmlns:a16="http://schemas.microsoft.com/office/drawing/2014/main" id="{B5B16ABE-CFDF-4D38-B9EF-D7D299ADD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50" y="5991225"/>
              <a:ext cx="33020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0,95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Rectangle 105">
              <a:extLst>
                <a:ext uri="{FF2B5EF4-FFF2-40B4-BE49-F238E27FC236}">
                  <a16:creationId xmlns:a16="http://schemas.microsoft.com/office/drawing/2014/main" id="{CDFCE620-E4B4-44E7-9D93-102C93D6BE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50" y="5503863"/>
              <a:ext cx="33020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0,96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" name="Rectangle 106">
              <a:extLst>
                <a:ext uri="{FF2B5EF4-FFF2-40B4-BE49-F238E27FC236}">
                  <a16:creationId xmlns:a16="http://schemas.microsoft.com/office/drawing/2014/main" id="{790B0FBF-67CE-40E0-8009-60B4D8DD2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50" y="5016500"/>
              <a:ext cx="33020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0,97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4" name="Rectangle 107">
              <a:extLst>
                <a:ext uri="{FF2B5EF4-FFF2-40B4-BE49-F238E27FC236}">
                  <a16:creationId xmlns:a16="http://schemas.microsoft.com/office/drawing/2014/main" id="{76B24D62-9A8D-41CD-ADCE-B98F355630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50" y="4529138"/>
              <a:ext cx="33020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0,98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5" name="Rectangle 108">
              <a:extLst>
                <a:ext uri="{FF2B5EF4-FFF2-40B4-BE49-F238E27FC236}">
                  <a16:creationId xmlns:a16="http://schemas.microsoft.com/office/drawing/2014/main" id="{3B69404D-ED71-4C75-A258-49823049CB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50" y="4040188"/>
              <a:ext cx="33020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0,99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6" name="Rectangle 109">
              <a:extLst>
                <a:ext uri="{FF2B5EF4-FFF2-40B4-BE49-F238E27FC236}">
                  <a16:creationId xmlns:a16="http://schemas.microsoft.com/office/drawing/2014/main" id="{1C57B694-6E24-446D-9615-2F3861EADE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50" y="3552825"/>
              <a:ext cx="33020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1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1,00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7" name="Rectangle 110">
              <a:extLst>
                <a:ext uri="{FF2B5EF4-FFF2-40B4-BE49-F238E27FC236}">
                  <a16:creationId xmlns:a16="http://schemas.microsoft.com/office/drawing/2014/main" id="{021CEB72-C638-4ADE-A5EC-E0BE99A9F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50" y="3065463"/>
              <a:ext cx="33020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1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1,01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8" name="Rectangle 111">
              <a:extLst>
                <a:ext uri="{FF2B5EF4-FFF2-40B4-BE49-F238E27FC236}">
                  <a16:creationId xmlns:a16="http://schemas.microsoft.com/office/drawing/2014/main" id="{BB9F0403-825E-49A8-BF06-CEDF6BD53A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50" y="2578100"/>
              <a:ext cx="33020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1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1,02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9" name="Rectangle 112">
              <a:extLst>
                <a:ext uri="{FF2B5EF4-FFF2-40B4-BE49-F238E27FC236}">
                  <a16:creationId xmlns:a16="http://schemas.microsoft.com/office/drawing/2014/main" id="{2B5248CE-8FC0-4D8A-B56B-B65D4A6B98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150" y="2093913"/>
              <a:ext cx="33020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1,03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0" name="Rectangle 113">
              <a:extLst>
                <a:ext uri="{FF2B5EF4-FFF2-40B4-BE49-F238E27FC236}">
                  <a16:creationId xmlns:a16="http://schemas.microsoft.com/office/drawing/2014/main" id="{B6205C47-C9A6-4636-B379-A864D0188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0738" y="6162675"/>
              <a:ext cx="2984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625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1" name="Rectangle 114">
              <a:extLst>
                <a:ext uri="{FF2B5EF4-FFF2-40B4-BE49-F238E27FC236}">
                  <a16:creationId xmlns:a16="http://schemas.microsoft.com/office/drawing/2014/main" id="{59E2160F-DE82-498D-854D-5A860AF83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900" y="6162675"/>
              <a:ext cx="296862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645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2" name="Rectangle 115">
              <a:extLst>
                <a:ext uri="{FF2B5EF4-FFF2-40B4-BE49-F238E27FC236}">
                  <a16:creationId xmlns:a16="http://schemas.microsoft.com/office/drawing/2014/main" id="{B8A3A191-C552-4F77-BE5A-A6646AF5E1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5475" y="6162675"/>
              <a:ext cx="2984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665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" name="Rectangle 116">
              <a:extLst>
                <a:ext uri="{FF2B5EF4-FFF2-40B4-BE49-F238E27FC236}">
                  <a16:creationId xmlns:a16="http://schemas.microsoft.com/office/drawing/2014/main" id="{B18B0B1C-26D3-462B-94DE-C641EE57D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050" y="6162675"/>
              <a:ext cx="2984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685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Rectangle 117">
              <a:extLst>
                <a:ext uri="{FF2B5EF4-FFF2-40B4-BE49-F238E27FC236}">
                  <a16:creationId xmlns:a16="http://schemas.microsoft.com/office/drawing/2014/main" id="{D6EBC55D-9DBC-4ED2-97D0-B4B3FD7CF8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0213" y="6162675"/>
              <a:ext cx="2984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705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Rectangle 118">
              <a:extLst>
                <a:ext uri="{FF2B5EF4-FFF2-40B4-BE49-F238E27FC236}">
                  <a16:creationId xmlns:a16="http://schemas.microsoft.com/office/drawing/2014/main" id="{D7C9DBC8-EF46-41DA-A8E4-000769A086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6788" y="6162675"/>
              <a:ext cx="2984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725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" name="Rectangle 119">
              <a:extLst>
                <a:ext uri="{FF2B5EF4-FFF2-40B4-BE49-F238E27FC236}">
                  <a16:creationId xmlns:a16="http://schemas.microsoft.com/office/drawing/2014/main" id="{605D31BF-BAE4-4B62-BF3B-A34A3B078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44950" y="6162675"/>
              <a:ext cx="296862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745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" name="Rectangle 120">
              <a:extLst>
                <a:ext uri="{FF2B5EF4-FFF2-40B4-BE49-F238E27FC236}">
                  <a16:creationId xmlns:a16="http://schemas.microsoft.com/office/drawing/2014/main" id="{C1AE2132-69B3-4E4D-ABC0-5F52F7D3B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81525" y="6162675"/>
              <a:ext cx="2984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765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Rectangle 121">
              <a:extLst>
                <a:ext uri="{FF2B5EF4-FFF2-40B4-BE49-F238E27FC236}">
                  <a16:creationId xmlns:a16="http://schemas.microsoft.com/office/drawing/2014/main" id="{36ACDAE3-1877-4989-9CD5-FDAACA255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9688" y="6162675"/>
              <a:ext cx="296862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785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" name="Rectangle 122">
              <a:extLst>
                <a:ext uri="{FF2B5EF4-FFF2-40B4-BE49-F238E27FC236}">
                  <a16:creationId xmlns:a16="http://schemas.microsoft.com/office/drawing/2014/main" id="{CB28E85A-2F0A-423C-B6C8-28B97A9CF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6263" y="6162675"/>
              <a:ext cx="2984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0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805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" name="Rectangle 126">
              <a:extLst>
                <a:ext uri="{FF2B5EF4-FFF2-40B4-BE49-F238E27FC236}">
                  <a16:creationId xmlns:a16="http://schemas.microsoft.com/office/drawing/2014/main" id="{8862A606-C4E1-4B0D-9A06-B438DAE20E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92488" y="6376988"/>
              <a:ext cx="252412" cy="231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100" b="0" i="0" u="none" strike="noStrike" cap="none" normalizeH="0" baseline="0" dirty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t/s</a:t>
              </a:r>
              <a:endPara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" name="Rectangle 127">
              <a:extLst>
                <a:ext uri="{FF2B5EF4-FFF2-40B4-BE49-F238E27FC236}">
                  <a16:creationId xmlns:a16="http://schemas.microsoft.com/office/drawing/2014/main" id="{26438A8A-BA7A-46B4-AA7A-B3076380AE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150" y="1746250"/>
              <a:ext cx="4432300" cy="319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altLang="hu-HU" sz="1700" b="0" i="0" u="none" strike="noStrike" cap="none" normalizeH="0" baseline="0">
                  <a:ln>
                    <a:noFill/>
                  </a:ln>
                  <a:solidFill>
                    <a:srgbClr val="595959"/>
                  </a:solidFill>
                  <a:effectLst/>
                  <a:latin typeface="Calibri" panose="020F0502020204030204" pitchFamily="34" charset="0"/>
                </a:rPr>
                <a:t>A differenciahányados és a differenciálhányados</a:t>
              </a:r>
              <a:endParaRPr kumimoji="0" lang="hu-HU" altLang="hu-H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" name="Rectangle 128">
              <a:extLst>
                <a:ext uri="{FF2B5EF4-FFF2-40B4-BE49-F238E27FC236}">
                  <a16:creationId xmlns:a16="http://schemas.microsoft.com/office/drawing/2014/main" id="{C2ABABF9-3F43-4DB5-8B59-154FDC3BF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7163" y="1635125"/>
              <a:ext cx="6119812" cy="5084763"/>
            </a:xfrm>
            <a:prstGeom prst="rect">
              <a:avLst/>
            </a:prstGeom>
            <a:noFill/>
            <a:ln w="11113" cap="flat">
              <a:solidFill>
                <a:srgbClr val="D9D9D9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37" name="Rectangle 126">
              <a:extLst>
                <a:ext uri="{FF2B5EF4-FFF2-40B4-BE49-F238E27FC236}">
                  <a16:creationId xmlns:a16="http://schemas.microsoft.com/office/drawing/2014/main" id="{FF202F8A-2F67-49DE-8F72-EE9D9AD4CE1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83379" y="4021319"/>
              <a:ext cx="28854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hu-HU" altLang="hu-HU" sz="1100" dirty="0" err="1">
                  <a:solidFill>
                    <a:srgbClr val="595959"/>
                  </a:solidFill>
                  <a:latin typeface="Calibri" panose="020F0502020204030204" pitchFamily="34" charset="0"/>
                </a:rPr>
                <a:t>c</a:t>
              </a:r>
              <a:r>
                <a:rPr lang="hu-HU" altLang="hu-HU" sz="1100" baseline="-25000" dirty="0" err="1">
                  <a:solidFill>
                    <a:srgbClr val="595959"/>
                  </a:solidFill>
                  <a:latin typeface="Calibri" panose="020F0502020204030204" pitchFamily="34" charset="0"/>
                </a:rPr>
                <a:t>A</a:t>
              </a:r>
              <a:r>
                <a:rPr lang="hu-HU" altLang="hu-HU" sz="1100" dirty="0">
                  <a:solidFill>
                    <a:srgbClr val="595959"/>
                  </a:solidFill>
                  <a:latin typeface="Calibri" panose="020F0502020204030204" pitchFamily="34" charset="0"/>
                </a:rPr>
                <a:t>/M</a:t>
              </a:r>
              <a:endParaRPr kumimoji="0" lang="hu-HU" altLang="hu-H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D295C7CD-7D78-49FC-9DA0-450DD01B4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3205"/>
            <a:ext cx="10515600" cy="1325563"/>
          </a:xfrm>
        </p:spPr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differencia és a differenciál hányados</a:t>
            </a:r>
          </a:p>
        </p:txBody>
      </p:sp>
      <p:sp>
        <p:nvSpPr>
          <p:cNvPr id="101" name="Freeform 94">
            <a:extLst>
              <a:ext uri="{FF2B5EF4-FFF2-40B4-BE49-F238E27FC236}">
                <a16:creationId xmlns:a16="http://schemas.microsoft.com/office/drawing/2014/main" id="{BE0C5C1A-5CA1-4638-A270-1B89F6E8EB6E}"/>
              </a:ext>
            </a:extLst>
          </p:cNvPr>
          <p:cNvSpPr>
            <a:spLocks/>
          </p:cNvSpPr>
          <p:nvPr/>
        </p:nvSpPr>
        <p:spPr bwMode="auto">
          <a:xfrm>
            <a:off x="1050925" y="2330450"/>
            <a:ext cx="4840287" cy="3341688"/>
          </a:xfrm>
          <a:custGeom>
            <a:avLst/>
            <a:gdLst>
              <a:gd name="T0" fmla="*/ 0 w 3049"/>
              <a:gd name="T1" fmla="*/ 0 h 2105"/>
              <a:gd name="T2" fmla="*/ 1524 w 3049"/>
              <a:gd name="T3" fmla="*/ 1147 h 2105"/>
              <a:gd name="T4" fmla="*/ 3049 w 3049"/>
              <a:gd name="T5" fmla="*/ 2105 h 2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49" h="2105">
                <a:moveTo>
                  <a:pt x="0" y="0"/>
                </a:moveTo>
                <a:cubicBezTo>
                  <a:pt x="508" y="382"/>
                  <a:pt x="1016" y="796"/>
                  <a:pt x="1524" y="1147"/>
                </a:cubicBezTo>
                <a:cubicBezTo>
                  <a:pt x="2033" y="1498"/>
                  <a:pt x="2541" y="1786"/>
                  <a:pt x="3049" y="2105"/>
                </a:cubicBezTo>
              </a:path>
            </a:pathLst>
          </a:custGeom>
          <a:noFill/>
          <a:ln w="55563" cap="rnd">
            <a:solidFill>
              <a:srgbClr val="ED7D3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38" name="Csoportba foglalás 137">
            <a:extLst>
              <a:ext uri="{FF2B5EF4-FFF2-40B4-BE49-F238E27FC236}">
                <a16:creationId xmlns:a16="http://schemas.microsoft.com/office/drawing/2014/main" id="{78548426-FA68-4E4D-ACB4-2B0C8FF651EE}"/>
              </a:ext>
            </a:extLst>
          </p:cNvPr>
          <p:cNvGrpSpPr/>
          <p:nvPr/>
        </p:nvGrpSpPr>
        <p:grpSpPr>
          <a:xfrm>
            <a:off x="950913" y="2230438"/>
            <a:ext cx="5040312" cy="3541712"/>
            <a:chOff x="950913" y="2230438"/>
            <a:chExt cx="5040312" cy="3541712"/>
          </a:xfrm>
        </p:grpSpPr>
        <p:sp>
          <p:nvSpPr>
            <p:cNvPr id="103" name="Oval 96">
              <a:extLst>
                <a:ext uri="{FF2B5EF4-FFF2-40B4-BE49-F238E27FC236}">
                  <a16:creationId xmlns:a16="http://schemas.microsoft.com/office/drawing/2014/main" id="{17600739-65BE-4EE4-BF49-32267ACAC4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913" y="2230438"/>
              <a:ext cx="198437" cy="198438"/>
            </a:xfrm>
            <a:prstGeom prst="ellipse">
              <a:avLst/>
            </a:prstGeom>
            <a:noFill/>
            <a:ln w="11113" cap="flat">
              <a:solidFill>
                <a:srgbClr val="ED7D3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4" name="Oval 97">
              <a:extLst>
                <a:ext uri="{FF2B5EF4-FFF2-40B4-BE49-F238E27FC236}">
                  <a16:creationId xmlns:a16="http://schemas.microsoft.com/office/drawing/2014/main" id="{25677453-195B-4669-B25A-18C3EE57E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5500" y="4051300"/>
              <a:ext cx="198437" cy="198438"/>
            </a:xfrm>
            <a:prstGeom prst="ellipse">
              <a:avLst/>
            </a:prstGeom>
            <a:solidFill>
              <a:srgbClr val="ED7D3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6" name="Oval 99">
              <a:extLst>
                <a:ext uri="{FF2B5EF4-FFF2-40B4-BE49-F238E27FC236}">
                  <a16:creationId xmlns:a16="http://schemas.microsoft.com/office/drawing/2014/main" id="{3FD87090-7D86-4EA0-AE52-E4FDDAAA8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1200" y="5572125"/>
              <a:ext cx="200025" cy="200025"/>
            </a:xfrm>
            <a:prstGeom prst="ellipse">
              <a:avLst/>
            </a:prstGeom>
            <a:solidFill>
              <a:srgbClr val="ED7D3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2" name="Oval 95">
              <a:extLst>
                <a:ext uri="{FF2B5EF4-FFF2-40B4-BE49-F238E27FC236}">
                  <a16:creationId xmlns:a16="http://schemas.microsoft.com/office/drawing/2014/main" id="{5DC594C6-F070-4535-9301-CBFCE13194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913" y="2230438"/>
              <a:ext cx="198437" cy="198438"/>
            </a:xfrm>
            <a:prstGeom prst="ellipse">
              <a:avLst/>
            </a:prstGeom>
            <a:solidFill>
              <a:srgbClr val="ED7D3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5" name="Oval 98">
              <a:extLst>
                <a:ext uri="{FF2B5EF4-FFF2-40B4-BE49-F238E27FC236}">
                  <a16:creationId xmlns:a16="http://schemas.microsoft.com/office/drawing/2014/main" id="{7B3647BB-2ECE-42D2-85F5-A1204511BB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5500" y="4051300"/>
              <a:ext cx="198437" cy="198438"/>
            </a:xfrm>
            <a:prstGeom prst="ellipse">
              <a:avLst/>
            </a:prstGeom>
            <a:noFill/>
            <a:ln w="11113" cap="flat">
              <a:solidFill>
                <a:srgbClr val="ED7D3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07" name="Oval 100">
              <a:extLst>
                <a:ext uri="{FF2B5EF4-FFF2-40B4-BE49-F238E27FC236}">
                  <a16:creationId xmlns:a16="http://schemas.microsoft.com/office/drawing/2014/main" id="{873287DE-CF55-4F7E-9C79-A1D3291176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1200" y="5572125"/>
              <a:ext cx="200025" cy="200025"/>
            </a:xfrm>
            <a:prstGeom prst="ellipse">
              <a:avLst/>
            </a:prstGeom>
            <a:noFill/>
            <a:ln w="11113" cap="flat">
              <a:solidFill>
                <a:srgbClr val="ED7D3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  <p:sp>
        <p:nvSpPr>
          <p:cNvPr id="108" name="Freeform 101">
            <a:extLst>
              <a:ext uri="{FF2B5EF4-FFF2-40B4-BE49-F238E27FC236}">
                <a16:creationId xmlns:a16="http://schemas.microsoft.com/office/drawing/2014/main" id="{FF57BCE0-1506-49F6-8AA5-870264BA07B7}"/>
              </a:ext>
            </a:extLst>
          </p:cNvPr>
          <p:cNvSpPr>
            <a:spLocks/>
          </p:cNvSpPr>
          <p:nvPr/>
        </p:nvSpPr>
        <p:spPr bwMode="auto">
          <a:xfrm>
            <a:off x="1044575" y="2324100"/>
            <a:ext cx="4841875" cy="3640138"/>
          </a:xfrm>
          <a:custGeom>
            <a:avLst/>
            <a:gdLst>
              <a:gd name="T0" fmla="*/ 0 w 3050"/>
              <a:gd name="T1" fmla="*/ 0 h 2293"/>
              <a:gd name="T2" fmla="*/ 1528 w 3050"/>
              <a:gd name="T3" fmla="*/ 1147 h 2293"/>
              <a:gd name="T4" fmla="*/ 3050 w 3050"/>
              <a:gd name="T5" fmla="*/ 2293 h 2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50" h="2293">
                <a:moveTo>
                  <a:pt x="0" y="0"/>
                </a:moveTo>
                <a:lnTo>
                  <a:pt x="1528" y="1147"/>
                </a:lnTo>
                <a:lnTo>
                  <a:pt x="3050" y="2293"/>
                </a:lnTo>
              </a:path>
            </a:pathLst>
          </a:custGeom>
          <a:noFill/>
          <a:ln w="22225" cap="rnd">
            <a:solidFill>
              <a:srgbClr val="0070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09" name="Freeform 102">
            <a:extLst>
              <a:ext uri="{FF2B5EF4-FFF2-40B4-BE49-F238E27FC236}">
                <a16:creationId xmlns:a16="http://schemas.microsoft.com/office/drawing/2014/main" id="{609D8999-9357-4F8C-8F6B-FB4A637EC24B}"/>
              </a:ext>
            </a:extLst>
          </p:cNvPr>
          <p:cNvSpPr>
            <a:spLocks/>
          </p:cNvSpPr>
          <p:nvPr/>
        </p:nvSpPr>
        <p:spPr bwMode="auto">
          <a:xfrm>
            <a:off x="1044575" y="2622550"/>
            <a:ext cx="4841875" cy="3044825"/>
          </a:xfrm>
          <a:custGeom>
            <a:avLst/>
            <a:gdLst>
              <a:gd name="T0" fmla="*/ 0 w 3050"/>
              <a:gd name="T1" fmla="*/ 0 h 1918"/>
              <a:gd name="T2" fmla="*/ 1528 w 3050"/>
              <a:gd name="T3" fmla="*/ 959 h 1918"/>
              <a:gd name="T4" fmla="*/ 3050 w 3050"/>
              <a:gd name="T5" fmla="*/ 1918 h 1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50" h="1918">
                <a:moveTo>
                  <a:pt x="0" y="0"/>
                </a:moveTo>
                <a:lnTo>
                  <a:pt x="1528" y="959"/>
                </a:lnTo>
                <a:lnTo>
                  <a:pt x="3050" y="1918"/>
                </a:lnTo>
              </a:path>
            </a:pathLst>
          </a:custGeom>
          <a:noFill/>
          <a:ln w="22225" cap="rnd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10" name="Freeform 103">
            <a:extLst>
              <a:ext uri="{FF2B5EF4-FFF2-40B4-BE49-F238E27FC236}">
                <a16:creationId xmlns:a16="http://schemas.microsoft.com/office/drawing/2014/main" id="{F0B2CDC6-6217-4294-A441-9DA133973F79}"/>
              </a:ext>
            </a:extLst>
          </p:cNvPr>
          <p:cNvSpPr>
            <a:spLocks/>
          </p:cNvSpPr>
          <p:nvPr/>
        </p:nvSpPr>
        <p:spPr bwMode="auto">
          <a:xfrm>
            <a:off x="1044575" y="2479675"/>
            <a:ext cx="4841875" cy="3341688"/>
          </a:xfrm>
          <a:custGeom>
            <a:avLst/>
            <a:gdLst>
              <a:gd name="T0" fmla="*/ 0 w 3050"/>
              <a:gd name="T1" fmla="*/ 0 h 2105"/>
              <a:gd name="T2" fmla="*/ 1528 w 3050"/>
              <a:gd name="T3" fmla="*/ 1049 h 2105"/>
              <a:gd name="T4" fmla="*/ 3050 w 3050"/>
              <a:gd name="T5" fmla="*/ 2105 h 2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050" h="2105">
                <a:moveTo>
                  <a:pt x="0" y="0"/>
                </a:moveTo>
                <a:lnTo>
                  <a:pt x="1528" y="1049"/>
                </a:lnTo>
                <a:lnTo>
                  <a:pt x="3050" y="2105"/>
                </a:lnTo>
              </a:path>
            </a:pathLst>
          </a:custGeom>
          <a:noFill/>
          <a:ln w="22225" cap="rnd">
            <a:solidFill>
              <a:srgbClr val="FF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Szövegdoboz 139">
                <a:extLst>
                  <a:ext uri="{FF2B5EF4-FFF2-40B4-BE49-F238E27FC236}">
                    <a16:creationId xmlns:a16="http://schemas.microsoft.com/office/drawing/2014/main" id="{C80EFA1E-24C7-4500-BEB7-3350C6712CFB}"/>
                  </a:ext>
                </a:extLst>
              </p:cNvPr>
              <p:cNvSpPr txBox="1"/>
              <p:nvPr/>
            </p:nvSpPr>
            <p:spPr>
              <a:xfrm>
                <a:off x="6711951" y="1486223"/>
                <a:ext cx="4634217" cy="6174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hu-HU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Mit jelent a 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hu-HU" sz="3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3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hu-HU" sz="3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hu-HU" sz="3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sz="3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r>
                          <a:rPr lang="hu-HU" sz="3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hu-HU" sz="3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hu-HU" sz="3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hányados?</a:t>
                </a:r>
              </a:p>
            </p:txBody>
          </p:sp>
        </mc:Choice>
        <mc:Fallback xmlns="">
          <p:sp>
            <p:nvSpPr>
              <p:cNvPr id="140" name="Szövegdoboz 139">
                <a:extLst>
                  <a:ext uri="{FF2B5EF4-FFF2-40B4-BE49-F238E27FC236}">
                    <a16:creationId xmlns:a16="http://schemas.microsoft.com/office/drawing/2014/main" id="{C80EFA1E-24C7-4500-BEB7-3350C6712C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1951" y="1486223"/>
                <a:ext cx="4634217" cy="617477"/>
              </a:xfrm>
              <a:prstGeom prst="rect">
                <a:avLst/>
              </a:prstGeom>
              <a:blipFill>
                <a:blip r:embed="rId4"/>
                <a:stretch>
                  <a:fillRect l="-3026" t="-2970" r="-2237" b="-29703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églalap 141">
                <a:extLst>
                  <a:ext uri="{FF2B5EF4-FFF2-40B4-BE49-F238E27FC236}">
                    <a16:creationId xmlns:a16="http://schemas.microsoft.com/office/drawing/2014/main" id="{030743C4-4B12-4206-A201-D5B107A179F3}"/>
                  </a:ext>
                </a:extLst>
              </p:cNvPr>
              <p:cNvSpPr/>
              <p:nvPr/>
            </p:nvSpPr>
            <p:spPr>
              <a:xfrm>
                <a:off x="6869121" y="2335778"/>
                <a:ext cx="4770088" cy="7890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hu-H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hu-H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hu-H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8,9</m:t>
                            </m:r>
                          </m:sub>
                        </m:sSub>
                      </m:num>
                      <m:den>
                        <m:r>
                          <a:rPr lang="hu-H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hu-H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den>
                    </m:f>
                    <m:r>
                      <a:rPr lang="hu-HU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=−4,153</m:t>
                    </m:r>
                    <m:r>
                      <a:rPr lang="hu-H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hu-H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−4</m:t>
                        </m:r>
                      </m:sup>
                    </m:sSup>
                    <m:f>
                      <m:fPr>
                        <m:ctrlPr>
                          <a:rPr lang="hu-H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num>
                      <m:den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hu-HU" sz="32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endParaRPr lang="hu-HU" sz="3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2" name="Téglalap 141">
                <a:extLst>
                  <a:ext uri="{FF2B5EF4-FFF2-40B4-BE49-F238E27FC236}">
                    <a16:creationId xmlns:a16="http://schemas.microsoft.com/office/drawing/2014/main" id="{030743C4-4B12-4206-A201-D5B107A179F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9121" y="2335778"/>
                <a:ext cx="4770088" cy="7890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3" name="Téglalap 142">
                <a:extLst>
                  <a:ext uri="{FF2B5EF4-FFF2-40B4-BE49-F238E27FC236}">
                    <a16:creationId xmlns:a16="http://schemas.microsoft.com/office/drawing/2014/main" id="{600653D8-AF79-4099-8028-D96C66861421}"/>
                  </a:ext>
                </a:extLst>
              </p:cNvPr>
              <p:cNvSpPr/>
              <p:nvPr/>
            </p:nvSpPr>
            <p:spPr>
              <a:xfrm>
                <a:off x="6720399" y="3183967"/>
                <a:ext cx="4910447" cy="7916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hu-H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hu-H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hu-H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9</m:t>
                            </m:r>
                            <m:r>
                              <a:rPr lang="hu-H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</m:t>
                            </m:r>
                            <m:r>
                              <a:rPr lang="hu-HU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10</m:t>
                            </m:r>
                          </m:sub>
                        </m:sSub>
                      </m:num>
                      <m:den>
                        <m:r>
                          <a:rPr lang="hu-H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∆</m:t>
                        </m:r>
                        <m:r>
                          <a:rPr lang="hu-H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den>
                    </m:f>
                    <m:r>
                      <a:rPr lang="hu-HU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hu-H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r>
                      <a:rPr lang="hu-HU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hu-H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469</m:t>
                    </m:r>
                    <m:r>
                      <a:rPr lang="hu-H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hu-H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−4</m:t>
                        </m:r>
                      </m:sup>
                    </m:sSup>
                    <m:f>
                      <m:fPr>
                        <m:ctrlPr>
                          <a:rPr lang="hu-H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num>
                      <m:den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hu-HU" sz="32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endParaRPr lang="hu-HU" sz="3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3" name="Téglalap 142">
                <a:extLst>
                  <a:ext uri="{FF2B5EF4-FFF2-40B4-BE49-F238E27FC236}">
                    <a16:creationId xmlns:a16="http://schemas.microsoft.com/office/drawing/2014/main" id="{600653D8-AF79-4099-8028-D96C668614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0399" y="3183967"/>
                <a:ext cx="4910447" cy="79169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4" name="Téglalap 143">
                <a:extLst>
                  <a:ext uri="{FF2B5EF4-FFF2-40B4-BE49-F238E27FC236}">
                    <a16:creationId xmlns:a16="http://schemas.microsoft.com/office/drawing/2014/main" id="{FDE912CD-24E0-4A8B-9FF4-11AC72459C42}"/>
                  </a:ext>
                </a:extLst>
              </p:cNvPr>
              <p:cNvSpPr/>
              <p:nvPr/>
            </p:nvSpPr>
            <p:spPr>
              <a:xfrm>
                <a:off x="7189686" y="5860516"/>
                <a:ext cx="4602542" cy="7916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hu-H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hu-H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hu-H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9</m:t>
                            </m:r>
                          </m:sub>
                        </m:sSub>
                      </m:num>
                      <m:den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  <m:r>
                          <a:rPr lang="hu-HU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</m:t>
                        </m:r>
                      </m:den>
                    </m:f>
                    <m:r>
                      <a:rPr lang="hu-HU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r>
                      <a:rPr lang="hu-H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r>
                      <a:rPr lang="hu-HU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hu-H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811</m:t>
                    </m:r>
                    <m:r>
                      <a:rPr lang="hu-HU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hu-H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10</m:t>
                        </m:r>
                      </m:e>
                      <m:sup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−4</m:t>
                        </m:r>
                      </m:sup>
                    </m:sSup>
                    <m:f>
                      <m:fPr>
                        <m:ctrlPr>
                          <a:rPr lang="hu-HU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num>
                      <m:den>
                        <m:r>
                          <a:rPr lang="hu-H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hu-HU" sz="3200" dirty="0">
                    <a:latin typeface="Cambria Math" panose="020405030504060302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endParaRPr lang="hu-HU" sz="3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4" name="Téglalap 143">
                <a:extLst>
                  <a:ext uri="{FF2B5EF4-FFF2-40B4-BE49-F238E27FC236}">
                    <a16:creationId xmlns:a16="http://schemas.microsoft.com/office/drawing/2014/main" id="{FDE912CD-24E0-4A8B-9FF4-11AC72459C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9686" y="5860516"/>
                <a:ext cx="4602542" cy="79169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Szövegdoboz 144">
                <a:extLst>
                  <a:ext uri="{FF2B5EF4-FFF2-40B4-BE49-F238E27FC236}">
                    <a16:creationId xmlns:a16="http://schemas.microsoft.com/office/drawing/2014/main" id="{C3733DB1-BAB5-465C-89E2-7C853C24625D}"/>
                  </a:ext>
                </a:extLst>
              </p:cNvPr>
              <p:cNvSpPr txBox="1"/>
              <p:nvPr/>
            </p:nvSpPr>
            <p:spPr>
              <a:xfrm>
                <a:off x="6324600" y="4419600"/>
                <a:ext cx="5677965" cy="10027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hu-HU" sz="320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hu-HU" sz="320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hu-HU" sz="320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hu-HU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sub>
                              </m:sSub>
                              <m:r>
                                <a:rPr lang="hu-HU" sz="3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sSub>
                                <m:sSubPr>
                                  <m:ctrlPr>
                                    <a:rPr lang="hu-HU" sz="32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hu-HU" sz="32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hu-HU" sz="32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2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</a:rPr>
                                    <m:t>8,9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hu-HU" sz="3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den>
                          </m:f>
                        </m:e>
                      </m:func>
                      <m:r>
                        <a:rPr lang="hu-HU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hu-HU" sz="32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hu-HU" sz="32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hu-HU" sz="320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hu-HU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sub>
                              </m:sSub>
                              <m:r>
                                <a:rPr lang="hu-HU" sz="3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←</m:t>
                              </m:r>
                              <m:sSub>
                                <m:sSubPr>
                                  <m:ctrlP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hu-HU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hu-HU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∆</m:t>
                                  </m:r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</m:t>
                                  </m:r>
                                  <m:r>
                                    <a:rPr lang="hu-HU" sz="32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hu-HU" sz="3200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hu-H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</m:t>
                              </m:r>
                            </m:den>
                          </m:f>
                        </m:e>
                      </m:func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𝑑𝑐</m:t>
                              </m:r>
                            </m:e>
                            <m:sub>
                              <m:r>
                                <a:rPr lang="hu-HU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9</m:t>
                              </m:r>
                            </m:sub>
                          </m:sSub>
                        </m:num>
                        <m:den>
                          <m:r>
                            <a:rPr lang="hu-HU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145" name="Szövegdoboz 144">
                <a:extLst>
                  <a:ext uri="{FF2B5EF4-FFF2-40B4-BE49-F238E27FC236}">
                    <a16:creationId xmlns:a16="http://schemas.microsoft.com/office/drawing/2014/main" id="{C3733DB1-BAB5-465C-89E2-7C853C2462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4419600"/>
                <a:ext cx="5677965" cy="1002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0" name="Csoportba foglalás 149">
            <a:extLst>
              <a:ext uri="{FF2B5EF4-FFF2-40B4-BE49-F238E27FC236}">
                <a16:creationId xmlns:a16="http://schemas.microsoft.com/office/drawing/2014/main" id="{E98E84E1-681B-4284-9112-5BAD6D320CE3}"/>
              </a:ext>
            </a:extLst>
          </p:cNvPr>
          <p:cNvGrpSpPr/>
          <p:nvPr/>
        </p:nvGrpSpPr>
        <p:grpSpPr>
          <a:xfrm>
            <a:off x="1249680" y="2118360"/>
            <a:ext cx="4875986" cy="3398203"/>
            <a:chOff x="1249680" y="2118360"/>
            <a:chExt cx="4875986" cy="3398203"/>
          </a:xfrm>
        </p:grpSpPr>
        <p:sp>
          <p:nvSpPr>
            <p:cNvPr id="147" name="Szövegdoboz 146">
              <a:extLst>
                <a:ext uri="{FF2B5EF4-FFF2-40B4-BE49-F238E27FC236}">
                  <a16:creationId xmlns:a16="http://schemas.microsoft.com/office/drawing/2014/main" id="{B10BC765-74D0-4A5D-B79D-69BF3B9636D4}"/>
                </a:ext>
              </a:extLst>
            </p:cNvPr>
            <p:cNvSpPr txBox="1"/>
            <p:nvPr/>
          </p:nvSpPr>
          <p:spPr>
            <a:xfrm>
              <a:off x="1249680" y="2118360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148" name="Szövegdoboz 147">
              <a:extLst>
                <a:ext uri="{FF2B5EF4-FFF2-40B4-BE49-F238E27FC236}">
                  <a16:creationId xmlns:a16="http://schemas.microsoft.com/office/drawing/2014/main" id="{B64F5A94-374E-4399-B9E9-1F0C4A5ADD04}"/>
                </a:ext>
              </a:extLst>
            </p:cNvPr>
            <p:cNvSpPr txBox="1"/>
            <p:nvPr/>
          </p:nvSpPr>
          <p:spPr>
            <a:xfrm>
              <a:off x="3459480" y="3672840"/>
              <a:ext cx="31290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149" name="Szövegdoboz 148">
              <a:extLst>
                <a:ext uri="{FF2B5EF4-FFF2-40B4-BE49-F238E27FC236}">
                  <a16:creationId xmlns:a16="http://schemas.microsoft.com/office/drawing/2014/main" id="{F3B3C21C-26E6-4206-9714-2BBD9EC93D99}"/>
                </a:ext>
              </a:extLst>
            </p:cNvPr>
            <p:cNvSpPr txBox="1"/>
            <p:nvPr/>
          </p:nvSpPr>
          <p:spPr>
            <a:xfrm>
              <a:off x="5684520" y="5116453"/>
              <a:ext cx="4411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</a:t>
              </a:r>
            </a:p>
          </p:txBody>
        </p:sp>
      </p:grpSp>
      <p:grpSp>
        <p:nvGrpSpPr>
          <p:cNvPr id="170" name="Csoportba foglalás 169">
            <a:extLst>
              <a:ext uri="{FF2B5EF4-FFF2-40B4-BE49-F238E27FC236}">
                <a16:creationId xmlns:a16="http://schemas.microsoft.com/office/drawing/2014/main" id="{4E68E2E0-0858-43F9-97CB-5BEB67789728}"/>
              </a:ext>
            </a:extLst>
          </p:cNvPr>
          <p:cNvGrpSpPr/>
          <p:nvPr/>
        </p:nvGrpSpPr>
        <p:grpSpPr>
          <a:xfrm>
            <a:off x="1044575" y="2324100"/>
            <a:ext cx="719570" cy="1825625"/>
            <a:chOff x="1044575" y="2324100"/>
            <a:chExt cx="719570" cy="1825625"/>
          </a:xfrm>
        </p:grpSpPr>
        <p:cxnSp>
          <p:nvCxnSpPr>
            <p:cNvPr id="152" name="Egyenes összekötő nyíllal 151">
              <a:extLst>
                <a:ext uri="{FF2B5EF4-FFF2-40B4-BE49-F238E27FC236}">
                  <a16:creationId xmlns:a16="http://schemas.microsoft.com/office/drawing/2014/main" id="{C1D6F616-7511-4F6A-A8FD-B9E1B773AF9F}"/>
                </a:ext>
              </a:extLst>
            </p:cNvPr>
            <p:cNvCxnSpPr>
              <a:cxnSpLocks/>
              <a:stCxn id="108" idx="0"/>
            </p:cNvCxnSpPr>
            <p:nvPr/>
          </p:nvCxnSpPr>
          <p:spPr>
            <a:xfrm>
              <a:off x="1044575" y="2324100"/>
              <a:ext cx="0" cy="1825625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5" name="Szövegdoboz 164">
                  <a:extLst>
                    <a:ext uri="{FF2B5EF4-FFF2-40B4-BE49-F238E27FC236}">
                      <a16:creationId xmlns:a16="http://schemas.microsoft.com/office/drawing/2014/main" id="{07FF7947-A4DF-46BB-916E-CD3C8225B63F}"/>
                    </a:ext>
                  </a:extLst>
                </p:cNvPr>
                <p:cNvSpPr txBox="1"/>
                <p:nvPr/>
              </p:nvSpPr>
              <p:spPr>
                <a:xfrm>
                  <a:off x="1181100" y="3192780"/>
                  <a:ext cx="583045" cy="32117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u-HU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hu-HU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8,9</m:t>
                            </m:r>
                          </m:sub>
                        </m:sSub>
                      </m:oMath>
                    </m:oMathPara>
                  </a14:m>
                  <a:endParaRPr lang="hu-HU" sz="2000" dirty="0"/>
                </a:p>
              </p:txBody>
            </p:sp>
          </mc:Choice>
          <mc:Fallback xmlns="">
            <p:sp>
              <p:nvSpPr>
                <p:cNvPr id="165" name="Szövegdoboz 164">
                  <a:extLst>
                    <a:ext uri="{FF2B5EF4-FFF2-40B4-BE49-F238E27FC236}">
                      <a16:creationId xmlns:a16="http://schemas.microsoft.com/office/drawing/2014/main" id="{07FF7947-A4DF-46BB-916E-CD3C8225B63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1100" y="3192780"/>
                  <a:ext cx="583045" cy="321178"/>
                </a:xfrm>
                <a:prstGeom prst="rect">
                  <a:avLst/>
                </a:prstGeom>
                <a:blipFill>
                  <a:blip r:embed="rId9"/>
                  <a:stretch>
                    <a:fillRect l="-10526" r="-4211" b="-13462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2" name="Csoportba foglalás 171">
            <a:extLst>
              <a:ext uri="{FF2B5EF4-FFF2-40B4-BE49-F238E27FC236}">
                <a16:creationId xmlns:a16="http://schemas.microsoft.com/office/drawing/2014/main" id="{AEB07DBB-4C29-4A00-990A-830444DC13A2}"/>
              </a:ext>
            </a:extLst>
          </p:cNvPr>
          <p:cNvGrpSpPr/>
          <p:nvPr/>
        </p:nvGrpSpPr>
        <p:grpSpPr>
          <a:xfrm>
            <a:off x="3470275" y="4144963"/>
            <a:ext cx="734594" cy="1516062"/>
            <a:chOff x="3470275" y="4144963"/>
            <a:chExt cx="734594" cy="1516062"/>
          </a:xfrm>
        </p:grpSpPr>
        <p:cxnSp>
          <p:nvCxnSpPr>
            <p:cNvPr id="155" name="Egyenes összekötő nyíllal 154">
              <a:extLst>
                <a:ext uri="{FF2B5EF4-FFF2-40B4-BE49-F238E27FC236}">
                  <a16:creationId xmlns:a16="http://schemas.microsoft.com/office/drawing/2014/main" id="{DF78DF10-CCE4-4848-87BD-911D8842C6D1}"/>
                </a:ext>
              </a:extLst>
            </p:cNvPr>
            <p:cNvCxnSpPr>
              <a:cxnSpLocks/>
              <a:stCxn id="110" idx="1"/>
            </p:cNvCxnSpPr>
            <p:nvPr/>
          </p:nvCxnSpPr>
          <p:spPr>
            <a:xfrm>
              <a:off x="3470275" y="4144963"/>
              <a:ext cx="0" cy="1516062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6" name="Szövegdoboz 165">
                  <a:extLst>
                    <a:ext uri="{FF2B5EF4-FFF2-40B4-BE49-F238E27FC236}">
                      <a16:creationId xmlns:a16="http://schemas.microsoft.com/office/drawing/2014/main" id="{0ADD1CE9-F3BC-4566-B854-7E661B0696D8}"/>
                    </a:ext>
                  </a:extLst>
                </p:cNvPr>
                <p:cNvSpPr txBox="1"/>
                <p:nvPr/>
              </p:nvSpPr>
              <p:spPr>
                <a:xfrm>
                  <a:off x="3512820" y="4762500"/>
                  <a:ext cx="692049" cy="32117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u-HU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sSub>
                          <m:sSubPr>
                            <m:ctrlPr>
                              <a:rPr lang="hu-HU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hu-HU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hu-HU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9,10</m:t>
                            </m:r>
                          </m:sub>
                        </m:sSub>
                      </m:oMath>
                    </m:oMathPara>
                  </a14:m>
                  <a:endParaRPr lang="hu-HU" sz="2000" dirty="0"/>
                </a:p>
              </p:txBody>
            </p:sp>
          </mc:Choice>
          <mc:Fallback xmlns="">
            <p:sp>
              <p:nvSpPr>
                <p:cNvPr id="166" name="Szövegdoboz 165">
                  <a:extLst>
                    <a:ext uri="{FF2B5EF4-FFF2-40B4-BE49-F238E27FC236}">
                      <a16:creationId xmlns:a16="http://schemas.microsoft.com/office/drawing/2014/main" id="{0ADD1CE9-F3BC-4566-B854-7E661B0696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2820" y="4762500"/>
                  <a:ext cx="692049" cy="321178"/>
                </a:xfrm>
                <a:prstGeom prst="rect">
                  <a:avLst/>
                </a:prstGeom>
                <a:blipFill>
                  <a:blip r:embed="rId10"/>
                  <a:stretch>
                    <a:fillRect l="-7895" r="-3509" b="-13208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3" name="Csoportba foglalás 172">
            <a:extLst>
              <a:ext uri="{FF2B5EF4-FFF2-40B4-BE49-F238E27FC236}">
                <a16:creationId xmlns:a16="http://schemas.microsoft.com/office/drawing/2014/main" id="{C9F39347-5CE7-47C4-815E-9435B2D29CB3}"/>
              </a:ext>
            </a:extLst>
          </p:cNvPr>
          <p:cNvGrpSpPr/>
          <p:nvPr/>
        </p:nvGrpSpPr>
        <p:grpSpPr>
          <a:xfrm>
            <a:off x="3450865" y="5661025"/>
            <a:ext cx="2448000" cy="307777"/>
            <a:chOff x="3450865" y="5661025"/>
            <a:chExt cx="2448000" cy="307777"/>
          </a:xfrm>
        </p:grpSpPr>
        <p:cxnSp>
          <p:nvCxnSpPr>
            <p:cNvPr id="162" name="Egyenes összekötő nyíllal 161">
              <a:extLst>
                <a:ext uri="{FF2B5EF4-FFF2-40B4-BE49-F238E27FC236}">
                  <a16:creationId xmlns:a16="http://schemas.microsoft.com/office/drawing/2014/main" id="{43B6FAF6-4A92-44AD-AE1F-6554274F0B5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450865" y="5668976"/>
              <a:ext cx="24480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Szövegdoboz 166">
                  <a:extLst>
                    <a:ext uri="{FF2B5EF4-FFF2-40B4-BE49-F238E27FC236}">
                      <a16:creationId xmlns:a16="http://schemas.microsoft.com/office/drawing/2014/main" id="{F92574C0-7CA3-4C56-A8C9-F4E51334205B}"/>
                    </a:ext>
                  </a:extLst>
                </p:cNvPr>
                <p:cNvSpPr txBox="1"/>
                <p:nvPr/>
              </p:nvSpPr>
              <p:spPr>
                <a:xfrm>
                  <a:off x="4591284" y="5661025"/>
                  <a:ext cx="317266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u-HU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hu-H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hu-HU" sz="2000" dirty="0"/>
                </a:p>
              </p:txBody>
            </p:sp>
          </mc:Choice>
          <mc:Fallback xmlns="">
            <p:sp>
              <p:nvSpPr>
                <p:cNvPr id="167" name="Szövegdoboz 166">
                  <a:extLst>
                    <a:ext uri="{FF2B5EF4-FFF2-40B4-BE49-F238E27FC236}">
                      <a16:creationId xmlns:a16="http://schemas.microsoft.com/office/drawing/2014/main" id="{F92574C0-7CA3-4C56-A8C9-F4E5133420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1284" y="5661025"/>
                  <a:ext cx="317266" cy="307777"/>
                </a:xfrm>
                <a:prstGeom prst="rect">
                  <a:avLst/>
                </a:prstGeom>
                <a:blipFill>
                  <a:blip r:embed="rId11"/>
                  <a:stretch>
                    <a:fillRect l="-17308" r="-15385" b="-6000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71" name="Csoportba foglalás 170">
            <a:extLst>
              <a:ext uri="{FF2B5EF4-FFF2-40B4-BE49-F238E27FC236}">
                <a16:creationId xmlns:a16="http://schemas.microsoft.com/office/drawing/2014/main" id="{4FBDCDA8-A465-4766-9BC4-FC4A0BE4D2F2}"/>
              </a:ext>
            </a:extLst>
          </p:cNvPr>
          <p:cNvGrpSpPr/>
          <p:nvPr/>
        </p:nvGrpSpPr>
        <p:grpSpPr>
          <a:xfrm>
            <a:off x="1041621" y="4144963"/>
            <a:ext cx="2428654" cy="346194"/>
            <a:chOff x="1041621" y="4144963"/>
            <a:chExt cx="2428654" cy="346194"/>
          </a:xfrm>
        </p:grpSpPr>
        <p:cxnSp>
          <p:nvCxnSpPr>
            <p:cNvPr id="157" name="Egyenes összekötő nyíllal 156">
              <a:extLst>
                <a:ext uri="{FF2B5EF4-FFF2-40B4-BE49-F238E27FC236}">
                  <a16:creationId xmlns:a16="http://schemas.microsoft.com/office/drawing/2014/main" id="{75F64974-8BE8-4AA8-B607-A4E33F9AC287}"/>
                </a:ext>
              </a:extLst>
            </p:cNvPr>
            <p:cNvCxnSpPr>
              <a:cxnSpLocks/>
              <a:stCxn id="110" idx="1"/>
            </p:cNvCxnSpPr>
            <p:nvPr/>
          </p:nvCxnSpPr>
          <p:spPr>
            <a:xfrm flipH="1">
              <a:off x="1041621" y="4144963"/>
              <a:ext cx="2428654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8" name="Szövegdoboz 167">
                  <a:extLst>
                    <a:ext uri="{FF2B5EF4-FFF2-40B4-BE49-F238E27FC236}">
                      <a16:creationId xmlns:a16="http://schemas.microsoft.com/office/drawing/2014/main" id="{8BD6BCFE-6987-4D42-9635-8DD1624AC346}"/>
                    </a:ext>
                  </a:extLst>
                </p:cNvPr>
                <p:cNvSpPr txBox="1"/>
                <p:nvPr/>
              </p:nvSpPr>
              <p:spPr>
                <a:xfrm>
                  <a:off x="2095500" y="4183380"/>
                  <a:ext cx="317266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hu-HU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hu-HU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oMath>
                    </m:oMathPara>
                  </a14:m>
                  <a:endParaRPr lang="hu-HU" sz="2000" dirty="0"/>
                </a:p>
              </p:txBody>
            </p:sp>
          </mc:Choice>
          <mc:Fallback xmlns="">
            <p:sp>
              <p:nvSpPr>
                <p:cNvPr id="168" name="Szövegdoboz 167">
                  <a:extLst>
                    <a:ext uri="{FF2B5EF4-FFF2-40B4-BE49-F238E27FC236}">
                      <a16:creationId xmlns:a16="http://schemas.microsoft.com/office/drawing/2014/main" id="{8BD6BCFE-6987-4D42-9635-8DD1624AC34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95500" y="4183380"/>
                  <a:ext cx="317266" cy="307777"/>
                </a:xfrm>
                <a:prstGeom prst="rect">
                  <a:avLst/>
                </a:prstGeom>
                <a:blipFill>
                  <a:blip r:embed="rId12"/>
                  <a:stretch>
                    <a:fillRect l="-19231" r="-15385" b="-5882"/>
                  </a:stretch>
                </a:blipFill>
              </p:spPr>
              <p:txBody>
                <a:bodyPr/>
                <a:lstStyle/>
                <a:p>
                  <a:r>
                    <a:rPr lang="hu-HU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Szövegdoboz 168">
                <a:extLst>
                  <a:ext uri="{FF2B5EF4-FFF2-40B4-BE49-F238E27FC236}">
                    <a16:creationId xmlns:a16="http://schemas.microsoft.com/office/drawing/2014/main" id="{C8ED6303-B3C3-4F0E-BABC-CEB026E8145E}"/>
                  </a:ext>
                </a:extLst>
              </p:cNvPr>
              <p:cNvSpPr txBox="1"/>
              <p:nvPr/>
            </p:nvSpPr>
            <p:spPr>
              <a:xfrm>
                <a:off x="8435340" y="3954780"/>
                <a:ext cx="1310423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hu-HU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→0</m:t>
                      </m:r>
                    </m:oMath>
                  </m:oMathPara>
                </a14:m>
                <a:endParaRPr lang="hu-HU" sz="3200" dirty="0"/>
              </a:p>
            </p:txBody>
          </p:sp>
        </mc:Choice>
        <mc:Fallback xmlns="">
          <p:sp>
            <p:nvSpPr>
              <p:cNvPr id="169" name="Szövegdoboz 168">
                <a:extLst>
                  <a:ext uri="{FF2B5EF4-FFF2-40B4-BE49-F238E27FC236}">
                    <a16:creationId xmlns:a16="http://schemas.microsoft.com/office/drawing/2014/main" id="{C8ED6303-B3C3-4F0E-BABC-CEB026E814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5340" y="3954780"/>
                <a:ext cx="1310423" cy="49244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957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108" grpId="0" animBg="1"/>
      <p:bldP spid="108" grpId="1" animBg="1"/>
      <p:bldP spid="109" grpId="0" animBg="1"/>
      <p:bldP spid="109" grpId="1" animBg="1"/>
      <p:bldP spid="110" grpId="0" animBg="1"/>
      <p:bldP spid="142" grpId="0"/>
      <p:bldP spid="143" grpId="0"/>
      <p:bldP spid="144" grpId="0"/>
      <p:bldP spid="145" grpId="0"/>
      <p:bldP spid="16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0E7FE7-7A6B-4BF8-9EE5-6AB1B782D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6565"/>
            <a:ext cx="10515600" cy="1325563"/>
          </a:xfrm>
        </p:spPr>
        <p:txBody>
          <a:bodyPr/>
          <a:lstStyle/>
          <a:p>
            <a:pPr algn="ctr"/>
            <a:r>
              <a:rPr lang="hu-HU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térfogattal osztott reakciósebesség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F5E4F99-4D1F-402A-952B-787EE22792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5185"/>
            <a:ext cx="10515600" cy="4178935"/>
          </a:xfrm>
        </p:spPr>
        <p:txBody>
          <a:bodyPr>
            <a:normAutofit/>
          </a:bodyPr>
          <a:lstStyle/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kémiai reakciók sebességét tehát az</a:t>
            </a:r>
          </a:p>
          <a:p>
            <a:pPr marL="0" indent="0" algn="r">
              <a:spcBef>
                <a:spcPts val="0"/>
              </a:spcBef>
              <a:spcAft>
                <a:spcPts val="1000"/>
              </a:spcAft>
              <a:buNone/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írja le.</a:t>
            </a:r>
          </a:p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ahol 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reakció térfogattal osztott sebessége,</a:t>
            </a:r>
          </a:p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hu-HU" sz="32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reakció valamely, 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komponensének a koncentrációja,</a:t>
            </a:r>
          </a:p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hu-HU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hu-HU" sz="32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reakció 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edik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komponensének a </a:t>
            </a:r>
            <a:r>
              <a:rPr lang="hu-H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sztöchiometriai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száma,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Mértékegysége: [</a:t>
            </a:r>
            <a:r>
              <a:rPr lang="hu-H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 1 mol∙dm</a:t>
            </a:r>
            <a:r>
              <a:rPr lang="hu-HU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∙s</a:t>
            </a:r>
            <a:r>
              <a:rPr lang="hu-HU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  <a:p>
            <a:pPr marL="441325" indent="-441325">
              <a:spcBef>
                <a:spcPts val="0"/>
              </a:spcBef>
              <a:spcAft>
                <a:spcPts val="1000"/>
              </a:spcAft>
            </a:pPr>
            <a:r>
              <a:rPr lang="hu-H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Mitől függ a reakciók sebessége?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C43FA4EE-ECEB-4760-A6EC-3BAB4B61DB26}"/>
                  </a:ext>
                </a:extLst>
              </p:cNvPr>
              <p:cNvSpPr txBox="1"/>
              <p:nvPr/>
            </p:nvSpPr>
            <p:spPr>
              <a:xfrm>
                <a:off x="7741920" y="2384468"/>
                <a:ext cx="2277931" cy="11453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hu-HU" sz="36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hu-HU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hu-HU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𝜈</m:t>
                              </m:r>
                            </m:e>
                            <m:sub>
                              <m:r>
                                <a:rPr lang="hu-HU" sz="3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den>
                      </m:f>
                      <m:r>
                        <a:rPr lang="hu-HU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hu-H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l-GR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hu-HU" sz="3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hu-HU" sz="3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hu-HU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hu-H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hu-HU" sz="3600" dirty="0"/>
              </a:p>
            </p:txBody>
          </p:sp>
        </mc:Choice>
        <mc:Fallback xmlns="">
          <p:sp>
            <p:nvSpPr>
              <p:cNvPr id="6" name="Szövegdoboz 5">
                <a:extLst>
                  <a:ext uri="{FF2B5EF4-FFF2-40B4-BE49-F238E27FC236}">
                    <a16:creationId xmlns:a16="http://schemas.microsoft.com/office/drawing/2014/main" id="{C43FA4EE-ECEB-4760-A6EC-3BAB4B61DB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1920" y="2384468"/>
                <a:ext cx="2277931" cy="11453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79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18099</TotalTime>
  <Words>3839</Words>
  <Application>Microsoft Office PowerPoint</Application>
  <PresentationFormat>Widescreen</PresentationFormat>
  <Paragraphs>373</Paragraphs>
  <Slides>39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Arial</vt:lpstr>
      <vt:lpstr>Calibri</vt:lpstr>
      <vt:lpstr>Calibri Light</vt:lpstr>
      <vt:lpstr>Cambria Math</vt:lpstr>
      <vt:lpstr>Courier New</vt:lpstr>
      <vt:lpstr>Times New Roman</vt:lpstr>
      <vt:lpstr>Office-téma</vt:lpstr>
      <vt:lpstr>Worksheet</vt:lpstr>
      <vt:lpstr>Kémia alapjai  8. Reakciók sebessége, kémiai kinetika</vt:lpstr>
      <vt:lpstr>A reakciók időbeli lefolyása</vt:lpstr>
      <vt:lpstr>A reakciók időbeli lefolyása [48,49]</vt:lpstr>
      <vt:lpstr>A reakciók időbeli lefolyása</vt:lpstr>
      <vt:lpstr>A reakciók időbeli lefolyása</vt:lpstr>
      <vt:lpstr>A reakciók időbeli lefolyása</vt:lpstr>
      <vt:lpstr>A reakciók időbeli lefolyása</vt:lpstr>
      <vt:lpstr>A differencia és a differenciál hányados</vt:lpstr>
      <vt:lpstr>A térfogattal osztott reakciósebesség</vt:lpstr>
      <vt:lpstr>Az empirikus sebességi egyenlet</vt:lpstr>
      <vt:lpstr>Az empirikus sebességi egyenlet</vt:lpstr>
      <vt:lpstr>Az empirikus sebességi egyenlet</vt:lpstr>
      <vt:lpstr>Az empirikus sebességi egyenlet</vt:lpstr>
      <vt:lpstr>Speciális esetek - elsőrendű reakciók</vt:lpstr>
      <vt:lpstr>Speciális esetek - elsőrendű reakciók</vt:lpstr>
      <vt:lpstr>Speciális esetek - elsőrendű reakciók</vt:lpstr>
      <vt:lpstr>Speciális esetek - elsőrendű reakciók</vt:lpstr>
      <vt:lpstr>Speciális esetek - elsőrendű reakciók</vt:lpstr>
      <vt:lpstr>Speciális esetek - elsőrendű reakciók</vt:lpstr>
      <vt:lpstr>Speciális esetek - elsőrendű reakciók</vt:lpstr>
      <vt:lpstr>Speciális esetek - másodrendű reakciók</vt:lpstr>
      <vt:lpstr>A részrendek meghatározása</vt:lpstr>
      <vt:lpstr>A részrendek meghatározása</vt:lpstr>
      <vt:lpstr>A kezdeti sebességek módszere</vt:lpstr>
      <vt:lpstr>A kezdeti sebességek módszere</vt:lpstr>
      <vt:lpstr>A reakciók sebességének hőmérsékletfüggése</vt:lpstr>
      <vt:lpstr>A reakciók sebességének hőmérsékletfüggése</vt:lpstr>
      <vt:lpstr>A reakciók sebességének hőmérsékletfüggése</vt:lpstr>
      <vt:lpstr>A reakciók sebességének hőmérsékletfüggése</vt:lpstr>
      <vt:lpstr>A reakciók sebességének hőmérsékletfüggése</vt:lpstr>
      <vt:lpstr>A reakciók sebességének hőmérsékletfüggése</vt:lpstr>
      <vt:lpstr>A reakciók sebességének hőmérsékletfüggése</vt:lpstr>
      <vt:lpstr>A reakciók sebességének hőmérsékletfüggése</vt:lpstr>
      <vt:lpstr>A reakciók sebességének hőmérsékletfüggése</vt:lpstr>
      <vt:lpstr>A reakciók sebességének hőmérsékletfüggése</vt:lpstr>
      <vt:lpstr>Katalízis</vt:lpstr>
      <vt:lpstr>Katalizátorok, enzimek</vt:lpstr>
      <vt:lpstr>Inhibitorok</vt:lpstr>
      <vt:lpstr>Irodalom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Kémia alapjai  1. Alapfogalmak</dc:title>
  <dc:creator>Ottó</dc:creator>
  <cp:lastModifiedBy>szistvan</cp:lastModifiedBy>
  <cp:revision>1177</cp:revision>
  <dcterms:created xsi:type="dcterms:W3CDTF">2018-07-21T17:18:01Z</dcterms:created>
  <dcterms:modified xsi:type="dcterms:W3CDTF">2025-08-25T14:46:55Z</dcterms:modified>
</cp:coreProperties>
</file>