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sldIdLst>
    <p:sldId id="324" r:id="rId2"/>
    <p:sldId id="370" r:id="rId3"/>
    <p:sldId id="372" r:id="rId4"/>
    <p:sldId id="342" r:id="rId5"/>
    <p:sldId id="387" r:id="rId6"/>
    <p:sldId id="385" r:id="rId7"/>
    <p:sldId id="386" r:id="rId8"/>
    <p:sldId id="388" r:id="rId9"/>
    <p:sldId id="373" r:id="rId10"/>
    <p:sldId id="374" r:id="rId11"/>
    <p:sldId id="375" r:id="rId12"/>
    <p:sldId id="376" r:id="rId13"/>
    <p:sldId id="377" r:id="rId14"/>
    <p:sldId id="378" r:id="rId15"/>
    <p:sldId id="379" r:id="rId16"/>
    <p:sldId id="380" r:id="rId17"/>
    <p:sldId id="391" r:id="rId18"/>
    <p:sldId id="392" r:id="rId19"/>
    <p:sldId id="393" r:id="rId20"/>
    <p:sldId id="396" r:id="rId21"/>
    <p:sldId id="381" r:id="rId22"/>
    <p:sldId id="382" r:id="rId23"/>
    <p:sldId id="390" r:id="rId24"/>
    <p:sldId id="383" r:id="rId25"/>
    <p:sldId id="389" r:id="rId26"/>
    <p:sldId id="384" r:id="rId27"/>
    <p:sldId id="397" r:id="rId28"/>
    <p:sldId id="398" r:id="rId29"/>
    <p:sldId id="399" r:id="rId30"/>
    <p:sldId id="400" r:id="rId31"/>
    <p:sldId id="401" r:id="rId32"/>
    <p:sldId id="402" r:id="rId33"/>
    <p:sldId id="403" r:id="rId34"/>
    <p:sldId id="405" r:id="rId35"/>
    <p:sldId id="406" r:id="rId36"/>
    <p:sldId id="404" r:id="rId37"/>
    <p:sldId id="407" r:id="rId38"/>
    <p:sldId id="408" r:id="rId39"/>
  </p:sldIdLst>
  <p:sldSz cx="12192000" cy="6858000"/>
  <p:notesSz cx="6858000" cy="91440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566" userDrawn="1">
          <p15:clr>
            <a:srgbClr val="A4A3A4"/>
          </p15:clr>
        </p15:guide>
        <p15:guide id="2" pos="306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0CFC"/>
    <a:srgbClr val="FF6600"/>
    <a:srgbClr val="FF9933"/>
    <a:srgbClr val="B707AF"/>
    <a:srgbClr val="F6989F"/>
    <a:srgbClr val="CC3300"/>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887" autoAdjust="0"/>
    <p:restoredTop sz="92393" autoAdjust="0"/>
  </p:normalViewPr>
  <p:slideViewPr>
    <p:cSldViewPr snapToGrid="0" showGuides="1">
      <p:cViewPr varScale="1">
        <p:scale>
          <a:sx n="102" d="100"/>
          <a:sy n="102" d="100"/>
        </p:scale>
        <p:origin x="1278" y="96"/>
      </p:cViewPr>
      <p:guideLst>
        <p:guide orient="horz" pos="3566"/>
        <p:guide pos="3069"/>
      </p:guideLst>
    </p:cSldViewPr>
  </p:slideViewPr>
  <p:outlineViewPr>
    <p:cViewPr>
      <p:scale>
        <a:sx n="33" d="100"/>
        <a:sy n="33" d="100"/>
      </p:scale>
      <p:origin x="0" y="-13806"/>
    </p:cViewPr>
  </p:outlineViewPr>
  <p:notesTextViewPr>
    <p:cViewPr>
      <p:scale>
        <a:sx n="3" d="2"/>
        <a:sy n="3" d="2"/>
      </p:scale>
      <p:origin x="0" y="0"/>
    </p:cViewPr>
  </p:notesTextViewPr>
  <p:sorterViewPr>
    <p:cViewPr>
      <p:scale>
        <a:sx n="100" d="100"/>
        <a:sy n="100" d="100"/>
      </p:scale>
      <p:origin x="0" y="-15024"/>
    </p:cViewPr>
  </p:sorterViewPr>
  <p:gridSpacing cx="45000" cy="450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charts/_rels/chart1.xml.rels><?xml version="1.0" encoding="UTF-8" standalone="yes"?>
<Relationships xmlns="http://schemas.openxmlformats.org/package/2006/relationships"><Relationship Id="rId3" Type="http://schemas.openxmlformats.org/officeDocument/2006/relationships/oleObject" Target="file:///D:\Oktatas\Kemia_alapjai\2020\Kinetika_abrak.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hu-HU"/>
              <a:t>Elsőrendű reakciók</a:t>
            </a: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scatterChart>
        <c:scatterStyle val="lineMarker"/>
        <c:varyColors val="0"/>
        <c:ser>
          <c:idx val="0"/>
          <c:order val="0"/>
          <c:spPr>
            <a:ln w="38100" cap="rnd">
              <a:solidFill>
                <a:schemeClr val="accent1"/>
              </a:solidFill>
              <a:round/>
            </a:ln>
            <a:effectLst/>
          </c:spPr>
          <c:marker>
            <c:symbol val="none"/>
          </c:marker>
          <c:xVal>
            <c:numRef>
              <c:f>Munka2!$W$23:$W$45</c:f>
              <c:numCache>
                <c:formatCode>General</c:formatCode>
                <c:ptCount val="23"/>
                <c:pt idx="0">
                  <c:v>0</c:v>
                </c:pt>
                <c:pt idx="1">
                  <c:v>20</c:v>
                </c:pt>
                <c:pt idx="2">
                  <c:v>40</c:v>
                </c:pt>
                <c:pt idx="3">
                  <c:v>60</c:v>
                </c:pt>
                <c:pt idx="4">
                  <c:v>80</c:v>
                </c:pt>
                <c:pt idx="5">
                  <c:v>100</c:v>
                </c:pt>
                <c:pt idx="6">
                  <c:v>120</c:v>
                </c:pt>
                <c:pt idx="7">
                  <c:v>140</c:v>
                </c:pt>
                <c:pt idx="8">
                  <c:v>160</c:v>
                </c:pt>
                <c:pt idx="9">
                  <c:v>180</c:v>
                </c:pt>
                <c:pt idx="10">
                  <c:v>200</c:v>
                </c:pt>
                <c:pt idx="11">
                  <c:v>220</c:v>
                </c:pt>
                <c:pt idx="12">
                  <c:v>240</c:v>
                </c:pt>
                <c:pt idx="13">
                  <c:v>260</c:v>
                </c:pt>
                <c:pt idx="14">
                  <c:v>280</c:v>
                </c:pt>
                <c:pt idx="15">
                  <c:v>300</c:v>
                </c:pt>
                <c:pt idx="16">
                  <c:v>320</c:v>
                </c:pt>
                <c:pt idx="17">
                  <c:v>340</c:v>
                </c:pt>
                <c:pt idx="18">
                  <c:v>360</c:v>
                </c:pt>
                <c:pt idx="19">
                  <c:v>380</c:v>
                </c:pt>
                <c:pt idx="20">
                  <c:v>400</c:v>
                </c:pt>
                <c:pt idx="21">
                  <c:v>420</c:v>
                </c:pt>
                <c:pt idx="22">
                  <c:v>440</c:v>
                </c:pt>
              </c:numCache>
            </c:numRef>
          </c:xVal>
          <c:yVal>
            <c:numRef>
              <c:f>Munka2!$AD$23:$AD$45</c:f>
              <c:numCache>
                <c:formatCode>General</c:formatCode>
                <c:ptCount val="23"/>
                <c:pt idx="0">
                  <c:v>0</c:v>
                </c:pt>
                <c:pt idx="1">
                  <c:v>-0.11552453009332425</c:v>
                </c:pt>
                <c:pt idx="2">
                  <c:v>-0.23104906018664836</c:v>
                </c:pt>
                <c:pt idx="3">
                  <c:v>-0.34657359027997259</c:v>
                </c:pt>
                <c:pt idx="4">
                  <c:v>-0.46209812037329684</c:v>
                </c:pt>
                <c:pt idx="5">
                  <c:v>-0.57762265046662109</c:v>
                </c:pt>
                <c:pt idx="6">
                  <c:v>-0.69314718055994529</c:v>
                </c:pt>
                <c:pt idx="7">
                  <c:v>-0.80867171065326948</c:v>
                </c:pt>
                <c:pt idx="8">
                  <c:v>-0.92419624074659368</c:v>
                </c:pt>
                <c:pt idx="9">
                  <c:v>-1.0397207708399179</c:v>
                </c:pt>
                <c:pt idx="10">
                  <c:v>-1.1552453009332422</c:v>
                </c:pt>
                <c:pt idx="11">
                  <c:v>-1.2707698310265663</c:v>
                </c:pt>
                <c:pt idx="12">
                  <c:v>-1.3862943611198906</c:v>
                </c:pt>
                <c:pt idx="13">
                  <c:v>-1.5018188912132147</c:v>
                </c:pt>
                <c:pt idx="14">
                  <c:v>-1.617343421306539</c:v>
                </c:pt>
                <c:pt idx="15">
                  <c:v>-1.732867951399863</c:v>
                </c:pt>
                <c:pt idx="16">
                  <c:v>-1.8483924814931874</c:v>
                </c:pt>
                <c:pt idx="17">
                  <c:v>-1.9639170115865117</c:v>
                </c:pt>
                <c:pt idx="18">
                  <c:v>-2.0794415416798357</c:v>
                </c:pt>
                <c:pt idx="19">
                  <c:v>-2.1949660717731598</c:v>
                </c:pt>
                <c:pt idx="20">
                  <c:v>-2.3104906018664844</c:v>
                </c:pt>
                <c:pt idx="21">
                  <c:v>-2.4260151319598084</c:v>
                </c:pt>
                <c:pt idx="22">
                  <c:v>-2.5415396620531325</c:v>
                </c:pt>
              </c:numCache>
            </c:numRef>
          </c:yVal>
          <c:smooth val="0"/>
          <c:extLst>
            <c:ext xmlns:c16="http://schemas.microsoft.com/office/drawing/2014/chart" uri="{C3380CC4-5D6E-409C-BE32-E72D297353CC}">
              <c16:uniqueId val="{00000000-0BD2-46E3-80F2-58BF6971300D}"/>
            </c:ext>
          </c:extLst>
        </c:ser>
        <c:ser>
          <c:idx val="1"/>
          <c:order val="1"/>
          <c:spPr>
            <a:ln w="38100" cap="rnd">
              <a:solidFill>
                <a:schemeClr val="accent2"/>
              </a:solidFill>
              <a:round/>
            </a:ln>
            <a:effectLst/>
          </c:spPr>
          <c:marker>
            <c:symbol val="none"/>
          </c:marker>
          <c:xVal>
            <c:numRef>
              <c:f>Munka2!$W$23:$W$45</c:f>
              <c:numCache>
                <c:formatCode>General</c:formatCode>
                <c:ptCount val="23"/>
                <c:pt idx="0">
                  <c:v>0</c:v>
                </c:pt>
                <c:pt idx="1">
                  <c:v>20</c:v>
                </c:pt>
                <c:pt idx="2">
                  <c:v>40</c:v>
                </c:pt>
                <c:pt idx="3">
                  <c:v>60</c:v>
                </c:pt>
                <c:pt idx="4">
                  <c:v>80</c:v>
                </c:pt>
                <c:pt idx="5">
                  <c:v>100</c:v>
                </c:pt>
                <c:pt idx="6">
                  <c:v>120</c:v>
                </c:pt>
                <c:pt idx="7">
                  <c:v>140</c:v>
                </c:pt>
                <c:pt idx="8">
                  <c:v>160</c:v>
                </c:pt>
                <c:pt idx="9">
                  <c:v>180</c:v>
                </c:pt>
                <c:pt idx="10">
                  <c:v>200</c:v>
                </c:pt>
                <c:pt idx="11">
                  <c:v>220</c:v>
                </c:pt>
                <c:pt idx="12">
                  <c:v>240</c:v>
                </c:pt>
                <c:pt idx="13">
                  <c:v>260</c:v>
                </c:pt>
                <c:pt idx="14">
                  <c:v>280</c:v>
                </c:pt>
                <c:pt idx="15">
                  <c:v>300</c:v>
                </c:pt>
                <c:pt idx="16">
                  <c:v>320</c:v>
                </c:pt>
                <c:pt idx="17">
                  <c:v>340</c:v>
                </c:pt>
                <c:pt idx="18">
                  <c:v>360</c:v>
                </c:pt>
                <c:pt idx="19">
                  <c:v>380</c:v>
                </c:pt>
                <c:pt idx="20">
                  <c:v>400</c:v>
                </c:pt>
                <c:pt idx="21">
                  <c:v>420</c:v>
                </c:pt>
                <c:pt idx="22">
                  <c:v>440</c:v>
                </c:pt>
              </c:numCache>
            </c:numRef>
          </c:xVal>
          <c:yVal>
            <c:numRef>
              <c:f>Munka2!$AE$23:$AE$45</c:f>
              <c:numCache>
                <c:formatCode>General</c:formatCode>
                <c:ptCount val="23"/>
                <c:pt idx="0">
                  <c:v>0</c:v>
                </c:pt>
                <c:pt idx="1">
                  <c:v>-0.22999999999999995</c:v>
                </c:pt>
                <c:pt idx="2">
                  <c:v>-0.46</c:v>
                </c:pt>
                <c:pt idx="3">
                  <c:v>-0.69</c:v>
                </c:pt>
                <c:pt idx="4">
                  <c:v>-0.91999999999999993</c:v>
                </c:pt>
                <c:pt idx="5">
                  <c:v>-1.1499999999999999</c:v>
                </c:pt>
                <c:pt idx="6">
                  <c:v>-1.38</c:v>
                </c:pt>
                <c:pt idx="7">
                  <c:v>-1.6099999999999999</c:v>
                </c:pt>
                <c:pt idx="8">
                  <c:v>-1.8399999999999999</c:v>
                </c:pt>
                <c:pt idx="9">
                  <c:v>-2.0699999999999998</c:v>
                </c:pt>
                <c:pt idx="10">
                  <c:v>-2.2999999999999998</c:v>
                </c:pt>
                <c:pt idx="11">
                  <c:v>-2.5299999999999998</c:v>
                </c:pt>
                <c:pt idx="12">
                  <c:v>-2.76</c:v>
                </c:pt>
                <c:pt idx="13">
                  <c:v>-2.9899999999999998</c:v>
                </c:pt>
                <c:pt idx="14">
                  <c:v>-3.2199999999999998</c:v>
                </c:pt>
                <c:pt idx="15">
                  <c:v>-3.4499999999999997</c:v>
                </c:pt>
                <c:pt idx="16">
                  <c:v>-3.6799999999999997</c:v>
                </c:pt>
                <c:pt idx="17">
                  <c:v>-3.91</c:v>
                </c:pt>
                <c:pt idx="18">
                  <c:v>-4.1399999999999997</c:v>
                </c:pt>
                <c:pt idx="19">
                  <c:v>-4.37</c:v>
                </c:pt>
                <c:pt idx="20">
                  <c:v>-4.5999999999999996</c:v>
                </c:pt>
                <c:pt idx="21">
                  <c:v>-4.83</c:v>
                </c:pt>
                <c:pt idx="22">
                  <c:v>-5.0599999999999996</c:v>
                </c:pt>
              </c:numCache>
            </c:numRef>
          </c:yVal>
          <c:smooth val="0"/>
          <c:extLst>
            <c:ext xmlns:c16="http://schemas.microsoft.com/office/drawing/2014/chart" uri="{C3380CC4-5D6E-409C-BE32-E72D297353CC}">
              <c16:uniqueId val="{00000001-0BD2-46E3-80F2-58BF6971300D}"/>
            </c:ext>
          </c:extLst>
        </c:ser>
        <c:ser>
          <c:idx val="2"/>
          <c:order val="2"/>
          <c:spPr>
            <a:ln w="38100" cap="rnd">
              <a:solidFill>
                <a:srgbClr val="00B050"/>
              </a:solidFill>
              <a:round/>
            </a:ln>
            <a:effectLst/>
          </c:spPr>
          <c:marker>
            <c:symbol val="none"/>
          </c:marker>
          <c:xVal>
            <c:numRef>
              <c:f>Munka2!$W$23:$W$45</c:f>
              <c:numCache>
                <c:formatCode>General</c:formatCode>
                <c:ptCount val="23"/>
                <c:pt idx="0">
                  <c:v>0</c:v>
                </c:pt>
                <c:pt idx="1">
                  <c:v>20</c:v>
                </c:pt>
                <c:pt idx="2">
                  <c:v>40</c:v>
                </c:pt>
                <c:pt idx="3">
                  <c:v>60</c:v>
                </c:pt>
                <c:pt idx="4">
                  <c:v>80</c:v>
                </c:pt>
                <c:pt idx="5">
                  <c:v>100</c:v>
                </c:pt>
                <c:pt idx="6">
                  <c:v>120</c:v>
                </c:pt>
                <c:pt idx="7">
                  <c:v>140</c:v>
                </c:pt>
                <c:pt idx="8">
                  <c:v>160</c:v>
                </c:pt>
                <c:pt idx="9">
                  <c:v>180</c:v>
                </c:pt>
                <c:pt idx="10">
                  <c:v>200</c:v>
                </c:pt>
                <c:pt idx="11">
                  <c:v>220</c:v>
                </c:pt>
                <c:pt idx="12">
                  <c:v>240</c:v>
                </c:pt>
                <c:pt idx="13">
                  <c:v>260</c:v>
                </c:pt>
                <c:pt idx="14">
                  <c:v>280</c:v>
                </c:pt>
                <c:pt idx="15">
                  <c:v>300</c:v>
                </c:pt>
                <c:pt idx="16">
                  <c:v>320</c:v>
                </c:pt>
                <c:pt idx="17">
                  <c:v>340</c:v>
                </c:pt>
                <c:pt idx="18">
                  <c:v>360</c:v>
                </c:pt>
                <c:pt idx="19">
                  <c:v>380</c:v>
                </c:pt>
                <c:pt idx="20">
                  <c:v>400</c:v>
                </c:pt>
                <c:pt idx="21">
                  <c:v>420</c:v>
                </c:pt>
                <c:pt idx="22">
                  <c:v>440</c:v>
                </c:pt>
              </c:numCache>
            </c:numRef>
          </c:xVal>
          <c:yVal>
            <c:numRef>
              <c:f>Munka2!$AF$23:$AF$45</c:f>
              <c:numCache>
                <c:formatCode>General</c:formatCode>
                <c:ptCount val="23"/>
                <c:pt idx="0">
                  <c:v>0</c:v>
                </c:pt>
                <c:pt idx="1">
                  <c:v>-0.47199999999999992</c:v>
                </c:pt>
                <c:pt idx="2">
                  <c:v>-0.94399999999999995</c:v>
                </c:pt>
                <c:pt idx="3">
                  <c:v>-1.4159999999999999</c:v>
                </c:pt>
                <c:pt idx="4">
                  <c:v>-1.8879999999999999</c:v>
                </c:pt>
                <c:pt idx="5">
                  <c:v>-2.36</c:v>
                </c:pt>
                <c:pt idx="6">
                  <c:v>-2.8319999999999999</c:v>
                </c:pt>
                <c:pt idx="7">
                  <c:v>-3.3039999999999998</c:v>
                </c:pt>
                <c:pt idx="8">
                  <c:v>-3.7759999999999998</c:v>
                </c:pt>
                <c:pt idx="9">
                  <c:v>-4.2480000000000002</c:v>
                </c:pt>
                <c:pt idx="10">
                  <c:v>-4.72</c:v>
                </c:pt>
                <c:pt idx="11">
                  <c:v>-5.1920000000000002</c:v>
                </c:pt>
                <c:pt idx="12">
                  <c:v>-5.6639999999999997</c:v>
                </c:pt>
                <c:pt idx="13">
                  <c:v>-6.1360000000000001</c:v>
                </c:pt>
                <c:pt idx="14">
                  <c:v>-6.6079999999999997</c:v>
                </c:pt>
                <c:pt idx="15">
                  <c:v>-7.08</c:v>
                </c:pt>
                <c:pt idx="16">
                  <c:v>-7.5519999999999996</c:v>
                </c:pt>
                <c:pt idx="17">
                  <c:v>-8.0239999999999991</c:v>
                </c:pt>
                <c:pt idx="18">
                  <c:v>-8.4960000000000004</c:v>
                </c:pt>
                <c:pt idx="19">
                  <c:v>-8.968</c:v>
                </c:pt>
                <c:pt idx="20">
                  <c:v>-9.44</c:v>
                </c:pt>
                <c:pt idx="21">
                  <c:v>-9.911999999999999</c:v>
                </c:pt>
                <c:pt idx="22">
                  <c:v>-10.384</c:v>
                </c:pt>
              </c:numCache>
            </c:numRef>
          </c:yVal>
          <c:smooth val="0"/>
          <c:extLst>
            <c:ext xmlns:c16="http://schemas.microsoft.com/office/drawing/2014/chart" uri="{C3380CC4-5D6E-409C-BE32-E72D297353CC}">
              <c16:uniqueId val="{00000002-0BD2-46E3-80F2-58BF6971300D}"/>
            </c:ext>
          </c:extLst>
        </c:ser>
        <c:dLbls>
          <c:showLegendKey val="0"/>
          <c:showVal val="0"/>
          <c:showCatName val="0"/>
          <c:showSerName val="0"/>
          <c:showPercent val="0"/>
          <c:showBubbleSize val="0"/>
        </c:dLbls>
        <c:axId val="561492032"/>
        <c:axId val="499058416"/>
      </c:scatterChart>
      <c:valAx>
        <c:axId val="561492032"/>
        <c:scaling>
          <c:orientation val="minMax"/>
          <c:max val="45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hu-HU" sz="1400"/>
                  <a:t>t/s</a:t>
                </a:r>
              </a:p>
            </c:rich>
          </c:tx>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499058416"/>
        <c:crossesAt val="-15"/>
        <c:crossBetween val="midCat"/>
      </c:valAx>
      <c:valAx>
        <c:axId val="499058416"/>
        <c:scaling>
          <c:orientation val="minMax"/>
          <c:max val="1"/>
          <c:min val="-11"/>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hu-HU" sz="1400"/>
                  <a:t>ln (c/c</a:t>
                </a:r>
                <a:r>
                  <a:rPr lang="hu-HU" sz="1400" baseline="-25000"/>
                  <a:t>o</a:t>
                </a:r>
                <a:r>
                  <a:rPr lang="hu-HU" sz="1400"/>
                  <a:t>)</a:t>
                </a:r>
              </a:p>
            </c:rich>
          </c:tx>
          <c:layout/>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0.00" sourceLinked="0"/>
        <c:majorTickMark val="out"/>
        <c:minorTickMark val="out"/>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561492032"/>
        <c:crosses val="autoZero"/>
        <c:crossBetween val="midCat"/>
        <c:minorUnit val="1"/>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21.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2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hu-HU"/>
          </a:p>
        </p:txBody>
      </p:sp>
      <p:sp>
        <p:nvSpPr>
          <p:cNvPr id="3" name="Dátum hely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B5E511C-5F32-4510-9552-F6558A4110E0}" type="datetimeFigureOut">
              <a:rPr lang="hu-HU" smtClean="0"/>
              <a:t>2024. 11. 11.</a:t>
            </a:fld>
            <a:endParaRPr lang="hu-HU"/>
          </a:p>
        </p:txBody>
      </p:sp>
      <p:sp>
        <p:nvSpPr>
          <p:cNvPr id="4" name="Diakép hely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hu-HU"/>
          </a:p>
        </p:txBody>
      </p:sp>
      <p:sp>
        <p:nvSpPr>
          <p:cNvPr id="5" name="Jegyzetek hely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6" name="Élőláb hely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hu-HU"/>
          </a:p>
        </p:txBody>
      </p:sp>
      <p:sp>
        <p:nvSpPr>
          <p:cNvPr id="7" name="Dia számának hely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B53BF4-DF2B-40C3-9B68-A2456896F069}" type="slidenum">
              <a:rPr lang="hu-HU" smtClean="0"/>
              <a:t>‹#›</a:t>
            </a:fld>
            <a:endParaRPr lang="hu-HU"/>
          </a:p>
        </p:txBody>
      </p:sp>
    </p:spTree>
    <p:extLst>
      <p:ext uri="{BB962C8B-B14F-4D97-AF65-F5344CB8AC3E}">
        <p14:creationId xmlns:p14="http://schemas.microsoft.com/office/powerpoint/2010/main" val="23541958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22B53BF4-DF2B-40C3-9B68-A2456896F069}" type="slidenum">
              <a:rPr lang="hu-HU" smtClean="0"/>
              <a:t>4</a:t>
            </a:fld>
            <a:endParaRPr lang="hu-HU"/>
          </a:p>
        </p:txBody>
      </p:sp>
    </p:spTree>
    <p:extLst>
      <p:ext uri="{BB962C8B-B14F-4D97-AF65-F5344CB8AC3E}">
        <p14:creationId xmlns:p14="http://schemas.microsoft.com/office/powerpoint/2010/main" val="36638494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B53BF4-DF2B-40C3-9B68-A2456896F069}" type="slidenum">
              <a:rPr lang="hu-HU" smtClean="0"/>
              <a:t>20</a:t>
            </a:fld>
            <a:endParaRPr lang="hu-HU"/>
          </a:p>
        </p:txBody>
      </p:sp>
    </p:spTree>
    <p:extLst>
      <p:ext uri="{BB962C8B-B14F-4D97-AF65-F5344CB8AC3E}">
        <p14:creationId xmlns:p14="http://schemas.microsoft.com/office/powerpoint/2010/main" val="21586042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B53BF4-DF2B-40C3-9B68-A2456896F069}" type="slidenum">
              <a:rPr lang="hu-HU" smtClean="0"/>
              <a:t>25</a:t>
            </a:fld>
            <a:endParaRPr lang="hu-HU"/>
          </a:p>
        </p:txBody>
      </p:sp>
    </p:spTree>
    <p:extLst>
      <p:ext uri="{BB962C8B-B14F-4D97-AF65-F5344CB8AC3E}">
        <p14:creationId xmlns:p14="http://schemas.microsoft.com/office/powerpoint/2010/main" val="40221513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22B53BF4-DF2B-40C3-9B68-A2456896F069}" type="slidenum">
              <a:rPr lang="hu-HU" smtClean="0"/>
              <a:t>5</a:t>
            </a:fld>
            <a:endParaRPr lang="hu-HU"/>
          </a:p>
        </p:txBody>
      </p:sp>
    </p:spTree>
    <p:extLst>
      <p:ext uri="{BB962C8B-B14F-4D97-AF65-F5344CB8AC3E}">
        <p14:creationId xmlns:p14="http://schemas.microsoft.com/office/powerpoint/2010/main" val="42181655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22B53BF4-DF2B-40C3-9B68-A2456896F069}" type="slidenum">
              <a:rPr lang="hu-HU" smtClean="0"/>
              <a:t>6</a:t>
            </a:fld>
            <a:endParaRPr lang="hu-HU"/>
          </a:p>
        </p:txBody>
      </p:sp>
    </p:spTree>
    <p:extLst>
      <p:ext uri="{BB962C8B-B14F-4D97-AF65-F5344CB8AC3E}">
        <p14:creationId xmlns:p14="http://schemas.microsoft.com/office/powerpoint/2010/main" val="19610869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22B53BF4-DF2B-40C3-9B68-A2456896F069}" type="slidenum">
              <a:rPr lang="hu-HU" smtClean="0"/>
              <a:t>7</a:t>
            </a:fld>
            <a:endParaRPr lang="hu-HU"/>
          </a:p>
        </p:txBody>
      </p:sp>
    </p:spTree>
    <p:extLst>
      <p:ext uri="{BB962C8B-B14F-4D97-AF65-F5344CB8AC3E}">
        <p14:creationId xmlns:p14="http://schemas.microsoft.com/office/powerpoint/2010/main" val="5784466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22B53BF4-DF2B-40C3-9B68-A2456896F069}" type="slidenum">
              <a:rPr lang="hu-HU" smtClean="0"/>
              <a:t>8</a:t>
            </a:fld>
            <a:endParaRPr lang="hu-HU"/>
          </a:p>
        </p:txBody>
      </p:sp>
    </p:spTree>
    <p:extLst>
      <p:ext uri="{BB962C8B-B14F-4D97-AF65-F5344CB8AC3E}">
        <p14:creationId xmlns:p14="http://schemas.microsoft.com/office/powerpoint/2010/main" val="19548501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B53BF4-DF2B-40C3-9B68-A2456896F069}" type="slidenum">
              <a:rPr lang="hu-HU" smtClean="0"/>
              <a:t>10</a:t>
            </a:fld>
            <a:endParaRPr lang="hu-HU"/>
          </a:p>
        </p:txBody>
      </p:sp>
    </p:spTree>
    <p:extLst>
      <p:ext uri="{BB962C8B-B14F-4D97-AF65-F5344CB8AC3E}">
        <p14:creationId xmlns:p14="http://schemas.microsoft.com/office/powerpoint/2010/main" val="19705454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5"/>
          </p:nvPr>
        </p:nvSpPr>
        <p:spPr/>
        <p:txBody>
          <a:bodyPr/>
          <a:lstStyle/>
          <a:p>
            <a:fld id="{22B53BF4-DF2B-40C3-9B68-A2456896F069}" type="slidenum">
              <a:rPr lang="hu-HU" smtClean="0"/>
              <a:t>11</a:t>
            </a:fld>
            <a:endParaRPr lang="hu-HU"/>
          </a:p>
        </p:txBody>
      </p:sp>
    </p:spTree>
    <p:extLst>
      <p:ext uri="{BB962C8B-B14F-4D97-AF65-F5344CB8AC3E}">
        <p14:creationId xmlns:p14="http://schemas.microsoft.com/office/powerpoint/2010/main" val="16502348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B53BF4-DF2B-40C3-9B68-A2456896F069}" type="slidenum">
              <a:rPr lang="hu-HU" smtClean="0"/>
              <a:t>12</a:t>
            </a:fld>
            <a:endParaRPr lang="hu-HU"/>
          </a:p>
        </p:txBody>
      </p:sp>
    </p:spTree>
    <p:extLst>
      <p:ext uri="{BB962C8B-B14F-4D97-AF65-F5344CB8AC3E}">
        <p14:creationId xmlns:p14="http://schemas.microsoft.com/office/powerpoint/2010/main" val="24453013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B53BF4-DF2B-40C3-9B68-A2456896F069}" type="slidenum">
              <a:rPr lang="hu-HU" smtClean="0"/>
              <a:t>13</a:t>
            </a:fld>
            <a:endParaRPr lang="hu-HU"/>
          </a:p>
        </p:txBody>
      </p:sp>
    </p:spTree>
    <p:extLst>
      <p:ext uri="{BB962C8B-B14F-4D97-AF65-F5344CB8AC3E}">
        <p14:creationId xmlns:p14="http://schemas.microsoft.com/office/powerpoint/2010/main" val="19472082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160BAFA9-554B-43B6-BEB6-75781DA33B0D}"/>
              </a:ext>
            </a:extLst>
          </p:cNvPr>
          <p:cNvSpPr>
            <a:spLocks noGrp="1"/>
          </p:cNvSpPr>
          <p:nvPr>
            <p:ph type="ctrTitle"/>
          </p:nvPr>
        </p:nvSpPr>
        <p:spPr>
          <a:xfrm>
            <a:off x="1524000" y="1122363"/>
            <a:ext cx="9144000" cy="2387600"/>
          </a:xfrm>
        </p:spPr>
        <p:txBody>
          <a:bodyPr anchor="b"/>
          <a:lstStyle>
            <a:lvl1pPr algn="ctr">
              <a:defRPr sz="6000"/>
            </a:lvl1pPr>
          </a:lstStyle>
          <a:p>
            <a:r>
              <a:rPr lang="hu-HU"/>
              <a:t>Mintacím szerkesztése</a:t>
            </a:r>
          </a:p>
        </p:txBody>
      </p:sp>
      <p:sp>
        <p:nvSpPr>
          <p:cNvPr id="3" name="Alcím 2">
            <a:extLst>
              <a:ext uri="{FF2B5EF4-FFF2-40B4-BE49-F238E27FC236}">
                <a16:creationId xmlns:a16="http://schemas.microsoft.com/office/drawing/2014/main" id="{C4261480-A737-4A63-87C9-550E84F6967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u-HU"/>
              <a:t>Kattintson ide az alcím mintájának szerkesztéséhez</a:t>
            </a:r>
          </a:p>
        </p:txBody>
      </p:sp>
      <p:sp>
        <p:nvSpPr>
          <p:cNvPr id="4" name="Dátum helye 3">
            <a:extLst>
              <a:ext uri="{FF2B5EF4-FFF2-40B4-BE49-F238E27FC236}">
                <a16:creationId xmlns:a16="http://schemas.microsoft.com/office/drawing/2014/main" id="{0B3B546C-A0D3-4F4F-9267-2E67412D05AF}"/>
              </a:ext>
            </a:extLst>
          </p:cNvPr>
          <p:cNvSpPr>
            <a:spLocks noGrp="1"/>
          </p:cNvSpPr>
          <p:nvPr>
            <p:ph type="dt" sz="half" idx="10"/>
          </p:nvPr>
        </p:nvSpPr>
        <p:spPr/>
        <p:txBody>
          <a:bodyPr/>
          <a:lstStyle/>
          <a:p>
            <a:fld id="{DB69C396-9EFF-4811-85B3-5926A9602E3B}" type="datetimeFigureOut">
              <a:rPr lang="hu-HU" smtClean="0"/>
              <a:t>2024. 11. 11.</a:t>
            </a:fld>
            <a:endParaRPr lang="hu-HU"/>
          </a:p>
        </p:txBody>
      </p:sp>
      <p:sp>
        <p:nvSpPr>
          <p:cNvPr id="5" name="Élőláb helye 4">
            <a:extLst>
              <a:ext uri="{FF2B5EF4-FFF2-40B4-BE49-F238E27FC236}">
                <a16:creationId xmlns:a16="http://schemas.microsoft.com/office/drawing/2014/main" id="{91FD01D0-1453-4D3C-B0CC-0317AE43070E}"/>
              </a:ext>
            </a:extLst>
          </p:cNvPr>
          <p:cNvSpPr>
            <a:spLocks noGrp="1"/>
          </p:cNvSpPr>
          <p:nvPr>
            <p:ph type="ftr" sz="quarter" idx="11"/>
          </p:nvPr>
        </p:nvSpPr>
        <p:spPr/>
        <p:txBody>
          <a:bodyPr/>
          <a:lstStyle/>
          <a:p>
            <a:endParaRPr lang="hu-HU"/>
          </a:p>
        </p:txBody>
      </p:sp>
      <p:sp>
        <p:nvSpPr>
          <p:cNvPr id="6" name="Dia számának helye 5">
            <a:extLst>
              <a:ext uri="{FF2B5EF4-FFF2-40B4-BE49-F238E27FC236}">
                <a16:creationId xmlns:a16="http://schemas.microsoft.com/office/drawing/2014/main" id="{20C137CD-8091-40F3-BFC0-A8E9555C2063}"/>
              </a:ext>
            </a:extLst>
          </p:cNvPr>
          <p:cNvSpPr>
            <a:spLocks noGrp="1"/>
          </p:cNvSpPr>
          <p:nvPr>
            <p:ph type="sldNum" sz="quarter" idx="12"/>
          </p:nvPr>
        </p:nvSpPr>
        <p:spPr/>
        <p:txBody>
          <a:bodyPr/>
          <a:lstStyle/>
          <a:p>
            <a:fld id="{3C4C4ECE-28BA-4963-8103-0CE331711D51}" type="slidenum">
              <a:rPr lang="hu-HU" smtClean="0"/>
              <a:t>‹#›</a:t>
            </a:fld>
            <a:endParaRPr lang="hu-HU"/>
          </a:p>
        </p:txBody>
      </p:sp>
    </p:spTree>
    <p:extLst>
      <p:ext uri="{BB962C8B-B14F-4D97-AF65-F5344CB8AC3E}">
        <p14:creationId xmlns:p14="http://schemas.microsoft.com/office/powerpoint/2010/main" val="34145514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440AE0C8-6C09-42ED-A08B-CAA29FA642EC}"/>
              </a:ext>
            </a:extLst>
          </p:cNvPr>
          <p:cNvSpPr>
            <a:spLocks noGrp="1"/>
          </p:cNvSpPr>
          <p:nvPr>
            <p:ph type="title"/>
          </p:nvPr>
        </p:nvSpPr>
        <p:spPr/>
        <p:txBody>
          <a:bodyPr/>
          <a:lstStyle/>
          <a:p>
            <a:r>
              <a:rPr lang="hu-HU"/>
              <a:t>Mintacím szerkesztése</a:t>
            </a:r>
          </a:p>
        </p:txBody>
      </p:sp>
      <p:sp>
        <p:nvSpPr>
          <p:cNvPr id="3" name="Függőleges szöveg helye 2">
            <a:extLst>
              <a:ext uri="{FF2B5EF4-FFF2-40B4-BE49-F238E27FC236}">
                <a16:creationId xmlns:a16="http://schemas.microsoft.com/office/drawing/2014/main" id="{71F1E991-9999-4613-925A-08084B76784D}"/>
              </a:ext>
            </a:extLst>
          </p:cNvPr>
          <p:cNvSpPr>
            <a:spLocks noGrp="1"/>
          </p:cNvSpPr>
          <p:nvPr>
            <p:ph type="body" orient="vert" idx="1"/>
          </p:nvPr>
        </p:nvSpPr>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a:extLst>
              <a:ext uri="{FF2B5EF4-FFF2-40B4-BE49-F238E27FC236}">
                <a16:creationId xmlns:a16="http://schemas.microsoft.com/office/drawing/2014/main" id="{D8BC7D12-80F9-49D4-9398-E9481CAFAFB9}"/>
              </a:ext>
            </a:extLst>
          </p:cNvPr>
          <p:cNvSpPr>
            <a:spLocks noGrp="1"/>
          </p:cNvSpPr>
          <p:nvPr>
            <p:ph type="dt" sz="half" idx="10"/>
          </p:nvPr>
        </p:nvSpPr>
        <p:spPr/>
        <p:txBody>
          <a:bodyPr/>
          <a:lstStyle/>
          <a:p>
            <a:fld id="{DB69C396-9EFF-4811-85B3-5926A9602E3B}" type="datetimeFigureOut">
              <a:rPr lang="hu-HU" smtClean="0"/>
              <a:t>2024. 11. 11.</a:t>
            </a:fld>
            <a:endParaRPr lang="hu-HU"/>
          </a:p>
        </p:txBody>
      </p:sp>
      <p:sp>
        <p:nvSpPr>
          <p:cNvPr id="5" name="Élőláb helye 4">
            <a:extLst>
              <a:ext uri="{FF2B5EF4-FFF2-40B4-BE49-F238E27FC236}">
                <a16:creationId xmlns:a16="http://schemas.microsoft.com/office/drawing/2014/main" id="{0D8C519E-665A-47B6-922A-3938066558C5}"/>
              </a:ext>
            </a:extLst>
          </p:cNvPr>
          <p:cNvSpPr>
            <a:spLocks noGrp="1"/>
          </p:cNvSpPr>
          <p:nvPr>
            <p:ph type="ftr" sz="quarter" idx="11"/>
          </p:nvPr>
        </p:nvSpPr>
        <p:spPr/>
        <p:txBody>
          <a:bodyPr/>
          <a:lstStyle/>
          <a:p>
            <a:endParaRPr lang="hu-HU"/>
          </a:p>
        </p:txBody>
      </p:sp>
      <p:sp>
        <p:nvSpPr>
          <p:cNvPr id="6" name="Dia számának helye 5">
            <a:extLst>
              <a:ext uri="{FF2B5EF4-FFF2-40B4-BE49-F238E27FC236}">
                <a16:creationId xmlns:a16="http://schemas.microsoft.com/office/drawing/2014/main" id="{392C238C-A0EE-4252-BDA2-313443E4E12D}"/>
              </a:ext>
            </a:extLst>
          </p:cNvPr>
          <p:cNvSpPr>
            <a:spLocks noGrp="1"/>
          </p:cNvSpPr>
          <p:nvPr>
            <p:ph type="sldNum" sz="quarter" idx="12"/>
          </p:nvPr>
        </p:nvSpPr>
        <p:spPr/>
        <p:txBody>
          <a:bodyPr/>
          <a:lstStyle/>
          <a:p>
            <a:fld id="{3C4C4ECE-28BA-4963-8103-0CE331711D51}" type="slidenum">
              <a:rPr lang="hu-HU" smtClean="0"/>
              <a:t>‹#›</a:t>
            </a:fld>
            <a:endParaRPr lang="hu-HU"/>
          </a:p>
        </p:txBody>
      </p:sp>
    </p:spTree>
    <p:extLst>
      <p:ext uri="{BB962C8B-B14F-4D97-AF65-F5344CB8AC3E}">
        <p14:creationId xmlns:p14="http://schemas.microsoft.com/office/powerpoint/2010/main" val="1441360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a:extLst>
              <a:ext uri="{FF2B5EF4-FFF2-40B4-BE49-F238E27FC236}">
                <a16:creationId xmlns:a16="http://schemas.microsoft.com/office/drawing/2014/main" id="{B8540914-ABAC-42E6-9209-34DBAFA0807D}"/>
              </a:ext>
            </a:extLst>
          </p:cNvPr>
          <p:cNvSpPr>
            <a:spLocks noGrp="1"/>
          </p:cNvSpPr>
          <p:nvPr>
            <p:ph type="title" orient="vert"/>
          </p:nvPr>
        </p:nvSpPr>
        <p:spPr>
          <a:xfrm>
            <a:off x="8724900" y="365125"/>
            <a:ext cx="2628900" cy="5811838"/>
          </a:xfrm>
        </p:spPr>
        <p:txBody>
          <a:bodyPr vert="eaVert"/>
          <a:lstStyle/>
          <a:p>
            <a:r>
              <a:rPr lang="hu-HU"/>
              <a:t>Mintacím szerkesztése</a:t>
            </a:r>
          </a:p>
        </p:txBody>
      </p:sp>
      <p:sp>
        <p:nvSpPr>
          <p:cNvPr id="3" name="Függőleges szöveg helye 2">
            <a:extLst>
              <a:ext uri="{FF2B5EF4-FFF2-40B4-BE49-F238E27FC236}">
                <a16:creationId xmlns:a16="http://schemas.microsoft.com/office/drawing/2014/main" id="{1F1C6AC4-8FBC-4821-B086-D63ADD780782}"/>
              </a:ext>
            </a:extLst>
          </p:cNvPr>
          <p:cNvSpPr>
            <a:spLocks noGrp="1"/>
          </p:cNvSpPr>
          <p:nvPr>
            <p:ph type="body" orient="vert" idx="1"/>
          </p:nvPr>
        </p:nvSpPr>
        <p:spPr>
          <a:xfrm>
            <a:off x="838200" y="365125"/>
            <a:ext cx="7734300" cy="5811838"/>
          </a:xfrm>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a:extLst>
              <a:ext uri="{FF2B5EF4-FFF2-40B4-BE49-F238E27FC236}">
                <a16:creationId xmlns:a16="http://schemas.microsoft.com/office/drawing/2014/main" id="{165BD712-18E0-4C2D-B613-C3F9BBC8DDEC}"/>
              </a:ext>
            </a:extLst>
          </p:cNvPr>
          <p:cNvSpPr>
            <a:spLocks noGrp="1"/>
          </p:cNvSpPr>
          <p:nvPr>
            <p:ph type="dt" sz="half" idx="10"/>
          </p:nvPr>
        </p:nvSpPr>
        <p:spPr/>
        <p:txBody>
          <a:bodyPr/>
          <a:lstStyle/>
          <a:p>
            <a:fld id="{DB69C396-9EFF-4811-85B3-5926A9602E3B}" type="datetimeFigureOut">
              <a:rPr lang="hu-HU" smtClean="0"/>
              <a:t>2024. 11. 11.</a:t>
            </a:fld>
            <a:endParaRPr lang="hu-HU"/>
          </a:p>
        </p:txBody>
      </p:sp>
      <p:sp>
        <p:nvSpPr>
          <p:cNvPr id="5" name="Élőláb helye 4">
            <a:extLst>
              <a:ext uri="{FF2B5EF4-FFF2-40B4-BE49-F238E27FC236}">
                <a16:creationId xmlns:a16="http://schemas.microsoft.com/office/drawing/2014/main" id="{8A1A3A8E-5927-4BFF-AC17-6902A4DEA86C}"/>
              </a:ext>
            </a:extLst>
          </p:cNvPr>
          <p:cNvSpPr>
            <a:spLocks noGrp="1"/>
          </p:cNvSpPr>
          <p:nvPr>
            <p:ph type="ftr" sz="quarter" idx="11"/>
          </p:nvPr>
        </p:nvSpPr>
        <p:spPr/>
        <p:txBody>
          <a:bodyPr/>
          <a:lstStyle/>
          <a:p>
            <a:endParaRPr lang="hu-HU"/>
          </a:p>
        </p:txBody>
      </p:sp>
      <p:sp>
        <p:nvSpPr>
          <p:cNvPr id="6" name="Dia számának helye 5">
            <a:extLst>
              <a:ext uri="{FF2B5EF4-FFF2-40B4-BE49-F238E27FC236}">
                <a16:creationId xmlns:a16="http://schemas.microsoft.com/office/drawing/2014/main" id="{CEA634D1-2616-4EF7-9A58-D9BEF2F67AB2}"/>
              </a:ext>
            </a:extLst>
          </p:cNvPr>
          <p:cNvSpPr>
            <a:spLocks noGrp="1"/>
          </p:cNvSpPr>
          <p:nvPr>
            <p:ph type="sldNum" sz="quarter" idx="12"/>
          </p:nvPr>
        </p:nvSpPr>
        <p:spPr/>
        <p:txBody>
          <a:bodyPr/>
          <a:lstStyle/>
          <a:p>
            <a:fld id="{3C4C4ECE-28BA-4963-8103-0CE331711D51}" type="slidenum">
              <a:rPr lang="hu-HU" smtClean="0"/>
              <a:t>‹#›</a:t>
            </a:fld>
            <a:endParaRPr lang="hu-HU"/>
          </a:p>
        </p:txBody>
      </p:sp>
    </p:spTree>
    <p:extLst>
      <p:ext uri="{BB962C8B-B14F-4D97-AF65-F5344CB8AC3E}">
        <p14:creationId xmlns:p14="http://schemas.microsoft.com/office/powerpoint/2010/main" val="4859549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E682EB87-273B-45A9-8E30-4475690B58CF}"/>
              </a:ext>
            </a:extLst>
          </p:cNvPr>
          <p:cNvSpPr>
            <a:spLocks noGrp="1"/>
          </p:cNvSpPr>
          <p:nvPr>
            <p:ph type="title"/>
          </p:nvPr>
        </p:nvSpPr>
        <p:spPr/>
        <p:txBody>
          <a:bodyPr/>
          <a:lstStyle/>
          <a:p>
            <a:r>
              <a:rPr lang="hu-HU"/>
              <a:t>Mintacím szerkesztése</a:t>
            </a:r>
          </a:p>
        </p:txBody>
      </p:sp>
      <p:sp>
        <p:nvSpPr>
          <p:cNvPr id="3" name="Tartalom helye 2">
            <a:extLst>
              <a:ext uri="{FF2B5EF4-FFF2-40B4-BE49-F238E27FC236}">
                <a16:creationId xmlns:a16="http://schemas.microsoft.com/office/drawing/2014/main" id="{BF86C1DE-93B5-44C8-B9FD-3F3671FA91E5}"/>
              </a:ext>
            </a:extLst>
          </p:cNvPr>
          <p:cNvSpPr>
            <a:spLocks noGrp="1"/>
          </p:cNvSpPr>
          <p:nvPr>
            <p:ph idx="1"/>
          </p:nvPr>
        </p:nvSpPr>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a:extLst>
              <a:ext uri="{FF2B5EF4-FFF2-40B4-BE49-F238E27FC236}">
                <a16:creationId xmlns:a16="http://schemas.microsoft.com/office/drawing/2014/main" id="{E788EEE0-C39F-4060-823A-27B7E2D95FC4}"/>
              </a:ext>
            </a:extLst>
          </p:cNvPr>
          <p:cNvSpPr>
            <a:spLocks noGrp="1"/>
          </p:cNvSpPr>
          <p:nvPr>
            <p:ph type="dt" sz="half" idx="10"/>
          </p:nvPr>
        </p:nvSpPr>
        <p:spPr/>
        <p:txBody>
          <a:bodyPr/>
          <a:lstStyle/>
          <a:p>
            <a:fld id="{DB69C396-9EFF-4811-85B3-5926A9602E3B}" type="datetimeFigureOut">
              <a:rPr lang="hu-HU" smtClean="0"/>
              <a:t>2024. 11. 11.</a:t>
            </a:fld>
            <a:endParaRPr lang="hu-HU"/>
          </a:p>
        </p:txBody>
      </p:sp>
      <p:sp>
        <p:nvSpPr>
          <p:cNvPr id="5" name="Élőláb helye 4">
            <a:extLst>
              <a:ext uri="{FF2B5EF4-FFF2-40B4-BE49-F238E27FC236}">
                <a16:creationId xmlns:a16="http://schemas.microsoft.com/office/drawing/2014/main" id="{E8FE2C0E-EB24-418C-8704-43D76BD25D10}"/>
              </a:ext>
            </a:extLst>
          </p:cNvPr>
          <p:cNvSpPr>
            <a:spLocks noGrp="1"/>
          </p:cNvSpPr>
          <p:nvPr>
            <p:ph type="ftr" sz="quarter" idx="11"/>
          </p:nvPr>
        </p:nvSpPr>
        <p:spPr/>
        <p:txBody>
          <a:bodyPr/>
          <a:lstStyle/>
          <a:p>
            <a:endParaRPr lang="hu-HU"/>
          </a:p>
        </p:txBody>
      </p:sp>
      <p:sp>
        <p:nvSpPr>
          <p:cNvPr id="6" name="Dia számának helye 5">
            <a:extLst>
              <a:ext uri="{FF2B5EF4-FFF2-40B4-BE49-F238E27FC236}">
                <a16:creationId xmlns:a16="http://schemas.microsoft.com/office/drawing/2014/main" id="{FF2AD948-246F-418E-8C66-66C3DB9FD945}"/>
              </a:ext>
            </a:extLst>
          </p:cNvPr>
          <p:cNvSpPr>
            <a:spLocks noGrp="1"/>
          </p:cNvSpPr>
          <p:nvPr>
            <p:ph type="sldNum" sz="quarter" idx="12"/>
          </p:nvPr>
        </p:nvSpPr>
        <p:spPr/>
        <p:txBody>
          <a:bodyPr/>
          <a:lstStyle/>
          <a:p>
            <a:fld id="{3C4C4ECE-28BA-4963-8103-0CE331711D51}" type="slidenum">
              <a:rPr lang="hu-HU" smtClean="0"/>
              <a:t>‹#›</a:t>
            </a:fld>
            <a:endParaRPr lang="hu-HU"/>
          </a:p>
        </p:txBody>
      </p:sp>
    </p:spTree>
    <p:extLst>
      <p:ext uri="{BB962C8B-B14F-4D97-AF65-F5344CB8AC3E}">
        <p14:creationId xmlns:p14="http://schemas.microsoft.com/office/powerpoint/2010/main" val="3927224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2484EB00-7C7E-4794-BA56-3F20F356628F}"/>
              </a:ext>
            </a:extLst>
          </p:cNvPr>
          <p:cNvSpPr>
            <a:spLocks noGrp="1"/>
          </p:cNvSpPr>
          <p:nvPr>
            <p:ph type="title"/>
          </p:nvPr>
        </p:nvSpPr>
        <p:spPr>
          <a:xfrm>
            <a:off x="831850" y="1709738"/>
            <a:ext cx="10515600" cy="2852737"/>
          </a:xfrm>
        </p:spPr>
        <p:txBody>
          <a:bodyPr anchor="b"/>
          <a:lstStyle>
            <a:lvl1pPr>
              <a:defRPr sz="6000"/>
            </a:lvl1pPr>
          </a:lstStyle>
          <a:p>
            <a:r>
              <a:rPr lang="hu-HU"/>
              <a:t>Mintacím szerkesztése</a:t>
            </a:r>
          </a:p>
        </p:txBody>
      </p:sp>
      <p:sp>
        <p:nvSpPr>
          <p:cNvPr id="3" name="Szöveg helye 2">
            <a:extLst>
              <a:ext uri="{FF2B5EF4-FFF2-40B4-BE49-F238E27FC236}">
                <a16:creationId xmlns:a16="http://schemas.microsoft.com/office/drawing/2014/main" id="{37254D0B-6CDD-4C35-8C97-06C1A9DDB17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u-HU"/>
              <a:t>Mintaszöveg szerkesztése</a:t>
            </a:r>
          </a:p>
        </p:txBody>
      </p:sp>
      <p:sp>
        <p:nvSpPr>
          <p:cNvPr id="4" name="Dátum helye 3">
            <a:extLst>
              <a:ext uri="{FF2B5EF4-FFF2-40B4-BE49-F238E27FC236}">
                <a16:creationId xmlns:a16="http://schemas.microsoft.com/office/drawing/2014/main" id="{B29A6483-CD00-4B3C-92DD-4244DE4D7BF2}"/>
              </a:ext>
            </a:extLst>
          </p:cNvPr>
          <p:cNvSpPr>
            <a:spLocks noGrp="1"/>
          </p:cNvSpPr>
          <p:nvPr>
            <p:ph type="dt" sz="half" idx="10"/>
          </p:nvPr>
        </p:nvSpPr>
        <p:spPr/>
        <p:txBody>
          <a:bodyPr/>
          <a:lstStyle/>
          <a:p>
            <a:fld id="{DB69C396-9EFF-4811-85B3-5926A9602E3B}" type="datetimeFigureOut">
              <a:rPr lang="hu-HU" smtClean="0"/>
              <a:t>2024. 11. 11.</a:t>
            </a:fld>
            <a:endParaRPr lang="hu-HU"/>
          </a:p>
        </p:txBody>
      </p:sp>
      <p:sp>
        <p:nvSpPr>
          <p:cNvPr id="5" name="Élőláb helye 4">
            <a:extLst>
              <a:ext uri="{FF2B5EF4-FFF2-40B4-BE49-F238E27FC236}">
                <a16:creationId xmlns:a16="http://schemas.microsoft.com/office/drawing/2014/main" id="{8D7A25AE-55F6-42A4-B4EC-D2555BD6CD81}"/>
              </a:ext>
            </a:extLst>
          </p:cNvPr>
          <p:cNvSpPr>
            <a:spLocks noGrp="1"/>
          </p:cNvSpPr>
          <p:nvPr>
            <p:ph type="ftr" sz="quarter" idx="11"/>
          </p:nvPr>
        </p:nvSpPr>
        <p:spPr/>
        <p:txBody>
          <a:bodyPr/>
          <a:lstStyle/>
          <a:p>
            <a:endParaRPr lang="hu-HU"/>
          </a:p>
        </p:txBody>
      </p:sp>
      <p:sp>
        <p:nvSpPr>
          <p:cNvPr id="6" name="Dia számának helye 5">
            <a:extLst>
              <a:ext uri="{FF2B5EF4-FFF2-40B4-BE49-F238E27FC236}">
                <a16:creationId xmlns:a16="http://schemas.microsoft.com/office/drawing/2014/main" id="{3F30DF3C-6C01-4487-B55F-83D93C01B748}"/>
              </a:ext>
            </a:extLst>
          </p:cNvPr>
          <p:cNvSpPr>
            <a:spLocks noGrp="1"/>
          </p:cNvSpPr>
          <p:nvPr>
            <p:ph type="sldNum" sz="quarter" idx="12"/>
          </p:nvPr>
        </p:nvSpPr>
        <p:spPr/>
        <p:txBody>
          <a:bodyPr/>
          <a:lstStyle/>
          <a:p>
            <a:fld id="{3C4C4ECE-28BA-4963-8103-0CE331711D51}" type="slidenum">
              <a:rPr lang="hu-HU" smtClean="0"/>
              <a:t>‹#›</a:t>
            </a:fld>
            <a:endParaRPr lang="hu-HU"/>
          </a:p>
        </p:txBody>
      </p:sp>
    </p:spTree>
    <p:extLst>
      <p:ext uri="{BB962C8B-B14F-4D97-AF65-F5344CB8AC3E}">
        <p14:creationId xmlns:p14="http://schemas.microsoft.com/office/powerpoint/2010/main" val="35837205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19C76D7B-C0CA-41EC-AE18-7063342D4E55}"/>
              </a:ext>
            </a:extLst>
          </p:cNvPr>
          <p:cNvSpPr>
            <a:spLocks noGrp="1"/>
          </p:cNvSpPr>
          <p:nvPr>
            <p:ph type="title"/>
          </p:nvPr>
        </p:nvSpPr>
        <p:spPr/>
        <p:txBody>
          <a:bodyPr/>
          <a:lstStyle/>
          <a:p>
            <a:r>
              <a:rPr lang="hu-HU"/>
              <a:t>Mintacím szerkesztése</a:t>
            </a:r>
          </a:p>
        </p:txBody>
      </p:sp>
      <p:sp>
        <p:nvSpPr>
          <p:cNvPr id="3" name="Tartalom helye 2">
            <a:extLst>
              <a:ext uri="{FF2B5EF4-FFF2-40B4-BE49-F238E27FC236}">
                <a16:creationId xmlns:a16="http://schemas.microsoft.com/office/drawing/2014/main" id="{B6C98209-8104-49F6-9C5C-21D352A845A8}"/>
              </a:ext>
            </a:extLst>
          </p:cNvPr>
          <p:cNvSpPr>
            <a:spLocks noGrp="1"/>
          </p:cNvSpPr>
          <p:nvPr>
            <p:ph sz="half" idx="1"/>
          </p:nvPr>
        </p:nvSpPr>
        <p:spPr>
          <a:xfrm>
            <a:off x="838200" y="1825625"/>
            <a:ext cx="5181600" cy="4351338"/>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Tartalom helye 3">
            <a:extLst>
              <a:ext uri="{FF2B5EF4-FFF2-40B4-BE49-F238E27FC236}">
                <a16:creationId xmlns:a16="http://schemas.microsoft.com/office/drawing/2014/main" id="{79190E87-2C8E-4E6C-A1AB-1B0ADDF04043}"/>
              </a:ext>
            </a:extLst>
          </p:cNvPr>
          <p:cNvSpPr>
            <a:spLocks noGrp="1"/>
          </p:cNvSpPr>
          <p:nvPr>
            <p:ph sz="half" idx="2"/>
          </p:nvPr>
        </p:nvSpPr>
        <p:spPr>
          <a:xfrm>
            <a:off x="6172200" y="1825625"/>
            <a:ext cx="5181600" cy="4351338"/>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5" name="Dátum helye 4">
            <a:extLst>
              <a:ext uri="{FF2B5EF4-FFF2-40B4-BE49-F238E27FC236}">
                <a16:creationId xmlns:a16="http://schemas.microsoft.com/office/drawing/2014/main" id="{237839E9-07F7-43CD-913B-5D0D46512A3C}"/>
              </a:ext>
            </a:extLst>
          </p:cNvPr>
          <p:cNvSpPr>
            <a:spLocks noGrp="1"/>
          </p:cNvSpPr>
          <p:nvPr>
            <p:ph type="dt" sz="half" idx="10"/>
          </p:nvPr>
        </p:nvSpPr>
        <p:spPr/>
        <p:txBody>
          <a:bodyPr/>
          <a:lstStyle/>
          <a:p>
            <a:fld id="{DB69C396-9EFF-4811-85B3-5926A9602E3B}" type="datetimeFigureOut">
              <a:rPr lang="hu-HU" smtClean="0"/>
              <a:t>2024. 11. 11.</a:t>
            </a:fld>
            <a:endParaRPr lang="hu-HU"/>
          </a:p>
        </p:txBody>
      </p:sp>
      <p:sp>
        <p:nvSpPr>
          <p:cNvPr id="6" name="Élőláb helye 5">
            <a:extLst>
              <a:ext uri="{FF2B5EF4-FFF2-40B4-BE49-F238E27FC236}">
                <a16:creationId xmlns:a16="http://schemas.microsoft.com/office/drawing/2014/main" id="{E8060AA2-2610-4ED4-B4FB-D694675BCD49}"/>
              </a:ext>
            </a:extLst>
          </p:cNvPr>
          <p:cNvSpPr>
            <a:spLocks noGrp="1"/>
          </p:cNvSpPr>
          <p:nvPr>
            <p:ph type="ftr" sz="quarter" idx="11"/>
          </p:nvPr>
        </p:nvSpPr>
        <p:spPr/>
        <p:txBody>
          <a:bodyPr/>
          <a:lstStyle/>
          <a:p>
            <a:endParaRPr lang="hu-HU"/>
          </a:p>
        </p:txBody>
      </p:sp>
      <p:sp>
        <p:nvSpPr>
          <p:cNvPr id="7" name="Dia számának helye 6">
            <a:extLst>
              <a:ext uri="{FF2B5EF4-FFF2-40B4-BE49-F238E27FC236}">
                <a16:creationId xmlns:a16="http://schemas.microsoft.com/office/drawing/2014/main" id="{B3334C38-4268-43C4-AE0D-3F8164C60F0C}"/>
              </a:ext>
            </a:extLst>
          </p:cNvPr>
          <p:cNvSpPr>
            <a:spLocks noGrp="1"/>
          </p:cNvSpPr>
          <p:nvPr>
            <p:ph type="sldNum" sz="quarter" idx="12"/>
          </p:nvPr>
        </p:nvSpPr>
        <p:spPr/>
        <p:txBody>
          <a:bodyPr/>
          <a:lstStyle/>
          <a:p>
            <a:fld id="{3C4C4ECE-28BA-4963-8103-0CE331711D51}" type="slidenum">
              <a:rPr lang="hu-HU" smtClean="0"/>
              <a:t>‹#›</a:t>
            </a:fld>
            <a:endParaRPr lang="hu-HU"/>
          </a:p>
        </p:txBody>
      </p:sp>
    </p:spTree>
    <p:extLst>
      <p:ext uri="{BB962C8B-B14F-4D97-AF65-F5344CB8AC3E}">
        <p14:creationId xmlns:p14="http://schemas.microsoft.com/office/powerpoint/2010/main" val="4473334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AB7E3171-8575-4C67-B09C-7F72C32AC298}"/>
              </a:ext>
            </a:extLst>
          </p:cNvPr>
          <p:cNvSpPr>
            <a:spLocks noGrp="1"/>
          </p:cNvSpPr>
          <p:nvPr>
            <p:ph type="title"/>
          </p:nvPr>
        </p:nvSpPr>
        <p:spPr>
          <a:xfrm>
            <a:off x="839788" y="365125"/>
            <a:ext cx="10515600" cy="1325563"/>
          </a:xfrm>
        </p:spPr>
        <p:txBody>
          <a:bodyPr/>
          <a:lstStyle/>
          <a:p>
            <a:r>
              <a:rPr lang="hu-HU"/>
              <a:t>Mintacím szerkesztése</a:t>
            </a:r>
          </a:p>
        </p:txBody>
      </p:sp>
      <p:sp>
        <p:nvSpPr>
          <p:cNvPr id="3" name="Szöveg helye 2">
            <a:extLst>
              <a:ext uri="{FF2B5EF4-FFF2-40B4-BE49-F238E27FC236}">
                <a16:creationId xmlns:a16="http://schemas.microsoft.com/office/drawing/2014/main" id="{7F80FC6F-3CB7-454E-9714-9FB804CDBB2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4" name="Tartalom helye 3">
            <a:extLst>
              <a:ext uri="{FF2B5EF4-FFF2-40B4-BE49-F238E27FC236}">
                <a16:creationId xmlns:a16="http://schemas.microsoft.com/office/drawing/2014/main" id="{63ECAB9C-0899-42E5-9713-46D78950AFE5}"/>
              </a:ext>
            </a:extLst>
          </p:cNvPr>
          <p:cNvSpPr>
            <a:spLocks noGrp="1"/>
          </p:cNvSpPr>
          <p:nvPr>
            <p:ph sz="half" idx="2"/>
          </p:nvPr>
        </p:nvSpPr>
        <p:spPr>
          <a:xfrm>
            <a:off x="839788" y="2505075"/>
            <a:ext cx="5157787" cy="3684588"/>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5" name="Szöveg helye 4">
            <a:extLst>
              <a:ext uri="{FF2B5EF4-FFF2-40B4-BE49-F238E27FC236}">
                <a16:creationId xmlns:a16="http://schemas.microsoft.com/office/drawing/2014/main" id="{B1F5453F-938F-40A9-8F49-3493FC447CB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6" name="Tartalom helye 5">
            <a:extLst>
              <a:ext uri="{FF2B5EF4-FFF2-40B4-BE49-F238E27FC236}">
                <a16:creationId xmlns:a16="http://schemas.microsoft.com/office/drawing/2014/main" id="{40C513DE-21D2-4C6F-8F44-E8785BA3B92A}"/>
              </a:ext>
            </a:extLst>
          </p:cNvPr>
          <p:cNvSpPr>
            <a:spLocks noGrp="1"/>
          </p:cNvSpPr>
          <p:nvPr>
            <p:ph sz="quarter" idx="4"/>
          </p:nvPr>
        </p:nvSpPr>
        <p:spPr>
          <a:xfrm>
            <a:off x="6172200" y="2505075"/>
            <a:ext cx="5183188" cy="3684588"/>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7" name="Dátum helye 6">
            <a:extLst>
              <a:ext uri="{FF2B5EF4-FFF2-40B4-BE49-F238E27FC236}">
                <a16:creationId xmlns:a16="http://schemas.microsoft.com/office/drawing/2014/main" id="{852C82A1-8088-461D-81C2-9990F3FD9FB4}"/>
              </a:ext>
            </a:extLst>
          </p:cNvPr>
          <p:cNvSpPr>
            <a:spLocks noGrp="1"/>
          </p:cNvSpPr>
          <p:nvPr>
            <p:ph type="dt" sz="half" idx="10"/>
          </p:nvPr>
        </p:nvSpPr>
        <p:spPr/>
        <p:txBody>
          <a:bodyPr/>
          <a:lstStyle/>
          <a:p>
            <a:fld id="{DB69C396-9EFF-4811-85B3-5926A9602E3B}" type="datetimeFigureOut">
              <a:rPr lang="hu-HU" smtClean="0"/>
              <a:t>2024. 11. 11.</a:t>
            </a:fld>
            <a:endParaRPr lang="hu-HU"/>
          </a:p>
        </p:txBody>
      </p:sp>
      <p:sp>
        <p:nvSpPr>
          <p:cNvPr id="8" name="Élőláb helye 7">
            <a:extLst>
              <a:ext uri="{FF2B5EF4-FFF2-40B4-BE49-F238E27FC236}">
                <a16:creationId xmlns:a16="http://schemas.microsoft.com/office/drawing/2014/main" id="{4D1C14E5-D515-4B78-AD1E-EA50BB4AE8B2}"/>
              </a:ext>
            </a:extLst>
          </p:cNvPr>
          <p:cNvSpPr>
            <a:spLocks noGrp="1"/>
          </p:cNvSpPr>
          <p:nvPr>
            <p:ph type="ftr" sz="quarter" idx="11"/>
          </p:nvPr>
        </p:nvSpPr>
        <p:spPr/>
        <p:txBody>
          <a:bodyPr/>
          <a:lstStyle/>
          <a:p>
            <a:endParaRPr lang="hu-HU"/>
          </a:p>
        </p:txBody>
      </p:sp>
      <p:sp>
        <p:nvSpPr>
          <p:cNvPr id="9" name="Dia számának helye 8">
            <a:extLst>
              <a:ext uri="{FF2B5EF4-FFF2-40B4-BE49-F238E27FC236}">
                <a16:creationId xmlns:a16="http://schemas.microsoft.com/office/drawing/2014/main" id="{9D5A5DA0-FF31-419E-824A-F2B352A3E36D}"/>
              </a:ext>
            </a:extLst>
          </p:cNvPr>
          <p:cNvSpPr>
            <a:spLocks noGrp="1"/>
          </p:cNvSpPr>
          <p:nvPr>
            <p:ph type="sldNum" sz="quarter" idx="12"/>
          </p:nvPr>
        </p:nvSpPr>
        <p:spPr/>
        <p:txBody>
          <a:bodyPr/>
          <a:lstStyle/>
          <a:p>
            <a:fld id="{3C4C4ECE-28BA-4963-8103-0CE331711D51}" type="slidenum">
              <a:rPr lang="hu-HU" smtClean="0"/>
              <a:t>‹#›</a:t>
            </a:fld>
            <a:endParaRPr lang="hu-HU"/>
          </a:p>
        </p:txBody>
      </p:sp>
    </p:spTree>
    <p:extLst>
      <p:ext uri="{BB962C8B-B14F-4D97-AF65-F5344CB8AC3E}">
        <p14:creationId xmlns:p14="http://schemas.microsoft.com/office/powerpoint/2010/main" val="738639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3CC42236-20E1-4CBA-A562-9D4F2040E421}"/>
              </a:ext>
            </a:extLst>
          </p:cNvPr>
          <p:cNvSpPr>
            <a:spLocks noGrp="1"/>
          </p:cNvSpPr>
          <p:nvPr>
            <p:ph type="title"/>
          </p:nvPr>
        </p:nvSpPr>
        <p:spPr/>
        <p:txBody>
          <a:bodyPr/>
          <a:lstStyle/>
          <a:p>
            <a:r>
              <a:rPr lang="hu-HU"/>
              <a:t>Mintacím szerkesztése</a:t>
            </a:r>
          </a:p>
        </p:txBody>
      </p:sp>
      <p:sp>
        <p:nvSpPr>
          <p:cNvPr id="3" name="Dátum helye 2">
            <a:extLst>
              <a:ext uri="{FF2B5EF4-FFF2-40B4-BE49-F238E27FC236}">
                <a16:creationId xmlns:a16="http://schemas.microsoft.com/office/drawing/2014/main" id="{7FBF262A-F4AB-4FF7-9E2A-136F0C92AA84}"/>
              </a:ext>
            </a:extLst>
          </p:cNvPr>
          <p:cNvSpPr>
            <a:spLocks noGrp="1"/>
          </p:cNvSpPr>
          <p:nvPr>
            <p:ph type="dt" sz="half" idx="10"/>
          </p:nvPr>
        </p:nvSpPr>
        <p:spPr/>
        <p:txBody>
          <a:bodyPr/>
          <a:lstStyle/>
          <a:p>
            <a:fld id="{DB69C396-9EFF-4811-85B3-5926A9602E3B}" type="datetimeFigureOut">
              <a:rPr lang="hu-HU" smtClean="0"/>
              <a:t>2024. 11. 11.</a:t>
            </a:fld>
            <a:endParaRPr lang="hu-HU"/>
          </a:p>
        </p:txBody>
      </p:sp>
      <p:sp>
        <p:nvSpPr>
          <p:cNvPr id="4" name="Élőláb helye 3">
            <a:extLst>
              <a:ext uri="{FF2B5EF4-FFF2-40B4-BE49-F238E27FC236}">
                <a16:creationId xmlns:a16="http://schemas.microsoft.com/office/drawing/2014/main" id="{4F462104-FC4D-4A6A-BCF5-7B39718EA6B5}"/>
              </a:ext>
            </a:extLst>
          </p:cNvPr>
          <p:cNvSpPr>
            <a:spLocks noGrp="1"/>
          </p:cNvSpPr>
          <p:nvPr>
            <p:ph type="ftr" sz="quarter" idx="11"/>
          </p:nvPr>
        </p:nvSpPr>
        <p:spPr/>
        <p:txBody>
          <a:bodyPr/>
          <a:lstStyle/>
          <a:p>
            <a:endParaRPr lang="hu-HU"/>
          </a:p>
        </p:txBody>
      </p:sp>
      <p:sp>
        <p:nvSpPr>
          <p:cNvPr id="5" name="Dia számának helye 4">
            <a:extLst>
              <a:ext uri="{FF2B5EF4-FFF2-40B4-BE49-F238E27FC236}">
                <a16:creationId xmlns:a16="http://schemas.microsoft.com/office/drawing/2014/main" id="{4281B4DB-FF4F-4E3A-BAA2-8649BE8019CC}"/>
              </a:ext>
            </a:extLst>
          </p:cNvPr>
          <p:cNvSpPr>
            <a:spLocks noGrp="1"/>
          </p:cNvSpPr>
          <p:nvPr>
            <p:ph type="sldNum" sz="quarter" idx="12"/>
          </p:nvPr>
        </p:nvSpPr>
        <p:spPr/>
        <p:txBody>
          <a:bodyPr/>
          <a:lstStyle/>
          <a:p>
            <a:fld id="{3C4C4ECE-28BA-4963-8103-0CE331711D51}" type="slidenum">
              <a:rPr lang="hu-HU" smtClean="0"/>
              <a:t>‹#›</a:t>
            </a:fld>
            <a:endParaRPr lang="hu-HU"/>
          </a:p>
        </p:txBody>
      </p:sp>
    </p:spTree>
    <p:extLst>
      <p:ext uri="{BB962C8B-B14F-4D97-AF65-F5344CB8AC3E}">
        <p14:creationId xmlns:p14="http://schemas.microsoft.com/office/powerpoint/2010/main" val="2405447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1">
            <a:extLst>
              <a:ext uri="{FF2B5EF4-FFF2-40B4-BE49-F238E27FC236}">
                <a16:creationId xmlns:a16="http://schemas.microsoft.com/office/drawing/2014/main" id="{49A6A609-2800-48D5-9556-0E24C513D1B5}"/>
              </a:ext>
            </a:extLst>
          </p:cNvPr>
          <p:cNvSpPr>
            <a:spLocks noGrp="1"/>
          </p:cNvSpPr>
          <p:nvPr>
            <p:ph type="dt" sz="half" idx="10"/>
          </p:nvPr>
        </p:nvSpPr>
        <p:spPr/>
        <p:txBody>
          <a:bodyPr/>
          <a:lstStyle/>
          <a:p>
            <a:fld id="{DB69C396-9EFF-4811-85B3-5926A9602E3B}" type="datetimeFigureOut">
              <a:rPr lang="hu-HU" smtClean="0"/>
              <a:t>2024. 11. 11.</a:t>
            </a:fld>
            <a:endParaRPr lang="hu-HU"/>
          </a:p>
        </p:txBody>
      </p:sp>
      <p:sp>
        <p:nvSpPr>
          <p:cNvPr id="3" name="Élőláb helye 2">
            <a:extLst>
              <a:ext uri="{FF2B5EF4-FFF2-40B4-BE49-F238E27FC236}">
                <a16:creationId xmlns:a16="http://schemas.microsoft.com/office/drawing/2014/main" id="{834DE4DC-3842-4BDA-A0BA-1A106968C0AF}"/>
              </a:ext>
            </a:extLst>
          </p:cNvPr>
          <p:cNvSpPr>
            <a:spLocks noGrp="1"/>
          </p:cNvSpPr>
          <p:nvPr>
            <p:ph type="ftr" sz="quarter" idx="11"/>
          </p:nvPr>
        </p:nvSpPr>
        <p:spPr/>
        <p:txBody>
          <a:bodyPr/>
          <a:lstStyle/>
          <a:p>
            <a:endParaRPr lang="hu-HU"/>
          </a:p>
        </p:txBody>
      </p:sp>
      <p:sp>
        <p:nvSpPr>
          <p:cNvPr id="4" name="Dia számának helye 3">
            <a:extLst>
              <a:ext uri="{FF2B5EF4-FFF2-40B4-BE49-F238E27FC236}">
                <a16:creationId xmlns:a16="http://schemas.microsoft.com/office/drawing/2014/main" id="{DB5EA7E8-AB0D-43D2-81C5-A0E0D74B6F71}"/>
              </a:ext>
            </a:extLst>
          </p:cNvPr>
          <p:cNvSpPr>
            <a:spLocks noGrp="1"/>
          </p:cNvSpPr>
          <p:nvPr>
            <p:ph type="sldNum" sz="quarter" idx="12"/>
          </p:nvPr>
        </p:nvSpPr>
        <p:spPr/>
        <p:txBody>
          <a:bodyPr/>
          <a:lstStyle/>
          <a:p>
            <a:fld id="{3C4C4ECE-28BA-4963-8103-0CE331711D51}" type="slidenum">
              <a:rPr lang="hu-HU" smtClean="0"/>
              <a:t>‹#›</a:t>
            </a:fld>
            <a:endParaRPr lang="hu-HU"/>
          </a:p>
        </p:txBody>
      </p:sp>
    </p:spTree>
    <p:extLst>
      <p:ext uri="{BB962C8B-B14F-4D97-AF65-F5344CB8AC3E}">
        <p14:creationId xmlns:p14="http://schemas.microsoft.com/office/powerpoint/2010/main" val="389485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71A396A4-CBDA-400A-AE4A-A716C98F0823}"/>
              </a:ext>
            </a:extLst>
          </p:cNvPr>
          <p:cNvSpPr>
            <a:spLocks noGrp="1"/>
          </p:cNvSpPr>
          <p:nvPr>
            <p:ph type="title"/>
          </p:nvPr>
        </p:nvSpPr>
        <p:spPr>
          <a:xfrm>
            <a:off x="839788" y="457200"/>
            <a:ext cx="3932237" cy="1600200"/>
          </a:xfrm>
        </p:spPr>
        <p:txBody>
          <a:bodyPr anchor="b"/>
          <a:lstStyle>
            <a:lvl1pPr>
              <a:defRPr sz="3200"/>
            </a:lvl1pPr>
          </a:lstStyle>
          <a:p>
            <a:r>
              <a:rPr lang="hu-HU"/>
              <a:t>Mintacím szerkesztése</a:t>
            </a:r>
          </a:p>
        </p:txBody>
      </p:sp>
      <p:sp>
        <p:nvSpPr>
          <p:cNvPr id="3" name="Tartalom helye 2">
            <a:extLst>
              <a:ext uri="{FF2B5EF4-FFF2-40B4-BE49-F238E27FC236}">
                <a16:creationId xmlns:a16="http://schemas.microsoft.com/office/drawing/2014/main" id="{E7EED0C4-AD41-4FC0-A47C-4DE435B3256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Szöveg helye 3">
            <a:extLst>
              <a:ext uri="{FF2B5EF4-FFF2-40B4-BE49-F238E27FC236}">
                <a16:creationId xmlns:a16="http://schemas.microsoft.com/office/drawing/2014/main" id="{DF5A823A-8BD1-49D6-BF5F-A832DA0C1B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a:t>Mintaszöveg szerkesztése</a:t>
            </a:r>
          </a:p>
        </p:txBody>
      </p:sp>
      <p:sp>
        <p:nvSpPr>
          <p:cNvPr id="5" name="Dátum helye 4">
            <a:extLst>
              <a:ext uri="{FF2B5EF4-FFF2-40B4-BE49-F238E27FC236}">
                <a16:creationId xmlns:a16="http://schemas.microsoft.com/office/drawing/2014/main" id="{3D787E0B-9410-40AE-8514-11421603CBA8}"/>
              </a:ext>
            </a:extLst>
          </p:cNvPr>
          <p:cNvSpPr>
            <a:spLocks noGrp="1"/>
          </p:cNvSpPr>
          <p:nvPr>
            <p:ph type="dt" sz="half" idx="10"/>
          </p:nvPr>
        </p:nvSpPr>
        <p:spPr/>
        <p:txBody>
          <a:bodyPr/>
          <a:lstStyle/>
          <a:p>
            <a:fld id="{DB69C396-9EFF-4811-85B3-5926A9602E3B}" type="datetimeFigureOut">
              <a:rPr lang="hu-HU" smtClean="0"/>
              <a:t>2024. 11. 11.</a:t>
            </a:fld>
            <a:endParaRPr lang="hu-HU"/>
          </a:p>
        </p:txBody>
      </p:sp>
      <p:sp>
        <p:nvSpPr>
          <p:cNvPr id="6" name="Élőláb helye 5">
            <a:extLst>
              <a:ext uri="{FF2B5EF4-FFF2-40B4-BE49-F238E27FC236}">
                <a16:creationId xmlns:a16="http://schemas.microsoft.com/office/drawing/2014/main" id="{56C67F90-7949-4F33-AEFE-CBF36FC80AD3}"/>
              </a:ext>
            </a:extLst>
          </p:cNvPr>
          <p:cNvSpPr>
            <a:spLocks noGrp="1"/>
          </p:cNvSpPr>
          <p:nvPr>
            <p:ph type="ftr" sz="quarter" idx="11"/>
          </p:nvPr>
        </p:nvSpPr>
        <p:spPr/>
        <p:txBody>
          <a:bodyPr/>
          <a:lstStyle/>
          <a:p>
            <a:endParaRPr lang="hu-HU"/>
          </a:p>
        </p:txBody>
      </p:sp>
      <p:sp>
        <p:nvSpPr>
          <p:cNvPr id="7" name="Dia számának helye 6">
            <a:extLst>
              <a:ext uri="{FF2B5EF4-FFF2-40B4-BE49-F238E27FC236}">
                <a16:creationId xmlns:a16="http://schemas.microsoft.com/office/drawing/2014/main" id="{D1A68B43-D789-4812-9543-12B0DDC3A59D}"/>
              </a:ext>
            </a:extLst>
          </p:cNvPr>
          <p:cNvSpPr>
            <a:spLocks noGrp="1"/>
          </p:cNvSpPr>
          <p:nvPr>
            <p:ph type="sldNum" sz="quarter" idx="12"/>
          </p:nvPr>
        </p:nvSpPr>
        <p:spPr/>
        <p:txBody>
          <a:bodyPr/>
          <a:lstStyle/>
          <a:p>
            <a:fld id="{3C4C4ECE-28BA-4963-8103-0CE331711D51}" type="slidenum">
              <a:rPr lang="hu-HU" smtClean="0"/>
              <a:t>‹#›</a:t>
            </a:fld>
            <a:endParaRPr lang="hu-HU"/>
          </a:p>
        </p:txBody>
      </p:sp>
    </p:spTree>
    <p:extLst>
      <p:ext uri="{BB962C8B-B14F-4D97-AF65-F5344CB8AC3E}">
        <p14:creationId xmlns:p14="http://schemas.microsoft.com/office/powerpoint/2010/main" val="19518298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098C1FBA-AD13-4AB1-A511-D7196AA1A979}"/>
              </a:ext>
            </a:extLst>
          </p:cNvPr>
          <p:cNvSpPr>
            <a:spLocks noGrp="1"/>
          </p:cNvSpPr>
          <p:nvPr>
            <p:ph type="title"/>
          </p:nvPr>
        </p:nvSpPr>
        <p:spPr>
          <a:xfrm>
            <a:off x="839788" y="457200"/>
            <a:ext cx="3932237" cy="1600200"/>
          </a:xfrm>
        </p:spPr>
        <p:txBody>
          <a:bodyPr anchor="b"/>
          <a:lstStyle>
            <a:lvl1pPr>
              <a:defRPr sz="3200"/>
            </a:lvl1pPr>
          </a:lstStyle>
          <a:p>
            <a:r>
              <a:rPr lang="hu-HU"/>
              <a:t>Mintacím szerkesztése</a:t>
            </a:r>
          </a:p>
        </p:txBody>
      </p:sp>
      <p:sp>
        <p:nvSpPr>
          <p:cNvPr id="3" name="Kép helye 2">
            <a:extLst>
              <a:ext uri="{FF2B5EF4-FFF2-40B4-BE49-F238E27FC236}">
                <a16:creationId xmlns:a16="http://schemas.microsoft.com/office/drawing/2014/main" id="{8938488A-C63F-45A5-B4E1-C5B4ECD7075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u-HU"/>
          </a:p>
        </p:txBody>
      </p:sp>
      <p:sp>
        <p:nvSpPr>
          <p:cNvPr id="4" name="Szöveg helye 3">
            <a:extLst>
              <a:ext uri="{FF2B5EF4-FFF2-40B4-BE49-F238E27FC236}">
                <a16:creationId xmlns:a16="http://schemas.microsoft.com/office/drawing/2014/main" id="{6AE3F16C-981C-41FC-B930-3672F02B0B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a:t>Mintaszöveg szerkesztése</a:t>
            </a:r>
          </a:p>
        </p:txBody>
      </p:sp>
      <p:sp>
        <p:nvSpPr>
          <p:cNvPr id="5" name="Dátum helye 4">
            <a:extLst>
              <a:ext uri="{FF2B5EF4-FFF2-40B4-BE49-F238E27FC236}">
                <a16:creationId xmlns:a16="http://schemas.microsoft.com/office/drawing/2014/main" id="{4E6DF3D4-4843-49AB-87DE-CBFA339112D5}"/>
              </a:ext>
            </a:extLst>
          </p:cNvPr>
          <p:cNvSpPr>
            <a:spLocks noGrp="1"/>
          </p:cNvSpPr>
          <p:nvPr>
            <p:ph type="dt" sz="half" idx="10"/>
          </p:nvPr>
        </p:nvSpPr>
        <p:spPr/>
        <p:txBody>
          <a:bodyPr/>
          <a:lstStyle/>
          <a:p>
            <a:fld id="{DB69C396-9EFF-4811-85B3-5926A9602E3B}" type="datetimeFigureOut">
              <a:rPr lang="hu-HU" smtClean="0"/>
              <a:t>2024. 11. 11.</a:t>
            </a:fld>
            <a:endParaRPr lang="hu-HU"/>
          </a:p>
        </p:txBody>
      </p:sp>
      <p:sp>
        <p:nvSpPr>
          <p:cNvPr id="6" name="Élőláb helye 5">
            <a:extLst>
              <a:ext uri="{FF2B5EF4-FFF2-40B4-BE49-F238E27FC236}">
                <a16:creationId xmlns:a16="http://schemas.microsoft.com/office/drawing/2014/main" id="{54821D0C-60E8-4CE1-AEFA-6A7B1A9E3B7E}"/>
              </a:ext>
            </a:extLst>
          </p:cNvPr>
          <p:cNvSpPr>
            <a:spLocks noGrp="1"/>
          </p:cNvSpPr>
          <p:nvPr>
            <p:ph type="ftr" sz="quarter" idx="11"/>
          </p:nvPr>
        </p:nvSpPr>
        <p:spPr/>
        <p:txBody>
          <a:bodyPr/>
          <a:lstStyle/>
          <a:p>
            <a:endParaRPr lang="hu-HU"/>
          </a:p>
        </p:txBody>
      </p:sp>
      <p:sp>
        <p:nvSpPr>
          <p:cNvPr id="7" name="Dia számának helye 6">
            <a:extLst>
              <a:ext uri="{FF2B5EF4-FFF2-40B4-BE49-F238E27FC236}">
                <a16:creationId xmlns:a16="http://schemas.microsoft.com/office/drawing/2014/main" id="{61FEB053-A09B-4259-9DFF-76BC59E8B1BC}"/>
              </a:ext>
            </a:extLst>
          </p:cNvPr>
          <p:cNvSpPr>
            <a:spLocks noGrp="1"/>
          </p:cNvSpPr>
          <p:nvPr>
            <p:ph type="sldNum" sz="quarter" idx="12"/>
          </p:nvPr>
        </p:nvSpPr>
        <p:spPr/>
        <p:txBody>
          <a:bodyPr/>
          <a:lstStyle/>
          <a:p>
            <a:fld id="{3C4C4ECE-28BA-4963-8103-0CE331711D51}" type="slidenum">
              <a:rPr lang="hu-HU" smtClean="0"/>
              <a:t>‹#›</a:t>
            </a:fld>
            <a:endParaRPr lang="hu-HU"/>
          </a:p>
        </p:txBody>
      </p:sp>
    </p:spTree>
    <p:extLst>
      <p:ext uri="{BB962C8B-B14F-4D97-AF65-F5344CB8AC3E}">
        <p14:creationId xmlns:p14="http://schemas.microsoft.com/office/powerpoint/2010/main" val="22273009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ím helye 1">
            <a:extLst>
              <a:ext uri="{FF2B5EF4-FFF2-40B4-BE49-F238E27FC236}">
                <a16:creationId xmlns:a16="http://schemas.microsoft.com/office/drawing/2014/main" id="{671717BE-A456-412E-A7C0-7F83A551C9C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hu-HU"/>
              <a:t>Mintacím szerkesztése</a:t>
            </a:r>
          </a:p>
        </p:txBody>
      </p:sp>
      <p:sp>
        <p:nvSpPr>
          <p:cNvPr id="3" name="Szöveg helye 2">
            <a:extLst>
              <a:ext uri="{FF2B5EF4-FFF2-40B4-BE49-F238E27FC236}">
                <a16:creationId xmlns:a16="http://schemas.microsoft.com/office/drawing/2014/main" id="{EDD099AB-C8F7-40E5-8667-E8FA6C90C74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a:extLst>
              <a:ext uri="{FF2B5EF4-FFF2-40B4-BE49-F238E27FC236}">
                <a16:creationId xmlns:a16="http://schemas.microsoft.com/office/drawing/2014/main" id="{6F5ACB41-C0EB-4B7D-B631-25D77CC16B9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69C396-9EFF-4811-85B3-5926A9602E3B}" type="datetimeFigureOut">
              <a:rPr lang="hu-HU" smtClean="0"/>
              <a:t>2024. 11. 11.</a:t>
            </a:fld>
            <a:endParaRPr lang="hu-HU"/>
          </a:p>
        </p:txBody>
      </p:sp>
      <p:sp>
        <p:nvSpPr>
          <p:cNvPr id="5" name="Élőláb helye 4">
            <a:extLst>
              <a:ext uri="{FF2B5EF4-FFF2-40B4-BE49-F238E27FC236}">
                <a16:creationId xmlns:a16="http://schemas.microsoft.com/office/drawing/2014/main" id="{6219127E-CCE0-4CE9-90BA-2E6E8E9BA45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u-HU"/>
          </a:p>
        </p:txBody>
      </p:sp>
      <p:sp>
        <p:nvSpPr>
          <p:cNvPr id="6" name="Dia számának helye 5">
            <a:extLst>
              <a:ext uri="{FF2B5EF4-FFF2-40B4-BE49-F238E27FC236}">
                <a16:creationId xmlns:a16="http://schemas.microsoft.com/office/drawing/2014/main" id="{4A170919-4997-41FF-8B14-BF608744893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4C4ECE-28BA-4963-8103-0CE331711D51}" type="slidenum">
              <a:rPr lang="hu-HU" smtClean="0"/>
              <a:t>‹#›</a:t>
            </a:fld>
            <a:endParaRPr lang="hu-HU"/>
          </a:p>
        </p:txBody>
      </p:sp>
    </p:spTree>
    <p:extLst>
      <p:ext uri="{BB962C8B-B14F-4D97-AF65-F5344CB8AC3E}">
        <p14:creationId xmlns:p14="http://schemas.microsoft.com/office/powerpoint/2010/main" val="34492174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6.png"/></Relationships>
</file>

<file path=ppt/slides/_rels/slide1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27.png"/><Relationship Id="rId4" Type="http://schemas.openxmlformats.org/officeDocument/2006/relationships/image" Target="../media/image24.png"/></Relationships>
</file>

<file path=ppt/slides/_rels/slide13.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image" Target="../media/image28.png"/><Relationship Id="rId1" Type="http://schemas.openxmlformats.org/officeDocument/2006/relationships/slideLayout" Target="../slideLayouts/slideLayout2.xml"/><Relationship Id="rId5" Type="http://schemas.openxmlformats.org/officeDocument/2006/relationships/image" Target="../media/image34.png"/><Relationship Id="rId4" Type="http://schemas.openxmlformats.org/officeDocument/2006/relationships/image" Target="../media/image33.png"/></Relationships>
</file>

<file path=ppt/slides/_rels/slide15.xml.rels><?xml version="1.0" encoding="UTF-8" standalone="yes"?>
<Relationships xmlns="http://schemas.openxmlformats.org/package/2006/relationships"><Relationship Id="rId3" Type="http://schemas.openxmlformats.org/officeDocument/2006/relationships/image" Target="../media/image121.png"/><Relationship Id="rId2" Type="http://schemas.openxmlformats.org/officeDocument/2006/relationships/image" Target="../media/image35.png"/><Relationship Id="rId1" Type="http://schemas.openxmlformats.org/officeDocument/2006/relationships/slideLayout" Target="../slideLayouts/slideLayout2.xml"/><Relationship Id="rId4" Type="http://schemas.openxmlformats.org/officeDocument/2006/relationships/image" Target="../media/image29.png"/></Relationships>
</file>

<file path=ppt/slides/_rels/slide16.xml.rels><?xml version="1.0" encoding="UTF-8" standalone="yes"?>
<Relationships xmlns="http://schemas.openxmlformats.org/package/2006/relationships"><Relationship Id="rId3" Type="http://schemas.openxmlformats.org/officeDocument/2006/relationships/image" Target="../media/image39.png"/><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20.png"/><Relationship Id="rId2" Type="http://schemas.openxmlformats.org/officeDocument/2006/relationships/image" Target="../media/image110.png"/><Relationship Id="rId1" Type="http://schemas.openxmlformats.org/officeDocument/2006/relationships/slideLayout" Target="../slideLayouts/slideLayout2.xml"/><Relationship Id="rId4" Type="http://schemas.openxmlformats.org/officeDocument/2006/relationships/image" Target="../media/image20.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8.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chart" Target="../charts/chart1.xml"/><Relationship Id="rId5" Type="http://schemas.openxmlformats.org/officeDocument/2006/relationships/image" Target="../media/image41.png"/><Relationship Id="rId4" Type="http://schemas.openxmlformats.org/officeDocument/2006/relationships/image" Target="../media/image40.png"/></Relationships>
</file>

<file path=ppt/slides/_rels/slide21.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image" Target="../media/image3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7.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6.xml"/><Relationship Id="rId1" Type="http://schemas.openxmlformats.org/officeDocument/2006/relationships/vmlDrawing" Target="../drawings/vmlDrawing5.vml"/><Relationship Id="rId4" Type="http://schemas.openxmlformats.org/officeDocument/2006/relationships/image" Target="../media/image21.emf"/></Relationships>
</file>

<file path=ppt/slides/_rels/slide25.xml.rels><?xml version="1.0" encoding="UTF-8" standalone="yes"?>
<Relationships xmlns="http://schemas.openxmlformats.org/package/2006/relationships"><Relationship Id="rId3" Type="http://schemas.openxmlformats.org/officeDocument/2006/relationships/image" Target="../media/image22.emf"/><Relationship Id="rId7" Type="http://schemas.openxmlformats.org/officeDocument/2006/relationships/image" Target="../media/image360.png"/><Relationship Id="rId2" Type="http://schemas.openxmlformats.org/officeDocument/2006/relationships/notesSlide" Target="../notesSlides/notesSlide11.xml"/><Relationship Id="rId1" Type="http://schemas.openxmlformats.org/officeDocument/2006/relationships/slideLayout" Target="../slideLayouts/slideLayout6.xml"/><Relationship Id="rId6" Type="http://schemas.openxmlformats.org/officeDocument/2006/relationships/image" Target="../media/image48.png"/><Relationship Id="rId5" Type="http://schemas.openxmlformats.org/officeDocument/2006/relationships/image" Target="../media/image47.png"/><Relationship Id="rId4" Type="http://schemas.openxmlformats.org/officeDocument/2006/relationships/image" Target="../media/image46.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50.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43.png"/><Relationship Id="rId2" Type="http://schemas.openxmlformats.org/officeDocument/2006/relationships/image" Target="../media/image24.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25.emf"/></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44.png"/><Relationship Id="rId2" Type="http://schemas.openxmlformats.org/officeDocument/2006/relationships/image" Target="../media/image55.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58.png"/><Relationship Id="rId2" Type="http://schemas.openxmlformats.org/officeDocument/2006/relationships/image" Target="../media/image57.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45.png"/><Relationship Id="rId2" Type="http://schemas.openxmlformats.org/officeDocument/2006/relationships/image" Target="../media/image59.png"/><Relationship Id="rId1" Type="http://schemas.openxmlformats.org/officeDocument/2006/relationships/slideLayout" Target="../slideLayouts/slideLayout2.xml"/><Relationship Id="rId4" Type="http://schemas.openxmlformats.org/officeDocument/2006/relationships/image" Target="../media/image49.png"/></Relationships>
</file>

<file path=ppt/slides/_rels/slide37.xml.rels><?xml version="1.0" encoding="UTF-8" standalone="yes"?>
<Relationships xmlns="http://schemas.openxmlformats.org/package/2006/relationships"><Relationship Id="rId3" Type="http://schemas.openxmlformats.org/officeDocument/2006/relationships/image" Target="../media/image51.png"/><Relationship Id="rId2" Type="http://schemas.openxmlformats.org/officeDocument/2006/relationships/image" Target="../media/image61.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1.emf"/><Relationship Id="rId2" Type="http://schemas.openxmlformats.org/officeDocument/2006/relationships/slideLayout" Target="../slideLayouts/slideLayout6.xml"/><Relationship Id="rId1" Type="http://schemas.openxmlformats.org/officeDocument/2006/relationships/vmlDrawing" Target="../drawings/vmlDrawing1.vml"/><Relationship Id="rId6" Type="http://schemas.openxmlformats.org/officeDocument/2006/relationships/oleObject" Target="../embeddings/oleObject1.bin"/><Relationship Id="rId5" Type="http://schemas.openxmlformats.org/officeDocument/2006/relationships/image" Target="../media/image4.png"/><Relationship Id="rId4" Type="http://schemas.openxmlformats.org/officeDocument/2006/relationships/image" Target="../media/image2.emf"/></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2.xml"/><Relationship Id="rId7" Type="http://schemas.openxmlformats.org/officeDocument/2006/relationships/image" Target="../media/image7.png"/><Relationship Id="rId2" Type="http://schemas.openxmlformats.org/officeDocument/2006/relationships/slideLayout" Target="../slideLayouts/slideLayout6.xml"/><Relationship Id="rId1" Type="http://schemas.openxmlformats.org/officeDocument/2006/relationships/vmlDrawing" Target="../drawings/vmlDrawing2.vml"/><Relationship Id="rId6" Type="http://schemas.openxmlformats.org/officeDocument/2006/relationships/image" Target="../media/image3.emf"/><Relationship Id="rId5" Type="http://schemas.openxmlformats.org/officeDocument/2006/relationships/oleObject" Target="../embeddings/oleObject2.bin"/><Relationship Id="rId4" Type="http://schemas.openxmlformats.org/officeDocument/2006/relationships/image" Target="../media/image4.emf"/></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3.xml"/><Relationship Id="rId7" Type="http://schemas.openxmlformats.org/officeDocument/2006/relationships/image" Target="../media/image10.png"/><Relationship Id="rId2" Type="http://schemas.openxmlformats.org/officeDocument/2006/relationships/slideLayout" Target="../slideLayouts/slideLayout6.xml"/><Relationship Id="rId1" Type="http://schemas.openxmlformats.org/officeDocument/2006/relationships/vmlDrawing" Target="../drawings/vmlDrawing3.vml"/><Relationship Id="rId6" Type="http://schemas.openxmlformats.org/officeDocument/2006/relationships/image" Target="../media/image5.emf"/><Relationship Id="rId5" Type="http://schemas.openxmlformats.org/officeDocument/2006/relationships/oleObject" Target="../embeddings/oleObject3.bin"/><Relationship Id="rId4" Type="http://schemas.openxmlformats.org/officeDocument/2006/relationships/image" Target="../media/image6.emf"/></Relationships>
</file>

<file path=ppt/slides/_rels/slide7.xml.rels><?xml version="1.0" encoding="UTF-8" standalone="yes"?>
<Relationships xmlns="http://schemas.openxmlformats.org/package/2006/relationships"><Relationship Id="rId8" Type="http://schemas.openxmlformats.org/officeDocument/2006/relationships/image" Target="../media/image7.emf"/><Relationship Id="rId3" Type="http://schemas.openxmlformats.org/officeDocument/2006/relationships/notesSlide" Target="../notesSlides/notesSlide4.xml"/><Relationship Id="rId7" Type="http://schemas.openxmlformats.org/officeDocument/2006/relationships/oleObject" Target="../embeddings/oleObject4.bin"/><Relationship Id="rId2" Type="http://schemas.openxmlformats.org/officeDocument/2006/relationships/slideLayout" Target="../slideLayouts/slideLayout6.xml"/><Relationship Id="rId1" Type="http://schemas.openxmlformats.org/officeDocument/2006/relationships/vmlDrawing" Target="../drawings/vmlDrawing4.vml"/><Relationship Id="rId6" Type="http://schemas.openxmlformats.org/officeDocument/2006/relationships/image" Target="../media/image11.png"/><Relationship Id="rId5" Type="http://schemas.openxmlformats.org/officeDocument/2006/relationships/image" Target="../media/image9.png"/><Relationship Id="rId4" Type="http://schemas.openxmlformats.org/officeDocument/2006/relationships/image" Target="../media/image8.emf"/></Relationships>
</file>

<file path=ppt/slides/_rels/slide8.xml.rels><?xml version="1.0" encoding="UTF-8" standalone="yes"?>
<Relationships xmlns="http://schemas.openxmlformats.org/package/2006/relationships"><Relationship Id="rId8" Type="http://schemas.openxmlformats.org/officeDocument/2006/relationships/image" Target="../media/image18.png"/><Relationship Id="rId13" Type="http://schemas.openxmlformats.org/officeDocument/2006/relationships/image" Target="../media/image23.png"/><Relationship Id="rId3" Type="http://schemas.openxmlformats.org/officeDocument/2006/relationships/image" Target="../media/image12.png"/><Relationship Id="rId12" Type="http://schemas.openxmlformats.org/officeDocument/2006/relationships/image" Target="../media/image22.png"/><Relationship Id="rId2" Type="http://schemas.openxmlformats.org/officeDocument/2006/relationships/notesSlide" Target="../notesSlides/notesSlide5.xml"/><Relationship Id="rId1" Type="http://schemas.openxmlformats.org/officeDocument/2006/relationships/slideLayout" Target="../slideLayouts/slideLayout6.xml"/><Relationship Id="rId6" Type="http://schemas.openxmlformats.org/officeDocument/2006/relationships/image" Target="../media/image15.png"/><Relationship Id="rId11" Type="http://schemas.openxmlformats.org/officeDocument/2006/relationships/image" Target="../media/image21.png"/><Relationship Id="rId5" Type="http://schemas.openxmlformats.org/officeDocument/2006/relationships/image" Target="../media/image14.png"/><Relationship Id="rId10" Type="http://schemas.openxmlformats.org/officeDocument/2006/relationships/image" Target="../media/image20.png"/><Relationship Id="rId4" Type="http://schemas.openxmlformats.org/officeDocument/2006/relationships/image" Target="../media/image13.png"/><Relationship Id="rId9" Type="http://schemas.openxmlformats.org/officeDocument/2006/relationships/image" Target="../media/image19.png"/></Relationships>
</file>

<file path=ppt/slides/_rels/slide9.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lcím 2">
            <a:extLst>
              <a:ext uri="{FF2B5EF4-FFF2-40B4-BE49-F238E27FC236}">
                <a16:creationId xmlns:a16="http://schemas.microsoft.com/office/drawing/2014/main" id="{263C4D18-3BD1-481B-AC2A-A82874343A57}"/>
              </a:ext>
            </a:extLst>
          </p:cNvPr>
          <p:cNvSpPr>
            <a:spLocks noGrp="1"/>
          </p:cNvSpPr>
          <p:nvPr>
            <p:ph type="subTitle" idx="1"/>
          </p:nvPr>
        </p:nvSpPr>
        <p:spPr>
          <a:xfrm>
            <a:off x="1299881" y="4907756"/>
            <a:ext cx="9628094" cy="1655762"/>
          </a:xfrm>
        </p:spPr>
        <p:txBody>
          <a:bodyPr>
            <a:noAutofit/>
          </a:bodyPr>
          <a:lstStyle/>
          <a:p>
            <a:r>
              <a:rPr lang="hu-HU" sz="3200" dirty="0">
                <a:latin typeface="Times New Roman" panose="02020603050405020304" pitchFamily="18" charset="0"/>
                <a:cs typeface="Times New Roman" panose="02020603050405020304" pitchFamily="18" charset="0"/>
              </a:rPr>
              <a:t>Dr. </a:t>
            </a:r>
            <a:r>
              <a:rPr lang="hu-HU" sz="3200" dirty="0" smtClean="0">
                <a:latin typeface="Times New Roman" panose="02020603050405020304" pitchFamily="18" charset="0"/>
                <a:cs typeface="Times New Roman" panose="02020603050405020304" pitchFamily="18" charset="0"/>
              </a:rPr>
              <a:t>István </a:t>
            </a:r>
            <a:r>
              <a:rPr lang="en-US" sz="3200" dirty="0" err="1" smtClean="0">
                <a:latin typeface="Times New Roman" panose="02020603050405020304" pitchFamily="18" charset="0"/>
                <a:cs typeface="Times New Roman" panose="02020603050405020304" pitchFamily="18" charset="0"/>
              </a:rPr>
              <a:t>Szilágyi</a:t>
            </a:r>
            <a:endParaRPr lang="hu-HU" sz="3200" dirty="0">
              <a:latin typeface="Times New Roman" panose="02020603050405020304" pitchFamily="18" charset="0"/>
              <a:cs typeface="Times New Roman" panose="02020603050405020304" pitchFamily="18" charset="0"/>
            </a:endParaRPr>
          </a:p>
          <a:p>
            <a:r>
              <a:rPr lang="hu-HU" sz="3200" dirty="0" smtClean="0">
                <a:latin typeface="Times New Roman" panose="02020603050405020304" pitchFamily="18" charset="0"/>
                <a:cs typeface="Times New Roman" panose="02020603050405020304" pitchFamily="18" charset="0"/>
              </a:rPr>
              <a:t>Department of Physical Chemistry and Materials Science</a:t>
            </a:r>
            <a:endParaRPr lang="hu-HU" sz="3200" dirty="0">
              <a:latin typeface="Times New Roman" panose="02020603050405020304" pitchFamily="18" charset="0"/>
              <a:cs typeface="Times New Roman" panose="02020603050405020304" pitchFamily="18" charset="0"/>
            </a:endParaRPr>
          </a:p>
          <a:p>
            <a:r>
              <a:rPr lang="hu-HU" sz="3200" dirty="0">
                <a:latin typeface="Times New Roman" panose="02020603050405020304" pitchFamily="18" charset="0"/>
                <a:cs typeface="Times New Roman" panose="02020603050405020304" pitchFamily="18" charset="0"/>
              </a:rPr>
              <a:t>20</a:t>
            </a:r>
            <a:r>
              <a:rPr lang="en-US" sz="3200" dirty="0" smtClean="0">
                <a:latin typeface="Times New Roman" panose="02020603050405020304" pitchFamily="18" charset="0"/>
                <a:cs typeface="Times New Roman" panose="02020603050405020304" pitchFamily="18" charset="0"/>
              </a:rPr>
              <a:t>2</a:t>
            </a:r>
            <a:r>
              <a:rPr lang="hu-HU" sz="3200" smtClean="0">
                <a:latin typeface="Times New Roman" panose="02020603050405020304" pitchFamily="18" charset="0"/>
                <a:cs typeface="Times New Roman" panose="02020603050405020304" pitchFamily="18" charset="0"/>
              </a:rPr>
              <a:t>4.</a:t>
            </a:r>
            <a:endParaRPr lang="hu-HU" sz="3200" dirty="0">
              <a:latin typeface="Times New Roman" panose="02020603050405020304" pitchFamily="18" charset="0"/>
              <a:cs typeface="Times New Roman" panose="02020603050405020304" pitchFamily="18" charset="0"/>
            </a:endParaRPr>
          </a:p>
        </p:txBody>
      </p:sp>
      <p:sp>
        <p:nvSpPr>
          <p:cNvPr id="7" name="Cím 1">
            <a:extLst>
              <a:ext uri="{FF2B5EF4-FFF2-40B4-BE49-F238E27FC236}">
                <a16:creationId xmlns:a16="http://schemas.microsoft.com/office/drawing/2014/main" id="{825D048C-E92F-4BFF-A5A5-4168D998F25F}"/>
              </a:ext>
            </a:extLst>
          </p:cNvPr>
          <p:cNvSpPr>
            <a:spLocks noGrp="1"/>
          </p:cNvSpPr>
          <p:nvPr>
            <p:ph type="ctrTitle"/>
          </p:nvPr>
        </p:nvSpPr>
        <p:spPr>
          <a:xfrm>
            <a:off x="1524000" y="1122363"/>
            <a:ext cx="9144000" cy="2387600"/>
          </a:xfrm>
        </p:spPr>
        <p:txBody>
          <a:bodyPr anchor="ctr" anchorCtr="0">
            <a:normAutofit/>
          </a:bodyPr>
          <a:lstStyle/>
          <a:p>
            <a:r>
              <a:rPr lang="hu-HU" dirty="0" smtClean="0">
                <a:latin typeface="Times New Roman" panose="02020603050405020304" pitchFamily="18" charset="0"/>
                <a:cs typeface="Times New Roman" panose="02020603050405020304" pitchFamily="18" charset="0"/>
              </a:rPr>
              <a:t>General Chemistry</a:t>
            </a:r>
            <a:br>
              <a:rPr lang="hu-HU" dirty="0" smtClean="0">
                <a:latin typeface="Times New Roman" panose="02020603050405020304" pitchFamily="18" charset="0"/>
                <a:cs typeface="Times New Roman" panose="02020603050405020304" pitchFamily="18" charset="0"/>
              </a:rPr>
            </a:br>
            <a:r>
              <a:rPr lang="hu-HU" sz="4000" dirty="0" smtClean="0">
                <a:latin typeface="Times New Roman" panose="02020603050405020304" pitchFamily="18" charset="0"/>
                <a:cs typeface="Times New Roman" panose="02020603050405020304" pitchFamily="18" charset="0"/>
              </a:rPr>
              <a:t>8</a:t>
            </a:r>
            <a:r>
              <a:rPr lang="hu-HU" sz="4000" dirty="0">
                <a:latin typeface="Times New Roman" panose="02020603050405020304" pitchFamily="18" charset="0"/>
                <a:cs typeface="Times New Roman" panose="02020603050405020304" pitchFamily="18" charset="0"/>
              </a:rPr>
              <a:t>. Reaction </a:t>
            </a:r>
            <a:r>
              <a:rPr lang="hu-HU" sz="4000" dirty="0" smtClean="0">
                <a:latin typeface="Times New Roman" panose="02020603050405020304" pitchFamily="18" charset="0"/>
                <a:cs typeface="Times New Roman" panose="02020603050405020304" pitchFamily="18" charset="0"/>
              </a:rPr>
              <a:t>kinetics</a:t>
            </a:r>
            <a:endParaRPr lang="hu-HU"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228109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50E7FE7-7A6B-4BF8-9EE5-6AB1B782DF72}"/>
              </a:ext>
            </a:extLst>
          </p:cNvPr>
          <p:cNvSpPr>
            <a:spLocks noGrp="1"/>
          </p:cNvSpPr>
          <p:nvPr>
            <p:ph type="title"/>
          </p:nvPr>
        </p:nvSpPr>
        <p:spPr/>
        <p:txBody>
          <a:bodyPr/>
          <a:lstStyle/>
          <a:p>
            <a:pPr algn="ctr"/>
            <a:r>
              <a:rPr lang="hu-HU" dirty="0">
                <a:latin typeface="Times New Roman" panose="02020603050405020304" pitchFamily="18" charset="0"/>
                <a:cs typeface="Times New Roman" panose="02020603050405020304" pitchFamily="18" charset="0"/>
              </a:rPr>
              <a:t>The empirical rate equation</a:t>
            </a:r>
          </a:p>
        </p:txBody>
      </p:sp>
      <p:sp>
        <p:nvSpPr>
          <p:cNvPr id="3" name="Tartalom helye 2">
            <a:extLst>
              <a:ext uri="{FF2B5EF4-FFF2-40B4-BE49-F238E27FC236}">
                <a16:creationId xmlns:a16="http://schemas.microsoft.com/office/drawing/2014/main" id="{1F5E4F99-4D1F-402A-952B-787EE227920B}"/>
              </a:ext>
            </a:extLst>
          </p:cNvPr>
          <p:cNvSpPr>
            <a:spLocks noGrp="1"/>
          </p:cNvSpPr>
          <p:nvPr>
            <p:ph idx="1"/>
          </p:nvPr>
        </p:nvSpPr>
        <p:spPr>
          <a:xfrm>
            <a:off x="838200" y="1825625"/>
            <a:ext cx="10515600" cy="4468496"/>
          </a:xfrm>
        </p:spPr>
        <p:txBody>
          <a:bodyPr>
            <a:normAutofit lnSpcReduction="10000"/>
          </a:bodyPr>
          <a:lstStyle/>
          <a:p>
            <a:pPr marL="441325" indent="-441325">
              <a:spcBef>
                <a:spcPts val="0"/>
              </a:spcBef>
              <a:spcAft>
                <a:spcPts val="1000"/>
              </a:spcAft>
            </a:pPr>
            <a:r>
              <a:rPr lang="en-US" sz="3200" dirty="0">
                <a:latin typeface="Times New Roman" panose="02020603050405020304" pitchFamily="18" charset="0"/>
                <a:cs typeface="Times New Roman" panose="02020603050405020304" pitchFamily="18" charset="0"/>
              </a:rPr>
              <a:t>All </a:t>
            </a:r>
            <a:r>
              <a:rPr lang="en-US" sz="3200" dirty="0" smtClean="0">
                <a:latin typeface="Times New Roman" panose="02020603050405020304" pitchFamily="18" charset="0"/>
                <a:cs typeface="Times New Roman" panose="02020603050405020304" pitchFamily="18" charset="0"/>
              </a:rPr>
              <a:t>those</a:t>
            </a:r>
            <a:r>
              <a:rPr lang="hu-HU" sz="3200" dirty="0" smtClean="0">
                <a:latin typeface="Times New Roman" panose="02020603050405020304" pitchFamily="18" charset="0"/>
                <a:cs typeface="Times New Roman" panose="02020603050405020304" pitchFamily="18" charset="0"/>
              </a:rPr>
              <a:t> scientists</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who investigated the </a:t>
            </a:r>
            <a:r>
              <a:rPr lang="hu-HU" sz="3200" dirty="0" smtClean="0">
                <a:latin typeface="Times New Roman" panose="02020603050405020304" pitchFamily="18" charset="0"/>
                <a:cs typeface="Times New Roman" panose="02020603050405020304" pitchFamily="18" charset="0"/>
              </a:rPr>
              <a:t>rate</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of </a:t>
            </a:r>
            <a:r>
              <a:rPr lang="en-US" sz="3200" dirty="0" smtClean="0">
                <a:latin typeface="Times New Roman" panose="02020603050405020304" pitchFamily="18" charset="0"/>
                <a:cs typeface="Times New Roman" panose="02020603050405020304" pitchFamily="18" charset="0"/>
              </a:rPr>
              <a:t>reactions </a:t>
            </a:r>
            <a:r>
              <a:rPr lang="en-US" sz="3200" dirty="0">
                <a:latin typeface="Times New Roman" panose="02020603050405020304" pitchFamily="18" charset="0"/>
                <a:cs typeface="Times New Roman" panose="02020603050405020304" pitchFamily="18" charset="0"/>
              </a:rPr>
              <a:t>found that </a:t>
            </a:r>
            <a:r>
              <a:rPr lang="hu-HU" sz="3200" dirty="0" smtClean="0">
                <a:latin typeface="Times New Roman" panose="02020603050405020304" pitchFamily="18" charset="0"/>
                <a:cs typeface="Times New Roman" panose="02020603050405020304" pitchFamily="18" charset="0"/>
              </a:rPr>
              <a:t>it</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always depends on the concentration of the </a:t>
            </a:r>
            <a:r>
              <a:rPr lang="hu-HU" sz="3200" dirty="0" smtClean="0">
                <a:latin typeface="Times New Roman" panose="02020603050405020304" pitchFamily="18" charset="0"/>
                <a:cs typeface="Times New Roman" panose="02020603050405020304" pitchFamily="18" charset="0"/>
              </a:rPr>
              <a:t>reacting</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materials, but </a:t>
            </a:r>
            <a:r>
              <a:rPr lang="hu-HU" sz="3200" dirty="0" smtClean="0">
                <a:latin typeface="Times New Roman" panose="02020603050405020304" pitchFamily="18" charset="0"/>
                <a:cs typeface="Times New Roman" panose="02020603050405020304" pitchFamily="18" charset="0"/>
              </a:rPr>
              <a:t>they</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did not necessarily find a direct </a:t>
            </a:r>
            <a:r>
              <a:rPr lang="en-US" sz="3200" dirty="0" smtClean="0">
                <a:latin typeface="Times New Roman" panose="02020603050405020304" pitchFamily="18" charset="0"/>
                <a:cs typeface="Times New Roman" panose="02020603050405020304" pitchFamily="18" charset="0"/>
              </a:rPr>
              <a:t>proportionality</a:t>
            </a:r>
            <a:r>
              <a:rPr lang="hu-HU" sz="3200" dirty="0" smtClean="0">
                <a:latin typeface="Times New Roman" panose="02020603050405020304" pitchFamily="18" charset="0"/>
                <a:cs typeface="Times New Roman" panose="02020603050405020304" pitchFamily="18" charset="0"/>
              </a:rPr>
              <a:t> between rate and concentration</a:t>
            </a:r>
            <a:r>
              <a:rPr lang="hu-HU" sz="3200" dirty="0">
                <a:latin typeface="Times New Roman" panose="02020603050405020304" pitchFamily="18" charset="0"/>
                <a:cs typeface="Times New Roman" panose="02020603050405020304" pitchFamily="18" charset="0"/>
              </a:rPr>
              <a:t>.</a:t>
            </a:r>
          </a:p>
          <a:p>
            <a:pPr marL="441325" indent="-441325">
              <a:spcBef>
                <a:spcPts val="0"/>
              </a:spcBef>
              <a:spcAft>
                <a:spcPts val="1000"/>
              </a:spcAft>
            </a:pPr>
            <a:r>
              <a:rPr lang="en-US" sz="3200" dirty="0">
                <a:latin typeface="Times New Roman" panose="02020603050405020304" pitchFamily="18" charset="0"/>
                <a:cs typeface="Times New Roman" panose="02020603050405020304" pitchFamily="18" charset="0"/>
              </a:rPr>
              <a:t>Unlike </a:t>
            </a:r>
            <a:r>
              <a:rPr lang="hu-HU" sz="3200" dirty="0" smtClean="0">
                <a:latin typeface="Times New Roman" panose="02020603050405020304" pitchFamily="18" charset="0"/>
                <a:cs typeface="Times New Roman" panose="02020603050405020304" pitchFamily="18" charset="0"/>
              </a:rPr>
              <a:t>equilibrium </a:t>
            </a:r>
            <a:r>
              <a:rPr lang="en-US" sz="3200" dirty="0" smtClean="0">
                <a:latin typeface="Times New Roman" panose="02020603050405020304" pitchFamily="18" charset="0"/>
                <a:cs typeface="Times New Roman" panose="02020603050405020304" pitchFamily="18" charset="0"/>
              </a:rPr>
              <a:t>reactions, </a:t>
            </a:r>
            <a:r>
              <a:rPr lang="en-US" sz="3200" dirty="0">
                <a:latin typeface="Times New Roman" panose="02020603050405020304" pitchFamily="18" charset="0"/>
                <a:cs typeface="Times New Roman" panose="02020603050405020304" pitchFamily="18" charset="0"/>
              </a:rPr>
              <a:t>however, </a:t>
            </a:r>
            <a:r>
              <a:rPr lang="hu-HU" sz="3200" dirty="0" smtClean="0">
                <a:latin typeface="Times New Roman" panose="02020603050405020304" pitchFamily="18" charset="0"/>
                <a:cs typeface="Times New Roman" panose="02020603050405020304" pitchFamily="18" charset="0"/>
              </a:rPr>
              <a:t>the rate</a:t>
            </a:r>
            <a:r>
              <a:rPr lang="en-US" sz="3200" dirty="0" smtClean="0">
                <a:latin typeface="Times New Roman" panose="02020603050405020304" pitchFamily="18" charset="0"/>
                <a:cs typeface="Times New Roman" panose="02020603050405020304" pitchFamily="18" charset="0"/>
              </a:rPr>
              <a:t> w</a:t>
            </a:r>
            <a:r>
              <a:rPr lang="hu-HU" sz="3200" dirty="0" smtClean="0">
                <a:latin typeface="Times New Roman" panose="02020603050405020304" pitchFamily="18" charset="0"/>
                <a:cs typeface="Times New Roman" panose="02020603050405020304" pitchFamily="18" charset="0"/>
              </a:rPr>
              <a:t>as</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found to be independent of the concentration of the </a:t>
            </a:r>
            <a:r>
              <a:rPr lang="en-US" sz="3200" dirty="0" smtClean="0">
                <a:latin typeface="Times New Roman" panose="02020603050405020304" pitchFamily="18" charset="0"/>
                <a:cs typeface="Times New Roman" panose="02020603050405020304" pitchFamily="18" charset="0"/>
              </a:rPr>
              <a:t>products</a:t>
            </a:r>
            <a:r>
              <a:rPr lang="hu-HU" sz="3200" dirty="0">
                <a:latin typeface="Times New Roman" panose="02020603050405020304" pitchFamily="18" charset="0"/>
                <a:cs typeface="Times New Roman" panose="02020603050405020304" pitchFamily="18" charset="0"/>
              </a:rPr>
              <a:t>.</a:t>
            </a:r>
          </a:p>
          <a:p>
            <a:pPr marL="441325" indent="-441325">
              <a:spcBef>
                <a:spcPts val="0"/>
              </a:spcBef>
              <a:spcAft>
                <a:spcPts val="1000"/>
              </a:spcAft>
            </a:pPr>
            <a:r>
              <a:rPr lang="hu-HU" sz="3200" dirty="0" smtClean="0">
                <a:latin typeface="Times New Roman" panose="02020603050405020304" pitchFamily="18" charset="0"/>
                <a:cs typeface="Times New Roman" panose="02020603050405020304" pitchFamily="18" charset="0"/>
              </a:rPr>
              <a:t>R</a:t>
            </a:r>
            <a:r>
              <a:rPr lang="en-US" sz="3200" dirty="0" err="1" smtClean="0">
                <a:latin typeface="Times New Roman" panose="02020603050405020304" pitchFamily="18" charset="0"/>
                <a:cs typeface="Times New Roman" panose="02020603050405020304" pitchFamily="18" charset="0"/>
              </a:rPr>
              <a:t>elationship</a:t>
            </a:r>
            <a:r>
              <a:rPr lang="hu-HU" sz="3200" dirty="0" smtClean="0">
                <a:latin typeface="Times New Roman" panose="02020603050405020304" pitchFamily="18" charset="0"/>
                <a:cs typeface="Times New Roman" panose="02020603050405020304" pitchFamily="18" charset="0"/>
              </a:rPr>
              <a:t>s</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between the stoichiometric coefficient and the power exponent of the </a:t>
            </a:r>
            <a:r>
              <a:rPr lang="en-US" sz="3200" dirty="0" smtClean="0">
                <a:latin typeface="Times New Roman" panose="02020603050405020304" pitchFamily="18" charset="0"/>
                <a:cs typeface="Times New Roman" panose="02020603050405020304" pitchFamily="18" charset="0"/>
              </a:rPr>
              <a:t>concentration </a:t>
            </a:r>
            <a:r>
              <a:rPr lang="en-US" sz="3200" dirty="0">
                <a:latin typeface="Times New Roman" panose="02020603050405020304" pitchFamily="18" charset="0"/>
                <a:cs typeface="Times New Roman" panose="02020603050405020304" pitchFamily="18" charset="0"/>
              </a:rPr>
              <a:t>of each </a:t>
            </a:r>
            <a:r>
              <a:rPr lang="en-US" sz="3200" dirty="0" smtClean="0">
                <a:latin typeface="Times New Roman" panose="02020603050405020304" pitchFamily="18" charset="0"/>
                <a:cs typeface="Times New Roman" panose="02020603050405020304" pitchFamily="18" charset="0"/>
              </a:rPr>
              <a:t>component</a:t>
            </a:r>
            <a:r>
              <a:rPr lang="hu-HU" sz="3200" dirty="0" smtClean="0">
                <a:latin typeface="Times New Roman" panose="02020603050405020304" pitchFamily="18" charset="0"/>
                <a:cs typeface="Times New Roman" panose="02020603050405020304" pitchFamily="18" charset="0"/>
              </a:rPr>
              <a:t> were searched.</a:t>
            </a:r>
            <a:endParaRPr lang="hu-HU" sz="3200" dirty="0">
              <a:latin typeface="Times New Roman" panose="02020603050405020304" pitchFamily="18" charset="0"/>
              <a:cs typeface="Times New Roman" panose="02020603050405020304" pitchFamily="18" charset="0"/>
            </a:endParaRPr>
          </a:p>
          <a:p>
            <a:pPr marL="441325" indent="-441325">
              <a:spcBef>
                <a:spcPts val="0"/>
              </a:spcBef>
              <a:spcAft>
                <a:spcPts val="1000"/>
              </a:spcAft>
            </a:pPr>
            <a:r>
              <a:rPr lang="en-US" sz="3200" dirty="0">
                <a:latin typeface="Times New Roman" panose="02020603050405020304" pitchFamily="18" charset="0"/>
                <a:cs typeface="Times New Roman" panose="02020603050405020304" pitchFamily="18" charset="0"/>
              </a:rPr>
              <a:t>A match was rarely found</a:t>
            </a:r>
            <a:r>
              <a:rPr lang="hu-HU" sz="3200" dirty="0" smtClean="0">
                <a:latin typeface="Times New Roman" panose="02020603050405020304" pitchFamily="18" charset="0"/>
                <a:cs typeface="Times New Roman" panose="02020603050405020304" pitchFamily="18" charset="0"/>
              </a:rPr>
              <a:t>!</a:t>
            </a:r>
            <a:endParaRPr lang="hu-HU"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85892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5" fill="hold">
                            <p:stCondLst>
                              <p:cond delay="500"/>
                            </p:stCondLst>
                            <p:childTnLst>
                              <p:par>
                                <p:cTn id="16" presetID="2" presetClass="entr" presetSubtype="4" fill="hold" nodeType="afterEffect">
                                  <p:stCondLst>
                                    <p:cond delay="1000"/>
                                  </p:stCondLst>
                                  <p:childTnLst>
                                    <p:set>
                                      <p:cBhvr>
                                        <p:cTn id="17" dur="1" fill="hold">
                                          <p:stCondLst>
                                            <p:cond delay="0"/>
                                          </p:stCondLst>
                                        </p:cTn>
                                        <p:tgtEl>
                                          <p:spTgt spid="3">
                                            <p:txEl>
                                              <p:pRg st="3" end="3"/>
                                            </p:txEl>
                                          </p:spTgt>
                                        </p:tgtEl>
                                        <p:attrNameLst>
                                          <p:attrName>style.visibility</p:attrName>
                                        </p:attrNameLst>
                                      </p:cBhvr>
                                      <p:to>
                                        <p:strVal val="visible"/>
                                      </p:to>
                                    </p:set>
                                    <p:anim calcmode="lin" valueType="num">
                                      <p:cBhvr additive="base">
                                        <p:cTn id="18"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50E7FE7-7A6B-4BF8-9EE5-6AB1B782DF72}"/>
              </a:ext>
            </a:extLst>
          </p:cNvPr>
          <p:cNvSpPr>
            <a:spLocks noGrp="1"/>
          </p:cNvSpPr>
          <p:nvPr>
            <p:ph type="title"/>
          </p:nvPr>
        </p:nvSpPr>
        <p:spPr/>
        <p:txBody>
          <a:bodyPr/>
          <a:lstStyle/>
          <a:p>
            <a:pPr algn="ctr"/>
            <a:r>
              <a:rPr lang="hu-HU" dirty="0">
                <a:latin typeface="Times New Roman" panose="02020603050405020304" pitchFamily="18" charset="0"/>
                <a:cs typeface="Times New Roman" panose="02020603050405020304" pitchFamily="18" charset="0"/>
              </a:rPr>
              <a:t>The empirical rate equation</a:t>
            </a:r>
          </a:p>
        </p:txBody>
      </p:sp>
      <p:sp>
        <p:nvSpPr>
          <p:cNvPr id="3" name="Tartalom helye 2">
            <a:extLst>
              <a:ext uri="{FF2B5EF4-FFF2-40B4-BE49-F238E27FC236}">
                <a16:creationId xmlns:a16="http://schemas.microsoft.com/office/drawing/2014/main" id="{1F5E4F99-4D1F-402A-952B-787EE227920B}"/>
              </a:ext>
            </a:extLst>
          </p:cNvPr>
          <p:cNvSpPr>
            <a:spLocks noGrp="1"/>
          </p:cNvSpPr>
          <p:nvPr>
            <p:ph idx="1"/>
          </p:nvPr>
        </p:nvSpPr>
        <p:spPr>
          <a:xfrm>
            <a:off x="838200" y="1597024"/>
            <a:ext cx="10515600" cy="4925695"/>
          </a:xfrm>
        </p:spPr>
        <p:txBody>
          <a:bodyPr>
            <a:normAutofit/>
          </a:bodyPr>
          <a:lstStyle/>
          <a:p>
            <a:pPr marL="441325" indent="-441325">
              <a:spcBef>
                <a:spcPts val="0"/>
              </a:spcBef>
              <a:spcAft>
                <a:spcPts val="1000"/>
              </a:spcAft>
            </a:pPr>
            <a:r>
              <a:rPr lang="en-US" sz="3200" dirty="0">
                <a:latin typeface="Times New Roman" panose="02020603050405020304" pitchFamily="18" charset="0"/>
                <a:cs typeface="Times New Roman" panose="02020603050405020304" pitchFamily="18" charset="0"/>
              </a:rPr>
              <a:t>These experiences led to the conclusion that the </a:t>
            </a:r>
            <a:r>
              <a:rPr lang="hu-HU" sz="3200" dirty="0" smtClean="0">
                <a:latin typeface="Times New Roman" panose="02020603050405020304" pitchFamily="18" charset="0"/>
                <a:cs typeface="Times New Roman" panose="02020603050405020304" pitchFamily="18" charset="0"/>
              </a:rPr>
              <a:t>rate</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of </a:t>
            </a:r>
            <a:r>
              <a:rPr lang="hu-HU" sz="3200" dirty="0" smtClean="0">
                <a:latin typeface="Times New Roman" panose="02020603050405020304" pitchFamily="18" charset="0"/>
                <a:cs typeface="Times New Roman" panose="02020603050405020304" pitchFamily="18" charset="0"/>
              </a:rPr>
              <a:t>a</a:t>
            </a:r>
            <a:r>
              <a:rPr lang="en-US" sz="3200" dirty="0" smtClean="0">
                <a:latin typeface="Times New Roman" panose="02020603050405020304" pitchFamily="18" charset="0"/>
                <a:cs typeface="Times New Roman" panose="02020603050405020304" pitchFamily="18" charset="0"/>
              </a:rPr>
              <a:t> </a:t>
            </a:r>
            <a:r>
              <a:rPr lang="hu-HU" sz="3200" dirty="0" smtClean="0">
                <a:latin typeface="Times New Roman" panose="02020603050405020304" pitchFamily="18" charset="0"/>
                <a:cs typeface="Times New Roman" panose="02020603050405020304" pitchFamily="18" charset="0"/>
              </a:rPr>
              <a:t>chemical </a:t>
            </a:r>
            <a:r>
              <a:rPr lang="en-US" sz="3200" dirty="0" smtClean="0">
                <a:latin typeface="Times New Roman" panose="02020603050405020304" pitchFamily="18" charset="0"/>
                <a:cs typeface="Times New Roman" panose="02020603050405020304" pitchFamily="18" charset="0"/>
              </a:rPr>
              <a:t>reaction</a:t>
            </a:r>
            <a:r>
              <a:rPr lang="hu-HU" sz="3200" dirty="0" smtClean="0">
                <a:latin typeface="Times New Roman" panose="02020603050405020304" pitchFamily="18" charset="0"/>
                <a:cs typeface="Times New Roman" panose="02020603050405020304" pitchFamily="18" charset="0"/>
              </a:rPr>
              <a:t> is</a:t>
            </a:r>
            <a:endParaRPr lang="hu-HU" sz="3200" dirty="0">
              <a:latin typeface="Times New Roman" panose="02020603050405020304" pitchFamily="18" charset="0"/>
              <a:cs typeface="Times New Roman" panose="02020603050405020304" pitchFamily="18" charset="0"/>
            </a:endParaRPr>
          </a:p>
          <a:p>
            <a:pPr marL="0" indent="0">
              <a:spcBef>
                <a:spcPts val="8000"/>
              </a:spcBef>
              <a:spcAft>
                <a:spcPts val="1000"/>
              </a:spcAft>
              <a:buNone/>
            </a:pPr>
            <a:r>
              <a:rPr lang="hu-HU" sz="3200" dirty="0" smtClean="0">
                <a:latin typeface="Times New Roman" panose="02020603050405020304" pitchFamily="18" charset="0"/>
                <a:cs typeface="Times New Roman" panose="02020603050405020304" pitchFamily="18" charset="0"/>
              </a:rPr>
              <a:t>proportional to the product of the reactants </a:t>
            </a:r>
            <a:r>
              <a:rPr lang="hu-HU" sz="3200" dirty="0">
                <a:latin typeface="Times New Roman" panose="02020603050405020304" pitchFamily="18" charset="0"/>
                <a:cs typeface="Times New Roman" panose="02020603050405020304" pitchFamily="18" charset="0"/>
              </a:rPr>
              <a:t>(</a:t>
            </a:r>
            <a:r>
              <a:rPr lang="hu-HU" sz="3200" i="1" dirty="0">
                <a:latin typeface="Times New Roman" panose="02020603050405020304" pitchFamily="18" charset="0"/>
                <a:cs typeface="Times New Roman" panose="02020603050405020304" pitchFamily="18" charset="0"/>
              </a:rPr>
              <a:t>i=1, 2, ... l</a:t>
            </a:r>
            <a:r>
              <a:rPr lang="hu-HU" sz="3200" dirty="0">
                <a:latin typeface="Times New Roman" panose="02020603050405020304" pitchFamily="18" charset="0"/>
                <a:cs typeface="Times New Roman" panose="02020603050405020304" pitchFamily="18" charset="0"/>
              </a:rPr>
              <a:t>) </a:t>
            </a:r>
            <a:r>
              <a:rPr lang="hu-HU" sz="3200" dirty="0" smtClean="0">
                <a:latin typeface="Times New Roman" panose="02020603050405020304" pitchFamily="18" charset="0"/>
                <a:cs typeface="Times New Roman" panose="02020603050405020304" pitchFamily="18" charset="0"/>
              </a:rPr>
              <a:t>concentrations </a:t>
            </a:r>
            <a:r>
              <a:rPr lang="hu-HU" sz="3200" dirty="0">
                <a:latin typeface="Times New Roman" panose="02020603050405020304" pitchFamily="18" charset="0"/>
                <a:cs typeface="Times New Roman" panose="02020603050405020304" pitchFamily="18" charset="0"/>
              </a:rPr>
              <a:t>(</a:t>
            </a:r>
            <a:r>
              <a:rPr lang="hu-HU" sz="3200" i="1" dirty="0">
                <a:latin typeface="Times New Roman" panose="02020603050405020304" pitchFamily="18" charset="0"/>
                <a:cs typeface="Times New Roman" panose="02020603050405020304" pitchFamily="18" charset="0"/>
              </a:rPr>
              <a:t>c</a:t>
            </a:r>
            <a:r>
              <a:rPr lang="hu-HU" sz="3200" i="1" baseline="-25000" dirty="0">
                <a:latin typeface="Times New Roman" panose="02020603050405020304" pitchFamily="18" charset="0"/>
                <a:cs typeface="Times New Roman" panose="02020603050405020304" pitchFamily="18" charset="0"/>
              </a:rPr>
              <a:t>i</a:t>
            </a:r>
            <a:r>
              <a:rPr lang="hu-HU" sz="3200" dirty="0">
                <a:latin typeface="Times New Roman" panose="02020603050405020304" pitchFamily="18" charset="0"/>
                <a:cs typeface="Times New Roman" panose="02020603050405020304" pitchFamily="18" charset="0"/>
              </a:rPr>
              <a:t>) </a:t>
            </a:r>
            <a:r>
              <a:rPr lang="hu-HU" sz="3200" dirty="0" smtClean="0">
                <a:latin typeface="Times New Roman" panose="02020603050405020304" pitchFamily="18" charset="0"/>
                <a:cs typeface="Times New Roman" panose="02020603050405020304" pitchFamily="18" charset="0"/>
              </a:rPr>
              <a:t>on a certain power </a:t>
            </a:r>
            <a:r>
              <a:rPr lang="hu-HU" sz="3200" dirty="0">
                <a:latin typeface="Times New Roman" panose="02020603050405020304" pitchFamily="18" charset="0"/>
                <a:cs typeface="Times New Roman" panose="02020603050405020304" pitchFamily="18" charset="0"/>
              </a:rPr>
              <a:t>(</a:t>
            </a:r>
            <a:r>
              <a:rPr lang="el-GR" sz="3200" i="1" dirty="0">
                <a:latin typeface="Times New Roman" panose="02020603050405020304" pitchFamily="18" charset="0"/>
                <a:cs typeface="Times New Roman" panose="02020603050405020304" pitchFamily="18" charset="0"/>
              </a:rPr>
              <a:t>β</a:t>
            </a:r>
            <a:r>
              <a:rPr lang="hu-HU" sz="3200" i="1" baseline="-25000" dirty="0">
                <a:latin typeface="Times New Roman" panose="02020603050405020304" pitchFamily="18" charset="0"/>
                <a:cs typeface="Times New Roman" panose="02020603050405020304" pitchFamily="18" charset="0"/>
              </a:rPr>
              <a:t>i</a:t>
            </a:r>
            <a:r>
              <a:rPr lang="hu-HU" sz="3200" dirty="0" smtClean="0">
                <a:latin typeface="Times New Roman" panose="02020603050405020304" pitchFamily="18" charset="0"/>
                <a:cs typeface="Times New Roman" panose="02020603050405020304" pitchFamily="18" charset="0"/>
              </a:rPr>
              <a:t>).</a:t>
            </a:r>
            <a:endParaRPr lang="hu-HU" sz="3200" dirty="0">
              <a:latin typeface="Times New Roman" panose="02020603050405020304" pitchFamily="18" charset="0"/>
              <a:cs typeface="Times New Roman" panose="02020603050405020304" pitchFamily="18" charset="0"/>
            </a:endParaRPr>
          </a:p>
          <a:p>
            <a:pPr marL="442800" indent="-442800">
              <a:spcBef>
                <a:spcPts val="0"/>
              </a:spcBef>
              <a:spcAft>
                <a:spcPts val="1000"/>
              </a:spcAft>
            </a:pPr>
            <a:r>
              <a:rPr lang="en-US" sz="3200" dirty="0">
                <a:latin typeface="Times New Roman" panose="02020603050405020304" pitchFamily="18" charset="0"/>
                <a:cs typeface="Times New Roman" panose="02020603050405020304" pitchFamily="18" charset="0"/>
              </a:rPr>
              <a:t>Proportionality is equated with a constant (</a:t>
            </a:r>
            <a:r>
              <a:rPr lang="en-US" sz="3200" i="1" dirty="0">
                <a:latin typeface="Times New Roman" panose="02020603050405020304" pitchFamily="18" charset="0"/>
                <a:cs typeface="Times New Roman" panose="02020603050405020304" pitchFamily="18" charset="0"/>
              </a:rPr>
              <a:t>k</a:t>
            </a:r>
            <a:r>
              <a:rPr lang="en-US" sz="3200" dirty="0">
                <a:latin typeface="Times New Roman" panose="02020603050405020304" pitchFamily="18" charset="0"/>
                <a:cs typeface="Times New Roman" panose="02020603050405020304" pitchFamily="18" charset="0"/>
              </a:rPr>
              <a:t>) characteristic of a given </a:t>
            </a:r>
            <a:r>
              <a:rPr lang="en-US" sz="3200" dirty="0" smtClean="0">
                <a:latin typeface="Times New Roman" panose="02020603050405020304" pitchFamily="18" charset="0"/>
                <a:cs typeface="Times New Roman" panose="02020603050405020304" pitchFamily="18" charset="0"/>
              </a:rPr>
              <a:t>reaction</a:t>
            </a:r>
            <a:r>
              <a:rPr lang="hu-HU" sz="3200" dirty="0" smtClean="0">
                <a:latin typeface="Times New Roman" panose="02020603050405020304" pitchFamily="18" charset="0"/>
                <a:cs typeface="Times New Roman" panose="02020603050405020304" pitchFamily="18" charset="0"/>
              </a:rPr>
              <a:t>:</a:t>
            </a:r>
            <a:endParaRPr lang="hu-HU" sz="3200"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4" name="Szövegdoboz 3">
                <a:extLst>
                  <a:ext uri="{FF2B5EF4-FFF2-40B4-BE49-F238E27FC236}">
                    <a16:creationId xmlns:a16="http://schemas.microsoft.com/office/drawing/2014/main" id="{237D9B94-6CB2-4FC1-920F-0A103413D732}"/>
                  </a:ext>
                </a:extLst>
              </p:cNvPr>
              <p:cNvSpPr txBox="1"/>
              <p:nvPr/>
            </p:nvSpPr>
            <p:spPr>
              <a:xfrm>
                <a:off x="4617720" y="2194560"/>
                <a:ext cx="4814395" cy="13946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hu-HU" sz="3200" b="0" i="1" smtClean="0">
                          <a:latin typeface="Cambria Math" panose="02040503050406030204" pitchFamily="18" charset="0"/>
                        </a:rPr>
                        <m:t>𝑟</m:t>
                      </m:r>
                      <m:r>
                        <a:rPr lang="hu-HU" sz="3200" b="0" i="1" smtClean="0">
                          <a:latin typeface="Cambria Math" panose="02040503050406030204" pitchFamily="18" charset="0"/>
                          <a:ea typeface="Cambria Math" panose="02040503050406030204" pitchFamily="18" charset="0"/>
                        </a:rPr>
                        <m:t>~</m:t>
                      </m:r>
                      <m:sSubSup>
                        <m:sSubSupPr>
                          <m:ctrlPr>
                            <a:rPr lang="hu-HU" sz="3200" b="0" i="1" smtClean="0">
                              <a:latin typeface="Cambria Math" panose="02040503050406030204" pitchFamily="18" charset="0"/>
                              <a:ea typeface="Cambria Math" panose="02040503050406030204" pitchFamily="18" charset="0"/>
                            </a:rPr>
                          </m:ctrlPr>
                        </m:sSubSupPr>
                        <m:e>
                          <m:r>
                            <a:rPr lang="hu-HU" sz="3200" b="0" i="1" smtClean="0">
                              <a:latin typeface="Cambria Math" panose="02040503050406030204" pitchFamily="18" charset="0"/>
                              <a:ea typeface="Cambria Math" panose="02040503050406030204" pitchFamily="18" charset="0"/>
                            </a:rPr>
                            <m:t>𝑐</m:t>
                          </m:r>
                        </m:e>
                        <m:sub>
                          <m:r>
                            <a:rPr lang="hu-HU" sz="3200" b="0" i="1" smtClean="0">
                              <a:latin typeface="Cambria Math" panose="02040503050406030204" pitchFamily="18" charset="0"/>
                              <a:ea typeface="Cambria Math" panose="02040503050406030204" pitchFamily="18" charset="0"/>
                            </a:rPr>
                            <m:t>1</m:t>
                          </m:r>
                        </m:sub>
                        <m:sup>
                          <m:sSub>
                            <m:sSubPr>
                              <m:ctrlPr>
                                <a:rPr lang="hu-HU" sz="3200" b="0" i="1" smtClean="0">
                                  <a:latin typeface="Cambria Math" panose="02040503050406030204" pitchFamily="18" charset="0"/>
                                  <a:ea typeface="Cambria Math" panose="02040503050406030204" pitchFamily="18" charset="0"/>
                                </a:rPr>
                              </m:ctrlPr>
                            </m:sSubPr>
                            <m:e>
                              <m:r>
                                <a:rPr lang="hu-HU" sz="3200" b="0" i="1" smtClean="0">
                                  <a:latin typeface="Cambria Math" panose="02040503050406030204" pitchFamily="18" charset="0"/>
                                  <a:ea typeface="Cambria Math" panose="02040503050406030204" pitchFamily="18" charset="0"/>
                                </a:rPr>
                                <m:t>𝛽</m:t>
                              </m:r>
                            </m:e>
                            <m:sub>
                              <m:r>
                                <a:rPr lang="hu-HU" sz="3200" b="0" i="1" smtClean="0">
                                  <a:latin typeface="Cambria Math" panose="02040503050406030204" pitchFamily="18" charset="0"/>
                                  <a:ea typeface="Cambria Math" panose="02040503050406030204" pitchFamily="18" charset="0"/>
                                </a:rPr>
                                <m:t>1</m:t>
                              </m:r>
                            </m:sub>
                          </m:sSub>
                        </m:sup>
                      </m:sSubSup>
                      <m:r>
                        <a:rPr lang="hu-HU" sz="3200" b="0" i="1" smtClean="0">
                          <a:latin typeface="Cambria Math" panose="02040503050406030204" pitchFamily="18" charset="0"/>
                          <a:ea typeface="Cambria Math" panose="02040503050406030204" pitchFamily="18" charset="0"/>
                        </a:rPr>
                        <m:t>∙</m:t>
                      </m:r>
                      <m:sSubSup>
                        <m:sSubSupPr>
                          <m:ctrlPr>
                            <a:rPr lang="hu-HU" sz="3200" i="1">
                              <a:latin typeface="Cambria Math" panose="02040503050406030204" pitchFamily="18" charset="0"/>
                              <a:ea typeface="Cambria Math" panose="02040503050406030204" pitchFamily="18" charset="0"/>
                            </a:rPr>
                          </m:ctrlPr>
                        </m:sSubSupPr>
                        <m:e>
                          <m:r>
                            <a:rPr lang="hu-HU" sz="3200" i="1">
                              <a:latin typeface="Cambria Math" panose="02040503050406030204" pitchFamily="18" charset="0"/>
                              <a:ea typeface="Cambria Math" panose="02040503050406030204" pitchFamily="18" charset="0"/>
                            </a:rPr>
                            <m:t>𝑐</m:t>
                          </m:r>
                        </m:e>
                        <m:sub>
                          <m:r>
                            <a:rPr lang="hu-HU" sz="3200" b="0" i="1" smtClean="0">
                              <a:latin typeface="Cambria Math" panose="02040503050406030204" pitchFamily="18" charset="0"/>
                              <a:ea typeface="Cambria Math" panose="02040503050406030204" pitchFamily="18" charset="0"/>
                            </a:rPr>
                            <m:t>2</m:t>
                          </m:r>
                        </m:sub>
                        <m:sup>
                          <m:sSub>
                            <m:sSubPr>
                              <m:ctrlPr>
                                <a:rPr lang="hu-HU" sz="3200" i="1">
                                  <a:latin typeface="Cambria Math" panose="02040503050406030204" pitchFamily="18" charset="0"/>
                                  <a:ea typeface="Cambria Math" panose="02040503050406030204" pitchFamily="18" charset="0"/>
                                </a:rPr>
                              </m:ctrlPr>
                            </m:sSubPr>
                            <m:e>
                              <m:r>
                                <a:rPr lang="hu-HU" sz="3200" i="1">
                                  <a:latin typeface="Cambria Math" panose="02040503050406030204" pitchFamily="18" charset="0"/>
                                  <a:ea typeface="Cambria Math" panose="02040503050406030204" pitchFamily="18" charset="0"/>
                                </a:rPr>
                                <m:t>𝛽</m:t>
                              </m:r>
                            </m:e>
                            <m:sub>
                              <m:r>
                                <a:rPr lang="hu-HU" sz="3200" b="0" i="1" smtClean="0">
                                  <a:latin typeface="Cambria Math" panose="02040503050406030204" pitchFamily="18" charset="0"/>
                                  <a:ea typeface="Cambria Math" panose="02040503050406030204" pitchFamily="18" charset="0"/>
                                </a:rPr>
                                <m:t>2</m:t>
                              </m:r>
                            </m:sub>
                          </m:sSub>
                        </m:sup>
                      </m:sSubSup>
                      <m:r>
                        <a:rPr lang="hu-HU" sz="3200" i="1" smtClean="0">
                          <a:latin typeface="Cambria Math" panose="02040503050406030204" pitchFamily="18" charset="0"/>
                          <a:ea typeface="Cambria Math" panose="02040503050406030204" pitchFamily="18" charset="0"/>
                        </a:rPr>
                        <m:t>…</m:t>
                      </m:r>
                      <m:sSubSup>
                        <m:sSubSupPr>
                          <m:ctrlPr>
                            <a:rPr lang="hu-HU" sz="3200" i="1">
                              <a:latin typeface="Cambria Math" panose="02040503050406030204" pitchFamily="18" charset="0"/>
                              <a:ea typeface="Cambria Math" panose="02040503050406030204" pitchFamily="18" charset="0"/>
                            </a:rPr>
                          </m:ctrlPr>
                        </m:sSubSupPr>
                        <m:e>
                          <m:r>
                            <a:rPr lang="hu-HU" sz="3200" b="0" i="1" smtClean="0">
                              <a:latin typeface="Cambria Math" panose="02040503050406030204" pitchFamily="18" charset="0"/>
                              <a:ea typeface="Cambria Math" panose="02040503050406030204" pitchFamily="18" charset="0"/>
                            </a:rPr>
                            <m:t> </m:t>
                          </m:r>
                          <m:r>
                            <a:rPr lang="hu-HU" sz="3200" i="1">
                              <a:latin typeface="Cambria Math" panose="02040503050406030204" pitchFamily="18" charset="0"/>
                              <a:ea typeface="Cambria Math" panose="02040503050406030204" pitchFamily="18" charset="0"/>
                            </a:rPr>
                            <m:t>𝑐</m:t>
                          </m:r>
                        </m:e>
                        <m:sub>
                          <m:r>
                            <a:rPr lang="hu-HU" sz="3200" b="0" i="1" smtClean="0">
                              <a:latin typeface="Cambria Math" panose="02040503050406030204" pitchFamily="18" charset="0"/>
                              <a:ea typeface="Cambria Math" panose="02040503050406030204" pitchFamily="18" charset="0"/>
                            </a:rPr>
                            <m:t>𝑙</m:t>
                          </m:r>
                        </m:sub>
                        <m:sup>
                          <m:sSub>
                            <m:sSubPr>
                              <m:ctrlPr>
                                <a:rPr lang="hu-HU" sz="3200" i="1">
                                  <a:latin typeface="Cambria Math" panose="02040503050406030204" pitchFamily="18" charset="0"/>
                                  <a:ea typeface="Cambria Math" panose="02040503050406030204" pitchFamily="18" charset="0"/>
                                </a:rPr>
                              </m:ctrlPr>
                            </m:sSubPr>
                            <m:e>
                              <m:r>
                                <a:rPr lang="hu-HU" sz="3200" i="1">
                                  <a:latin typeface="Cambria Math" panose="02040503050406030204" pitchFamily="18" charset="0"/>
                                  <a:ea typeface="Cambria Math" panose="02040503050406030204" pitchFamily="18" charset="0"/>
                                </a:rPr>
                                <m:t>𝛽</m:t>
                              </m:r>
                            </m:e>
                            <m:sub>
                              <m:r>
                                <a:rPr lang="hu-HU" sz="3200" b="0" i="1" smtClean="0">
                                  <a:latin typeface="Cambria Math" panose="02040503050406030204" pitchFamily="18" charset="0"/>
                                  <a:ea typeface="Cambria Math" panose="02040503050406030204" pitchFamily="18" charset="0"/>
                                </a:rPr>
                                <m:t>𝑙</m:t>
                              </m:r>
                            </m:sub>
                          </m:sSub>
                        </m:sup>
                      </m:sSubSup>
                      <m:r>
                        <a:rPr lang="hu-HU" sz="3200" b="0" i="1" smtClean="0">
                          <a:latin typeface="Cambria Math" panose="02040503050406030204" pitchFamily="18" charset="0"/>
                          <a:ea typeface="Cambria Math" panose="02040503050406030204" pitchFamily="18" charset="0"/>
                        </a:rPr>
                        <m:t>~</m:t>
                      </m:r>
                      <m:nary>
                        <m:naryPr>
                          <m:chr m:val="∏"/>
                          <m:ctrlPr>
                            <a:rPr lang="hu-HU" sz="3200" b="0" i="1" smtClean="0">
                              <a:latin typeface="Cambria Math" panose="02040503050406030204" pitchFamily="18" charset="0"/>
                              <a:ea typeface="Cambria Math" panose="02040503050406030204" pitchFamily="18" charset="0"/>
                            </a:rPr>
                          </m:ctrlPr>
                        </m:naryPr>
                        <m:sub>
                          <m:r>
                            <m:rPr>
                              <m:brk m:alnAt="23"/>
                            </m:rPr>
                            <a:rPr lang="hu-HU" sz="3200" b="0" i="1" smtClean="0">
                              <a:latin typeface="Cambria Math" panose="02040503050406030204" pitchFamily="18" charset="0"/>
                              <a:ea typeface="Cambria Math" panose="02040503050406030204" pitchFamily="18" charset="0"/>
                            </a:rPr>
                            <m:t>𝑖</m:t>
                          </m:r>
                          <m:r>
                            <a:rPr lang="hu-HU" sz="3200" b="0" i="1" smtClean="0">
                              <a:latin typeface="Cambria Math" panose="02040503050406030204" pitchFamily="18" charset="0"/>
                              <a:ea typeface="Cambria Math" panose="02040503050406030204" pitchFamily="18" charset="0"/>
                            </a:rPr>
                            <m:t>=1</m:t>
                          </m:r>
                        </m:sub>
                        <m:sup>
                          <m:r>
                            <a:rPr lang="hu-HU" sz="3200" b="0" i="1" smtClean="0">
                              <a:latin typeface="Cambria Math" panose="02040503050406030204" pitchFamily="18" charset="0"/>
                              <a:ea typeface="Cambria Math" panose="02040503050406030204" pitchFamily="18" charset="0"/>
                            </a:rPr>
                            <m:t>𝑙</m:t>
                          </m:r>
                        </m:sup>
                        <m:e>
                          <m:sSubSup>
                            <m:sSubSupPr>
                              <m:ctrlPr>
                                <a:rPr lang="hu-HU" sz="3200" i="1">
                                  <a:latin typeface="Cambria Math" panose="02040503050406030204" pitchFamily="18" charset="0"/>
                                  <a:ea typeface="Cambria Math" panose="02040503050406030204" pitchFamily="18" charset="0"/>
                                </a:rPr>
                              </m:ctrlPr>
                            </m:sSubSupPr>
                            <m:e>
                              <m:r>
                                <a:rPr lang="hu-HU" sz="3200" i="1">
                                  <a:latin typeface="Cambria Math" panose="02040503050406030204" pitchFamily="18" charset="0"/>
                                  <a:ea typeface="Cambria Math" panose="02040503050406030204" pitchFamily="18" charset="0"/>
                                </a:rPr>
                                <m:t>𝑐</m:t>
                              </m:r>
                            </m:e>
                            <m:sub>
                              <m:r>
                                <a:rPr lang="hu-HU" sz="3200" b="0" i="1" smtClean="0">
                                  <a:latin typeface="Cambria Math" panose="02040503050406030204" pitchFamily="18" charset="0"/>
                                  <a:ea typeface="Cambria Math" panose="02040503050406030204" pitchFamily="18" charset="0"/>
                                </a:rPr>
                                <m:t>𝑖</m:t>
                              </m:r>
                            </m:sub>
                            <m:sup>
                              <m:sSub>
                                <m:sSubPr>
                                  <m:ctrlPr>
                                    <a:rPr lang="hu-HU" sz="3200" i="1">
                                      <a:latin typeface="Cambria Math" panose="02040503050406030204" pitchFamily="18" charset="0"/>
                                      <a:ea typeface="Cambria Math" panose="02040503050406030204" pitchFamily="18" charset="0"/>
                                    </a:rPr>
                                  </m:ctrlPr>
                                </m:sSubPr>
                                <m:e>
                                  <m:r>
                                    <a:rPr lang="hu-HU" sz="3200" i="1">
                                      <a:latin typeface="Cambria Math" panose="02040503050406030204" pitchFamily="18" charset="0"/>
                                      <a:ea typeface="Cambria Math" panose="02040503050406030204" pitchFamily="18" charset="0"/>
                                    </a:rPr>
                                    <m:t>𝛽</m:t>
                                  </m:r>
                                </m:e>
                                <m:sub>
                                  <m:r>
                                    <a:rPr lang="hu-HU" sz="3200" b="0" i="1" smtClean="0">
                                      <a:latin typeface="Cambria Math" panose="02040503050406030204" pitchFamily="18" charset="0"/>
                                      <a:ea typeface="Cambria Math" panose="02040503050406030204" pitchFamily="18" charset="0"/>
                                    </a:rPr>
                                    <m:t>𝑖</m:t>
                                  </m:r>
                                </m:sub>
                              </m:sSub>
                            </m:sup>
                          </m:sSubSup>
                        </m:e>
                      </m:nary>
                    </m:oMath>
                  </m:oMathPara>
                </a14:m>
                <a:endParaRPr lang="hu-HU" sz="3200" dirty="0"/>
              </a:p>
            </p:txBody>
          </p:sp>
        </mc:Choice>
        <mc:Fallback xmlns="">
          <p:sp>
            <p:nvSpPr>
              <p:cNvPr id="4" name="Szövegdoboz 3">
                <a:extLst>
                  <a:ext uri="{FF2B5EF4-FFF2-40B4-BE49-F238E27FC236}">
                    <a16:creationId xmlns:a16="http://schemas.microsoft.com/office/drawing/2014/main" id="{237D9B94-6CB2-4FC1-920F-0A103413D732}"/>
                  </a:ext>
                </a:extLst>
              </p:cNvPr>
              <p:cNvSpPr txBox="1">
                <a:spLocks noRot="1" noChangeAspect="1" noMove="1" noResize="1" noEditPoints="1" noAdjustHandles="1" noChangeArrowheads="1" noChangeShapeType="1" noTextEdit="1"/>
              </p:cNvSpPr>
              <p:nvPr/>
            </p:nvSpPr>
            <p:spPr>
              <a:xfrm>
                <a:off x="4617720" y="2194560"/>
                <a:ext cx="4814395" cy="1394677"/>
              </a:xfrm>
              <a:prstGeom prst="rect">
                <a:avLst/>
              </a:prstGeom>
              <a:blipFill>
                <a:blip r:embed="rId3"/>
                <a:stretch>
                  <a:fillRect/>
                </a:stretch>
              </a:blipFill>
            </p:spPr>
            <p:txBody>
              <a:bodyPr/>
              <a:lstStyle/>
              <a:p>
                <a:r>
                  <a:rPr lang="hu-HU">
                    <a:noFill/>
                  </a:rPr>
                  <a:t> </a:t>
                </a:r>
              </a:p>
            </p:txBody>
          </p:sp>
        </mc:Fallback>
      </mc:AlternateContent>
      <mc:AlternateContent xmlns:mc="http://schemas.openxmlformats.org/markup-compatibility/2006" xmlns:a14="http://schemas.microsoft.com/office/drawing/2010/main">
        <mc:Choice Requires="a14">
          <p:sp>
            <p:nvSpPr>
              <p:cNvPr id="5" name="Szövegdoboz 4">
                <a:extLst>
                  <a:ext uri="{FF2B5EF4-FFF2-40B4-BE49-F238E27FC236}">
                    <a16:creationId xmlns:a16="http://schemas.microsoft.com/office/drawing/2014/main" id="{D4B8E87A-7CBC-4441-AF24-B509F2887798}"/>
                  </a:ext>
                </a:extLst>
              </p:cNvPr>
              <p:cNvSpPr txBox="1"/>
              <p:nvPr/>
            </p:nvSpPr>
            <p:spPr>
              <a:xfrm>
                <a:off x="4092729" y="5321913"/>
                <a:ext cx="7922362" cy="13946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hu-HU" sz="3200" b="0" i="1" smtClean="0">
                          <a:latin typeface="Cambria Math" panose="02040503050406030204" pitchFamily="18" charset="0"/>
                        </a:rPr>
                        <m:t>𝑟</m:t>
                      </m:r>
                      <m:r>
                        <a:rPr lang="hu-HU" sz="3200" b="0" i="1" smtClean="0">
                          <a:latin typeface="Cambria Math" panose="02040503050406030204" pitchFamily="18" charset="0"/>
                        </a:rPr>
                        <m:t>=</m:t>
                      </m:r>
                      <m:f>
                        <m:fPr>
                          <m:ctrlPr>
                            <a:rPr lang="hu-HU" sz="3200" b="0" i="1" smtClean="0">
                              <a:latin typeface="Cambria Math" panose="02040503050406030204" pitchFamily="18" charset="0"/>
                            </a:rPr>
                          </m:ctrlPr>
                        </m:fPr>
                        <m:num>
                          <m:r>
                            <a:rPr lang="hu-HU" sz="3200" b="0" i="1" smtClean="0">
                              <a:latin typeface="Cambria Math" panose="02040503050406030204" pitchFamily="18" charset="0"/>
                            </a:rPr>
                            <m:t>1</m:t>
                          </m:r>
                        </m:num>
                        <m:den>
                          <m:sSub>
                            <m:sSubPr>
                              <m:ctrlPr>
                                <a:rPr lang="hu-HU" sz="3200" b="0" i="1" smtClean="0">
                                  <a:latin typeface="Cambria Math" panose="02040503050406030204" pitchFamily="18" charset="0"/>
                                </a:rPr>
                              </m:ctrlPr>
                            </m:sSubPr>
                            <m:e>
                              <m:r>
                                <a:rPr lang="hu-HU" sz="3200" b="0" i="1" smtClean="0">
                                  <a:latin typeface="Cambria Math" panose="02040503050406030204" pitchFamily="18" charset="0"/>
                                  <a:ea typeface="Cambria Math" panose="02040503050406030204" pitchFamily="18" charset="0"/>
                                </a:rPr>
                                <m:t>𝜈</m:t>
                              </m:r>
                            </m:e>
                            <m:sub>
                              <m:r>
                                <a:rPr lang="hu-HU" sz="3200" b="0" i="1" smtClean="0">
                                  <a:latin typeface="Cambria Math" panose="02040503050406030204" pitchFamily="18" charset="0"/>
                                </a:rPr>
                                <m:t>𝑖</m:t>
                              </m:r>
                            </m:sub>
                          </m:sSub>
                        </m:den>
                      </m:f>
                      <m:r>
                        <a:rPr lang="hu-HU" sz="3200" b="0" i="1" smtClean="0">
                          <a:latin typeface="Cambria Math" panose="02040503050406030204" pitchFamily="18" charset="0"/>
                          <a:ea typeface="Cambria Math" panose="02040503050406030204" pitchFamily="18" charset="0"/>
                        </a:rPr>
                        <m:t>∙</m:t>
                      </m:r>
                      <m:f>
                        <m:fPr>
                          <m:ctrlPr>
                            <a:rPr lang="hu-HU" sz="3200" b="0" i="1" smtClean="0">
                              <a:latin typeface="Cambria Math" panose="02040503050406030204" pitchFamily="18" charset="0"/>
                              <a:ea typeface="Cambria Math" panose="02040503050406030204" pitchFamily="18" charset="0"/>
                            </a:rPr>
                          </m:ctrlPr>
                        </m:fPr>
                        <m:num>
                          <m:sSub>
                            <m:sSubPr>
                              <m:ctrlPr>
                                <a:rPr lang="hu-HU" sz="3200" b="0" i="1" smtClean="0">
                                  <a:latin typeface="Cambria Math" panose="02040503050406030204" pitchFamily="18" charset="0"/>
                                  <a:ea typeface="Cambria Math" panose="02040503050406030204" pitchFamily="18" charset="0"/>
                                </a:rPr>
                              </m:ctrlPr>
                            </m:sSubPr>
                            <m:e>
                              <m:r>
                                <a:rPr lang="hu-HU" sz="3200" b="0" i="1" smtClean="0">
                                  <a:latin typeface="Cambria Math" panose="02040503050406030204" pitchFamily="18" charset="0"/>
                                  <a:ea typeface="Cambria Math" panose="02040503050406030204" pitchFamily="18" charset="0"/>
                                </a:rPr>
                                <m:t>𝑑𝑐</m:t>
                              </m:r>
                            </m:e>
                            <m:sub>
                              <m:r>
                                <a:rPr lang="hu-HU" sz="3200" b="0" i="1" smtClean="0">
                                  <a:latin typeface="Cambria Math" panose="02040503050406030204" pitchFamily="18" charset="0"/>
                                  <a:ea typeface="Cambria Math" panose="02040503050406030204" pitchFamily="18" charset="0"/>
                                </a:rPr>
                                <m:t>𝑖</m:t>
                              </m:r>
                            </m:sub>
                          </m:sSub>
                        </m:num>
                        <m:den>
                          <m:r>
                            <a:rPr lang="hu-HU" sz="3200" b="0" i="1" smtClean="0">
                              <a:latin typeface="Cambria Math" panose="02040503050406030204" pitchFamily="18" charset="0"/>
                              <a:ea typeface="Cambria Math" panose="02040503050406030204" pitchFamily="18" charset="0"/>
                            </a:rPr>
                            <m:t>𝑑𝑡</m:t>
                          </m:r>
                        </m:den>
                      </m:f>
                      <m:r>
                        <a:rPr lang="hu-HU" sz="3200" b="0" i="1" smtClean="0">
                          <a:latin typeface="Cambria Math" panose="02040503050406030204" pitchFamily="18" charset="0"/>
                        </a:rPr>
                        <m:t>=</m:t>
                      </m:r>
                      <m:r>
                        <a:rPr lang="hu-HU" sz="3200" b="0" i="1" smtClean="0">
                          <a:latin typeface="Cambria Math" panose="02040503050406030204" pitchFamily="18" charset="0"/>
                        </a:rPr>
                        <m:t>𝑘</m:t>
                      </m:r>
                      <m:r>
                        <a:rPr lang="hu-HU" sz="3200" b="0" i="1" smtClean="0">
                          <a:latin typeface="Cambria Math" panose="02040503050406030204" pitchFamily="18" charset="0"/>
                          <a:ea typeface="Cambria Math" panose="02040503050406030204" pitchFamily="18" charset="0"/>
                        </a:rPr>
                        <m:t>∙</m:t>
                      </m:r>
                      <m:sSubSup>
                        <m:sSubSupPr>
                          <m:ctrlPr>
                            <a:rPr lang="hu-HU" sz="3200" b="0" i="1" smtClean="0">
                              <a:latin typeface="Cambria Math" panose="02040503050406030204" pitchFamily="18" charset="0"/>
                              <a:ea typeface="Cambria Math" panose="02040503050406030204" pitchFamily="18" charset="0"/>
                            </a:rPr>
                          </m:ctrlPr>
                        </m:sSubSupPr>
                        <m:e>
                          <m:r>
                            <a:rPr lang="hu-HU" sz="3200" b="0" i="1" smtClean="0">
                              <a:latin typeface="Cambria Math" panose="02040503050406030204" pitchFamily="18" charset="0"/>
                              <a:ea typeface="Cambria Math" panose="02040503050406030204" pitchFamily="18" charset="0"/>
                            </a:rPr>
                            <m:t>𝑐</m:t>
                          </m:r>
                        </m:e>
                        <m:sub>
                          <m:r>
                            <a:rPr lang="hu-HU" sz="3200" b="0" i="1" smtClean="0">
                              <a:latin typeface="Cambria Math" panose="02040503050406030204" pitchFamily="18" charset="0"/>
                              <a:ea typeface="Cambria Math" panose="02040503050406030204" pitchFamily="18" charset="0"/>
                            </a:rPr>
                            <m:t>1</m:t>
                          </m:r>
                        </m:sub>
                        <m:sup>
                          <m:sSub>
                            <m:sSubPr>
                              <m:ctrlPr>
                                <a:rPr lang="hu-HU" sz="3200" b="0" i="1" smtClean="0">
                                  <a:latin typeface="Cambria Math" panose="02040503050406030204" pitchFamily="18" charset="0"/>
                                  <a:ea typeface="Cambria Math" panose="02040503050406030204" pitchFamily="18" charset="0"/>
                                </a:rPr>
                              </m:ctrlPr>
                            </m:sSubPr>
                            <m:e>
                              <m:r>
                                <a:rPr lang="hu-HU" sz="3200" b="0" i="1" smtClean="0">
                                  <a:latin typeface="Cambria Math" panose="02040503050406030204" pitchFamily="18" charset="0"/>
                                  <a:ea typeface="Cambria Math" panose="02040503050406030204" pitchFamily="18" charset="0"/>
                                </a:rPr>
                                <m:t>𝛽</m:t>
                              </m:r>
                            </m:e>
                            <m:sub>
                              <m:r>
                                <a:rPr lang="hu-HU" sz="3200" b="0" i="1" smtClean="0">
                                  <a:latin typeface="Cambria Math" panose="02040503050406030204" pitchFamily="18" charset="0"/>
                                  <a:ea typeface="Cambria Math" panose="02040503050406030204" pitchFamily="18" charset="0"/>
                                </a:rPr>
                                <m:t>1</m:t>
                              </m:r>
                            </m:sub>
                          </m:sSub>
                        </m:sup>
                      </m:sSubSup>
                      <m:r>
                        <a:rPr lang="hu-HU" sz="3200" b="0" i="1" smtClean="0">
                          <a:latin typeface="Cambria Math" panose="02040503050406030204" pitchFamily="18" charset="0"/>
                          <a:ea typeface="Cambria Math" panose="02040503050406030204" pitchFamily="18" charset="0"/>
                        </a:rPr>
                        <m:t>∙</m:t>
                      </m:r>
                      <m:sSubSup>
                        <m:sSubSupPr>
                          <m:ctrlPr>
                            <a:rPr lang="hu-HU" sz="3200" i="1">
                              <a:latin typeface="Cambria Math" panose="02040503050406030204" pitchFamily="18" charset="0"/>
                              <a:ea typeface="Cambria Math" panose="02040503050406030204" pitchFamily="18" charset="0"/>
                            </a:rPr>
                          </m:ctrlPr>
                        </m:sSubSupPr>
                        <m:e>
                          <m:r>
                            <a:rPr lang="hu-HU" sz="3200" i="1">
                              <a:latin typeface="Cambria Math" panose="02040503050406030204" pitchFamily="18" charset="0"/>
                              <a:ea typeface="Cambria Math" panose="02040503050406030204" pitchFamily="18" charset="0"/>
                            </a:rPr>
                            <m:t>𝑐</m:t>
                          </m:r>
                        </m:e>
                        <m:sub>
                          <m:r>
                            <a:rPr lang="hu-HU" sz="3200" b="0" i="1" smtClean="0">
                              <a:latin typeface="Cambria Math" panose="02040503050406030204" pitchFamily="18" charset="0"/>
                              <a:ea typeface="Cambria Math" panose="02040503050406030204" pitchFamily="18" charset="0"/>
                            </a:rPr>
                            <m:t>2</m:t>
                          </m:r>
                        </m:sub>
                        <m:sup>
                          <m:sSub>
                            <m:sSubPr>
                              <m:ctrlPr>
                                <a:rPr lang="hu-HU" sz="3200" i="1">
                                  <a:latin typeface="Cambria Math" panose="02040503050406030204" pitchFamily="18" charset="0"/>
                                  <a:ea typeface="Cambria Math" panose="02040503050406030204" pitchFamily="18" charset="0"/>
                                </a:rPr>
                              </m:ctrlPr>
                            </m:sSubPr>
                            <m:e>
                              <m:r>
                                <a:rPr lang="hu-HU" sz="3200" i="1">
                                  <a:latin typeface="Cambria Math" panose="02040503050406030204" pitchFamily="18" charset="0"/>
                                  <a:ea typeface="Cambria Math" panose="02040503050406030204" pitchFamily="18" charset="0"/>
                                </a:rPr>
                                <m:t>𝛽</m:t>
                              </m:r>
                            </m:e>
                            <m:sub>
                              <m:r>
                                <a:rPr lang="hu-HU" sz="3200" b="0" i="1" smtClean="0">
                                  <a:latin typeface="Cambria Math" panose="02040503050406030204" pitchFamily="18" charset="0"/>
                                  <a:ea typeface="Cambria Math" panose="02040503050406030204" pitchFamily="18" charset="0"/>
                                </a:rPr>
                                <m:t>2</m:t>
                              </m:r>
                            </m:sub>
                          </m:sSub>
                        </m:sup>
                      </m:sSubSup>
                      <m:r>
                        <a:rPr lang="hu-HU" sz="3200" i="1" smtClean="0">
                          <a:latin typeface="Cambria Math" panose="02040503050406030204" pitchFamily="18" charset="0"/>
                          <a:ea typeface="Cambria Math" panose="02040503050406030204" pitchFamily="18" charset="0"/>
                        </a:rPr>
                        <m:t>…</m:t>
                      </m:r>
                      <m:sSubSup>
                        <m:sSubSupPr>
                          <m:ctrlPr>
                            <a:rPr lang="hu-HU" sz="3200" i="1">
                              <a:latin typeface="Cambria Math" panose="02040503050406030204" pitchFamily="18" charset="0"/>
                              <a:ea typeface="Cambria Math" panose="02040503050406030204" pitchFamily="18" charset="0"/>
                            </a:rPr>
                          </m:ctrlPr>
                        </m:sSubSupPr>
                        <m:e>
                          <m:r>
                            <a:rPr lang="hu-HU" sz="3200" b="0" i="1" smtClean="0">
                              <a:latin typeface="Cambria Math" panose="02040503050406030204" pitchFamily="18" charset="0"/>
                              <a:ea typeface="Cambria Math" panose="02040503050406030204" pitchFamily="18" charset="0"/>
                            </a:rPr>
                            <m:t> </m:t>
                          </m:r>
                          <m:r>
                            <a:rPr lang="hu-HU" sz="3200" i="1">
                              <a:latin typeface="Cambria Math" panose="02040503050406030204" pitchFamily="18" charset="0"/>
                              <a:ea typeface="Cambria Math" panose="02040503050406030204" pitchFamily="18" charset="0"/>
                            </a:rPr>
                            <m:t>𝑐</m:t>
                          </m:r>
                        </m:e>
                        <m:sub>
                          <m:r>
                            <a:rPr lang="hu-HU" sz="3200" b="0" i="1" smtClean="0">
                              <a:latin typeface="Cambria Math" panose="02040503050406030204" pitchFamily="18" charset="0"/>
                              <a:ea typeface="Cambria Math" panose="02040503050406030204" pitchFamily="18" charset="0"/>
                            </a:rPr>
                            <m:t>𝑙</m:t>
                          </m:r>
                        </m:sub>
                        <m:sup>
                          <m:sSub>
                            <m:sSubPr>
                              <m:ctrlPr>
                                <a:rPr lang="hu-HU" sz="3200" i="1">
                                  <a:latin typeface="Cambria Math" panose="02040503050406030204" pitchFamily="18" charset="0"/>
                                  <a:ea typeface="Cambria Math" panose="02040503050406030204" pitchFamily="18" charset="0"/>
                                </a:rPr>
                              </m:ctrlPr>
                            </m:sSubPr>
                            <m:e>
                              <m:r>
                                <a:rPr lang="hu-HU" sz="3200" i="1">
                                  <a:latin typeface="Cambria Math" panose="02040503050406030204" pitchFamily="18" charset="0"/>
                                  <a:ea typeface="Cambria Math" panose="02040503050406030204" pitchFamily="18" charset="0"/>
                                </a:rPr>
                                <m:t>𝛽</m:t>
                              </m:r>
                            </m:e>
                            <m:sub>
                              <m:r>
                                <a:rPr lang="hu-HU" sz="3200" b="0" i="1" smtClean="0">
                                  <a:latin typeface="Cambria Math" panose="02040503050406030204" pitchFamily="18" charset="0"/>
                                  <a:ea typeface="Cambria Math" panose="02040503050406030204" pitchFamily="18" charset="0"/>
                                </a:rPr>
                                <m:t>𝑙</m:t>
                              </m:r>
                            </m:sub>
                          </m:sSub>
                        </m:sup>
                      </m:sSubSup>
                      <m:r>
                        <a:rPr lang="hu-HU" sz="3200" b="0" i="1" smtClean="0">
                          <a:latin typeface="Cambria Math" panose="02040503050406030204" pitchFamily="18" charset="0"/>
                          <a:ea typeface="Cambria Math" panose="02040503050406030204" pitchFamily="18" charset="0"/>
                        </a:rPr>
                        <m:t>=</m:t>
                      </m:r>
                      <m:r>
                        <a:rPr lang="hu-HU" sz="3200" i="1">
                          <a:latin typeface="Cambria Math" panose="02040503050406030204" pitchFamily="18" charset="0"/>
                        </a:rPr>
                        <m:t>𝑘</m:t>
                      </m:r>
                      <m:r>
                        <a:rPr lang="hu-HU" sz="3200" i="1">
                          <a:latin typeface="Cambria Math" panose="02040503050406030204" pitchFamily="18" charset="0"/>
                          <a:ea typeface="Cambria Math" panose="02040503050406030204" pitchFamily="18" charset="0"/>
                        </a:rPr>
                        <m:t>∙</m:t>
                      </m:r>
                      <m:nary>
                        <m:naryPr>
                          <m:chr m:val="∏"/>
                          <m:ctrlPr>
                            <a:rPr lang="hu-HU" sz="3200" b="0" i="1" smtClean="0">
                              <a:latin typeface="Cambria Math" panose="02040503050406030204" pitchFamily="18" charset="0"/>
                              <a:ea typeface="Cambria Math" panose="02040503050406030204" pitchFamily="18" charset="0"/>
                            </a:rPr>
                          </m:ctrlPr>
                        </m:naryPr>
                        <m:sub>
                          <m:r>
                            <m:rPr>
                              <m:brk m:alnAt="23"/>
                            </m:rPr>
                            <a:rPr lang="hu-HU" sz="3200" b="0" i="1" smtClean="0">
                              <a:latin typeface="Cambria Math" panose="02040503050406030204" pitchFamily="18" charset="0"/>
                              <a:ea typeface="Cambria Math" panose="02040503050406030204" pitchFamily="18" charset="0"/>
                            </a:rPr>
                            <m:t>𝑖</m:t>
                          </m:r>
                          <m:r>
                            <a:rPr lang="hu-HU" sz="3200" b="0" i="1" smtClean="0">
                              <a:latin typeface="Cambria Math" panose="02040503050406030204" pitchFamily="18" charset="0"/>
                              <a:ea typeface="Cambria Math" panose="02040503050406030204" pitchFamily="18" charset="0"/>
                            </a:rPr>
                            <m:t>=1</m:t>
                          </m:r>
                        </m:sub>
                        <m:sup>
                          <m:r>
                            <a:rPr lang="hu-HU" sz="3200" b="0" i="1" smtClean="0">
                              <a:latin typeface="Cambria Math" panose="02040503050406030204" pitchFamily="18" charset="0"/>
                              <a:ea typeface="Cambria Math" panose="02040503050406030204" pitchFamily="18" charset="0"/>
                            </a:rPr>
                            <m:t>𝑙</m:t>
                          </m:r>
                        </m:sup>
                        <m:e>
                          <m:sSubSup>
                            <m:sSubSupPr>
                              <m:ctrlPr>
                                <a:rPr lang="hu-HU" sz="3200" i="1">
                                  <a:latin typeface="Cambria Math" panose="02040503050406030204" pitchFamily="18" charset="0"/>
                                  <a:ea typeface="Cambria Math" panose="02040503050406030204" pitchFamily="18" charset="0"/>
                                </a:rPr>
                              </m:ctrlPr>
                            </m:sSubSupPr>
                            <m:e>
                              <m:r>
                                <a:rPr lang="hu-HU" sz="3200" i="1">
                                  <a:latin typeface="Cambria Math" panose="02040503050406030204" pitchFamily="18" charset="0"/>
                                  <a:ea typeface="Cambria Math" panose="02040503050406030204" pitchFamily="18" charset="0"/>
                                </a:rPr>
                                <m:t>𝑐</m:t>
                              </m:r>
                            </m:e>
                            <m:sub>
                              <m:r>
                                <a:rPr lang="hu-HU" sz="3200" b="0" i="1" smtClean="0">
                                  <a:latin typeface="Cambria Math" panose="02040503050406030204" pitchFamily="18" charset="0"/>
                                  <a:ea typeface="Cambria Math" panose="02040503050406030204" pitchFamily="18" charset="0"/>
                                </a:rPr>
                                <m:t>𝑖</m:t>
                              </m:r>
                            </m:sub>
                            <m:sup>
                              <m:sSub>
                                <m:sSubPr>
                                  <m:ctrlPr>
                                    <a:rPr lang="hu-HU" sz="3200" i="1">
                                      <a:latin typeface="Cambria Math" panose="02040503050406030204" pitchFamily="18" charset="0"/>
                                      <a:ea typeface="Cambria Math" panose="02040503050406030204" pitchFamily="18" charset="0"/>
                                    </a:rPr>
                                  </m:ctrlPr>
                                </m:sSubPr>
                                <m:e>
                                  <m:r>
                                    <a:rPr lang="hu-HU" sz="3200" i="1">
                                      <a:latin typeface="Cambria Math" panose="02040503050406030204" pitchFamily="18" charset="0"/>
                                      <a:ea typeface="Cambria Math" panose="02040503050406030204" pitchFamily="18" charset="0"/>
                                    </a:rPr>
                                    <m:t>𝛽</m:t>
                                  </m:r>
                                </m:e>
                                <m:sub>
                                  <m:r>
                                    <a:rPr lang="hu-HU" sz="3200" b="0" i="1" smtClean="0">
                                      <a:latin typeface="Cambria Math" panose="02040503050406030204" pitchFamily="18" charset="0"/>
                                      <a:ea typeface="Cambria Math" panose="02040503050406030204" pitchFamily="18" charset="0"/>
                                    </a:rPr>
                                    <m:t>𝑖</m:t>
                                  </m:r>
                                </m:sub>
                              </m:sSub>
                            </m:sup>
                          </m:sSubSup>
                        </m:e>
                      </m:nary>
                    </m:oMath>
                  </m:oMathPara>
                </a14:m>
                <a:endParaRPr lang="hu-HU" sz="3200" dirty="0"/>
              </a:p>
            </p:txBody>
          </p:sp>
        </mc:Choice>
        <mc:Fallback xmlns="">
          <p:sp>
            <p:nvSpPr>
              <p:cNvPr id="5" name="Szövegdoboz 4">
                <a:extLst>
                  <a:ext uri="{FF2B5EF4-FFF2-40B4-BE49-F238E27FC236}">
                    <a16:creationId xmlns:a16="http://schemas.microsoft.com/office/drawing/2014/main" id="{D4B8E87A-7CBC-4441-AF24-B509F2887798}"/>
                  </a:ext>
                </a:extLst>
              </p:cNvPr>
              <p:cNvSpPr txBox="1">
                <a:spLocks noRot="1" noChangeAspect="1" noMove="1" noResize="1" noEditPoints="1" noAdjustHandles="1" noChangeArrowheads="1" noChangeShapeType="1" noTextEdit="1"/>
              </p:cNvSpPr>
              <p:nvPr/>
            </p:nvSpPr>
            <p:spPr>
              <a:xfrm>
                <a:off x="4092729" y="5321913"/>
                <a:ext cx="7922362" cy="1394677"/>
              </a:xfrm>
              <a:prstGeom prst="rect">
                <a:avLst/>
              </a:prstGeom>
              <a:blipFill>
                <a:blip r:embed="rId4"/>
                <a:stretch>
                  <a:fillRect/>
                </a:stretch>
              </a:blipFill>
            </p:spPr>
            <p:txBody>
              <a:bodyPr/>
              <a:lstStyle/>
              <a:p>
                <a:r>
                  <a:rPr lang="hu-HU">
                    <a:noFill/>
                  </a:rPr>
                  <a:t> </a:t>
                </a:r>
              </a:p>
            </p:txBody>
          </p:sp>
        </mc:Fallback>
      </mc:AlternateContent>
    </p:spTree>
    <p:extLst>
      <p:ext uri="{BB962C8B-B14F-4D97-AF65-F5344CB8AC3E}">
        <p14:creationId xmlns:p14="http://schemas.microsoft.com/office/powerpoint/2010/main" val="1095883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par>
                          <p:cTn id="7" fill="hold">
                            <p:stCondLst>
                              <p:cond delay="0"/>
                            </p:stCondLst>
                            <p:childTnLst>
                              <p:par>
                                <p:cTn id="8" presetID="2" presetClass="entr" presetSubtype="4" fill="hold" nodeType="afterEffect">
                                  <p:stCondLst>
                                    <p:cond delay="500"/>
                                  </p:stCondLst>
                                  <p:childTnLst>
                                    <p:set>
                                      <p:cBhvr>
                                        <p:cTn id="9" dur="1" fill="hold">
                                          <p:stCondLst>
                                            <p:cond delay="0"/>
                                          </p:stCondLst>
                                        </p:cTn>
                                        <p:tgtEl>
                                          <p:spTgt spid="3">
                                            <p:txEl>
                                              <p:pRg st="1" end="1"/>
                                            </p:txEl>
                                          </p:spTgt>
                                        </p:tgtEl>
                                        <p:attrNameLst>
                                          <p:attrName>style.visibility</p:attrName>
                                        </p:attrNameLst>
                                      </p:cBhvr>
                                      <p:to>
                                        <p:strVal val="visible"/>
                                      </p:to>
                                    </p:set>
                                    <p:anim calcmode="lin" valueType="num">
                                      <p:cBhvr additive="base">
                                        <p:cTn id="1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nodeType="click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 calcmode="lin" valueType="num">
                                      <p:cBhvr additive="base">
                                        <p:cTn id="1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8" fill="hold">
                            <p:stCondLst>
                              <p:cond delay="500"/>
                            </p:stCondLst>
                            <p:childTnLst>
                              <p:par>
                                <p:cTn id="19" presetID="1" presetClass="entr" presetSubtype="0" fill="hold" grpId="0" nodeType="afterEffect">
                                  <p:stCondLst>
                                    <p:cond delay="500"/>
                                  </p:stCondLst>
                                  <p:childTnLst>
                                    <p:set>
                                      <p:cBhvr>
                                        <p:cTn id="2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50E7FE7-7A6B-4BF8-9EE5-6AB1B782DF72}"/>
              </a:ext>
            </a:extLst>
          </p:cNvPr>
          <p:cNvSpPr>
            <a:spLocks noGrp="1"/>
          </p:cNvSpPr>
          <p:nvPr>
            <p:ph type="title"/>
          </p:nvPr>
        </p:nvSpPr>
        <p:spPr/>
        <p:txBody>
          <a:bodyPr/>
          <a:lstStyle/>
          <a:p>
            <a:pPr algn="ctr"/>
            <a:r>
              <a:rPr lang="hu-HU" dirty="0">
                <a:latin typeface="Times New Roman" panose="02020603050405020304" pitchFamily="18" charset="0"/>
                <a:cs typeface="Times New Roman" panose="02020603050405020304" pitchFamily="18" charset="0"/>
              </a:rPr>
              <a:t>The empirical rate equation</a:t>
            </a:r>
          </a:p>
        </p:txBody>
      </p:sp>
      <mc:AlternateContent xmlns:mc="http://schemas.openxmlformats.org/markup-compatibility/2006">
        <mc:Choice xmlns:a14="http://schemas.microsoft.com/office/drawing/2010/main" Requires="a14">
          <p:sp>
            <p:nvSpPr>
              <p:cNvPr id="3" name="Tartalom helye 2">
                <a:extLst>
                  <a:ext uri="{FF2B5EF4-FFF2-40B4-BE49-F238E27FC236}">
                    <a16:creationId xmlns:a16="http://schemas.microsoft.com/office/drawing/2014/main" id="{1F5E4F99-4D1F-402A-952B-787EE227920B}"/>
                  </a:ext>
                </a:extLst>
              </p:cNvPr>
              <p:cNvSpPr>
                <a:spLocks noGrp="1"/>
              </p:cNvSpPr>
              <p:nvPr>
                <p:ph idx="1"/>
              </p:nvPr>
            </p:nvSpPr>
            <p:spPr>
              <a:xfrm>
                <a:off x="838200" y="1825624"/>
                <a:ext cx="10515600" cy="4742815"/>
              </a:xfrm>
            </p:spPr>
            <p:txBody>
              <a:bodyPr>
                <a:normAutofit/>
              </a:bodyPr>
              <a:lstStyle/>
              <a:p>
                <a:pPr marL="441325" indent="-441325">
                  <a:spcBef>
                    <a:spcPts val="0"/>
                  </a:spcBef>
                  <a:spcAft>
                    <a:spcPts val="1000"/>
                  </a:spcAft>
                </a:pPr>
                <a:r>
                  <a:rPr lang="en-US" sz="3200" dirty="0">
                    <a:latin typeface="Times New Roman" panose="02020603050405020304" pitchFamily="18" charset="0"/>
                    <a:cs typeface="Times New Roman" panose="02020603050405020304" pitchFamily="18" charset="0"/>
                  </a:rPr>
                  <a:t>The concentrations in the rate equation are not dimensionless, so the units of the two sides are the same only if the rate coefficient </a:t>
                </a:r>
                <a:r>
                  <a:rPr lang="en-US" sz="3200" i="1" dirty="0">
                    <a:latin typeface="Times New Roman" panose="02020603050405020304" pitchFamily="18" charset="0"/>
                    <a:cs typeface="Times New Roman" panose="02020603050405020304" pitchFamily="18" charset="0"/>
                  </a:rPr>
                  <a:t>k</a:t>
                </a:r>
                <a:r>
                  <a:rPr lang="en-US" sz="3200" dirty="0">
                    <a:latin typeface="Times New Roman" panose="02020603050405020304" pitchFamily="18" charset="0"/>
                    <a:cs typeface="Times New Roman" panose="02020603050405020304" pitchFamily="18" charset="0"/>
                  </a:rPr>
                  <a:t> also has </a:t>
                </a:r>
                <a:r>
                  <a:rPr lang="en-US" sz="3200" dirty="0" smtClean="0">
                    <a:latin typeface="Times New Roman" panose="02020603050405020304" pitchFamily="18" charset="0"/>
                    <a:cs typeface="Times New Roman" panose="02020603050405020304" pitchFamily="18" charset="0"/>
                  </a:rPr>
                  <a:t>units</a:t>
                </a:r>
                <a:r>
                  <a:rPr lang="hu-HU" sz="3200" dirty="0">
                    <a:latin typeface="Times New Roman" panose="02020603050405020304" pitchFamily="18" charset="0"/>
                    <a:cs typeface="Times New Roman" panose="02020603050405020304" pitchFamily="18" charset="0"/>
                  </a:rPr>
                  <a:t>.</a:t>
                </a:r>
              </a:p>
              <a:p>
                <a:pPr marL="0" indent="0">
                  <a:spcBef>
                    <a:spcPts val="10000"/>
                  </a:spcBef>
                  <a:spcAft>
                    <a:spcPts val="1000"/>
                  </a:spcAft>
                  <a:buNone/>
                </a:pPr>
                <a:r>
                  <a:rPr lang="hu-HU" sz="3200" dirty="0" smtClean="0">
                    <a:latin typeface="Times New Roman" panose="02020603050405020304" pitchFamily="18" charset="0"/>
                    <a:cs typeface="Times New Roman" panose="02020603050405020304" pitchFamily="18" charset="0"/>
                  </a:rPr>
                  <a:t>where </a:t>
                </a:r>
                <a14:m>
                  <m:oMath xmlns:m="http://schemas.openxmlformats.org/officeDocument/2006/math">
                    <m:r>
                      <a:rPr lang="hu-HU" sz="3200" i="1" smtClean="0">
                        <a:latin typeface="Cambria Math" panose="02040503050406030204" pitchFamily="18" charset="0"/>
                        <a:ea typeface="Cambria Math" panose="02040503050406030204" pitchFamily="18" charset="0"/>
                        <a:cs typeface="Times New Roman" panose="02020603050405020304" pitchFamily="18" charset="0"/>
                      </a:rPr>
                      <m:t>𝛽</m:t>
                    </m:r>
                    <m:r>
                      <a:rPr lang="hu-HU" sz="3200" b="0" i="1" smtClean="0">
                        <a:latin typeface="Cambria Math" panose="02040503050406030204" pitchFamily="18" charset="0"/>
                        <a:ea typeface="Cambria Math" panose="02040503050406030204" pitchFamily="18" charset="0"/>
                        <a:cs typeface="Times New Roman" panose="02020603050405020304" pitchFamily="18" charset="0"/>
                      </a:rPr>
                      <m:t>=</m:t>
                    </m:r>
                    <m:nary>
                      <m:naryPr>
                        <m:chr m:val="∑"/>
                        <m:limLoc m:val="subSup"/>
                        <m:ctrlPr>
                          <a:rPr lang="hu-HU" sz="3200" b="0" i="1" smtClean="0">
                            <a:latin typeface="Cambria Math" panose="02040503050406030204" pitchFamily="18" charset="0"/>
                            <a:ea typeface="Cambria Math" panose="02040503050406030204" pitchFamily="18" charset="0"/>
                            <a:cs typeface="Times New Roman" panose="02020603050405020304" pitchFamily="18" charset="0"/>
                          </a:rPr>
                        </m:ctrlPr>
                      </m:naryPr>
                      <m:sub>
                        <m:r>
                          <m:rPr>
                            <m:brk m:alnAt="25"/>
                          </m:rPr>
                          <a:rPr lang="hu-HU" sz="3200" b="0" i="1" smtClean="0">
                            <a:latin typeface="Cambria Math" panose="02040503050406030204" pitchFamily="18" charset="0"/>
                            <a:ea typeface="Cambria Math" panose="02040503050406030204" pitchFamily="18" charset="0"/>
                            <a:cs typeface="Times New Roman" panose="02020603050405020304" pitchFamily="18" charset="0"/>
                          </a:rPr>
                          <m:t>𝑖</m:t>
                        </m:r>
                        <m:r>
                          <a:rPr lang="hu-HU" sz="3200" b="0" i="1" smtClean="0">
                            <a:latin typeface="Cambria Math" panose="02040503050406030204" pitchFamily="18" charset="0"/>
                            <a:ea typeface="Cambria Math" panose="02040503050406030204" pitchFamily="18" charset="0"/>
                            <a:cs typeface="Times New Roman" panose="02020603050405020304" pitchFamily="18" charset="0"/>
                          </a:rPr>
                          <m:t>=1</m:t>
                        </m:r>
                      </m:sub>
                      <m:sup>
                        <m:r>
                          <a:rPr lang="hu-HU" sz="3200" b="0" i="1" smtClean="0">
                            <a:latin typeface="Cambria Math" panose="02040503050406030204" pitchFamily="18" charset="0"/>
                            <a:ea typeface="Cambria Math" panose="02040503050406030204" pitchFamily="18" charset="0"/>
                            <a:cs typeface="Times New Roman" panose="02020603050405020304" pitchFamily="18" charset="0"/>
                          </a:rPr>
                          <m:t>𝑙</m:t>
                        </m:r>
                      </m:sup>
                      <m:e>
                        <m:sSub>
                          <m:sSubPr>
                            <m:ctrlPr>
                              <a:rPr lang="hu-HU" sz="3200" b="0" i="1" smtClean="0">
                                <a:latin typeface="Cambria Math" panose="02040503050406030204" pitchFamily="18" charset="0"/>
                                <a:ea typeface="Cambria Math" panose="02040503050406030204" pitchFamily="18" charset="0"/>
                                <a:cs typeface="Times New Roman" panose="02020603050405020304" pitchFamily="18" charset="0"/>
                              </a:rPr>
                            </m:ctrlPr>
                          </m:sSubPr>
                          <m:e>
                            <m:r>
                              <a:rPr lang="hu-HU" sz="3200" b="0" i="1" smtClean="0">
                                <a:latin typeface="Cambria Math" panose="02040503050406030204" pitchFamily="18" charset="0"/>
                                <a:ea typeface="Cambria Math" panose="02040503050406030204" pitchFamily="18" charset="0"/>
                                <a:cs typeface="Times New Roman" panose="02020603050405020304" pitchFamily="18" charset="0"/>
                              </a:rPr>
                              <m:t>𝛽</m:t>
                            </m:r>
                          </m:e>
                          <m:sub>
                            <m:r>
                              <a:rPr lang="hu-HU" sz="3200" b="0" i="1" smtClean="0">
                                <a:latin typeface="Cambria Math" panose="02040503050406030204" pitchFamily="18" charset="0"/>
                                <a:ea typeface="Cambria Math" panose="02040503050406030204" pitchFamily="18" charset="0"/>
                                <a:cs typeface="Times New Roman" panose="02020603050405020304" pitchFamily="18" charset="0"/>
                              </a:rPr>
                              <m:t>𝑖</m:t>
                            </m:r>
                          </m:sub>
                        </m:sSub>
                      </m:e>
                    </m:nary>
                  </m:oMath>
                </a14:m>
                <a:r>
                  <a:rPr lang="hu-HU" sz="3200" dirty="0">
                    <a:latin typeface="Times New Roman" panose="02020603050405020304" pitchFamily="18" charset="0"/>
                    <a:cs typeface="Times New Roman" panose="02020603050405020304" pitchFamily="18" charset="0"/>
                  </a:rPr>
                  <a:t> </a:t>
                </a:r>
                <a:r>
                  <a:rPr lang="hu-HU" sz="3200" dirty="0" smtClean="0">
                    <a:latin typeface="Times New Roman" panose="02020603050405020304" pitchFamily="18" charset="0"/>
                    <a:cs typeface="Times New Roman" panose="02020603050405020304" pitchFamily="18" charset="0"/>
                  </a:rPr>
                  <a:t>is the </a:t>
                </a:r>
                <a:r>
                  <a:rPr lang="hu-HU" sz="3200" b="1" dirty="0" smtClean="0">
                    <a:latin typeface="Times New Roman" panose="02020603050405020304" pitchFamily="18" charset="0"/>
                    <a:cs typeface="Times New Roman" panose="02020603050405020304" pitchFamily="18" charset="0"/>
                  </a:rPr>
                  <a:t>overall order of the reaction</a:t>
                </a:r>
                <a:r>
                  <a:rPr lang="hu-HU" sz="3200" dirty="0" smtClean="0">
                    <a:latin typeface="Times New Roman" panose="02020603050405020304" pitchFamily="18" charset="0"/>
                    <a:cs typeface="Times New Roman" panose="02020603050405020304" pitchFamily="18" charset="0"/>
                  </a:rPr>
                  <a:t>, while </a:t>
                </a:r>
                <a14:m>
                  <m:oMath xmlns:m="http://schemas.openxmlformats.org/officeDocument/2006/math">
                    <m:sSub>
                      <m:sSubPr>
                        <m:ctrlPr>
                          <a:rPr lang="hu-HU" sz="3200" i="1">
                            <a:latin typeface="Cambria Math" panose="02040503050406030204" pitchFamily="18" charset="0"/>
                            <a:ea typeface="Cambria Math" panose="02040503050406030204" pitchFamily="18" charset="0"/>
                            <a:cs typeface="Times New Roman" panose="02020603050405020304" pitchFamily="18" charset="0"/>
                          </a:rPr>
                        </m:ctrlPr>
                      </m:sSubPr>
                      <m:e>
                        <m:r>
                          <a:rPr lang="hu-HU" sz="3200" i="1">
                            <a:latin typeface="Cambria Math" panose="02040503050406030204" pitchFamily="18" charset="0"/>
                            <a:ea typeface="Cambria Math" panose="02040503050406030204" pitchFamily="18" charset="0"/>
                            <a:cs typeface="Times New Roman" panose="02020603050405020304" pitchFamily="18" charset="0"/>
                          </a:rPr>
                          <m:t>𝛽</m:t>
                        </m:r>
                      </m:e>
                      <m:sub>
                        <m:r>
                          <a:rPr lang="hu-HU" sz="3200" i="1">
                            <a:latin typeface="Cambria Math" panose="02040503050406030204" pitchFamily="18" charset="0"/>
                            <a:ea typeface="Cambria Math" panose="02040503050406030204" pitchFamily="18" charset="0"/>
                            <a:cs typeface="Times New Roman" panose="02020603050405020304" pitchFamily="18" charset="0"/>
                          </a:rPr>
                          <m:t>𝑖</m:t>
                        </m:r>
                      </m:sub>
                    </m:sSub>
                  </m:oMath>
                </a14:m>
                <a:r>
                  <a:rPr lang="hu-HU" sz="3200" dirty="0">
                    <a:latin typeface="Times New Roman" panose="02020603050405020304" pitchFamily="18" charset="0"/>
                    <a:cs typeface="Times New Roman" panose="02020603050405020304" pitchFamily="18" charset="0"/>
                  </a:rPr>
                  <a:t> </a:t>
                </a:r>
                <a:r>
                  <a:rPr lang="hu-HU" sz="3200" dirty="0" smtClean="0">
                    <a:latin typeface="Times New Roman" panose="02020603050405020304" pitchFamily="18" charset="0"/>
                    <a:cs typeface="Times New Roman" panose="02020603050405020304" pitchFamily="18" charset="0"/>
                  </a:rPr>
                  <a:t>is the </a:t>
                </a:r>
                <a:r>
                  <a:rPr lang="hu-HU" sz="3200" b="1" dirty="0" smtClean="0">
                    <a:latin typeface="Times New Roman" panose="02020603050405020304" pitchFamily="18" charset="0"/>
                    <a:cs typeface="Times New Roman" panose="02020603050405020304" pitchFamily="18" charset="0"/>
                  </a:rPr>
                  <a:t>reaction order</a:t>
                </a:r>
                <a:r>
                  <a:rPr lang="hu-HU" sz="3200" dirty="0" smtClean="0">
                    <a:latin typeface="Times New Roman" panose="02020603050405020304" pitchFamily="18" charset="0"/>
                    <a:cs typeface="Times New Roman" panose="02020603050405020304" pitchFamily="18" charset="0"/>
                  </a:rPr>
                  <a:t> of the reactants.</a:t>
                </a:r>
                <a:endParaRPr lang="hu-HU" sz="3200" dirty="0">
                  <a:latin typeface="Times New Roman" panose="02020603050405020304" pitchFamily="18" charset="0"/>
                  <a:cs typeface="Times New Roman" panose="02020603050405020304" pitchFamily="18" charset="0"/>
                </a:endParaRPr>
              </a:p>
              <a:p>
                <a:pPr marL="442800" indent="-442800">
                  <a:spcBef>
                    <a:spcPts val="0"/>
                  </a:spcBef>
                  <a:spcAft>
                    <a:spcPts val="1000"/>
                  </a:spcAft>
                </a:pPr>
                <a:r>
                  <a:rPr lang="hu-HU" sz="3200" dirty="0" smtClean="0">
                    <a:latin typeface="Times New Roman" panose="02020603050405020304" pitchFamily="18" charset="0"/>
                    <a:cs typeface="Times New Roman" panose="02020603050405020304" pitchFamily="18" charset="0"/>
                  </a:rPr>
                  <a:t>The unit of the reaction rate:</a:t>
                </a:r>
                <a:endParaRPr lang="hu-HU" sz="3200" dirty="0">
                  <a:latin typeface="Times New Roman" panose="02020603050405020304" pitchFamily="18" charset="0"/>
                  <a:cs typeface="Times New Roman" panose="02020603050405020304" pitchFamily="18" charset="0"/>
                </a:endParaRPr>
              </a:p>
            </p:txBody>
          </p:sp>
        </mc:Choice>
        <mc:Fallback>
          <p:sp>
            <p:nvSpPr>
              <p:cNvPr id="3" name="Tartalom helye 2">
                <a:extLst>
                  <a:ext uri="{FF2B5EF4-FFF2-40B4-BE49-F238E27FC236}">
                    <a16:creationId xmlns:a16="http://schemas.microsoft.com/office/drawing/2014/main" id="{1F5E4F99-4D1F-402A-952B-787EE227920B}"/>
                  </a:ext>
                </a:extLst>
              </p:cNvPr>
              <p:cNvSpPr>
                <a:spLocks noGrp="1" noRot="1" noChangeAspect="1" noMove="1" noResize="1" noEditPoints="1" noAdjustHandles="1" noChangeArrowheads="1" noChangeShapeType="1" noTextEdit="1"/>
              </p:cNvSpPr>
              <p:nvPr>
                <p:ph idx="1"/>
              </p:nvPr>
            </p:nvSpPr>
            <p:spPr>
              <a:xfrm>
                <a:off x="838200" y="1825624"/>
                <a:ext cx="10515600" cy="4742815"/>
              </a:xfrm>
              <a:blipFill>
                <a:blip r:embed="rId3"/>
                <a:stretch>
                  <a:fillRect l="-1507" t="-2828" r="-522"/>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 name="Szövegdoboz 3">
                <a:extLst>
                  <a:ext uri="{FF2B5EF4-FFF2-40B4-BE49-F238E27FC236}">
                    <a16:creationId xmlns:a16="http://schemas.microsoft.com/office/drawing/2014/main" id="{2F89BABB-2711-4397-B803-495EABF64532}"/>
                  </a:ext>
                </a:extLst>
              </p:cNvPr>
              <p:cNvSpPr txBox="1"/>
              <p:nvPr/>
            </p:nvSpPr>
            <p:spPr>
              <a:xfrm>
                <a:off x="6096000" y="5309180"/>
                <a:ext cx="3598742" cy="96782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d>
                        <m:dPr>
                          <m:begChr m:val="["/>
                          <m:endChr m:val="]"/>
                          <m:ctrlPr>
                            <a:rPr lang="hu-HU" sz="3200" b="0" i="1" smtClean="0">
                              <a:latin typeface="Cambria Math" panose="02040503050406030204" pitchFamily="18" charset="0"/>
                            </a:rPr>
                          </m:ctrlPr>
                        </m:dPr>
                        <m:e>
                          <m:r>
                            <a:rPr lang="hu-HU" sz="3200" b="0" i="1" smtClean="0">
                              <a:latin typeface="Cambria Math" panose="02040503050406030204" pitchFamily="18" charset="0"/>
                            </a:rPr>
                            <m:t>𝑟</m:t>
                          </m:r>
                        </m:e>
                      </m:d>
                      <m:r>
                        <a:rPr lang="hu-HU" sz="3200" b="0" i="1" smtClean="0">
                          <a:latin typeface="Cambria Math" panose="02040503050406030204" pitchFamily="18" charset="0"/>
                        </a:rPr>
                        <m:t>=1</m:t>
                      </m:r>
                      <m:f>
                        <m:fPr>
                          <m:ctrlPr>
                            <a:rPr lang="hu-HU" sz="3200" b="0" i="1" smtClean="0">
                              <a:latin typeface="Cambria Math" panose="02040503050406030204" pitchFamily="18" charset="0"/>
                            </a:rPr>
                          </m:ctrlPr>
                        </m:fPr>
                        <m:num>
                          <m:r>
                            <a:rPr lang="hu-HU" sz="3200" b="0" i="1" smtClean="0">
                              <a:latin typeface="Cambria Math" panose="02040503050406030204" pitchFamily="18" charset="0"/>
                            </a:rPr>
                            <m:t>𝑚𝑜𝑙</m:t>
                          </m:r>
                        </m:num>
                        <m:den>
                          <m:sSup>
                            <m:sSupPr>
                              <m:ctrlPr>
                                <a:rPr lang="hu-HU" sz="3200" b="0" i="1" smtClean="0">
                                  <a:latin typeface="Cambria Math" panose="02040503050406030204" pitchFamily="18" charset="0"/>
                                </a:rPr>
                              </m:ctrlPr>
                            </m:sSupPr>
                            <m:e>
                              <m:r>
                                <a:rPr lang="hu-HU" sz="3200" b="0" i="1" smtClean="0">
                                  <a:latin typeface="Cambria Math" panose="02040503050406030204" pitchFamily="18" charset="0"/>
                                </a:rPr>
                                <m:t>𝑑𝑚</m:t>
                              </m:r>
                            </m:e>
                            <m:sup>
                              <m:r>
                                <a:rPr lang="hu-HU" sz="3200" b="0" i="1" smtClean="0">
                                  <a:latin typeface="Cambria Math" panose="02040503050406030204" pitchFamily="18" charset="0"/>
                                </a:rPr>
                                <m:t>3</m:t>
                              </m:r>
                            </m:sup>
                          </m:sSup>
                          <m:r>
                            <a:rPr lang="hu-HU" sz="3200" b="0" i="1" smtClean="0">
                              <a:latin typeface="Cambria Math" panose="02040503050406030204" pitchFamily="18" charset="0"/>
                            </a:rPr>
                            <m:t>𝑠</m:t>
                          </m:r>
                        </m:den>
                      </m:f>
                      <m:r>
                        <a:rPr lang="hu-HU" sz="3200" b="0" i="1" smtClean="0">
                          <a:latin typeface="Cambria Math" panose="02040503050406030204" pitchFamily="18" charset="0"/>
                        </a:rPr>
                        <m:t>=1</m:t>
                      </m:r>
                      <m:f>
                        <m:fPr>
                          <m:ctrlPr>
                            <a:rPr lang="hu-HU" sz="3200" b="0" i="1" smtClean="0">
                              <a:latin typeface="Cambria Math" panose="02040503050406030204" pitchFamily="18" charset="0"/>
                            </a:rPr>
                          </m:ctrlPr>
                        </m:fPr>
                        <m:num>
                          <m:r>
                            <a:rPr lang="hu-HU" sz="3200" b="0" i="1" smtClean="0">
                              <a:latin typeface="Cambria Math" panose="02040503050406030204" pitchFamily="18" charset="0"/>
                            </a:rPr>
                            <m:t>𝑀</m:t>
                          </m:r>
                        </m:num>
                        <m:den>
                          <m:r>
                            <a:rPr lang="hu-HU" sz="3200" b="0" i="1" smtClean="0">
                              <a:latin typeface="Cambria Math" panose="02040503050406030204" pitchFamily="18" charset="0"/>
                            </a:rPr>
                            <m:t>𝑠</m:t>
                          </m:r>
                        </m:den>
                      </m:f>
                    </m:oMath>
                  </m:oMathPara>
                </a14:m>
                <a:endParaRPr lang="hu-HU" sz="3200" dirty="0"/>
              </a:p>
            </p:txBody>
          </p:sp>
        </mc:Choice>
        <mc:Fallback xmlns="">
          <p:sp>
            <p:nvSpPr>
              <p:cNvPr id="4" name="Szövegdoboz 3">
                <a:extLst>
                  <a:ext uri="{FF2B5EF4-FFF2-40B4-BE49-F238E27FC236}">
                    <a16:creationId xmlns:a16="http://schemas.microsoft.com/office/drawing/2014/main" id="{2F89BABB-2711-4397-B803-495EABF64532}"/>
                  </a:ext>
                </a:extLst>
              </p:cNvPr>
              <p:cNvSpPr txBox="1">
                <a:spLocks noRot="1" noChangeAspect="1" noMove="1" noResize="1" noEditPoints="1" noAdjustHandles="1" noChangeArrowheads="1" noChangeShapeType="1" noTextEdit="1"/>
              </p:cNvSpPr>
              <p:nvPr/>
            </p:nvSpPr>
            <p:spPr>
              <a:xfrm>
                <a:off x="6096000" y="5309180"/>
                <a:ext cx="3598742" cy="967829"/>
              </a:xfrm>
              <a:prstGeom prst="rect">
                <a:avLst/>
              </a:prstGeom>
              <a:blipFill>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Szövegdoboz 4">
                <a:extLst>
                  <a:ext uri="{FF2B5EF4-FFF2-40B4-BE49-F238E27FC236}">
                    <a16:creationId xmlns:a16="http://schemas.microsoft.com/office/drawing/2014/main" id="{06E48729-9639-41C0-8597-D0DB48A017B3}"/>
                  </a:ext>
                </a:extLst>
              </p:cNvPr>
              <p:cNvSpPr txBox="1"/>
              <p:nvPr/>
            </p:nvSpPr>
            <p:spPr>
              <a:xfrm>
                <a:off x="3204194" y="3087859"/>
                <a:ext cx="8893397" cy="157620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d>
                        <m:dPr>
                          <m:begChr m:val="["/>
                          <m:endChr m:val="]"/>
                          <m:ctrlPr>
                            <a:rPr lang="hu-HU" sz="3200" b="0" i="1" smtClean="0">
                              <a:latin typeface="Cambria Math" panose="02040503050406030204" pitchFamily="18" charset="0"/>
                              <a:ea typeface="Cambria Math" panose="02040503050406030204" pitchFamily="18" charset="0"/>
                            </a:rPr>
                          </m:ctrlPr>
                        </m:dPr>
                        <m:e>
                          <m:nary>
                            <m:naryPr>
                              <m:chr m:val="∏"/>
                              <m:ctrlPr>
                                <a:rPr lang="hu-HU" sz="3200" i="1">
                                  <a:latin typeface="Cambria Math" panose="02040503050406030204" pitchFamily="18" charset="0"/>
                                  <a:ea typeface="Cambria Math" panose="02040503050406030204" pitchFamily="18" charset="0"/>
                                </a:rPr>
                              </m:ctrlPr>
                            </m:naryPr>
                            <m:sub>
                              <m:r>
                                <m:rPr>
                                  <m:brk m:alnAt="23"/>
                                </m:rPr>
                                <a:rPr lang="hu-HU" sz="3200" i="1">
                                  <a:latin typeface="Cambria Math" panose="02040503050406030204" pitchFamily="18" charset="0"/>
                                  <a:ea typeface="Cambria Math" panose="02040503050406030204" pitchFamily="18" charset="0"/>
                                </a:rPr>
                                <m:t>𝑖</m:t>
                              </m:r>
                              <m:r>
                                <a:rPr lang="hu-HU" sz="3200" i="1">
                                  <a:latin typeface="Cambria Math" panose="02040503050406030204" pitchFamily="18" charset="0"/>
                                  <a:ea typeface="Cambria Math" panose="02040503050406030204" pitchFamily="18" charset="0"/>
                                </a:rPr>
                                <m:t>=1</m:t>
                              </m:r>
                            </m:sub>
                            <m:sup>
                              <m:r>
                                <a:rPr lang="hu-HU" sz="3200" i="1">
                                  <a:latin typeface="Cambria Math" panose="02040503050406030204" pitchFamily="18" charset="0"/>
                                  <a:ea typeface="Cambria Math" panose="02040503050406030204" pitchFamily="18" charset="0"/>
                                </a:rPr>
                                <m:t>𝑙</m:t>
                              </m:r>
                            </m:sup>
                            <m:e>
                              <m:sSubSup>
                                <m:sSubSupPr>
                                  <m:ctrlPr>
                                    <a:rPr lang="hu-HU" sz="3200" i="1">
                                      <a:latin typeface="Cambria Math" panose="02040503050406030204" pitchFamily="18" charset="0"/>
                                      <a:ea typeface="Cambria Math" panose="02040503050406030204" pitchFamily="18" charset="0"/>
                                    </a:rPr>
                                  </m:ctrlPr>
                                </m:sSubSupPr>
                                <m:e>
                                  <m:r>
                                    <a:rPr lang="hu-HU" sz="3200" i="1">
                                      <a:latin typeface="Cambria Math" panose="02040503050406030204" pitchFamily="18" charset="0"/>
                                      <a:ea typeface="Cambria Math" panose="02040503050406030204" pitchFamily="18" charset="0"/>
                                    </a:rPr>
                                    <m:t>𝑐</m:t>
                                  </m:r>
                                </m:e>
                                <m:sub>
                                  <m:r>
                                    <a:rPr lang="hu-HU" sz="3200" i="1">
                                      <a:latin typeface="Cambria Math" panose="02040503050406030204" pitchFamily="18" charset="0"/>
                                      <a:ea typeface="Cambria Math" panose="02040503050406030204" pitchFamily="18" charset="0"/>
                                    </a:rPr>
                                    <m:t>𝑖</m:t>
                                  </m:r>
                                </m:sub>
                                <m:sup>
                                  <m:sSub>
                                    <m:sSubPr>
                                      <m:ctrlPr>
                                        <a:rPr lang="hu-HU" sz="3200" i="1">
                                          <a:latin typeface="Cambria Math" panose="02040503050406030204" pitchFamily="18" charset="0"/>
                                          <a:ea typeface="Cambria Math" panose="02040503050406030204" pitchFamily="18" charset="0"/>
                                        </a:rPr>
                                      </m:ctrlPr>
                                    </m:sSubPr>
                                    <m:e>
                                      <m:r>
                                        <a:rPr lang="hu-HU" sz="3200" i="1">
                                          <a:latin typeface="Cambria Math" panose="02040503050406030204" pitchFamily="18" charset="0"/>
                                          <a:ea typeface="Cambria Math" panose="02040503050406030204" pitchFamily="18" charset="0"/>
                                        </a:rPr>
                                        <m:t>𝛽</m:t>
                                      </m:r>
                                    </m:e>
                                    <m:sub>
                                      <m:r>
                                        <a:rPr lang="hu-HU" sz="3200" i="1">
                                          <a:latin typeface="Cambria Math" panose="02040503050406030204" pitchFamily="18" charset="0"/>
                                          <a:ea typeface="Cambria Math" panose="02040503050406030204" pitchFamily="18" charset="0"/>
                                        </a:rPr>
                                        <m:t>𝑖</m:t>
                                      </m:r>
                                    </m:sub>
                                  </m:sSub>
                                </m:sup>
                              </m:sSubSup>
                            </m:e>
                          </m:nary>
                        </m:e>
                      </m:d>
                      <m:r>
                        <a:rPr lang="hu-HU" sz="3200" b="0" i="1" smtClean="0">
                          <a:latin typeface="Cambria Math" panose="02040503050406030204" pitchFamily="18" charset="0"/>
                          <a:ea typeface="Cambria Math" panose="02040503050406030204" pitchFamily="18" charset="0"/>
                        </a:rPr>
                        <m:t>=1</m:t>
                      </m:r>
                      <m:sSup>
                        <m:sSupPr>
                          <m:ctrlPr>
                            <a:rPr lang="hu-HU" sz="3200" b="0" i="1" smtClean="0">
                              <a:latin typeface="Cambria Math" panose="02040503050406030204" pitchFamily="18" charset="0"/>
                              <a:ea typeface="Cambria Math" panose="02040503050406030204" pitchFamily="18" charset="0"/>
                            </a:rPr>
                          </m:ctrlPr>
                        </m:sSupPr>
                        <m:e>
                          <m:d>
                            <m:dPr>
                              <m:ctrlPr>
                                <a:rPr lang="hu-HU" sz="3200" i="1">
                                  <a:latin typeface="Cambria Math" panose="02040503050406030204" pitchFamily="18" charset="0"/>
                                  <a:ea typeface="Cambria Math" panose="02040503050406030204" pitchFamily="18" charset="0"/>
                                </a:rPr>
                              </m:ctrlPr>
                            </m:dPr>
                            <m:e>
                              <m:f>
                                <m:fPr>
                                  <m:ctrlPr>
                                    <a:rPr lang="hu-HU" sz="3200" i="1">
                                      <a:latin typeface="Cambria Math" panose="02040503050406030204" pitchFamily="18" charset="0"/>
                                      <a:ea typeface="Cambria Math" panose="02040503050406030204" pitchFamily="18" charset="0"/>
                                    </a:rPr>
                                  </m:ctrlPr>
                                </m:fPr>
                                <m:num>
                                  <m:r>
                                    <a:rPr lang="hu-HU" sz="3200" i="1">
                                      <a:latin typeface="Cambria Math" panose="02040503050406030204" pitchFamily="18" charset="0"/>
                                      <a:ea typeface="Cambria Math" panose="02040503050406030204" pitchFamily="18" charset="0"/>
                                    </a:rPr>
                                    <m:t>𝑚𝑜𝑙</m:t>
                                  </m:r>
                                </m:num>
                                <m:den>
                                  <m:sSup>
                                    <m:sSupPr>
                                      <m:ctrlPr>
                                        <a:rPr lang="hu-HU" sz="3200" i="1">
                                          <a:latin typeface="Cambria Math" panose="02040503050406030204" pitchFamily="18" charset="0"/>
                                          <a:ea typeface="Cambria Math" panose="02040503050406030204" pitchFamily="18" charset="0"/>
                                        </a:rPr>
                                      </m:ctrlPr>
                                    </m:sSupPr>
                                    <m:e>
                                      <m:r>
                                        <a:rPr lang="hu-HU" sz="3200" i="1">
                                          <a:latin typeface="Cambria Math" panose="02040503050406030204" pitchFamily="18" charset="0"/>
                                          <a:ea typeface="Cambria Math" panose="02040503050406030204" pitchFamily="18" charset="0"/>
                                        </a:rPr>
                                        <m:t>𝑑𝑚</m:t>
                                      </m:r>
                                    </m:e>
                                    <m:sup>
                                      <m:r>
                                        <a:rPr lang="hu-HU" sz="3200" i="1">
                                          <a:latin typeface="Cambria Math" panose="02040503050406030204" pitchFamily="18" charset="0"/>
                                          <a:ea typeface="Cambria Math" panose="02040503050406030204" pitchFamily="18" charset="0"/>
                                        </a:rPr>
                                        <m:t>3</m:t>
                                      </m:r>
                                    </m:sup>
                                  </m:sSup>
                                </m:den>
                              </m:f>
                            </m:e>
                          </m:d>
                        </m:e>
                        <m:sup>
                          <m:d>
                            <m:dPr>
                              <m:ctrlPr>
                                <a:rPr lang="hu-HU" sz="3200" b="0" i="1" smtClean="0">
                                  <a:latin typeface="Cambria Math" panose="02040503050406030204" pitchFamily="18" charset="0"/>
                                  <a:ea typeface="Cambria Math" panose="02040503050406030204" pitchFamily="18" charset="0"/>
                                </a:rPr>
                              </m:ctrlPr>
                            </m:dPr>
                            <m:e>
                              <m:nary>
                                <m:naryPr>
                                  <m:chr m:val="∑"/>
                                  <m:ctrlPr>
                                    <a:rPr lang="hu-HU" sz="3200" i="1">
                                      <a:latin typeface="Cambria Math" panose="02040503050406030204" pitchFamily="18" charset="0"/>
                                      <a:ea typeface="Cambria Math" panose="02040503050406030204" pitchFamily="18" charset="0"/>
                                    </a:rPr>
                                  </m:ctrlPr>
                                </m:naryPr>
                                <m:sub>
                                  <m:r>
                                    <m:rPr>
                                      <m:brk m:alnAt="23"/>
                                    </m:rPr>
                                    <a:rPr lang="hu-HU" sz="3200" i="1">
                                      <a:latin typeface="Cambria Math" panose="02040503050406030204" pitchFamily="18" charset="0"/>
                                      <a:ea typeface="Cambria Math" panose="02040503050406030204" pitchFamily="18" charset="0"/>
                                    </a:rPr>
                                    <m:t>𝑖</m:t>
                                  </m:r>
                                  <m:r>
                                    <a:rPr lang="hu-HU" sz="3200" i="1">
                                      <a:latin typeface="Cambria Math" panose="02040503050406030204" pitchFamily="18" charset="0"/>
                                      <a:ea typeface="Cambria Math" panose="02040503050406030204" pitchFamily="18" charset="0"/>
                                    </a:rPr>
                                    <m:t>=1</m:t>
                                  </m:r>
                                </m:sub>
                                <m:sup>
                                  <m:r>
                                    <a:rPr lang="hu-HU" sz="3200" i="1">
                                      <a:latin typeface="Cambria Math" panose="02040503050406030204" pitchFamily="18" charset="0"/>
                                      <a:ea typeface="Cambria Math" panose="02040503050406030204" pitchFamily="18" charset="0"/>
                                    </a:rPr>
                                    <m:t>𝑙</m:t>
                                  </m:r>
                                </m:sup>
                                <m:e>
                                  <m:sSub>
                                    <m:sSubPr>
                                      <m:ctrlPr>
                                        <a:rPr lang="hu-HU" sz="3200" i="1">
                                          <a:latin typeface="Cambria Math" panose="02040503050406030204" pitchFamily="18" charset="0"/>
                                          <a:ea typeface="Cambria Math" panose="02040503050406030204" pitchFamily="18" charset="0"/>
                                        </a:rPr>
                                      </m:ctrlPr>
                                    </m:sSubPr>
                                    <m:e>
                                      <m:r>
                                        <a:rPr lang="hu-HU" sz="3200" i="1">
                                          <a:latin typeface="Cambria Math" panose="02040503050406030204" pitchFamily="18" charset="0"/>
                                          <a:ea typeface="Cambria Math" panose="02040503050406030204" pitchFamily="18" charset="0"/>
                                        </a:rPr>
                                        <m:t>𝛽</m:t>
                                      </m:r>
                                    </m:e>
                                    <m:sub>
                                      <m:r>
                                        <a:rPr lang="hu-HU" sz="3200" i="1">
                                          <a:latin typeface="Cambria Math" panose="02040503050406030204" pitchFamily="18" charset="0"/>
                                          <a:ea typeface="Cambria Math" panose="02040503050406030204" pitchFamily="18" charset="0"/>
                                        </a:rPr>
                                        <m:t>𝑖</m:t>
                                      </m:r>
                                    </m:sub>
                                  </m:sSub>
                                </m:e>
                              </m:nary>
                            </m:e>
                          </m:d>
                        </m:sup>
                      </m:sSup>
                      <m:r>
                        <a:rPr lang="hu-HU" sz="3200" b="0" i="1" smtClean="0">
                          <a:latin typeface="Cambria Math" panose="02040503050406030204" pitchFamily="18" charset="0"/>
                          <a:ea typeface="Cambria Math" panose="02040503050406030204" pitchFamily="18" charset="0"/>
                        </a:rPr>
                        <m:t>=1</m:t>
                      </m:r>
                      <m:sSup>
                        <m:sSupPr>
                          <m:ctrlPr>
                            <a:rPr lang="hu-HU" sz="3200" b="0" i="1" smtClean="0">
                              <a:latin typeface="Cambria Math" panose="02040503050406030204" pitchFamily="18" charset="0"/>
                              <a:ea typeface="Cambria Math" panose="02040503050406030204" pitchFamily="18" charset="0"/>
                            </a:rPr>
                          </m:ctrlPr>
                        </m:sSupPr>
                        <m:e>
                          <m:r>
                            <a:rPr lang="hu-HU" sz="3200" b="0" i="1" smtClean="0">
                              <a:latin typeface="Cambria Math" panose="02040503050406030204" pitchFamily="18" charset="0"/>
                              <a:ea typeface="Cambria Math" panose="02040503050406030204" pitchFamily="18" charset="0"/>
                            </a:rPr>
                            <m:t>𝑀</m:t>
                          </m:r>
                        </m:e>
                        <m:sup>
                          <m:d>
                            <m:dPr>
                              <m:ctrlPr>
                                <a:rPr lang="hu-HU" sz="3200" i="1">
                                  <a:latin typeface="Cambria Math" panose="02040503050406030204" pitchFamily="18" charset="0"/>
                                  <a:ea typeface="Cambria Math" panose="02040503050406030204" pitchFamily="18" charset="0"/>
                                </a:rPr>
                              </m:ctrlPr>
                            </m:dPr>
                            <m:e>
                              <m:nary>
                                <m:naryPr>
                                  <m:chr m:val="∑"/>
                                  <m:ctrlPr>
                                    <a:rPr lang="hu-HU" sz="3200" i="1">
                                      <a:latin typeface="Cambria Math" panose="02040503050406030204" pitchFamily="18" charset="0"/>
                                      <a:ea typeface="Cambria Math" panose="02040503050406030204" pitchFamily="18" charset="0"/>
                                    </a:rPr>
                                  </m:ctrlPr>
                                </m:naryPr>
                                <m:sub>
                                  <m:r>
                                    <m:rPr>
                                      <m:brk m:alnAt="23"/>
                                    </m:rPr>
                                    <a:rPr lang="hu-HU" sz="3200" i="1">
                                      <a:latin typeface="Cambria Math" panose="02040503050406030204" pitchFamily="18" charset="0"/>
                                      <a:ea typeface="Cambria Math" panose="02040503050406030204" pitchFamily="18" charset="0"/>
                                    </a:rPr>
                                    <m:t>𝑖</m:t>
                                  </m:r>
                                  <m:r>
                                    <a:rPr lang="hu-HU" sz="3200" i="1">
                                      <a:latin typeface="Cambria Math" panose="02040503050406030204" pitchFamily="18" charset="0"/>
                                      <a:ea typeface="Cambria Math" panose="02040503050406030204" pitchFamily="18" charset="0"/>
                                    </a:rPr>
                                    <m:t>=1</m:t>
                                  </m:r>
                                </m:sub>
                                <m:sup>
                                  <m:r>
                                    <a:rPr lang="hu-HU" sz="3200" i="1">
                                      <a:latin typeface="Cambria Math" panose="02040503050406030204" pitchFamily="18" charset="0"/>
                                      <a:ea typeface="Cambria Math" panose="02040503050406030204" pitchFamily="18" charset="0"/>
                                    </a:rPr>
                                    <m:t>𝑙</m:t>
                                  </m:r>
                                </m:sup>
                                <m:e>
                                  <m:sSub>
                                    <m:sSubPr>
                                      <m:ctrlPr>
                                        <a:rPr lang="hu-HU" sz="3200" i="1">
                                          <a:latin typeface="Cambria Math" panose="02040503050406030204" pitchFamily="18" charset="0"/>
                                          <a:ea typeface="Cambria Math" panose="02040503050406030204" pitchFamily="18" charset="0"/>
                                        </a:rPr>
                                      </m:ctrlPr>
                                    </m:sSubPr>
                                    <m:e>
                                      <m:r>
                                        <a:rPr lang="hu-HU" sz="3200" i="1">
                                          <a:latin typeface="Cambria Math" panose="02040503050406030204" pitchFamily="18" charset="0"/>
                                          <a:ea typeface="Cambria Math" panose="02040503050406030204" pitchFamily="18" charset="0"/>
                                        </a:rPr>
                                        <m:t>𝛽</m:t>
                                      </m:r>
                                    </m:e>
                                    <m:sub>
                                      <m:r>
                                        <a:rPr lang="hu-HU" sz="3200" i="1">
                                          <a:latin typeface="Cambria Math" panose="02040503050406030204" pitchFamily="18" charset="0"/>
                                          <a:ea typeface="Cambria Math" panose="02040503050406030204" pitchFamily="18" charset="0"/>
                                        </a:rPr>
                                        <m:t>𝑖</m:t>
                                      </m:r>
                                    </m:sub>
                                  </m:sSub>
                                </m:e>
                              </m:nary>
                            </m:e>
                          </m:d>
                        </m:sup>
                      </m:sSup>
                      <m:r>
                        <a:rPr lang="hu-HU" sz="3200" b="0" i="1" smtClean="0">
                          <a:latin typeface="Cambria Math" panose="02040503050406030204" pitchFamily="18" charset="0"/>
                          <a:ea typeface="Cambria Math" panose="02040503050406030204" pitchFamily="18" charset="0"/>
                        </a:rPr>
                        <m:t>=1</m:t>
                      </m:r>
                      <m:sSup>
                        <m:sSupPr>
                          <m:ctrlPr>
                            <a:rPr lang="hu-HU" sz="3200" b="0" i="1" smtClean="0">
                              <a:latin typeface="Cambria Math" panose="02040503050406030204" pitchFamily="18" charset="0"/>
                              <a:ea typeface="Cambria Math" panose="02040503050406030204" pitchFamily="18" charset="0"/>
                            </a:rPr>
                          </m:ctrlPr>
                        </m:sSupPr>
                        <m:e>
                          <m:r>
                            <a:rPr lang="hu-HU" sz="3200" b="0" i="1" smtClean="0">
                              <a:latin typeface="Cambria Math" panose="02040503050406030204" pitchFamily="18" charset="0"/>
                              <a:ea typeface="Cambria Math" panose="02040503050406030204" pitchFamily="18" charset="0"/>
                            </a:rPr>
                            <m:t>𝑀</m:t>
                          </m:r>
                        </m:e>
                        <m:sup>
                          <m:r>
                            <a:rPr lang="hu-HU" sz="3200" b="0" i="1" smtClean="0">
                              <a:latin typeface="Cambria Math" panose="02040503050406030204" pitchFamily="18" charset="0"/>
                              <a:ea typeface="Cambria Math" panose="02040503050406030204" pitchFamily="18" charset="0"/>
                            </a:rPr>
                            <m:t>𝛽</m:t>
                          </m:r>
                        </m:sup>
                      </m:sSup>
                    </m:oMath>
                  </m:oMathPara>
                </a14:m>
                <a:endParaRPr lang="hu-HU" sz="3200" dirty="0"/>
              </a:p>
            </p:txBody>
          </p:sp>
        </mc:Choice>
        <mc:Fallback xmlns="">
          <p:sp>
            <p:nvSpPr>
              <p:cNvPr id="5" name="Szövegdoboz 4">
                <a:extLst>
                  <a:ext uri="{FF2B5EF4-FFF2-40B4-BE49-F238E27FC236}">
                    <a16:creationId xmlns:a16="http://schemas.microsoft.com/office/drawing/2014/main" id="{06E48729-9639-41C0-8597-D0DB48A017B3}"/>
                  </a:ext>
                </a:extLst>
              </p:cNvPr>
              <p:cNvSpPr txBox="1">
                <a:spLocks noRot="1" noChangeAspect="1" noMove="1" noResize="1" noEditPoints="1" noAdjustHandles="1" noChangeArrowheads="1" noChangeShapeType="1" noTextEdit="1"/>
              </p:cNvSpPr>
              <p:nvPr/>
            </p:nvSpPr>
            <p:spPr>
              <a:xfrm>
                <a:off x="3204194" y="3087859"/>
                <a:ext cx="8893397" cy="1576201"/>
              </a:xfrm>
              <a:prstGeom prst="rect">
                <a:avLst/>
              </a:prstGeom>
              <a:blipFill>
                <a:blip r:embed="rId5"/>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1197258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par>
                          <p:cTn id="7" fill="hold">
                            <p:stCondLst>
                              <p:cond delay="0"/>
                            </p:stCondLst>
                            <p:childTnLst>
                              <p:par>
                                <p:cTn id="8" presetID="2" presetClass="entr" presetSubtype="4" fill="hold" nodeType="afterEffect">
                                  <p:stCondLst>
                                    <p:cond delay="500"/>
                                  </p:stCondLst>
                                  <p:childTnLst>
                                    <p:set>
                                      <p:cBhvr>
                                        <p:cTn id="9" dur="1" fill="hold">
                                          <p:stCondLst>
                                            <p:cond delay="0"/>
                                          </p:stCondLst>
                                        </p:cTn>
                                        <p:tgtEl>
                                          <p:spTgt spid="3">
                                            <p:txEl>
                                              <p:pRg st="1" end="1"/>
                                            </p:txEl>
                                          </p:spTgt>
                                        </p:tgtEl>
                                        <p:attrNameLst>
                                          <p:attrName>style.visibility</p:attrName>
                                        </p:attrNameLst>
                                      </p:cBhvr>
                                      <p:to>
                                        <p:strVal val="visible"/>
                                      </p:to>
                                    </p:set>
                                    <p:anim calcmode="lin" valueType="num">
                                      <p:cBhvr additive="base">
                                        <p:cTn id="1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nodeType="click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 calcmode="lin" valueType="num">
                                      <p:cBhvr additive="base">
                                        <p:cTn id="1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8" fill="hold">
                            <p:stCondLst>
                              <p:cond delay="500"/>
                            </p:stCondLst>
                            <p:childTnLst>
                              <p:par>
                                <p:cTn id="19" presetID="1" presetClass="entr" presetSubtype="0" fill="hold" grpId="0" nodeType="afterEffect">
                                  <p:stCondLst>
                                    <p:cond delay="500"/>
                                  </p:stCondLst>
                                  <p:childTnLst>
                                    <p:set>
                                      <p:cBhvr>
                                        <p:cTn id="2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50E7FE7-7A6B-4BF8-9EE5-6AB1B782DF72}"/>
              </a:ext>
            </a:extLst>
          </p:cNvPr>
          <p:cNvSpPr>
            <a:spLocks noGrp="1"/>
          </p:cNvSpPr>
          <p:nvPr>
            <p:ph type="title"/>
          </p:nvPr>
        </p:nvSpPr>
        <p:spPr/>
        <p:txBody>
          <a:bodyPr/>
          <a:lstStyle/>
          <a:p>
            <a:pPr algn="ctr"/>
            <a:r>
              <a:rPr lang="hu-HU" dirty="0">
                <a:latin typeface="Times New Roman" panose="02020603050405020304" pitchFamily="18" charset="0"/>
                <a:cs typeface="Times New Roman" panose="02020603050405020304" pitchFamily="18" charset="0"/>
              </a:rPr>
              <a:t>The empirical rate equation</a:t>
            </a:r>
          </a:p>
        </p:txBody>
      </p:sp>
      <p:sp>
        <p:nvSpPr>
          <p:cNvPr id="3" name="Tartalom helye 2">
            <a:extLst>
              <a:ext uri="{FF2B5EF4-FFF2-40B4-BE49-F238E27FC236}">
                <a16:creationId xmlns:a16="http://schemas.microsoft.com/office/drawing/2014/main" id="{1F5E4F99-4D1F-402A-952B-787EE227920B}"/>
              </a:ext>
            </a:extLst>
          </p:cNvPr>
          <p:cNvSpPr>
            <a:spLocks noGrp="1"/>
          </p:cNvSpPr>
          <p:nvPr>
            <p:ph idx="1"/>
          </p:nvPr>
        </p:nvSpPr>
        <p:spPr>
          <a:xfrm>
            <a:off x="838200" y="1825624"/>
            <a:ext cx="10515600" cy="4742815"/>
          </a:xfrm>
        </p:spPr>
        <p:txBody>
          <a:bodyPr>
            <a:normAutofit lnSpcReduction="10000"/>
          </a:bodyPr>
          <a:lstStyle/>
          <a:p>
            <a:pPr marL="441325" indent="-441325">
              <a:spcBef>
                <a:spcPts val="0"/>
              </a:spcBef>
              <a:spcAft>
                <a:spcPts val="1000"/>
              </a:spcAft>
            </a:pPr>
            <a:r>
              <a:rPr lang="hu-HU" sz="3200" dirty="0" smtClean="0">
                <a:latin typeface="Times New Roman" panose="02020603050405020304" pitchFamily="18" charset="0"/>
                <a:cs typeface="Times New Roman" panose="02020603050405020304" pitchFamily="18" charset="0"/>
              </a:rPr>
              <a:t>The dimension of the rate coefficient is therefore:</a:t>
            </a:r>
            <a:endParaRPr lang="hu-HU" sz="3200" dirty="0">
              <a:latin typeface="Times New Roman" panose="02020603050405020304" pitchFamily="18" charset="0"/>
              <a:cs typeface="Times New Roman" panose="02020603050405020304" pitchFamily="18" charset="0"/>
            </a:endParaRPr>
          </a:p>
          <a:p>
            <a:pPr marL="0" indent="0">
              <a:spcBef>
                <a:spcPts val="15000"/>
              </a:spcBef>
              <a:spcAft>
                <a:spcPts val="1000"/>
              </a:spcAft>
              <a:buNone/>
            </a:pPr>
            <a:r>
              <a:rPr lang="hu-HU" sz="3200" dirty="0" smtClean="0">
                <a:latin typeface="Times New Roman" panose="02020603050405020304" pitchFamily="18" charset="0"/>
                <a:cs typeface="Times New Roman" panose="02020603050405020304" pitchFamily="18" charset="0"/>
              </a:rPr>
              <a:t>Accordingly, </a:t>
            </a:r>
            <a:r>
              <a:rPr lang="en-US" sz="3200" dirty="0" smtClean="0">
                <a:latin typeface="Times New Roman" panose="02020603050405020304" pitchFamily="18" charset="0"/>
                <a:cs typeface="Times New Roman" panose="02020603050405020304" pitchFamily="18" charset="0"/>
              </a:rPr>
              <a:t>it </a:t>
            </a:r>
            <a:r>
              <a:rPr lang="en-US" sz="3200" dirty="0">
                <a:latin typeface="Times New Roman" panose="02020603050405020304" pitchFamily="18" charset="0"/>
                <a:cs typeface="Times New Roman" panose="02020603050405020304" pitchFamily="18" charset="0"/>
              </a:rPr>
              <a:t>depends on the </a:t>
            </a:r>
            <a:r>
              <a:rPr lang="hu-HU" sz="3200" dirty="0" smtClean="0">
                <a:latin typeface="Times New Roman" panose="02020603050405020304" pitchFamily="18" charset="0"/>
                <a:cs typeface="Times New Roman" panose="02020603050405020304" pitchFamily="18" charset="0"/>
              </a:rPr>
              <a:t>reaction </a:t>
            </a:r>
            <a:r>
              <a:rPr lang="en-US" sz="3200" dirty="0" smtClean="0">
                <a:latin typeface="Times New Roman" panose="02020603050405020304" pitchFamily="18" charset="0"/>
                <a:cs typeface="Times New Roman" panose="02020603050405020304" pitchFamily="18" charset="0"/>
              </a:rPr>
              <a:t>order</a:t>
            </a:r>
            <a:r>
              <a:rPr lang="hu-HU" sz="3200" dirty="0" smtClean="0">
                <a:latin typeface="Times New Roman" panose="02020603050405020304" pitchFamily="18" charset="0"/>
                <a:cs typeface="Times New Roman" panose="02020603050405020304" pitchFamily="18" charset="0"/>
              </a:rPr>
              <a:t>s</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i.e</a:t>
            </a:r>
            <a:r>
              <a:rPr lang="en-US" sz="3200" dirty="0" smtClean="0">
                <a:latin typeface="Times New Roman" panose="02020603050405020304" pitchFamily="18" charset="0"/>
                <a:cs typeface="Times New Roman" panose="02020603050405020304" pitchFamily="18" charset="0"/>
              </a:rPr>
              <a:t>.</a:t>
            </a:r>
            <a:r>
              <a:rPr lang="hu-HU" sz="3200" dirty="0" smtClean="0">
                <a:latin typeface="Times New Roman" panose="02020603050405020304" pitchFamily="18" charset="0"/>
                <a:cs typeface="Times New Roman" panose="02020603050405020304" pitchFamily="18" charset="0"/>
              </a:rPr>
              <a:t>,</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the </a:t>
            </a:r>
            <a:r>
              <a:rPr lang="hu-HU" sz="3200" dirty="0" smtClean="0">
                <a:latin typeface="Times New Roman" panose="02020603050405020304" pitchFamily="18" charset="0"/>
                <a:cs typeface="Times New Roman" panose="02020603050405020304" pitchFamily="18" charset="0"/>
              </a:rPr>
              <a:t>overall</a:t>
            </a:r>
            <a:r>
              <a:rPr lang="en-US" sz="3200" dirty="0" smtClean="0">
                <a:latin typeface="Times New Roman" panose="02020603050405020304" pitchFamily="18" charset="0"/>
                <a:cs typeface="Times New Roman" panose="02020603050405020304" pitchFamily="18" charset="0"/>
              </a:rPr>
              <a:t> </a:t>
            </a:r>
            <a:r>
              <a:rPr lang="hu-HU" sz="3200" dirty="0" smtClean="0">
                <a:latin typeface="Times New Roman" panose="02020603050405020304" pitchFamily="18" charset="0"/>
                <a:cs typeface="Times New Roman" panose="02020603050405020304" pitchFamily="18" charset="0"/>
              </a:rPr>
              <a:t>rate</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depends on the power of the </a:t>
            </a:r>
            <a:r>
              <a:rPr lang="hu-HU" sz="3200" dirty="0" smtClean="0">
                <a:latin typeface="Times New Roman" panose="02020603050405020304" pitchFamily="18" charset="0"/>
                <a:cs typeface="Times New Roman" panose="02020603050405020304" pitchFamily="18" charset="0"/>
              </a:rPr>
              <a:t>reactant </a:t>
            </a:r>
            <a:r>
              <a:rPr lang="en-US" sz="3200" dirty="0" smtClean="0">
                <a:latin typeface="Times New Roman" panose="02020603050405020304" pitchFamily="18" charset="0"/>
                <a:cs typeface="Times New Roman" panose="02020603050405020304" pitchFamily="18" charset="0"/>
              </a:rPr>
              <a:t>concentrations </a:t>
            </a:r>
            <a:r>
              <a:rPr lang="hu-HU" sz="3200" dirty="0" smtClean="0">
                <a:latin typeface="Times New Roman" panose="02020603050405020304" pitchFamily="18" charset="0"/>
                <a:cs typeface="Times New Roman" panose="02020603050405020304" pitchFamily="18" charset="0"/>
              </a:rPr>
              <a:t>in the rate equation.</a:t>
            </a:r>
            <a:endParaRPr lang="hu-HU" sz="3200" dirty="0">
              <a:latin typeface="Times New Roman" panose="02020603050405020304" pitchFamily="18" charset="0"/>
              <a:cs typeface="Times New Roman" panose="02020603050405020304" pitchFamily="18" charset="0"/>
            </a:endParaRPr>
          </a:p>
          <a:p>
            <a:pPr marL="442800" indent="-442800">
              <a:spcBef>
                <a:spcPts val="0"/>
              </a:spcBef>
              <a:spcAft>
                <a:spcPts val="1000"/>
              </a:spcAft>
            </a:pPr>
            <a:r>
              <a:rPr lang="hu-HU" sz="3200" dirty="0" smtClean="0">
                <a:latin typeface="Times New Roman" panose="02020603050405020304" pitchFamily="18" charset="0"/>
                <a:cs typeface="Times New Roman" panose="02020603050405020304" pitchFamily="18" charset="0"/>
              </a:rPr>
              <a:t>The reaction orders </a:t>
            </a:r>
            <a:r>
              <a:rPr lang="en-US" sz="3200" dirty="0" smtClean="0">
                <a:latin typeface="Times New Roman" panose="02020603050405020304" pitchFamily="18" charset="0"/>
                <a:cs typeface="Times New Roman" panose="02020603050405020304" pitchFamily="18" charset="0"/>
              </a:rPr>
              <a:t>are </a:t>
            </a:r>
            <a:r>
              <a:rPr lang="en-US" sz="3200" dirty="0">
                <a:latin typeface="Times New Roman" panose="02020603050405020304" pitchFamily="18" charset="0"/>
                <a:cs typeface="Times New Roman" panose="02020603050405020304" pitchFamily="18" charset="0"/>
              </a:rPr>
              <a:t>not necessarily integers, they can </a:t>
            </a:r>
            <a:r>
              <a:rPr lang="hu-HU" sz="3200" dirty="0" smtClean="0">
                <a:latin typeface="Times New Roman" panose="02020603050405020304" pitchFamily="18" charset="0"/>
                <a:cs typeface="Times New Roman" panose="02020603050405020304" pitchFamily="18" charset="0"/>
              </a:rPr>
              <a:t>be</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any positive value </a:t>
            </a:r>
            <a:r>
              <a:rPr lang="hu-HU" sz="3200" dirty="0" smtClean="0">
                <a:latin typeface="Times New Roman" panose="02020603050405020304" pitchFamily="18" charset="0"/>
                <a:cs typeface="Times New Roman" panose="02020603050405020304" pitchFamily="18" charset="0"/>
              </a:rPr>
              <a:t>or </a:t>
            </a:r>
            <a:r>
              <a:rPr lang="en-US" sz="3200" dirty="0" smtClean="0">
                <a:latin typeface="Times New Roman" panose="02020603050405020304" pitchFamily="18" charset="0"/>
                <a:cs typeface="Times New Roman" panose="02020603050405020304" pitchFamily="18" charset="0"/>
              </a:rPr>
              <a:t>even zero</a:t>
            </a:r>
            <a:r>
              <a:rPr lang="hu-HU" sz="3200" dirty="0" smtClean="0">
                <a:latin typeface="Times New Roman" panose="02020603050405020304" pitchFamily="18" charset="0"/>
                <a:cs typeface="Times New Roman" panose="02020603050405020304" pitchFamily="18" charset="0"/>
              </a:rPr>
              <a:t>.</a:t>
            </a:r>
            <a:endParaRPr lang="hu-HU" sz="3200"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6" name="Szövegdoboz 5">
                <a:extLst>
                  <a:ext uri="{FF2B5EF4-FFF2-40B4-BE49-F238E27FC236}">
                    <a16:creationId xmlns:a16="http://schemas.microsoft.com/office/drawing/2014/main" id="{C45BC905-597D-4F64-A507-73BD54EEC69F}"/>
                  </a:ext>
                </a:extLst>
              </p:cNvPr>
              <p:cNvSpPr txBox="1"/>
              <p:nvPr/>
            </p:nvSpPr>
            <p:spPr>
              <a:xfrm>
                <a:off x="1910364" y="2445385"/>
                <a:ext cx="8437596" cy="1638334"/>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d>
                        <m:dPr>
                          <m:begChr m:val="["/>
                          <m:endChr m:val="]"/>
                          <m:ctrlPr>
                            <a:rPr lang="hu-HU" sz="3200" b="0" i="1" smtClean="0">
                              <a:latin typeface="Cambria Math" panose="02040503050406030204" pitchFamily="18" charset="0"/>
                            </a:rPr>
                          </m:ctrlPr>
                        </m:dPr>
                        <m:e>
                          <m:r>
                            <a:rPr lang="hu-HU" sz="3200" b="0" i="1" smtClean="0">
                              <a:latin typeface="Cambria Math" panose="02040503050406030204" pitchFamily="18" charset="0"/>
                            </a:rPr>
                            <m:t>𝑘</m:t>
                          </m:r>
                        </m:e>
                      </m:d>
                      <m:r>
                        <a:rPr lang="hu-HU" sz="3200" b="0" i="1" smtClean="0">
                          <a:latin typeface="Cambria Math" panose="02040503050406030204" pitchFamily="18" charset="0"/>
                        </a:rPr>
                        <m:t>=1</m:t>
                      </m:r>
                      <m:f>
                        <m:fPr>
                          <m:ctrlPr>
                            <a:rPr lang="hu-HU" sz="3200" b="0" i="1" smtClean="0">
                              <a:latin typeface="Cambria Math" panose="02040503050406030204" pitchFamily="18" charset="0"/>
                            </a:rPr>
                          </m:ctrlPr>
                        </m:fPr>
                        <m:num>
                          <m:d>
                            <m:dPr>
                              <m:begChr m:val="["/>
                              <m:endChr m:val="]"/>
                              <m:ctrlPr>
                                <a:rPr lang="hu-HU" sz="3200" b="0" i="1" smtClean="0">
                                  <a:latin typeface="Cambria Math" panose="02040503050406030204" pitchFamily="18" charset="0"/>
                                </a:rPr>
                              </m:ctrlPr>
                            </m:dPr>
                            <m:e>
                              <m:r>
                                <a:rPr lang="hu-HU" sz="3200" b="0" i="1" smtClean="0">
                                  <a:latin typeface="Cambria Math" panose="02040503050406030204" pitchFamily="18" charset="0"/>
                                </a:rPr>
                                <m:t>𝑟</m:t>
                              </m:r>
                            </m:e>
                          </m:d>
                        </m:num>
                        <m:den>
                          <m:d>
                            <m:dPr>
                              <m:begChr m:val="["/>
                              <m:endChr m:val="]"/>
                              <m:ctrlPr>
                                <a:rPr lang="hu-HU" sz="3200" i="1">
                                  <a:latin typeface="Cambria Math" panose="02040503050406030204" pitchFamily="18" charset="0"/>
                                  <a:ea typeface="Cambria Math" panose="02040503050406030204" pitchFamily="18" charset="0"/>
                                </a:rPr>
                              </m:ctrlPr>
                            </m:dPr>
                            <m:e>
                              <m:nary>
                                <m:naryPr>
                                  <m:chr m:val="∏"/>
                                  <m:ctrlPr>
                                    <a:rPr lang="hu-HU" sz="3200" i="1">
                                      <a:latin typeface="Cambria Math" panose="02040503050406030204" pitchFamily="18" charset="0"/>
                                      <a:ea typeface="Cambria Math" panose="02040503050406030204" pitchFamily="18" charset="0"/>
                                    </a:rPr>
                                  </m:ctrlPr>
                                </m:naryPr>
                                <m:sub>
                                  <m:r>
                                    <m:rPr>
                                      <m:brk m:alnAt="23"/>
                                    </m:rPr>
                                    <a:rPr lang="hu-HU" sz="3200" i="1">
                                      <a:latin typeface="Cambria Math" panose="02040503050406030204" pitchFamily="18" charset="0"/>
                                      <a:ea typeface="Cambria Math" panose="02040503050406030204" pitchFamily="18" charset="0"/>
                                    </a:rPr>
                                    <m:t>𝑖</m:t>
                                  </m:r>
                                  <m:r>
                                    <a:rPr lang="hu-HU" sz="3200" i="1">
                                      <a:latin typeface="Cambria Math" panose="02040503050406030204" pitchFamily="18" charset="0"/>
                                      <a:ea typeface="Cambria Math" panose="02040503050406030204" pitchFamily="18" charset="0"/>
                                    </a:rPr>
                                    <m:t>=1</m:t>
                                  </m:r>
                                </m:sub>
                                <m:sup>
                                  <m:r>
                                    <a:rPr lang="hu-HU" sz="3200" i="1">
                                      <a:latin typeface="Cambria Math" panose="02040503050406030204" pitchFamily="18" charset="0"/>
                                      <a:ea typeface="Cambria Math" panose="02040503050406030204" pitchFamily="18" charset="0"/>
                                    </a:rPr>
                                    <m:t>𝑙</m:t>
                                  </m:r>
                                </m:sup>
                                <m:e>
                                  <m:sSubSup>
                                    <m:sSubSupPr>
                                      <m:ctrlPr>
                                        <a:rPr lang="hu-HU" sz="3200" i="1">
                                          <a:latin typeface="Cambria Math" panose="02040503050406030204" pitchFamily="18" charset="0"/>
                                          <a:ea typeface="Cambria Math" panose="02040503050406030204" pitchFamily="18" charset="0"/>
                                        </a:rPr>
                                      </m:ctrlPr>
                                    </m:sSubSupPr>
                                    <m:e>
                                      <m:r>
                                        <a:rPr lang="hu-HU" sz="3200" i="1">
                                          <a:latin typeface="Cambria Math" panose="02040503050406030204" pitchFamily="18" charset="0"/>
                                          <a:ea typeface="Cambria Math" panose="02040503050406030204" pitchFamily="18" charset="0"/>
                                        </a:rPr>
                                        <m:t>𝑐</m:t>
                                      </m:r>
                                    </m:e>
                                    <m:sub>
                                      <m:r>
                                        <a:rPr lang="hu-HU" sz="3200" i="1">
                                          <a:latin typeface="Cambria Math" panose="02040503050406030204" pitchFamily="18" charset="0"/>
                                          <a:ea typeface="Cambria Math" panose="02040503050406030204" pitchFamily="18" charset="0"/>
                                        </a:rPr>
                                        <m:t>𝑖</m:t>
                                      </m:r>
                                    </m:sub>
                                    <m:sup>
                                      <m:sSub>
                                        <m:sSubPr>
                                          <m:ctrlPr>
                                            <a:rPr lang="hu-HU" sz="3200" i="1">
                                              <a:latin typeface="Cambria Math" panose="02040503050406030204" pitchFamily="18" charset="0"/>
                                              <a:ea typeface="Cambria Math" panose="02040503050406030204" pitchFamily="18" charset="0"/>
                                            </a:rPr>
                                          </m:ctrlPr>
                                        </m:sSubPr>
                                        <m:e>
                                          <m:r>
                                            <a:rPr lang="hu-HU" sz="3200" i="1">
                                              <a:latin typeface="Cambria Math" panose="02040503050406030204" pitchFamily="18" charset="0"/>
                                              <a:ea typeface="Cambria Math" panose="02040503050406030204" pitchFamily="18" charset="0"/>
                                            </a:rPr>
                                            <m:t>𝛽</m:t>
                                          </m:r>
                                        </m:e>
                                        <m:sub>
                                          <m:r>
                                            <a:rPr lang="hu-HU" sz="3200" i="1">
                                              <a:latin typeface="Cambria Math" panose="02040503050406030204" pitchFamily="18" charset="0"/>
                                              <a:ea typeface="Cambria Math" panose="02040503050406030204" pitchFamily="18" charset="0"/>
                                            </a:rPr>
                                            <m:t>𝑖</m:t>
                                          </m:r>
                                        </m:sub>
                                      </m:sSub>
                                    </m:sup>
                                  </m:sSubSup>
                                </m:e>
                              </m:nary>
                            </m:e>
                          </m:d>
                        </m:den>
                      </m:f>
                      <m:r>
                        <a:rPr lang="hu-HU" sz="3200" b="0" i="1" smtClean="0">
                          <a:latin typeface="Cambria Math" panose="02040503050406030204" pitchFamily="18" charset="0"/>
                        </a:rPr>
                        <m:t>=1</m:t>
                      </m:r>
                      <m:f>
                        <m:fPr>
                          <m:ctrlPr>
                            <a:rPr lang="hu-HU" sz="3200" b="0" i="1" smtClean="0">
                              <a:latin typeface="Cambria Math" panose="02040503050406030204" pitchFamily="18" charset="0"/>
                            </a:rPr>
                          </m:ctrlPr>
                        </m:fPr>
                        <m:num>
                          <m:r>
                            <a:rPr lang="hu-HU" sz="3200" i="1">
                              <a:latin typeface="Cambria Math" panose="02040503050406030204" pitchFamily="18" charset="0"/>
                            </a:rPr>
                            <m:t>1</m:t>
                          </m:r>
                          <m:f>
                            <m:fPr>
                              <m:ctrlPr>
                                <a:rPr lang="hu-HU" sz="3200" i="1">
                                  <a:latin typeface="Cambria Math" panose="02040503050406030204" pitchFamily="18" charset="0"/>
                                </a:rPr>
                              </m:ctrlPr>
                            </m:fPr>
                            <m:num>
                              <m:r>
                                <a:rPr lang="hu-HU" sz="3200" i="1">
                                  <a:latin typeface="Cambria Math" panose="02040503050406030204" pitchFamily="18" charset="0"/>
                                </a:rPr>
                                <m:t>𝑀</m:t>
                              </m:r>
                            </m:num>
                            <m:den>
                              <m:r>
                                <a:rPr lang="hu-HU" sz="3200" i="1">
                                  <a:latin typeface="Cambria Math" panose="02040503050406030204" pitchFamily="18" charset="0"/>
                                </a:rPr>
                                <m:t>𝑠</m:t>
                              </m:r>
                            </m:den>
                          </m:f>
                        </m:num>
                        <m:den>
                          <m:r>
                            <a:rPr lang="hu-HU" sz="3200" i="1">
                              <a:latin typeface="Cambria Math" panose="02040503050406030204" pitchFamily="18" charset="0"/>
                              <a:ea typeface="Cambria Math" panose="02040503050406030204" pitchFamily="18" charset="0"/>
                            </a:rPr>
                            <m:t>1</m:t>
                          </m:r>
                          <m:sSup>
                            <m:sSupPr>
                              <m:ctrlPr>
                                <a:rPr lang="hu-HU" sz="3200" i="1">
                                  <a:latin typeface="Cambria Math" panose="02040503050406030204" pitchFamily="18" charset="0"/>
                                  <a:ea typeface="Cambria Math" panose="02040503050406030204" pitchFamily="18" charset="0"/>
                                </a:rPr>
                              </m:ctrlPr>
                            </m:sSupPr>
                            <m:e>
                              <m:r>
                                <a:rPr lang="hu-HU" sz="3200" i="1">
                                  <a:latin typeface="Cambria Math" panose="02040503050406030204" pitchFamily="18" charset="0"/>
                                  <a:ea typeface="Cambria Math" panose="02040503050406030204" pitchFamily="18" charset="0"/>
                                </a:rPr>
                                <m:t>𝑀</m:t>
                              </m:r>
                            </m:e>
                            <m:sup>
                              <m:r>
                                <a:rPr lang="hu-HU" sz="3200" i="1">
                                  <a:latin typeface="Cambria Math" panose="02040503050406030204" pitchFamily="18" charset="0"/>
                                  <a:ea typeface="Cambria Math" panose="02040503050406030204" pitchFamily="18" charset="0"/>
                                </a:rPr>
                                <m:t>𝛽</m:t>
                              </m:r>
                            </m:sup>
                          </m:sSup>
                        </m:den>
                      </m:f>
                      <m:r>
                        <a:rPr lang="hu-HU" sz="3200" b="0" i="1" smtClean="0">
                          <a:latin typeface="Cambria Math" panose="02040503050406030204" pitchFamily="18" charset="0"/>
                        </a:rPr>
                        <m:t>=1</m:t>
                      </m:r>
                      <m:f>
                        <m:fPr>
                          <m:ctrlPr>
                            <a:rPr lang="hu-HU" sz="3200" b="0" i="1" smtClean="0">
                              <a:latin typeface="Cambria Math" panose="02040503050406030204" pitchFamily="18" charset="0"/>
                            </a:rPr>
                          </m:ctrlPr>
                        </m:fPr>
                        <m:num>
                          <m:f>
                            <m:fPr>
                              <m:ctrlPr>
                                <a:rPr lang="hu-HU" sz="3200" b="0" i="1" smtClean="0">
                                  <a:latin typeface="Cambria Math" panose="02040503050406030204" pitchFamily="18" charset="0"/>
                                </a:rPr>
                              </m:ctrlPr>
                            </m:fPr>
                            <m:num>
                              <m:r>
                                <a:rPr lang="hu-HU" sz="3200" b="0" i="1" smtClean="0">
                                  <a:latin typeface="Cambria Math" panose="02040503050406030204" pitchFamily="18" charset="0"/>
                                </a:rPr>
                                <m:t>𝑀</m:t>
                              </m:r>
                            </m:num>
                            <m:den>
                              <m:sSup>
                                <m:sSupPr>
                                  <m:ctrlPr>
                                    <a:rPr lang="hu-HU" sz="3200" b="0" i="1" smtClean="0">
                                      <a:latin typeface="Cambria Math" panose="02040503050406030204" pitchFamily="18" charset="0"/>
                                    </a:rPr>
                                  </m:ctrlPr>
                                </m:sSupPr>
                                <m:e>
                                  <m:r>
                                    <a:rPr lang="hu-HU" sz="3200" b="0" i="1" smtClean="0">
                                      <a:latin typeface="Cambria Math" panose="02040503050406030204" pitchFamily="18" charset="0"/>
                                    </a:rPr>
                                    <m:t>𝑀</m:t>
                                  </m:r>
                                </m:e>
                                <m:sup>
                                  <m:r>
                                    <a:rPr lang="hu-HU" sz="3200" b="0" i="1" smtClean="0">
                                      <a:latin typeface="Cambria Math" panose="02040503050406030204" pitchFamily="18" charset="0"/>
                                      <a:ea typeface="Cambria Math" panose="02040503050406030204" pitchFamily="18" charset="0"/>
                                    </a:rPr>
                                    <m:t>𝛽</m:t>
                                  </m:r>
                                </m:sup>
                              </m:sSup>
                            </m:den>
                          </m:f>
                        </m:num>
                        <m:den>
                          <m:r>
                            <a:rPr lang="hu-HU" sz="3200" b="0" i="1" smtClean="0">
                              <a:latin typeface="Cambria Math" panose="02040503050406030204" pitchFamily="18" charset="0"/>
                            </a:rPr>
                            <m:t>𝑠</m:t>
                          </m:r>
                        </m:den>
                      </m:f>
                      <m:r>
                        <a:rPr lang="hu-HU" sz="3200" b="0" i="1" smtClean="0">
                          <a:latin typeface="Cambria Math" panose="02040503050406030204" pitchFamily="18" charset="0"/>
                        </a:rPr>
                        <m:t>=1</m:t>
                      </m:r>
                      <m:f>
                        <m:fPr>
                          <m:ctrlPr>
                            <a:rPr lang="hu-HU" sz="3200" b="0" i="1" smtClean="0">
                              <a:latin typeface="Cambria Math" panose="02040503050406030204" pitchFamily="18" charset="0"/>
                            </a:rPr>
                          </m:ctrlPr>
                        </m:fPr>
                        <m:num>
                          <m:r>
                            <a:rPr lang="hu-HU" sz="3200" b="0" i="1" smtClean="0">
                              <a:latin typeface="Cambria Math" panose="02040503050406030204" pitchFamily="18" charset="0"/>
                            </a:rPr>
                            <m:t>1</m:t>
                          </m:r>
                        </m:num>
                        <m:den>
                          <m:sSup>
                            <m:sSupPr>
                              <m:ctrlPr>
                                <a:rPr lang="hu-HU" sz="3200" i="1">
                                  <a:latin typeface="Cambria Math" panose="02040503050406030204" pitchFamily="18" charset="0"/>
                                </a:rPr>
                              </m:ctrlPr>
                            </m:sSupPr>
                            <m:e>
                              <m:r>
                                <a:rPr lang="hu-HU" sz="3200" i="1">
                                  <a:latin typeface="Cambria Math" panose="02040503050406030204" pitchFamily="18" charset="0"/>
                                </a:rPr>
                                <m:t>𝑀</m:t>
                              </m:r>
                            </m:e>
                            <m:sup>
                              <m:r>
                                <a:rPr lang="hu-HU" sz="3200" i="1">
                                  <a:latin typeface="Cambria Math" panose="02040503050406030204" pitchFamily="18" charset="0"/>
                                  <a:ea typeface="Cambria Math" panose="02040503050406030204" pitchFamily="18" charset="0"/>
                                </a:rPr>
                                <m:t>𝛽</m:t>
                              </m:r>
                              <m:r>
                                <a:rPr lang="hu-HU" sz="3200" b="0" i="1" smtClean="0">
                                  <a:latin typeface="Cambria Math" panose="02040503050406030204" pitchFamily="18" charset="0"/>
                                  <a:ea typeface="Cambria Math" panose="02040503050406030204" pitchFamily="18" charset="0"/>
                                </a:rPr>
                                <m:t>−1</m:t>
                              </m:r>
                            </m:sup>
                          </m:sSup>
                          <m:r>
                            <a:rPr lang="hu-HU" sz="3200" b="0" i="1" smtClean="0">
                              <a:latin typeface="Cambria Math" panose="02040503050406030204" pitchFamily="18" charset="0"/>
                              <a:ea typeface="Cambria Math" panose="02040503050406030204" pitchFamily="18" charset="0"/>
                            </a:rPr>
                            <m:t>𝑠</m:t>
                          </m:r>
                        </m:den>
                      </m:f>
                    </m:oMath>
                  </m:oMathPara>
                </a14:m>
                <a:endParaRPr lang="hu-HU" sz="3200" dirty="0"/>
              </a:p>
            </p:txBody>
          </p:sp>
        </mc:Choice>
        <mc:Fallback xmlns="">
          <p:sp>
            <p:nvSpPr>
              <p:cNvPr id="6" name="Szövegdoboz 5">
                <a:extLst>
                  <a:ext uri="{FF2B5EF4-FFF2-40B4-BE49-F238E27FC236}">
                    <a16:creationId xmlns:a16="http://schemas.microsoft.com/office/drawing/2014/main" id="{C45BC905-597D-4F64-A507-73BD54EEC69F}"/>
                  </a:ext>
                </a:extLst>
              </p:cNvPr>
              <p:cNvSpPr txBox="1">
                <a:spLocks noRot="1" noChangeAspect="1" noMove="1" noResize="1" noEditPoints="1" noAdjustHandles="1" noChangeArrowheads="1" noChangeShapeType="1" noTextEdit="1"/>
              </p:cNvSpPr>
              <p:nvPr/>
            </p:nvSpPr>
            <p:spPr>
              <a:xfrm>
                <a:off x="1910364" y="2445385"/>
                <a:ext cx="8437596" cy="1638334"/>
              </a:xfrm>
              <a:prstGeom prst="rect">
                <a:avLst/>
              </a:prstGeom>
              <a:blipFill>
                <a:blip r:embed="rId3"/>
                <a:stretch>
                  <a:fillRect/>
                </a:stretch>
              </a:blipFill>
            </p:spPr>
            <p:txBody>
              <a:bodyPr/>
              <a:lstStyle/>
              <a:p>
                <a:r>
                  <a:rPr lang="hu-HU">
                    <a:noFill/>
                  </a:rPr>
                  <a:t> </a:t>
                </a:r>
              </a:p>
            </p:txBody>
          </p:sp>
        </mc:Fallback>
      </mc:AlternateContent>
    </p:spTree>
    <p:extLst>
      <p:ext uri="{BB962C8B-B14F-4D97-AF65-F5344CB8AC3E}">
        <p14:creationId xmlns:p14="http://schemas.microsoft.com/office/powerpoint/2010/main" val="4007054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50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additive="base">
                                        <p:cTn id="18"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50E7FE7-7A6B-4BF8-9EE5-6AB1B782DF72}"/>
              </a:ext>
            </a:extLst>
          </p:cNvPr>
          <p:cNvSpPr>
            <a:spLocks noGrp="1"/>
          </p:cNvSpPr>
          <p:nvPr>
            <p:ph type="title"/>
          </p:nvPr>
        </p:nvSpPr>
        <p:spPr/>
        <p:txBody>
          <a:bodyPr/>
          <a:lstStyle/>
          <a:p>
            <a:pPr algn="ctr"/>
            <a:r>
              <a:rPr lang="hu-HU" dirty="0">
                <a:latin typeface="Times New Roman" panose="02020603050405020304" pitchFamily="18" charset="0"/>
                <a:cs typeface="Times New Roman" panose="02020603050405020304" pitchFamily="18" charset="0"/>
              </a:rPr>
              <a:t>Special cases - first-order reactions</a:t>
            </a:r>
          </a:p>
        </p:txBody>
      </p:sp>
      <p:sp>
        <p:nvSpPr>
          <p:cNvPr id="3" name="Tartalom helye 2">
            <a:extLst>
              <a:ext uri="{FF2B5EF4-FFF2-40B4-BE49-F238E27FC236}">
                <a16:creationId xmlns:a16="http://schemas.microsoft.com/office/drawing/2014/main" id="{1F5E4F99-4D1F-402A-952B-787EE227920B}"/>
              </a:ext>
            </a:extLst>
          </p:cNvPr>
          <p:cNvSpPr>
            <a:spLocks noGrp="1"/>
          </p:cNvSpPr>
          <p:nvPr>
            <p:ph idx="1"/>
          </p:nvPr>
        </p:nvSpPr>
        <p:spPr>
          <a:xfrm>
            <a:off x="299545" y="1825624"/>
            <a:ext cx="11556123" cy="4727575"/>
          </a:xfrm>
        </p:spPr>
        <p:txBody>
          <a:bodyPr>
            <a:normAutofit fontScale="92500"/>
          </a:bodyPr>
          <a:lstStyle/>
          <a:p>
            <a:pPr marL="441325" indent="-441325">
              <a:spcBef>
                <a:spcPts val="0"/>
              </a:spcBef>
              <a:spcAft>
                <a:spcPts val="1000"/>
              </a:spcAft>
            </a:pPr>
            <a:r>
              <a:rPr lang="en-US" sz="3200" dirty="0" smtClean="0">
                <a:latin typeface="Times New Roman" panose="02020603050405020304" pitchFamily="18" charset="0"/>
                <a:cs typeface="Times New Roman" panose="02020603050405020304" pitchFamily="18" charset="0"/>
              </a:rPr>
              <a:t>Reactions</a:t>
            </a:r>
            <a:r>
              <a:rPr lang="hu-HU" sz="3200" dirty="0" smtClean="0">
                <a:latin typeface="Times New Roman" panose="02020603050405020304" pitchFamily="18" charset="0"/>
                <a:cs typeface="Times New Roman" panose="02020603050405020304" pitchFamily="18" charset="0"/>
              </a:rPr>
              <a:t>,</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in which the starting material is </a:t>
            </a:r>
            <a:r>
              <a:rPr lang="hu-HU" sz="3200" dirty="0" smtClean="0">
                <a:latin typeface="Times New Roman" panose="02020603050405020304" pitchFamily="18" charset="0"/>
                <a:cs typeface="Times New Roman" panose="02020603050405020304" pitchFamily="18" charset="0"/>
              </a:rPr>
              <a:t>transformed</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into products in a single step have a reaction order of one - </a:t>
            </a:r>
            <a:r>
              <a:rPr lang="en-US" sz="3200" dirty="0" err="1">
                <a:latin typeface="Times New Roman" panose="02020603050405020304" pitchFamily="18" charset="0"/>
                <a:cs typeface="Times New Roman" panose="02020603050405020304" pitchFamily="18" charset="0"/>
              </a:rPr>
              <a:t>unimolecular</a:t>
            </a:r>
            <a:r>
              <a:rPr lang="en-US" sz="3200" dirty="0">
                <a:latin typeface="Times New Roman" panose="02020603050405020304" pitchFamily="18" charset="0"/>
                <a:cs typeface="Times New Roman" panose="02020603050405020304" pitchFamily="18" charset="0"/>
              </a:rPr>
              <a:t> reaction</a:t>
            </a:r>
            <a:r>
              <a:rPr lang="hu-HU" sz="3200" dirty="0" smtClean="0">
                <a:latin typeface="Times New Roman" panose="02020603050405020304" pitchFamily="18" charset="0"/>
                <a:cs typeface="Times New Roman" panose="02020603050405020304" pitchFamily="18" charset="0"/>
              </a:rPr>
              <a:t>!</a:t>
            </a:r>
            <a:endParaRPr lang="hu-HU" sz="3200" dirty="0">
              <a:latin typeface="Times New Roman" panose="02020603050405020304" pitchFamily="18" charset="0"/>
              <a:cs typeface="Times New Roman" panose="02020603050405020304" pitchFamily="18" charset="0"/>
            </a:endParaRPr>
          </a:p>
          <a:p>
            <a:pPr marL="441325" indent="-441325">
              <a:spcBef>
                <a:spcPts val="7500"/>
              </a:spcBef>
              <a:spcAft>
                <a:spcPts val="1000"/>
              </a:spcAft>
            </a:pPr>
            <a:r>
              <a:rPr lang="en-US" sz="3200" dirty="0">
                <a:latin typeface="Times New Roman" panose="02020603050405020304" pitchFamily="18" charset="0"/>
                <a:cs typeface="Times New Roman" panose="02020603050405020304" pitchFamily="18" charset="0"/>
              </a:rPr>
              <a:t>The so-called separable differential equations, after </a:t>
            </a:r>
            <a:r>
              <a:rPr lang="en-US" sz="3200" dirty="0" smtClean="0">
                <a:latin typeface="Times New Roman" panose="02020603050405020304" pitchFamily="18" charset="0"/>
                <a:cs typeface="Times New Roman" panose="02020603050405020304" pitchFamily="18" charset="0"/>
              </a:rPr>
              <a:t>rearrangement</a:t>
            </a:r>
            <a:r>
              <a:rPr lang="hu-HU" sz="3200" dirty="0" smtClean="0">
                <a:latin typeface="Times New Roman" panose="02020603050405020304" pitchFamily="18" charset="0"/>
                <a:cs typeface="Times New Roman" panose="02020603050405020304" pitchFamily="18" charset="0"/>
              </a:rPr>
              <a:t>,</a:t>
            </a:r>
            <a:r>
              <a:rPr lang="en-US" sz="3200" dirty="0" smtClean="0">
                <a:latin typeface="Times New Roman" panose="02020603050405020304" pitchFamily="18" charset="0"/>
                <a:cs typeface="Times New Roman" panose="02020603050405020304" pitchFamily="18" charset="0"/>
              </a:rPr>
              <a:t> can </a:t>
            </a:r>
            <a:r>
              <a:rPr lang="en-US" sz="3200" dirty="0">
                <a:latin typeface="Times New Roman" panose="02020603050405020304" pitchFamily="18" charset="0"/>
                <a:cs typeface="Times New Roman" panose="02020603050405020304" pitchFamily="18" charset="0"/>
              </a:rPr>
              <a:t>be solved by </a:t>
            </a:r>
            <a:r>
              <a:rPr lang="en-US" sz="3200" dirty="0" smtClean="0">
                <a:latin typeface="Times New Roman" panose="02020603050405020304" pitchFamily="18" charset="0"/>
                <a:cs typeface="Times New Roman" panose="02020603050405020304" pitchFamily="18" charset="0"/>
              </a:rPr>
              <a:t>integration</a:t>
            </a:r>
            <a:r>
              <a:rPr lang="hu-HU" sz="3200" dirty="0" smtClean="0">
                <a:latin typeface="Times New Roman" panose="02020603050405020304" pitchFamily="18" charset="0"/>
                <a:cs typeface="Times New Roman" panose="02020603050405020304" pitchFamily="18" charset="0"/>
              </a:rPr>
              <a:t>:</a:t>
            </a:r>
            <a:endParaRPr lang="hu-HU" sz="3200" dirty="0">
              <a:latin typeface="Times New Roman" panose="02020603050405020304" pitchFamily="18" charset="0"/>
              <a:cs typeface="Times New Roman" panose="02020603050405020304" pitchFamily="18" charset="0"/>
            </a:endParaRPr>
          </a:p>
          <a:p>
            <a:pPr marL="0" indent="0" algn="r">
              <a:spcBef>
                <a:spcPts val="11000"/>
              </a:spcBef>
              <a:spcAft>
                <a:spcPts val="1000"/>
              </a:spcAft>
              <a:buNone/>
            </a:pPr>
            <a:r>
              <a:rPr lang="hu-HU" sz="3000" dirty="0" smtClean="0">
                <a:latin typeface="Times New Roman" panose="02020603050405020304" pitchFamily="18" charset="0"/>
                <a:cs typeface="Times New Roman" panose="02020603050405020304" pitchFamily="18" charset="0"/>
              </a:rPr>
              <a:t>From </a:t>
            </a:r>
            <a:r>
              <a:rPr lang="hu-HU" sz="3000" dirty="0" smtClean="0">
                <a:solidFill>
                  <a:srgbClr val="2E0CFC"/>
                </a:solidFill>
                <a:latin typeface="Times New Roman" panose="02020603050405020304" pitchFamily="18" charset="0"/>
                <a:cs typeface="Times New Roman" panose="02020603050405020304" pitchFamily="18" charset="0"/>
              </a:rPr>
              <a:t>differential</a:t>
            </a:r>
            <a:r>
              <a:rPr lang="hu-HU" sz="3000" dirty="0" smtClean="0">
                <a:latin typeface="Times New Roman" panose="02020603050405020304" pitchFamily="18" charset="0"/>
                <a:cs typeface="Times New Roman" panose="02020603050405020304" pitchFamily="18" charset="0"/>
              </a:rPr>
              <a:t> to </a:t>
            </a:r>
            <a:r>
              <a:rPr lang="hu-HU" sz="3000" dirty="0" smtClean="0">
                <a:solidFill>
                  <a:srgbClr val="FF0000"/>
                </a:solidFill>
                <a:latin typeface="Times New Roman" panose="02020603050405020304" pitchFamily="18" charset="0"/>
                <a:cs typeface="Times New Roman" panose="02020603050405020304" pitchFamily="18" charset="0"/>
              </a:rPr>
              <a:t>integral</a:t>
            </a:r>
            <a:r>
              <a:rPr lang="hu-HU" sz="3000" dirty="0" smtClean="0">
                <a:latin typeface="Times New Roman" panose="02020603050405020304" pitchFamily="18" charset="0"/>
                <a:cs typeface="Times New Roman" panose="02020603050405020304" pitchFamily="18" charset="0"/>
              </a:rPr>
              <a:t> form!</a:t>
            </a:r>
            <a:endParaRPr lang="hu-HU" sz="3000"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4" name="Szövegdoboz 3">
                <a:extLst>
                  <a:ext uri="{FF2B5EF4-FFF2-40B4-BE49-F238E27FC236}">
                    <a16:creationId xmlns:a16="http://schemas.microsoft.com/office/drawing/2014/main" id="{BFC055AF-CE6A-4103-AA58-03DDFAD7CD88}"/>
                  </a:ext>
                </a:extLst>
              </p:cNvPr>
              <p:cNvSpPr txBox="1"/>
              <p:nvPr/>
            </p:nvSpPr>
            <p:spPr>
              <a:xfrm>
                <a:off x="1992761" y="2726383"/>
                <a:ext cx="8527654" cy="93500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hu-HU" sz="3200" b="0" i="1" smtClean="0">
                          <a:latin typeface="Cambria Math" panose="02040503050406030204" pitchFamily="18" charset="0"/>
                        </a:rPr>
                        <m:t>𝐴</m:t>
                      </m:r>
                      <m:r>
                        <a:rPr lang="hu-HU" sz="3200" b="0" i="1" smtClean="0">
                          <a:latin typeface="Cambria Math" panose="02040503050406030204" pitchFamily="18" charset="0"/>
                          <a:ea typeface="Cambria Math" panose="02040503050406030204" pitchFamily="18" charset="0"/>
                        </a:rPr>
                        <m:t>→</m:t>
                      </m:r>
                      <m:r>
                        <a:rPr lang="hu-HU" sz="3200" b="0" i="1" smtClean="0">
                          <a:latin typeface="Cambria Math" panose="02040503050406030204" pitchFamily="18" charset="0"/>
                          <a:ea typeface="Cambria Math" panose="02040503050406030204" pitchFamily="18" charset="0"/>
                        </a:rPr>
                        <m:t>𝑃</m:t>
                      </m:r>
                      <m:r>
                        <a:rPr lang="hu-HU" sz="3200" b="0" i="0" smtClean="0">
                          <a:latin typeface="Cambria Math" panose="02040503050406030204" pitchFamily="18" charset="0"/>
                          <a:ea typeface="Cambria Math" panose="02040503050406030204" pitchFamily="18" charset="0"/>
                        </a:rPr>
                        <m:t> </m:t>
                      </m:r>
                      <m:r>
                        <m:rPr>
                          <m:sty m:val="p"/>
                        </m:rPr>
                        <a:rPr lang="hu-HU" sz="3200" b="0" i="0" smtClean="0">
                          <a:latin typeface="Cambria Math" panose="02040503050406030204" pitchFamily="18" charset="0"/>
                          <a:ea typeface="Cambria Math" panose="02040503050406030204" pitchFamily="18" charset="0"/>
                        </a:rPr>
                        <m:t>and</m:t>
                      </m:r>
                      <m:r>
                        <a:rPr lang="hu-HU" sz="3200" b="0" i="0" smtClean="0">
                          <a:latin typeface="Cambria Math" panose="02040503050406030204" pitchFamily="18" charset="0"/>
                          <a:ea typeface="Cambria Math" panose="02040503050406030204" pitchFamily="18" charset="0"/>
                        </a:rPr>
                        <m:t> </m:t>
                      </m:r>
                      <m:r>
                        <a:rPr lang="hu-HU" sz="3200" b="0" i="1" smtClean="0">
                          <a:latin typeface="Cambria Math" panose="02040503050406030204" pitchFamily="18" charset="0"/>
                          <a:ea typeface="Cambria Math" panose="02040503050406030204" pitchFamily="18" charset="0"/>
                        </a:rPr>
                        <m:t>𝑟</m:t>
                      </m:r>
                      <m:r>
                        <a:rPr lang="hu-HU" sz="3200" b="0" i="1" smtClean="0">
                          <a:latin typeface="Cambria Math" panose="02040503050406030204" pitchFamily="18" charset="0"/>
                          <a:ea typeface="Cambria Math" panose="02040503050406030204" pitchFamily="18" charset="0"/>
                        </a:rPr>
                        <m:t>=</m:t>
                      </m:r>
                      <m:f>
                        <m:fPr>
                          <m:ctrlPr>
                            <a:rPr lang="hu-HU" sz="3200" b="0" i="1" smtClean="0">
                              <a:latin typeface="Cambria Math" panose="02040503050406030204" pitchFamily="18" charset="0"/>
                              <a:ea typeface="Cambria Math" panose="02040503050406030204" pitchFamily="18" charset="0"/>
                            </a:rPr>
                          </m:ctrlPr>
                        </m:fPr>
                        <m:num>
                          <m:r>
                            <a:rPr lang="hu-HU" sz="3200" b="0" i="1" smtClean="0">
                              <a:latin typeface="Cambria Math" panose="02040503050406030204" pitchFamily="18" charset="0"/>
                              <a:ea typeface="Cambria Math" panose="02040503050406030204" pitchFamily="18" charset="0"/>
                            </a:rPr>
                            <m:t>1</m:t>
                          </m:r>
                        </m:num>
                        <m:den>
                          <m:r>
                            <a:rPr lang="hu-HU" sz="3200" b="0" i="1" smtClean="0">
                              <a:latin typeface="Cambria Math" panose="02040503050406030204" pitchFamily="18" charset="0"/>
                              <a:ea typeface="Cambria Math" panose="02040503050406030204" pitchFamily="18" charset="0"/>
                            </a:rPr>
                            <m:t>−1</m:t>
                          </m:r>
                        </m:den>
                      </m:f>
                      <m:f>
                        <m:fPr>
                          <m:ctrlPr>
                            <a:rPr lang="hu-HU" sz="3200" b="0" i="1" smtClean="0">
                              <a:latin typeface="Cambria Math" panose="02040503050406030204" pitchFamily="18" charset="0"/>
                              <a:ea typeface="Cambria Math" panose="02040503050406030204" pitchFamily="18" charset="0"/>
                            </a:rPr>
                          </m:ctrlPr>
                        </m:fPr>
                        <m:num>
                          <m:r>
                            <a:rPr lang="hu-HU" sz="3200" b="0" i="1" smtClean="0">
                              <a:latin typeface="Cambria Math" panose="02040503050406030204" pitchFamily="18" charset="0"/>
                              <a:ea typeface="Cambria Math" panose="02040503050406030204" pitchFamily="18" charset="0"/>
                            </a:rPr>
                            <m:t>𝑑</m:t>
                          </m:r>
                          <m:sSub>
                            <m:sSubPr>
                              <m:ctrlPr>
                                <a:rPr lang="hu-HU" sz="3200" b="0" i="1" smtClean="0">
                                  <a:latin typeface="Cambria Math" panose="02040503050406030204" pitchFamily="18" charset="0"/>
                                  <a:ea typeface="Cambria Math" panose="02040503050406030204" pitchFamily="18" charset="0"/>
                                </a:rPr>
                              </m:ctrlPr>
                            </m:sSubPr>
                            <m:e>
                              <m:r>
                                <a:rPr lang="hu-HU" sz="3200" b="0" i="1" smtClean="0">
                                  <a:latin typeface="Cambria Math" panose="02040503050406030204" pitchFamily="18" charset="0"/>
                                  <a:ea typeface="Cambria Math" panose="02040503050406030204" pitchFamily="18" charset="0"/>
                                </a:rPr>
                                <m:t>𝑐</m:t>
                              </m:r>
                            </m:e>
                            <m:sub>
                              <m:r>
                                <a:rPr lang="hu-HU" sz="3200" b="0" i="1" smtClean="0">
                                  <a:latin typeface="Cambria Math" panose="02040503050406030204" pitchFamily="18" charset="0"/>
                                  <a:ea typeface="Cambria Math" panose="02040503050406030204" pitchFamily="18" charset="0"/>
                                </a:rPr>
                                <m:t>𝐴</m:t>
                              </m:r>
                            </m:sub>
                          </m:sSub>
                        </m:num>
                        <m:den>
                          <m:r>
                            <a:rPr lang="hu-HU" sz="3200" b="0" i="1" smtClean="0">
                              <a:latin typeface="Cambria Math" panose="02040503050406030204" pitchFamily="18" charset="0"/>
                              <a:ea typeface="Cambria Math" panose="02040503050406030204" pitchFamily="18" charset="0"/>
                            </a:rPr>
                            <m:t>𝑑𝑡</m:t>
                          </m:r>
                        </m:den>
                      </m:f>
                      <m:r>
                        <a:rPr lang="hu-HU" sz="3200" b="0" i="1" smtClean="0">
                          <a:latin typeface="Cambria Math" panose="02040503050406030204" pitchFamily="18" charset="0"/>
                          <a:ea typeface="Cambria Math" panose="02040503050406030204" pitchFamily="18" charset="0"/>
                        </a:rPr>
                        <m:t>=</m:t>
                      </m:r>
                      <m:r>
                        <a:rPr lang="hu-HU" sz="3200" b="0" i="1" smtClean="0">
                          <a:latin typeface="Cambria Math" panose="02040503050406030204" pitchFamily="18" charset="0"/>
                          <a:ea typeface="Cambria Math" panose="02040503050406030204" pitchFamily="18" charset="0"/>
                        </a:rPr>
                        <m:t>𝑘</m:t>
                      </m:r>
                      <m:r>
                        <a:rPr lang="hu-HU" sz="3200" b="0" i="1" smtClean="0">
                          <a:latin typeface="Cambria Math" panose="02040503050406030204" pitchFamily="18" charset="0"/>
                          <a:ea typeface="Cambria Math" panose="02040503050406030204" pitchFamily="18" charset="0"/>
                        </a:rPr>
                        <m:t>∙</m:t>
                      </m:r>
                      <m:sSub>
                        <m:sSubPr>
                          <m:ctrlPr>
                            <a:rPr lang="hu-HU" sz="3200" b="0" i="1" smtClean="0">
                              <a:latin typeface="Cambria Math" panose="02040503050406030204" pitchFamily="18" charset="0"/>
                              <a:ea typeface="Cambria Math" panose="02040503050406030204" pitchFamily="18" charset="0"/>
                            </a:rPr>
                          </m:ctrlPr>
                        </m:sSubPr>
                        <m:e>
                          <m:r>
                            <a:rPr lang="hu-HU" sz="3200" b="0" i="1" smtClean="0">
                              <a:latin typeface="Cambria Math" panose="02040503050406030204" pitchFamily="18" charset="0"/>
                              <a:ea typeface="Cambria Math" panose="02040503050406030204" pitchFamily="18" charset="0"/>
                            </a:rPr>
                            <m:t>𝑐</m:t>
                          </m:r>
                        </m:e>
                        <m:sub>
                          <m:r>
                            <a:rPr lang="hu-HU" sz="3200" b="0" i="1" smtClean="0">
                              <a:latin typeface="Cambria Math" panose="02040503050406030204" pitchFamily="18" charset="0"/>
                              <a:ea typeface="Cambria Math" panose="02040503050406030204" pitchFamily="18" charset="0"/>
                            </a:rPr>
                            <m:t>𝐴</m:t>
                          </m:r>
                        </m:sub>
                      </m:sSub>
                      <m:r>
                        <a:rPr lang="hu-HU" sz="3200" i="1">
                          <a:latin typeface="Cambria Math" panose="02040503050406030204" pitchFamily="18" charset="0"/>
                          <a:ea typeface="Cambria Math" panose="02040503050406030204" pitchFamily="18" charset="0"/>
                        </a:rPr>
                        <m:t>→</m:t>
                      </m:r>
                      <m:r>
                        <a:rPr lang="hu-HU" sz="3200" b="0" i="1" smtClean="0">
                          <a:latin typeface="Cambria Math" panose="02040503050406030204" pitchFamily="18" charset="0"/>
                          <a:ea typeface="Cambria Math" panose="02040503050406030204" pitchFamily="18" charset="0"/>
                        </a:rPr>
                        <m:t>−</m:t>
                      </m:r>
                      <m:f>
                        <m:fPr>
                          <m:ctrlPr>
                            <a:rPr lang="hu-HU" sz="3200" i="1">
                              <a:latin typeface="Cambria Math" panose="02040503050406030204" pitchFamily="18" charset="0"/>
                              <a:ea typeface="Cambria Math" panose="02040503050406030204" pitchFamily="18" charset="0"/>
                            </a:rPr>
                          </m:ctrlPr>
                        </m:fPr>
                        <m:num>
                          <m:r>
                            <a:rPr lang="hu-HU" sz="3200" i="1">
                              <a:latin typeface="Cambria Math" panose="02040503050406030204" pitchFamily="18" charset="0"/>
                              <a:ea typeface="Cambria Math" panose="02040503050406030204" pitchFamily="18" charset="0"/>
                            </a:rPr>
                            <m:t>𝑑</m:t>
                          </m:r>
                          <m:sSub>
                            <m:sSubPr>
                              <m:ctrlPr>
                                <a:rPr lang="hu-HU" sz="3200" i="1">
                                  <a:latin typeface="Cambria Math" panose="02040503050406030204" pitchFamily="18" charset="0"/>
                                  <a:ea typeface="Cambria Math" panose="02040503050406030204" pitchFamily="18" charset="0"/>
                                </a:rPr>
                              </m:ctrlPr>
                            </m:sSubPr>
                            <m:e>
                              <m:r>
                                <a:rPr lang="hu-HU" sz="3200" i="1">
                                  <a:latin typeface="Cambria Math" panose="02040503050406030204" pitchFamily="18" charset="0"/>
                                  <a:ea typeface="Cambria Math" panose="02040503050406030204" pitchFamily="18" charset="0"/>
                                </a:rPr>
                                <m:t>𝑐</m:t>
                              </m:r>
                            </m:e>
                            <m:sub>
                              <m:r>
                                <a:rPr lang="hu-HU" sz="3200" i="1">
                                  <a:latin typeface="Cambria Math" panose="02040503050406030204" pitchFamily="18" charset="0"/>
                                  <a:ea typeface="Cambria Math" panose="02040503050406030204" pitchFamily="18" charset="0"/>
                                </a:rPr>
                                <m:t>𝐴</m:t>
                              </m:r>
                            </m:sub>
                          </m:sSub>
                        </m:num>
                        <m:den>
                          <m:r>
                            <a:rPr lang="hu-HU" sz="3200" i="1">
                              <a:latin typeface="Cambria Math" panose="02040503050406030204" pitchFamily="18" charset="0"/>
                              <a:ea typeface="Cambria Math" panose="02040503050406030204" pitchFamily="18" charset="0"/>
                            </a:rPr>
                            <m:t>𝑑𝑡</m:t>
                          </m:r>
                        </m:den>
                      </m:f>
                      <m:r>
                        <a:rPr lang="hu-HU" sz="3200" b="0" i="1" smtClean="0">
                          <a:latin typeface="Cambria Math" panose="02040503050406030204" pitchFamily="18" charset="0"/>
                          <a:ea typeface="Cambria Math" panose="02040503050406030204" pitchFamily="18" charset="0"/>
                        </a:rPr>
                        <m:t>=</m:t>
                      </m:r>
                      <m:r>
                        <a:rPr lang="hu-HU" sz="3200" i="1">
                          <a:latin typeface="Cambria Math" panose="02040503050406030204" pitchFamily="18" charset="0"/>
                          <a:ea typeface="Cambria Math" panose="02040503050406030204" pitchFamily="18" charset="0"/>
                        </a:rPr>
                        <m:t>𝑘</m:t>
                      </m:r>
                      <m:r>
                        <a:rPr lang="hu-HU" sz="3200" i="1">
                          <a:latin typeface="Cambria Math" panose="02040503050406030204" pitchFamily="18" charset="0"/>
                          <a:ea typeface="Cambria Math" panose="02040503050406030204" pitchFamily="18" charset="0"/>
                        </a:rPr>
                        <m:t>∙</m:t>
                      </m:r>
                      <m:sSub>
                        <m:sSubPr>
                          <m:ctrlPr>
                            <a:rPr lang="hu-HU" sz="3200" i="1">
                              <a:latin typeface="Cambria Math" panose="02040503050406030204" pitchFamily="18" charset="0"/>
                              <a:ea typeface="Cambria Math" panose="02040503050406030204" pitchFamily="18" charset="0"/>
                            </a:rPr>
                          </m:ctrlPr>
                        </m:sSubPr>
                        <m:e>
                          <m:r>
                            <a:rPr lang="hu-HU" sz="3200" i="1">
                              <a:latin typeface="Cambria Math" panose="02040503050406030204" pitchFamily="18" charset="0"/>
                              <a:ea typeface="Cambria Math" panose="02040503050406030204" pitchFamily="18" charset="0"/>
                            </a:rPr>
                            <m:t>𝑐</m:t>
                          </m:r>
                        </m:e>
                        <m:sub>
                          <m:r>
                            <a:rPr lang="hu-HU" sz="3200" i="1">
                              <a:latin typeface="Cambria Math" panose="02040503050406030204" pitchFamily="18" charset="0"/>
                              <a:ea typeface="Cambria Math" panose="02040503050406030204" pitchFamily="18" charset="0"/>
                            </a:rPr>
                            <m:t>𝐴</m:t>
                          </m:r>
                        </m:sub>
                      </m:sSub>
                    </m:oMath>
                  </m:oMathPara>
                </a14:m>
                <a:endParaRPr lang="hu-HU" sz="3200" dirty="0"/>
              </a:p>
            </p:txBody>
          </p:sp>
        </mc:Choice>
        <mc:Fallback xmlns="">
          <p:sp>
            <p:nvSpPr>
              <p:cNvPr id="4" name="Szövegdoboz 3">
                <a:extLst>
                  <a:ext uri="{FF2B5EF4-FFF2-40B4-BE49-F238E27FC236}">
                    <a16:creationId xmlns:a16="http://schemas.microsoft.com/office/drawing/2014/main" id="{BFC055AF-CE6A-4103-AA58-03DDFAD7CD88}"/>
                  </a:ext>
                </a:extLst>
              </p:cNvPr>
              <p:cNvSpPr txBox="1">
                <a:spLocks noRot="1" noChangeAspect="1" noMove="1" noResize="1" noEditPoints="1" noAdjustHandles="1" noChangeArrowheads="1" noChangeShapeType="1" noTextEdit="1"/>
              </p:cNvSpPr>
              <p:nvPr/>
            </p:nvSpPr>
            <p:spPr>
              <a:xfrm>
                <a:off x="1992761" y="2726383"/>
                <a:ext cx="8527654" cy="935000"/>
              </a:xfrm>
              <a:prstGeom prst="rect">
                <a:avLst/>
              </a:prstGeom>
              <a:blipFill>
                <a:blip r:embed="rId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Szövegdoboz 4">
                <a:extLst>
                  <a:ext uri="{FF2B5EF4-FFF2-40B4-BE49-F238E27FC236}">
                    <a16:creationId xmlns:a16="http://schemas.microsoft.com/office/drawing/2014/main" id="{16F4470E-7741-44E0-8596-8C91B97848F4}"/>
                  </a:ext>
                </a:extLst>
              </p:cNvPr>
              <p:cNvSpPr txBox="1"/>
              <p:nvPr/>
            </p:nvSpPr>
            <p:spPr>
              <a:xfrm>
                <a:off x="7191177" y="4138449"/>
                <a:ext cx="4085542" cy="81817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hu-HU" sz="2800" b="0" i="1" smtClean="0">
                          <a:solidFill>
                            <a:srgbClr val="2E0CFC"/>
                          </a:solidFill>
                          <a:latin typeface="Cambria Math" panose="02040503050406030204" pitchFamily="18" charset="0"/>
                        </a:rPr>
                        <m:t>−</m:t>
                      </m:r>
                      <m:f>
                        <m:fPr>
                          <m:ctrlPr>
                            <a:rPr lang="hu-HU" sz="2800" i="1" smtClean="0">
                              <a:solidFill>
                                <a:srgbClr val="2E0CFC"/>
                              </a:solidFill>
                              <a:latin typeface="Cambria Math" panose="02040503050406030204" pitchFamily="18" charset="0"/>
                            </a:rPr>
                          </m:ctrlPr>
                        </m:fPr>
                        <m:num>
                          <m:r>
                            <a:rPr lang="hu-HU" sz="2800" b="0" i="1" smtClean="0">
                              <a:solidFill>
                                <a:srgbClr val="2E0CFC"/>
                              </a:solidFill>
                              <a:latin typeface="Cambria Math" panose="02040503050406030204" pitchFamily="18" charset="0"/>
                            </a:rPr>
                            <m:t>𝑑𝑐</m:t>
                          </m:r>
                        </m:num>
                        <m:den>
                          <m:r>
                            <a:rPr lang="hu-HU" sz="2800" b="0" i="1" smtClean="0">
                              <a:solidFill>
                                <a:srgbClr val="2E0CFC"/>
                              </a:solidFill>
                              <a:latin typeface="Cambria Math" panose="02040503050406030204" pitchFamily="18" charset="0"/>
                            </a:rPr>
                            <m:t>𝑑𝑡</m:t>
                          </m:r>
                        </m:den>
                      </m:f>
                      <m:r>
                        <a:rPr lang="hu-HU" sz="2800" b="0" i="1" smtClean="0">
                          <a:solidFill>
                            <a:srgbClr val="2E0CFC"/>
                          </a:solidFill>
                          <a:latin typeface="Cambria Math" panose="02040503050406030204" pitchFamily="18" charset="0"/>
                        </a:rPr>
                        <m:t>=</m:t>
                      </m:r>
                      <m:r>
                        <a:rPr lang="hu-HU" sz="2800" b="0" i="1" smtClean="0">
                          <a:solidFill>
                            <a:srgbClr val="2E0CFC"/>
                          </a:solidFill>
                          <a:latin typeface="Cambria Math" panose="02040503050406030204" pitchFamily="18" charset="0"/>
                        </a:rPr>
                        <m:t>𝑘𝑐</m:t>
                      </m:r>
                      <m:r>
                        <a:rPr lang="hu-HU" sz="2800" b="0" i="1" smtClean="0">
                          <a:latin typeface="Cambria Math" panose="02040503050406030204" pitchFamily="18" charset="0"/>
                          <a:ea typeface="Cambria Math" panose="02040503050406030204" pitchFamily="18" charset="0"/>
                        </a:rPr>
                        <m:t>→</m:t>
                      </m:r>
                      <m:f>
                        <m:fPr>
                          <m:ctrlPr>
                            <a:rPr lang="hu-HU" sz="2800" i="1">
                              <a:latin typeface="Cambria Math" panose="02040503050406030204" pitchFamily="18" charset="0"/>
                            </a:rPr>
                          </m:ctrlPr>
                        </m:fPr>
                        <m:num>
                          <m:r>
                            <a:rPr lang="hu-HU" sz="2800" i="1">
                              <a:latin typeface="Cambria Math" panose="02040503050406030204" pitchFamily="18" charset="0"/>
                            </a:rPr>
                            <m:t>𝑑𝑐</m:t>
                          </m:r>
                        </m:num>
                        <m:den>
                          <m:r>
                            <a:rPr lang="hu-HU" sz="2800" b="0" i="1" smtClean="0">
                              <a:latin typeface="Cambria Math" panose="02040503050406030204" pitchFamily="18" charset="0"/>
                            </a:rPr>
                            <m:t>𝑐</m:t>
                          </m:r>
                        </m:den>
                      </m:f>
                      <m:r>
                        <a:rPr lang="hu-HU" sz="2800" i="1">
                          <a:latin typeface="Cambria Math" panose="02040503050406030204" pitchFamily="18" charset="0"/>
                        </a:rPr>
                        <m:t>=</m:t>
                      </m:r>
                      <m:r>
                        <a:rPr lang="hu-HU" sz="2800" b="0" i="1" smtClean="0">
                          <a:latin typeface="Cambria Math" panose="02040503050406030204" pitchFamily="18" charset="0"/>
                        </a:rPr>
                        <m:t>−</m:t>
                      </m:r>
                      <m:r>
                        <a:rPr lang="hu-HU" sz="2800" i="1">
                          <a:latin typeface="Cambria Math" panose="02040503050406030204" pitchFamily="18" charset="0"/>
                        </a:rPr>
                        <m:t>𝑘</m:t>
                      </m:r>
                      <m:r>
                        <a:rPr lang="hu-HU" sz="2800" i="1" smtClean="0">
                          <a:latin typeface="Cambria Math" panose="02040503050406030204" pitchFamily="18" charset="0"/>
                          <a:ea typeface="Cambria Math" panose="02040503050406030204" pitchFamily="18" charset="0"/>
                        </a:rPr>
                        <m:t>∙</m:t>
                      </m:r>
                      <m:r>
                        <a:rPr lang="hu-HU" sz="2800" b="0" i="1" smtClean="0">
                          <a:latin typeface="Cambria Math" panose="02040503050406030204" pitchFamily="18" charset="0"/>
                        </a:rPr>
                        <m:t>𝑑𝑡</m:t>
                      </m:r>
                    </m:oMath>
                  </m:oMathPara>
                </a14:m>
                <a:endParaRPr lang="hu-HU" sz="2800" dirty="0"/>
              </a:p>
            </p:txBody>
          </p:sp>
        </mc:Choice>
        <mc:Fallback xmlns="">
          <p:sp>
            <p:nvSpPr>
              <p:cNvPr id="5" name="Szövegdoboz 4">
                <a:extLst>
                  <a:ext uri="{FF2B5EF4-FFF2-40B4-BE49-F238E27FC236}">
                    <a16:creationId xmlns:a16="http://schemas.microsoft.com/office/drawing/2014/main" id="{16F4470E-7741-44E0-8596-8C91B97848F4}"/>
                  </a:ext>
                </a:extLst>
              </p:cNvPr>
              <p:cNvSpPr txBox="1">
                <a:spLocks noRot="1" noChangeAspect="1" noMove="1" noResize="1" noEditPoints="1" noAdjustHandles="1" noChangeArrowheads="1" noChangeShapeType="1" noTextEdit="1"/>
              </p:cNvSpPr>
              <p:nvPr/>
            </p:nvSpPr>
            <p:spPr>
              <a:xfrm>
                <a:off x="7191177" y="4138449"/>
                <a:ext cx="4085542" cy="818173"/>
              </a:xfrm>
              <a:prstGeom prst="rect">
                <a:avLst/>
              </a:prstGeom>
              <a:blipFill>
                <a:blip r:embed="rId3"/>
                <a:stretch>
                  <a:fillRect/>
                </a:stretch>
              </a:blipFill>
            </p:spPr>
            <p:txBody>
              <a:bodyPr/>
              <a:lstStyle/>
              <a:p>
                <a:r>
                  <a:rPr lang="hu-HU">
                    <a:noFill/>
                  </a:rPr>
                  <a:t> </a:t>
                </a:r>
              </a:p>
            </p:txBody>
          </p:sp>
        </mc:Fallback>
      </mc:AlternateContent>
      <mc:AlternateContent xmlns:mc="http://schemas.openxmlformats.org/markup-compatibility/2006" xmlns:a14="http://schemas.microsoft.com/office/drawing/2010/main">
        <mc:Choice Requires="a14">
          <p:sp>
            <p:nvSpPr>
              <p:cNvPr id="6" name="Szövegdoboz 5">
                <a:extLst>
                  <a:ext uri="{FF2B5EF4-FFF2-40B4-BE49-F238E27FC236}">
                    <a16:creationId xmlns:a16="http://schemas.microsoft.com/office/drawing/2014/main" id="{DF84EEC4-EDA9-45B6-8258-E0AA770D873C}"/>
                  </a:ext>
                </a:extLst>
              </p:cNvPr>
              <p:cNvSpPr txBox="1"/>
              <p:nvPr/>
            </p:nvSpPr>
            <p:spPr>
              <a:xfrm>
                <a:off x="633246" y="4683563"/>
                <a:ext cx="10624383" cy="134613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nary>
                        <m:naryPr>
                          <m:limLoc m:val="undOvr"/>
                          <m:ctrlPr>
                            <a:rPr lang="hu-HU" sz="2800" i="1" smtClean="0">
                              <a:latin typeface="Cambria Math" panose="02040503050406030204" pitchFamily="18" charset="0"/>
                            </a:rPr>
                          </m:ctrlPr>
                        </m:naryPr>
                        <m:sub>
                          <m:sSub>
                            <m:sSubPr>
                              <m:ctrlPr>
                                <a:rPr lang="hu-HU" sz="2800" i="1" smtClean="0">
                                  <a:latin typeface="Cambria Math" panose="02040503050406030204" pitchFamily="18" charset="0"/>
                                </a:rPr>
                              </m:ctrlPr>
                            </m:sSubPr>
                            <m:e>
                              <m:r>
                                <a:rPr lang="hu-HU" sz="2800" b="0" i="1" smtClean="0">
                                  <a:latin typeface="Cambria Math" panose="02040503050406030204" pitchFamily="18" charset="0"/>
                                </a:rPr>
                                <m:t>𝑐</m:t>
                              </m:r>
                            </m:e>
                            <m:sub>
                              <m:r>
                                <a:rPr lang="hu-HU" sz="2800" b="0" i="1" smtClean="0">
                                  <a:latin typeface="Cambria Math" panose="02040503050406030204" pitchFamily="18" charset="0"/>
                                </a:rPr>
                                <m:t>𝑜</m:t>
                              </m:r>
                            </m:sub>
                          </m:sSub>
                        </m:sub>
                        <m:sup>
                          <m:sSub>
                            <m:sSubPr>
                              <m:ctrlPr>
                                <a:rPr lang="hu-HU" sz="2800" i="1" smtClean="0">
                                  <a:latin typeface="Cambria Math" panose="02040503050406030204" pitchFamily="18" charset="0"/>
                                </a:rPr>
                              </m:ctrlPr>
                            </m:sSubPr>
                            <m:e>
                              <m:r>
                                <a:rPr lang="hu-HU" sz="2800" b="0" i="1" smtClean="0">
                                  <a:latin typeface="Cambria Math" panose="02040503050406030204" pitchFamily="18" charset="0"/>
                                </a:rPr>
                                <m:t>𝑐</m:t>
                              </m:r>
                            </m:e>
                            <m:sub>
                              <m:r>
                                <a:rPr lang="hu-HU" sz="2800" b="0" i="1" smtClean="0">
                                  <a:latin typeface="Cambria Math" panose="02040503050406030204" pitchFamily="18" charset="0"/>
                                </a:rPr>
                                <m:t>𝑡</m:t>
                              </m:r>
                            </m:sub>
                          </m:sSub>
                        </m:sup>
                        <m:e>
                          <m:f>
                            <m:fPr>
                              <m:ctrlPr>
                                <a:rPr lang="hu-HU" sz="2800" i="1">
                                  <a:latin typeface="Cambria Math" panose="02040503050406030204" pitchFamily="18" charset="0"/>
                                </a:rPr>
                              </m:ctrlPr>
                            </m:fPr>
                            <m:num>
                              <m:r>
                                <a:rPr lang="hu-HU" sz="2800" i="1">
                                  <a:latin typeface="Cambria Math" panose="02040503050406030204" pitchFamily="18" charset="0"/>
                                </a:rPr>
                                <m:t>𝑑𝑐</m:t>
                              </m:r>
                            </m:num>
                            <m:den>
                              <m:r>
                                <a:rPr lang="hu-HU" sz="2800" i="1">
                                  <a:latin typeface="Cambria Math" panose="02040503050406030204" pitchFamily="18" charset="0"/>
                                </a:rPr>
                                <m:t>𝑐</m:t>
                              </m:r>
                            </m:den>
                          </m:f>
                        </m:e>
                      </m:nary>
                      <m:r>
                        <a:rPr lang="hu-HU" sz="2800" i="1">
                          <a:latin typeface="Cambria Math" panose="02040503050406030204" pitchFamily="18" charset="0"/>
                        </a:rPr>
                        <m:t>=</m:t>
                      </m:r>
                      <m:r>
                        <a:rPr lang="hu-HU" sz="2800" b="0" i="1" smtClean="0">
                          <a:latin typeface="Cambria Math" panose="02040503050406030204" pitchFamily="18" charset="0"/>
                        </a:rPr>
                        <m:t>−</m:t>
                      </m:r>
                      <m:r>
                        <a:rPr lang="hu-HU" sz="2800" i="1">
                          <a:latin typeface="Cambria Math" panose="02040503050406030204" pitchFamily="18" charset="0"/>
                        </a:rPr>
                        <m:t>𝑘</m:t>
                      </m:r>
                      <m:r>
                        <a:rPr lang="hu-HU" sz="2800" i="1" smtClean="0">
                          <a:latin typeface="Cambria Math" panose="02040503050406030204" pitchFamily="18" charset="0"/>
                          <a:ea typeface="Cambria Math" panose="02040503050406030204" pitchFamily="18" charset="0"/>
                        </a:rPr>
                        <m:t>∙</m:t>
                      </m:r>
                      <m:nary>
                        <m:naryPr>
                          <m:limLoc m:val="undOvr"/>
                          <m:ctrlPr>
                            <a:rPr lang="hu-HU" sz="2800" i="1" smtClean="0">
                              <a:latin typeface="Cambria Math" panose="02040503050406030204" pitchFamily="18" charset="0"/>
                              <a:ea typeface="Cambria Math" panose="02040503050406030204" pitchFamily="18" charset="0"/>
                            </a:rPr>
                          </m:ctrlPr>
                        </m:naryPr>
                        <m:sub>
                          <m:r>
                            <m:rPr>
                              <m:brk m:alnAt="24"/>
                            </m:rPr>
                            <a:rPr lang="hu-HU" sz="2800" b="0" i="1" smtClean="0">
                              <a:latin typeface="Cambria Math" panose="02040503050406030204" pitchFamily="18" charset="0"/>
                              <a:ea typeface="Cambria Math" panose="02040503050406030204" pitchFamily="18" charset="0"/>
                            </a:rPr>
                            <m:t>0</m:t>
                          </m:r>
                        </m:sub>
                        <m:sup>
                          <m:r>
                            <a:rPr lang="hu-HU" sz="2800" b="0" i="1" smtClean="0">
                              <a:latin typeface="Cambria Math" panose="02040503050406030204" pitchFamily="18" charset="0"/>
                              <a:ea typeface="Cambria Math" panose="02040503050406030204" pitchFamily="18" charset="0"/>
                            </a:rPr>
                            <m:t>𝑡</m:t>
                          </m:r>
                        </m:sup>
                        <m:e>
                          <m:r>
                            <a:rPr lang="hu-HU" sz="2800" i="1">
                              <a:latin typeface="Cambria Math" panose="02040503050406030204" pitchFamily="18" charset="0"/>
                            </a:rPr>
                            <m:t>𝑑𝑡</m:t>
                          </m:r>
                        </m:e>
                      </m:nary>
                      <m:r>
                        <a:rPr lang="hu-HU" sz="2800" i="1" smtClean="0">
                          <a:latin typeface="Cambria Math" panose="02040503050406030204" pitchFamily="18" charset="0"/>
                          <a:ea typeface="Cambria Math" panose="02040503050406030204" pitchFamily="18" charset="0"/>
                        </a:rPr>
                        <m:t>→</m:t>
                      </m:r>
                      <m:sSubSup>
                        <m:sSubSupPr>
                          <m:ctrlPr>
                            <a:rPr lang="hu-HU" sz="2800" i="1" smtClean="0">
                              <a:latin typeface="Cambria Math" panose="02040503050406030204" pitchFamily="18" charset="0"/>
                              <a:ea typeface="Cambria Math" panose="02040503050406030204" pitchFamily="18" charset="0"/>
                            </a:rPr>
                          </m:ctrlPr>
                        </m:sSubSupPr>
                        <m:e>
                          <m:d>
                            <m:dPr>
                              <m:begChr m:val="["/>
                              <m:endChr m:val="]"/>
                              <m:ctrlPr>
                                <a:rPr lang="hu-HU" sz="2800" i="1" smtClean="0">
                                  <a:latin typeface="Cambria Math" panose="02040503050406030204" pitchFamily="18" charset="0"/>
                                  <a:ea typeface="Cambria Math" panose="02040503050406030204" pitchFamily="18" charset="0"/>
                                </a:rPr>
                              </m:ctrlPr>
                            </m:dPr>
                            <m:e>
                              <m:func>
                                <m:funcPr>
                                  <m:ctrlPr>
                                    <a:rPr lang="hu-HU" sz="2800" b="0" i="1" smtClean="0">
                                      <a:latin typeface="Cambria Math" panose="02040503050406030204" pitchFamily="18" charset="0"/>
                                      <a:ea typeface="Cambria Math" panose="02040503050406030204" pitchFamily="18" charset="0"/>
                                    </a:rPr>
                                  </m:ctrlPr>
                                </m:funcPr>
                                <m:fName>
                                  <m:r>
                                    <m:rPr>
                                      <m:sty m:val="p"/>
                                    </m:rPr>
                                    <a:rPr lang="hu-HU" sz="2800" b="0" i="0" smtClean="0">
                                      <a:latin typeface="Cambria Math" panose="02040503050406030204" pitchFamily="18" charset="0"/>
                                      <a:ea typeface="Cambria Math" panose="02040503050406030204" pitchFamily="18" charset="0"/>
                                    </a:rPr>
                                    <m:t>ln</m:t>
                                  </m:r>
                                </m:fName>
                                <m:e>
                                  <m:r>
                                    <a:rPr lang="hu-HU" sz="2800" b="0" i="1" smtClean="0">
                                      <a:latin typeface="Cambria Math" panose="02040503050406030204" pitchFamily="18" charset="0"/>
                                      <a:ea typeface="Cambria Math" panose="02040503050406030204" pitchFamily="18" charset="0"/>
                                    </a:rPr>
                                    <m:t>𝑐</m:t>
                                  </m:r>
                                </m:e>
                              </m:func>
                            </m:e>
                          </m:d>
                        </m:e>
                        <m:sub>
                          <m:sSub>
                            <m:sSubPr>
                              <m:ctrlPr>
                                <a:rPr lang="hu-HU" sz="2800" i="1" smtClean="0">
                                  <a:latin typeface="Cambria Math" panose="02040503050406030204" pitchFamily="18" charset="0"/>
                                  <a:ea typeface="Cambria Math" panose="02040503050406030204" pitchFamily="18" charset="0"/>
                                </a:rPr>
                              </m:ctrlPr>
                            </m:sSubPr>
                            <m:e>
                              <m:r>
                                <a:rPr lang="hu-HU" sz="2800" b="0" i="1" smtClean="0">
                                  <a:latin typeface="Cambria Math" panose="02040503050406030204" pitchFamily="18" charset="0"/>
                                  <a:ea typeface="Cambria Math" panose="02040503050406030204" pitchFamily="18" charset="0"/>
                                </a:rPr>
                                <m:t>𝑐</m:t>
                              </m:r>
                            </m:e>
                            <m:sub>
                              <m:r>
                                <a:rPr lang="hu-HU" sz="2800" b="0" i="1" smtClean="0">
                                  <a:latin typeface="Cambria Math" panose="02040503050406030204" pitchFamily="18" charset="0"/>
                                  <a:ea typeface="Cambria Math" panose="02040503050406030204" pitchFamily="18" charset="0"/>
                                </a:rPr>
                                <m:t>𝑜</m:t>
                              </m:r>
                            </m:sub>
                          </m:sSub>
                        </m:sub>
                        <m:sup>
                          <m:sSub>
                            <m:sSubPr>
                              <m:ctrlPr>
                                <a:rPr lang="hu-HU" sz="2800" i="1" smtClean="0">
                                  <a:latin typeface="Cambria Math" panose="02040503050406030204" pitchFamily="18" charset="0"/>
                                  <a:ea typeface="Cambria Math" panose="02040503050406030204" pitchFamily="18" charset="0"/>
                                </a:rPr>
                              </m:ctrlPr>
                            </m:sSubPr>
                            <m:e>
                              <m:r>
                                <a:rPr lang="hu-HU" sz="2800" b="0" i="1" smtClean="0">
                                  <a:latin typeface="Cambria Math" panose="02040503050406030204" pitchFamily="18" charset="0"/>
                                  <a:ea typeface="Cambria Math" panose="02040503050406030204" pitchFamily="18" charset="0"/>
                                </a:rPr>
                                <m:t>𝑐</m:t>
                              </m:r>
                            </m:e>
                            <m:sub>
                              <m:r>
                                <a:rPr lang="hu-HU" sz="2800" b="0" i="1" smtClean="0">
                                  <a:latin typeface="Cambria Math" panose="02040503050406030204" pitchFamily="18" charset="0"/>
                                  <a:ea typeface="Cambria Math" panose="02040503050406030204" pitchFamily="18" charset="0"/>
                                </a:rPr>
                                <m:t>𝑡</m:t>
                              </m:r>
                            </m:sub>
                          </m:sSub>
                        </m:sup>
                      </m:sSubSup>
                      <m:r>
                        <a:rPr lang="hu-HU" sz="2800" b="0" i="1" smtClean="0">
                          <a:latin typeface="Cambria Math" panose="02040503050406030204" pitchFamily="18" charset="0"/>
                          <a:ea typeface="Cambria Math" panose="02040503050406030204" pitchFamily="18" charset="0"/>
                        </a:rPr>
                        <m:t>=</m:t>
                      </m:r>
                      <m:sSubSup>
                        <m:sSubSupPr>
                          <m:ctrlPr>
                            <a:rPr lang="hu-HU" sz="2800" b="0" i="1" smtClean="0">
                              <a:latin typeface="Cambria Math" panose="02040503050406030204" pitchFamily="18" charset="0"/>
                              <a:ea typeface="Cambria Math" panose="02040503050406030204" pitchFamily="18" charset="0"/>
                            </a:rPr>
                          </m:ctrlPr>
                        </m:sSubSupPr>
                        <m:e>
                          <m:r>
                            <a:rPr lang="hu-HU" sz="2800" i="1">
                              <a:latin typeface="Cambria Math" panose="02040503050406030204" pitchFamily="18" charset="0"/>
                            </a:rPr>
                            <m:t>−</m:t>
                          </m:r>
                          <m:r>
                            <a:rPr lang="hu-HU" sz="2800" i="1">
                              <a:latin typeface="Cambria Math" panose="02040503050406030204" pitchFamily="18" charset="0"/>
                            </a:rPr>
                            <m:t>𝑘</m:t>
                          </m:r>
                          <m:r>
                            <a:rPr lang="hu-HU" sz="2800" i="1">
                              <a:latin typeface="Cambria Math" panose="02040503050406030204" pitchFamily="18" charset="0"/>
                              <a:ea typeface="Cambria Math" panose="02040503050406030204" pitchFamily="18" charset="0"/>
                            </a:rPr>
                            <m:t>∙</m:t>
                          </m:r>
                          <m:d>
                            <m:dPr>
                              <m:begChr m:val="["/>
                              <m:endChr m:val="]"/>
                              <m:ctrlPr>
                                <a:rPr lang="hu-HU" sz="2800" b="0" i="1" smtClean="0">
                                  <a:latin typeface="Cambria Math" panose="02040503050406030204" pitchFamily="18" charset="0"/>
                                  <a:ea typeface="Cambria Math" panose="02040503050406030204" pitchFamily="18" charset="0"/>
                                </a:rPr>
                              </m:ctrlPr>
                            </m:dPr>
                            <m:e>
                              <m:r>
                                <a:rPr lang="hu-HU" sz="2800" b="0" i="1" smtClean="0">
                                  <a:latin typeface="Cambria Math" panose="02040503050406030204" pitchFamily="18" charset="0"/>
                                  <a:ea typeface="Cambria Math" panose="02040503050406030204" pitchFamily="18" charset="0"/>
                                </a:rPr>
                                <m:t>𝑡</m:t>
                              </m:r>
                            </m:e>
                          </m:d>
                        </m:e>
                        <m:sub>
                          <m:r>
                            <a:rPr lang="hu-HU" sz="2800" b="0" i="1" smtClean="0">
                              <a:latin typeface="Cambria Math" panose="02040503050406030204" pitchFamily="18" charset="0"/>
                              <a:ea typeface="Cambria Math" panose="02040503050406030204" pitchFamily="18" charset="0"/>
                            </a:rPr>
                            <m:t>0</m:t>
                          </m:r>
                        </m:sub>
                        <m:sup>
                          <m:r>
                            <a:rPr lang="hu-HU" sz="2800" b="0" i="1" smtClean="0">
                              <a:latin typeface="Cambria Math" panose="02040503050406030204" pitchFamily="18" charset="0"/>
                              <a:ea typeface="Cambria Math" panose="02040503050406030204" pitchFamily="18" charset="0"/>
                            </a:rPr>
                            <m:t>𝑡</m:t>
                          </m:r>
                        </m:sup>
                      </m:sSubSup>
                      <m:r>
                        <a:rPr lang="hu-HU" sz="2800" b="0" i="1" smtClean="0">
                          <a:latin typeface="Cambria Math" panose="02040503050406030204" pitchFamily="18" charset="0"/>
                          <a:ea typeface="Cambria Math" panose="02040503050406030204" pitchFamily="18" charset="0"/>
                        </a:rPr>
                        <m:t>→</m:t>
                      </m:r>
                      <m:func>
                        <m:funcPr>
                          <m:ctrlPr>
                            <a:rPr lang="hu-HU" sz="2800" b="0" i="1" smtClean="0">
                              <a:latin typeface="Cambria Math" panose="02040503050406030204" pitchFamily="18" charset="0"/>
                              <a:ea typeface="Cambria Math" panose="02040503050406030204" pitchFamily="18" charset="0"/>
                            </a:rPr>
                          </m:ctrlPr>
                        </m:funcPr>
                        <m:fName>
                          <m:r>
                            <m:rPr>
                              <m:sty m:val="p"/>
                            </m:rPr>
                            <a:rPr lang="hu-HU" sz="2800" b="0" i="0" smtClean="0">
                              <a:latin typeface="Cambria Math" panose="02040503050406030204" pitchFamily="18" charset="0"/>
                              <a:ea typeface="Cambria Math" panose="02040503050406030204" pitchFamily="18" charset="0"/>
                            </a:rPr>
                            <m:t>ln</m:t>
                          </m:r>
                        </m:fName>
                        <m:e>
                          <m:sSub>
                            <m:sSubPr>
                              <m:ctrlPr>
                                <a:rPr lang="hu-HU" sz="2800" b="0" i="1" smtClean="0">
                                  <a:latin typeface="Cambria Math" panose="02040503050406030204" pitchFamily="18" charset="0"/>
                                  <a:ea typeface="Cambria Math" panose="02040503050406030204" pitchFamily="18" charset="0"/>
                                </a:rPr>
                              </m:ctrlPr>
                            </m:sSubPr>
                            <m:e>
                              <m:r>
                                <a:rPr lang="hu-HU" sz="2800" b="0" i="1" smtClean="0">
                                  <a:latin typeface="Cambria Math" panose="02040503050406030204" pitchFamily="18" charset="0"/>
                                  <a:ea typeface="Cambria Math" panose="02040503050406030204" pitchFamily="18" charset="0"/>
                                </a:rPr>
                                <m:t>𝑐</m:t>
                              </m:r>
                            </m:e>
                            <m:sub>
                              <m:r>
                                <a:rPr lang="hu-HU" sz="2800" b="0" i="1" smtClean="0">
                                  <a:latin typeface="Cambria Math" panose="02040503050406030204" pitchFamily="18" charset="0"/>
                                  <a:ea typeface="Cambria Math" panose="02040503050406030204" pitchFamily="18" charset="0"/>
                                </a:rPr>
                                <m:t>𝑡</m:t>
                              </m:r>
                            </m:sub>
                          </m:sSub>
                        </m:e>
                      </m:func>
                      <m:r>
                        <a:rPr lang="hu-HU" sz="2800" b="0" i="1" smtClean="0">
                          <a:latin typeface="Cambria Math" panose="02040503050406030204" pitchFamily="18" charset="0"/>
                          <a:ea typeface="Cambria Math" panose="02040503050406030204" pitchFamily="18" charset="0"/>
                        </a:rPr>
                        <m:t>−</m:t>
                      </m:r>
                      <m:func>
                        <m:funcPr>
                          <m:ctrlPr>
                            <a:rPr lang="hu-HU" sz="2800" i="1">
                              <a:latin typeface="Cambria Math" panose="02040503050406030204" pitchFamily="18" charset="0"/>
                              <a:ea typeface="Cambria Math" panose="02040503050406030204" pitchFamily="18" charset="0"/>
                            </a:rPr>
                          </m:ctrlPr>
                        </m:funcPr>
                        <m:fName>
                          <m:r>
                            <m:rPr>
                              <m:sty m:val="p"/>
                            </m:rPr>
                            <a:rPr lang="hu-HU" sz="2800">
                              <a:latin typeface="Cambria Math" panose="02040503050406030204" pitchFamily="18" charset="0"/>
                              <a:ea typeface="Cambria Math" panose="02040503050406030204" pitchFamily="18" charset="0"/>
                            </a:rPr>
                            <m:t>ln</m:t>
                          </m:r>
                        </m:fName>
                        <m:e>
                          <m:sSub>
                            <m:sSubPr>
                              <m:ctrlPr>
                                <a:rPr lang="hu-HU" sz="2800" i="1">
                                  <a:latin typeface="Cambria Math" panose="02040503050406030204" pitchFamily="18" charset="0"/>
                                  <a:ea typeface="Cambria Math" panose="02040503050406030204" pitchFamily="18" charset="0"/>
                                </a:rPr>
                              </m:ctrlPr>
                            </m:sSubPr>
                            <m:e>
                              <m:r>
                                <a:rPr lang="hu-HU" sz="2800" i="1">
                                  <a:latin typeface="Cambria Math" panose="02040503050406030204" pitchFamily="18" charset="0"/>
                                  <a:ea typeface="Cambria Math" panose="02040503050406030204" pitchFamily="18" charset="0"/>
                                </a:rPr>
                                <m:t>𝑐</m:t>
                              </m:r>
                            </m:e>
                            <m:sub>
                              <m:r>
                                <a:rPr lang="hu-HU" sz="2800" b="0" i="1" smtClean="0">
                                  <a:latin typeface="Cambria Math" panose="02040503050406030204" pitchFamily="18" charset="0"/>
                                  <a:ea typeface="Cambria Math" panose="02040503050406030204" pitchFamily="18" charset="0"/>
                                </a:rPr>
                                <m:t>𝑜</m:t>
                              </m:r>
                            </m:sub>
                          </m:sSub>
                        </m:e>
                      </m:func>
                      <m:r>
                        <a:rPr lang="hu-HU" sz="2800" b="0" i="1" smtClean="0">
                          <a:latin typeface="Cambria Math" panose="02040503050406030204" pitchFamily="18" charset="0"/>
                          <a:ea typeface="Cambria Math" panose="02040503050406030204" pitchFamily="18" charset="0"/>
                        </a:rPr>
                        <m:t>=</m:t>
                      </m:r>
                      <m:r>
                        <a:rPr lang="hu-HU" sz="2800" i="1">
                          <a:latin typeface="Cambria Math" panose="02040503050406030204" pitchFamily="18" charset="0"/>
                        </a:rPr>
                        <m:t>−</m:t>
                      </m:r>
                      <m:r>
                        <a:rPr lang="hu-HU" sz="2800" i="1">
                          <a:latin typeface="Cambria Math" panose="02040503050406030204" pitchFamily="18" charset="0"/>
                        </a:rPr>
                        <m:t>𝑘</m:t>
                      </m:r>
                      <m:r>
                        <a:rPr lang="hu-HU" sz="2800" i="1">
                          <a:latin typeface="Cambria Math" panose="02040503050406030204" pitchFamily="18" charset="0"/>
                          <a:ea typeface="Cambria Math" panose="02040503050406030204" pitchFamily="18" charset="0"/>
                        </a:rPr>
                        <m:t>∙</m:t>
                      </m:r>
                      <m:d>
                        <m:dPr>
                          <m:ctrlPr>
                            <a:rPr lang="hu-HU" sz="2800" i="1" smtClean="0">
                              <a:latin typeface="Cambria Math" panose="02040503050406030204" pitchFamily="18" charset="0"/>
                              <a:ea typeface="Cambria Math" panose="02040503050406030204" pitchFamily="18" charset="0"/>
                            </a:rPr>
                          </m:ctrlPr>
                        </m:dPr>
                        <m:e>
                          <m:r>
                            <a:rPr lang="hu-HU" sz="2800" i="1">
                              <a:latin typeface="Cambria Math" panose="02040503050406030204" pitchFamily="18" charset="0"/>
                              <a:ea typeface="Cambria Math" panose="02040503050406030204" pitchFamily="18" charset="0"/>
                            </a:rPr>
                            <m:t>𝑡</m:t>
                          </m:r>
                          <m:r>
                            <a:rPr lang="hu-HU" sz="2800" i="1">
                              <a:latin typeface="Cambria Math" panose="02040503050406030204" pitchFamily="18" charset="0"/>
                              <a:ea typeface="Cambria Math" panose="02040503050406030204" pitchFamily="18" charset="0"/>
                            </a:rPr>
                            <m:t>−0</m:t>
                          </m:r>
                        </m:e>
                      </m:d>
                    </m:oMath>
                  </m:oMathPara>
                </a14:m>
                <a:endParaRPr lang="hu-HU" sz="2800" dirty="0"/>
              </a:p>
            </p:txBody>
          </p:sp>
        </mc:Choice>
        <mc:Fallback xmlns="">
          <p:sp>
            <p:nvSpPr>
              <p:cNvPr id="6" name="Szövegdoboz 5">
                <a:extLst>
                  <a:ext uri="{FF2B5EF4-FFF2-40B4-BE49-F238E27FC236}">
                    <a16:creationId xmlns:a16="http://schemas.microsoft.com/office/drawing/2014/main" id="{DF84EEC4-EDA9-45B6-8258-E0AA770D873C}"/>
                  </a:ext>
                </a:extLst>
              </p:cNvPr>
              <p:cNvSpPr txBox="1">
                <a:spLocks noRot="1" noChangeAspect="1" noMove="1" noResize="1" noEditPoints="1" noAdjustHandles="1" noChangeArrowheads="1" noChangeShapeType="1" noTextEdit="1"/>
              </p:cNvSpPr>
              <p:nvPr/>
            </p:nvSpPr>
            <p:spPr>
              <a:xfrm>
                <a:off x="633246" y="4683563"/>
                <a:ext cx="10624383" cy="1346138"/>
              </a:xfrm>
              <a:prstGeom prst="rect">
                <a:avLst/>
              </a:prstGeom>
              <a:blipFill>
                <a:blip r:embed="rId4"/>
                <a:stretch>
                  <a:fillRect/>
                </a:stretch>
              </a:blipFill>
            </p:spPr>
            <p:txBody>
              <a:bodyPr/>
              <a:lstStyle/>
              <a:p>
                <a:r>
                  <a:rPr lang="hu-HU">
                    <a:noFill/>
                  </a:rPr>
                  <a:t> </a:t>
                </a:r>
              </a:p>
            </p:txBody>
          </p:sp>
        </mc:Fallback>
      </mc:AlternateContent>
      <mc:AlternateContent xmlns:mc="http://schemas.openxmlformats.org/markup-compatibility/2006" xmlns:a14="http://schemas.microsoft.com/office/drawing/2010/main">
        <mc:Choice Requires="a14">
          <p:sp>
            <p:nvSpPr>
              <p:cNvPr id="7" name="Szövegdoboz 6">
                <a:extLst>
                  <a:ext uri="{FF2B5EF4-FFF2-40B4-BE49-F238E27FC236}">
                    <a16:creationId xmlns:a16="http://schemas.microsoft.com/office/drawing/2014/main" id="{572F78B7-1161-4413-A849-41D1AC83658E}"/>
                  </a:ext>
                </a:extLst>
              </p:cNvPr>
              <p:cNvSpPr txBox="1"/>
              <p:nvPr/>
            </p:nvSpPr>
            <p:spPr>
              <a:xfrm>
                <a:off x="694206" y="5872283"/>
                <a:ext cx="4662430" cy="81054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unc>
                        <m:funcPr>
                          <m:ctrlPr>
                            <a:rPr lang="hu-HU" sz="2800" b="0" i="1" smtClean="0">
                              <a:latin typeface="Cambria Math" panose="02040503050406030204" pitchFamily="18" charset="0"/>
                              <a:ea typeface="Cambria Math" panose="02040503050406030204" pitchFamily="18" charset="0"/>
                            </a:rPr>
                          </m:ctrlPr>
                        </m:funcPr>
                        <m:fName>
                          <m:r>
                            <m:rPr>
                              <m:sty m:val="p"/>
                            </m:rPr>
                            <a:rPr lang="hu-HU" sz="2800" b="0" i="0" smtClean="0">
                              <a:latin typeface="Cambria Math" panose="02040503050406030204" pitchFamily="18" charset="0"/>
                              <a:ea typeface="Cambria Math" panose="02040503050406030204" pitchFamily="18" charset="0"/>
                            </a:rPr>
                            <m:t>ln</m:t>
                          </m:r>
                        </m:fName>
                        <m:e>
                          <m:f>
                            <m:fPr>
                              <m:ctrlPr>
                                <a:rPr lang="hu-HU" sz="2800" b="0" i="1" smtClean="0">
                                  <a:latin typeface="Cambria Math" panose="02040503050406030204" pitchFamily="18" charset="0"/>
                                  <a:ea typeface="Cambria Math" panose="02040503050406030204" pitchFamily="18" charset="0"/>
                                </a:rPr>
                              </m:ctrlPr>
                            </m:fPr>
                            <m:num>
                              <m:sSub>
                                <m:sSubPr>
                                  <m:ctrlPr>
                                    <a:rPr lang="hu-HU" sz="2800" i="1">
                                      <a:latin typeface="Cambria Math" panose="02040503050406030204" pitchFamily="18" charset="0"/>
                                      <a:ea typeface="Cambria Math" panose="02040503050406030204" pitchFamily="18" charset="0"/>
                                    </a:rPr>
                                  </m:ctrlPr>
                                </m:sSubPr>
                                <m:e>
                                  <m:r>
                                    <a:rPr lang="hu-HU" sz="2800" i="1">
                                      <a:latin typeface="Cambria Math" panose="02040503050406030204" pitchFamily="18" charset="0"/>
                                      <a:ea typeface="Cambria Math" panose="02040503050406030204" pitchFamily="18" charset="0"/>
                                    </a:rPr>
                                    <m:t>𝑐</m:t>
                                  </m:r>
                                </m:e>
                                <m:sub>
                                  <m:r>
                                    <a:rPr lang="hu-HU" sz="2800" i="1">
                                      <a:latin typeface="Cambria Math" panose="02040503050406030204" pitchFamily="18" charset="0"/>
                                      <a:ea typeface="Cambria Math" panose="02040503050406030204" pitchFamily="18" charset="0"/>
                                    </a:rPr>
                                    <m:t>𝑡</m:t>
                                  </m:r>
                                </m:sub>
                              </m:sSub>
                            </m:num>
                            <m:den>
                              <m:sSub>
                                <m:sSubPr>
                                  <m:ctrlPr>
                                    <a:rPr lang="hu-HU" sz="2800" i="1">
                                      <a:latin typeface="Cambria Math" panose="02040503050406030204" pitchFamily="18" charset="0"/>
                                      <a:ea typeface="Cambria Math" panose="02040503050406030204" pitchFamily="18" charset="0"/>
                                    </a:rPr>
                                  </m:ctrlPr>
                                </m:sSubPr>
                                <m:e>
                                  <m:r>
                                    <a:rPr lang="hu-HU" sz="2800" i="1">
                                      <a:latin typeface="Cambria Math" panose="02040503050406030204" pitchFamily="18" charset="0"/>
                                      <a:ea typeface="Cambria Math" panose="02040503050406030204" pitchFamily="18" charset="0"/>
                                    </a:rPr>
                                    <m:t>𝑐</m:t>
                                  </m:r>
                                </m:e>
                                <m:sub>
                                  <m:r>
                                    <a:rPr lang="hu-HU" sz="2800" i="1">
                                      <a:latin typeface="Cambria Math" panose="02040503050406030204" pitchFamily="18" charset="0"/>
                                      <a:ea typeface="Cambria Math" panose="02040503050406030204" pitchFamily="18" charset="0"/>
                                    </a:rPr>
                                    <m:t>𝑜</m:t>
                                  </m:r>
                                </m:sub>
                              </m:sSub>
                            </m:den>
                          </m:f>
                        </m:e>
                      </m:func>
                      <m:r>
                        <a:rPr lang="hu-HU" sz="2800" b="0" i="1" smtClean="0">
                          <a:latin typeface="Cambria Math" panose="02040503050406030204" pitchFamily="18" charset="0"/>
                          <a:ea typeface="Cambria Math" panose="02040503050406030204" pitchFamily="18" charset="0"/>
                        </a:rPr>
                        <m:t>=</m:t>
                      </m:r>
                      <m:r>
                        <a:rPr lang="hu-HU" sz="2800" i="1">
                          <a:latin typeface="Cambria Math" panose="02040503050406030204" pitchFamily="18" charset="0"/>
                        </a:rPr>
                        <m:t>−</m:t>
                      </m:r>
                      <m:r>
                        <a:rPr lang="hu-HU" sz="2800" i="1">
                          <a:latin typeface="Cambria Math" panose="02040503050406030204" pitchFamily="18" charset="0"/>
                        </a:rPr>
                        <m:t>𝑘</m:t>
                      </m:r>
                      <m:r>
                        <a:rPr lang="hu-HU" sz="2800" i="1">
                          <a:latin typeface="Cambria Math" panose="02040503050406030204" pitchFamily="18" charset="0"/>
                          <a:ea typeface="Cambria Math" panose="02040503050406030204" pitchFamily="18" charset="0"/>
                        </a:rPr>
                        <m:t>∙</m:t>
                      </m:r>
                      <m:r>
                        <a:rPr lang="hu-HU" sz="2800" b="0" i="1" smtClean="0">
                          <a:latin typeface="Cambria Math" panose="02040503050406030204" pitchFamily="18" charset="0"/>
                          <a:ea typeface="Cambria Math" panose="02040503050406030204" pitchFamily="18" charset="0"/>
                        </a:rPr>
                        <m:t>𝑡</m:t>
                      </m:r>
                      <m:r>
                        <a:rPr lang="hu-HU" sz="2800" b="0" i="1" smtClean="0">
                          <a:latin typeface="Cambria Math" panose="02040503050406030204" pitchFamily="18" charset="0"/>
                          <a:ea typeface="Cambria Math" panose="02040503050406030204" pitchFamily="18" charset="0"/>
                        </a:rPr>
                        <m:t>→</m:t>
                      </m:r>
                      <m:sSub>
                        <m:sSubPr>
                          <m:ctrlPr>
                            <a:rPr lang="hu-HU" sz="2800" b="0" i="1" smtClean="0">
                              <a:solidFill>
                                <a:srgbClr val="FF0000"/>
                              </a:solidFill>
                              <a:latin typeface="Cambria Math" panose="02040503050406030204" pitchFamily="18" charset="0"/>
                              <a:ea typeface="Cambria Math" panose="02040503050406030204" pitchFamily="18" charset="0"/>
                            </a:rPr>
                          </m:ctrlPr>
                        </m:sSubPr>
                        <m:e>
                          <m:r>
                            <a:rPr lang="hu-HU" sz="2800" b="0" i="1" smtClean="0">
                              <a:solidFill>
                                <a:srgbClr val="FF0000"/>
                              </a:solidFill>
                              <a:latin typeface="Cambria Math" panose="02040503050406030204" pitchFamily="18" charset="0"/>
                              <a:ea typeface="Cambria Math" panose="02040503050406030204" pitchFamily="18" charset="0"/>
                            </a:rPr>
                            <m:t>𝑐</m:t>
                          </m:r>
                        </m:e>
                        <m:sub>
                          <m:r>
                            <a:rPr lang="hu-HU" sz="2800" b="0" i="1" smtClean="0">
                              <a:solidFill>
                                <a:srgbClr val="FF0000"/>
                              </a:solidFill>
                              <a:latin typeface="Cambria Math" panose="02040503050406030204" pitchFamily="18" charset="0"/>
                              <a:ea typeface="Cambria Math" panose="02040503050406030204" pitchFamily="18" charset="0"/>
                            </a:rPr>
                            <m:t>𝑡</m:t>
                          </m:r>
                        </m:sub>
                      </m:sSub>
                      <m:r>
                        <a:rPr lang="hu-HU" sz="2800" b="0" i="1" smtClean="0">
                          <a:solidFill>
                            <a:srgbClr val="FF0000"/>
                          </a:solidFill>
                          <a:latin typeface="Cambria Math" panose="02040503050406030204" pitchFamily="18" charset="0"/>
                          <a:ea typeface="Cambria Math" panose="02040503050406030204" pitchFamily="18" charset="0"/>
                        </a:rPr>
                        <m:t>=</m:t>
                      </m:r>
                      <m:sSub>
                        <m:sSubPr>
                          <m:ctrlPr>
                            <a:rPr lang="hu-HU" sz="2800" b="0" i="1" smtClean="0">
                              <a:solidFill>
                                <a:srgbClr val="FF0000"/>
                              </a:solidFill>
                              <a:latin typeface="Cambria Math" panose="02040503050406030204" pitchFamily="18" charset="0"/>
                              <a:ea typeface="Cambria Math" panose="02040503050406030204" pitchFamily="18" charset="0"/>
                            </a:rPr>
                          </m:ctrlPr>
                        </m:sSubPr>
                        <m:e>
                          <m:r>
                            <a:rPr lang="hu-HU" sz="2800" b="0" i="1" smtClean="0">
                              <a:solidFill>
                                <a:srgbClr val="FF0000"/>
                              </a:solidFill>
                              <a:latin typeface="Cambria Math" panose="02040503050406030204" pitchFamily="18" charset="0"/>
                              <a:ea typeface="Cambria Math" panose="02040503050406030204" pitchFamily="18" charset="0"/>
                            </a:rPr>
                            <m:t>𝑐</m:t>
                          </m:r>
                        </m:e>
                        <m:sub>
                          <m:r>
                            <a:rPr lang="hu-HU" sz="2800" b="0" i="1" smtClean="0">
                              <a:solidFill>
                                <a:srgbClr val="FF0000"/>
                              </a:solidFill>
                              <a:latin typeface="Cambria Math" panose="02040503050406030204" pitchFamily="18" charset="0"/>
                              <a:ea typeface="Cambria Math" panose="02040503050406030204" pitchFamily="18" charset="0"/>
                            </a:rPr>
                            <m:t>𝑜</m:t>
                          </m:r>
                        </m:sub>
                      </m:sSub>
                      <m:r>
                        <a:rPr lang="hu-HU" sz="2800" b="0" i="1" smtClean="0">
                          <a:solidFill>
                            <a:srgbClr val="FF0000"/>
                          </a:solidFill>
                          <a:latin typeface="Cambria Math" panose="02040503050406030204" pitchFamily="18" charset="0"/>
                          <a:ea typeface="Cambria Math" panose="02040503050406030204" pitchFamily="18" charset="0"/>
                        </a:rPr>
                        <m:t>∙</m:t>
                      </m:r>
                      <m:sSup>
                        <m:sSupPr>
                          <m:ctrlPr>
                            <a:rPr lang="hu-HU" sz="2800" b="0" i="1" smtClean="0">
                              <a:solidFill>
                                <a:srgbClr val="FF0000"/>
                              </a:solidFill>
                              <a:latin typeface="Cambria Math" panose="02040503050406030204" pitchFamily="18" charset="0"/>
                              <a:ea typeface="Cambria Math" panose="02040503050406030204" pitchFamily="18" charset="0"/>
                            </a:rPr>
                          </m:ctrlPr>
                        </m:sSupPr>
                        <m:e>
                          <m:r>
                            <a:rPr lang="hu-HU" sz="2800" b="0" i="1" smtClean="0">
                              <a:solidFill>
                                <a:srgbClr val="FF0000"/>
                              </a:solidFill>
                              <a:latin typeface="Cambria Math" panose="02040503050406030204" pitchFamily="18" charset="0"/>
                              <a:ea typeface="Cambria Math" panose="02040503050406030204" pitchFamily="18" charset="0"/>
                            </a:rPr>
                            <m:t>𝑒</m:t>
                          </m:r>
                        </m:e>
                        <m:sup>
                          <m:r>
                            <a:rPr lang="hu-HU" sz="2800" b="0" i="1" smtClean="0">
                              <a:solidFill>
                                <a:srgbClr val="FF0000"/>
                              </a:solidFill>
                              <a:latin typeface="Cambria Math" panose="02040503050406030204" pitchFamily="18" charset="0"/>
                              <a:ea typeface="Cambria Math" panose="02040503050406030204" pitchFamily="18" charset="0"/>
                            </a:rPr>
                            <m:t>−</m:t>
                          </m:r>
                          <m:r>
                            <a:rPr lang="hu-HU" sz="2800" b="0" i="1" smtClean="0">
                              <a:solidFill>
                                <a:srgbClr val="FF0000"/>
                              </a:solidFill>
                              <a:latin typeface="Cambria Math" panose="02040503050406030204" pitchFamily="18" charset="0"/>
                              <a:ea typeface="Cambria Math" panose="02040503050406030204" pitchFamily="18" charset="0"/>
                            </a:rPr>
                            <m:t>𝑘𝑡</m:t>
                          </m:r>
                        </m:sup>
                      </m:sSup>
                    </m:oMath>
                  </m:oMathPara>
                </a14:m>
                <a:endParaRPr lang="hu-HU" sz="2800" dirty="0"/>
              </a:p>
            </p:txBody>
          </p:sp>
        </mc:Choice>
        <mc:Fallback xmlns="">
          <p:sp>
            <p:nvSpPr>
              <p:cNvPr id="7" name="Szövegdoboz 6">
                <a:extLst>
                  <a:ext uri="{FF2B5EF4-FFF2-40B4-BE49-F238E27FC236}">
                    <a16:creationId xmlns:a16="http://schemas.microsoft.com/office/drawing/2014/main" id="{572F78B7-1161-4413-A849-41D1AC83658E}"/>
                  </a:ext>
                </a:extLst>
              </p:cNvPr>
              <p:cNvSpPr txBox="1">
                <a:spLocks noRot="1" noChangeAspect="1" noMove="1" noResize="1" noEditPoints="1" noAdjustHandles="1" noChangeArrowheads="1" noChangeShapeType="1" noTextEdit="1"/>
              </p:cNvSpPr>
              <p:nvPr/>
            </p:nvSpPr>
            <p:spPr>
              <a:xfrm>
                <a:off x="694206" y="5872283"/>
                <a:ext cx="4662430" cy="810543"/>
              </a:xfrm>
              <a:prstGeom prst="rect">
                <a:avLst/>
              </a:prstGeom>
              <a:blipFill>
                <a:blip r:embed="rId5"/>
                <a:stretch>
                  <a:fillRect/>
                </a:stretch>
              </a:blipFill>
            </p:spPr>
            <p:txBody>
              <a:bodyPr/>
              <a:lstStyle/>
              <a:p>
                <a:r>
                  <a:rPr lang="hu-HU">
                    <a:noFill/>
                  </a:rPr>
                  <a:t> </a:t>
                </a:r>
              </a:p>
            </p:txBody>
          </p:sp>
        </mc:Fallback>
      </mc:AlternateContent>
      <p:cxnSp>
        <p:nvCxnSpPr>
          <p:cNvPr id="9" name="Egyenes összekötő nyíllal 8">
            <a:extLst>
              <a:ext uri="{FF2B5EF4-FFF2-40B4-BE49-F238E27FC236}">
                <a16:creationId xmlns:a16="http://schemas.microsoft.com/office/drawing/2014/main" id="{21E1942D-C013-46B7-809B-FD0318D861C8}"/>
              </a:ext>
            </a:extLst>
          </p:cNvPr>
          <p:cNvCxnSpPr>
            <a:cxnSpLocks/>
          </p:cNvCxnSpPr>
          <p:nvPr/>
        </p:nvCxnSpPr>
        <p:spPr>
          <a:xfrm flipV="1">
            <a:off x="7345680" y="4998720"/>
            <a:ext cx="777240" cy="1005840"/>
          </a:xfrm>
          <a:prstGeom prst="straightConnector1">
            <a:avLst/>
          </a:prstGeom>
          <a:ln w="63500">
            <a:solidFill>
              <a:srgbClr val="2E0CFC"/>
            </a:solidFill>
            <a:tailEnd type="triangle"/>
          </a:ln>
        </p:spPr>
        <p:style>
          <a:lnRef idx="1">
            <a:schemeClr val="accent1"/>
          </a:lnRef>
          <a:fillRef idx="0">
            <a:schemeClr val="accent1"/>
          </a:fillRef>
          <a:effectRef idx="0">
            <a:schemeClr val="accent1"/>
          </a:effectRef>
          <a:fontRef idx="minor">
            <a:schemeClr val="tx1"/>
          </a:fontRef>
        </p:style>
      </p:cxnSp>
      <p:sp>
        <p:nvSpPr>
          <p:cNvPr id="10" name="Ív 9">
            <a:extLst>
              <a:ext uri="{FF2B5EF4-FFF2-40B4-BE49-F238E27FC236}">
                <a16:creationId xmlns:a16="http://schemas.microsoft.com/office/drawing/2014/main" id="{93B82213-48B8-47AD-8369-C8C74E2ADAE7}"/>
              </a:ext>
            </a:extLst>
          </p:cNvPr>
          <p:cNvSpPr/>
          <p:nvPr/>
        </p:nvSpPr>
        <p:spPr>
          <a:xfrm>
            <a:off x="4328160" y="5549531"/>
            <a:ext cx="5852160" cy="1125589"/>
          </a:xfrm>
          <a:prstGeom prst="arc">
            <a:avLst>
              <a:gd name="adj1" fmla="val 10778193"/>
              <a:gd name="adj2" fmla="val 0"/>
            </a:avLst>
          </a:prstGeom>
          <a:ln w="63500">
            <a:solidFill>
              <a:srgbClr val="FF0000"/>
            </a:solidFill>
            <a:head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hu-HU"/>
          </a:p>
        </p:txBody>
      </p:sp>
    </p:spTree>
    <p:extLst>
      <p:ext uri="{BB962C8B-B14F-4D97-AF65-F5344CB8AC3E}">
        <p14:creationId xmlns:p14="http://schemas.microsoft.com/office/powerpoint/2010/main" val="1540157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3" fill="hold">
                            <p:stCondLst>
                              <p:cond delay="500"/>
                            </p:stCondLst>
                            <p:childTnLst>
                              <p:par>
                                <p:cTn id="14" presetID="1" presetClass="entr" presetSubtype="0" fill="hold" grpId="0" nodeType="afterEffect">
                                  <p:stCondLst>
                                    <p:cond delay="500"/>
                                  </p:stCondLst>
                                  <p:childTnLst>
                                    <p:set>
                                      <p:cBhvr>
                                        <p:cTn id="15" dur="1" fill="hold">
                                          <p:stCondLst>
                                            <p:cond delay="0"/>
                                          </p:stCondLst>
                                        </p:cTn>
                                        <p:tgtEl>
                                          <p:spTgt spid="5"/>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 calcmode="lin" valueType="num">
                                      <p:cBhvr additive="base">
                                        <p:cTn id="28"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30" fill="hold">
                            <p:stCondLst>
                              <p:cond delay="500"/>
                            </p:stCondLst>
                            <p:childTnLst>
                              <p:par>
                                <p:cTn id="31" presetID="1" presetClass="entr" presetSubtype="0" fill="hold" nodeType="afterEffect">
                                  <p:stCondLst>
                                    <p:cond delay="500"/>
                                  </p:stCondLst>
                                  <p:childTnLst>
                                    <p:set>
                                      <p:cBhvr>
                                        <p:cTn id="32" dur="1" fill="hold">
                                          <p:stCondLst>
                                            <p:cond delay="0"/>
                                          </p:stCondLst>
                                        </p:cTn>
                                        <p:tgtEl>
                                          <p:spTgt spid="9"/>
                                        </p:tgtEl>
                                        <p:attrNameLst>
                                          <p:attrName>style.visibility</p:attrName>
                                        </p:attrNameLst>
                                      </p:cBhvr>
                                      <p:to>
                                        <p:strVal val="visible"/>
                                      </p:to>
                                    </p:set>
                                  </p:childTnLst>
                                </p:cTn>
                              </p:par>
                            </p:childTnLst>
                          </p:cTn>
                        </p:par>
                        <p:par>
                          <p:cTn id="33" fill="hold">
                            <p:stCondLst>
                              <p:cond delay="1000"/>
                            </p:stCondLst>
                            <p:childTnLst>
                              <p:par>
                                <p:cTn id="34" presetID="1" presetClass="entr" presetSubtype="0" fill="hold" grpId="0" nodeType="afterEffect">
                                  <p:stCondLst>
                                    <p:cond delay="500"/>
                                  </p:stCondLst>
                                  <p:childTnLst>
                                    <p:set>
                                      <p:cBhvr>
                                        <p:cTn id="35"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10"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50E7FE7-7A6B-4BF8-9EE5-6AB1B782DF72}"/>
              </a:ext>
            </a:extLst>
          </p:cNvPr>
          <p:cNvSpPr>
            <a:spLocks noGrp="1"/>
          </p:cNvSpPr>
          <p:nvPr>
            <p:ph type="title"/>
          </p:nvPr>
        </p:nvSpPr>
        <p:spPr/>
        <p:txBody>
          <a:bodyPr/>
          <a:lstStyle/>
          <a:p>
            <a:pPr algn="ctr"/>
            <a:r>
              <a:rPr lang="hu-HU" dirty="0">
                <a:latin typeface="Times New Roman" panose="02020603050405020304" pitchFamily="18" charset="0"/>
                <a:cs typeface="Times New Roman" panose="02020603050405020304" pitchFamily="18" charset="0"/>
              </a:rPr>
              <a:t>Special cases - first-order reactions</a:t>
            </a:r>
          </a:p>
        </p:txBody>
      </p:sp>
      <p:sp>
        <p:nvSpPr>
          <p:cNvPr id="3" name="Tartalom helye 2">
            <a:extLst>
              <a:ext uri="{FF2B5EF4-FFF2-40B4-BE49-F238E27FC236}">
                <a16:creationId xmlns:a16="http://schemas.microsoft.com/office/drawing/2014/main" id="{1F5E4F99-4D1F-402A-952B-787EE227920B}"/>
              </a:ext>
            </a:extLst>
          </p:cNvPr>
          <p:cNvSpPr>
            <a:spLocks noGrp="1"/>
          </p:cNvSpPr>
          <p:nvPr>
            <p:ph idx="1"/>
          </p:nvPr>
        </p:nvSpPr>
        <p:spPr>
          <a:xfrm>
            <a:off x="838200" y="1825625"/>
            <a:ext cx="10515600" cy="1542416"/>
          </a:xfrm>
        </p:spPr>
        <p:txBody>
          <a:bodyPr>
            <a:normAutofit fontScale="92500" lnSpcReduction="20000"/>
          </a:bodyPr>
          <a:lstStyle/>
          <a:p>
            <a:pPr marL="441325" indent="-441325">
              <a:spcBef>
                <a:spcPts val="0"/>
              </a:spcBef>
              <a:spcAft>
                <a:spcPts val="1000"/>
              </a:spcAft>
            </a:pPr>
            <a:r>
              <a:rPr lang="hu-HU" sz="3200" b="1" dirty="0" err="1" smtClean="0">
                <a:latin typeface="Times New Roman" panose="02020603050405020304" pitchFamily="18" charset="0"/>
                <a:cs typeface="Times New Roman" panose="02020603050405020304" pitchFamily="18" charset="0"/>
              </a:rPr>
              <a:t>Half</a:t>
            </a:r>
            <a:r>
              <a:rPr lang="hu-HU" sz="3200" b="1" dirty="0" smtClean="0">
                <a:latin typeface="Times New Roman" panose="02020603050405020304" pitchFamily="18" charset="0"/>
                <a:cs typeface="Times New Roman" panose="02020603050405020304" pitchFamily="18" charset="0"/>
              </a:rPr>
              <a:t>-life of a </a:t>
            </a:r>
            <a:r>
              <a:rPr lang="hu-HU" sz="3200" b="1" dirty="0" err="1" smtClean="0">
                <a:latin typeface="Times New Roman" panose="02020603050405020304" pitchFamily="18" charset="0"/>
                <a:cs typeface="Times New Roman" panose="02020603050405020304" pitchFamily="18" charset="0"/>
              </a:rPr>
              <a:t>reaction</a:t>
            </a:r>
            <a:r>
              <a:rPr lang="hu-HU" sz="3200" b="1" i="1" dirty="0" smtClean="0">
                <a:latin typeface="Times New Roman" panose="02020603050405020304" pitchFamily="18" charset="0"/>
                <a:cs typeface="Times New Roman" panose="02020603050405020304" pitchFamily="18" charset="0"/>
              </a:rPr>
              <a:t> </a:t>
            </a:r>
            <a:r>
              <a:rPr lang="hu-HU" sz="3200" dirty="0">
                <a:latin typeface="Times New Roman" panose="02020603050405020304" pitchFamily="18" charset="0"/>
                <a:cs typeface="Times New Roman" panose="02020603050405020304" pitchFamily="18" charset="0"/>
              </a:rPr>
              <a:t>(</a:t>
            </a:r>
            <a:r>
              <a:rPr lang="hu-HU" sz="3200" i="1" dirty="0">
                <a:latin typeface="Times New Roman" panose="02020603050405020304" pitchFamily="18" charset="0"/>
                <a:cs typeface="Times New Roman" panose="02020603050405020304" pitchFamily="18" charset="0"/>
              </a:rPr>
              <a:t>t</a:t>
            </a:r>
            <a:r>
              <a:rPr lang="hu-HU" sz="3200" i="1" baseline="-25000" dirty="0">
                <a:latin typeface="Times New Roman" panose="02020603050405020304" pitchFamily="18" charset="0"/>
                <a:cs typeface="Times New Roman" panose="02020603050405020304" pitchFamily="18" charset="0"/>
              </a:rPr>
              <a:t>½</a:t>
            </a:r>
            <a:r>
              <a:rPr lang="hu-HU" sz="3200" dirty="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is the </a:t>
            </a:r>
            <a:r>
              <a:rPr lang="en-US" sz="3200" dirty="0" smtClean="0">
                <a:latin typeface="Times New Roman" panose="02020603050405020304" pitchFamily="18" charset="0"/>
                <a:cs typeface="Times New Roman" panose="02020603050405020304" pitchFamily="18" charset="0"/>
              </a:rPr>
              <a:t>time</a:t>
            </a:r>
            <a:r>
              <a:rPr lang="hu-HU" sz="3200" dirty="0" smtClean="0">
                <a:latin typeface="Times New Roman" panose="02020603050405020304" pitchFamily="18" charset="0"/>
                <a:cs typeface="Times New Roman" panose="02020603050405020304" pitchFamily="18" charset="0"/>
              </a:rPr>
              <a:t>,</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during which the initial concentration is reduced by half, i.e</a:t>
            </a:r>
            <a:r>
              <a:rPr lang="en-US" sz="3200" dirty="0" smtClean="0">
                <a:latin typeface="Times New Roman" panose="02020603050405020304" pitchFamily="18" charset="0"/>
                <a:cs typeface="Times New Roman" panose="02020603050405020304" pitchFamily="18" charset="0"/>
              </a:rPr>
              <a:t>.</a:t>
            </a:r>
            <a:r>
              <a:rPr lang="hu-HU" sz="3200" dirty="0" smtClean="0">
                <a:latin typeface="Times New Roman" panose="02020603050405020304" pitchFamily="18" charset="0"/>
                <a:cs typeface="Times New Roman" panose="02020603050405020304" pitchFamily="18" charset="0"/>
              </a:rPr>
              <a:t>,</a:t>
            </a:r>
            <a:r>
              <a:rPr lang="en-US" sz="3200" dirty="0" smtClean="0">
                <a:latin typeface="Times New Roman" panose="02020603050405020304" pitchFamily="18" charset="0"/>
                <a:cs typeface="Times New Roman" panose="02020603050405020304" pitchFamily="18" charset="0"/>
              </a:rPr>
              <a:t> </a:t>
            </a:r>
            <a:r>
              <a:rPr lang="hu-HU" sz="3200" dirty="0" err="1" smtClean="0">
                <a:latin typeface="Times New Roman" panose="02020603050405020304" pitchFamily="18" charset="0"/>
                <a:cs typeface="Times New Roman" panose="02020603050405020304" pitchFamily="18" charset="0"/>
              </a:rPr>
              <a:t>time</a:t>
            </a:r>
            <a:r>
              <a:rPr lang="hu-HU" sz="3200" dirty="0" smtClean="0">
                <a:latin typeface="Times New Roman" panose="02020603050405020304" pitchFamily="18" charset="0"/>
                <a:cs typeface="Times New Roman" panose="02020603050405020304" pitchFamily="18" charset="0"/>
              </a:rPr>
              <a:t> </a:t>
            </a:r>
            <a:r>
              <a:rPr lang="hu-HU" sz="3200" dirty="0" err="1" smtClean="0">
                <a:latin typeface="Times New Roman" panose="02020603050405020304" pitchFamily="18" charset="0"/>
                <a:cs typeface="Times New Roman" panose="02020603050405020304" pitchFamily="18" charset="0"/>
              </a:rPr>
              <a:t>frame</a:t>
            </a:r>
            <a:r>
              <a:rPr lang="hu-HU" sz="3200" dirty="0" smtClean="0">
                <a:latin typeface="Times New Roman" panose="02020603050405020304" pitchFamily="18" charset="0"/>
                <a:cs typeface="Times New Roman" panose="02020603050405020304" pitchFamily="18" charset="0"/>
              </a:rPr>
              <a:t> </a:t>
            </a:r>
            <a:r>
              <a:rPr lang="hu-HU" sz="3200" dirty="0" smtClean="0">
                <a:latin typeface="Times New Roman" panose="02020603050405020304" pitchFamily="18" charset="0"/>
                <a:cs typeface="Times New Roman" panose="02020603050405020304" pitchFamily="18" charset="0"/>
              </a:rPr>
              <a:t>necessary for c</a:t>
            </a:r>
            <a:r>
              <a:rPr lang="hu-HU" sz="3200" baseline="-25000" dirty="0" smtClean="0">
                <a:latin typeface="Times New Roman" panose="02020603050405020304" pitchFamily="18" charset="0"/>
                <a:cs typeface="Times New Roman" panose="02020603050405020304" pitchFamily="18" charset="0"/>
              </a:rPr>
              <a:t>t</a:t>
            </a:r>
            <a:r>
              <a:rPr lang="hu-HU" sz="3200" dirty="0">
                <a:latin typeface="Times New Roman" panose="02020603050405020304" pitchFamily="18" charset="0"/>
                <a:cs typeface="Times New Roman" panose="02020603050405020304" pitchFamily="18" charset="0"/>
              </a:rPr>
              <a:t>= c</a:t>
            </a:r>
            <a:r>
              <a:rPr lang="hu-HU" sz="3200" baseline="-25000" dirty="0">
                <a:latin typeface="Times New Roman" panose="02020603050405020304" pitchFamily="18" charset="0"/>
                <a:cs typeface="Times New Roman" panose="02020603050405020304" pitchFamily="18" charset="0"/>
              </a:rPr>
              <a:t>o</a:t>
            </a:r>
            <a:r>
              <a:rPr lang="hu-HU" sz="3200" dirty="0">
                <a:latin typeface="Times New Roman" panose="02020603050405020304" pitchFamily="18" charset="0"/>
                <a:cs typeface="Times New Roman" panose="02020603050405020304" pitchFamily="18" charset="0"/>
              </a:rPr>
              <a:t>/2!</a:t>
            </a:r>
          </a:p>
          <a:p>
            <a:pPr marL="441325" indent="-441325">
              <a:spcBef>
                <a:spcPts val="0"/>
              </a:spcBef>
              <a:spcAft>
                <a:spcPts val="1000"/>
              </a:spcAft>
            </a:pPr>
            <a:r>
              <a:rPr lang="en-US" sz="3200" dirty="0">
                <a:latin typeface="Times New Roman" panose="02020603050405020304" pitchFamily="18" charset="0"/>
                <a:cs typeface="Times New Roman" panose="02020603050405020304" pitchFamily="18" charset="0"/>
              </a:rPr>
              <a:t>For a first-order reaction, from the integrated rate </a:t>
            </a:r>
            <a:r>
              <a:rPr lang="en-US" sz="3200" dirty="0" smtClean="0">
                <a:latin typeface="Times New Roman" panose="02020603050405020304" pitchFamily="18" charset="0"/>
                <a:cs typeface="Times New Roman" panose="02020603050405020304" pitchFamily="18" charset="0"/>
              </a:rPr>
              <a:t>equation</a:t>
            </a:r>
            <a:r>
              <a:rPr lang="hu-HU" sz="3200" dirty="0" smtClean="0">
                <a:latin typeface="Times New Roman" panose="02020603050405020304" pitchFamily="18" charset="0"/>
                <a:cs typeface="Times New Roman" panose="02020603050405020304" pitchFamily="18" charset="0"/>
              </a:rPr>
              <a:t>:</a:t>
            </a:r>
            <a:endParaRPr lang="hu-HU" sz="3200"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4" name="Szövegdoboz 3">
                <a:extLst>
                  <a:ext uri="{FF2B5EF4-FFF2-40B4-BE49-F238E27FC236}">
                    <a16:creationId xmlns:a16="http://schemas.microsoft.com/office/drawing/2014/main" id="{FC5B32F3-5715-4237-A24D-5C030F264011}"/>
                  </a:ext>
                </a:extLst>
              </p:cNvPr>
              <p:cNvSpPr txBox="1"/>
              <p:nvPr/>
            </p:nvSpPr>
            <p:spPr>
              <a:xfrm>
                <a:off x="2843046" y="3418643"/>
                <a:ext cx="6487417" cy="94493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hu-HU" sz="3600" b="0" i="1" smtClean="0">
                              <a:solidFill>
                                <a:schemeClr val="tx1"/>
                              </a:solidFill>
                              <a:latin typeface="Cambria Math" panose="02040503050406030204" pitchFamily="18" charset="0"/>
                              <a:ea typeface="Cambria Math" panose="02040503050406030204" pitchFamily="18" charset="0"/>
                            </a:rPr>
                          </m:ctrlPr>
                        </m:sSubPr>
                        <m:e>
                          <m:r>
                            <a:rPr lang="hu-HU" sz="3600" b="0" i="1" smtClean="0">
                              <a:solidFill>
                                <a:schemeClr val="tx1"/>
                              </a:solidFill>
                              <a:latin typeface="Cambria Math" panose="02040503050406030204" pitchFamily="18" charset="0"/>
                              <a:ea typeface="Cambria Math" panose="02040503050406030204" pitchFamily="18" charset="0"/>
                            </a:rPr>
                            <m:t>𝑐</m:t>
                          </m:r>
                        </m:e>
                        <m:sub>
                          <m:r>
                            <a:rPr lang="hu-HU" sz="3600" b="0" i="1" smtClean="0">
                              <a:solidFill>
                                <a:schemeClr val="tx1"/>
                              </a:solidFill>
                              <a:latin typeface="Cambria Math" panose="02040503050406030204" pitchFamily="18" charset="0"/>
                              <a:ea typeface="Cambria Math" panose="02040503050406030204" pitchFamily="18" charset="0"/>
                            </a:rPr>
                            <m:t>𝑡</m:t>
                          </m:r>
                        </m:sub>
                      </m:sSub>
                      <m:r>
                        <a:rPr lang="hu-HU" sz="3600" b="0" i="1" smtClean="0">
                          <a:solidFill>
                            <a:schemeClr val="tx1"/>
                          </a:solidFill>
                          <a:latin typeface="Cambria Math" panose="02040503050406030204" pitchFamily="18" charset="0"/>
                          <a:ea typeface="Cambria Math" panose="02040503050406030204" pitchFamily="18" charset="0"/>
                        </a:rPr>
                        <m:t>=</m:t>
                      </m:r>
                      <m:sSub>
                        <m:sSubPr>
                          <m:ctrlPr>
                            <a:rPr lang="hu-HU" sz="3600" b="0" i="1" smtClean="0">
                              <a:solidFill>
                                <a:schemeClr val="tx1"/>
                              </a:solidFill>
                              <a:latin typeface="Cambria Math" panose="02040503050406030204" pitchFamily="18" charset="0"/>
                              <a:ea typeface="Cambria Math" panose="02040503050406030204" pitchFamily="18" charset="0"/>
                            </a:rPr>
                          </m:ctrlPr>
                        </m:sSubPr>
                        <m:e>
                          <m:r>
                            <a:rPr lang="hu-HU" sz="3600" b="0" i="1" smtClean="0">
                              <a:solidFill>
                                <a:schemeClr val="tx1"/>
                              </a:solidFill>
                              <a:latin typeface="Cambria Math" panose="02040503050406030204" pitchFamily="18" charset="0"/>
                              <a:ea typeface="Cambria Math" panose="02040503050406030204" pitchFamily="18" charset="0"/>
                            </a:rPr>
                            <m:t>𝑐</m:t>
                          </m:r>
                        </m:e>
                        <m:sub>
                          <m:r>
                            <a:rPr lang="hu-HU" sz="3600" b="0" i="1" smtClean="0">
                              <a:solidFill>
                                <a:schemeClr val="tx1"/>
                              </a:solidFill>
                              <a:latin typeface="Cambria Math" panose="02040503050406030204" pitchFamily="18" charset="0"/>
                              <a:ea typeface="Cambria Math" panose="02040503050406030204" pitchFamily="18" charset="0"/>
                            </a:rPr>
                            <m:t>𝑜</m:t>
                          </m:r>
                        </m:sub>
                      </m:sSub>
                      <m:r>
                        <a:rPr lang="hu-HU" sz="3600" b="0" i="1" smtClean="0">
                          <a:solidFill>
                            <a:schemeClr val="tx1"/>
                          </a:solidFill>
                          <a:latin typeface="Cambria Math" panose="02040503050406030204" pitchFamily="18" charset="0"/>
                          <a:ea typeface="Cambria Math" panose="02040503050406030204" pitchFamily="18" charset="0"/>
                        </a:rPr>
                        <m:t>∙</m:t>
                      </m:r>
                      <m:sSup>
                        <m:sSupPr>
                          <m:ctrlPr>
                            <a:rPr lang="hu-HU" sz="3600" b="0" i="1" smtClean="0">
                              <a:solidFill>
                                <a:schemeClr val="tx1"/>
                              </a:solidFill>
                              <a:latin typeface="Cambria Math" panose="02040503050406030204" pitchFamily="18" charset="0"/>
                              <a:ea typeface="Cambria Math" panose="02040503050406030204" pitchFamily="18" charset="0"/>
                            </a:rPr>
                          </m:ctrlPr>
                        </m:sSupPr>
                        <m:e>
                          <m:r>
                            <a:rPr lang="hu-HU" sz="3600" b="0" i="1" smtClean="0">
                              <a:solidFill>
                                <a:schemeClr val="tx1"/>
                              </a:solidFill>
                              <a:latin typeface="Cambria Math" panose="02040503050406030204" pitchFamily="18" charset="0"/>
                              <a:ea typeface="Cambria Math" panose="02040503050406030204" pitchFamily="18" charset="0"/>
                            </a:rPr>
                            <m:t>𝑒</m:t>
                          </m:r>
                        </m:e>
                        <m:sup>
                          <m:r>
                            <a:rPr lang="hu-HU" sz="3600" b="0" i="1" smtClean="0">
                              <a:solidFill>
                                <a:schemeClr val="tx1"/>
                              </a:solidFill>
                              <a:latin typeface="Cambria Math" panose="02040503050406030204" pitchFamily="18" charset="0"/>
                              <a:ea typeface="Cambria Math" panose="02040503050406030204" pitchFamily="18" charset="0"/>
                            </a:rPr>
                            <m:t>−</m:t>
                          </m:r>
                          <m:r>
                            <a:rPr lang="hu-HU" sz="3600" b="0" i="1" smtClean="0">
                              <a:solidFill>
                                <a:schemeClr val="tx1"/>
                              </a:solidFill>
                              <a:latin typeface="Cambria Math" panose="02040503050406030204" pitchFamily="18" charset="0"/>
                              <a:ea typeface="Cambria Math" panose="02040503050406030204" pitchFamily="18" charset="0"/>
                            </a:rPr>
                            <m:t>𝑘𝑡</m:t>
                          </m:r>
                        </m:sup>
                      </m:sSup>
                      <m:r>
                        <a:rPr lang="hu-HU" sz="3600" b="0" i="1" smtClean="0">
                          <a:solidFill>
                            <a:schemeClr val="tx1"/>
                          </a:solidFill>
                          <a:latin typeface="Cambria Math" panose="02040503050406030204" pitchFamily="18" charset="0"/>
                          <a:ea typeface="Cambria Math" panose="02040503050406030204" pitchFamily="18" charset="0"/>
                        </a:rPr>
                        <m:t>→</m:t>
                      </m:r>
                      <m:f>
                        <m:fPr>
                          <m:ctrlPr>
                            <a:rPr lang="hu-HU" sz="3600" b="0" i="1" smtClean="0">
                              <a:solidFill>
                                <a:schemeClr val="tx1"/>
                              </a:solidFill>
                              <a:latin typeface="Cambria Math" panose="02040503050406030204" pitchFamily="18" charset="0"/>
                              <a:ea typeface="Cambria Math" panose="02040503050406030204" pitchFamily="18" charset="0"/>
                            </a:rPr>
                          </m:ctrlPr>
                        </m:fPr>
                        <m:num>
                          <m:sSub>
                            <m:sSubPr>
                              <m:ctrlPr>
                                <a:rPr lang="hu-HU" sz="3600" b="0" i="1" smtClean="0">
                                  <a:solidFill>
                                    <a:schemeClr val="tx1"/>
                                  </a:solidFill>
                                  <a:latin typeface="Cambria Math" panose="02040503050406030204" pitchFamily="18" charset="0"/>
                                  <a:ea typeface="Cambria Math" panose="02040503050406030204" pitchFamily="18" charset="0"/>
                                </a:rPr>
                              </m:ctrlPr>
                            </m:sSubPr>
                            <m:e>
                              <m:r>
                                <a:rPr lang="hu-HU" sz="3600" b="0" i="1" smtClean="0">
                                  <a:solidFill>
                                    <a:schemeClr val="tx1"/>
                                  </a:solidFill>
                                  <a:latin typeface="Cambria Math" panose="02040503050406030204" pitchFamily="18" charset="0"/>
                                  <a:ea typeface="Cambria Math" panose="02040503050406030204" pitchFamily="18" charset="0"/>
                                </a:rPr>
                                <m:t>𝑐</m:t>
                              </m:r>
                            </m:e>
                            <m:sub>
                              <m:r>
                                <a:rPr lang="hu-HU" sz="3600" b="0" i="1" smtClean="0">
                                  <a:solidFill>
                                    <a:schemeClr val="tx1"/>
                                  </a:solidFill>
                                  <a:latin typeface="Cambria Math" panose="02040503050406030204" pitchFamily="18" charset="0"/>
                                  <a:ea typeface="Cambria Math" panose="02040503050406030204" pitchFamily="18" charset="0"/>
                                </a:rPr>
                                <m:t>𝑜</m:t>
                              </m:r>
                            </m:sub>
                          </m:sSub>
                        </m:num>
                        <m:den>
                          <m:r>
                            <a:rPr lang="hu-HU" sz="3600" b="0" i="1" smtClean="0">
                              <a:solidFill>
                                <a:schemeClr val="tx1"/>
                              </a:solidFill>
                              <a:latin typeface="Cambria Math" panose="02040503050406030204" pitchFamily="18" charset="0"/>
                              <a:ea typeface="Cambria Math" panose="02040503050406030204" pitchFamily="18" charset="0"/>
                            </a:rPr>
                            <m:t>2</m:t>
                          </m:r>
                        </m:den>
                      </m:f>
                      <m:r>
                        <a:rPr lang="hu-HU" sz="3600" b="0" i="1" smtClean="0">
                          <a:solidFill>
                            <a:schemeClr val="tx1"/>
                          </a:solidFill>
                          <a:latin typeface="Cambria Math" panose="02040503050406030204" pitchFamily="18" charset="0"/>
                          <a:ea typeface="Cambria Math" panose="02040503050406030204" pitchFamily="18" charset="0"/>
                        </a:rPr>
                        <m:t>=</m:t>
                      </m:r>
                      <m:sSub>
                        <m:sSubPr>
                          <m:ctrlPr>
                            <a:rPr lang="hu-HU" sz="3600" i="1">
                              <a:latin typeface="Cambria Math" panose="02040503050406030204" pitchFamily="18" charset="0"/>
                              <a:ea typeface="Cambria Math" panose="02040503050406030204" pitchFamily="18" charset="0"/>
                            </a:rPr>
                          </m:ctrlPr>
                        </m:sSubPr>
                        <m:e>
                          <m:r>
                            <a:rPr lang="hu-HU" sz="3600" i="1">
                              <a:latin typeface="Cambria Math" panose="02040503050406030204" pitchFamily="18" charset="0"/>
                              <a:ea typeface="Cambria Math" panose="02040503050406030204" pitchFamily="18" charset="0"/>
                            </a:rPr>
                            <m:t>𝑐</m:t>
                          </m:r>
                        </m:e>
                        <m:sub>
                          <m:r>
                            <a:rPr lang="hu-HU" sz="3600" i="1">
                              <a:latin typeface="Cambria Math" panose="02040503050406030204" pitchFamily="18" charset="0"/>
                              <a:ea typeface="Cambria Math" panose="02040503050406030204" pitchFamily="18" charset="0"/>
                            </a:rPr>
                            <m:t>𝑜</m:t>
                          </m:r>
                        </m:sub>
                      </m:sSub>
                      <m:r>
                        <a:rPr lang="hu-HU" sz="3600" i="1">
                          <a:latin typeface="Cambria Math" panose="02040503050406030204" pitchFamily="18" charset="0"/>
                          <a:ea typeface="Cambria Math" panose="02040503050406030204" pitchFamily="18" charset="0"/>
                        </a:rPr>
                        <m:t>∙</m:t>
                      </m:r>
                      <m:sSup>
                        <m:sSupPr>
                          <m:ctrlPr>
                            <a:rPr lang="hu-HU" sz="3600" i="1">
                              <a:latin typeface="Cambria Math" panose="02040503050406030204" pitchFamily="18" charset="0"/>
                              <a:ea typeface="Cambria Math" panose="02040503050406030204" pitchFamily="18" charset="0"/>
                            </a:rPr>
                          </m:ctrlPr>
                        </m:sSupPr>
                        <m:e>
                          <m:r>
                            <a:rPr lang="hu-HU" sz="3600" i="1">
                              <a:latin typeface="Cambria Math" panose="02040503050406030204" pitchFamily="18" charset="0"/>
                              <a:ea typeface="Cambria Math" panose="02040503050406030204" pitchFamily="18" charset="0"/>
                            </a:rPr>
                            <m:t>𝑒</m:t>
                          </m:r>
                        </m:e>
                        <m:sup>
                          <m:r>
                            <a:rPr lang="hu-HU" sz="3600" i="1">
                              <a:latin typeface="Cambria Math" panose="02040503050406030204" pitchFamily="18" charset="0"/>
                              <a:ea typeface="Cambria Math" panose="02040503050406030204" pitchFamily="18" charset="0"/>
                            </a:rPr>
                            <m:t>−</m:t>
                          </m:r>
                          <m:r>
                            <a:rPr lang="hu-HU" sz="3600" i="1">
                              <a:latin typeface="Cambria Math" panose="02040503050406030204" pitchFamily="18" charset="0"/>
                              <a:ea typeface="Cambria Math" panose="02040503050406030204" pitchFamily="18" charset="0"/>
                            </a:rPr>
                            <m:t>𝑘</m:t>
                          </m:r>
                          <m:sSub>
                            <m:sSubPr>
                              <m:ctrlPr>
                                <a:rPr lang="hu-HU" sz="3600" i="1">
                                  <a:latin typeface="Cambria Math" panose="02040503050406030204" pitchFamily="18" charset="0"/>
                                  <a:ea typeface="Cambria Math" panose="02040503050406030204" pitchFamily="18" charset="0"/>
                                </a:rPr>
                              </m:ctrlPr>
                            </m:sSubPr>
                            <m:e>
                              <m:r>
                                <a:rPr lang="hu-HU" sz="3600" i="1">
                                  <a:latin typeface="Cambria Math" panose="02040503050406030204" pitchFamily="18" charset="0"/>
                                  <a:ea typeface="Cambria Math" panose="02040503050406030204" pitchFamily="18" charset="0"/>
                                </a:rPr>
                                <m:t>𝑡</m:t>
                              </m:r>
                            </m:e>
                            <m:sub>
                              <m:f>
                                <m:fPr>
                                  <m:type m:val="skw"/>
                                  <m:ctrlPr>
                                    <a:rPr lang="hu-HU" sz="3600" i="1">
                                      <a:latin typeface="Cambria Math" panose="02040503050406030204" pitchFamily="18" charset="0"/>
                                      <a:ea typeface="Cambria Math" panose="02040503050406030204" pitchFamily="18" charset="0"/>
                                    </a:rPr>
                                  </m:ctrlPr>
                                </m:fPr>
                                <m:num>
                                  <m:r>
                                    <a:rPr lang="hu-HU" sz="3600" i="1">
                                      <a:latin typeface="Cambria Math" panose="02040503050406030204" pitchFamily="18" charset="0"/>
                                      <a:ea typeface="Cambria Math" panose="02040503050406030204" pitchFamily="18" charset="0"/>
                                    </a:rPr>
                                    <m:t>1</m:t>
                                  </m:r>
                                </m:num>
                                <m:den>
                                  <m:r>
                                    <a:rPr lang="hu-HU" sz="3600" i="1">
                                      <a:latin typeface="Cambria Math" panose="02040503050406030204" pitchFamily="18" charset="0"/>
                                      <a:ea typeface="Cambria Math" panose="02040503050406030204" pitchFamily="18" charset="0"/>
                                    </a:rPr>
                                    <m:t>2</m:t>
                                  </m:r>
                                </m:den>
                              </m:f>
                            </m:sub>
                          </m:sSub>
                        </m:sup>
                      </m:sSup>
                    </m:oMath>
                  </m:oMathPara>
                </a14:m>
                <a:endParaRPr lang="hu-HU" sz="3600" dirty="0">
                  <a:solidFill>
                    <a:schemeClr val="tx1"/>
                  </a:solidFill>
                </a:endParaRPr>
              </a:p>
            </p:txBody>
          </p:sp>
        </mc:Choice>
        <mc:Fallback xmlns="">
          <p:sp>
            <p:nvSpPr>
              <p:cNvPr id="4" name="Szövegdoboz 3">
                <a:extLst>
                  <a:ext uri="{FF2B5EF4-FFF2-40B4-BE49-F238E27FC236}">
                    <a16:creationId xmlns:a16="http://schemas.microsoft.com/office/drawing/2014/main" id="{FC5B32F3-5715-4237-A24D-5C030F264011}"/>
                  </a:ext>
                </a:extLst>
              </p:cNvPr>
              <p:cNvSpPr txBox="1">
                <a:spLocks noRot="1" noChangeAspect="1" noMove="1" noResize="1" noEditPoints="1" noAdjustHandles="1" noChangeArrowheads="1" noChangeShapeType="1" noTextEdit="1"/>
              </p:cNvSpPr>
              <p:nvPr/>
            </p:nvSpPr>
            <p:spPr>
              <a:xfrm>
                <a:off x="2843046" y="3418643"/>
                <a:ext cx="6487417" cy="944939"/>
              </a:xfrm>
              <a:prstGeom prst="rect">
                <a:avLst/>
              </a:prstGeom>
              <a:blipFill>
                <a:blip r:embed="rId2"/>
                <a:stretch>
                  <a:fillRect/>
                </a:stretch>
              </a:blipFill>
            </p:spPr>
            <p:txBody>
              <a:bodyPr/>
              <a:lstStyle/>
              <a:p>
                <a:r>
                  <a:rPr lang="hu-HU">
                    <a:noFill/>
                  </a:rPr>
                  <a:t> </a:t>
                </a:r>
              </a:p>
            </p:txBody>
          </p:sp>
        </mc:Fallback>
      </mc:AlternateContent>
      <p:cxnSp>
        <p:nvCxnSpPr>
          <p:cNvPr id="6" name="Egyenes összekötő 5">
            <a:extLst>
              <a:ext uri="{FF2B5EF4-FFF2-40B4-BE49-F238E27FC236}">
                <a16:creationId xmlns:a16="http://schemas.microsoft.com/office/drawing/2014/main" id="{1991BD6F-0D14-4D99-B0CB-6FFA897EA45F}"/>
              </a:ext>
            </a:extLst>
          </p:cNvPr>
          <p:cNvCxnSpPr/>
          <p:nvPr/>
        </p:nvCxnSpPr>
        <p:spPr>
          <a:xfrm>
            <a:off x="6187440" y="3474720"/>
            <a:ext cx="411480" cy="342265"/>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Egyenes összekötő 6">
            <a:extLst>
              <a:ext uri="{FF2B5EF4-FFF2-40B4-BE49-F238E27FC236}">
                <a16:creationId xmlns:a16="http://schemas.microsoft.com/office/drawing/2014/main" id="{72A81D8D-91FC-4FBA-BCDF-17B50D5AD1BB}"/>
              </a:ext>
            </a:extLst>
          </p:cNvPr>
          <p:cNvCxnSpPr/>
          <p:nvPr/>
        </p:nvCxnSpPr>
        <p:spPr>
          <a:xfrm>
            <a:off x="7158038" y="3786505"/>
            <a:ext cx="411480" cy="342265"/>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8" name="Szövegdoboz 7">
                <a:extLst>
                  <a:ext uri="{FF2B5EF4-FFF2-40B4-BE49-F238E27FC236}">
                    <a16:creationId xmlns:a16="http://schemas.microsoft.com/office/drawing/2014/main" id="{24ACF56D-41D5-40C7-9D55-23B9F9385A6A}"/>
                  </a:ext>
                </a:extLst>
              </p:cNvPr>
              <p:cNvSpPr txBox="1"/>
              <p:nvPr/>
            </p:nvSpPr>
            <p:spPr>
              <a:xfrm>
                <a:off x="3224046" y="4270393"/>
                <a:ext cx="6351932" cy="92198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unc>
                        <m:funcPr>
                          <m:ctrlPr>
                            <a:rPr lang="hu-HU" sz="3200" b="0" i="1" smtClean="0">
                              <a:solidFill>
                                <a:schemeClr val="tx1"/>
                              </a:solidFill>
                              <a:latin typeface="Cambria Math" panose="02040503050406030204" pitchFamily="18" charset="0"/>
                              <a:ea typeface="Cambria Math" panose="02040503050406030204" pitchFamily="18" charset="0"/>
                            </a:rPr>
                          </m:ctrlPr>
                        </m:funcPr>
                        <m:fName>
                          <m:r>
                            <m:rPr>
                              <m:sty m:val="p"/>
                            </m:rPr>
                            <a:rPr lang="hu-HU" sz="3200" b="0" i="0" smtClean="0">
                              <a:solidFill>
                                <a:schemeClr val="tx1"/>
                              </a:solidFill>
                              <a:latin typeface="Cambria Math" panose="02040503050406030204" pitchFamily="18" charset="0"/>
                              <a:ea typeface="Cambria Math" panose="02040503050406030204" pitchFamily="18" charset="0"/>
                            </a:rPr>
                            <m:t>ln</m:t>
                          </m:r>
                        </m:fName>
                        <m:e>
                          <m:f>
                            <m:fPr>
                              <m:ctrlPr>
                                <a:rPr lang="hu-HU" sz="3200" i="1">
                                  <a:latin typeface="Cambria Math" panose="02040503050406030204" pitchFamily="18" charset="0"/>
                                  <a:ea typeface="Cambria Math" panose="02040503050406030204" pitchFamily="18" charset="0"/>
                                </a:rPr>
                              </m:ctrlPr>
                            </m:fPr>
                            <m:num>
                              <m:r>
                                <a:rPr lang="hu-HU" sz="3200" i="1">
                                  <a:latin typeface="Cambria Math" panose="02040503050406030204" pitchFamily="18" charset="0"/>
                                  <a:ea typeface="Cambria Math" panose="02040503050406030204" pitchFamily="18" charset="0"/>
                                </a:rPr>
                                <m:t>1</m:t>
                              </m:r>
                            </m:num>
                            <m:den>
                              <m:r>
                                <a:rPr lang="hu-HU" sz="3200" i="1">
                                  <a:latin typeface="Cambria Math" panose="02040503050406030204" pitchFamily="18" charset="0"/>
                                  <a:ea typeface="Cambria Math" panose="02040503050406030204" pitchFamily="18" charset="0"/>
                                </a:rPr>
                                <m:t>2</m:t>
                              </m:r>
                            </m:den>
                          </m:f>
                        </m:e>
                      </m:func>
                      <m:r>
                        <a:rPr lang="hu-HU" sz="3200" b="0" i="1" smtClean="0">
                          <a:solidFill>
                            <a:schemeClr val="tx1"/>
                          </a:solidFill>
                          <a:latin typeface="Cambria Math" panose="02040503050406030204" pitchFamily="18" charset="0"/>
                          <a:ea typeface="Cambria Math" panose="02040503050406030204" pitchFamily="18" charset="0"/>
                        </a:rPr>
                        <m:t>=</m:t>
                      </m:r>
                      <m:r>
                        <a:rPr lang="hu-HU" sz="3200" i="1">
                          <a:latin typeface="Cambria Math" panose="02040503050406030204" pitchFamily="18" charset="0"/>
                          <a:ea typeface="Cambria Math" panose="02040503050406030204" pitchFamily="18" charset="0"/>
                        </a:rPr>
                        <m:t>−</m:t>
                      </m:r>
                      <m:r>
                        <a:rPr lang="hu-HU" sz="3200" i="1">
                          <a:latin typeface="Cambria Math" panose="02040503050406030204" pitchFamily="18" charset="0"/>
                          <a:ea typeface="Cambria Math" panose="02040503050406030204" pitchFamily="18" charset="0"/>
                        </a:rPr>
                        <m:t>𝑘</m:t>
                      </m:r>
                      <m:r>
                        <a:rPr lang="hu-HU" sz="3200" i="1" smtClean="0">
                          <a:latin typeface="Cambria Math" panose="02040503050406030204" pitchFamily="18" charset="0"/>
                          <a:ea typeface="Cambria Math" panose="02040503050406030204" pitchFamily="18" charset="0"/>
                        </a:rPr>
                        <m:t>∙</m:t>
                      </m:r>
                      <m:sSub>
                        <m:sSubPr>
                          <m:ctrlPr>
                            <a:rPr lang="hu-HU" sz="3200" i="1">
                              <a:latin typeface="Cambria Math" panose="02040503050406030204" pitchFamily="18" charset="0"/>
                              <a:ea typeface="Cambria Math" panose="02040503050406030204" pitchFamily="18" charset="0"/>
                            </a:rPr>
                          </m:ctrlPr>
                        </m:sSubPr>
                        <m:e>
                          <m:r>
                            <a:rPr lang="hu-HU" sz="3200" i="1">
                              <a:latin typeface="Cambria Math" panose="02040503050406030204" pitchFamily="18" charset="0"/>
                              <a:ea typeface="Cambria Math" panose="02040503050406030204" pitchFamily="18" charset="0"/>
                            </a:rPr>
                            <m:t>𝑡</m:t>
                          </m:r>
                        </m:e>
                        <m:sub>
                          <m:f>
                            <m:fPr>
                              <m:type m:val="skw"/>
                              <m:ctrlPr>
                                <a:rPr lang="hu-HU" sz="3200" i="1">
                                  <a:latin typeface="Cambria Math" panose="02040503050406030204" pitchFamily="18" charset="0"/>
                                  <a:ea typeface="Cambria Math" panose="02040503050406030204" pitchFamily="18" charset="0"/>
                                </a:rPr>
                              </m:ctrlPr>
                            </m:fPr>
                            <m:num>
                              <m:r>
                                <a:rPr lang="hu-HU" sz="3200" i="1">
                                  <a:latin typeface="Cambria Math" panose="02040503050406030204" pitchFamily="18" charset="0"/>
                                  <a:ea typeface="Cambria Math" panose="02040503050406030204" pitchFamily="18" charset="0"/>
                                </a:rPr>
                                <m:t>1</m:t>
                              </m:r>
                            </m:num>
                            <m:den>
                              <m:r>
                                <a:rPr lang="hu-HU" sz="3200" i="1">
                                  <a:latin typeface="Cambria Math" panose="02040503050406030204" pitchFamily="18" charset="0"/>
                                  <a:ea typeface="Cambria Math" panose="02040503050406030204" pitchFamily="18" charset="0"/>
                                </a:rPr>
                                <m:t>2</m:t>
                              </m:r>
                            </m:den>
                          </m:f>
                        </m:sub>
                      </m:sSub>
                      <m:r>
                        <a:rPr lang="hu-HU" sz="3200" i="1" smtClean="0">
                          <a:latin typeface="Cambria Math" panose="02040503050406030204" pitchFamily="18" charset="0"/>
                          <a:ea typeface="Cambria Math" panose="02040503050406030204" pitchFamily="18" charset="0"/>
                        </a:rPr>
                        <m:t>→</m:t>
                      </m:r>
                      <m:r>
                        <a:rPr lang="hu-HU" sz="3200" b="0" i="1" smtClean="0">
                          <a:latin typeface="Cambria Math" panose="02040503050406030204" pitchFamily="18" charset="0"/>
                          <a:ea typeface="Cambria Math" panose="02040503050406030204" pitchFamily="18" charset="0"/>
                        </a:rPr>
                        <m:t>−</m:t>
                      </m:r>
                      <m:func>
                        <m:funcPr>
                          <m:ctrlPr>
                            <a:rPr lang="hu-HU" sz="3200" b="0" i="1" smtClean="0">
                              <a:latin typeface="Cambria Math" panose="02040503050406030204" pitchFamily="18" charset="0"/>
                              <a:ea typeface="Cambria Math" panose="02040503050406030204" pitchFamily="18" charset="0"/>
                            </a:rPr>
                          </m:ctrlPr>
                        </m:funcPr>
                        <m:fName>
                          <m:r>
                            <m:rPr>
                              <m:sty m:val="p"/>
                            </m:rPr>
                            <a:rPr lang="hu-HU" sz="3200" b="0" i="0" smtClean="0">
                              <a:latin typeface="Cambria Math" panose="02040503050406030204" pitchFamily="18" charset="0"/>
                              <a:ea typeface="Cambria Math" panose="02040503050406030204" pitchFamily="18" charset="0"/>
                            </a:rPr>
                            <m:t>ln</m:t>
                          </m:r>
                        </m:fName>
                        <m:e>
                          <m:r>
                            <a:rPr lang="hu-HU" sz="3200" b="0" i="1" smtClean="0">
                              <a:latin typeface="Cambria Math" panose="02040503050406030204" pitchFamily="18" charset="0"/>
                              <a:ea typeface="Cambria Math" panose="02040503050406030204" pitchFamily="18" charset="0"/>
                            </a:rPr>
                            <m:t>2</m:t>
                          </m:r>
                        </m:e>
                      </m:func>
                      <m:r>
                        <a:rPr lang="hu-HU" sz="3200" b="0" i="1" smtClean="0">
                          <a:latin typeface="Cambria Math" panose="02040503050406030204" pitchFamily="18" charset="0"/>
                          <a:ea typeface="Cambria Math" panose="02040503050406030204" pitchFamily="18" charset="0"/>
                        </a:rPr>
                        <m:t>=</m:t>
                      </m:r>
                      <m:r>
                        <a:rPr lang="hu-HU" sz="3200" i="1">
                          <a:latin typeface="Cambria Math" panose="02040503050406030204" pitchFamily="18" charset="0"/>
                          <a:ea typeface="Cambria Math" panose="02040503050406030204" pitchFamily="18" charset="0"/>
                        </a:rPr>
                        <m:t>−</m:t>
                      </m:r>
                      <m:r>
                        <a:rPr lang="hu-HU" sz="3200" i="1">
                          <a:latin typeface="Cambria Math" panose="02040503050406030204" pitchFamily="18" charset="0"/>
                          <a:ea typeface="Cambria Math" panose="02040503050406030204" pitchFamily="18" charset="0"/>
                        </a:rPr>
                        <m:t>𝑘</m:t>
                      </m:r>
                      <m:r>
                        <a:rPr lang="hu-HU" sz="3200" i="1" smtClean="0">
                          <a:latin typeface="Cambria Math" panose="02040503050406030204" pitchFamily="18" charset="0"/>
                          <a:ea typeface="Cambria Math" panose="02040503050406030204" pitchFamily="18" charset="0"/>
                        </a:rPr>
                        <m:t>∙</m:t>
                      </m:r>
                      <m:sSub>
                        <m:sSubPr>
                          <m:ctrlPr>
                            <a:rPr lang="hu-HU" sz="3200" i="1">
                              <a:latin typeface="Cambria Math" panose="02040503050406030204" pitchFamily="18" charset="0"/>
                              <a:ea typeface="Cambria Math" panose="02040503050406030204" pitchFamily="18" charset="0"/>
                            </a:rPr>
                          </m:ctrlPr>
                        </m:sSubPr>
                        <m:e>
                          <m:r>
                            <a:rPr lang="hu-HU" sz="3200" i="1">
                              <a:latin typeface="Cambria Math" panose="02040503050406030204" pitchFamily="18" charset="0"/>
                              <a:ea typeface="Cambria Math" panose="02040503050406030204" pitchFamily="18" charset="0"/>
                            </a:rPr>
                            <m:t>𝑡</m:t>
                          </m:r>
                        </m:e>
                        <m:sub>
                          <m:f>
                            <m:fPr>
                              <m:type m:val="skw"/>
                              <m:ctrlPr>
                                <a:rPr lang="hu-HU" sz="3200" i="1">
                                  <a:latin typeface="Cambria Math" panose="02040503050406030204" pitchFamily="18" charset="0"/>
                                  <a:ea typeface="Cambria Math" panose="02040503050406030204" pitchFamily="18" charset="0"/>
                                </a:rPr>
                              </m:ctrlPr>
                            </m:fPr>
                            <m:num>
                              <m:r>
                                <a:rPr lang="hu-HU" sz="3200" i="1">
                                  <a:latin typeface="Cambria Math" panose="02040503050406030204" pitchFamily="18" charset="0"/>
                                  <a:ea typeface="Cambria Math" panose="02040503050406030204" pitchFamily="18" charset="0"/>
                                </a:rPr>
                                <m:t>1</m:t>
                              </m:r>
                            </m:num>
                            <m:den>
                              <m:r>
                                <a:rPr lang="hu-HU" sz="3200" i="1">
                                  <a:latin typeface="Cambria Math" panose="02040503050406030204" pitchFamily="18" charset="0"/>
                                  <a:ea typeface="Cambria Math" panose="02040503050406030204" pitchFamily="18" charset="0"/>
                                </a:rPr>
                                <m:t>2</m:t>
                              </m:r>
                            </m:den>
                          </m:f>
                        </m:sub>
                      </m:sSub>
                    </m:oMath>
                  </m:oMathPara>
                </a14:m>
                <a:endParaRPr lang="hu-HU" sz="3200" dirty="0">
                  <a:solidFill>
                    <a:schemeClr val="tx1"/>
                  </a:solidFill>
                </a:endParaRPr>
              </a:p>
            </p:txBody>
          </p:sp>
        </mc:Choice>
        <mc:Fallback xmlns="">
          <p:sp>
            <p:nvSpPr>
              <p:cNvPr id="8" name="Szövegdoboz 7">
                <a:extLst>
                  <a:ext uri="{FF2B5EF4-FFF2-40B4-BE49-F238E27FC236}">
                    <a16:creationId xmlns:a16="http://schemas.microsoft.com/office/drawing/2014/main" id="{24ACF56D-41D5-40C7-9D55-23B9F9385A6A}"/>
                  </a:ext>
                </a:extLst>
              </p:cNvPr>
              <p:cNvSpPr txBox="1">
                <a:spLocks noRot="1" noChangeAspect="1" noMove="1" noResize="1" noEditPoints="1" noAdjustHandles="1" noChangeArrowheads="1" noChangeShapeType="1" noTextEdit="1"/>
              </p:cNvSpPr>
              <p:nvPr/>
            </p:nvSpPr>
            <p:spPr>
              <a:xfrm>
                <a:off x="3224046" y="4270393"/>
                <a:ext cx="6351932" cy="921984"/>
              </a:xfrm>
              <a:prstGeom prst="rect">
                <a:avLst/>
              </a:prstGeom>
              <a:blipFill>
                <a:blip r:embed="rId3"/>
                <a:stretch>
                  <a:fillRect/>
                </a:stretch>
              </a:blipFill>
            </p:spPr>
            <p:txBody>
              <a:bodyPr/>
              <a:lstStyle/>
              <a:p>
                <a:r>
                  <a:rPr lang="hu-HU">
                    <a:noFill/>
                  </a:rPr>
                  <a:t> </a:t>
                </a:r>
              </a:p>
            </p:txBody>
          </p:sp>
        </mc:Fallback>
      </mc:AlternateContent>
      <mc:AlternateContent xmlns:mc="http://schemas.openxmlformats.org/markup-compatibility/2006" xmlns:a14="http://schemas.microsoft.com/office/drawing/2010/main">
        <mc:Choice Requires="a14">
          <p:sp>
            <p:nvSpPr>
              <p:cNvPr id="9" name="Szövegdoboz 8">
                <a:extLst>
                  <a:ext uri="{FF2B5EF4-FFF2-40B4-BE49-F238E27FC236}">
                    <a16:creationId xmlns:a16="http://schemas.microsoft.com/office/drawing/2014/main" id="{B0C46A26-FF06-4F70-979E-98B38530F36C}"/>
                  </a:ext>
                </a:extLst>
              </p:cNvPr>
              <p:cNvSpPr txBox="1"/>
              <p:nvPr/>
            </p:nvSpPr>
            <p:spPr>
              <a:xfrm>
                <a:off x="4092726" y="5459113"/>
                <a:ext cx="4374082" cy="117692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hu-HU" sz="3200" i="1" smtClean="0">
                              <a:solidFill>
                                <a:srgbClr val="FF0000"/>
                              </a:solidFill>
                              <a:latin typeface="Cambria Math" panose="02040503050406030204" pitchFamily="18" charset="0"/>
                              <a:ea typeface="Cambria Math" panose="02040503050406030204" pitchFamily="18" charset="0"/>
                            </a:rPr>
                          </m:ctrlPr>
                        </m:sSubPr>
                        <m:e>
                          <m:r>
                            <a:rPr lang="hu-HU" sz="3200" i="1">
                              <a:solidFill>
                                <a:srgbClr val="FF0000"/>
                              </a:solidFill>
                              <a:latin typeface="Cambria Math" panose="02040503050406030204" pitchFamily="18" charset="0"/>
                              <a:ea typeface="Cambria Math" panose="02040503050406030204" pitchFamily="18" charset="0"/>
                            </a:rPr>
                            <m:t>𝑡</m:t>
                          </m:r>
                        </m:e>
                        <m:sub>
                          <m:f>
                            <m:fPr>
                              <m:type m:val="skw"/>
                              <m:ctrlPr>
                                <a:rPr lang="hu-HU" sz="3200" i="1">
                                  <a:solidFill>
                                    <a:srgbClr val="FF0000"/>
                                  </a:solidFill>
                                  <a:latin typeface="Cambria Math" panose="02040503050406030204" pitchFamily="18" charset="0"/>
                                  <a:ea typeface="Cambria Math" panose="02040503050406030204" pitchFamily="18" charset="0"/>
                                </a:rPr>
                              </m:ctrlPr>
                            </m:fPr>
                            <m:num>
                              <m:r>
                                <a:rPr lang="hu-HU" sz="3200" i="1">
                                  <a:solidFill>
                                    <a:srgbClr val="FF0000"/>
                                  </a:solidFill>
                                  <a:latin typeface="Cambria Math" panose="02040503050406030204" pitchFamily="18" charset="0"/>
                                  <a:ea typeface="Cambria Math" panose="02040503050406030204" pitchFamily="18" charset="0"/>
                                </a:rPr>
                                <m:t>1</m:t>
                              </m:r>
                            </m:num>
                            <m:den>
                              <m:r>
                                <a:rPr lang="hu-HU" sz="3200" i="1">
                                  <a:solidFill>
                                    <a:srgbClr val="FF0000"/>
                                  </a:solidFill>
                                  <a:latin typeface="Cambria Math" panose="02040503050406030204" pitchFamily="18" charset="0"/>
                                  <a:ea typeface="Cambria Math" panose="02040503050406030204" pitchFamily="18" charset="0"/>
                                </a:rPr>
                                <m:t>2</m:t>
                              </m:r>
                            </m:den>
                          </m:f>
                        </m:sub>
                      </m:sSub>
                      <m:r>
                        <a:rPr lang="hu-HU" sz="3200" b="0" i="1" smtClean="0">
                          <a:solidFill>
                            <a:srgbClr val="FF0000"/>
                          </a:solidFill>
                          <a:latin typeface="Cambria Math" panose="02040503050406030204" pitchFamily="18" charset="0"/>
                          <a:ea typeface="Cambria Math" panose="02040503050406030204" pitchFamily="18" charset="0"/>
                        </a:rPr>
                        <m:t>=</m:t>
                      </m:r>
                      <m:f>
                        <m:fPr>
                          <m:ctrlPr>
                            <a:rPr lang="hu-HU" sz="3200" b="0" i="1" smtClean="0">
                              <a:solidFill>
                                <a:srgbClr val="FF0000"/>
                              </a:solidFill>
                              <a:latin typeface="Cambria Math" panose="02040503050406030204" pitchFamily="18" charset="0"/>
                              <a:ea typeface="Cambria Math" panose="02040503050406030204" pitchFamily="18" charset="0"/>
                            </a:rPr>
                          </m:ctrlPr>
                        </m:fPr>
                        <m:num>
                          <m:func>
                            <m:funcPr>
                              <m:ctrlPr>
                                <a:rPr lang="hu-HU" sz="3200" i="1">
                                  <a:solidFill>
                                    <a:srgbClr val="FF0000"/>
                                  </a:solidFill>
                                  <a:latin typeface="Cambria Math" panose="02040503050406030204" pitchFamily="18" charset="0"/>
                                  <a:ea typeface="Cambria Math" panose="02040503050406030204" pitchFamily="18" charset="0"/>
                                </a:rPr>
                              </m:ctrlPr>
                            </m:funcPr>
                            <m:fName>
                              <m:r>
                                <m:rPr>
                                  <m:sty m:val="p"/>
                                </m:rPr>
                                <a:rPr lang="hu-HU" sz="3200">
                                  <a:solidFill>
                                    <a:srgbClr val="FF0000"/>
                                  </a:solidFill>
                                  <a:latin typeface="Cambria Math" panose="02040503050406030204" pitchFamily="18" charset="0"/>
                                  <a:ea typeface="Cambria Math" panose="02040503050406030204" pitchFamily="18" charset="0"/>
                                </a:rPr>
                                <m:t>ln</m:t>
                              </m:r>
                            </m:fName>
                            <m:e>
                              <m:r>
                                <a:rPr lang="hu-HU" sz="3200" i="1">
                                  <a:solidFill>
                                    <a:srgbClr val="FF0000"/>
                                  </a:solidFill>
                                  <a:latin typeface="Cambria Math" panose="02040503050406030204" pitchFamily="18" charset="0"/>
                                  <a:ea typeface="Cambria Math" panose="02040503050406030204" pitchFamily="18" charset="0"/>
                                </a:rPr>
                                <m:t>2</m:t>
                              </m:r>
                            </m:e>
                          </m:func>
                        </m:num>
                        <m:den>
                          <m:r>
                            <a:rPr lang="hu-HU" sz="3200" b="0" i="1" smtClean="0">
                              <a:solidFill>
                                <a:srgbClr val="FF0000"/>
                              </a:solidFill>
                              <a:latin typeface="Cambria Math" panose="02040503050406030204" pitchFamily="18" charset="0"/>
                              <a:ea typeface="Cambria Math" panose="02040503050406030204" pitchFamily="18" charset="0"/>
                            </a:rPr>
                            <m:t>𝑘</m:t>
                          </m:r>
                        </m:den>
                      </m:f>
                      <m:r>
                        <a:rPr lang="hu-HU" sz="3200" b="0" i="0" smtClean="0">
                          <a:solidFill>
                            <a:schemeClr val="tx1"/>
                          </a:solidFill>
                          <a:latin typeface="Cambria Math" panose="02040503050406030204" pitchFamily="18" charset="0"/>
                          <a:ea typeface="Cambria Math" panose="02040503050406030204" pitchFamily="18" charset="0"/>
                        </a:rPr>
                        <m:t> </m:t>
                      </m:r>
                      <m:r>
                        <m:rPr>
                          <m:sty m:val="p"/>
                        </m:rPr>
                        <a:rPr lang="hu-HU" sz="3200" b="0" i="0" smtClean="0">
                          <a:solidFill>
                            <a:schemeClr val="tx1"/>
                          </a:solidFill>
                          <a:latin typeface="Cambria Math" panose="02040503050406030204" pitchFamily="18" charset="0"/>
                          <a:ea typeface="Cambria Math" panose="02040503050406030204" pitchFamily="18" charset="0"/>
                        </a:rPr>
                        <m:t>and</m:t>
                      </m:r>
                      <m:r>
                        <a:rPr lang="hu-HU" sz="3200" b="0" i="0" smtClean="0">
                          <a:solidFill>
                            <a:schemeClr val="tx1"/>
                          </a:solidFill>
                          <a:latin typeface="Cambria Math" panose="02040503050406030204" pitchFamily="18" charset="0"/>
                          <a:ea typeface="Cambria Math" panose="02040503050406030204" pitchFamily="18" charset="0"/>
                        </a:rPr>
                        <m:t> </m:t>
                      </m:r>
                      <m:r>
                        <a:rPr lang="hu-HU" sz="3200" b="0" i="1" smtClean="0">
                          <a:solidFill>
                            <a:srgbClr val="FF0000"/>
                          </a:solidFill>
                          <a:latin typeface="Cambria Math" panose="02040503050406030204" pitchFamily="18" charset="0"/>
                          <a:ea typeface="Cambria Math" panose="02040503050406030204" pitchFamily="18" charset="0"/>
                        </a:rPr>
                        <m:t>𝑘</m:t>
                      </m:r>
                      <m:r>
                        <a:rPr lang="hu-HU" sz="3200" i="1">
                          <a:solidFill>
                            <a:srgbClr val="FF0000"/>
                          </a:solidFill>
                          <a:latin typeface="Cambria Math" panose="02040503050406030204" pitchFamily="18" charset="0"/>
                          <a:ea typeface="Cambria Math" panose="02040503050406030204" pitchFamily="18" charset="0"/>
                        </a:rPr>
                        <m:t>=</m:t>
                      </m:r>
                      <m:f>
                        <m:fPr>
                          <m:ctrlPr>
                            <a:rPr lang="hu-HU" sz="3200" i="1">
                              <a:solidFill>
                                <a:srgbClr val="FF0000"/>
                              </a:solidFill>
                              <a:latin typeface="Cambria Math" panose="02040503050406030204" pitchFamily="18" charset="0"/>
                              <a:ea typeface="Cambria Math" panose="02040503050406030204" pitchFamily="18" charset="0"/>
                            </a:rPr>
                          </m:ctrlPr>
                        </m:fPr>
                        <m:num>
                          <m:func>
                            <m:funcPr>
                              <m:ctrlPr>
                                <a:rPr lang="hu-HU" sz="3200" i="1">
                                  <a:solidFill>
                                    <a:srgbClr val="FF0000"/>
                                  </a:solidFill>
                                  <a:latin typeface="Cambria Math" panose="02040503050406030204" pitchFamily="18" charset="0"/>
                                  <a:ea typeface="Cambria Math" panose="02040503050406030204" pitchFamily="18" charset="0"/>
                                </a:rPr>
                              </m:ctrlPr>
                            </m:funcPr>
                            <m:fName>
                              <m:r>
                                <m:rPr>
                                  <m:sty m:val="p"/>
                                </m:rPr>
                                <a:rPr lang="hu-HU" sz="3200">
                                  <a:solidFill>
                                    <a:srgbClr val="FF0000"/>
                                  </a:solidFill>
                                  <a:latin typeface="Cambria Math" panose="02040503050406030204" pitchFamily="18" charset="0"/>
                                  <a:ea typeface="Cambria Math" panose="02040503050406030204" pitchFamily="18" charset="0"/>
                                </a:rPr>
                                <m:t>ln</m:t>
                              </m:r>
                            </m:fName>
                            <m:e>
                              <m:r>
                                <a:rPr lang="hu-HU" sz="3200" i="1">
                                  <a:solidFill>
                                    <a:srgbClr val="FF0000"/>
                                  </a:solidFill>
                                  <a:latin typeface="Cambria Math" panose="02040503050406030204" pitchFamily="18" charset="0"/>
                                  <a:ea typeface="Cambria Math" panose="02040503050406030204" pitchFamily="18" charset="0"/>
                                </a:rPr>
                                <m:t>2</m:t>
                              </m:r>
                            </m:e>
                          </m:func>
                        </m:num>
                        <m:den>
                          <m:sSub>
                            <m:sSubPr>
                              <m:ctrlPr>
                                <a:rPr lang="hu-HU" sz="3200" i="1">
                                  <a:solidFill>
                                    <a:srgbClr val="FF0000"/>
                                  </a:solidFill>
                                  <a:latin typeface="Cambria Math" panose="02040503050406030204" pitchFamily="18" charset="0"/>
                                  <a:ea typeface="Cambria Math" panose="02040503050406030204" pitchFamily="18" charset="0"/>
                                </a:rPr>
                              </m:ctrlPr>
                            </m:sSubPr>
                            <m:e>
                              <m:r>
                                <a:rPr lang="hu-HU" sz="3200" i="1">
                                  <a:solidFill>
                                    <a:srgbClr val="FF0000"/>
                                  </a:solidFill>
                                  <a:latin typeface="Cambria Math" panose="02040503050406030204" pitchFamily="18" charset="0"/>
                                  <a:ea typeface="Cambria Math" panose="02040503050406030204" pitchFamily="18" charset="0"/>
                                </a:rPr>
                                <m:t> </m:t>
                              </m:r>
                              <m:r>
                                <a:rPr lang="hu-HU" sz="3200" i="1">
                                  <a:solidFill>
                                    <a:srgbClr val="FF0000"/>
                                  </a:solidFill>
                                  <a:latin typeface="Cambria Math" panose="02040503050406030204" pitchFamily="18" charset="0"/>
                                  <a:ea typeface="Cambria Math" panose="02040503050406030204" pitchFamily="18" charset="0"/>
                                </a:rPr>
                                <m:t>𝑡</m:t>
                              </m:r>
                            </m:e>
                            <m:sub>
                              <m:f>
                                <m:fPr>
                                  <m:type m:val="skw"/>
                                  <m:ctrlPr>
                                    <a:rPr lang="hu-HU" sz="3200" i="1">
                                      <a:solidFill>
                                        <a:srgbClr val="FF0000"/>
                                      </a:solidFill>
                                      <a:latin typeface="Cambria Math" panose="02040503050406030204" pitchFamily="18" charset="0"/>
                                      <a:ea typeface="Cambria Math" panose="02040503050406030204" pitchFamily="18" charset="0"/>
                                    </a:rPr>
                                  </m:ctrlPr>
                                </m:fPr>
                                <m:num>
                                  <m:r>
                                    <a:rPr lang="hu-HU" sz="3200" i="1">
                                      <a:solidFill>
                                        <a:srgbClr val="FF0000"/>
                                      </a:solidFill>
                                      <a:latin typeface="Cambria Math" panose="02040503050406030204" pitchFamily="18" charset="0"/>
                                      <a:ea typeface="Cambria Math" panose="02040503050406030204" pitchFamily="18" charset="0"/>
                                    </a:rPr>
                                    <m:t>1</m:t>
                                  </m:r>
                                </m:num>
                                <m:den>
                                  <m:r>
                                    <a:rPr lang="hu-HU" sz="3200" i="1">
                                      <a:solidFill>
                                        <a:srgbClr val="FF0000"/>
                                      </a:solidFill>
                                      <a:latin typeface="Cambria Math" panose="02040503050406030204" pitchFamily="18" charset="0"/>
                                      <a:ea typeface="Cambria Math" panose="02040503050406030204" pitchFamily="18" charset="0"/>
                                    </a:rPr>
                                    <m:t>2</m:t>
                                  </m:r>
                                </m:den>
                              </m:f>
                            </m:sub>
                          </m:sSub>
                        </m:den>
                      </m:f>
                    </m:oMath>
                  </m:oMathPara>
                </a14:m>
                <a:endParaRPr lang="hu-HU" sz="3200" dirty="0">
                  <a:solidFill>
                    <a:srgbClr val="FF0000"/>
                  </a:solidFill>
                </a:endParaRPr>
              </a:p>
            </p:txBody>
          </p:sp>
        </mc:Choice>
        <mc:Fallback xmlns="">
          <p:sp>
            <p:nvSpPr>
              <p:cNvPr id="9" name="Szövegdoboz 8">
                <a:extLst>
                  <a:ext uri="{FF2B5EF4-FFF2-40B4-BE49-F238E27FC236}">
                    <a16:creationId xmlns:a16="http://schemas.microsoft.com/office/drawing/2014/main" id="{B0C46A26-FF06-4F70-979E-98B38530F36C}"/>
                  </a:ext>
                </a:extLst>
              </p:cNvPr>
              <p:cNvSpPr txBox="1">
                <a:spLocks noRot="1" noChangeAspect="1" noMove="1" noResize="1" noEditPoints="1" noAdjustHandles="1" noChangeArrowheads="1" noChangeShapeType="1" noTextEdit="1"/>
              </p:cNvSpPr>
              <p:nvPr/>
            </p:nvSpPr>
            <p:spPr>
              <a:xfrm>
                <a:off x="4092726" y="5459113"/>
                <a:ext cx="4374082" cy="1176925"/>
              </a:xfrm>
              <a:prstGeom prst="rect">
                <a:avLst/>
              </a:prstGeom>
              <a:blipFill>
                <a:blip r:embed="rId4"/>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2977062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p:bldP spid="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a:extLst>
              <a:ext uri="{FF2B5EF4-FFF2-40B4-BE49-F238E27FC236}">
                <a16:creationId xmlns:a16="http://schemas.microsoft.com/office/drawing/2014/main" id="{1F5E4F99-4D1F-402A-952B-787EE227920B}"/>
              </a:ext>
            </a:extLst>
          </p:cNvPr>
          <p:cNvSpPr>
            <a:spLocks noGrp="1"/>
          </p:cNvSpPr>
          <p:nvPr>
            <p:ph idx="1"/>
          </p:nvPr>
        </p:nvSpPr>
        <p:spPr>
          <a:xfrm>
            <a:off x="320040" y="1825624"/>
            <a:ext cx="11536680" cy="4864735"/>
          </a:xfrm>
        </p:spPr>
        <p:txBody>
          <a:bodyPr>
            <a:normAutofit/>
          </a:bodyPr>
          <a:lstStyle/>
          <a:p>
            <a:pPr marL="441325" indent="-441325">
              <a:spcBef>
                <a:spcPts val="0"/>
              </a:spcBef>
              <a:spcAft>
                <a:spcPts val="1000"/>
              </a:spcAft>
            </a:pPr>
            <a:r>
              <a:rPr lang="en-US" sz="3200" dirty="0">
                <a:latin typeface="Times New Roman" panose="02020603050405020304" pitchFamily="18" charset="0"/>
                <a:cs typeface="Times New Roman" panose="02020603050405020304" pitchFamily="18" charset="0"/>
              </a:rPr>
              <a:t>How to measure the rate coefficient of a first-order reaction</a:t>
            </a:r>
            <a:r>
              <a:rPr lang="hu-HU" sz="3200" dirty="0" smtClean="0">
                <a:latin typeface="Times New Roman" panose="02020603050405020304" pitchFamily="18" charset="0"/>
                <a:cs typeface="Times New Roman" panose="02020603050405020304" pitchFamily="18" charset="0"/>
              </a:rPr>
              <a:t>?</a:t>
            </a:r>
            <a:endParaRPr lang="hu-HU" sz="3200" dirty="0">
              <a:latin typeface="Times New Roman" panose="02020603050405020304" pitchFamily="18" charset="0"/>
              <a:cs typeface="Times New Roman" panose="02020603050405020304" pitchFamily="18" charset="0"/>
            </a:endParaRPr>
          </a:p>
          <a:p>
            <a:pPr marL="7620000" indent="-441325">
              <a:spcBef>
                <a:spcPts val="0"/>
              </a:spcBef>
              <a:spcAft>
                <a:spcPts val="1000"/>
              </a:spcAft>
            </a:pPr>
            <a:r>
              <a:rPr lang="en-US" sz="3200" dirty="0">
                <a:latin typeface="Times New Roman" panose="02020603050405020304" pitchFamily="18" charset="0"/>
                <a:cs typeface="Times New Roman" panose="02020603050405020304" pitchFamily="18" charset="0"/>
              </a:rPr>
              <a:t>The half-life is independent of the starting </a:t>
            </a:r>
            <a:r>
              <a:rPr lang="en-US" sz="3200" dirty="0" smtClean="0">
                <a:latin typeface="Times New Roman" panose="02020603050405020304" pitchFamily="18" charset="0"/>
                <a:cs typeface="Times New Roman" panose="02020603050405020304" pitchFamily="18" charset="0"/>
              </a:rPr>
              <a:t>concentration</a:t>
            </a:r>
            <a:r>
              <a:rPr lang="hu-HU" sz="3200" dirty="0">
                <a:latin typeface="Times New Roman" panose="02020603050405020304" pitchFamily="18" charset="0"/>
                <a:cs typeface="Times New Roman" panose="02020603050405020304" pitchFamily="18" charset="0"/>
              </a:rPr>
              <a:t>.</a:t>
            </a:r>
          </a:p>
          <a:p>
            <a:pPr marL="7620000" indent="-441325">
              <a:spcBef>
                <a:spcPts val="0"/>
              </a:spcBef>
              <a:spcAft>
                <a:spcPts val="1000"/>
              </a:spcAft>
            </a:pPr>
            <a:r>
              <a:rPr lang="en-US" sz="3200" dirty="0">
                <a:latin typeface="Times New Roman" panose="02020603050405020304" pitchFamily="18" charset="0"/>
                <a:cs typeface="Times New Roman" panose="02020603050405020304" pitchFamily="18" charset="0"/>
              </a:rPr>
              <a:t>Any pair of points is suitable </a:t>
            </a:r>
            <a:r>
              <a:rPr lang="hu-HU" sz="3200" dirty="0" smtClean="0">
                <a:latin typeface="Times New Roman" panose="02020603050405020304" pitchFamily="18" charset="0"/>
                <a:cs typeface="Times New Roman" panose="02020603050405020304" pitchFamily="18" charset="0"/>
              </a:rPr>
              <a:t>to calculate </a:t>
            </a:r>
            <a:r>
              <a:rPr lang="en-US" sz="3200" dirty="0" smtClean="0">
                <a:latin typeface="Times New Roman" panose="02020603050405020304" pitchFamily="18" charset="0"/>
                <a:cs typeface="Times New Roman" panose="02020603050405020304" pitchFamily="18" charset="0"/>
              </a:rPr>
              <a:t>the </a:t>
            </a:r>
            <a:r>
              <a:rPr lang="en-US" sz="3200" dirty="0">
                <a:latin typeface="Times New Roman" panose="02020603050405020304" pitchFamily="18" charset="0"/>
                <a:cs typeface="Times New Roman" panose="02020603050405020304" pitchFamily="18" charset="0"/>
              </a:rPr>
              <a:t>rate </a:t>
            </a:r>
            <a:r>
              <a:rPr lang="en-US" sz="3200" dirty="0" smtClean="0">
                <a:latin typeface="Times New Roman" panose="02020603050405020304" pitchFamily="18" charset="0"/>
                <a:cs typeface="Times New Roman" panose="02020603050405020304" pitchFamily="18" charset="0"/>
              </a:rPr>
              <a:t>coefficient</a:t>
            </a:r>
            <a:r>
              <a:rPr lang="hu-HU" sz="3200" dirty="0" smtClean="0">
                <a:latin typeface="Times New Roman" panose="02020603050405020304" pitchFamily="18" charset="0"/>
                <a:cs typeface="Times New Roman" panose="02020603050405020304" pitchFamily="18" charset="0"/>
              </a:rPr>
              <a:t>,</a:t>
            </a:r>
            <a:r>
              <a:rPr lang="en-US" sz="3200" dirty="0" smtClean="0">
                <a:latin typeface="Times New Roman" panose="02020603050405020304" pitchFamily="18" charset="0"/>
                <a:cs typeface="Times New Roman" panose="02020603050405020304" pitchFamily="18" charset="0"/>
              </a:rPr>
              <a:t> </a:t>
            </a:r>
            <a:r>
              <a:rPr lang="hu-HU" sz="3200" dirty="0" smtClean="0">
                <a:latin typeface="Times New Roman" panose="02020603050405020304" pitchFamily="18" charset="0"/>
                <a:cs typeface="Times New Roman" panose="02020603050405020304" pitchFamily="18" charset="0"/>
              </a:rPr>
              <a:t>between</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which the concentration is </a:t>
            </a:r>
            <a:r>
              <a:rPr lang="hu-HU" sz="3200" dirty="0" smtClean="0">
                <a:latin typeface="Times New Roman" panose="02020603050405020304" pitchFamily="18" charset="0"/>
                <a:cs typeface="Times New Roman" panose="02020603050405020304" pitchFamily="18" charset="0"/>
              </a:rPr>
              <a:t>reduced by factor of 2.</a:t>
            </a:r>
            <a:endParaRPr lang="hu-HU" sz="3200" dirty="0">
              <a:latin typeface="Times New Roman" panose="02020603050405020304" pitchFamily="18" charset="0"/>
              <a:cs typeface="Times New Roman" panose="02020603050405020304" pitchFamily="18" charset="0"/>
            </a:endParaRPr>
          </a:p>
        </p:txBody>
      </p:sp>
      <p:pic>
        <p:nvPicPr>
          <p:cNvPr id="41" name="Kép 40">
            <a:extLst>
              <a:ext uri="{FF2B5EF4-FFF2-40B4-BE49-F238E27FC236}">
                <a16:creationId xmlns:a16="http://schemas.microsoft.com/office/drawing/2014/main" id="{17F2B57A-2287-40D3-8632-D9FB38F3D4AC}"/>
              </a:ext>
            </a:extLst>
          </p:cNvPr>
          <p:cNvPicPr>
            <a:picLocks noChangeAspect="1"/>
          </p:cNvPicPr>
          <p:nvPr/>
        </p:nvPicPr>
        <p:blipFill>
          <a:blip r:embed="rId2"/>
          <a:stretch>
            <a:fillRect/>
          </a:stretch>
        </p:blipFill>
        <p:spPr>
          <a:xfrm>
            <a:off x="97723" y="2481304"/>
            <a:ext cx="7411564" cy="4320000"/>
          </a:xfrm>
          <a:prstGeom prst="rect">
            <a:avLst/>
          </a:prstGeom>
        </p:spPr>
      </p:pic>
      <p:sp>
        <p:nvSpPr>
          <p:cNvPr id="2" name="Cím 1">
            <a:extLst>
              <a:ext uri="{FF2B5EF4-FFF2-40B4-BE49-F238E27FC236}">
                <a16:creationId xmlns:a16="http://schemas.microsoft.com/office/drawing/2014/main" id="{D50E7FE7-7A6B-4BF8-9EE5-6AB1B782DF72}"/>
              </a:ext>
            </a:extLst>
          </p:cNvPr>
          <p:cNvSpPr>
            <a:spLocks noGrp="1"/>
          </p:cNvSpPr>
          <p:nvPr>
            <p:ph type="title"/>
          </p:nvPr>
        </p:nvSpPr>
        <p:spPr/>
        <p:txBody>
          <a:bodyPr/>
          <a:lstStyle/>
          <a:p>
            <a:pPr algn="ctr"/>
            <a:r>
              <a:rPr lang="hu-HU" dirty="0">
                <a:latin typeface="Times New Roman" panose="02020603050405020304" pitchFamily="18" charset="0"/>
                <a:cs typeface="Times New Roman" panose="02020603050405020304" pitchFamily="18" charset="0"/>
              </a:rPr>
              <a:t>Special cases - first-order reactions</a:t>
            </a:r>
          </a:p>
        </p:txBody>
      </p:sp>
      <p:grpSp>
        <p:nvGrpSpPr>
          <p:cNvPr id="55" name="Csoportba foglalás 54">
            <a:extLst>
              <a:ext uri="{FF2B5EF4-FFF2-40B4-BE49-F238E27FC236}">
                <a16:creationId xmlns:a16="http://schemas.microsoft.com/office/drawing/2014/main" id="{DCD007ED-907A-458C-AEC9-B23EB2C3EFD8}"/>
              </a:ext>
            </a:extLst>
          </p:cNvPr>
          <p:cNvGrpSpPr/>
          <p:nvPr/>
        </p:nvGrpSpPr>
        <p:grpSpPr>
          <a:xfrm>
            <a:off x="1451159" y="3611878"/>
            <a:ext cx="1943" cy="2360876"/>
            <a:chOff x="1451159" y="3611878"/>
            <a:chExt cx="1943" cy="2360876"/>
          </a:xfrm>
        </p:grpSpPr>
        <p:cxnSp>
          <p:nvCxnSpPr>
            <p:cNvPr id="13" name="Egyenes összekötő nyíllal 12">
              <a:extLst>
                <a:ext uri="{FF2B5EF4-FFF2-40B4-BE49-F238E27FC236}">
                  <a16:creationId xmlns:a16="http://schemas.microsoft.com/office/drawing/2014/main" id="{37158A2D-5D85-46D0-9F13-6EE8BAD7BF7C}"/>
                </a:ext>
              </a:extLst>
            </p:cNvPr>
            <p:cNvCxnSpPr>
              <a:cxnSpLocks/>
            </p:cNvCxnSpPr>
            <p:nvPr/>
          </p:nvCxnSpPr>
          <p:spPr>
            <a:xfrm>
              <a:off x="1453102" y="3611878"/>
              <a:ext cx="0" cy="1190710"/>
            </a:xfrm>
            <a:prstGeom prst="straightConnector1">
              <a:avLst/>
            </a:prstGeom>
            <a:ln w="25400">
              <a:solidFill>
                <a:schemeClr val="tx1"/>
              </a:solidFill>
              <a:headEnd type="stealth" w="lg" len="lg"/>
              <a:tailEnd type="stealth" w="lg" len="lg"/>
            </a:ln>
          </p:spPr>
          <p:style>
            <a:lnRef idx="1">
              <a:schemeClr val="accent1"/>
            </a:lnRef>
            <a:fillRef idx="0">
              <a:schemeClr val="accent1"/>
            </a:fillRef>
            <a:effectRef idx="0">
              <a:schemeClr val="accent1"/>
            </a:effectRef>
            <a:fontRef idx="minor">
              <a:schemeClr val="tx1"/>
            </a:fontRef>
          </p:style>
        </p:cxnSp>
        <p:cxnSp>
          <p:nvCxnSpPr>
            <p:cNvPr id="19" name="Egyenes összekötő nyíllal 18">
              <a:extLst>
                <a:ext uri="{FF2B5EF4-FFF2-40B4-BE49-F238E27FC236}">
                  <a16:creationId xmlns:a16="http://schemas.microsoft.com/office/drawing/2014/main" id="{CC6960CD-8538-4612-8720-62F76B0B2C41}"/>
                </a:ext>
              </a:extLst>
            </p:cNvPr>
            <p:cNvCxnSpPr>
              <a:cxnSpLocks/>
            </p:cNvCxnSpPr>
            <p:nvPr/>
          </p:nvCxnSpPr>
          <p:spPr>
            <a:xfrm>
              <a:off x="1451159" y="4782044"/>
              <a:ext cx="0" cy="1190710"/>
            </a:xfrm>
            <a:prstGeom prst="straightConnector1">
              <a:avLst/>
            </a:prstGeom>
            <a:ln w="25400">
              <a:solidFill>
                <a:schemeClr val="tx1"/>
              </a:solidFill>
              <a:headEnd type="stealth" w="lg" len="lg"/>
              <a:tailEnd type="stealth" w="lg" len="lg"/>
            </a:ln>
          </p:spPr>
          <p:style>
            <a:lnRef idx="1">
              <a:schemeClr val="accent1"/>
            </a:lnRef>
            <a:fillRef idx="0">
              <a:schemeClr val="accent1"/>
            </a:fillRef>
            <a:effectRef idx="0">
              <a:schemeClr val="accent1"/>
            </a:effectRef>
            <a:fontRef idx="minor">
              <a:schemeClr val="tx1"/>
            </a:fontRef>
          </p:style>
        </p:cxnSp>
      </p:grpSp>
      <p:grpSp>
        <p:nvGrpSpPr>
          <p:cNvPr id="58" name="Csoportba foglalás 57">
            <a:extLst>
              <a:ext uri="{FF2B5EF4-FFF2-40B4-BE49-F238E27FC236}">
                <a16:creationId xmlns:a16="http://schemas.microsoft.com/office/drawing/2014/main" id="{F9976EF8-C177-407E-A27A-07CB057CDDCA}"/>
              </a:ext>
            </a:extLst>
          </p:cNvPr>
          <p:cNvGrpSpPr/>
          <p:nvPr/>
        </p:nvGrpSpPr>
        <p:grpSpPr>
          <a:xfrm>
            <a:off x="4397118" y="5314480"/>
            <a:ext cx="1943" cy="653335"/>
            <a:chOff x="4397118" y="5314480"/>
            <a:chExt cx="1943" cy="653335"/>
          </a:xfrm>
        </p:grpSpPr>
        <p:cxnSp>
          <p:nvCxnSpPr>
            <p:cNvPr id="22" name="Egyenes összekötő nyíllal 21">
              <a:extLst>
                <a:ext uri="{FF2B5EF4-FFF2-40B4-BE49-F238E27FC236}">
                  <a16:creationId xmlns:a16="http://schemas.microsoft.com/office/drawing/2014/main" id="{A21ADF12-D64F-4765-A38B-A24E8AF58D2B}"/>
                </a:ext>
              </a:extLst>
            </p:cNvPr>
            <p:cNvCxnSpPr>
              <a:cxnSpLocks/>
            </p:cNvCxnSpPr>
            <p:nvPr/>
          </p:nvCxnSpPr>
          <p:spPr>
            <a:xfrm>
              <a:off x="4399061" y="5314480"/>
              <a:ext cx="0" cy="346545"/>
            </a:xfrm>
            <a:prstGeom prst="straightConnector1">
              <a:avLst/>
            </a:prstGeom>
            <a:ln w="25400">
              <a:solidFill>
                <a:schemeClr val="tx1"/>
              </a:solidFill>
              <a:headEnd type="stealth" w="med" len="lg"/>
              <a:tailEnd type="stealth" w="med" len="lg"/>
            </a:ln>
          </p:spPr>
          <p:style>
            <a:lnRef idx="1">
              <a:schemeClr val="accent1"/>
            </a:lnRef>
            <a:fillRef idx="0">
              <a:schemeClr val="accent1"/>
            </a:fillRef>
            <a:effectRef idx="0">
              <a:schemeClr val="accent1"/>
            </a:effectRef>
            <a:fontRef idx="minor">
              <a:schemeClr val="tx1"/>
            </a:fontRef>
          </p:style>
        </p:cxnSp>
        <p:cxnSp>
          <p:nvCxnSpPr>
            <p:cNvPr id="24" name="Egyenes összekötő nyíllal 23">
              <a:extLst>
                <a:ext uri="{FF2B5EF4-FFF2-40B4-BE49-F238E27FC236}">
                  <a16:creationId xmlns:a16="http://schemas.microsoft.com/office/drawing/2014/main" id="{F579D5DB-B6CA-4B82-90A0-EB50A01A8AA6}"/>
                </a:ext>
              </a:extLst>
            </p:cNvPr>
            <p:cNvCxnSpPr>
              <a:cxnSpLocks/>
            </p:cNvCxnSpPr>
            <p:nvPr/>
          </p:nvCxnSpPr>
          <p:spPr>
            <a:xfrm>
              <a:off x="4397118" y="5621270"/>
              <a:ext cx="0" cy="346545"/>
            </a:xfrm>
            <a:prstGeom prst="straightConnector1">
              <a:avLst/>
            </a:prstGeom>
            <a:ln w="25400">
              <a:solidFill>
                <a:schemeClr val="tx1"/>
              </a:solidFill>
              <a:headEnd type="stealth" w="med" len="lg"/>
              <a:tailEnd type="stealth" w="med" len="lg"/>
            </a:ln>
          </p:spPr>
          <p:style>
            <a:lnRef idx="1">
              <a:schemeClr val="accent1"/>
            </a:lnRef>
            <a:fillRef idx="0">
              <a:schemeClr val="accent1"/>
            </a:fillRef>
            <a:effectRef idx="0">
              <a:schemeClr val="accent1"/>
            </a:effectRef>
            <a:fontRef idx="minor">
              <a:schemeClr val="tx1"/>
            </a:fontRef>
          </p:style>
        </p:cxnSp>
      </p:grpSp>
      <p:grpSp>
        <p:nvGrpSpPr>
          <p:cNvPr id="56" name="Csoportba foglalás 55">
            <a:extLst>
              <a:ext uri="{FF2B5EF4-FFF2-40B4-BE49-F238E27FC236}">
                <a16:creationId xmlns:a16="http://schemas.microsoft.com/office/drawing/2014/main" id="{CF549987-027C-4948-BFF4-DFBDC0A1F47B}"/>
              </a:ext>
            </a:extLst>
          </p:cNvPr>
          <p:cNvGrpSpPr/>
          <p:nvPr/>
        </p:nvGrpSpPr>
        <p:grpSpPr>
          <a:xfrm>
            <a:off x="1979218" y="4106180"/>
            <a:ext cx="1325" cy="1867198"/>
            <a:chOff x="1979218" y="4106180"/>
            <a:chExt cx="1325" cy="1867198"/>
          </a:xfrm>
        </p:grpSpPr>
        <p:cxnSp>
          <p:nvCxnSpPr>
            <p:cNvPr id="27" name="Egyenes összekötő nyíllal 26">
              <a:extLst>
                <a:ext uri="{FF2B5EF4-FFF2-40B4-BE49-F238E27FC236}">
                  <a16:creationId xmlns:a16="http://schemas.microsoft.com/office/drawing/2014/main" id="{B7E5CBC9-7ABC-42DA-8037-7E4363DA1882}"/>
                </a:ext>
              </a:extLst>
            </p:cNvPr>
            <p:cNvCxnSpPr>
              <a:cxnSpLocks/>
            </p:cNvCxnSpPr>
            <p:nvPr/>
          </p:nvCxnSpPr>
          <p:spPr>
            <a:xfrm>
              <a:off x="1979218" y="4106180"/>
              <a:ext cx="0" cy="966752"/>
            </a:xfrm>
            <a:prstGeom prst="straightConnector1">
              <a:avLst/>
            </a:prstGeom>
            <a:ln w="25400">
              <a:solidFill>
                <a:schemeClr val="tx1"/>
              </a:solidFill>
              <a:headEnd type="stealth" w="lg" len="lg"/>
              <a:tailEnd type="stealth" w="lg" len="lg"/>
            </a:ln>
          </p:spPr>
          <p:style>
            <a:lnRef idx="1">
              <a:schemeClr val="accent1"/>
            </a:lnRef>
            <a:fillRef idx="0">
              <a:schemeClr val="accent1"/>
            </a:fillRef>
            <a:effectRef idx="0">
              <a:schemeClr val="accent1"/>
            </a:effectRef>
            <a:fontRef idx="minor">
              <a:schemeClr val="tx1"/>
            </a:fontRef>
          </p:style>
        </p:cxnSp>
        <p:cxnSp>
          <p:nvCxnSpPr>
            <p:cNvPr id="29" name="Egyenes összekötő nyíllal 28">
              <a:extLst>
                <a:ext uri="{FF2B5EF4-FFF2-40B4-BE49-F238E27FC236}">
                  <a16:creationId xmlns:a16="http://schemas.microsoft.com/office/drawing/2014/main" id="{381A01E7-C0EA-4D33-AD1E-7A3B1C80D128}"/>
                </a:ext>
              </a:extLst>
            </p:cNvPr>
            <p:cNvCxnSpPr>
              <a:cxnSpLocks/>
            </p:cNvCxnSpPr>
            <p:nvPr/>
          </p:nvCxnSpPr>
          <p:spPr>
            <a:xfrm>
              <a:off x="1980543" y="5006626"/>
              <a:ext cx="0" cy="966752"/>
            </a:xfrm>
            <a:prstGeom prst="straightConnector1">
              <a:avLst/>
            </a:prstGeom>
            <a:ln w="25400">
              <a:solidFill>
                <a:schemeClr val="tx1"/>
              </a:solidFill>
              <a:headEnd type="stealth" w="lg" len="lg"/>
              <a:tailEnd type="stealth" w="lg" len="lg"/>
            </a:ln>
          </p:spPr>
          <p:style>
            <a:lnRef idx="1">
              <a:schemeClr val="accent1"/>
            </a:lnRef>
            <a:fillRef idx="0">
              <a:schemeClr val="accent1"/>
            </a:fillRef>
            <a:effectRef idx="0">
              <a:schemeClr val="accent1"/>
            </a:effectRef>
            <a:fontRef idx="minor">
              <a:schemeClr val="tx1"/>
            </a:fontRef>
          </p:style>
        </p:cxnSp>
      </p:grpSp>
      <p:grpSp>
        <p:nvGrpSpPr>
          <p:cNvPr id="57" name="Csoportba foglalás 56">
            <a:extLst>
              <a:ext uri="{FF2B5EF4-FFF2-40B4-BE49-F238E27FC236}">
                <a16:creationId xmlns:a16="http://schemas.microsoft.com/office/drawing/2014/main" id="{D29FDBDC-04FE-4C14-A8D2-CA7604B2E95E}"/>
              </a:ext>
            </a:extLst>
          </p:cNvPr>
          <p:cNvGrpSpPr/>
          <p:nvPr/>
        </p:nvGrpSpPr>
        <p:grpSpPr>
          <a:xfrm>
            <a:off x="2792899" y="4647897"/>
            <a:ext cx="6624" cy="1323533"/>
            <a:chOff x="2792899" y="4647897"/>
            <a:chExt cx="6624" cy="1323533"/>
          </a:xfrm>
        </p:grpSpPr>
        <p:cxnSp>
          <p:nvCxnSpPr>
            <p:cNvPr id="20" name="Egyenes összekötő nyíllal 19">
              <a:extLst>
                <a:ext uri="{FF2B5EF4-FFF2-40B4-BE49-F238E27FC236}">
                  <a16:creationId xmlns:a16="http://schemas.microsoft.com/office/drawing/2014/main" id="{EA70CD46-16C0-4831-B344-E3762C5434BE}"/>
                </a:ext>
              </a:extLst>
            </p:cNvPr>
            <p:cNvCxnSpPr>
              <a:cxnSpLocks/>
            </p:cNvCxnSpPr>
            <p:nvPr/>
          </p:nvCxnSpPr>
          <p:spPr>
            <a:xfrm>
              <a:off x="2799523" y="5306529"/>
              <a:ext cx="0" cy="664901"/>
            </a:xfrm>
            <a:prstGeom prst="straightConnector1">
              <a:avLst/>
            </a:prstGeom>
            <a:ln w="25400">
              <a:solidFill>
                <a:schemeClr val="tx1"/>
              </a:solidFill>
              <a:headEnd type="stealth" w="lg" len="lg"/>
              <a:tailEnd type="stealth" w="lg" len="lg"/>
            </a:ln>
          </p:spPr>
          <p:style>
            <a:lnRef idx="1">
              <a:schemeClr val="accent1"/>
            </a:lnRef>
            <a:fillRef idx="0">
              <a:schemeClr val="accent1"/>
            </a:fillRef>
            <a:effectRef idx="0">
              <a:schemeClr val="accent1"/>
            </a:effectRef>
            <a:fontRef idx="minor">
              <a:schemeClr val="tx1"/>
            </a:fontRef>
          </p:style>
        </p:cxnSp>
        <p:cxnSp>
          <p:nvCxnSpPr>
            <p:cNvPr id="31" name="Egyenes összekötő nyíllal 30">
              <a:extLst>
                <a:ext uri="{FF2B5EF4-FFF2-40B4-BE49-F238E27FC236}">
                  <a16:creationId xmlns:a16="http://schemas.microsoft.com/office/drawing/2014/main" id="{60C37EBC-AEEA-41A6-95EE-5289C30643AC}"/>
                </a:ext>
              </a:extLst>
            </p:cNvPr>
            <p:cNvCxnSpPr>
              <a:cxnSpLocks/>
            </p:cNvCxnSpPr>
            <p:nvPr/>
          </p:nvCxnSpPr>
          <p:spPr>
            <a:xfrm>
              <a:off x="2792899" y="4647897"/>
              <a:ext cx="0" cy="664901"/>
            </a:xfrm>
            <a:prstGeom prst="straightConnector1">
              <a:avLst/>
            </a:prstGeom>
            <a:ln w="25400">
              <a:solidFill>
                <a:schemeClr val="tx1"/>
              </a:solidFill>
              <a:headEnd type="stealth" w="lg" len="lg"/>
              <a:tailEnd type="stealth" w="lg" len="lg"/>
            </a:ln>
          </p:spPr>
          <p:style>
            <a:lnRef idx="1">
              <a:schemeClr val="accent1"/>
            </a:lnRef>
            <a:fillRef idx="0">
              <a:schemeClr val="accent1"/>
            </a:fillRef>
            <a:effectRef idx="0">
              <a:schemeClr val="accent1"/>
            </a:effectRef>
            <a:fontRef idx="minor">
              <a:schemeClr val="tx1"/>
            </a:fontRef>
          </p:style>
        </p:cxnSp>
      </p:grpSp>
      <p:grpSp>
        <p:nvGrpSpPr>
          <p:cNvPr id="59" name="Csoportba foglalás 58">
            <a:extLst>
              <a:ext uri="{FF2B5EF4-FFF2-40B4-BE49-F238E27FC236}">
                <a16:creationId xmlns:a16="http://schemas.microsoft.com/office/drawing/2014/main" id="{32DD504B-5FF5-4224-BB35-56FC9C00703B}"/>
              </a:ext>
            </a:extLst>
          </p:cNvPr>
          <p:cNvGrpSpPr/>
          <p:nvPr/>
        </p:nvGrpSpPr>
        <p:grpSpPr>
          <a:xfrm>
            <a:off x="5193178" y="5509090"/>
            <a:ext cx="935" cy="466301"/>
            <a:chOff x="5193178" y="5509090"/>
            <a:chExt cx="935" cy="466301"/>
          </a:xfrm>
        </p:grpSpPr>
        <p:cxnSp>
          <p:nvCxnSpPr>
            <p:cNvPr id="34" name="Egyenes összekötő nyíllal 33">
              <a:extLst>
                <a:ext uri="{FF2B5EF4-FFF2-40B4-BE49-F238E27FC236}">
                  <a16:creationId xmlns:a16="http://schemas.microsoft.com/office/drawing/2014/main" id="{CE7E2063-8AD5-4F2C-B321-88B6C3362DDB}"/>
                </a:ext>
              </a:extLst>
            </p:cNvPr>
            <p:cNvCxnSpPr>
              <a:cxnSpLocks/>
            </p:cNvCxnSpPr>
            <p:nvPr/>
          </p:nvCxnSpPr>
          <p:spPr>
            <a:xfrm>
              <a:off x="5193178" y="5738842"/>
              <a:ext cx="0" cy="236549"/>
            </a:xfrm>
            <a:prstGeom prst="straightConnector1">
              <a:avLst/>
            </a:prstGeom>
            <a:ln w="25400">
              <a:solidFill>
                <a:schemeClr val="tx1"/>
              </a:solidFill>
              <a:headEnd type="stealth" w="sm" len="sm"/>
              <a:tailEnd type="stealth" w="sm" len="sm"/>
            </a:ln>
          </p:spPr>
          <p:style>
            <a:lnRef idx="1">
              <a:schemeClr val="accent1"/>
            </a:lnRef>
            <a:fillRef idx="0">
              <a:schemeClr val="accent1"/>
            </a:fillRef>
            <a:effectRef idx="0">
              <a:schemeClr val="accent1"/>
            </a:effectRef>
            <a:fontRef idx="minor">
              <a:schemeClr val="tx1"/>
            </a:fontRef>
          </p:style>
        </p:cxnSp>
        <p:cxnSp>
          <p:nvCxnSpPr>
            <p:cNvPr id="37" name="Egyenes összekötő nyíllal 36">
              <a:extLst>
                <a:ext uri="{FF2B5EF4-FFF2-40B4-BE49-F238E27FC236}">
                  <a16:creationId xmlns:a16="http://schemas.microsoft.com/office/drawing/2014/main" id="{F44595FD-69ED-4E63-9234-46BE0415CA2B}"/>
                </a:ext>
              </a:extLst>
            </p:cNvPr>
            <p:cNvCxnSpPr>
              <a:cxnSpLocks/>
            </p:cNvCxnSpPr>
            <p:nvPr/>
          </p:nvCxnSpPr>
          <p:spPr>
            <a:xfrm>
              <a:off x="5194113" y="5509090"/>
              <a:ext cx="0" cy="236549"/>
            </a:xfrm>
            <a:prstGeom prst="straightConnector1">
              <a:avLst/>
            </a:prstGeom>
            <a:ln w="25400">
              <a:solidFill>
                <a:schemeClr val="tx1"/>
              </a:solidFill>
              <a:headEnd type="stealth" w="sm" len="sm"/>
              <a:tailEnd type="stealth" w="sm" len="sm"/>
            </a:ln>
          </p:spPr>
          <p:style>
            <a:lnRef idx="1">
              <a:schemeClr val="accent1"/>
            </a:lnRef>
            <a:fillRef idx="0">
              <a:schemeClr val="accent1"/>
            </a:fillRef>
            <a:effectRef idx="0">
              <a:schemeClr val="accent1"/>
            </a:effectRef>
            <a:fontRef idx="minor">
              <a:schemeClr val="tx1"/>
            </a:fontRef>
          </p:style>
        </p:cxnSp>
      </p:grpSp>
      <p:grpSp>
        <p:nvGrpSpPr>
          <p:cNvPr id="54" name="Csoportba foglalás 53">
            <a:extLst>
              <a:ext uri="{FF2B5EF4-FFF2-40B4-BE49-F238E27FC236}">
                <a16:creationId xmlns:a16="http://schemas.microsoft.com/office/drawing/2014/main" id="{3287EE9C-A884-4462-A815-B2A3DEB4FD3E}"/>
              </a:ext>
            </a:extLst>
          </p:cNvPr>
          <p:cNvGrpSpPr/>
          <p:nvPr/>
        </p:nvGrpSpPr>
        <p:grpSpPr>
          <a:xfrm>
            <a:off x="1190707" y="3338776"/>
            <a:ext cx="937" cy="2629779"/>
            <a:chOff x="1190707" y="3338776"/>
            <a:chExt cx="937" cy="2629779"/>
          </a:xfrm>
        </p:grpSpPr>
        <p:cxnSp>
          <p:nvCxnSpPr>
            <p:cNvPr id="18" name="Egyenes összekötő nyíllal 17">
              <a:extLst>
                <a:ext uri="{FF2B5EF4-FFF2-40B4-BE49-F238E27FC236}">
                  <a16:creationId xmlns:a16="http://schemas.microsoft.com/office/drawing/2014/main" id="{4AE72F85-6251-4AE0-8757-FF8462FE860F}"/>
                </a:ext>
              </a:extLst>
            </p:cNvPr>
            <p:cNvCxnSpPr>
              <a:cxnSpLocks/>
            </p:cNvCxnSpPr>
            <p:nvPr/>
          </p:nvCxnSpPr>
          <p:spPr>
            <a:xfrm>
              <a:off x="1190707" y="4661757"/>
              <a:ext cx="0" cy="1306798"/>
            </a:xfrm>
            <a:prstGeom prst="straightConnector1">
              <a:avLst/>
            </a:prstGeom>
            <a:ln w="25400">
              <a:solidFill>
                <a:schemeClr val="tx1"/>
              </a:solidFill>
              <a:headEnd type="stealth" w="lg" len="lg"/>
              <a:tailEnd type="stealth" w="lg" len="lg"/>
            </a:ln>
          </p:spPr>
          <p:style>
            <a:lnRef idx="1">
              <a:schemeClr val="accent1"/>
            </a:lnRef>
            <a:fillRef idx="0">
              <a:schemeClr val="accent1"/>
            </a:fillRef>
            <a:effectRef idx="0">
              <a:schemeClr val="accent1"/>
            </a:effectRef>
            <a:fontRef idx="minor">
              <a:schemeClr val="tx1"/>
            </a:fontRef>
          </p:style>
        </p:cxnSp>
        <p:cxnSp>
          <p:nvCxnSpPr>
            <p:cNvPr id="40" name="Egyenes összekötő nyíllal 39">
              <a:extLst>
                <a:ext uri="{FF2B5EF4-FFF2-40B4-BE49-F238E27FC236}">
                  <a16:creationId xmlns:a16="http://schemas.microsoft.com/office/drawing/2014/main" id="{ABB8AA36-ECD6-4A3B-8DCC-FB339936E73B}"/>
                </a:ext>
              </a:extLst>
            </p:cNvPr>
            <p:cNvCxnSpPr>
              <a:cxnSpLocks/>
            </p:cNvCxnSpPr>
            <p:nvPr/>
          </p:nvCxnSpPr>
          <p:spPr>
            <a:xfrm>
              <a:off x="1191644" y="3338776"/>
              <a:ext cx="0" cy="1306798"/>
            </a:xfrm>
            <a:prstGeom prst="straightConnector1">
              <a:avLst/>
            </a:prstGeom>
            <a:ln w="25400">
              <a:solidFill>
                <a:schemeClr val="tx1"/>
              </a:solidFill>
              <a:headEnd type="stealth" w="lg" len="lg"/>
              <a:tailEnd type="stealth" w="lg" len="lg"/>
            </a:ln>
          </p:spPr>
          <p:style>
            <a:lnRef idx="1">
              <a:schemeClr val="accent1"/>
            </a:lnRef>
            <a:fillRef idx="0">
              <a:schemeClr val="accent1"/>
            </a:fillRef>
            <a:effectRef idx="0">
              <a:schemeClr val="accent1"/>
            </a:effectRef>
            <a:fontRef idx="minor">
              <a:schemeClr val="tx1"/>
            </a:fontRef>
          </p:style>
        </p:cxnSp>
      </p:grpSp>
      <p:grpSp>
        <p:nvGrpSpPr>
          <p:cNvPr id="49" name="Csoportba foglalás 48">
            <a:extLst>
              <a:ext uri="{FF2B5EF4-FFF2-40B4-BE49-F238E27FC236}">
                <a16:creationId xmlns:a16="http://schemas.microsoft.com/office/drawing/2014/main" id="{85B40DAC-FD74-4031-814E-B266FC9B5EBD}"/>
              </a:ext>
            </a:extLst>
          </p:cNvPr>
          <p:cNvGrpSpPr/>
          <p:nvPr/>
        </p:nvGrpSpPr>
        <p:grpSpPr>
          <a:xfrm>
            <a:off x="1440510" y="4693919"/>
            <a:ext cx="1612127" cy="400110"/>
            <a:chOff x="1440510" y="4693919"/>
            <a:chExt cx="1612127" cy="400110"/>
          </a:xfrm>
        </p:grpSpPr>
        <p:cxnSp>
          <p:nvCxnSpPr>
            <p:cNvPr id="12" name="Egyenes összekötő nyíllal 11">
              <a:extLst>
                <a:ext uri="{FF2B5EF4-FFF2-40B4-BE49-F238E27FC236}">
                  <a16:creationId xmlns:a16="http://schemas.microsoft.com/office/drawing/2014/main" id="{25C5A0EE-75E1-4CA3-BD52-27A3DB9C90F4}"/>
                </a:ext>
              </a:extLst>
            </p:cNvPr>
            <p:cNvCxnSpPr>
              <a:cxnSpLocks/>
            </p:cNvCxnSpPr>
            <p:nvPr/>
          </p:nvCxnSpPr>
          <p:spPr>
            <a:xfrm>
              <a:off x="1440510" y="4804576"/>
              <a:ext cx="1612127" cy="0"/>
            </a:xfrm>
            <a:prstGeom prst="straightConnector1">
              <a:avLst/>
            </a:prstGeom>
            <a:ln w="25400">
              <a:solidFill>
                <a:srgbClr val="FF0000"/>
              </a:solidFill>
              <a:headEnd type="stealth" w="lg" len="lg"/>
              <a:tailEnd type="stealth" w="lg" len="lg"/>
            </a:ln>
          </p:spPr>
          <p:style>
            <a:lnRef idx="1">
              <a:schemeClr val="accent1"/>
            </a:lnRef>
            <a:fillRef idx="0">
              <a:schemeClr val="accent1"/>
            </a:fillRef>
            <a:effectRef idx="0">
              <a:schemeClr val="accent1"/>
            </a:effectRef>
            <a:fontRef idx="minor">
              <a:schemeClr val="tx1"/>
            </a:fontRef>
          </p:style>
        </p:cxnSp>
        <p:sp>
          <p:nvSpPr>
            <p:cNvPr id="42" name="Szövegdoboz 41">
              <a:extLst>
                <a:ext uri="{FF2B5EF4-FFF2-40B4-BE49-F238E27FC236}">
                  <a16:creationId xmlns:a16="http://schemas.microsoft.com/office/drawing/2014/main" id="{2FEE09DC-6AF2-4AAF-8219-DD04751C454D}"/>
                </a:ext>
              </a:extLst>
            </p:cNvPr>
            <p:cNvSpPr txBox="1"/>
            <p:nvPr/>
          </p:nvSpPr>
          <p:spPr>
            <a:xfrm>
              <a:off x="2055223" y="4693919"/>
              <a:ext cx="383438" cy="400110"/>
            </a:xfrm>
            <a:prstGeom prst="rect">
              <a:avLst/>
            </a:prstGeom>
            <a:noFill/>
          </p:spPr>
          <p:txBody>
            <a:bodyPr wrap="none" rtlCol="0">
              <a:spAutoFit/>
            </a:bodyPr>
            <a:lstStyle/>
            <a:p>
              <a:r>
                <a:rPr lang="hu-HU" sz="2000" dirty="0">
                  <a:latin typeface="Times New Roman" panose="02020603050405020304" pitchFamily="18" charset="0"/>
                  <a:cs typeface="Times New Roman" panose="02020603050405020304" pitchFamily="18" charset="0"/>
                </a:rPr>
                <a:t>t</a:t>
              </a:r>
              <a:r>
                <a:rPr lang="hu-HU" sz="2000" baseline="-25000" dirty="0">
                  <a:latin typeface="Times New Roman" panose="02020603050405020304" pitchFamily="18" charset="0"/>
                  <a:cs typeface="Times New Roman" panose="02020603050405020304" pitchFamily="18" charset="0"/>
                </a:rPr>
                <a:t>½</a:t>
              </a:r>
            </a:p>
          </p:txBody>
        </p:sp>
      </p:grpSp>
      <p:grpSp>
        <p:nvGrpSpPr>
          <p:cNvPr id="50" name="Csoportba foglalás 49">
            <a:extLst>
              <a:ext uri="{FF2B5EF4-FFF2-40B4-BE49-F238E27FC236}">
                <a16:creationId xmlns:a16="http://schemas.microsoft.com/office/drawing/2014/main" id="{1D5D3DC4-27D2-4B48-A1E5-F23F97BF83C5}"/>
              </a:ext>
            </a:extLst>
          </p:cNvPr>
          <p:cNvGrpSpPr/>
          <p:nvPr/>
        </p:nvGrpSpPr>
        <p:grpSpPr>
          <a:xfrm>
            <a:off x="1974566" y="4942114"/>
            <a:ext cx="1612127" cy="400110"/>
            <a:chOff x="1974566" y="4942114"/>
            <a:chExt cx="1612127" cy="400110"/>
          </a:xfrm>
        </p:grpSpPr>
        <p:cxnSp>
          <p:nvCxnSpPr>
            <p:cNvPr id="25" name="Egyenes összekötő nyíllal 24">
              <a:extLst>
                <a:ext uri="{FF2B5EF4-FFF2-40B4-BE49-F238E27FC236}">
                  <a16:creationId xmlns:a16="http://schemas.microsoft.com/office/drawing/2014/main" id="{30E5730F-93E4-4B0A-928B-7A5F0A73129A}"/>
                </a:ext>
              </a:extLst>
            </p:cNvPr>
            <p:cNvCxnSpPr>
              <a:cxnSpLocks/>
            </p:cNvCxnSpPr>
            <p:nvPr/>
          </p:nvCxnSpPr>
          <p:spPr>
            <a:xfrm>
              <a:off x="1974566" y="5044437"/>
              <a:ext cx="1612127" cy="0"/>
            </a:xfrm>
            <a:prstGeom prst="straightConnector1">
              <a:avLst/>
            </a:prstGeom>
            <a:ln w="25400">
              <a:solidFill>
                <a:srgbClr val="FF0000"/>
              </a:solidFill>
              <a:headEnd type="stealth" w="lg" len="lg"/>
              <a:tailEnd type="stealth" w="lg" len="lg"/>
            </a:ln>
          </p:spPr>
          <p:style>
            <a:lnRef idx="1">
              <a:schemeClr val="accent1"/>
            </a:lnRef>
            <a:fillRef idx="0">
              <a:schemeClr val="accent1"/>
            </a:fillRef>
            <a:effectRef idx="0">
              <a:schemeClr val="accent1"/>
            </a:effectRef>
            <a:fontRef idx="minor">
              <a:schemeClr val="tx1"/>
            </a:fontRef>
          </p:style>
        </p:cxnSp>
        <p:sp>
          <p:nvSpPr>
            <p:cNvPr id="43" name="Szövegdoboz 42">
              <a:extLst>
                <a:ext uri="{FF2B5EF4-FFF2-40B4-BE49-F238E27FC236}">
                  <a16:creationId xmlns:a16="http://schemas.microsoft.com/office/drawing/2014/main" id="{107C1858-9413-4759-BB12-E8D8036F6BF1}"/>
                </a:ext>
              </a:extLst>
            </p:cNvPr>
            <p:cNvSpPr txBox="1"/>
            <p:nvPr/>
          </p:nvSpPr>
          <p:spPr>
            <a:xfrm>
              <a:off x="2416629" y="4942114"/>
              <a:ext cx="383438" cy="400110"/>
            </a:xfrm>
            <a:prstGeom prst="rect">
              <a:avLst/>
            </a:prstGeom>
            <a:noFill/>
          </p:spPr>
          <p:txBody>
            <a:bodyPr wrap="none" rtlCol="0">
              <a:spAutoFit/>
            </a:bodyPr>
            <a:lstStyle/>
            <a:p>
              <a:r>
                <a:rPr lang="hu-HU" sz="2000" dirty="0">
                  <a:latin typeface="Times New Roman" panose="02020603050405020304" pitchFamily="18" charset="0"/>
                  <a:cs typeface="Times New Roman" panose="02020603050405020304" pitchFamily="18" charset="0"/>
                </a:rPr>
                <a:t>t</a:t>
              </a:r>
              <a:r>
                <a:rPr lang="hu-HU" sz="2000" baseline="-25000" dirty="0">
                  <a:latin typeface="Times New Roman" panose="02020603050405020304" pitchFamily="18" charset="0"/>
                  <a:cs typeface="Times New Roman" panose="02020603050405020304" pitchFamily="18" charset="0"/>
                </a:rPr>
                <a:t>½</a:t>
              </a:r>
            </a:p>
          </p:txBody>
        </p:sp>
      </p:grpSp>
      <p:grpSp>
        <p:nvGrpSpPr>
          <p:cNvPr id="51" name="Csoportba foglalás 50">
            <a:extLst>
              <a:ext uri="{FF2B5EF4-FFF2-40B4-BE49-F238E27FC236}">
                <a16:creationId xmlns:a16="http://schemas.microsoft.com/office/drawing/2014/main" id="{9E9ECFAC-3823-48A8-A7CF-EB486E7BCEC1}"/>
              </a:ext>
            </a:extLst>
          </p:cNvPr>
          <p:cNvGrpSpPr/>
          <p:nvPr/>
        </p:nvGrpSpPr>
        <p:grpSpPr>
          <a:xfrm>
            <a:off x="2785607" y="5260915"/>
            <a:ext cx="1612127" cy="400110"/>
            <a:chOff x="2785607" y="5260915"/>
            <a:chExt cx="1612127" cy="400110"/>
          </a:xfrm>
        </p:grpSpPr>
        <p:cxnSp>
          <p:nvCxnSpPr>
            <p:cNvPr id="15" name="Egyenes összekötő nyíllal 14">
              <a:extLst>
                <a:ext uri="{FF2B5EF4-FFF2-40B4-BE49-F238E27FC236}">
                  <a16:creationId xmlns:a16="http://schemas.microsoft.com/office/drawing/2014/main" id="{DDD93725-8F33-4CBC-B562-A84635657113}"/>
                </a:ext>
              </a:extLst>
            </p:cNvPr>
            <p:cNvCxnSpPr>
              <a:cxnSpLocks/>
            </p:cNvCxnSpPr>
            <p:nvPr/>
          </p:nvCxnSpPr>
          <p:spPr>
            <a:xfrm>
              <a:off x="2785607" y="5322736"/>
              <a:ext cx="1612127" cy="0"/>
            </a:xfrm>
            <a:prstGeom prst="straightConnector1">
              <a:avLst/>
            </a:prstGeom>
            <a:ln w="25400">
              <a:solidFill>
                <a:srgbClr val="FF0000"/>
              </a:solidFill>
              <a:headEnd type="stealth" w="lg" len="lg"/>
              <a:tailEnd type="stealth" w="lg" len="lg"/>
            </a:ln>
          </p:spPr>
          <p:style>
            <a:lnRef idx="1">
              <a:schemeClr val="accent1"/>
            </a:lnRef>
            <a:fillRef idx="0">
              <a:schemeClr val="accent1"/>
            </a:fillRef>
            <a:effectRef idx="0">
              <a:schemeClr val="accent1"/>
            </a:effectRef>
            <a:fontRef idx="minor">
              <a:schemeClr val="tx1"/>
            </a:fontRef>
          </p:style>
        </p:cxnSp>
        <p:sp>
          <p:nvSpPr>
            <p:cNvPr id="44" name="Szövegdoboz 43">
              <a:extLst>
                <a:ext uri="{FF2B5EF4-FFF2-40B4-BE49-F238E27FC236}">
                  <a16:creationId xmlns:a16="http://schemas.microsoft.com/office/drawing/2014/main" id="{756C2C3E-7832-4D12-89DC-EF7E9DE983A9}"/>
                </a:ext>
              </a:extLst>
            </p:cNvPr>
            <p:cNvSpPr txBox="1"/>
            <p:nvPr/>
          </p:nvSpPr>
          <p:spPr>
            <a:xfrm>
              <a:off x="3483429" y="5260915"/>
              <a:ext cx="383438" cy="400110"/>
            </a:xfrm>
            <a:prstGeom prst="rect">
              <a:avLst/>
            </a:prstGeom>
            <a:noFill/>
          </p:spPr>
          <p:txBody>
            <a:bodyPr wrap="none" rtlCol="0">
              <a:spAutoFit/>
            </a:bodyPr>
            <a:lstStyle/>
            <a:p>
              <a:r>
                <a:rPr lang="hu-HU" sz="2000" dirty="0">
                  <a:latin typeface="Times New Roman" panose="02020603050405020304" pitchFamily="18" charset="0"/>
                  <a:cs typeface="Times New Roman" panose="02020603050405020304" pitchFamily="18" charset="0"/>
                </a:rPr>
                <a:t>t</a:t>
              </a:r>
              <a:r>
                <a:rPr lang="hu-HU" sz="2000" baseline="-25000" dirty="0">
                  <a:latin typeface="Times New Roman" panose="02020603050405020304" pitchFamily="18" charset="0"/>
                  <a:cs typeface="Times New Roman" panose="02020603050405020304" pitchFamily="18" charset="0"/>
                </a:rPr>
                <a:t>½</a:t>
              </a:r>
            </a:p>
          </p:txBody>
        </p:sp>
      </p:grpSp>
      <p:grpSp>
        <p:nvGrpSpPr>
          <p:cNvPr id="52" name="Csoportba foglalás 51">
            <a:extLst>
              <a:ext uri="{FF2B5EF4-FFF2-40B4-BE49-F238E27FC236}">
                <a16:creationId xmlns:a16="http://schemas.microsoft.com/office/drawing/2014/main" id="{A5F42EB4-9DD0-49FB-8A23-409E0FD763B4}"/>
              </a:ext>
            </a:extLst>
          </p:cNvPr>
          <p:cNvGrpSpPr/>
          <p:nvPr/>
        </p:nvGrpSpPr>
        <p:grpSpPr>
          <a:xfrm>
            <a:off x="4385145" y="5551714"/>
            <a:ext cx="1612127" cy="400110"/>
            <a:chOff x="4385145" y="5551714"/>
            <a:chExt cx="1612127" cy="400110"/>
          </a:xfrm>
        </p:grpSpPr>
        <p:cxnSp>
          <p:nvCxnSpPr>
            <p:cNvPr id="21" name="Egyenes összekötő nyíllal 20">
              <a:extLst>
                <a:ext uri="{FF2B5EF4-FFF2-40B4-BE49-F238E27FC236}">
                  <a16:creationId xmlns:a16="http://schemas.microsoft.com/office/drawing/2014/main" id="{443D0B9B-4616-4A3C-904E-8D1A76EBB3CB}"/>
                </a:ext>
              </a:extLst>
            </p:cNvPr>
            <p:cNvCxnSpPr>
              <a:cxnSpLocks/>
            </p:cNvCxnSpPr>
            <p:nvPr/>
          </p:nvCxnSpPr>
          <p:spPr>
            <a:xfrm>
              <a:off x="4385145" y="5642111"/>
              <a:ext cx="1612127" cy="0"/>
            </a:xfrm>
            <a:prstGeom prst="straightConnector1">
              <a:avLst/>
            </a:prstGeom>
            <a:ln w="25400">
              <a:solidFill>
                <a:srgbClr val="FF0000"/>
              </a:solidFill>
              <a:headEnd type="stealth" w="lg" len="lg"/>
              <a:tailEnd type="stealth" w="lg" len="lg"/>
            </a:ln>
          </p:spPr>
          <p:style>
            <a:lnRef idx="1">
              <a:schemeClr val="accent1"/>
            </a:lnRef>
            <a:fillRef idx="0">
              <a:schemeClr val="accent1"/>
            </a:fillRef>
            <a:effectRef idx="0">
              <a:schemeClr val="accent1"/>
            </a:effectRef>
            <a:fontRef idx="minor">
              <a:schemeClr val="tx1"/>
            </a:fontRef>
          </p:style>
        </p:cxnSp>
        <p:sp>
          <p:nvSpPr>
            <p:cNvPr id="45" name="Szövegdoboz 44">
              <a:extLst>
                <a:ext uri="{FF2B5EF4-FFF2-40B4-BE49-F238E27FC236}">
                  <a16:creationId xmlns:a16="http://schemas.microsoft.com/office/drawing/2014/main" id="{A62B90A0-70A1-4509-B049-366687664CBF}"/>
                </a:ext>
              </a:extLst>
            </p:cNvPr>
            <p:cNvSpPr txBox="1"/>
            <p:nvPr/>
          </p:nvSpPr>
          <p:spPr>
            <a:xfrm>
              <a:off x="4759234" y="5551714"/>
              <a:ext cx="383438" cy="400110"/>
            </a:xfrm>
            <a:prstGeom prst="rect">
              <a:avLst/>
            </a:prstGeom>
            <a:noFill/>
          </p:spPr>
          <p:txBody>
            <a:bodyPr wrap="none" rtlCol="0">
              <a:spAutoFit/>
            </a:bodyPr>
            <a:lstStyle/>
            <a:p>
              <a:r>
                <a:rPr lang="hu-HU" sz="2000" dirty="0">
                  <a:latin typeface="Times New Roman" panose="02020603050405020304" pitchFamily="18" charset="0"/>
                  <a:cs typeface="Times New Roman" panose="02020603050405020304" pitchFamily="18" charset="0"/>
                </a:rPr>
                <a:t>t</a:t>
              </a:r>
              <a:r>
                <a:rPr lang="hu-HU" sz="2000" baseline="-25000" dirty="0">
                  <a:latin typeface="Times New Roman" panose="02020603050405020304" pitchFamily="18" charset="0"/>
                  <a:cs typeface="Times New Roman" panose="02020603050405020304" pitchFamily="18" charset="0"/>
                </a:rPr>
                <a:t>½</a:t>
              </a:r>
            </a:p>
          </p:txBody>
        </p:sp>
      </p:grpSp>
      <p:grpSp>
        <p:nvGrpSpPr>
          <p:cNvPr id="53" name="Csoportba foglalás 52">
            <a:extLst>
              <a:ext uri="{FF2B5EF4-FFF2-40B4-BE49-F238E27FC236}">
                <a16:creationId xmlns:a16="http://schemas.microsoft.com/office/drawing/2014/main" id="{12C13EAA-D985-4F20-AD35-CBDAF32E0BA5}"/>
              </a:ext>
            </a:extLst>
          </p:cNvPr>
          <p:cNvGrpSpPr/>
          <p:nvPr/>
        </p:nvGrpSpPr>
        <p:grpSpPr>
          <a:xfrm>
            <a:off x="5151121" y="5661025"/>
            <a:ext cx="1655854" cy="400110"/>
            <a:chOff x="5194847" y="5661025"/>
            <a:chExt cx="1612127" cy="400110"/>
          </a:xfrm>
        </p:grpSpPr>
        <p:cxnSp>
          <p:nvCxnSpPr>
            <p:cNvPr id="26" name="Egyenes összekötő nyíllal 25">
              <a:extLst>
                <a:ext uri="{FF2B5EF4-FFF2-40B4-BE49-F238E27FC236}">
                  <a16:creationId xmlns:a16="http://schemas.microsoft.com/office/drawing/2014/main" id="{E71F9689-A2D7-47C9-BD50-F516A594236A}"/>
                </a:ext>
              </a:extLst>
            </p:cNvPr>
            <p:cNvCxnSpPr>
              <a:cxnSpLocks/>
            </p:cNvCxnSpPr>
            <p:nvPr/>
          </p:nvCxnSpPr>
          <p:spPr>
            <a:xfrm>
              <a:off x="5194847" y="5744156"/>
              <a:ext cx="1612127" cy="0"/>
            </a:xfrm>
            <a:prstGeom prst="straightConnector1">
              <a:avLst/>
            </a:prstGeom>
            <a:ln w="25400">
              <a:solidFill>
                <a:srgbClr val="FF0000"/>
              </a:solidFill>
              <a:headEnd type="stealth" w="lg" len="lg"/>
              <a:tailEnd type="stealth" w="lg" len="lg"/>
            </a:ln>
          </p:spPr>
          <p:style>
            <a:lnRef idx="1">
              <a:schemeClr val="accent1"/>
            </a:lnRef>
            <a:fillRef idx="0">
              <a:schemeClr val="accent1"/>
            </a:fillRef>
            <a:effectRef idx="0">
              <a:schemeClr val="accent1"/>
            </a:effectRef>
            <a:fontRef idx="minor">
              <a:schemeClr val="tx1"/>
            </a:fontRef>
          </p:style>
        </p:cxnSp>
        <p:sp>
          <p:nvSpPr>
            <p:cNvPr id="46" name="Szövegdoboz 45">
              <a:extLst>
                <a:ext uri="{FF2B5EF4-FFF2-40B4-BE49-F238E27FC236}">
                  <a16:creationId xmlns:a16="http://schemas.microsoft.com/office/drawing/2014/main" id="{02B17499-1038-4CC5-A97F-F3D3DDD0CC06}"/>
                </a:ext>
              </a:extLst>
            </p:cNvPr>
            <p:cNvSpPr txBox="1"/>
            <p:nvPr/>
          </p:nvSpPr>
          <p:spPr>
            <a:xfrm>
              <a:off x="5826034" y="5661025"/>
              <a:ext cx="383438" cy="400110"/>
            </a:xfrm>
            <a:prstGeom prst="rect">
              <a:avLst/>
            </a:prstGeom>
            <a:noFill/>
          </p:spPr>
          <p:txBody>
            <a:bodyPr wrap="none" rtlCol="0">
              <a:spAutoFit/>
            </a:bodyPr>
            <a:lstStyle/>
            <a:p>
              <a:r>
                <a:rPr lang="hu-HU" sz="2000" dirty="0">
                  <a:latin typeface="Times New Roman" panose="02020603050405020304" pitchFamily="18" charset="0"/>
                  <a:cs typeface="Times New Roman" panose="02020603050405020304" pitchFamily="18" charset="0"/>
                </a:rPr>
                <a:t>t</a:t>
              </a:r>
              <a:r>
                <a:rPr lang="hu-HU" sz="2000" baseline="-25000" dirty="0">
                  <a:latin typeface="Times New Roman" panose="02020603050405020304" pitchFamily="18" charset="0"/>
                  <a:cs typeface="Times New Roman" panose="02020603050405020304" pitchFamily="18" charset="0"/>
                </a:rPr>
                <a:t>½</a:t>
              </a:r>
            </a:p>
          </p:txBody>
        </p:sp>
      </p:grpSp>
      <p:grpSp>
        <p:nvGrpSpPr>
          <p:cNvPr id="48" name="Csoportba foglalás 47">
            <a:extLst>
              <a:ext uri="{FF2B5EF4-FFF2-40B4-BE49-F238E27FC236}">
                <a16:creationId xmlns:a16="http://schemas.microsoft.com/office/drawing/2014/main" id="{35733683-4614-40FF-AEBA-BD69B09AD2E3}"/>
              </a:ext>
            </a:extLst>
          </p:cNvPr>
          <p:cNvGrpSpPr/>
          <p:nvPr/>
        </p:nvGrpSpPr>
        <p:grpSpPr>
          <a:xfrm>
            <a:off x="1184744" y="4254137"/>
            <a:ext cx="1612127" cy="400110"/>
            <a:chOff x="1184744" y="4254137"/>
            <a:chExt cx="1612127" cy="400110"/>
          </a:xfrm>
        </p:grpSpPr>
        <p:cxnSp>
          <p:nvCxnSpPr>
            <p:cNvPr id="6" name="Egyenes összekötő nyíllal 5">
              <a:extLst>
                <a:ext uri="{FF2B5EF4-FFF2-40B4-BE49-F238E27FC236}">
                  <a16:creationId xmlns:a16="http://schemas.microsoft.com/office/drawing/2014/main" id="{369AFE41-37AD-4756-9CB3-F7D368A19EDA}"/>
                </a:ext>
              </a:extLst>
            </p:cNvPr>
            <p:cNvCxnSpPr>
              <a:cxnSpLocks/>
            </p:cNvCxnSpPr>
            <p:nvPr/>
          </p:nvCxnSpPr>
          <p:spPr>
            <a:xfrm>
              <a:off x="1184744" y="4652176"/>
              <a:ext cx="1612127" cy="0"/>
            </a:xfrm>
            <a:prstGeom prst="straightConnector1">
              <a:avLst/>
            </a:prstGeom>
            <a:ln w="25400">
              <a:solidFill>
                <a:srgbClr val="FF0000"/>
              </a:solidFill>
              <a:headEnd type="stealth" w="lg" len="lg"/>
              <a:tailEnd type="stealth" w="lg" len="lg"/>
            </a:ln>
          </p:spPr>
          <p:style>
            <a:lnRef idx="1">
              <a:schemeClr val="accent1"/>
            </a:lnRef>
            <a:fillRef idx="0">
              <a:schemeClr val="accent1"/>
            </a:fillRef>
            <a:effectRef idx="0">
              <a:schemeClr val="accent1"/>
            </a:effectRef>
            <a:fontRef idx="minor">
              <a:schemeClr val="tx1"/>
            </a:fontRef>
          </p:style>
        </p:cxnSp>
        <p:sp>
          <p:nvSpPr>
            <p:cNvPr id="47" name="Szövegdoboz 46">
              <a:extLst>
                <a:ext uri="{FF2B5EF4-FFF2-40B4-BE49-F238E27FC236}">
                  <a16:creationId xmlns:a16="http://schemas.microsoft.com/office/drawing/2014/main" id="{2C5F290F-641E-472C-89EF-338055DA13B0}"/>
                </a:ext>
              </a:extLst>
            </p:cNvPr>
            <p:cNvSpPr txBox="1"/>
            <p:nvPr/>
          </p:nvSpPr>
          <p:spPr>
            <a:xfrm>
              <a:off x="1537063" y="4254137"/>
              <a:ext cx="383438" cy="400110"/>
            </a:xfrm>
            <a:prstGeom prst="rect">
              <a:avLst/>
            </a:prstGeom>
            <a:noFill/>
          </p:spPr>
          <p:txBody>
            <a:bodyPr wrap="none" rtlCol="0">
              <a:spAutoFit/>
            </a:bodyPr>
            <a:lstStyle/>
            <a:p>
              <a:r>
                <a:rPr lang="hu-HU" sz="2000" dirty="0">
                  <a:latin typeface="Times New Roman" panose="02020603050405020304" pitchFamily="18" charset="0"/>
                  <a:cs typeface="Times New Roman" panose="02020603050405020304" pitchFamily="18" charset="0"/>
                </a:rPr>
                <a:t>t</a:t>
              </a:r>
              <a:r>
                <a:rPr lang="hu-HU" sz="2000" baseline="-25000" dirty="0">
                  <a:latin typeface="Times New Roman" panose="02020603050405020304" pitchFamily="18" charset="0"/>
                  <a:cs typeface="Times New Roman" panose="02020603050405020304" pitchFamily="18" charset="0"/>
                </a:rPr>
                <a:t>½</a:t>
              </a:r>
            </a:p>
          </p:txBody>
        </p:sp>
      </p:grpSp>
      <mc:AlternateContent xmlns:mc="http://schemas.openxmlformats.org/markup-compatibility/2006" xmlns:a14="http://schemas.microsoft.com/office/drawing/2010/main">
        <mc:Choice Requires="a14">
          <p:sp>
            <p:nvSpPr>
              <p:cNvPr id="60" name="Szövegdoboz 59">
                <a:extLst>
                  <a:ext uri="{FF2B5EF4-FFF2-40B4-BE49-F238E27FC236}">
                    <a16:creationId xmlns:a16="http://schemas.microsoft.com/office/drawing/2014/main" id="{0FA09F50-432D-4E1C-87AE-342450F24DF5}"/>
                  </a:ext>
                </a:extLst>
              </p:cNvPr>
              <p:cNvSpPr txBox="1"/>
              <p:nvPr/>
            </p:nvSpPr>
            <p:spPr>
              <a:xfrm>
                <a:off x="5083878" y="3401713"/>
                <a:ext cx="1597169" cy="117692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hu-HU" sz="3200" b="0" i="1" smtClean="0">
                          <a:solidFill>
                            <a:srgbClr val="FF0000"/>
                          </a:solidFill>
                          <a:latin typeface="Cambria Math" panose="02040503050406030204" pitchFamily="18" charset="0"/>
                          <a:ea typeface="Cambria Math" panose="02040503050406030204" pitchFamily="18" charset="0"/>
                        </a:rPr>
                        <m:t>𝑘</m:t>
                      </m:r>
                      <m:r>
                        <a:rPr lang="hu-HU" sz="3200" i="1">
                          <a:solidFill>
                            <a:srgbClr val="FF0000"/>
                          </a:solidFill>
                          <a:latin typeface="Cambria Math" panose="02040503050406030204" pitchFamily="18" charset="0"/>
                          <a:ea typeface="Cambria Math" panose="02040503050406030204" pitchFamily="18" charset="0"/>
                        </a:rPr>
                        <m:t>=</m:t>
                      </m:r>
                      <m:f>
                        <m:fPr>
                          <m:ctrlPr>
                            <a:rPr lang="hu-HU" sz="3200" i="1">
                              <a:solidFill>
                                <a:srgbClr val="FF0000"/>
                              </a:solidFill>
                              <a:latin typeface="Cambria Math" panose="02040503050406030204" pitchFamily="18" charset="0"/>
                              <a:ea typeface="Cambria Math" panose="02040503050406030204" pitchFamily="18" charset="0"/>
                            </a:rPr>
                          </m:ctrlPr>
                        </m:fPr>
                        <m:num>
                          <m:func>
                            <m:funcPr>
                              <m:ctrlPr>
                                <a:rPr lang="hu-HU" sz="3200" i="1">
                                  <a:solidFill>
                                    <a:srgbClr val="FF0000"/>
                                  </a:solidFill>
                                  <a:latin typeface="Cambria Math" panose="02040503050406030204" pitchFamily="18" charset="0"/>
                                  <a:ea typeface="Cambria Math" panose="02040503050406030204" pitchFamily="18" charset="0"/>
                                </a:rPr>
                              </m:ctrlPr>
                            </m:funcPr>
                            <m:fName>
                              <m:r>
                                <m:rPr>
                                  <m:sty m:val="p"/>
                                </m:rPr>
                                <a:rPr lang="hu-HU" sz="3200">
                                  <a:solidFill>
                                    <a:srgbClr val="FF0000"/>
                                  </a:solidFill>
                                  <a:latin typeface="Cambria Math" panose="02040503050406030204" pitchFamily="18" charset="0"/>
                                  <a:ea typeface="Cambria Math" panose="02040503050406030204" pitchFamily="18" charset="0"/>
                                </a:rPr>
                                <m:t>ln</m:t>
                              </m:r>
                            </m:fName>
                            <m:e>
                              <m:r>
                                <a:rPr lang="hu-HU" sz="3200" i="1">
                                  <a:solidFill>
                                    <a:srgbClr val="FF0000"/>
                                  </a:solidFill>
                                  <a:latin typeface="Cambria Math" panose="02040503050406030204" pitchFamily="18" charset="0"/>
                                  <a:ea typeface="Cambria Math" panose="02040503050406030204" pitchFamily="18" charset="0"/>
                                </a:rPr>
                                <m:t>2</m:t>
                              </m:r>
                            </m:e>
                          </m:func>
                        </m:num>
                        <m:den>
                          <m:sSub>
                            <m:sSubPr>
                              <m:ctrlPr>
                                <a:rPr lang="hu-HU" sz="3200" i="1">
                                  <a:solidFill>
                                    <a:srgbClr val="FF0000"/>
                                  </a:solidFill>
                                  <a:latin typeface="Cambria Math" panose="02040503050406030204" pitchFamily="18" charset="0"/>
                                  <a:ea typeface="Cambria Math" panose="02040503050406030204" pitchFamily="18" charset="0"/>
                                </a:rPr>
                              </m:ctrlPr>
                            </m:sSubPr>
                            <m:e>
                              <m:r>
                                <a:rPr lang="hu-HU" sz="3200" i="1">
                                  <a:solidFill>
                                    <a:srgbClr val="FF0000"/>
                                  </a:solidFill>
                                  <a:latin typeface="Cambria Math" panose="02040503050406030204" pitchFamily="18" charset="0"/>
                                  <a:ea typeface="Cambria Math" panose="02040503050406030204" pitchFamily="18" charset="0"/>
                                </a:rPr>
                                <m:t> </m:t>
                              </m:r>
                              <m:r>
                                <a:rPr lang="hu-HU" sz="3200" i="1">
                                  <a:solidFill>
                                    <a:srgbClr val="FF0000"/>
                                  </a:solidFill>
                                  <a:latin typeface="Cambria Math" panose="02040503050406030204" pitchFamily="18" charset="0"/>
                                  <a:ea typeface="Cambria Math" panose="02040503050406030204" pitchFamily="18" charset="0"/>
                                </a:rPr>
                                <m:t>𝑡</m:t>
                              </m:r>
                            </m:e>
                            <m:sub>
                              <m:f>
                                <m:fPr>
                                  <m:type m:val="skw"/>
                                  <m:ctrlPr>
                                    <a:rPr lang="hu-HU" sz="3200" i="1">
                                      <a:solidFill>
                                        <a:srgbClr val="FF0000"/>
                                      </a:solidFill>
                                      <a:latin typeface="Cambria Math" panose="02040503050406030204" pitchFamily="18" charset="0"/>
                                      <a:ea typeface="Cambria Math" panose="02040503050406030204" pitchFamily="18" charset="0"/>
                                    </a:rPr>
                                  </m:ctrlPr>
                                </m:fPr>
                                <m:num>
                                  <m:r>
                                    <a:rPr lang="hu-HU" sz="3200" i="1">
                                      <a:solidFill>
                                        <a:srgbClr val="FF0000"/>
                                      </a:solidFill>
                                      <a:latin typeface="Cambria Math" panose="02040503050406030204" pitchFamily="18" charset="0"/>
                                      <a:ea typeface="Cambria Math" panose="02040503050406030204" pitchFamily="18" charset="0"/>
                                    </a:rPr>
                                    <m:t>1</m:t>
                                  </m:r>
                                </m:num>
                                <m:den>
                                  <m:r>
                                    <a:rPr lang="hu-HU" sz="3200" i="1">
                                      <a:solidFill>
                                        <a:srgbClr val="FF0000"/>
                                      </a:solidFill>
                                      <a:latin typeface="Cambria Math" panose="02040503050406030204" pitchFamily="18" charset="0"/>
                                      <a:ea typeface="Cambria Math" panose="02040503050406030204" pitchFamily="18" charset="0"/>
                                    </a:rPr>
                                    <m:t>2</m:t>
                                  </m:r>
                                </m:den>
                              </m:f>
                            </m:sub>
                          </m:sSub>
                        </m:den>
                      </m:f>
                    </m:oMath>
                  </m:oMathPara>
                </a14:m>
                <a:endParaRPr lang="hu-HU" sz="3200" dirty="0">
                  <a:solidFill>
                    <a:srgbClr val="FF0000"/>
                  </a:solidFill>
                </a:endParaRPr>
              </a:p>
            </p:txBody>
          </p:sp>
        </mc:Choice>
        <mc:Fallback xmlns="">
          <p:sp>
            <p:nvSpPr>
              <p:cNvPr id="60" name="Szövegdoboz 59">
                <a:extLst>
                  <a:ext uri="{FF2B5EF4-FFF2-40B4-BE49-F238E27FC236}">
                    <a16:creationId xmlns:a16="http://schemas.microsoft.com/office/drawing/2014/main" id="{0FA09F50-432D-4E1C-87AE-342450F24DF5}"/>
                  </a:ext>
                </a:extLst>
              </p:cNvPr>
              <p:cNvSpPr txBox="1">
                <a:spLocks noRot="1" noChangeAspect="1" noMove="1" noResize="1" noEditPoints="1" noAdjustHandles="1" noChangeArrowheads="1" noChangeShapeType="1" noTextEdit="1"/>
              </p:cNvSpPr>
              <p:nvPr/>
            </p:nvSpPr>
            <p:spPr>
              <a:xfrm>
                <a:off x="5083878" y="3401713"/>
                <a:ext cx="1597169" cy="1176925"/>
              </a:xfrm>
              <a:prstGeom prst="rect">
                <a:avLst/>
              </a:prstGeom>
              <a:blipFill>
                <a:blip r:embed="rId3"/>
                <a:stretch>
                  <a:fillRect/>
                </a:stretch>
              </a:blipFill>
            </p:spPr>
            <p:txBody>
              <a:bodyPr/>
              <a:lstStyle/>
              <a:p>
                <a:r>
                  <a:rPr lang="hu-HU">
                    <a:noFill/>
                  </a:rPr>
                  <a:t> </a:t>
                </a:r>
              </a:p>
            </p:txBody>
          </p:sp>
        </mc:Fallback>
      </mc:AlternateContent>
      <p:sp>
        <p:nvSpPr>
          <p:cNvPr id="4" name="TextBox 3"/>
          <p:cNvSpPr txBox="1"/>
          <p:nvPr/>
        </p:nvSpPr>
        <p:spPr>
          <a:xfrm>
            <a:off x="2747097" y="2537210"/>
            <a:ext cx="2108269" cy="400110"/>
          </a:xfrm>
          <a:prstGeom prst="rect">
            <a:avLst/>
          </a:prstGeom>
          <a:solidFill>
            <a:schemeClr val="bg1"/>
          </a:solidFill>
        </p:spPr>
        <p:txBody>
          <a:bodyPr wrap="none" rtlCol="0">
            <a:spAutoFit/>
          </a:bodyPr>
          <a:lstStyle/>
          <a:p>
            <a:pPr algn="ctr"/>
            <a:r>
              <a:rPr lang="hu-HU" sz="2000" dirty="0" smtClean="0">
                <a:latin typeface="Times New Roman" panose="02020603050405020304" pitchFamily="18" charset="0"/>
                <a:cs typeface="Times New Roman" panose="02020603050405020304" pitchFamily="18" charset="0"/>
              </a:rPr>
              <a:t>first-order reaction</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21040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4"/>
                                        </p:tgtEl>
                                        <p:attrNameLst>
                                          <p:attrName>style.visibility</p:attrName>
                                        </p:attrNameLst>
                                      </p:cBhvr>
                                      <p:to>
                                        <p:strVal val="visible"/>
                                      </p:to>
                                    </p:set>
                                  </p:childTnLst>
                                </p:cTn>
                              </p:par>
                            </p:childTnLst>
                          </p:cTn>
                        </p:par>
                        <p:par>
                          <p:cTn id="13" fill="hold">
                            <p:stCondLst>
                              <p:cond delay="0"/>
                            </p:stCondLst>
                            <p:childTnLst>
                              <p:par>
                                <p:cTn id="14" presetID="1" presetClass="entr" presetSubtype="0" fill="hold" nodeType="afterEffect">
                                  <p:stCondLst>
                                    <p:cond delay="500"/>
                                  </p:stCondLst>
                                  <p:childTnLst>
                                    <p:set>
                                      <p:cBhvr>
                                        <p:cTn id="15" dur="1" fill="hold">
                                          <p:stCondLst>
                                            <p:cond delay="0"/>
                                          </p:stCondLst>
                                        </p:cTn>
                                        <p:tgtEl>
                                          <p:spTgt spid="48"/>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57"/>
                                        </p:tgtEl>
                                        <p:attrNameLst>
                                          <p:attrName>style.visibility</p:attrName>
                                        </p:attrNameLst>
                                      </p:cBhvr>
                                      <p:to>
                                        <p:strVal val="visible"/>
                                      </p:to>
                                    </p:set>
                                  </p:childTnLst>
                                </p:cTn>
                              </p:par>
                            </p:childTnLst>
                          </p:cTn>
                        </p:par>
                        <p:par>
                          <p:cTn id="20" fill="hold">
                            <p:stCondLst>
                              <p:cond delay="0"/>
                            </p:stCondLst>
                            <p:childTnLst>
                              <p:par>
                                <p:cTn id="21" presetID="1" presetClass="entr" presetSubtype="0" fill="hold" nodeType="afterEffect">
                                  <p:stCondLst>
                                    <p:cond delay="500"/>
                                  </p:stCondLst>
                                  <p:childTnLst>
                                    <p:set>
                                      <p:cBhvr>
                                        <p:cTn id="22" dur="1" fill="hold">
                                          <p:stCondLst>
                                            <p:cond delay="0"/>
                                          </p:stCondLst>
                                        </p:cTn>
                                        <p:tgtEl>
                                          <p:spTgt spid="5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8"/>
                                        </p:tgtEl>
                                        <p:attrNameLst>
                                          <p:attrName>style.visibility</p:attrName>
                                        </p:attrNameLst>
                                      </p:cBhvr>
                                      <p:to>
                                        <p:strVal val="visible"/>
                                      </p:to>
                                    </p:set>
                                  </p:childTnLst>
                                </p:cTn>
                              </p:par>
                            </p:childTnLst>
                          </p:cTn>
                        </p:par>
                        <p:par>
                          <p:cTn id="27" fill="hold">
                            <p:stCondLst>
                              <p:cond delay="0"/>
                            </p:stCondLst>
                            <p:childTnLst>
                              <p:par>
                                <p:cTn id="28" presetID="1" presetClass="entr" presetSubtype="0" fill="hold" nodeType="afterEffect">
                                  <p:stCondLst>
                                    <p:cond delay="500"/>
                                  </p:stCondLst>
                                  <p:childTnLst>
                                    <p:set>
                                      <p:cBhvr>
                                        <p:cTn id="29" dur="1" fill="hold">
                                          <p:stCondLst>
                                            <p:cond delay="0"/>
                                          </p:stCondLst>
                                        </p:cTn>
                                        <p:tgtEl>
                                          <p:spTgt spid="52"/>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nodeType="clickEffect">
                                  <p:stCondLst>
                                    <p:cond delay="0"/>
                                  </p:stCondLst>
                                  <p:childTnLst>
                                    <p:set>
                                      <p:cBhvr>
                                        <p:cTn id="33" dur="1" fill="hold">
                                          <p:stCondLst>
                                            <p:cond delay="0"/>
                                          </p:stCondLst>
                                        </p:cTn>
                                        <p:tgtEl>
                                          <p:spTgt spid="55"/>
                                        </p:tgtEl>
                                        <p:attrNameLst>
                                          <p:attrName>style.visibility</p:attrName>
                                        </p:attrNameLst>
                                      </p:cBhvr>
                                      <p:to>
                                        <p:strVal val="visible"/>
                                      </p:to>
                                    </p:set>
                                  </p:childTnLst>
                                </p:cTn>
                              </p:par>
                            </p:childTnLst>
                          </p:cTn>
                        </p:par>
                        <p:par>
                          <p:cTn id="34" fill="hold">
                            <p:stCondLst>
                              <p:cond delay="0"/>
                            </p:stCondLst>
                            <p:childTnLst>
                              <p:par>
                                <p:cTn id="35" presetID="1" presetClass="entr" presetSubtype="0" fill="hold" nodeType="afterEffect">
                                  <p:stCondLst>
                                    <p:cond delay="500"/>
                                  </p:stCondLst>
                                  <p:childTnLst>
                                    <p:set>
                                      <p:cBhvr>
                                        <p:cTn id="36" dur="1" fill="hold">
                                          <p:stCondLst>
                                            <p:cond delay="0"/>
                                          </p:stCondLst>
                                        </p:cTn>
                                        <p:tgtEl>
                                          <p:spTgt spid="49"/>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56"/>
                                        </p:tgtEl>
                                        <p:attrNameLst>
                                          <p:attrName>style.visibility</p:attrName>
                                        </p:attrNameLst>
                                      </p:cBhvr>
                                      <p:to>
                                        <p:strVal val="visible"/>
                                      </p:to>
                                    </p:set>
                                  </p:childTnLst>
                                </p:cTn>
                              </p:par>
                            </p:childTnLst>
                          </p:cTn>
                        </p:par>
                        <p:par>
                          <p:cTn id="41" fill="hold">
                            <p:stCondLst>
                              <p:cond delay="0"/>
                            </p:stCondLst>
                            <p:childTnLst>
                              <p:par>
                                <p:cTn id="42" presetID="1" presetClass="entr" presetSubtype="0" fill="hold" nodeType="afterEffect">
                                  <p:stCondLst>
                                    <p:cond delay="500"/>
                                  </p:stCondLst>
                                  <p:childTnLst>
                                    <p:set>
                                      <p:cBhvr>
                                        <p:cTn id="43" dur="1" fill="hold">
                                          <p:stCondLst>
                                            <p:cond delay="0"/>
                                          </p:stCondLst>
                                        </p:cTn>
                                        <p:tgtEl>
                                          <p:spTgt spid="50"/>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nodeType="clickEffect">
                                  <p:stCondLst>
                                    <p:cond delay="0"/>
                                  </p:stCondLst>
                                  <p:childTnLst>
                                    <p:set>
                                      <p:cBhvr>
                                        <p:cTn id="47" dur="1" fill="hold">
                                          <p:stCondLst>
                                            <p:cond delay="0"/>
                                          </p:stCondLst>
                                        </p:cTn>
                                        <p:tgtEl>
                                          <p:spTgt spid="59"/>
                                        </p:tgtEl>
                                        <p:attrNameLst>
                                          <p:attrName>style.visibility</p:attrName>
                                        </p:attrNameLst>
                                      </p:cBhvr>
                                      <p:to>
                                        <p:strVal val="visible"/>
                                      </p:to>
                                    </p:set>
                                  </p:childTnLst>
                                </p:cTn>
                              </p:par>
                            </p:childTnLst>
                          </p:cTn>
                        </p:par>
                        <p:par>
                          <p:cTn id="48" fill="hold">
                            <p:stCondLst>
                              <p:cond delay="0"/>
                            </p:stCondLst>
                            <p:childTnLst>
                              <p:par>
                                <p:cTn id="49" presetID="1" presetClass="entr" presetSubtype="0" fill="hold" nodeType="afterEffect">
                                  <p:stCondLst>
                                    <p:cond delay="500"/>
                                  </p:stCondLst>
                                  <p:childTnLst>
                                    <p:set>
                                      <p:cBhvr>
                                        <p:cTn id="50" dur="1" fill="hold">
                                          <p:stCondLst>
                                            <p:cond delay="0"/>
                                          </p:stCondLst>
                                        </p:cTn>
                                        <p:tgtEl>
                                          <p:spTgt spid="53"/>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2" end="2"/>
                                            </p:txEl>
                                          </p:spTgt>
                                        </p:tgtEl>
                                        <p:attrNameLst>
                                          <p:attrName>style.visibility</p:attrName>
                                        </p:attrNameLst>
                                      </p:cBhvr>
                                      <p:to>
                                        <p:strVal val="visible"/>
                                      </p:to>
                                    </p:set>
                                    <p:anim calcmode="lin" valueType="num">
                                      <p:cBhvr additive="base">
                                        <p:cTn id="5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57" fill="hold">
                            <p:stCondLst>
                              <p:cond delay="500"/>
                            </p:stCondLst>
                            <p:childTnLst>
                              <p:par>
                                <p:cTn id="58" presetID="1" presetClass="entr" presetSubtype="0" fill="hold" grpId="0" nodeType="afterEffect">
                                  <p:stCondLst>
                                    <p:cond delay="1000"/>
                                  </p:stCondLst>
                                  <p:childTnLst>
                                    <p:set>
                                      <p:cBhvr>
                                        <p:cTn id="59" dur="1" fill="hold">
                                          <p:stCondLst>
                                            <p:cond delay="0"/>
                                          </p:stCondLst>
                                        </p:cTn>
                                        <p:tgtEl>
                                          <p:spTgt spid="6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50E7FE7-7A6B-4BF8-9EE5-6AB1B782DF72}"/>
              </a:ext>
            </a:extLst>
          </p:cNvPr>
          <p:cNvSpPr>
            <a:spLocks noGrp="1"/>
          </p:cNvSpPr>
          <p:nvPr>
            <p:ph type="title"/>
          </p:nvPr>
        </p:nvSpPr>
        <p:spPr/>
        <p:txBody>
          <a:bodyPr/>
          <a:lstStyle/>
          <a:p>
            <a:pPr algn="ctr"/>
            <a:r>
              <a:rPr lang="hu-HU" dirty="0">
                <a:latin typeface="Times New Roman" panose="02020603050405020304" pitchFamily="18" charset="0"/>
                <a:cs typeface="Times New Roman" panose="02020603050405020304" pitchFamily="18" charset="0"/>
              </a:rPr>
              <a:t>Special cases - first-order reactions</a:t>
            </a:r>
          </a:p>
        </p:txBody>
      </p:sp>
      <p:sp>
        <p:nvSpPr>
          <p:cNvPr id="3" name="Tartalom helye 2">
            <a:extLst>
              <a:ext uri="{FF2B5EF4-FFF2-40B4-BE49-F238E27FC236}">
                <a16:creationId xmlns:a16="http://schemas.microsoft.com/office/drawing/2014/main" id="{1F5E4F99-4D1F-402A-952B-787EE227920B}"/>
              </a:ext>
            </a:extLst>
          </p:cNvPr>
          <p:cNvSpPr>
            <a:spLocks noGrp="1"/>
          </p:cNvSpPr>
          <p:nvPr>
            <p:ph idx="1"/>
          </p:nvPr>
        </p:nvSpPr>
        <p:spPr>
          <a:xfrm>
            <a:off x="320040" y="2130425"/>
            <a:ext cx="11536680" cy="3753540"/>
          </a:xfrm>
        </p:spPr>
        <p:txBody>
          <a:bodyPr>
            <a:normAutofit/>
          </a:bodyPr>
          <a:lstStyle/>
          <a:p>
            <a:pPr marL="441325" indent="-441325">
              <a:spcBef>
                <a:spcPts val="0"/>
              </a:spcBef>
              <a:spcAft>
                <a:spcPts val="1000"/>
              </a:spcAft>
            </a:pPr>
            <a:r>
              <a:rPr lang="en-US" sz="3200" dirty="0">
                <a:latin typeface="Times New Roman" panose="02020603050405020304" pitchFamily="18" charset="0"/>
                <a:cs typeface="Times New Roman" panose="02020603050405020304" pitchFamily="18" charset="0"/>
              </a:rPr>
              <a:t>How </a:t>
            </a:r>
            <a:r>
              <a:rPr lang="hu-HU" sz="3200" dirty="0" smtClean="0">
                <a:latin typeface="Times New Roman" panose="02020603050405020304" pitchFamily="18" charset="0"/>
                <a:cs typeface="Times New Roman" panose="02020603050405020304" pitchFamily="18" charset="0"/>
              </a:rPr>
              <a:t>can</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the rates of reactions </a:t>
            </a:r>
            <a:r>
              <a:rPr lang="hu-HU" sz="3200" dirty="0" smtClean="0">
                <a:latin typeface="Times New Roman" panose="02020603050405020304" pitchFamily="18" charset="0"/>
                <a:cs typeface="Times New Roman" panose="02020603050405020304" pitchFamily="18" charset="0"/>
              </a:rPr>
              <a:t>be </a:t>
            </a:r>
            <a:r>
              <a:rPr lang="en-US" sz="3200" dirty="0" smtClean="0">
                <a:latin typeface="Times New Roman" panose="02020603050405020304" pitchFamily="18" charset="0"/>
                <a:cs typeface="Times New Roman" panose="02020603050405020304" pitchFamily="18" charset="0"/>
              </a:rPr>
              <a:t>compare</a:t>
            </a:r>
            <a:r>
              <a:rPr lang="hu-HU" sz="3200" dirty="0" smtClean="0">
                <a:latin typeface="Times New Roman" panose="02020603050405020304" pitchFamily="18" charset="0"/>
                <a:cs typeface="Times New Roman" panose="02020603050405020304" pitchFamily="18" charset="0"/>
              </a:rPr>
              <a:t>d</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Which one is </a:t>
            </a:r>
            <a:r>
              <a:rPr lang="en-US" sz="3200" dirty="0" smtClean="0">
                <a:latin typeface="Times New Roman" panose="02020603050405020304" pitchFamily="18" charset="0"/>
                <a:cs typeface="Times New Roman" panose="02020603050405020304" pitchFamily="18" charset="0"/>
              </a:rPr>
              <a:t>faster</a:t>
            </a:r>
            <a:r>
              <a:rPr lang="hu-HU" sz="3200" dirty="0" smtClean="0">
                <a:latin typeface="Times New Roman" panose="02020603050405020304" pitchFamily="18" charset="0"/>
                <a:cs typeface="Times New Roman" panose="02020603050405020304" pitchFamily="18" charset="0"/>
              </a:rPr>
              <a:t>?</a:t>
            </a:r>
            <a:endParaRPr lang="hu-HU" sz="3200" dirty="0">
              <a:latin typeface="Times New Roman" panose="02020603050405020304" pitchFamily="18" charset="0"/>
              <a:cs typeface="Times New Roman" panose="02020603050405020304" pitchFamily="18" charset="0"/>
            </a:endParaRPr>
          </a:p>
          <a:p>
            <a:pPr marL="441325" indent="-441325">
              <a:spcBef>
                <a:spcPts val="0"/>
              </a:spcBef>
              <a:spcAft>
                <a:spcPts val="1000"/>
              </a:spcAft>
            </a:pPr>
            <a:r>
              <a:rPr lang="en-US" sz="3200" dirty="0">
                <a:latin typeface="Times New Roman" panose="02020603050405020304" pitchFamily="18" charset="0"/>
                <a:cs typeface="Times New Roman" panose="02020603050405020304" pitchFamily="18" charset="0"/>
              </a:rPr>
              <a:t>The answer must </a:t>
            </a:r>
            <a:r>
              <a:rPr lang="en-US" sz="3200" dirty="0" smtClean="0">
                <a:latin typeface="Times New Roman" panose="02020603050405020304" pitchFamily="18" charset="0"/>
                <a:cs typeface="Times New Roman" panose="02020603050405020304" pitchFamily="18" charset="0"/>
              </a:rPr>
              <a:t>be </a:t>
            </a:r>
            <a:r>
              <a:rPr lang="en-US" sz="3200" dirty="0">
                <a:latin typeface="Times New Roman" panose="02020603050405020304" pitchFamily="18" charset="0"/>
                <a:cs typeface="Times New Roman" panose="02020603050405020304" pitchFamily="18" charset="0"/>
              </a:rPr>
              <a:t>found in the value of the </a:t>
            </a:r>
            <a:r>
              <a:rPr lang="hu-HU" sz="3200" dirty="0" smtClean="0">
                <a:latin typeface="Times New Roman" panose="02020603050405020304" pitchFamily="18" charset="0"/>
                <a:cs typeface="Times New Roman" panose="02020603050405020304" pitchFamily="18" charset="0"/>
              </a:rPr>
              <a:t>rate</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coefficient</a:t>
            </a:r>
            <a:r>
              <a:rPr lang="hu-HU" sz="3200" dirty="0" smtClean="0">
                <a:latin typeface="Times New Roman" panose="02020603050405020304" pitchFamily="18" charset="0"/>
                <a:cs typeface="Times New Roman" panose="02020603050405020304" pitchFamily="18" charset="0"/>
              </a:rPr>
              <a:t>!</a:t>
            </a:r>
            <a:endParaRPr lang="hu-HU" sz="3200" dirty="0">
              <a:latin typeface="Times New Roman" panose="02020603050405020304" pitchFamily="18" charset="0"/>
              <a:cs typeface="Times New Roman" panose="02020603050405020304" pitchFamily="18" charset="0"/>
            </a:endParaRPr>
          </a:p>
          <a:p>
            <a:pPr marL="441325" indent="-441325">
              <a:spcBef>
                <a:spcPts val="0"/>
              </a:spcBef>
              <a:spcAft>
                <a:spcPts val="1000"/>
              </a:spcAft>
            </a:pPr>
            <a:r>
              <a:rPr lang="en-US" sz="3200" dirty="0">
                <a:latin typeface="Times New Roman" panose="02020603050405020304" pitchFamily="18" charset="0"/>
                <a:cs typeface="Times New Roman" panose="02020603050405020304" pitchFamily="18" charset="0"/>
              </a:rPr>
              <a:t>Let's examine three first-order reactions, which take place at different rates, and </a:t>
            </a:r>
            <a:r>
              <a:rPr lang="hu-HU" sz="3200" dirty="0" smtClean="0">
                <a:latin typeface="Times New Roman" panose="02020603050405020304" pitchFamily="18" charset="0"/>
                <a:cs typeface="Times New Roman" panose="02020603050405020304" pitchFamily="18" charset="0"/>
              </a:rPr>
              <a:t>one</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measured the concentration of the reactant at different </a:t>
            </a:r>
            <a:r>
              <a:rPr lang="hu-HU" sz="3200" dirty="0" smtClean="0">
                <a:latin typeface="Times New Roman" panose="02020603050405020304" pitchFamily="18" charset="0"/>
                <a:cs typeface="Times New Roman" panose="02020603050405020304" pitchFamily="18" charset="0"/>
              </a:rPr>
              <a:t>initial</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concentrations</a:t>
            </a:r>
            <a:r>
              <a:rPr lang="hu-HU" sz="3200" dirty="0" smtClean="0">
                <a:latin typeface="Times New Roman" panose="02020603050405020304" pitchFamily="18" charset="0"/>
                <a:cs typeface="Times New Roman" panose="02020603050405020304" pitchFamily="18" charset="0"/>
              </a:rPr>
              <a:t>.</a:t>
            </a:r>
            <a:endParaRPr lang="hu-HU" sz="3200" dirty="0">
              <a:latin typeface="Times New Roman" panose="02020603050405020304" pitchFamily="18" charset="0"/>
              <a:cs typeface="Times New Roman" panose="02020603050405020304" pitchFamily="18" charset="0"/>
            </a:endParaRPr>
          </a:p>
          <a:p>
            <a:pPr marL="441325" indent="-441325">
              <a:spcBef>
                <a:spcPts val="0"/>
              </a:spcBef>
              <a:spcAft>
                <a:spcPts val="1000"/>
              </a:spcAft>
            </a:pPr>
            <a:r>
              <a:rPr lang="en-US" sz="3200" dirty="0">
                <a:latin typeface="Times New Roman" panose="02020603050405020304" pitchFamily="18" charset="0"/>
                <a:cs typeface="Times New Roman" panose="02020603050405020304" pitchFamily="18" charset="0"/>
              </a:rPr>
              <a:t>Of course, comparing the concentration-time curves gives information </a:t>
            </a:r>
            <a:r>
              <a:rPr lang="hu-HU" sz="3200" dirty="0" err="1" smtClean="0">
                <a:latin typeface="Times New Roman" panose="02020603050405020304" pitchFamily="18" charset="0"/>
                <a:cs typeface="Times New Roman" panose="02020603050405020304" pitchFamily="18" charset="0"/>
              </a:rPr>
              <a:t>for</a:t>
            </a:r>
            <a:r>
              <a:rPr lang="hu-HU" sz="3200" dirty="0" smtClean="0">
                <a:latin typeface="Times New Roman" panose="02020603050405020304" pitchFamily="18" charset="0"/>
                <a:cs typeface="Times New Roman" panose="02020603050405020304" pitchFamily="18" charset="0"/>
              </a:rPr>
              <a:t> an </a:t>
            </a:r>
            <a:r>
              <a:rPr lang="hu-HU" sz="3200" dirty="0" err="1" smtClean="0">
                <a:latin typeface="Times New Roman" panose="02020603050405020304" pitchFamily="18" charset="0"/>
                <a:cs typeface="Times New Roman" panose="02020603050405020304" pitchFamily="18" charset="0"/>
              </a:rPr>
              <a:t>expert</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but there is a better way</a:t>
            </a:r>
            <a:r>
              <a:rPr lang="hu-HU" sz="3200" dirty="0" smtClean="0">
                <a:latin typeface="Times New Roman" panose="02020603050405020304" pitchFamily="18" charset="0"/>
                <a:cs typeface="Times New Roman" panose="02020603050405020304" pitchFamily="18" charset="0"/>
              </a:rPr>
              <a:t>!</a:t>
            </a:r>
            <a:endParaRPr lang="hu-HU"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41212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50E7FE7-7A6B-4BF8-9EE5-6AB1B782DF72}"/>
              </a:ext>
            </a:extLst>
          </p:cNvPr>
          <p:cNvSpPr>
            <a:spLocks noGrp="1"/>
          </p:cNvSpPr>
          <p:nvPr>
            <p:ph type="title"/>
          </p:nvPr>
        </p:nvSpPr>
        <p:spPr/>
        <p:txBody>
          <a:bodyPr/>
          <a:lstStyle/>
          <a:p>
            <a:pPr algn="ctr"/>
            <a:r>
              <a:rPr lang="hu-HU" dirty="0">
                <a:latin typeface="Times New Roman" panose="02020603050405020304" pitchFamily="18" charset="0"/>
                <a:cs typeface="Times New Roman" panose="02020603050405020304" pitchFamily="18" charset="0"/>
              </a:rPr>
              <a:t>Special cases - first-order reactions</a:t>
            </a:r>
          </a:p>
        </p:txBody>
      </p:sp>
      <p:sp>
        <p:nvSpPr>
          <p:cNvPr id="3" name="Tartalom helye 2">
            <a:extLst>
              <a:ext uri="{FF2B5EF4-FFF2-40B4-BE49-F238E27FC236}">
                <a16:creationId xmlns:a16="http://schemas.microsoft.com/office/drawing/2014/main" id="{1F5E4F99-4D1F-402A-952B-787EE227920B}"/>
              </a:ext>
            </a:extLst>
          </p:cNvPr>
          <p:cNvSpPr>
            <a:spLocks noGrp="1"/>
          </p:cNvSpPr>
          <p:nvPr>
            <p:ph idx="1"/>
          </p:nvPr>
        </p:nvSpPr>
        <p:spPr>
          <a:xfrm>
            <a:off x="304800" y="1825625"/>
            <a:ext cx="11551920" cy="4331336"/>
          </a:xfrm>
        </p:spPr>
        <p:txBody>
          <a:bodyPr>
            <a:normAutofit/>
          </a:bodyPr>
          <a:lstStyle/>
          <a:p>
            <a:pPr marL="441325" indent="-441325">
              <a:spcBef>
                <a:spcPts val="0"/>
              </a:spcBef>
              <a:spcAft>
                <a:spcPts val="1000"/>
              </a:spcAft>
            </a:pPr>
            <a:r>
              <a:rPr lang="en-US" sz="3200" dirty="0">
                <a:latin typeface="Times New Roman" panose="02020603050405020304" pitchFamily="18" charset="0"/>
                <a:cs typeface="Times New Roman" panose="02020603050405020304" pitchFamily="18" charset="0"/>
              </a:rPr>
              <a:t>At first glance, all three curves have </a:t>
            </a:r>
            <a:r>
              <a:rPr lang="hu-HU" sz="3200" dirty="0" smtClean="0">
                <a:latin typeface="Times New Roman" panose="02020603050405020304" pitchFamily="18" charset="0"/>
                <a:cs typeface="Times New Roman" panose="02020603050405020304" pitchFamily="18" charset="0"/>
              </a:rPr>
              <a:t>clearly different</a:t>
            </a:r>
            <a:r>
              <a:rPr lang="en-US" sz="3200" dirty="0" smtClean="0">
                <a:latin typeface="Times New Roman" panose="02020603050405020304" pitchFamily="18" charset="0"/>
                <a:cs typeface="Times New Roman" panose="02020603050405020304" pitchFamily="18" charset="0"/>
              </a:rPr>
              <a:t> section</a:t>
            </a:r>
            <a:r>
              <a:rPr lang="hu-HU" sz="3200" dirty="0" smtClean="0">
                <a:latin typeface="Times New Roman" panose="02020603050405020304" pitchFamily="18" charset="0"/>
                <a:cs typeface="Times New Roman" panose="02020603050405020304" pitchFamily="18" charset="0"/>
              </a:rPr>
              <a:t>s:</a:t>
            </a:r>
            <a:endParaRPr lang="hu-HU" sz="3200" dirty="0">
              <a:latin typeface="Times New Roman" panose="02020603050405020304" pitchFamily="18" charset="0"/>
              <a:cs typeface="Times New Roman" panose="02020603050405020304" pitchFamily="18" charset="0"/>
            </a:endParaRPr>
          </a:p>
          <a:p>
            <a:pPr marL="8001000" indent="-457200">
              <a:spcBef>
                <a:spcPts val="0"/>
              </a:spcBef>
              <a:spcAft>
                <a:spcPts val="1000"/>
              </a:spcAft>
              <a:buFont typeface="Courier New" panose="02070309020205020404" pitchFamily="49" charset="0"/>
              <a:buChar char="o"/>
            </a:pPr>
            <a:r>
              <a:rPr lang="en-US" sz="2400" dirty="0">
                <a:latin typeface="Times New Roman" panose="02020603050405020304" pitchFamily="18" charset="0"/>
                <a:cs typeface="Times New Roman" panose="02020603050405020304" pitchFamily="18" charset="0"/>
              </a:rPr>
              <a:t>where the concentration of the reactant is the smallest</a:t>
            </a:r>
            <a:r>
              <a:rPr lang="hu-HU" sz="2400" dirty="0" smtClean="0">
                <a:latin typeface="Times New Roman" panose="02020603050405020304" pitchFamily="18" charset="0"/>
                <a:cs typeface="Times New Roman" panose="02020603050405020304" pitchFamily="18" charset="0"/>
              </a:rPr>
              <a:t>,</a:t>
            </a:r>
            <a:endParaRPr lang="hu-HU" sz="2400" dirty="0">
              <a:latin typeface="Times New Roman" panose="02020603050405020304" pitchFamily="18" charset="0"/>
              <a:cs typeface="Times New Roman" panose="02020603050405020304" pitchFamily="18" charset="0"/>
            </a:endParaRPr>
          </a:p>
          <a:p>
            <a:pPr marL="8001000" indent="-457200">
              <a:spcBef>
                <a:spcPts val="0"/>
              </a:spcBef>
              <a:spcAft>
                <a:spcPts val="1000"/>
              </a:spcAft>
              <a:buFont typeface="Courier New" panose="02070309020205020404" pitchFamily="49" charset="0"/>
              <a:buChar char="o"/>
            </a:pPr>
            <a:r>
              <a:rPr lang="hu-HU" sz="2400" dirty="0" err="1" smtClean="0">
                <a:latin typeface="Times New Roman" panose="02020603050405020304" pitchFamily="18" charset="0"/>
                <a:cs typeface="Times New Roman" panose="02020603050405020304" pitchFamily="18" charset="0"/>
              </a:rPr>
              <a:t>where</a:t>
            </a:r>
            <a:r>
              <a:rPr lang="hu-HU" sz="2400" dirty="0" smtClean="0">
                <a:latin typeface="Times New Roman" panose="02020603050405020304" pitchFamily="18" charset="0"/>
                <a:cs typeface="Times New Roman" panose="02020603050405020304" pitchFamily="18" charset="0"/>
              </a:rPr>
              <a:t> </a:t>
            </a:r>
            <a:r>
              <a:rPr lang="hu-HU" sz="2400" dirty="0" smtClean="0">
                <a:latin typeface="Times New Roman" panose="02020603050405020304" pitchFamily="18" charset="0"/>
                <a:cs typeface="Times New Roman" panose="02020603050405020304" pitchFamily="18" charset="0"/>
              </a:rPr>
              <a:t>it </a:t>
            </a:r>
            <a:r>
              <a:rPr lang="hu-HU" sz="2400" dirty="0">
                <a:latin typeface="Times New Roman" panose="02020603050405020304" pitchFamily="18" charset="0"/>
                <a:cs typeface="Times New Roman" panose="02020603050405020304" pitchFamily="18" charset="0"/>
              </a:rPr>
              <a:t>is the largest, </a:t>
            </a:r>
            <a:r>
              <a:rPr lang="hu-HU" sz="2400" dirty="0" smtClean="0">
                <a:latin typeface="Times New Roman" panose="02020603050405020304" pitchFamily="18" charset="0"/>
                <a:cs typeface="Times New Roman" panose="02020603050405020304" pitchFamily="18" charset="0"/>
              </a:rPr>
              <a:t>etc.</a:t>
            </a:r>
            <a:endParaRPr lang="hu-HU" sz="2400" dirty="0">
              <a:latin typeface="Times New Roman" panose="02020603050405020304" pitchFamily="18" charset="0"/>
              <a:cs typeface="Times New Roman" panose="02020603050405020304" pitchFamily="18" charset="0"/>
            </a:endParaRPr>
          </a:p>
          <a:p>
            <a:pPr marL="8001000" indent="-457200">
              <a:spcBef>
                <a:spcPts val="0"/>
              </a:spcBef>
              <a:spcAft>
                <a:spcPts val="1000"/>
              </a:spcAft>
            </a:pPr>
            <a:r>
              <a:rPr lang="en-US" sz="3200" dirty="0">
                <a:latin typeface="Times New Roman" panose="02020603050405020304" pitchFamily="18" charset="0"/>
                <a:cs typeface="Times New Roman" panose="02020603050405020304" pitchFamily="18" charset="0"/>
              </a:rPr>
              <a:t>How could they be compared</a:t>
            </a:r>
            <a:r>
              <a:rPr lang="hu-HU" sz="3200" dirty="0" smtClean="0">
                <a:latin typeface="Times New Roman" panose="02020603050405020304" pitchFamily="18" charset="0"/>
                <a:cs typeface="Times New Roman" panose="02020603050405020304" pitchFamily="18" charset="0"/>
              </a:rPr>
              <a:t>?</a:t>
            </a:r>
            <a:endParaRPr lang="hu-HU" sz="3200" dirty="0">
              <a:latin typeface="Times New Roman" panose="02020603050405020304" pitchFamily="18" charset="0"/>
              <a:cs typeface="Times New Roman" panose="02020603050405020304" pitchFamily="18" charset="0"/>
            </a:endParaRPr>
          </a:p>
          <a:p>
            <a:pPr marL="8001000" indent="-457200">
              <a:spcBef>
                <a:spcPts val="0"/>
              </a:spcBef>
              <a:spcAft>
                <a:spcPts val="1000"/>
              </a:spcAft>
            </a:pPr>
            <a:r>
              <a:rPr lang="en-US" sz="3200" dirty="0">
                <a:latin typeface="Times New Roman" panose="02020603050405020304" pitchFamily="18" charset="0"/>
                <a:cs typeface="Times New Roman" panose="02020603050405020304" pitchFamily="18" charset="0"/>
              </a:rPr>
              <a:t>Let's examine the </a:t>
            </a:r>
            <a:r>
              <a:rPr lang="en-US" sz="3200" dirty="0" smtClean="0">
                <a:latin typeface="Times New Roman" panose="02020603050405020304" pitchFamily="18" charset="0"/>
                <a:cs typeface="Times New Roman" panose="02020603050405020304" pitchFamily="18" charset="0"/>
              </a:rPr>
              <a:t>integral </a:t>
            </a:r>
            <a:r>
              <a:rPr lang="en-US" sz="3200" dirty="0">
                <a:latin typeface="Times New Roman" panose="02020603050405020304" pitchFamily="18" charset="0"/>
                <a:cs typeface="Times New Roman" panose="02020603050405020304" pitchFamily="18" charset="0"/>
              </a:rPr>
              <a:t>rate equation</a:t>
            </a:r>
            <a:r>
              <a:rPr lang="hu-HU" sz="3200" dirty="0" smtClean="0">
                <a:latin typeface="Times New Roman" panose="02020603050405020304" pitchFamily="18" charset="0"/>
                <a:cs typeface="Times New Roman" panose="02020603050405020304" pitchFamily="18" charset="0"/>
              </a:rPr>
              <a:t>!</a:t>
            </a:r>
            <a:endParaRPr lang="hu-HU" sz="3200" dirty="0">
              <a:latin typeface="Times New Roman" panose="02020603050405020304" pitchFamily="18" charset="0"/>
              <a:cs typeface="Times New Roman" panose="02020603050405020304" pitchFamily="18" charset="0"/>
            </a:endParaRPr>
          </a:p>
        </p:txBody>
      </p:sp>
      <p:pic>
        <p:nvPicPr>
          <p:cNvPr id="4" name="Kép 3">
            <a:extLst>
              <a:ext uri="{FF2B5EF4-FFF2-40B4-BE49-F238E27FC236}">
                <a16:creationId xmlns:a16="http://schemas.microsoft.com/office/drawing/2014/main" id="{993864D7-5E6C-4A7A-BCCA-A61EA949B0A5}"/>
              </a:ext>
            </a:extLst>
          </p:cNvPr>
          <p:cNvPicPr>
            <a:picLocks noChangeAspect="1"/>
          </p:cNvPicPr>
          <p:nvPr/>
        </p:nvPicPr>
        <p:blipFill>
          <a:blip r:embed="rId2"/>
          <a:stretch>
            <a:fillRect/>
          </a:stretch>
        </p:blipFill>
        <p:spPr>
          <a:xfrm>
            <a:off x="86658" y="2442836"/>
            <a:ext cx="7329123" cy="4320000"/>
          </a:xfrm>
          <a:prstGeom prst="rect">
            <a:avLst/>
          </a:prstGeom>
        </p:spPr>
      </p:pic>
      <p:sp>
        <p:nvSpPr>
          <p:cNvPr id="5" name="TextBox 4"/>
          <p:cNvSpPr txBox="1"/>
          <p:nvPr/>
        </p:nvSpPr>
        <p:spPr>
          <a:xfrm>
            <a:off x="2747097" y="2537210"/>
            <a:ext cx="2108269" cy="400110"/>
          </a:xfrm>
          <a:prstGeom prst="rect">
            <a:avLst/>
          </a:prstGeom>
          <a:solidFill>
            <a:schemeClr val="bg1"/>
          </a:solidFill>
        </p:spPr>
        <p:txBody>
          <a:bodyPr wrap="none" rtlCol="0">
            <a:spAutoFit/>
          </a:bodyPr>
          <a:lstStyle/>
          <a:p>
            <a:pPr algn="ctr"/>
            <a:r>
              <a:rPr lang="hu-HU" sz="2000" dirty="0" smtClean="0">
                <a:latin typeface="Times New Roman" panose="02020603050405020304" pitchFamily="18" charset="0"/>
                <a:cs typeface="Times New Roman" panose="02020603050405020304" pitchFamily="18" charset="0"/>
              </a:rPr>
              <a:t>first-order reaction</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029623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50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500"/>
                            </p:stCondLst>
                            <p:childTnLst>
                              <p:par>
                                <p:cTn id="15" presetID="2" presetClass="entr" presetSubtype="4" fill="hold" nodeType="afterEffect">
                                  <p:stCondLst>
                                    <p:cond delay="50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50E7FE7-7A6B-4BF8-9EE5-6AB1B782DF72}"/>
              </a:ext>
            </a:extLst>
          </p:cNvPr>
          <p:cNvSpPr>
            <a:spLocks noGrp="1"/>
          </p:cNvSpPr>
          <p:nvPr>
            <p:ph type="title"/>
          </p:nvPr>
        </p:nvSpPr>
        <p:spPr/>
        <p:txBody>
          <a:bodyPr/>
          <a:lstStyle/>
          <a:p>
            <a:pPr algn="ctr"/>
            <a:r>
              <a:rPr lang="hu-HU" dirty="0">
                <a:latin typeface="Times New Roman" panose="02020603050405020304" pitchFamily="18" charset="0"/>
                <a:cs typeface="Times New Roman" panose="02020603050405020304" pitchFamily="18" charset="0"/>
              </a:rPr>
              <a:t>Special cases - first-order reactions</a:t>
            </a:r>
          </a:p>
        </p:txBody>
      </p:sp>
      <p:sp>
        <p:nvSpPr>
          <p:cNvPr id="3" name="Tartalom helye 2">
            <a:extLst>
              <a:ext uri="{FF2B5EF4-FFF2-40B4-BE49-F238E27FC236}">
                <a16:creationId xmlns:a16="http://schemas.microsoft.com/office/drawing/2014/main" id="{1F5E4F99-4D1F-402A-952B-787EE227920B}"/>
              </a:ext>
            </a:extLst>
          </p:cNvPr>
          <p:cNvSpPr>
            <a:spLocks noGrp="1"/>
          </p:cNvSpPr>
          <p:nvPr>
            <p:ph idx="1"/>
          </p:nvPr>
        </p:nvSpPr>
        <p:spPr>
          <a:xfrm>
            <a:off x="304800" y="1825625"/>
            <a:ext cx="11781184" cy="4803775"/>
          </a:xfrm>
        </p:spPr>
        <p:txBody>
          <a:bodyPr>
            <a:normAutofit/>
          </a:bodyPr>
          <a:lstStyle/>
          <a:p>
            <a:pPr marL="292100" indent="-292100">
              <a:spcBef>
                <a:spcPts val="0"/>
              </a:spcBef>
              <a:spcAft>
                <a:spcPts val="1000"/>
              </a:spcAft>
            </a:pPr>
            <a:r>
              <a:rPr lang="en-US" sz="3200" dirty="0">
                <a:latin typeface="Times New Roman" panose="02020603050405020304" pitchFamily="18" charset="0"/>
                <a:cs typeface="Times New Roman" panose="02020603050405020304" pitchFamily="18" charset="0"/>
              </a:rPr>
              <a:t>Convert the integrated </a:t>
            </a:r>
            <a:r>
              <a:rPr lang="hu-HU" sz="3200" dirty="0" smtClean="0">
                <a:latin typeface="Times New Roman" panose="02020603050405020304" pitchFamily="18" charset="0"/>
                <a:cs typeface="Times New Roman" panose="02020603050405020304" pitchFamily="18" charset="0"/>
              </a:rPr>
              <a:t>rate</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equation </a:t>
            </a:r>
            <a:r>
              <a:rPr lang="en-US" sz="3200" dirty="0" smtClean="0">
                <a:latin typeface="Times New Roman" panose="02020603050405020304" pitchFamily="18" charset="0"/>
                <a:cs typeface="Times New Roman" panose="02020603050405020304" pitchFamily="18" charset="0"/>
              </a:rPr>
              <a:t>to </a:t>
            </a:r>
            <a:r>
              <a:rPr lang="en-US" sz="3200" dirty="0">
                <a:latin typeface="Times New Roman" panose="02020603050405020304" pitchFamily="18" charset="0"/>
                <a:cs typeface="Times New Roman" panose="02020603050405020304" pitchFamily="18" charset="0"/>
              </a:rPr>
              <a:t>its logarithmic </a:t>
            </a:r>
            <a:r>
              <a:rPr lang="en-US" sz="3200" dirty="0" smtClean="0">
                <a:latin typeface="Times New Roman" panose="02020603050405020304" pitchFamily="18" charset="0"/>
                <a:cs typeface="Times New Roman" panose="02020603050405020304" pitchFamily="18" charset="0"/>
              </a:rPr>
              <a:t>form</a:t>
            </a:r>
            <a:r>
              <a:rPr lang="hu-HU" sz="3200" dirty="0" smtClean="0">
                <a:latin typeface="Times New Roman" panose="02020603050405020304" pitchFamily="18" charset="0"/>
                <a:cs typeface="Times New Roman" panose="02020603050405020304" pitchFamily="18" charset="0"/>
              </a:rPr>
              <a:t>:</a:t>
            </a:r>
            <a:endParaRPr lang="hu-HU" sz="3200" dirty="0">
              <a:latin typeface="Times New Roman" panose="02020603050405020304" pitchFamily="18" charset="0"/>
              <a:cs typeface="Times New Roman" panose="02020603050405020304" pitchFamily="18" charset="0"/>
            </a:endParaRPr>
          </a:p>
          <a:p>
            <a:pPr marL="6278563" indent="-441325">
              <a:spcBef>
                <a:spcPts val="16200"/>
              </a:spcBef>
              <a:spcAft>
                <a:spcPts val="1000"/>
              </a:spcAft>
            </a:pPr>
            <a:r>
              <a:rPr lang="hu-HU" sz="3200" dirty="0" smtClean="0">
                <a:latin typeface="Times New Roman" panose="02020603050405020304" pitchFamily="18" charset="0"/>
                <a:cs typeface="Times New Roman" panose="02020603050405020304" pitchFamily="18" charset="0"/>
              </a:rPr>
              <a:t>Linear relation with slope of </a:t>
            </a:r>
            <a:r>
              <a:rPr lang="hu-HU" sz="3200" i="1" dirty="0">
                <a:solidFill>
                  <a:srgbClr val="FF0000"/>
                </a:solidFill>
                <a:latin typeface="Times New Roman" panose="02020603050405020304" pitchFamily="18" charset="0"/>
                <a:cs typeface="Times New Roman" panose="02020603050405020304" pitchFamily="18" charset="0"/>
              </a:rPr>
              <a:t>-</a:t>
            </a:r>
            <a:r>
              <a:rPr lang="hu-HU" sz="3200" i="1" dirty="0" smtClean="0">
                <a:solidFill>
                  <a:srgbClr val="FF0000"/>
                </a:solidFill>
                <a:latin typeface="Times New Roman" panose="02020603050405020304" pitchFamily="18" charset="0"/>
                <a:cs typeface="Times New Roman" panose="02020603050405020304" pitchFamily="18" charset="0"/>
              </a:rPr>
              <a:t>k</a:t>
            </a:r>
            <a:r>
              <a:rPr lang="hu-HU" sz="3200" dirty="0" smtClean="0">
                <a:latin typeface="Times New Roman" panose="02020603050405020304" pitchFamily="18" charset="0"/>
                <a:cs typeface="Times New Roman" panose="02020603050405020304" pitchFamily="18" charset="0"/>
              </a:rPr>
              <a:t>!</a:t>
            </a:r>
            <a:endParaRPr lang="hu-HU" sz="3200" dirty="0">
              <a:latin typeface="Times New Roman" panose="02020603050405020304" pitchFamily="18" charset="0"/>
              <a:cs typeface="Times New Roman" panose="02020603050405020304" pitchFamily="18" charset="0"/>
            </a:endParaRPr>
          </a:p>
          <a:p>
            <a:pPr marL="6278563" indent="-441325">
              <a:spcBef>
                <a:spcPts val="0"/>
              </a:spcBef>
              <a:spcAft>
                <a:spcPts val="1000"/>
              </a:spcAft>
            </a:pPr>
            <a:r>
              <a:rPr lang="hu-HU" sz="3200" dirty="0" smtClean="0">
                <a:latin typeface="Times New Roman" panose="02020603050405020304" pitchFamily="18" charset="0"/>
                <a:cs typeface="Times New Roman" panose="02020603050405020304" pitchFamily="18" charset="0"/>
              </a:rPr>
              <a:t>Plot data like that!</a:t>
            </a:r>
            <a:endParaRPr lang="hu-HU" sz="3200" dirty="0">
              <a:latin typeface="Times New Roman" panose="02020603050405020304" pitchFamily="18" charset="0"/>
              <a:cs typeface="Times New Roman" panose="02020603050405020304" pitchFamily="18" charset="0"/>
            </a:endParaRPr>
          </a:p>
          <a:p>
            <a:pPr marL="6278563" indent="-441325">
              <a:spcBef>
                <a:spcPts val="0"/>
              </a:spcBef>
              <a:spcAft>
                <a:spcPts val="1000"/>
              </a:spcAft>
            </a:pPr>
            <a:r>
              <a:rPr lang="hu-HU" sz="3200" dirty="0" smtClean="0">
                <a:latin typeface="Times New Roman" panose="02020603050405020304" pitchFamily="18" charset="0"/>
                <a:cs typeface="Times New Roman" panose="02020603050405020304" pitchFamily="18" charset="0"/>
              </a:rPr>
              <a:t>It is OK, but could be better!</a:t>
            </a:r>
            <a:endParaRPr lang="hu-HU" sz="3200"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5" name="Szövegdoboz 4">
                <a:extLst>
                  <a:ext uri="{FF2B5EF4-FFF2-40B4-BE49-F238E27FC236}">
                    <a16:creationId xmlns:a16="http://schemas.microsoft.com/office/drawing/2014/main" id="{45869AB3-8543-4F67-8D47-7CC75038CDB9}"/>
                  </a:ext>
                </a:extLst>
              </p:cNvPr>
              <p:cNvSpPr txBox="1"/>
              <p:nvPr/>
            </p:nvSpPr>
            <p:spPr>
              <a:xfrm>
                <a:off x="2860358" y="2443283"/>
                <a:ext cx="7038337" cy="56393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hu-HU" sz="3600" b="0" i="1" smtClean="0">
                              <a:solidFill>
                                <a:schemeClr val="tx1"/>
                              </a:solidFill>
                              <a:latin typeface="Cambria Math" panose="02040503050406030204" pitchFamily="18" charset="0"/>
                              <a:ea typeface="Cambria Math" panose="02040503050406030204" pitchFamily="18" charset="0"/>
                            </a:rPr>
                          </m:ctrlPr>
                        </m:sSubPr>
                        <m:e>
                          <m:r>
                            <a:rPr lang="hu-HU" sz="3600" b="0" i="1" smtClean="0">
                              <a:solidFill>
                                <a:schemeClr val="tx1"/>
                              </a:solidFill>
                              <a:latin typeface="Cambria Math" panose="02040503050406030204" pitchFamily="18" charset="0"/>
                              <a:ea typeface="Cambria Math" panose="02040503050406030204" pitchFamily="18" charset="0"/>
                            </a:rPr>
                            <m:t>𝑐</m:t>
                          </m:r>
                        </m:e>
                        <m:sub>
                          <m:r>
                            <a:rPr lang="hu-HU" sz="3600" b="0" i="1" smtClean="0">
                              <a:solidFill>
                                <a:schemeClr val="tx1"/>
                              </a:solidFill>
                              <a:latin typeface="Cambria Math" panose="02040503050406030204" pitchFamily="18" charset="0"/>
                              <a:ea typeface="Cambria Math" panose="02040503050406030204" pitchFamily="18" charset="0"/>
                            </a:rPr>
                            <m:t>𝑡</m:t>
                          </m:r>
                        </m:sub>
                      </m:sSub>
                      <m:r>
                        <a:rPr lang="hu-HU" sz="3600" b="0" i="1" smtClean="0">
                          <a:solidFill>
                            <a:schemeClr val="tx1"/>
                          </a:solidFill>
                          <a:latin typeface="Cambria Math" panose="02040503050406030204" pitchFamily="18" charset="0"/>
                          <a:ea typeface="Cambria Math" panose="02040503050406030204" pitchFamily="18" charset="0"/>
                        </a:rPr>
                        <m:t>=</m:t>
                      </m:r>
                      <m:sSub>
                        <m:sSubPr>
                          <m:ctrlPr>
                            <a:rPr lang="hu-HU" sz="3600" b="0" i="1" smtClean="0">
                              <a:solidFill>
                                <a:schemeClr val="tx1"/>
                              </a:solidFill>
                              <a:latin typeface="Cambria Math" panose="02040503050406030204" pitchFamily="18" charset="0"/>
                              <a:ea typeface="Cambria Math" panose="02040503050406030204" pitchFamily="18" charset="0"/>
                            </a:rPr>
                          </m:ctrlPr>
                        </m:sSubPr>
                        <m:e>
                          <m:r>
                            <a:rPr lang="hu-HU" sz="3600" b="0" i="1" smtClean="0">
                              <a:solidFill>
                                <a:schemeClr val="tx1"/>
                              </a:solidFill>
                              <a:latin typeface="Cambria Math" panose="02040503050406030204" pitchFamily="18" charset="0"/>
                              <a:ea typeface="Cambria Math" panose="02040503050406030204" pitchFamily="18" charset="0"/>
                            </a:rPr>
                            <m:t>𝑐</m:t>
                          </m:r>
                        </m:e>
                        <m:sub>
                          <m:r>
                            <a:rPr lang="hu-HU" sz="3600" b="0" i="1" smtClean="0">
                              <a:solidFill>
                                <a:schemeClr val="tx1"/>
                              </a:solidFill>
                              <a:latin typeface="Cambria Math" panose="02040503050406030204" pitchFamily="18" charset="0"/>
                              <a:ea typeface="Cambria Math" panose="02040503050406030204" pitchFamily="18" charset="0"/>
                            </a:rPr>
                            <m:t>𝑜</m:t>
                          </m:r>
                        </m:sub>
                      </m:sSub>
                      <m:r>
                        <a:rPr lang="hu-HU" sz="3600" b="0" i="1" smtClean="0">
                          <a:solidFill>
                            <a:schemeClr val="tx1"/>
                          </a:solidFill>
                          <a:latin typeface="Cambria Math" panose="02040503050406030204" pitchFamily="18" charset="0"/>
                          <a:ea typeface="Cambria Math" panose="02040503050406030204" pitchFamily="18" charset="0"/>
                        </a:rPr>
                        <m:t>∙</m:t>
                      </m:r>
                      <m:sSup>
                        <m:sSupPr>
                          <m:ctrlPr>
                            <a:rPr lang="hu-HU" sz="3600" b="0" i="1" smtClean="0">
                              <a:solidFill>
                                <a:schemeClr val="tx1"/>
                              </a:solidFill>
                              <a:latin typeface="Cambria Math" panose="02040503050406030204" pitchFamily="18" charset="0"/>
                              <a:ea typeface="Cambria Math" panose="02040503050406030204" pitchFamily="18" charset="0"/>
                            </a:rPr>
                          </m:ctrlPr>
                        </m:sSupPr>
                        <m:e>
                          <m:r>
                            <a:rPr lang="hu-HU" sz="3600" b="0" i="1" smtClean="0">
                              <a:solidFill>
                                <a:schemeClr val="tx1"/>
                              </a:solidFill>
                              <a:latin typeface="Cambria Math" panose="02040503050406030204" pitchFamily="18" charset="0"/>
                              <a:ea typeface="Cambria Math" panose="02040503050406030204" pitchFamily="18" charset="0"/>
                            </a:rPr>
                            <m:t>𝑒</m:t>
                          </m:r>
                        </m:e>
                        <m:sup>
                          <m:r>
                            <a:rPr lang="hu-HU" sz="3600" b="0" i="1" smtClean="0">
                              <a:solidFill>
                                <a:schemeClr val="tx1"/>
                              </a:solidFill>
                              <a:latin typeface="Cambria Math" panose="02040503050406030204" pitchFamily="18" charset="0"/>
                              <a:ea typeface="Cambria Math" panose="02040503050406030204" pitchFamily="18" charset="0"/>
                            </a:rPr>
                            <m:t>−</m:t>
                          </m:r>
                          <m:r>
                            <a:rPr lang="hu-HU" sz="3600" b="0" i="1" smtClean="0">
                              <a:solidFill>
                                <a:schemeClr val="tx1"/>
                              </a:solidFill>
                              <a:latin typeface="Cambria Math" panose="02040503050406030204" pitchFamily="18" charset="0"/>
                              <a:ea typeface="Cambria Math" panose="02040503050406030204" pitchFamily="18" charset="0"/>
                            </a:rPr>
                            <m:t>𝑘𝑡</m:t>
                          </m:r>
                        </m:sup>
                      </m:sSup>
                      <m:r>
                        <a:rPr lang="hu-HU" sz="3600" b="0" i="1" smtClean="0">
                          <a:solidFill>
                            <a:schemeClr val="tx1"/>
                          </a:solidFill>
                          <a:latin typeface="Cambria Math" panose="02040503050406030204" pitchFamily="18" charset="0"/>
                          <a:ea typeface="Cambria Math" panose="02040503050406030204" pitchFamily="18" charset="0"/>
                        </a:rPr>
                        <m:t>→</m:t>
                      </m:r>
                      <m:func>
                        <m:funcPr>
                          <m:ctrlPr>
                            <a:rPr lang="hu-HU" sz="3600" b="0" i="1" smtClean="0">
                              <a:solidFill>
                                <a:schemeClr val="accent6">
                                  <a:lumMod val="75000"/>
                                </a:schemeClr>
                              </a:solidFill>
                              <a:latin typeface="Cambria Math" panose="02040503050406030204" pitchFamily="18" charset="0"/>
                              <a:ea typeface="Cambria Math" panose="02040503050406030204" pitchFamily="18" charset="0"/>
                            </a:rPr>
                          </m:ctrlPr>
                        </m:funcPr>
                        <m:fName>
                          <m:r>
                            <m:rPr>
                              <m:sty m:val="p"/>
                            </m:rPr>
                            <a:rPr lang="hu-HU" sz="3600" b="0" i="0" smtClean="0">
                              <a:solidFill>
                                <a:schemeClr val="accent6">
                                  <a:lumMod val="75000"/>
                                </a:schemeClr>
                              </a:solidFill>
                              <a:latin typeface="Cambria Math" panose="02040503050406030204" pitchFamily="18" charset="0"/>
                              <a:ea typeface="Cambria Math" panose="02040503050406030204" pitchFamily="18" charset="0"/>
                            </a:rPr>
                            <m:t>ln</m:t>
                          </m:r>
                        </m:fName>
                        <m:e>
                          <m:sSub>
                            <m:sSubPr>
                              <m:ctrlPr>
                                <a:rPr lang="hu-HU" sz="3600" b="0" i="1" smtClean="0">
                                  <a:solidFill>
                                    <a:schemeClr val="accent6">
                                      <a:lumMod val="75000"/>
                                    </a:schemeClr>
                                  </a:solidFill>
                                  <a:latin typeface="Cambria Math" panose="02040503050406030204" pitchFamily="18" charset="0"/>
                                  <a:ea typeface="Cambria Math" panose="02040503050406030204" pitchFamily="18" charset="0"/>
                                </a:rPr>
                              </m:ctrlPr>
                            </m:sSubPr>
                            <m:e>
                              <m:r>
                                <a:rPr lang="hu-HU" sz="3600" b="0" i="1" smtClean="0">
                                  <a:solidFill>
                                    <a:schemeClr val="accent6">
                                      <a:lumMod val="75000"/>
                                    </a:schemeClr>
                                  </a:solidFill>
                                  <a:latin typeface="Cambria Math" panose="02040503050406030204" pitchFamily="18" charset="0"/>
                                  <a:ea typeface="Cambria Math" panose="02040503050406030204" pitchFamily="18" charset="0"/>
                                </a:rPr>
                                <m:t>𝑐</m:t>
                              </m:r>
                            </m:e>
                            <m:sub>
                              <m:r>
                                <a:rPr lang="hu-HU" sz="3600" b="0" i="1" smtClean="0">
                                  <a:solidFill>
                                    <a:schemeClr val="accent6">
                                      <a:lumMod val="75000"/>
                                    </a:schemeClr>
                                  </a:solidFill>
                                  <a:latin typeface="Cambria Math" panose="02040503050406030204" pitchFamily="18" charset="0"/>
                                  <a:ea typeface="Cambria Math" panose="02040503050406030204" pitchFamily="18" charset="0"/>
                                </a:rPr>
                                <m:t>𝑡</m:t>
                              </m:r>
                            </m:sub>
                          </m:sSub>
                        </m:e>
                      </m:func>
                      <m:r>
                        <a:rPr lang="hu-HU" sz="3600" b="0" i="1" smtClean="0">
                          <a:solidFill>
                            <a:schemeClr val="tx1"/>
                          </a:solidFill>
                          <a:latin typeface="Cambria Math" panose="02040503050406030204" pitchFamily="18" charset="0"/>
                          <a:ea typeface="Cambria Math" panose="02040503050406030204" pitchFamily="18" charset="0"/>
                        </a:rPr>
                        <m:t>=</m:t>
                      </m:r>
                      <m:func>
                        <m:funcPr>
                          <m:ctrlPr>
                            <a:rPr lang="hu-HU" sz="3600" b="0" i="1" smtClean="0">
                              <a:solidFill>
                                <a:srgbClr val="FF6600"/>
                              </a:solidFill>
                              <a:latin typeface="Cambria Math" panose="02040503050406030204" pitchFamily="18" charset="0"/>
                              <a:ea typeface="Cambria Math" panose="02040503050406030204" pitchFamily="18" charset="0"/>
                            </a:rPr>
                          </m:ctrlPr>
                        </m:funcPr>
                        <m:fName>
                          <m:r>
                            <m:rPr>
                              <m:sty m:val="p"/>
                            </m:rPr>
                            <a:rPr lang="hu-HU" sz="3600" b="0" i="0" smtClean="0">
                              <a:solidFill>
                                <a:srgbClr val="FF6600"/>
                              </a:solidFill>
                              <a:latin typeface="Cambria Math" panose="02040503050406030204" pitchFamily="18" charset="0"/>
                              <a:ea typeface="Cambria Math" panose="02040503050406030204" pitchFamily="18" charset="0"/>
                            </a:rPr>
                            <m:t>ln</m:t>
                          </m:r>
                        </m:fName>
                        <m:e>
                          <m:sSub>
                            <m:sSubPr>
                              <m:ctrlPr>
                                <a:rPr lang="hu-HU" sz="3600" b="0" i="1" smtClean="0">
                                  <a:solidFill>
                                    <a:srgbClr val="FF6600"/>
                                  </a:solidFill>
                                  <a:latin typeface="Cambria Math" panose="02040503050406030204" pitchFamily="18" charset="0"/>
                                  <a:ea typeface="Cambria Math" panose="02040503050406030204" pitchFamily="18" charset="0"/>
                                </a:rPr>
                              </m:ctrlPr>
                            </m:sSubPr>
                            <m:e>
                              <m:r>
                                <a:rPr lang="hu-HU" sz="3600" b="0" i="1" smtClean="0">
                                  <a:solidFill>
                                    <a:srgbClr val="FF6600"/>
                                  </a:solidFill>
                                  <a:latin typeface="Cambria Math" panose="02040503050406030204" pitchFamily="18" charset="0"/>
                                  <a:ea typeface="Cambria Math" panose="02040503050406030204" pitchFamily="18" charset="0"/>
                                </a:rPr>
                                <m:t>𝑐</m:t>
                              </m:r>
                            </m:e>
                            <m:sub>
                              <m:r>
                                <a:rPr lang="hu-HU" sz="3600" b="0" i="1" smtClean="0">
                                  <a:solidFill>
                                    <a:srgbClr val="FF6600"/>
                                  </a:solidFill>
                                  <a:latin typeface="Cambria Math" panose="02040503050406030204" pitchFamily="18" charset="0"/>
                                  <a:ea typeface="Cambria Math" panose="02040503050406030204" pitchFamily="18" charset="0"/>
                                </a:rPr>
                                <m:t>𝑜</m:t>
                              </m:r>
                            </m:sub>
                          </m:sSub>
                        </m:e>
                      </m:func>
                      <m:r>
                        <a:rPr lang="hu-HU" sz="3600" b="0" i="1" smtClean="0">
                          <a:solidFill>
                            <a:srgbClr val="FF0000"/>
                          </a:solidFill>
                          <a:latin typeface="Cambria Math" panose="02040503050406030204" pitchFamily="18" charset="0"/>
                          <a:ea typeface="Cambria Math" panose="02040503050406030204" pitchFamily="18" charset="0"/>
                        </a:rPr>
                        <m:t>−</m:t>
                      </m:r>
                      <m:r>
                        <a:rPr lang="hu-HU" sz="3600" b="0" i="1" smtClean="0">
                          <a:solidFill>
                            <a:srgbClr val="FF0000"/>
                          </a:solidFill>
                          <a:latin typeface="Cambria Math" panose="02040503050406030204" pitchFamily="18" charset="0"/>
                          <a:ea typeface="Cambria Math" panose="02040503050406030204" pitchFamily="18" charset="0"/>
                        </a:rPr>
                        <m:t>𝑘</m:t>
                      </m:r>
                      <m:r>
                        <a:rPr lang="hu-HU" sz="3600" b="0" i="1" smtClean="0">
                          <a:solidFill>
                            <a:schemeClr val="tx1"/>
                          </a:solidFill>
                          <a:latin typeface="Cambria Math" panose="02040503050406030204" pitchFamily="18" charset="0"/>
                          <a:ea typeface="Cambria Math" panose="02040503050406030204" pitchFamily="18" charset="0"/>
                        </a:rPr>
                        <m:t>∙</m:t>
                      </m:r>
                      <m:r>
                        <a:rPr lang="hu-HU" sz="3600" b="0" i="1" smtClean="0">
                          <a:solidFill>
                            <a:srgbClr val="2E0CFC"/>
                          </a:solidFill>
                          <a:latin typeface="Cambria Math" panose="02040503050406030204" pitchFamily="18" charset="0"/>
                          <a:ea typeface="Cambria Math" panose="02040503050406030204" pitchFamily="18" charset="0"/>
                        </a:rPr>
                        <m:t>𝑡</m:t>
                      </m:r>
                    </m:oMath>
                  </m:oMathPara>
                </a14:m>
                <a:endParaRPr lang="hu-HU" sz="3600" dirty="0">
                  <a:solidFill>
                    <a:schemeClr val="tx1"/>
                  </a:solidFill>
                </a:endParaRPr>
              </a:p>
            </p:txBody>
          </p:sp>
        </mc:Choice>
        <mc:Fallback xmlns="">
          <p:sp>
            <p:nvSpPr>
              <p:cNvPr id="5" name="Szövegdoboz 4">
                <a:extLst>
                  <a:ext uri="{FF2B5EF4-FFF2-40B4-BE49-F238E27FC236}">
                    <a16:creationId xmlns:a16="http://schemas.microsoft.com/office/drawing/2014/main" id="{45869AB3-8543-4F67-8D47-7CC75038CDB9}"/>
                  </a:ext>
                </a:extLst>
              </p:cNvPr>
              <p:cNvSpPr txBox="1">
                <a:spLocks noRot="1" noChangeAspect="1" noMove="1" noResize="1" noEditPoints="1" noAdjustHandles="1" noChangeArrowheads="1" noChangeShapeType="1" noTextEdit="1"/>
              </p:cNvSpPr>
              <p:nvPr/>
            </p:nvSpPr>
            <p:spPr>
              <a:xfrm>
                <a:off x="2860358" y="2443283"/>
                <a:ext cx="7038337" cy="563937"/>
              </a:xfrm>
              <a:prstGeom prst="rect">
                <a:avLst/>
              </a:prstGeom>
              <a:blipFill>
                <a:blip r:embed="rId2"/>
                <a:stretch>
                  <a:fillRect/>
                </a:stretch>
              </a:blipFill>
            </p:spPr>
            <p:txBody>
              <a:bodyPr/>
              <a:lstStyle/>
              <a:p>
                <a:r>
                  <a:rPr lang="hu-HU">
                    <a:noFill/>
                  </a:rPr>
                  <a:t> </a:t>
                </a:r>
              </a:p>
            </p:txBody>
          </p:sp>
        </mc:Fallback>
      </mc:AlternateContent>
      <mc:AlternateContent xmlns:mc="http://schemas.openxmlformats.org/markup-compatibility/2006" xmlns:a14="http://schemas.microsoft.com/office/drawing/2010/main">
        <mc:Choice Requires="a14">
          <p:sp>
            <p:nvSpPr>
              <p:cNvPr id="6" name="Szövegdoboz 5">
                <a:extLst>
                  <a:ext uri="{FF2B5EF4-FFF2-40B4-BE49-F238E27FC236}">
                    <a16:creationId xmlns:a16="http://schemas.microsoft.com/office/drawing/2014/main" id="{9C1AA0D2-B675-4610-A029-CE42B6F58EA4}"/>
                  </a:ext>
                </a:extLst>
              </p:cNvPr>
              <p:cNvSpPr txBox="1"/>
              <p:nvPr/>
            </p:nvSpPr>
            <p:spPr>
              <a:xfrm>
                <a:off x="7274209" y="3381704"/>
                <a:ext cx="4111062" cy="83099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hu-HU" sz="5400" b="0" i="1" smtClean="0">
                          <a:solidFill>
                            <a:schemeClr val="accent6">
                              <a:lumMod val="75000"/>
                            </a:schemeClr>
                          </a:solidFill>
                          <a:latin typeface="Cambria Math" panose="02040503050406030204" pitchFamily="18" charset="0"/>
                        </a:rPr>
                        <m:t>𝑦</m:t>
                      </m:r>
                      <m:r>
                        <a:rPr lang="hu-HU" sz="5400" b="0" i="1" smtClean="0">
                          <a:latin typeface="Cambria Math" panose="02040503050406030204" pitchFamily="18" charset="0"/>
                        </a:rPr>
                        <m:t>=</m:t>
                      </m:r>
                      <m:r>
                        <a:rPr lang="hu-HU" sz="5400" b="0" i="1" smtClean="0">
                          <a:solidFill>
                            <a:srgbClr val="FF0000"/>
                          </a:solidFill>
                          <a:latin typeface="Cambria Math" panose="02040503050406030204" pitchFamily="18" charset="0"/>
                        </a:rPr>
                        <m:t>𝑚</m:t>
                      </m:r>
                      <m:r>
                        <a:rPr lang="hu-HU" sz="5400" b="0" i="1" smtClean="0">
                          <a:latin typeface="Cambria Math" panose="02040503050406030204" pitchFamily="18" charset="0"/>
                          <a:ea typeface="Cambria Math" panose="02040503050406030204" pitchFamily="18" charset="0"/>
                        </a:rPr>
                        <m:t>∙</m:t>
                      </m:r>
                      <m:r>
                        <a:rPr lang="hu-HU" sz="5400" b="0" i="1" smtClean="0">
                          <a:solidFill>
                            <a:srgbClr val="2E0CFC"/>
                          </a:solidFill>
                          <a:latin typeface="Cambria Math" panose="02040503050406030204" pitchFamily="18" charset="0"/>
                        </a:rPr>
                        <m:t>𝑥</m:t>
                      </m:r>
                      <m:r>
                        <a:rPr lang="hu-HU" sz="5400" b="0" i="1" smtClean="0">
                          <a:latin typeface="Cambria Math" panose="02040503050406030204" pitchFamily="18" charset="0"/>
                        </a:rPr>
                        <m:t>+</m:t>
                      </m:r>
                      <m:r>
                        <a:rPr lang="hu-HU" sz="5400" b="0" i="1" smtClean="0">
                          <a:solidFill>
                            <a:srgbClr val="FF6600"/>
                          </a:solidFill>
                          <a:latin typeface="Cambria Math" panose="02040503050406030204" pitchFamily="18" charset="0"/>
                        </a:rPr>
                        <m:t>𝑐</m:t>
                      </m:r>
                    </m:oMath>
                  </m:oMathPara>
                </a14:m>
                <a:endParaRPr lang="hu-HU" sz="5400" dirty="0"/>
              </a:p>
            </p:txBody>
          </p:sp>
        </mc:Choice>
        <mc:Fallback xmlns="">
          <p:sp>
            <p:nvSpPr>
              <p:cNvPr id="6" name="Szövegdoboz 5">
                <a:extLst>
                  <a:ext uri="{FF2B5EF4-FFF2-40B4-BE49-F238E27FC236}">
                    <a16:creationId xmlns:a16="http://schemas.microsoft.com/office/drawing/2014/main" id="{9C1AA0D2-B675-4610-A029-CE42B6F58EA4}"/>
                  </a:ext>
                </a:extLst>
              </p:cNvPr>
              <p:cNvSpPr txBox="1">
                <a:spLocks noRot="1" noChangeAspect="1" noMove="1" noResize="1" noEditPoints="1" noAdjustHandles="1" noChangeArrowheads="1" noChangeShapeType="1" noTextEdit="1"/>
              </p:cNvSpPr>
              <p:nvPr/>
            </p:nvSpPr>
            <p:spPr>
              <a:xfrm>
                <a:off x="7274209" y="3381704"/>
                <a:ext cx="4111062" cy="830997"/>
              </a:xfrm>
              <a:prstGeom prst="rect">
                <a:avLst/>
              </a:prstGeom>
              <a:blipFill>
                <a:blip r:embed="rId3"/>
                <a:stretch>
                  <a:fillRect/>
                </a:stretch>
              </a:blipFill>
            </p:spPr>
            <p:txBody>
              <a:bodyPr/>
              <a:lstStyle/>
              <a:p>
                <a:r>
                  <a:rPr lang="hu-HU">
                    <a:noFill/>
                  </a:rPr>
                  <a:t> </a:t>
                </a:r>
              </a:p>
            </p:txBody>
          </p:sp>
        </mc:Fallback>
      </mc:AlternateContent>
      <p:cxnSp>
        <p:nvCxnSpPr>
          <p:cNvPr id="8" name="Egyenes összekötő nyíllal 7">
            <a:extLst>
              <a:ext uri="{FF2B5EF4-FFF2-40B4-BE49-F238E27FC236}">
                <a16:creationId xmlns:a16="http://schemas.microsoft.com/office/drawing/2014/main" id="{0F531DD9-DC53-43AE-895A-35E3E39C50D0}"/>
              </a:ext>
            </a:extLst>
          </p:cNvPr>
          <p:cNvCxnSpPr>
            <a:cxnSpLocks/>
          </p:cNvCxnSpPr>
          <p:nvPr/>
        </p:nvCxnSpPr>
        <p:spPr>
          <a:xfrm>
            <a:off x="8982666" y="3017520"/>
            <a:ext cx="0" cy="548640"/>
          </a:xfrm>
          <a:prstGeom prst="straightConnector1">
            <a:avLst/>
          </a:prstGeom>
          <a:ln w="63500">
            <a:solidFill>
              <a:srgbClr val="FF0000"/>
            </a:solidFill>
            <a:tailEnd type="stealth"/>
          </a:ln>
        </p:spPr>
        <p:style>
          <a:lnRef idx="1">
            <a:schemeClr val="accent1"/>
          </a:lnRef>
          <a:fillRef idx="0">
            <a:schemeClr val="accent1"/>
          </a:fillRef>
          <a:effectRef idx="0">
            <a:schemeClr val="accent1"/>
          </a:effectRef>
          <a:fontRef idx="minor">
            <a:schemeClr val="tx1"/>
          </a:fontRef>
        </p:style>
      </p:cxnSp>
      <p:cxnSp>
        <p:nvCxnSpPr>
          <p:cNvPr id="9" name="Egyenes összekötő nyíllal 8">
            <a:extLst>
              <a:ext uri="{FF2B5EF4-FFF2-40B4-BE49-F238E27FC236}">
                <a16:creationId xmlns:a16="http://schemas.microsoft.com/office/drawing/2014/main" id="{46494253-EEDE-414B-AE1B-DC049BC8EE36}"/>
              </a:ext>
            </a:extLst>
          </p:cNvPr>
          <p:cNvCxnSpPr>
            <a:cxnSpLocks/>
          </p:cNvCxnSpPr>
          <p:nvPr/>
        </p:nvCxnSpPr>
        <p:spPr>
          <a:xfrm>
            <a:off x="9757804" y="2990193"/>
            <a:ext cx="193916" cy="515007"/>
          </a:xfrm>
          <a:prstGeom prst="straightConnector1">
            <a:avLst/>
          </a:prstGeom>
          <a:ln w="63500">
            <a:solidFill>
              <a:srgbClr val="2E0CFC"/>
            </a:solidFill>
            <a:tailEnd type="stealth"/>
          </a:ln>
        </p:spPr>
        <p:style>
          <a:lnRef idx="1">
            <a:schemeClr val="accent1"/>
          </a:lnRef>
          <a:fillRef idx="0">
            <a:schemeClr val="accent1"/>
          </a:fillRef>
          <a:effectRef idx="0">
            <a:schemeClr val="accent1"/>
          </a:effectRef>
          <a:fontRef idx="minor">
            <a:schemeClr val="tx1"/>
          </a:fontRef>
        </p:style>
      </p:cxnSp>
      <p:cxnSp>
        <p:nvCxnSpPr>
          <p:cNvPr id="10" name="Egyenes összekötő nyíllal 9">
            <a:extLst>
              <a:ext uri="{FF2B5EF4-FFF2-40B4-BE49-F238E27FC236}">
                <a16:creationId xmlns:a16="http://schemas.microsoft.com/office/drawing/2014/main" id="{412E0C84-7556-4295-BA5F-807C596D5E7A}"/>
              </a:ext>
            </a:extLst>
          </p:cNvPr>
          <p:cNvCxnSpPr>
            <a:cxnSpLocks/>
          </p:cNvCxnSpPr>
          <p:nvPr/>
        </p:nvCxnSpPr>
        <p:spPr>
          <a:xfrm>
            <a:off x="6594190" y="2913468"/>
            <a:ext cx="721010" cy="606972"/>
          </a:xfrm>
          <a:prstGeom prst="straightConnector1">
            <a:avLst/>
          </a:prstGeom>
          <a:ln w="63500">
            <a:solidFill>
              <a:schemeClr val="accent6">
                <a:lumMod val="75000"/>
              </a:schemeClr>
            </a:solidFill>
            <a:tailEnd type="stealth"/>
          </a:ln>
        </p:spPr>
        <p:style>
          <a:lnRef idx="1">
            <a:schemeClr val="accent1"/>
          </a:lnRef>
          <a:fillRef idx="0">
            <a:schemeClr val="accent1"/>
          </a:fillRef>
          <a:effectRef idx="0">
            <a:schemeClr val="accent1"/>
          </a:effectRef>
          <a:fontRef idx="minor">
            <a:schemeClr val="tx1"/>
          </a:fontRef>
        </p:style>
      </p:cxnSp>
      <p:sp>
        <p:nvSpPr>
          <p:cNvPr id="17" name="Ív 16">
            <a:extLst>
              <a:ext uri="{FF2B5EF4-FFF2-40B4-BE49-F238E27FC236}">
                <a16:creationId xmlns:a16="http://schemas.microsoft.com/office/drawing/2014/main" id="{6293BA81-00C0-43E7-9514-FA6D49308D84}"/>
              </a:ext>
            </a:extLst>
          </p:cNvPr>
          <p:cNvSpPr/>
          <p:nvPr/>
        </p:nvSpPr>
        <p:spPr>
          <a:xfrm rot="11858055">
            <a:off x="7883357" y="2637276"/>
            <a:ext cx="3205409" cy="1711697"/>
          </a:xfrm>
          <a:prstGeom prst="arc">
            <a:avLst>
              <a:gd name="adj1" fmla="val 11264313"/>
              <a:gd name="adj2" fmla="val 21211331"/>
            </a:avLst>
          </a:prstGeom>
          <a:ln w="63500">
            <a:solidFill>
              <a:srgbClr val="FF6600"/>
            </a:solidFill>
            <a:head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hu-HU"/>
          </a:p>
        </p:txBody>
      </p:sp>
      <p:pic>
        <p:nvPicPr>
          <p:cNvPr id="18" name="Kép 17">
            <a:extLst>
              <a:ext uri="{FF2B5EF4-FFF2-40B4-BE49-F238E27FC236}">
                <a16:creationId xmlns:a16="http://schemas.microsoft.com/office/drawing/2014/main" id="{CAA83DCA-4C98-4100-9C17-589F1887530E}"/>
              </a:ext>
            </a:extLst>
          </p:cNvPr>
          <p:cNvPicPr>
            <a:picLocks noChangeAspect="1"/>
          </p:cNvPicPr>
          <p:nvPr/>
        </p:nvPicPr>
        <p:blipFill>
          <a:blip r:embed="rId4"/>
          <a:stretch>
            <a:fillRect/>
          </a:stretch>
        </p:blipFill>
        <p:spPr>
          <a:xfrm>
            <a:off x="101897" y="3082916"/>
            <a:ext cx="6107602" cy="3600000"/>
          </a:xfrm>
          <a:prstGeom prst="rect">
            <a:avLst/>
          </a:prstGeom>
        </p:spPr>
      </p:pic>
      <p:sp>
        <p:nvSpPr>
          <p:cNvPr id="4" name="TextBox 3"/>
          <p:cNvSpPr txBox="1"/>
          <p:nvPr/>
        </p:nvSpPr>
        <p:spPr>
          <a:xfrm>
            <a:off x="1893830" y="3103531"/>
            <a:ext cx="2108269" cy="400110"/>
          </a:xfrm>
          <a:prstGeom prst="rect">
            <a:avLst/>
          </a:prstGeom>
          <a:solidFill>
            <a:schemeClr val="bg1"/>
          </a:solidFill>
        </p:spPr>
        <p:txBody>
          <a:bodyPr wrap="none" rtlCol="0">
            <a:spAutoFit/>
          </a:bodyPr>
          <a:lstStyle/>
          <a:p>
            <a:r>
              <a:rPr lang="hu-HU" sz="2000" dirty="0">
                <a:latin typeface="Times New Roman" panose="02020603050405020304" pitchFamily="18" charset="0"/>
                <a:cs typeface="Times New Roman" panose="02020603050405020304" pitchFamily="18" charset="0"/>
              </a:rPr>
              <a:t>f</a:t>
            </a:r>
            <a:r>
              <a:rPr lang="hu-HU" sz="2000" dirty="0" smtClean="0">
                <a:latin typeface="Times New Roman" panose="02020603050405020304" pitchFamily="18" charset="0"/>
                <a:cs typeface="Times New Roman" panose="02020603050405020304" pitchFamily="18" charset="0"/>
              </a:rPr>
              <a:t>irst-order reaction</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85257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 calcmode="lin" valueType="num">
                                      <p:cBhvr additive="base">
                                        <p:cTn id="2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anim calcmode="lin" valueType="num">
                                      <p:cBhvr additive="base">
                                        <p:cTn id="3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35" fill="hold">
                            <p:stCondLst>
                              <p:cond delay="500"/>
                            </p:stCondLst>
                            <p:childTnLst>
                              <p:par>
                                <p:cTn id="36" presetID="1" presetClass="entr" presetSubtype="0" fill="hold" nodeType="afterEffect">
                                  <p:stCondLst>
                                    <p:cond delay="500"/>
                                  </p:stCondLst>
                                  <p:childTnLst>
                                    <p:set>
                                      <p:cBhvr>
                                        <p:cTn id="37" dur="1" fill="hold">
                                          <p:stCondLst>
                                            <p:cond delay="0"/>
                                          </p:stCondLst>
                                        </p:cTn>
                                        <p:tgtEl>
                                          <p:spTgt spid="18"/>
                                        </p:tgtEl>
                                        <p:attrNameLst>
                                          <p:attrName>style.visibility</p:attrName>
                                        </p:attrNameLst>
                                      </p:cBhvr>
                                      <p:to>
                                        <p:strVal val="visible"/>
                                      </p:to>
                                    </p:set>
                                  </p:childTnLst>
                                </p:cTn>
                              </p:par>
                              <p:par>
                                <p:cTn id="38" presetID="1" presetClass="entr" presetSubtype="0" fill="hold" grpId="0" nodeType="withEffect">
                                  <p:stCondLst>
                                    <p:cond delay="500"/>
                                  </p:stCondLst>
                                  <p:childTnLst>
                                    <p:set>
                                      <p:cBhvr>
                                        <p:cTn id="39" dur="1" fill="hold">
                                          <p:stCondLst>
                                            <p:cond delay="0"/>
                                          </p:stCondLst>
                                        </p:cTn>
                                        <p:tgtEl>
                                          <p:spTgt spid="4"/>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nodeType="clickEffect">
                                  <p:stCondLst>
                                    <p:cond delay="0"/>
                                  </p:stCondLst>
                                  <p:childTnLst>
                                    <p:set>
                                      <p:cBhvr>
                                        <p:cTn id="43" dur="1" fill="hold">
                                          <p:stCondLst>
                                            <p:cond delay="0"/>
                                          </p:stCondLst>
                                        </p:cTn>
                                        <p:tgtEl>
                                          <p:spTgt spid="3">
                                            <p:txEl>
                                              <p:pRg st="3" end="3"/>
                                            </p:txEl>
                                          </p:spTgt>
                                        </p:tgtEl>
                                        <p:attrNameLst>
                                          <p:attrName>style.visibility</p:attrName>
                                        </p:attrNameLst>
                                      </p:cBhvr>
                                      <p:to>
                                        <p:strVal val="visible"/>
                                      </p:to>
                                    </p:set>
                                    <p:anim calcmode="lin" valueType="num">
                                      <p:cBhvr additive="base">
                                        <p:cTn id="44"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7" grpId="0" animBg="1"/>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50E7FE7-7A6B-4BF8-9EE5-6AB1B782DF72}"/>
              </a:ext>
            </a:extLst>
          </p:cNvPr>
          <p:cNvSpPr>
            <a:spLocks noGrp="1"/>
          </p:cNvSpPr>
          <p:nvPr>
            <p:ph type="title"/>
          </p:nvPr>
        </p:nvSpPr>
        <p:spPr/>
        <p:txBody>
          <a:bodyPr/>
          <a:lstStyle/>
          <a:p>
            <a:pPr algn="ctr"/>
            <a:r>
              <a:rPr lang="hu-HU" dirty="0" smtClean="0">
                <a:latin typeface="Times New Roman" panose="02020603050405020304" pitchFamily="18" charset="0"/>
                <a:cs typeface="Times New Roman" panose="02020603050405020304" pitchFamily="18" charset="0"/>
              </a:rPr>
              <a:t>Time evolution </a:t>
            </a:r>
            <a:r>
              <a:rPr lang="hu-HU" dirty="0">
                <a:latin typeface="Times New Roman" panose="02020603050405020304" pitchFamily="18" charset="0"/>
                <a:cs typeface="Times New Roman" panose="02020603050405020304" pitchFamily="18" charset="0"/>
              </a:rPr>
              <a:t>of chemical reactions</a:t>
            </a:r>
          </a:p>
        </p:txBody>
      </p:sp>
      <p:sp>
        <p:nvSpPr>
          <p:cNvPr id="3" name="Tartalom helye 2">
            <a:extLst>
              <a:ext uri="{FF2B5EF4-FFF2-40B4-BE49-F238E27FC236}">
                <a16:creationId xmlns:a16="http://schemas.microsoft.com/office/drawing/2014/main" id="{1F5E4F99-4D1F-402A-952B-787EE227920B}"/>
              </a:ext>
            </a:extLst>
          </p:cNvPr>
          <p:cNvSpPr>
            <a:spLocks noGrp="1"/>
          </p:cNvSpPr>
          <p:nvPr>
            <p:ph idx="1"/>
          </p:nvPr>
        </p:nvSpPr>
        <p:spPr>
          <a:xfrm>
            <a:off x="838200" y="1825624"/>
            <a:ext cx="10515600" cy="4742815"/>
          </a:xfrm>
        </p:spPr>
        <p:txBody>
          <a:bodyPr>
            <a:normAutofit/>
          </a:bodyPr>
          <a:lstStyle/>
          <a:p>
            <a:pPr marL="441325" indent="-441325">
              <a:spcBef>
                <a:spcPts val="0"/>
              </a:spcBef>
              <a:spcAft>
                <a:spcPts val="1000"/>
              </a:spcAft>
            </a:pPr>
            <a:r>
              <a:rPr lang="en-US" sz="3200" dirty="0">
                <a:latin typeface="Times New Roman" panose="02020603050405020304" pitchFamily="18" charset="0"/>
                <a:cs typeface="Times New Roman" panose="02020603050405020304" pitchFamily="18" charset="0"/>
              </a:rPr>
              <a:t>Everyone has some idea about speed </a:t>
            </a:r>
            <a:r>
              <a:rPr lang="hu-HU" sz="3200" dirty="0" smtClean="0">
                <a:latin typeface="Times New Roman" panose="02020603050405020304" pitchFamily="18" charset="0"/>
                <a:cs typeface="Times New Roman" panose="02020603050405020304" pitchFamily="18" charset="0"/>
              </a:rPr>
              <a:t>:</a:t>
            </a:r>
            <a:endParaRPr lang="hu-HU" sz="3200" dirty="0">
              <a:latin typeface="Times New Roman" panose="02020603050405020304" pitchFamily="18" charset="0"/>
              <a:cs typeface="Times New Roman" panose="02020603050405020304" pitchFamily="18" charset="0"/>
            </a:endParaRPr>
          </a:p>
          <a:p>
            <a:pPr marL="990600" lvl="1" indent="-442913">
              <a:spcBef>
                <a:spcPts val="0"/>
              </a:spcBef>
              <a:spcAft>
                <a:spcPts val="1000"/>
              </a:spcAft>
              <a:buFont typeface="Courier New" panose="02070309020205020404" pitchFamily="49" charset="0"/>
              <a:buChar char="o"/>
            </a:pPr>
            <a:r>
              <a:rPr lang="en-US" sz="2800" dirty="0">
                <a:latin typeface="Times New Roman" panose="02020603050405020304" pitchFamily="18" charset="0"/>
                <a:cs typeface="Times New Roman" panose="02020603050405020304" pitchFamily="18" charset="0"/>
              </a:rPr>
              <a:t>"Take your feet faster! - Don't rush so much!”</a:t>
            </a:r>
            <a:endParaRPr lang="hu-HU" sz="2800" dirty="0">
              <a:latin typeface="Times New Roman" panose="02020603050405020304" pitchFamily="18" charset="0"/>
              <a:cs typeface="Times New Roman" panose="02020603050405020304" pitchFamily="18" charset="0"/>
            </a:endParaRPr>
          </a:p>
          <a:p>
            <a:pPr marL="990600" lvl="1" indent="-442913">
              <a:spcBef>
                <a:spcPts val="0"/>
              </a:spcBef>
              <a:spcAft>
                <a:spcPts val="1000"/>
              </a:spcAft>
              <a:buFont typeface="Courier New" panose="02070309020205020404" pitchFamily="49" charset="0"/>
              <a:buChar char="o"/>
            </a:pPr>
            <a:r>
              <a:rPr lang="en-US" sz="2800" dirty="0">
                <a:latin typeface="Times New Roman" panose="02020603050405020304" pitchFamily="18" charset="0"/>
                <a:cs typeface="Times New Roman" panose="02020603050405020304" pitchFamily="18" charset="0"/>
              </a:rPr>
              <a:t>"Deliver the books faster! - Don't be so fast, I have to line up!"</a:t>
            </a:r>
            <a:endParaRPr lang="hu-HU" sz="2800" dirty="0">
              <a:latin typeface="Times New Roman" panose="02020603050405020304" pitchFamily="18" charset="0"/>
              <a:cs typeface="Times New Roman" panose="02020603050405020304" pitchFamily="18" charset="0"/>
            </a:endParaRPr>
          </a:p>
          <a:p>
            <a:pPr marL="990600" lvl="1" indent="-442913">
              <a:spcBef>
                <a:spcPts val="0"/>
              </a:spcBef>
              <a:spcAft>
                <a:spcPts val="1000"/>
              </a:spcAft>
              <a:buFont typeface="Courier New" panose="02070309020205020404" pitchFamily="49" charset="0"/>
              <a:buChar char="o"/>
            </a:pPr>
            <a:r>
              <a:rPr lang="en-US" sz="2800" dirty="0">
                <a:latin typeface="Times New Roman" panose="02020603050405020304" pitchFamily="18" charset="0"/>
                <a:cs typeface="Times New Roman" panose="02020603050405020304" pitchFamily="18" charset="0"/>
              </a:rPr>
              <a:t>"Eat slowly, it's still hot! - Eat faster, everyone is waiting for you and the second course!"</a:t>
            </a:r>
            <a:endParaRPr lang="hu-HU" sz="2800" dirty="0">
              <a:latin typeface="Times New Roman" panose="02020603050405020304" pitchFamily="18" charset="0"/>
              <a:cs typeface="Times New Roman" panose="02020603050405020304" pitchFamily="18" charset="0"/>
            </a:endParaRPr>
          </a:p>
          <a:p>
            <a:pPr marL="547687" indent="-457200">
              <a:spcBef>
                <a:spcPts val="0"/>
              </a:spcBef>
              <a:spcAft>
                <a:spcPts val="1000"/>
              </a:spcAft>
            </a:pPr>
            <a:r>
              <a:rPr lang="en-US" sz="3200" dirty="0">
                <a:latin typeface="Times New Roman" panose="02020603050405020304" pitchFamily="18" charset="0"/>
                <a:cs typeface="Times New Roman" panose="02020603050405020304" pitchFamily="18" charset="0"/>
              </a:rPr>
              <a:t>In each case, some extensive quantity, e.g</a:t>
            </a:r>
            <a:r>
              <a:rPr lang="en-US" sz="3200" dirty="0" smtClean="0">
                <a:latin typeface="Times New Roman" panose="02020603050405020304" pitchFamily="18" charset="0"/>
                <a:cs typeface="Times New Roman" panose="02020603050405020304" pitchFamily="18" charset="0"/>
              </a:rPr>
              <a:t>.</a:t>
            </a:r>
            <a:r>
              <a:rPr lang="hu-HU" sz="3200" dirty="0" smtClean="0">
                <a:latin typeface="Times New Roman" panose="02020603050405020304" pitchFamily="18" charset="0"/>
                <a:cs typeface="Times New Roman" panose="02020603050405020304" pitchFamily="18" charset="0"/>
              </a:rPr>
              <a:t>,</a:t>
            </a:r>
            <a:r>
              <a:rPr lang="en-US" sz="3200" dirty="0" smtClean="0">
                <a:latin typeface="Times New Roman" panose="02020603050405020304" pitchFamily="18" charset="0"/>
                <a:cs typeface="Times New Roman" panose="02020603050405020304" pitchFamily="18" charset="0"/>
              </a:rPr>
              <a:t> the </a:t>
            </a:r>
            <a:r>
              <a:rPr lang="en-US" sz="3200" dirty="0">
                <a:latin typeface="Times New Roman" panose="02020603050405020304" pitchFamily="18" charset="0"/>
                <a:cs typeface="Times New Roman" panose="02020603050405020304" pitchFamily="18" charset="0"/>
              </a:rPr>
              <a:t>distance traveled, the number of </a:t>
            </a:r>
            <a:r>
              <a:rPr lang="en-US" sz="3200" dirty="0" smtClean="0">
                <a:latin typeface="Times New Roman" panose="02020603050405020304" pitchFamily="18" charset="0"/>
                <a:cs typeface="Times New Roman" panose="02020603050405020304" pitchFamily="18" charset="0"/>
              </a:rPr>
              <a:t>books</a:t>
            </a:r>
            <a:r>
              <a:rPr lang="hu-HU" sz="3200" dirty="0" smtClean="0">
                <a:latin typeface="Times New Roman" panose="02020603050405020304" pitchFamily="18" charset="0"/>
                <a:cs typeface="Times New Roman" panose="02020603050405020304" pitchFamily="18" charset="0"/>
              </a:rPr>
              <a:t> and</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the volume of </a:t>
            </a:r>
            <a:r>
              <a:rPr lang="en-US" sz="3200" dirty="0" smtClean="0">
                <a:latin typeface="Times New Roman" panose="02020603050405020304" pitchFamily="18" charset="0"/>
                <a:cs typeface="Times New Roman" panose="02020603050405020304" pitchFamily="18" charset="0"/>
              </a:rPr>
              <a:t>soup</a:t>
            </a:r>
            <a:r>
              <a:rPr lang="hu-HU" sz="3200" dirty="0" smtClean="0">
                <a:latin typeface="Times New Roman" panose="02020603050405020304" pitchFamily="18" charset="0"/>
                <a:cs typeface="Times New Roman" panose="02020603050405020304" pitchFamily="18" charset="0"/>
              </a:rPr>
              <a:t>,</a:t>
            </a:r>
            <a:r>
              <a:rPr lang="en-US" sz="3200" dirty="0" smtClean="0">
                <a:latin typeface="Times New Roman" panose="02020603050405020304" pitchFamily="18" charset="0"/>
                <a:cs typeface="Times New Roman" panose="02020603050405020304" pitchFamily="18" charset="0"/>
              </a:rPr>
              <a:t> per </a:t>
            </a:r>
            <a:r>
              <a:rPr lang="en-US" sz="3200" dirty="0">
                <a:latin typeface="Times New Roman" panose="02020603050405020304" pitchFamily="18" charset="0"/>
                <a:cs typeface="Times New Roman" panose="02020603050405020304" pitchFamily="18" charset="0"/>
              </a:rPr>
              <a:t>unit </a:t>
            </a:r>
            <a:r>
              <a:rPr lang="en-US" sz="3200" dirty="0" smtClean="0">
                <a:latin typeface="Times New Roman" panose="02020603050405020304" pitchFamily="18" charset="0"/>
                <a:cs typeface="Times New Roman" panose="02020603050405020304" pitchFamily="18" charset="0"/>
              </a:rPr>
              <a:t>time</a:t>
            </a:r>
            <a:r>
              <a:rPr lang="hu-HU" sz="3200" dirty="0">
                <a:latin typeface="Times New Roman" panose="02020603050405020304" pitchFamily="18" charset="0"/>
                <a:cs typeface="Times New Roman" panose="02020603050405020304" pitchFamily="18" charset="0"/>
              </a:rPr>
              <a:t> </a:t>
            </a:r>
            <a:r>
              <a:rPr lang="hu-HU" sz="3200" dirty="0" smtClean="0">
                <a:latin typeface="Times New Roman" panose="02020603050405020304" pitchFamily="18" charset="0"/>
                <a:cs typeface="Times New Roman" panose="02020603050405020304" pitchFamily="18" charset="0"/>
              </a:rPr>
              <a:t>is discussed.</a:t>
            </a:r>
            <a:endParaRPr lang="hu-HU"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16499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50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additive="base">
                                        <p:cTn id="12"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500"/>
                            </p:stCondLst>
                            <p:childTnLst>
                              <p:par>
                                <p:cTn id="15" presetID="2" presetClass="entr" presetSubtype="4" fill="hold" nodeType="afterEffect">
                                  <p:stCondLst>
                                    <p:cond delay="50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50E7FE7-7A6B-4BF8-9EE5-6AB1B782DF72}"/>
              </a:ext>
            </a:extLst>
          </p:cNvPr>
          <p:cNvSpPr>
            <a:spLocks noGrp="1"/>
          </p:cNvSpPr>
          <p:nvPr>
            <p:ph type="title"/>
          </p:nvPr>
        </p:nvSpPr>
        <p:spPr/>
        <p:txBody>
          <a:bodyPr/>
          <a:lstStyle/>
          <a:p>
            <a:pPr algn="ctr"/>
            <a:r>
              <a:rPr lang="hu-HU" dirty="0">
                <a:latin typeface="Times New Roman" panose="02020603050405020304" pitchFamily="18" charset="0"/>
                <a:cs typeface="Times New Roman" panose="02020603050405020304" pitchFamily="18" charset="0"/>
              </a:rPr>
              <a:t>Special cases - first-order reactions</a:t>
            </a:r>
          </a:p>
        </p:txBody>
      </p:sp>
      <p:sp>
        <p:nvSpPr>
          <p:cNvPr id="3" name="Tartalom helye 2">
            <a:extLst>
              <a:ext uri="{FF2B5EF4-FFF2-40B4-BE49-F238E27FC236}">
                <a16:creationId xmlns:a16="http://schemas.microsoft.com/office/drawing/2014/main" id="{1F5E4F99-4D1F-402A-952B-787EE227920B}"/>
              </a:ext>
            </a:extLst>
          </p:cNvPr>
          <p:cNvSpPr>
            <a:spLocks noGrp="1"/>
          </p:cNvSpPr>
          <p:nvPr>
            <p:ph idx="1"/>
          </p:nvPr>
        </p:nvSpPr>
        <p:spPr>
          <a:xfrm>
            <a:off x="304800" y="1825625"/>
            <a:ext cx="11551920" cy="4803775"/>
          </a:xfrm>
        </p:spPr>
        <p:txBody>
          <a:bodyPr>
            <a:normAutofit/>
          </a:bodyPr>
          <a:lstStyle/>
          <a:p>
            <a:pPr marL="441325" indent="-441325" algn="r">
              <a:spcBef>
                <a:spcPts val="0"/>
              </a:spcBef>
              <a:spcAft>
                <a:spcPts val="1000"/>
              </a:spcAft>
            </a:pPr>
            <a:r>
              <a:rPr lang="hu-HU" sz="3200" dirty="0" smtClean="0">
                <a:latin typeface="Times New Roman" panose="02020603050405020304" pitchFamily="18" charset="0"/>
                <a:cs typeface="Times New Roman" panose="02020603050405020304" pitchFamily="18" charset="0"/>
              </a:rPr>
              <a:t>To</a:t>
            </a:r>
            <a:r>
              <a:rPr lang="en-US" sz="3200" dirty="0" smtClean="0">
                <a:latin typeface="Times New Roman" panose="02020603050405020304" pitchFamily="18" charset="0"/>
                <a:cs typeface="Times New Roman" panose="02020603050405020304" pitchFamily="18" charset="0"/>
              </a:rPr>
              <a:t> eliminate </a:t>
            </a:r>
            <a:r>
              <a:rPr lang="en-US" sz="3200" dirty="0">
                <a:latin typeface="Times New Roman" panose="02020603050405020304" pitchFamily="18" charset="0"/>
                <a:cs typeface="Times New Roman" panose="02020603050405020304" pitchFamily="18" charset="0"/>
              </a:rPr>
              <a:t>the disturbing effect of </a:t>
            </a:r>
            <a:r>
              <a:rPr lang="en-US" sz="3200" dirty="0" smtClean="0">
                <a:latin typeface="Times New Roman" panose="02020603050405020304" pitchFamily="18" charset="0"/>
                <a:cs typeface="Times New Roman" panose="02020603050405020304" pitchFamily="18" charset="0"/>
              </a:rPr>
              <a:t>the</a:t>
            </a:r>
            <a:r>
              <a:rPr lang="hu-HU" sz="3200" dirty="0" smtClean="0">
                <a:latin typeface="Times New Roman" panose="02020603050405020304" pitchFamily="18" charset="0"/>
                <a:cs typeface="Times New Roman" panose="02020603050405020304" pitchFamily="18" charset="0"/>
              </a:rPr>
              <a:t> </a:t>
            </a:r>
            <a:r>
              <a:rPr lang="hu-HU" sz="3200" dirty="0" err="1" smtClean="0">
                <a:latin typeface="Times New Roman" panose="02020603050405020304" pitchFamily="18" charset="0"/>
                <a:cs typeface="Times New Roman" panose="02020603050405020304" pitchFamily="18" charset="0"/>
              </a:rPr>
              <a:t>different</a:t>
            </a:r>
            <a:r>
              <a:rPr lang="en-US" sz="3200" dirty="0" smtClean="0">
                <a:latin typeface="Times New Roman" panose="02020603050405020304" pitchFamily="18" charset="0"/>
                <a:cs typeface="Times New Roman" panose="02020603050405020304" pitchFamily="18" charset="0"/>
              </a:rPr>
              <a:t> </a:t>
            </a:r>
            <a:r>
              <a:rPr lang="hu-HU" sz="3200" dirty="0" err="1" smtClean="0">
                <a:latin typeface="Times New Roman" panose="02020603050405020304" pitchFamily="18" charset="0"/>
                <a:cs typeface="Times New Roman" panose="02020603050405020304" pitchFamily="18" charset="0"/>
              </a:rPr>
              <a:t>intercept</a:t>
            </a:r>
            <a:r>
              <a:rPr lang="en-US" sz="3200" dirty="0" smtClean="0">
                <a:latin typeface="Times New Roman" panose="02020603050405020304" pitchFamily="18" charset="0"/>
                <a:cs typeface="Times New Roman" panose="02020603050405020304" pitchFamily="18" charset="0"/>
              </a:rPr>
              <a:t>s</a:t>
            </a:r>
            <a:r>
              <a:rPr lang="hu-HU" sz="3200" dirty="0" smtClean="0">
                <a:latin typeface="Times New Roman" panose="02020603050405020304" pitchFamily="18" charset="0"/>
                <a:cs typeface="Times New Roman" panose="02020603050405020304" pitchFamily="18" charset="0"/>
              </a:rPr>
              <a:t>:</a:t>
            </a:r>
            <a:endParaRPr lang="hu-HU" sz="3200" dirty="0">
              <a:latin typeface="Times New Roman" panose="02020603050405020304" pitchFamily="18" charset="0"/>
              <a:cs typeface="Times New Roman" panose="02020603050405020304" pitchFamily="18" charset="0"/>
            </a:endParaRPr>
          </a:p>
          <a:p>
            <a:pPr marL="6278563" indent="-441325">
              <a:spcBef>
                <a:spcPts val="19800"/>
              </a:spcBef>
              <a:spcAft>
                <a:spcPts val="1000"/>
              </a:spcAft>
            </a:pPr>
            <a:r>
              <a:rPr lang="hu-HU" sz="3200" dirty="0" smtClean="0">
                <a:latin typeface="Times New Roman" panose="02020603050405020304" pitchFamily="18" charset="0"/>
                <a:cs typeface="Times New Roman" panose="02020603050405020304" pitchFamily="18" charset="0"/>
              </a:rPr>
              <a:t>This is a linear fit with slope </a:t>
            </a:r>
            <a:r>
              <a:rPr lang="hu-HU" sz="3200" i="1" dirty="0">
                <a:solidFill>
                  <a:srgbClr val="FF0000"/>
                </a:solidFill>
                <a:latin typeface="Times New Roman" panose="02020603050405020304" pitchFamily="18" charset="0"/>
                <a:cs typeface="Times New Roman" panose="02020603050405020304" pitchFamily="18" charset="0"/>
              </a:rPr>
              <a:t>-k</a:t>
            </a:r>
            <a:r>
              <a:rPr lang="hu-HU" sz="3200" dirty="0">
                <a:latin typeface="Times New Roman" panose="02020603050405020304" pitchFamily="18" charset="0"/>
                <a:cs typeface="Times New Roman" panose="02020603050405020304" pitchFamily="18" charset="0"/>
              </a:rPr>
              <a:t> </a:t>
            </a:r>
            <a:r>
              <a:rPr lang="hu-HU" sz="3200" dirty="0" smtClean="0">
                <a:latin typeface="Times New Roman" panose="02020603050405020304" pitchFamily="18" charset="0"/>
                <a:cs typeface="Times New Roman" panose="02020603050405020304" pitchFamily="18" charset="0"/>
              </a:rPr>
              <a:t>and 0 intercept.</a:t>
            </a:r>
            <a:endParaRPr lang="hu-HU" sz="3200" dirty="0">
              <a:latin typeface="Times New Roman" panose="02020603050405020304" pitchFamily="18" charset="0"/>
              <a:cs typeface="Times New Roman" panose="02020603050405020304" pitchFamily="18" charset="0"/>
            </a:endParaRPr>
          </a:p>
          <a:p>
            <a:pPr marL="6278563" indent="-441325">
              <a:spcBef>
                <a:spcPts val="0"/>
              </a:spcBef>
              <a:spcAft>
                <a:spcPts val="1000"/>
              </a:spcAft>
            </a:pPr>
            <a:r>
              <a:rPr lang="hu-HU" sz="3200" dirty="0" smtClean="0">
                <a:latin typeface="Times New Roman" panose="02020603050405020304" pitchFamily="18" charset="0"/>
                <a:cs typeface="Times New Roman" panose="02020603050405020304" pitchFamily="18" charset="0"/>
              </a:rPr>
              <a:t>Plot data like that!</a:t>
            </a:r>
            <a:endParaRPr lang="hu-HU" sz="3200"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5" name="Szövegdoboz 4">
                <a:extLst>
                  <a:ext uri="{FF2B5EF4-FFF2-40B4-BE49-F238E27FC236}">
                    <a16:creationId xmlns:a16="http://schemas.microsoft.com/office/drawing/2014/main" id="{45869AB3-8543-4F67-8D47-7CC75038CDB9}"/>
                  </a:ext>
                </a:extLst>
              </p:cNvPr>
              <p:cNvSpPr txBox="1"/>
              <p:nvPr/>
            </p:nvSpPr>
            <p:spPr>
              <a:xfrm>
                <a:off x="319161" y="2351843"/>
                <a:ext cx="8908080" cy="55399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unc>
                        <m:funcPr>
                          <m:ctrlPr>
                            <a:rPr lang="hu-HU" sz="3600" i="1" smtClean="0">
                              <a:latin typeface="Cambria Math" panose="02040503050406030204" pitchFamily="18" charset="0"/>
                              <a:ea typeface="Cambria Math" panose="02040503050406030204" pitchFamily="18" charset="0"/>
                            </a:rPr>
                          </m:ctrlPr>
                        </m:funcPr>
                        <m:fName>
                          <m:r>
                            <m:rPr>
                              <m:sty m:val="p"/>
                            </m:rPr>
                            <a:rPr lang="hu-HU" sz="3600">
                              <a:latin typeface="Cambria Math" panose="02040503050406030204" pitchFamily="18" charset="0"/>
                              <a:ea typeface="Cambria Math" panose="02040503050406030204" pitchFamily="18" charset="0"/>
                            </a:rPr>
                            <m:t>ln</m:t>
                          </m:r>
                        </m:fName>
                        <m:e>
                          <m:sSub>
                            <m:sSubPr>
                              <m:ctrlPr>
                                <a:rPr lang="hu-HU" sz="3600" i="1">
                                  <a:latin typeface="Cambria Math" panose="02040503050406030204" pitchFamily="18" charset="0"/>
                                  <a:ea typeface="Cambria Math" panose="02040503050406030204" pitchFamily="18" charset="0"/>
                                </a:rPr>
                              </m:ctrlPr>
                            </m:sSubPr>
                            <m:e>
                              <m:r>
                                <a:rPr lang="hu-HU" sz="3600" i="1">
                                  <a:latin typeface="Cambria Math" panose="02040503050406030204" pitchFamily="18" charset="0"/>
                                  <a:ea typeface="Cambria Math" panose="02040503050406030204" pitchFamily="18" charset="0"/>
                                </a:rPr>
                                <m:t>𝑐</m:t>
                              </m:r>
                            </m:e>
                            <m:sub>
                              <m:r>
                                <a:rPr lang="hu-HU" sz="3600" i="1">
                                  <a:latin typeface="Cambria Math" panose="02040503050406030204" pitchFamily="18" charset="0"/>
                                  <a:ea typeface="Cambria Math" panose="02040503050406030204" pitchFamily="18" charset="0"/>
                                </a:rPr>
                                <m:t>𝑡</m:t>
                              </m:r>
                            </m:sub>
                          </m:sSub>
                        </m:e>
                      </m:func>
                      <m:r>
                        <a:rPr lang="hu-HU" sz="3600" i="1">
                          <a:latin typeface="Cambria Math" panose="02040503050406030204" pitchFamily="18" charset="0"/>
                          <a:ea typeface="Cambria Math" panose="02040503050406030204" pitchFamily="18" charset="0"/>
                        </a:rPr>
                        <m:t>=</m:t>
                      </m:r>
                      <m:func>
                        <m:funcPr>
                          <m:ctrlPr>
                            <a:rPr lang="hu-HU" sz="3600" i="1">
                              <a:latin typeface="Cambria Math" panose="02040503050406030204" pitchFamily="18" charset="0"/>
                              <a:ea typeface="Cambria Math" panose="02040503050406030204" pitchFamily="18" charset="0"/>
                            </a:rPr>
                          </m:ctrlPr>
                        </m:funcPr>
                        <m:fName>
                          <m:r>
                            <m:rPr>
                              <m:sty m:val="p"/>
                            </m:rPr>
                            <a:rPr lang="hu-HU" sz="3600">
                              <a:latin typeface="Cambria Math" panose="02040503050406030204" pitchFamily="18" charset="0"/>
                              <a:ea typeface="Cambria Math" panose="02040503050406030204" pitchFamily="18" charset="0"/>
                            </a:rPr>
                            <m:t>ln</m:t>
                          </m:r>
                        </m:fName>
                        <m:e>
                          <m:sSub>
                            <m:sSubPr>
                              <m:ctrlPr>
                                <a:rPr lang="hu-HU" sz="3600" i="1">
                                  <a:latin typeface="Cambria Math" panose="02040503050406030204" pitchFamily="18" charset="0"/>
                                  <a:ea typeface="Cambria Math" panose="02040503050406030204" pitchFamily="18" charset="0"/>
                                </a:rPr>
                              </m:ctrlPr>
                            </m:sSubPr>
                            <m:e>
                              <m:r>
                                <a:rPr lang="hu-HU" sz="3600" i="1">
                                  <a:latin typeface="Cambria Math" panose="02040503050406030204" pitchFamily="18" charset="0"/>
                                  <a:ea typeface="Cambria Math" panose="02040503050406030204" pitchFamily="18" charset="0"/>
                                </a:rPr>
                                <m:t>𝑐</m:t>
                              </m:r>
                            </m:e>
                            <m:sub>
                              <m:r>
                                <a:rPr lang="hu-HU" sz="3600" i="1">
                                  <a:latin typeface="Cambria Math" panose="02040503050406030204" pitchFamily="18" charset="0"/>
                                  <a:ea typeface="Cambria Math" panose="02040503050406030204" pitchFamily="18" charset="0"/>
                                </a:rPr>
                                <m:t>𝑜</m:t>
                              </m:r>
                            </m:sub>
                          </m:sSub>
                        </m:e>
                      </m:func>
                      <m:r>
                        <a:rPr lang="hu-HU" sz="3600" i="1">
                          <a:latin typeface="Cambria Math" panose="02040503050406030204" pitchFamily="18" charset="0"/>
                          <a:ea typeface="Cambria Math" panose="02040503050406030204" pitchFamily="18" charset="0"/>
                        </a:rPr>
                        <m:t>−</m:t>
                      </m:r>
                      <m:r>
                        <a:rPr lang="hu-HU" sz="3600" i="1">
                          <a:latin typeface="Cambria Math" panose="02040503050406030204" pitchFamily="18" charset="0"/>
                          <a:ea typeface="Cambria Math" panose="02040503050406030204" pitchFamily="18" charset="0"/>
                        </a:rPr>
                        <m:t>𝑘</m:t>
                      </m:r>
                      <m:r>
                        <a:rPr lang="hu-HU" sz="3600" i="1">
                          <a:latin typeface="Cambria Math" panose="02040503050406030204" pitchFamily="18" charset="0"/>
                          <a:ea typeface="Cambria Math" panose="02040503050406030204" pitchFamily="18" charset="0"/>
                        </a:rPr>
                        <m:t>∙</m:t>
                      </m:r>
                      <m:r>
                        <a:rPr lang="hu-HU" sz="3600" i="1">
                          <a:latin typeface="Cambria Math" panose="02040503050406030204" pitchFamily="18" charset="0"/>
                          <a:ea typeface="Cambria Math" panose="02040503050406030204" pitchFamily="18" charset="0"/>
                        </a:rPr>
                        <m:t>𝑡</m:t>
                      </m:r>
                      <m:r>
                        <a:rPr lang="hu-HU" sz="3600" i="1">
                          <a:latin typeface="Cambria Math" panose="02040503050406030204" pitchFamily="18" charset="0"/>
                          <a:ea typeface="Cambria Math" panose="02040503050406030204" pitchFamily="18" charset="0"/>
                        </a:rPr>
                        <m:t>→</m:t>
                      </m:r>
                      <m:func>
                        <m:funcPr>
                          <m:ctrlPr>
                            <a:rPr lang="hu-HU" sz="3600" b="0" i="1" smtClean="0">
                              <a:solidFill>
                                <a:schemeClr val="tx1"/>
                              </a:solidFill>
                              <a:latin typeface="Cambria Math" panose="02040503050406030204" pitchFamily="18" charset="0"/>
                              <a:ea typeface="Cambria Math" panose="02040503050406030204" pitchFamily="18" charset="0"/>
                            </a:rPr>
                          </m:ctrlPr>
                        </m:funcPr>
                        <m:fName>
                          <m:r>
                            <m:rPr>
                              <m:sty m:val="p"/>
                            </m:rPr>
                            <a:rPr lang="hu-HU" sz="3600" b="0" i="0" smtClean="0">
                              <a:solidFill>
                                <a:schemeClr val="tx1"/>
                              </a:solidFill>
                              <a:latin typeface="Cambria Math" panose="02040503050406030204" pitchFamily="18" charset="0"/>
                              <a:ea typeface="Cambria Math" panose="02040503050406030204" pitchFamily="18" charset="0"/>
                            </a:rPr>
                            <m:t>ln</m:t>
                          </m:r>
                        </m:fName>
                        <m:e>
                          <m:sSub>
                            <m:sSubPr>
                              <m:ctrlPr>
                                <a:rPr lang="hu-HU" sz="3600" b="0" i="1" smtClean="0">
                                  <a:solidFill>
                                    <a:schemeClr val="tx1"/>
                                  </a:solidFill>
                                  <a:latin typeface="Cambria Math" panose="02040503050406030204" pitchFamily="18" charset="0"/>
                                  <a:ea typeface="Cambria Math" panose="02040503050406030204" pitchFamily="18" charset="0"/>
                                </a:rPr>
                              </m:ctrlPr>
                            </m:sSubPr>
                            <m:e>
                              <m:r>
                                <a:rPr lang="hu-HU" sz="3600" b="0" i="1" smtClean="0">
                                  <a:solidFill>
                                    <a:schemeClr val="tx1"/>
                                  </a:solidFill>
                                  <a:latin typeface="Cambria Math" panose="02040503050406030204" pitchFamily="18" charset="0"/>
                                  <a:ea typeface="Cambria Math" panose="02040503050406030204" pitchFamily="18" charset="0"/>
                                </a:rPr>
                                <m:t>𝑐</m:t>
                              </m:r>
                            </m:e>
                            <m:sub>
                              <m:r>
                                <a:rPr lang="hu-HU" sz="3600" b="0" i="1" smtClean="0">
                                  <a:solidFill>
                                    <a:schemeClr val="tx1"/>
                                  </a:solidFill>
                                  <a:latin typeface="Cambria Math" panose="02040503050406030204" pitchFamily="18" charset="0"/>
                                  <a:ea typeface="Cambria Math" panose="02040503050406030204" pitchFamily="18" charset="0"/>
                                </a:rPr>
                                <m:t>𝑡</m:t>
                              </m:r>
                            </m:sub>
                          </m:sSub>
                        </m:e>
                      </m:func>
                      <m:r>
                        <a:rPr lang="hu-HU" sz="3600" b="0" i="1" smtClean="0">
                          <a:solidFill>
                            <a:schemeClr val="tx1"/>
                          </a:solidFill>
                          <a:latin typeface="Cambria Math" panose="02040503050406030204" pitchFamily="18" charset="0"/>
                          <a:ea typeface="Cambria Math" panose="02040503050406030204" pitchFamily="18" charset="0"/>
                        </a:rPr>
                        <m:t>−</m:t>
                      </m:r>
                      <m:func>
                        <m:funcPr>
                          <m:ctrlPr>
                            <a:rPr lang="hu-HU" sz="3600" i="1">
                              <a:latin typeface="Cambria Math" panose="02040503050406030204" pitchFamily="18" charset="0"/>
                              <a:ea typeface="Cambria Math" panose="02040503050406030204" pitchFamily="18" charset="0"/>
                            </a:rPr>
                          </m:ctrlPr>
                        </m:funcPr>
                        <m:fName>
                          <m:r>
                            <m:rPr>
                              <m:sty m:val="p"/>
                            </m:rPr>
                            <a:rPr lang="hu-HU" sz="3600">
                              <a:latin typeface="Cambria Math" panose="02040503050406030204" pitchFamily="18" charset="0"/>
                              <a:ea typeface="Cambria Math" panose="02040503050406030204" pitchFamily="18" charset="0"/>
                            </a:rPr>
                            <m:t>ln</m:t>
                          </m:r>
                        </m:fName>
                        <m:e>
                          <m:sSub>
                            <m:sSubPr>
                              <m:ctrlPr>
                                <a:rPr lang="hu-HU" sz="3600" i="1">
                                  <a:latin typeface="Cambria Math" panose="02040503050406030204" pitchFamily="18" charset="0"/>
                                  <a:ea typeface="Cambria Math" panose="02040503050406030204" pitchFamily="18" charset="0"/>
                                </a:rPr>
                              </m:ctrlPr>
                            </m:sSubPr>
                            <m:e>
                              <m:r>
                                <a:rPr lang="hu-HU" sz="3600" i="1">
                                  <a:latin typeface="Cambria Math" panose="02040503050406030204" pitchFamily="18" charset="0"/>
                                  <a:ea typeface="Cambria Math" panose="02040503050406030204" pitchFamily="18" charset="0"/>
                                </a:rPr>
                                <m:t>𝑐</m:t>
                              </m:r>
                            </m:e>
                            <m:sub>
                              <m:r>
                                <a:rPr lang="hu-HU" sz="3600" i="1">
                                  <a:latin typeface="Cambria Math" panose="02040503050406030204" pitchFamily="18" charset="0"/>
                                  <a:ea typeface="Cambria Math" panose="02040503050406030204" pitchFamily="18" charset="0"/>
                                </a:rPr>
                                <m:t>𝑜</m:t>
                              </m:r>
                            </m:sub>
                          </m:sSub>
                        </m:e>
                      </m:func>
                      <m:r>
                        <a:rPr lang="hu-HU" sz="3600" b="0" i="1" smtClean="0">
                          <a:solidFill>
                            <a:schemeClr val="tx1"/>
                          </a:solidFill>
                          <a:latin typeface="Cambria Math" panose="02040503050406030204" pitchFamily="18" charset="0"/>
                          <a:ea typeface="Cambria Math" panose="02040503050406030204" pitchFamily="18" charset="0"/>
                        </a:rPr>
                        <m:t>=−</m:t>
                      </m:r>
                      <m:r>
                        <a:rPr lang="hu-HU" sz="3600" b="0" i="1" smtClean="0">
                          <a:solidFill>
                            <a:schemeClr val="tx1"/>
                          </a:solidFill>
                          <a:latin typeface="Cambria Math" panose="02040503050406030204" pitchFamily="18" charset="0"/>
                          <a:ea typeface="Cambria Math" panose="02040503050406030204" pitchFamily="18" charset="0"/>
                        </a:rPr>
                        <m:t>𝑘</m:t>
                      </m:r>
                      <m:r>
                        <a:rPr lang="hu-HU" sz="3600" b="0" i="1" smtClean="0">
                          <a:solidFill>
                            <a:schemeClr val="tx1"/>
                          </a:solidFill>
                          <a:latin typeface="Cambria Math" panose="02040503050406030204" pitchFamily="18" charset="0"/>
                          <a:ea typeface="Cambria Math" panose="02040503050406030204" pitchFamily="18" charset="0"/>
                        </a:rPr>
                        <m:t>∙</m:t>
                      </m:r>
                      <m:r>
                        <a:rPr lang="hu-HU" sz="3600" b="0" i="1" smtClean="0">
                          <a:solidFill>
                            <a:schemeClr val="tx1"/>
                          </a:solidFill>
                          <a:latin typeface="Cambria Math" panose="02040503050406030204" pitchFamily="18" charset="0"/>
                          <a:ea typeface="Cambria Math" panose="02040503050406030204" pitchFamily="18" charset="0"/>
                        </a:rPr>
                        <m:t>𝑡</m:t>
                      </m:r>
                      <m:r>
                        <a:rPr lang="hu-HU" sz="3600" b="0" i="1" smtClean="0">
                          <a:solidFill>
                            <a:schemeClr val="tx1"/>
                          </a:solidFill>
                          <a:latin typeface="Cambria Math" panose="02040503050406030204" pitchFamily="18" charset="0"/>
                          <a:ea typeface="Cambria Math" panose="02040503050406030204" pitchFamily="18" charset="0"/>
                        </a:rPr>
                        <m:t>=</m:t>
                      </m:r>
                    </m:oMath>
                  </m:oMathPara>
                </a14:m>
                <a:endParaRPr lang="hu-HU" sz="3600" dirty="0">
                  <a:solidFill>
                    <a:schemeClr val="tx1"/>
                  </a:solidFill>
                </a:endParaRPr>
              </a:p>
            </p:txBody>
          </p:sp>
        </mc:Choice>
        <mc:Fallback xmlns="">
          <p:sp>
            <p:nvSpPr>
              <p:cNvPr id="5" name="Szövegdoboz 4">
                <a:extLst>
                  <a:ext uri="{FF2B5EF4-FFF2-40B4-BE49-F238E27FC236}">
                    <a16:creationId xmlns:a16="http://schemas.microsoft.com/office/drawing/2014/main" id="{45869AB3-8543-4F67-8D47-7CC75038CDB9}"/>
                  </a:ext>
                </a:extLst>
              </p:cNvPr>
              <p:cNvSpPr txBox="1">
                <a:spLocks noRot="1" noChangeAspect="1" noMove="1" noResize="1" noEditPoints="1" noAdjustHandles="1" noChangeArrowheads="1" noChangeShapeType="1" noTextEdit="1"/>
              </p:cNvSpPr>
              <p:nvPr/>
            </p:nvSpPr>
            <p:spPr>
              <a:xfrm>
                <a:off x="319161" y="2351843"/>
                <a:ext cx="8908080" cy="553998"/>
              </a:xfrm>
              <a:prstGeom prst="rect">
                <a:avLst/>
              </a:prstGeom>
              <a:blipFill>
                <a:blip r:embed="rId3"/>
                <a:stretch>
                  <a:fillRect/>
                </a:stretch>
              </a:blipFill>
            </p:spPr>
            <p:txBody>
              <a:bodyPr/>
              <a:lstStyle/>
              <a:p>
                <a:r>
                  <a:rPr lang="hu-HU">
                    <a:noFill/>
                  </a:rPr>
                  <a:t> </a:t>
                </a:r>
              </a:p>
            </p:txBody>
          </p:sp>
        </mc:Fallback>
      </mc:AlternateContent>
      <mc:AlternateContent xmlns:mc="http://schemas.openxmlformats.org/markup-compatibility/2006" xmlns:a14="http://schemas.microsoft.com/office/drawing/2010/main">
        <mc:Choice Requires="a14">
          <p:sp>
            <p:nvSpPr>
              <p:cNvPr id="6" name="Szövegdoboz 5">
                <a:extLst>
                  <a:ext uri="{FF2B5EF4-FFF2-40B4-BE49-F238E27FC236}">
                    <a16:creationId xmlns:a16="http://schemas.microsoft.com/office/drawing/2014/main" id="{9C1AA0D2-B675-4610-A029-CE42B6F58EA4}"/>
                  </a:ext>
                </a:extLst>
              </p:cNvPr>
              <p:cNvSpPr txBox="1"/>
              <p:nvPr/>
            </p:nvSpPr>
            <p:spPr>
              <a:xfrm>
                <a:off x="7792369" y="4082744"/>
                <a:ext cx="2944524" cy="83099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hu-HU" sz="5400" b="0" i="1" smtClean="0">
                          <a:solidFill>
                            <a:schemeClr val="accent6">
                              <a:lumMod val="75000"/>
                            </a:schemeClr>
                          </a:solidFill>
                          <a:latin typeface="Cambria Math" panose="02040503050406030204" pitchFamily="18" charset="0"/>
                        </a:rPr>
                        <m:t>𝑦</m:t>
                      </m:r>
                      <m:r>
                        <a:rPr lang="hu-HU" sz="5400" b="0" i="1" smtClean="0">
                          <a:latin typeface="Cambria Math" panose="02040503050406030204" pitchFamily="18" charset="0"/>
                        </a:rPr>
                        <m:t>=</m:t>
                      </m:r>
                      <m:r>
                        <a:rPr lang="hu-HU" sz="5400" b="0" i="1" smtClean="0">
                          <a:solidFill>
                            <a:srgbClr val="FF0000"/>
                          </a:solidFill>
                          <a:latin typeface="Cambria Math" panose="02040503050406030204" pitchFamily="18" charset="0"/>
                        </a:rPr>
                        <m:t>𝑚</m:t>
                      </m:r>
                      <m:r>
                        <a:rPr lang="hu-HU" sz="5400" b="0" i="1" smtClean="0">
                          <a:latin typeface="Cambria Math" panose="02040503050406030204" pitchFamily="18" charset="0"/>
                          <a:ea typeface="Cambria Math" panose="02040503050406030204" pitchFamily="18" charset="0"/>
                        </a:rPr>
                        <m:t>∙</m:t>
                      </m:r>
                      <m:r>
                        <a:rPr lang="hu-HU" sz="5400" b="0" i="1" smtClean="0">
                          <a:solidFill>
                            <a:srgbClr val="2E0CFC"/>
                          </a:solidFill>
                          <a:latin typeface="Cambria Math" panose="02040503050406030204" pitchFamily="18" charset="0"/>
                        </a:rPr>
                        <m:t>𝑥</m:t>
                      </m:r>
                    </m:oMath>
                  </m:oMathPara>
                </a14:m>
                <a:endParaRPr lang="hu-HU" sz="5400" dirty="0"/>
              </a:p>
            </p:txBody>
          </p:sp>
        </mc:Choice>
        <mc:Fallback xmlns="">
          <p:sp>
            <p:nvSpPr>
              <p:cNvPr id="6" name="Szövegdoboz 5">
                <a:extLst>
                  <a:ext uri="{FF2B5EF4-FFF2-40B4-BE49-F238E27FC236}">
                    <a16:creationId xmlns:a16="http://schemas.microsoft.com/office/drawing/2014/main" id="{9C1AA0D2-B675-4610-A029-CE42B6F58EA4}"/>
                  </a:ext>
                </a:extLst>
              </p:cNvPr>
              <p:cNvSpPr txBox="1">
                <a:spLocks noRot="1" noChangeAspect="1" noMove="1" noResize="1" noEditPoints="1" noAdjustHandles="1" noChangeArrowheads="1" noChangeShapeType="1" noTextEdit="1"/>
              </p:cNvSpPr>
              <p:nvPr/>
            </p:nvSpPr>
            <p:spPr>
              <a:xfrm>
                <a:off x="7792369" y="4082744"/>
                <a:ext cx="2944524" cy="830997"/>
              </a:xfrm>
              <a:prstGeom prst="rect">
                <a:avLst/>
              </a:prstGeom>
              <a:blipFill>
                <a:blip r:embed="rId4"/>
                <a:stretch>
                  <a:fillRect/>
                </a:stretch>
              </a:blipFill>
            </p:spPr>
            <p:txBody>
              <a:bodyPr/>
              <a:lstStyle/>
              <a:p>
                <a:r>
                  <a:rPr lang="hu-HU">
                    <a:noFill/>
                  </a:rPr>
                  <a:t> </a:t>
                </a:r>
              </a:p>
            </p:txBody>
          </p:sp>
        </mc:Fallback>
      </mc:AlternateContent>
      <p:cxnSp>
        <p:nvCxnSpPr>
          <p:cNvPr id="8" name="Egyenes összekötő nyíllal 7">
            <a:extLst>
              <a:ext uri="{FF2B5EF4-FFF2-40B4-BE49-F238E27FC236}">
                <a16:creationId xmlns:a16="http://schemas.microsoft.com/office/drawing/2014/main" id="{0F531DD9-DC53-43AE-895A-35E3E39C50D0}"/>
              </a:ext>
            </a:extLst>
          </p:cNvPr>
          <p:cNvCxnSpPr>
            <a:cxnSpLocks/>
          </p:cNvCxnSpPr>
          <p:nvPr/>
        </p:nvCxnSpPr>
        <p:spPr>
          <a:xfrm>
            <a:off x="9500826" y="3716338"/>
            <a:ext cx="0" cy="548640"/>
          </a:xfrm>
          <a:prstGeom prst="straightConnector1">
            <a:avLst/>
          </a:prstGeom>
          <a:ln w="63500">
            <a:solidFill>
              <a:srgbClr val="FF0000"/>
            </a:solidFill>
            <a:tailEnd type="stealth"/>
          </a:ln>
        </p:spPr>
        <p:style>
          <a:lnRef idx="1">
            <a:schemeClr val="accent1"/>
          </a:lnRef>
          <a:fillRef idx="0">
            <a:schemeClr val="accent1"/>
          </a:fillRef>
          <a:effectRef idx="0">
            <a:schemeClr val="accent1"/>
          </a:effectRef>
          <a:fontRef idx="minor">
            <a:schemeClr val="tx1"/>
          </a:fontRef>
        </p:style>
      </p:cxnSp>
      <p:cxnSp>
        <p:nvCxnSpPr>
          <p:cNvPr id="9" name="Egyenes összekötő nyíllal 8">
            <a:extLst>
              <a:ext uri="{FF2B5EF4-FFF2-40B4-BE49-F238E27FC236}">
                <a16:creationId xmlns:a16="http://schemas.microsoft.com/office/drawing/2014/main" id="{46494253-EEDE-414B-AE1B-DC049BC8EE36}"/>
              </a:ext>
            </a:extLst>
          </p:cNvPr>
          <p:cNvCxnSpPr>
            <a:cxnSpLocks/>
          </p:cNvCxnSpPr>
          <p:nvPr/>
        </p:nvCxnSpPr>
        <p:spPr>
          <a:xfrm>
            <a:off x="10275964" y="3748394"/>
            <a:ext cx="193916" cy="515007"/>
          </a:xfrm>
          <a:prstGeom prst="straightConnector1">
            <a:avLst/>
          </a:prstGeom>
          <a:ln w="63500">
            <a:solidFill>
              <a:srgbClr val="2E0CFC"/>
            </a:solidFill>
            <a:tailEnd type="stealth"/>
          </a:ln>
        </p:spPr>
        <p:style>
          <a:lnRef idx="1">
            <a:schemeClr val="accent1"/>
          </a:lnRef>
          <a:fillRef idx="0">
            <a:schemeClr val="accent1"/>
          </a:fillRef>
          <a:effectRef idx="0">
            <a:schemeClr val="accent1"/>
          </a:effectRef>
          <a:fontRef idx="minor">
            <a:schemeClr val="tx1"/>
          </a:fontRef>
        </p:style>
      </p:cxnSp>
      <p:cxnSp>
        <p:nvCxnSpPr>
          <p:cNvPr id="10" name="Egyenes összekötő nyíllal 9">
            <a:extLst>
              <a:ext uri="{FF2B5EF4-FFF2-40B4-BE49-F238E27FC236}">
                <a16:creationId xmlns:a16="http://schemas.microsoft.com/office/drawing/2014/main" id="{412E0C84-7556-4295-BA5F-807C596D5E7A}"/>
              </a:ext>
            </a:extLst>
          </p:cNvPr>
          <p:cNvCxnSpPr>
            <a:cxnSpLocks/>
          </p:cNvCxnSpPr>
          <p:nvPr/>
        </p:nvCxnSpPr>
        <p:spPr>
          <a:xfrm>
            <a:off x="8087710" y="3766908"/>
            <a:ext cx="0" cy="469812"/>
          </a:xfrm>
          <a:prstGeom prst="straightConnector1">
            <a:avLst/>
          </a:prstGeom>
          <a:ln w="63500">
            <a:solidFill>
              <a:schemeClr val="accent6">
                <a:lumMod val="75000"/>
              </a:schemeClr>
            </a:solidFill>
            <a:tailEnd type="stealt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1" name="Szövegdoboz 10">
                <a:extLst>
                  <a:ext uri="{FF2B5EF4-FFF2-40B4-BE49-F238E27FC236}">
                    <a16:creationId xmlns:a16="http://schemas.microsoft.com/office/drawing/2014/main" id="{6F931DA0-4B58-4C4E-BBBC-4B4B969E4D92}"/>
                  </a:ext>
                </a:extLst>
              </p:cNvPr>
              <p:cNvSpPr txBox="1"/>
              <p:nvPr/>
            </p:nvSpPr>
            <p:spPr>
              <a:xfrm>
                <a:off x="7238121" y="2930963"/>
                <a:ext cx="3206006" cy="104214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hu-HU" sz="3600" i="1">
                          <a:latin typeface="Cambria Math" panose="02040503050406030204" pitchFamily="18" charset="0"/>
                          <a:ea typeface="Cambria Math" panose="02040503050406030204" pitchFamily="18" charset="0"/>
                        </a:rPr>
                        <m:t>=</m:t>
                      </m:r>
                      <m:func>
                        <m:funcPr>
                          <m:ctrlPr>
                            <a:rPr lang="hu-HU" sz="3600" b="0" i="1" smtClean="0">
                              <a:solidFill>
                                <a:schemeClr val="accent6">
                                  <a:lumMod val="75000"/>
                                </a:schemeClr>
                              </a:solidFill>
                              <a:latin typeface="Cambria Math" panose="02040503050406030204" pitchFamily="18" charset="0"/>
                              <a:ea typeface="Cambria Math" panose="02040503050406030204" pitchFamily="18" charset="0"/>
                            </a:rPr>
                          </m:ctrlPr>
                        </m:funcPr>
                        <m:fName>
                          <m:r>
                            <m:rPr>
                              <m:sty m:val="p"/>
                            </m:rPr>
                            <a:rPr lang="hu-HU" sz="3600" b="0" i="0" smtClean="0">
                              <a:solidFill>
                                <a:schemeClr val="accent6">
                                  <a:lumMod val="75000"/>
                                </a:schemeClr>
                              </a:solidFill>
                              <a:latin typeface="Cambria Math" panose="02040503050406030204" pitchFamily="18" charset="0"/>
                              <a:ea typeface="Cambria Math" panose="02040503050406030204" pitchFamily="18" charset="0"/>
                            </a:rPr>
                            <m:t>ln</m:t>
                          </m:r>
                        </m:fName>
                        <m:e>
                          <m:f>
                            <m:fPr>
                              <m:ctrlPr>
                                <a:rPr lang="hu-HU" sz="3600" b="0" i="1" smtClean="0">
                                  <a:solidFill>
                                    <a:schemeClr val="accent6">
                                      <a:lumMod val="75000"/>
                                    </a:schemeClr>
                                  </a:solidFill>
                                  <a:latin typeface="Cambria Math" panose="02040503050406030204" pitchFamily="18" charset="0"/>
                                  <a:ea typeface="Cambria Math" panose="02040503050406030204" pitchFamily="18" charset="0"/>
                                </a:rPr>
                              </m:ctrlPr>
                            </m:fPr>
                            <m:num>
                              <m:sSub>
                                <m:sSubPr>
                                  <m:ctrlPr>
                                    <a:rPr lang="hu-HU" sz="3600" i="1">
                                      <a:solidFill>
                                        <a:schemeClr val="accent6">
                                          <a:lumMod val="75000"/>
                                        </a:schemeClr>
                                      </a:solidFill>
                                      <a:latin typeface="Cambria Math" panose="02040503050406030204" pitchFamily="18" charset="0"/>
                                      <a:ea typeface="Cambria Math" panose="02040503050406030204" pitchFamily="18" charset="0"/>
                                    </a:rPr>
                                  </m:ctrlPr>
                                </m:sSubPr>
                                <m:e>
                                  <m:r>
                                    <a:rPr lang="hu-HU" sz="3600" i="1">
                                      <a:solidFill>
                                        <a:schemeClr val="accent6">
                                          <a:lumMod val="75000"/>
                                        </a:schemeClr>
                                      </a:solidFill>
                                      <a:latin typeface="Cambria Math" panose="02040503050406030204" pitchFamily="18" charset="0"/>
                                      <a:ea typeface="Cambria Math" panose="02040503050406030204" pitchFamily="18" charset="0"/>
                                    </a:rPr>
                                    <m:t>𝑐</m:t>
                                  </m:r>
                                </m:e>
                                <m:sub>
                                  <m:r>
                                    <a:rPr lang="hu-HU" sz="3600" i="1">
                                      <a:solidFill>
                                        <a:schemeClr val="accent6">
                                          <a:lumMod val="75000"/>
                                        </a:schemeClr>
                                      </a:solidFill>
                                      <a:latin typeface="Cambria Math" panose="02040503050406030204" pitchFamily="18" charset="0"/>
                                      <a:ea typeface="Cambria Math" panose="02040503050406030204" pitchFamily="18" charset="0"/>
                                    </a:rPr>
                                    <m:t>𝑡</m:t>
                                  </m:r>
                                </m:sub>
                              </m:sSub>
                            </m:num>
                            <m:den>
                              <m:sSub>
                                <m:sSubPr>
                                  <m:ctrlPr>
                                    <a:rPr lang="hu-HU" sz="3600" i="1">
                                      <a:solidFill>
                                        <a:schemeClr val="accent6">
                                          <a:lumMod val="75000"/>
                                        </a:schemeClr>
                                      </a:solidFill>
                                      <a:latin typeface="Cambria Math" panose="02040503050406030204" pitchFamily="18" charset="0"/>
                                      <a:ea typeface="Cambria Math" panose="02040503050406030204" pitchFamily="18" charset="0"/>
                                    </a:rPr>
                                  </m:ctrlPr>
                                </m:sSubPr>
                                <m:e>
                                  <m:r>
                                    <a:rPr lang="hu-HU" sz="3600" i="1">
                                      <a:solidFill>
                                        <a:schemeClr val="accent6">
                                          <a:lumMod val="75000"/>
                                        </a:schemeClr>
                                      </a:solidFill>
                                      <a:latin typeface="Cambria Math" panose="02040503050406030204" pitchFamily="18" charset="0"/>
                                      <a:ea typeface="Cambria Math" panose="02040503050406030204" pitchFamily="18" charset="0"/>
                                    </a:rPr>
                                    <m:t>𝑐</m:t>
                                  </m:r>
                                </m:e>
                                <m:sub>
                                  <m:r>
                                    <a:rPr lang="hu-HU" sz="3600" i="1">
                                      <a:solidFill>
                                        <a:schemeClr val="accent6">
                                          <a:lumMod val="75000"/>
                                        </a:schemeClr>
                                      </a:solidFill>
                                      <a:latin typeface="Cambria Math" panose="02040503050406030204" pitchFamily="18" charset="0"/>
                                      <a:ea typeface="Cambria Math" panose="02040503050406030204" pitchFamily="18" charset="0"/>
                                    </a:rPr>
                                    <m:t>𝑜</m:t>
                                  </m:r>
                                </m:sub>
                              </m:sSub>
                            </m:den>
                          </m:f>
                        </m:e>
                      </m:func>
                      <m:r>
                        <a:rPr lang="hu-HU" sz="3600" b="0" i="1" smtClean="0">
                          <a:solidFill>
                            <a:schemeClr val="tx1"/>
                          </a:solidFill>
                          <a:latin typeface="Cambria Math" panose="02040503050406030204" pitchFamily="18" charset="0"/>
                          <a:ea typeface="Cambria Math" panose="02040503050406030204" pitchFamily="18" charset="0"/>
                        </a:rPr>
                        <m:t>=</m:t>
                      </m:r>
                      <m:r>
                        <a:rPr lang="hu-HU" sz="3600" b="0" i="1" smtClean="0">
                          <a:solidFill>
                            <a:srgbClr val="FF0000"/>
                          </a:solidFill>
                          <a:latin typeface="Cambria Math" panose="02040503050406030204" pitchFamily="18" charset="0"/>
                          <a:ea typeface="Cambria Math" panose="02040503050406030204" pitchFamily="18" charset="0"/>
                        </a:rPr>
                        <m:t>−</m:t>
                      </m:r>
                      <m:r>
                        <a:rPr lang="hu-HU" sz="3600" b="0" i="1" smtClean="0">
                          <a:solidFill>
                            <a:srgbClr val="FF0000"/>
                          </a:solidFill>
                          <a:latin typeface="Cambria Math" panose="02040503050406030204" pitchFamily="18" charset="0"/>
                          <a:ea typeface="Cambria Math" panose="02040503050406030204" pitchFamily="18" charset="0"/>
                        </a:rPr>
                        <m:t>𝑘</m:t>
                      </m:r>
                      <m:r>
                        <a:rPr lang="hu-HU" sz="3600" b="0" i="1" smtClean="0">
                          <a:solidFill>
                            <a:schemeClr val="tx1"/>
                          </a:solidFill>
                          <a:latin typeface="Cambria Math" panose="02040503050406030204" pitchFamily="18" charset="0"/>
                          <a:ea typeface="Cambria Math" panose="02040503050406030204" pitchFamily="18" charset="0"/>
                        </a:rPr>
                        <m:t>∙</m:t>
                      </m:r>
                      <m:r>
                        <a:rPr lang="hu-HU" sz="3600" b="0" i="1" smtClean="0">
                          <a:solidFill>
                            <a:srgbClr val="2E0CFC"/>
                          </a:solidFill>
                          <a:latin typeface="Cambria Math" panose="02040503050406030204" pitchFamily="18" charset="0"/>
                          <a:ea typeface="Cambria Math" panose="02040503050406030204" pitchFamily="18" charset="0"/>
                        </a:rPr>
                        <m:t>𝑡</m:t>
                      </m:r>
                    </m:oMath>
                  </m:oMathPara>
                </a14:m>
                <a:endParaRPr lang="hu-HU" sz="3600" dirty="0">
                  <a:solidFill>
                    <a:schemeClr val="tx1"/>
                  </a:solidFill>
                </a:endParaRPr>
              </a:p>
            </p:txBody>
          </p:sp>
        </mc:Choice>
        <mc:Fallback xmlns="">
          <p:sp>
            <p:nvSpPr>
              <p:cNvPr id="11" name="Szövegdoboz 10">
                <a:extLst>
                  <a:ext uri="{FF2B5EF4-FFF2-40B4-BE49-F238E27FC236}">
                    <a16:creationId xmlns:a16="http://schemas.microsoft.com/office/drawing/2014/main" id="{6F931DA0-4B58-4C4E-BBBC-4B4B969E4D92}"/>
                  </a:ext>
                </a:extLst>
              </p:cNvPr>
              <p:cNvSpPr txBox="1">
                <a:spLocks noRot="1" noChangeAspect="1" noMove="1" noResize="1" noEditPoints="1" noAdjustHandles="1" noChangeArrowheads="1" noChangeShapeType="1" noTextEdit="1"/>
              </p:cNvSpPr>
              <p:nvPr/>
            </p:nvSpPr>
            <p:spPr>
              <a:xfrm>
                <a:off x="7238121" y="2930963"/>
                <a:ext cx="3206006" cy="1042145"/>
              </a:xfrm>
              <a:prstGeom prst="rect">
                <a:avLst/>
              </a:prstGeom>
              <a:blipFill>
                <a:blip r:embed="rId5"/>
                <a:stretch>
                  <a:fillRect/>
                </a:stretch>
              </a:blipFill>
            </p:spPr>
            <p:txBody>
              <a:bodyPr/>
              <a:lstStyle/>
              <a:p>
                <a:r>
                  <a:rPr lang="hu-HU">
                    <a:noFill/>
                  </a:rPr>
                  <a:t> </a:t>
                </a:r>
              </a:p>
            </p:txBody>
          </p:sp>
        </mc:Fallback>
      </mc:AlternateContent>
      <p:graphicFrame>
        <p:nvGraphicFramePr>
          <p:cNvPr id="13" name="Diagram 12">
            <a:extLst>
              <a:ext uri="{FF2B5EF4-FFF2-40B4-BE49-F238E27FC236}">
                <a16:creationId xmlns:a16="http://schemas.microsoft.com/office/drawing/2014/main" id="{59767179-79A5-43C5-84C9-6067F61D2E2B}"/>
              </a:ext>
            </a:extLst>
          </p:cNvPr>
          <p:cNvGraphicFramePr>
            <a:graphicFrameLocks noChangeAspect="1"/>
          </p:cNvGraphicFramePr>
          <p:nvPr>
            <p:extLst>
              <p:ext uri="{D42A27DB-BD31-4B8C-83A1-F6EECF244321}">
                <p14:modId xmlns:p14="http://schemas.microsoft.com/office/powerpoint/2010/main" val="3884989754"/>
              </p:ext>
            </p:extLst>
          </p:nvPr>
        </p:nvGraphicFramePr>
        <p:xfrm>
          <a:off x="0" y="3084671"/>
          <a:ext cx="6115188" cy="3600000"/>
        </p:xfrm>
        <a:graphic>
          <a:graphicData uri="http://schemas.openxmlformats.org/drawingml/2006/chart">
            <c:chart xmlns:c="http://schemas.openxmlformats.org/drawingml/2006/chart" xmlns:r="http://schemas.openxmlformats.org/officeDocument/2006/relationships" r:id="rId6"/>
          </a:graphicData>
        </a:graphic>
      </p:graphicFrame>
      <p:sp>
        <p:nvSpPr>
          <p:cNvPr id="14" name="Szövegdoboz 13">
            <a:extLst>
              <a:ext uri="{FF2B5EF4-FFF2-40B4-BE49-F238E27FC236}">
                <a16:creationId xmlns:a16="http://schemas.microsoft.com/office/drawing/2014/main" id="{322968B3-84B6-445D-A247-DC1828210B68}"/>
              </a:ext>
            </a:extLst>
          </p:cNvPr>
          <p:cNvSpPr txBox="1"/>
          <p:nvPr/>
        </p:nvSpPr>
        <p:spPr>
          <a:xfrm>
            <a:off x="4358640" y="3535680"/>
            <a:ext cx="1417376" cy="584775"/>
          </a:xfrm>
          <a:prstGeom prst="rect">
            <a:avLst/>
          </a:prstGeom>
          <a:noFill/>
        </p:spPr>
        <p:txBody>
          <a:bodyPr wrap="none" rtlCol="0">
            <a:spAutoFit/>
          </a:bodyPr>
          <a:lstStyle/>
          <a:p>
            <a:r>
              <a:rPr lang="hu-HU" sz="3200" dirty="0">
                <a:solidFill>
                  <a:srgbClr val="FF0000"/>
                </a:solidFill>
                <a:latin typeface="Times New Roman" panose="02020603050405020304" pitchFamily="18" charset="0"/>
                <a:cs typeface="Times New Roman" panose="02020603050405020304" pitchFamily="18" charset="0"/>
              </a:rPr>
              <a:t>m</a:t>
            </a:r>
            <a:r>
              <a:rPr lang="hu-HU" sz="3200" dirty="0">
                <a:latin typeface="Times New Roman" panose="02020603050405020304" pitchFamily="18" charset="0"/>
                <a:cs typeface="Times New Roman" panose="02020603050405020304" pitchFamily="18" charset="0"/>
              </a:rPr>
              <a:t> = </a:t>
            </a:r>
            <a:r>
              <a:rPr lang="hu-HU" sz="3200" dirty="0">
                <a:solidFill>
                  <a:schemeClr val="accent1"/>
                </a:solidFill>
                <a:latin typeface="Times New Roman" panose="02020603050405020304" pitchFamily="18" charset="0"/>
                <a:cs typeface="Times New Roman" panose="02020603050405020304" pitchFamily="18" charset="0"/>
              </a:rPr>
              <a:t>-k</a:t>
            </a:r>
            <a:r>
              <a:rPr lang="hu-HU" sz="3200" baseline="-25000" dirty="0">
                <a:solidFill>
                  <a:schemeClr val="accent1"/>
                </a:solidFill>
                <a:latin typeface="Times New Roman" panose="02020603050405020304" pitchFamily="18" charset="0"/>
                <a:cs typeface="Times New Roman" panose="02020603050405020304" pitchFamily="18" charset="0"/>
              </a:rPr>
              <a:t>1</a:t>
            </a:r>
          </a:p>
        </p:txBody>
      </p:sp>
      <p:sp>
        <p:nvSpPr>
          <p:cNvPr id="15" name="Szövegdoboz 14">
            <a:extLst>
              <a:ext uri="{FF2B5EF4-FFF2-40B4-BE49-F238E27FC236}">
                <a16:creationId xmlns:a16="http://schemas.microsoft.com/office/drawing/2014/main" id="{3AED9037-D661-4339-8438-808E76AE76F8}"/>
              </a:ext>
            </a:extLst>
          </p:cNvPr>
          <p:cNvSpPr txBox="1"/>
          <p:nvPr/>
        </p:nvSpPr>
        <p:spPr>
          <a:xfrm>
            <a:off x="1115052" y="4800600"/>
            <a:ext cx="2013693" cy="584775"/>
          </a:xfrm>
          <a:prstGeom prst="rect">
            <a:avLst/>
          </a:prstGeom>
          <a:noFill/>
        </p:spPr>
        <p:txBody>
          <a:bodyPr wrap="none" rtlCol="0">
            <a:spAutoFit/>
          </a:bodyPr>
          <a:lstStyle/>
          <a:p>
            <a:r>
              <a:rPr lang="hu-HU" sz="3200" dirty="0">
                <a:solidFill>
                  <a:schemeClr val="accent1"/>
                </a:solidFill>
                <a:latin typeface="Times New Roman" panose="02020603050405020304" pitchFamily="18" charset="0"/>
                <a:cs typeface="Times New Roman" panose="02020603050405020304" pitchFamily="18" charset="0"/>
              </a:rPr>
              <a:t>k</a:t>
            </a:r>
            <a:r>
              <a:rPr lang="hu-HU" sz="3200" baseline="-25000" dirty="0">
                <a:solidFill>
                  <a:schemeClr val="accent1"/>
                </a:solidFill>
                <a:latin typeface="Times New Roman" panose="02020603050405020304" pitchFamily="18" charset="0"/>
                <a:cs typeface="Times New Roman" panose="02020603050405020304" pitchFamily="18" charset="0"/>
              </a:rPr>
              <a:t>1</a:t>
            </a:r>
            <a:r>
              <a:rPr lang="hu-HU" sz="3200" baseline="-25000" dirty="0">
                <a:solidFill>
                  <a:srgbClr val="FF6600"/>
                </a:solidFill>
                <a:latin typeface="Times New Roman" panose="02020603050405020304" pitchFamily="18" charset="0"/>
                <a:cs typeface="Times New Roman" panose="02020603050405020304" pitchFamily="18" charset="0"/>
              </a:rPr>
              <a:t> </a:t>
            </a:r>
            <a:r>
              <a:rPr lang="hu-HU" sz="3200" dirty="0">
                <a:latin typeface="Times New Roman" panose="02020603050405020304" pitchFamily="18" charset="0"/>
                <a:cs typeface="Times New Roman" panose="02020603050405020304" pitchFamily="18" charset="0"/>
              </a:rPr>
              <a:t>&lt;</a:t>
            </a:r>
            <a:r>
              <a:rPr lang="hu-HU" sz="3200" dirty="0">
                <a:solidFill>
                  <a:srgbClr val="FF6600"/>
                </a:solidFill>
                <a:latin typeface="Times New Roman" panose="02020603050405020304" pitchFamily="18" charset="0"/>
                <a:cs typeface="Times New Roman" panose="02020603050405020304" pitchFamily="18" charset="0"/>
              </a:rPr>
              <a:t> k</a:t>
            </a:r>
            <a:r>
              <a:rPr lang="hu-HU" sz="3200" baseline="-25000" dirty="0">
                <a:solidFill>
                  <a:srgbClr val="FF6600"/>
                </a:solidFill>
                <a:latin typeface="Times New Roman" panose="02020603050405020304" pitchFamily="18" charset="0"/>
                <a:cs typeface="Times New Roman" panose="02020603050405020304" pitchFamily="18" charset="0"/>
              </a:rPr>
              <a:t>2 </a:t>
            </a:r>
            <a:r>
              <a:rPr lang="hu-HU" sz="3200" dirty="0">
                <a:latin typeface="Times New Roman" panose="02020603050405020304" pitchFamily="18" charset="0"/>
                <a:cs typeface="Times New Roman" panose="02020603050405020304" pitchFamily="18" charset="0"/>
              </a:rPr>
              <a:t>&lt;</a:t>
            </a:r>
            <a:r>
              <a:rPr lang="hu-HU" sz="3200" dirty="0">
                <a:solidFill>
                  <a:srgbClr val="FF6600"/>
                </a:solidFill>
                <a:latin typeface="Times New Roman" panose="02020603050405020304" pitchFamily="18" charset="0"/>
                <a:cs typeface="Times New Roman" panose="02020603050405020304" pitchFamily="18" charset="0"/>
              </a:rPr>
              <a:t> </a:t>
            </a:r>
            <a:r>
              <a:rPr lang="hu-HU" sz="3200" dirty="0">
                <a:solidFill>
                  <a:srgbClr val="00B050"/>
                </a:solidFill>
                <a:latin typeface="Times New Roman" panose="02020603050405020304" pitchFamily="18" charset="0"/>
                <a:cs typeface="Times New Roman" panose="02020603050405020304" pitchFamily="18" charset="0"/>
              </a:rPr>
              <a:t>k</a:t>
            </a:r>
            <a:r>
              <a:rPr lang="hu-HU" sz="3200" baseline="-25000" dirty="0">
                <a:solidFill>
                  <a:srgbClr val="00B050"/>
                </a:solidFill>
                <a:latin typeface="Times New Roman" panose="02020603050405020304" pitchFamily="18" charset="0"/>
                <a:cs typeface="Times New Roman" panose="02020603050405020304" pitchFamily="18" charset="0"/>
              </a:rPr>
              <a:t>3</a:t>
            </a:r>
            <a:endParaRPr lang="hu-HU" sz="3200" dirty="0">
              <a:solidFill>
                <a:srgbClr val="00B050"/>
              </a:solidFill>
              <a:latin typeface="Times New Roman" panose="02020603050405020304" pitchFamily="18" charset="0"/>
              <a:cs typeface="Times New Roman" panose="02020603050405020304" pitchFamily="18" charset="0"/>
            </a:endParaRPr>
          </a:p>
        </p:txBody>
      </p:sp>
      <p:sp>
        <p:nvSpPr>
          <p:cNvPr id="16" name="Szövegdoboz 15">
            <a:extLst>
              <a:ext uri="{FF2B5EF4-FFF2-40B4-BE49-F238E27FC236}">
                <a16:creationId xmlns:a16="http://schemas.microsoft.com/office/drawing/2014/main" id="{DF1B9447-8019-4254-98E3-C551B558AFEE}"/>
              </a:ext>
            </a:extLst>
          </p:cNvPr>
          <p:cNvSpPr txBox="1"/>
          <p:nvPr/>
        </p:nvSpPr>
        <p:spPr>
          <a:xfrm>
            <a:off x="4458486" y="4739640"/>
            <a:ext cx="1417376" cy="584775"/>
          </a:xfrm>
          <a:prstGeom prst="rect">
            <a:avLst/>
          </a:prstGeom>
          <a:noFill/>
        </p:spPr>
        <p:txBody>
          <a:bodyPr wrap="none" rtlCol="0">
            <a:spAutoFit/>
          </a:bodyPr>
          <a:lstStyle/>
          <a:p>
            <a:r>
              <a:rPr lang="hu-HU" sz="3200" dirty="0">
                <a:solidFill>
                  <a:srgbClr val="FF0000"/>
                </a:solidFill>
                <a:latin typeface="Times New Roman" panose="02020603050405020304" pitchFamily="18" charset="0"/>
                <a:cs typeface="Times New Roman" panose="02020603050405020304" pitchFamily="18" charset="0"/>
              </a:rPr>
              <a:t>m</a:t>
            </a:r>
            <a:r>
              <a:rPr lang="hu-HU" sz="3200" dirty="0">
                <a:latin typeface="Times New Roman" panose="02020603050405020304" pitchFamily="18" charset="0"/>
                <a:cs typeface="Times New Roman" panose="02020603050405020304" pitchFamily="18" charset="0"/>
              </a:rPr>
              <a:t> = </a:t>
            </a:r>
            <a:r>
              <a:rPr lang="hu-HU" sz="3200" dirty="0">
                <a:solidFill>
                  <a:srgbClr val="FF6600"/>
                </a:solidFill>
                <a:latin typeface="Times New Roman" panose="02020603050405020304" pitchFamily="18" charset="0"/>
                <a:cs typeface="Times New Roman" panose="02020603050405020304" pitchFamily="18" charset="0"/>
              </a:rPr>
              <a:t>-k</a:t>
            </a:r>
            <a:r>
              <a:rPr lang="hu-HU" sz="3200" baseline="-25000" dirty="0">
                <a:solidFill>
                  <a:srgbClr val="FF6600"/>
                </a:solidFill>
                <a:latin typeface="Times New Roman" panose="02020603050405020304" pitchFamily="18" charset="0"/>
                <a:cs typeface="Times New Roman" panose="02020603050405020304" pitchFamily="18" charset="0"/>
              </a:rPr>
              <a:t>2</a:t>
            </a:r>
          </a:p>
        </p:txBody>
      </p:sp>
      <p:sp>
        <p:nvSpPr>
          <p:cNvPr id="19" name="Szövegdoboz 18">
            <a:extLst>
              <a:ext uri="{FF2B5EF4-FFF2-40B4-BE49-F238E27FC236}">
                <a16:creationId xmlns:a16="http://schemas.microsoft.com/office/drawing/2014/main" id="{4DF02DFF-D97C-4995-8AB7-805CFC3018E9}"/>
              </a:ext>
            </a:extLst>
          </p:cNvPr>
          <p:cNvSpPr txBox="1"/>
          <p:nvPr/>
        </p:nvSpPr>
        <p:spPr>
          <a:xfrm>
            <a:off x="3337560" y="5257800"/>
            <a:ext cx="1417376" cy="584775"/>
          </a:xfrm>
          <a:prstGeom prst="rect">
            <a:avLst/>
          </a:prstGeom>
          <a:noFill/>
        </p:spPr>
        <p:txBody>
          <a:bodyPr wrap="none" rtlCol="0">
            <a:spAutoFit/>
          </a:bodyPr>
          <a:lstStyle/>
          <a:p>
            <a:r>
              <a:rPr lang="hu-HU" sz="3200" dirty="0">
                <a:solidFill>
                  <a:srgbClr val="FF0000"/>
                </a:solidFill>
                <a:latin typeface="Times New Roman" panose="02020603050405020304" pitchFamily="18" charset="0"/>
                <a:cs typeface="Times New Roman" panose="02020603050405020304" pitchFamily="18" charset="0"/>
              </a:rPr>
              <a:t>m</a:t>
            </a:r>
            <a:r>
              <a:rPr lang="hu-HU" sz="3200" dirty="0">
                <a:latin typeface="Times New Roman" panose="02020603050405020304" pitchFamily="18" charset="0"/>
                <a:cs typeface="Times New Roman" panose="02020603050405020304" pitchFamily="18" charset="0"/>
              </a:rPr>
              <a:t> = </a:t>
            </a:r>
            <a:r>
              <a:rPr lang="hu-HU" sz="3200" dirty="0">
                <a:solidFill>
                  <a:srgbClr val="00B050"/>
                </a:solidFill>
                <a:latin typeface="Times New Roman" panose="02020603050405020304" pitchFamily="18" charset="0"/>
                <a:cs typeface="Times New Roman" panose="02020603050405020304" pitchFamily="18" charset="0"/>
              </a:rPr>
              <a:t>-k</a:t>
            </a:r>
            <a:r>
              <a:rPr lang="hu-HU" sz="3200" baseline="-25000" dirty="0">
                <a:solidFill>
                  <a:srgbClr val="00B050"/>
                </a:solidFill>
                <a:latin typeface="Times New Roman" panose="02020603050405020304" pitchFamily="18" charset="0"/>
                <a:cs typeface="Times New Roman" panose="02020603050405020304" pitchFamily="18" charset="0"/>
              </a:rPr>
              <a:t>3</a:t>
            </a:r>
          </a:p>
        </p:txBody>
      </p:sp>
      <p:sp>
        <p:nvSpPr>
          <p:cNvPr id="17" name="TextBox 16"/>
          <p:cNvSpPr txBox="1"/>
          <p:nvPr/>
        </p:nvSpPr>
        <p:spPr>
          <a:xfrm>
            <a:off x="1953765" y="3060579"/>
            <a:ext cx="2207657" cy="400110"/>
          </a:xfrm>
          <a:prstGeom prst="rect">
            <a:avLst/>
          </a:prstGeom>
          <a:solidFill>
            <a:schemeClr val="bg1"/>
          </a:solidFill>
        </p:spPr>
        <p:txBody>
          <a:bodyPr wrap="none" rtlCol="0">
            <a:spAutoFit/>
          </a:bodyPr>
          <a:lstStyle/>
          <a:p>
            <a:pPr algn="ctr"/>
            <a:r>
              <a:rPr lang="hu-HU" sz="2000" dirty="0" smtClean="0">
                <a:latin typeface="Times New Roman" panose="02020603050405020304" pitchFamily="18" charset="0"/>
                <a:cs typeface="Times New Roman" panose="02020603050405020304" pitchFamily="18" charset="0"/>
              </a:rPr>
              <a:t>first-order reactions</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94463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par>
                          <p:cTn id="11" fill="hold">
                            <p:stCondLst>
                              <p:cond delay="0"/>
                            </p:stCondLst>
                            <p:childTnLst>
                              <p:par>
                                <p:cTn id="12" presetID="1" presetClass="entr" presetSubtype="0" fill="hold" nodeType="afterEffect">
                                  <p:stCondLst>
                                    <p:cond delay="500"/>
                                  </p:stCondLst>
                                  <p:childTnLst>
                                    <p:set>
                                      <p:cBhvr>
                                        <p:cTn id="13" dur="1" fill="hold">
                                          <p:stCondLst>
                                            <p:cond delay="0"/>
                                          </p:stCondLst>
                                        </p:cTn>
                                        <p:tgtEl>
                                          <p:spTgt spid="10"/>
                                        </p:tgtEl>
                                        <p:attrNameLst>
                                          <p:attrName>style.visibility</p:attrName>
                                        </p:attrNameLst>
                                      </p:cBhvr>
                                      <p:to>
                                        <p:strVal val="visible"/>
                                      </p:to>
                                    </p:set>
                                  </p:childTnLst>
                                </p:cTn>
                              </p:par>
                            </p:childTnLst>
                          </p:cTn>
                        </p:par>
                        <p:par>
                          <p:cTn id="14" fill="hold">
                            <p:stCondLst>
                              <p:cond delay="500"/>
                            </p:stCondLst>
                            <p:childTnLst>
                              <p:par>
                                <p:cTn id="15" presetID="1" presetClass="entr" presetSubtype="0" fill="hold" nodeType="afterEffect">
                                  <p:stCondLst>
                                    <p:cond delay="500"/>
                                  </p:stCondLst>
                                  <p:childTnLst>
                                    <p:set>
                                      <p:cBhvr>
                                        <p:cTn id="16" dur="1" fill="hold">
                                          <p:stCondLst>
                                            <p:cond delay="0"/>
                                          </p:stCondLst>
                                        </p:cTn>
                                        <p:tgtEl>
                                          <p:spTgt spid="8"/>
                                        </p:tgtEl>
                                        <p:attrNameLst>
                                          <p:attrName>style.visibility</p:attrName>
                                        </p:attrNameLst>
                                      </p:cBhvr>
                                      <p:to>
                                        <p:strVal val="visible"/>
                                      </p:to>
                                    </p:set>
                                  </p:childTnLst>
                                </p:cTn>
                              </p:par>
                            </p:childTnLst>
                          </p:cTn>
                        </p:par>
                        <p:par>
                          <p:cTn id="17" fill="hold">
                            <p:stCondLst>
                              <p:cond delay="1000"/>
                            </p:stCondLst>
                            <p:childTnLst>
                              <p:par>
                                <p:cTn id="18" presetID="1" presetClass="entr" presetSubtype="0" fill="hold" nodeType="afterEffect">
                                  <p:stCondLst>
                                    <p:cond delay="500"/>
                                  </p:stCondLst>
                                  <p:childTnLst>
                                    <p:set>
                                      <p:cBhvr>
                                        <p:cTn id="19" dur="1" fill="hold">
                                          <p:stCondLst>
                                            <p:cond delay="0"/>
                                          </p:stCondLst>
                                        </p:cTn>
                                        <p:tgtEl>
                                          <p:spTgt spid="9"/>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 calcmode="lin" valueType="num">
                                      <p:cBhvr additive="base">
                                        <p:cTn id="24"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 calcmode="lin" valueType="num">
                                      <p:cBhvr additive="base">
                                        <p:cTn id="30"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32" fill="hold">
                            <p:stCondLst>
                              <p:cond delay="500"/>
                            </p:stCondLst>
                            <p:childTnLst>
                              <p:par>
                                <p:cTn id="33" presetID="1" presetClass="entr" presetSubtype="0" fill="hold" grpId="0" nodeType="afterEffect">
                                  <p:stCondLst>
                                    <p:cond delay="500"/>
                                  </p:stCondLst>
                                  <p:childTnLst>
                                    <p:set>
                                      <p:cBhvr>
                                        <p:cTn id="34" dur="1" fill="hold">
                                          <p:stCondLst>
                                            <p:cond delay="0"/>
                                          </p:stCondLst>
                                        </p:cTn>
                                        <p:tgtEl>
                                          <p:spTgt spid="13"/>
                                        </p:tgtEl>
                                        <p:attrNameLst>
                                          <p:attrName>style.visibility</p:attrName>
                                        </p:attrNameLst>
                                      </p:cBhvr>
                                      <p:to>
                                        <p:strVal val="visible"/>
                                      </p:to>
                                    </p:set>
                                  </p:childTnLst>
                                </p:cTn>
                              </p:par>
                              <p:par>
                                <p:cTn id="35" presetID="1" presetClass="entr" presetSubtype="0" fill="hold" grpId="0" nodeType="withEffect">
                                  <p:stCondLst>
                                    <p:cond delay="500"/>
                                  </p:stCondLst>
                                  <p:childTnLst>
                                    <p:set>
                                      <p:cBhvr>
                                        <p:cTn id="36" dur="1" fill="hold">
                                          <p:stCondLst>
                                            <p:cond delay="0"/>
                                          </p:stCondLst>
                                        </p:cTn>
                                        <p:tgtEl>
                                          <p:spTgt spid="17"/>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4"/>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6"/>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9"/>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45" presetClass="entr" presetSubtype="0" fill="hold" grpId="0" nodeType="clickEffect">
                                  <p:stCondLst>
                                    <p:cond delay="0"/>
                                  </p:stCondLst>
                                  <p:childTnLst>
                                    <p:set>
                                      <p:cBhvr>
                                        <p:cTn id="48" dur="1" fill="hold">
                                          <p:stCondLst>
                                            <p:cond delay="0"/>
                                          </p:stCondLst>
                                        </p:cTn>
                                        <p:tgtEl>
                                          <p:spTgt spid="15"/>
                                        </p:tgtEl>
                                        <p:attrNameLst>
                                          <p:attrName>style.visibility</p:attrName>
                                        </p:attrNameLst>
                                      </p:cBhvr>
                                      <p:to>
                                        <p:strVal val="visible"/>
                                      </p:to>
                                    </p:set>
                                    <p:animEffect transition="in" filter="fade">
                                      <p:cBhvr>
                                        <p:cTn id="49" dur="2000"/>
                                        <p:tgtEl>
                                          <p:spTgt spid="15"/>
                                        </p:tgtEl>
                                      </p:cBhvr>
                                    </p:animEffect>
                                    <p:anim calcmode="lin" valueType="num">
                                      <p:cBhvr>
                                        <p:cTn id="50" dur="2000" fill="hold"/>
                                        <p:tgtEl>
                                          <p:spTgt spid="15"/>
                                        </p:tgtEl>
                                        <p:attrNameLst>
                                          <p:attrName>ppt_w</p:attrName>
                                        </p:attrNameLst>
                                      </p:cBhvr>
                                      <p:tavLst>
                                        <p:tav tm="0" fmla="#ppt_w*sin(2.5*pi*$)">
                                          <p:val>
                                            <p:fltVal val="0"/>
                                          </p:val>
                                        </p:tav>
                                        <p:tav tm="100000">
                                          <p:val>
                                            <p:fltVal val="1"/>
                                          </p:val>
                                        </p:tav>
                                      </p:tavLst>
                                    </p:anim>
                                    <p:anim calcmode="lin" valueType="num">
                                      <p:cBhvr>
                                        <p:cTn id="51" dur="2000" fill="hold"/>
                                        <p:tgtEl>
                                          <p:spTgt spid="1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1" grpId="0"/>
      <p:bldGraphic spid="13" grpId="0">
        <p:bldAsOne/>
      </p:bldGraphic>
      <p:bldP spid="14" grpId="0"/>
      <p:bldP spid="15" grpId="0"/>
      <p:bldP spid="16" grpId="0"/>
      <p:bldP spid="19" grpId="0"/>
      <p:bldP spid="17"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50E7FE7-7A6B-4BF8-9EE5-6AB1B782DF72}"/>
              </a:ext>
            </a:extLst>
          </p:cNvPr>
          <p:cNvSpPr>
            <a:spLocks noGrp="1"/>
          </p:cNvSpPr>
          <p:nvPr>
            <p:ph type="title"/>
          </p:nvPr>
        </p:nvSpPr>
        <p:spPr/>
        <p:txBody>
          <a:bodyPr/>
          <a:lstStyle/>
          <a:p>
            <a:pPr algn="ctr"/>
            <a:r>
              <a:rPr lang="hu-HU" dirty="0" smtClean="0">
                <a:latin typeface="Times New Roman" panose="02020603050405020304" pitchFamily="18" charset="0"/>
                <a:cs typeface="Times New Roman" panose="02020603050405020304" pitchFamily="18" charset="0"/>
              </a:rPr>
              <a:t>Special cases – second-order reaction</a:t>
            </a:r>
            <a:endParaRPr lang="hu-HU" dirty="0">
              <a:latin typeface="Times New Roman" panose="02020603050405020304" pitchFamily="18" charset="0"/>
              <a:cs typeface="Times New Roman" panose="02020603050405020304" pitchFamily="18" charset="0"/>
            </a:endParaRPr>
          </a:p>
        </p:txBody>
      </p:sp>
      <p:sp>
        <p:nvSpPr>
          <p:cNvPr id="3" name="Tartalom helye 2">
            <a:extLst>
              <a:ext uri="{FF2B5EF4-FFF2-40B4-BE49-F238E27FC236}">
                <a16:creationId xmlns:a16="http://schemas.microsoft.com/office/drawing/2014/main" id="{1F5E4F99-4D1F-402A-952B-787EE227920B}"/>
              </a:ext>
            </a:extLst>
          </p:cNvPr>
          <p:cNvSpPr>
            <a:spLocks noGrp="1"/>
          </p:cNvSpPr>
          <p:nvPr>
            <p:ph idx="1"/>
          </p:nvPr>
        </p:nvSpPr>
        <p:spPr>
          <a:xfrm>
            <a:off x="838200" y="1825624"/>
            <a:ext cx="10515600" cy="4834256"/>
          </a:xfrm>
        </p:spPr>
        <p:txBody>
          <a:bodyPr>
            <a:normAutofit fontScale="92500" lnSpcReduction="20000"/>
          </a:bodyPr>
          <a:lstStyle/>
          <a:p>
            <a:pPr marL="441325" indent="-441325">
              <a:spcBef>
                <a:spcPts val="0"/>
              </a:spcBef>
              <a:spcAft>
                <a:spcPts val="1000"/>
              </a:spcAft>
            </a:pPr>
            <a:r>
              <a:rPr lang="hu-HU" sz="3200" dirty="0" smtClean="0">
                <a:latin typeface="Times New Roman" panose="02020603050405020304" pitchFamily="18" charset="0"/>
                <a:cs typeface="Times New Roman" panose="02020603050405020304" pitchFamily="18" charset="0"/>
              </a:rPr>
              <a:t>S</a:t>
            </a:r>
            <a:r>
              <a:rPr lang="en-US" sz="3200" dirty="0" err="1" smtClean="0">
                <a:latin typeface="Times New Roman" panose="02020603050405020304" pitchFamily="18" charset="0"/>
                <a:cs typeface="Times New Roman" panose="02020603050405020304" pitchFamily="18" charset="0"/>
              </a:rPr>
              <a:t>econd</a:t>
            </a:r>
            <a:r>
              <a:rPr lang="en-US" sz="3200" dirty="0" smtClean="0">
                <a:latin typeface="Times New Roman" panose="02020603050405020304" pitchFamily="18" charset="0"/>
                <a:cs typeface="Times New Roman" panose="02020603050405020304" pitchFamily="18" charset="0"/>
              </a:rPr>
              <a:t>-order</a:t>
            </a:r>
            <a:r>
              <a:rPr lang="hu-HU" sz="3200" dirty="0" err="1" smtClean="0">
                <a:latin typeface="Times New Roman" panose="02020603050405020304" pitchFamily="18" charset="0"/>
                <a:cs typeface="Times New Roman" panose="02020603050405020304" pitchFamily="18" charset="0"/>
              </a:rPr>
              <a:t>ed</a:t>
            </a:r>
            <a:r>
              <a:rPr lang="en-US" sz="3200" dirty="0" smtClean="0">
                <a:latin typeface="Times New Roman" panose="02020603050405020304" pitchFamily="18" charset="0"/>
                <a:cs typeface="Times New Roman" panose="02020603050405020304" pitchFamily="18" charset="0"/>
              </a:rPr>
              <a:t> </a:t>
            </a:r>
            <a:r>
              <a:rPr lang="hu-HU" sz="3200" dirty="0" smtClean="0">
                <a:latin typeface="Times New Roman" panose="02020603050405020304" pitchFamily="18" charset="0"/>
                <a:cs typeface="Times New Roman" panose="02020603050405020304" pitchFamily="18" charset="0"/>
              </a:rPr>
              <a:t>is</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a </a:t>
            </a:r>
            <a:r>
              <a:rPr lang="en-US" sz="3200" dirty="0" smtClean="0">
                <a:latin typeface="Times New Roman" panose="02020603050405020304" pitchFamily="18" charset="0"/>
                <a:cs typeface="Times New Roman" panose="02020603050405020304" pitchFamily="18" charset="0"/>
              </a:rPr>
              <a:t>reaction</a:t>
            </a:r>
            <a:r>
              <a:rPr lang="hu-HU" sz="3200" dirty="0" smtClean="0">
                <a:latin typeface="Times New Roman" panose="02020603050405020304" pitchFamily="18" charset="0"/>
                <a:cs typeface="Times New Roman" panose="02020603050405020304" pitchFamily="18" charset="0"/>
              </a:rPr>
              <a:t> if</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two particles are </a:t>
            </a:r>
            <a:r>
              <a:rPr lang="hu-HU" sz="3200" dirty="0" smtClean="0">
                <a:latin typeface="Times New Roman" panose="02020603050405020304" pitchFamily="18" charset="0"/>
                <a:cs typeface="Times New Roman" panose="02020603050405020304" pitchFamily="18" charset="0"/>
              </a:rPr>
              <a:t>converted</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into products as a result of </a:t>
            </a:r>
            <a:r>
              <a:rPr lang="en-US" sz="3200" dirty="0" smtClean="0">
                <a:latin typeface="Times New Roman" panose="02020603050405020304" pitchFamily="18" charset="0"/>
                <a:cs typeface="Times New Roman" panose="02020603050405020304" pitchFamily="18" charset="0"/>
              </a:rPr>
              <a:t>a</a:t>
            </a:r>
            <a:r>
              <a:rPr lang="hu-HU" sz="3200" dirty="0" smtClean="0">
                <a:latin typeface="Times New Roman" panose="02020603050405020304" pitchFamily="18" charset="0"/>
                <a:cs typeface="Times New Roman" panose="02020603050405020304" pitchFamily="18" charset="0"/>
              </a:rPr>
              <a:t>n</a:t>
            </a:r>
            <a:r>
              <a:rPr lang="en-US" sz="3200" dirty="0" smtClean="0">
                <a:latin typeface="Times New Roman" panose="02020603050405020304" pitchFamily="18" charset="0"/>
                <a:cs typeface="Times New Roman" panose="02020603050405020304" pitchFamily="18" charset="0"/>
              </a:rPr>
              <a:t> </a:t>
            </a:r>
            <a:r>
              <a:rPr lang="hu-HU" sz="3200" dirty="0" smtClean="0">
                <a:latin typeface="Times New Roman" panose="02020603050405020304" pitchFamily="18" charset="0"/>
                <a:cs typeface="Times New Roman" panose="02020603050405020304" pitchFamily="18" charset="0"/>
              </a:rPr>
              <a:t>inelastic</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collision - bimolecular </a:t>
            </a:r>
            <a:r>
              <a:rPr lang="en-US" sz="3200" dirty="0" smtClean="0">
                <a:latin typeface="Times New Roman" panose="02020603050405020304" pitchFamily="18" charset="0"/>
                <a:cs typeface="Times New Roman" panose="02020603050405020304" pitchFamily="18" charset="0"/>
              </a:rPr>
              <a:t>reaction</a:t>
            </a:r>
            <a:r>
              <a:rPr lang="hu-HU" sz="3200" dirty="0" smtClean="0">
                <a:latin typeface="Times New Roman" panose="02020603050405020304" pitchFamily="18" charset="0"/>
                <a:cs typeface="Times New Roman" panose="02020603050405020304" pitchFamily="18" charset="0"/>
              </a:rPr>
              <a:t>!</a:t>
            </a:r>
            <a:endParaRPr lang="hu-HU" sz="3200" dirty="0">
              <a:latin typeface="Times New Roman" panose="02020603050405020304" pitchFamily="18" charset="0"/>
              <a:cs typeface="Times New Roman" panose="02020603050405020304" pitchFamily="18" charset="0"/>
            </a:endParaRPr>
          </a:p>
          <a:p>
            <a:pPr marL="441325" indent="-441325">
              <a:spcBef>
                <a:spcPts val="0"/>
              </a:spcBef>
              <a:spcAft>
                <a:spcPts val="1000"/>
              </a:spcAft>
            </a:pPr>
            <a:r>
              <a:rPr lang="hu-HU" sz="3200" dirty="0" smtClean="0">
                <a:latin typeface="Times New Roman" panose="02020603050405020304" pitchFamily="18" charset="0"/>
                <a:cs typeface="Times New Roman" panose="02020603050405020304" pitchFamily="18" charset="0"/>
              </a:rPr>
              <a:t>Two possibilities exist:</a:t>
            </a:r>
            <a:endParaRPr lang="hu-HU" sz="3200" dirty="0">
              <a:latin typeface="Times New Roman" panose="02020603050405020304" pitchFamily="18" charset="0"/>
              <a:cs typeface="Times New Roman" panose="02020603050405020304" pitchFamily="18" charset="0"/>
            </a:endParaRPr>
          </a:p>
          <a:p>
            <a:pPr marL="441325" indent="-441325">
              <a:spcBef>
                <a:spcPts val="16000"/>
              </a:spcBef>
              <a:spcAft>
                <a:spcPts val="1000"/>
              </a:spcAft>
            </a:pPr>
            <a:r>
              <a:rPr lang="en-US" sz="3200" dirty="0">
                <a:latin typeface="Times New Roman" panose="02020603050405020304" pitchFamily="18" charset="0"/>
                <a:cs typeface="Times New Roman" panose="02020603050405020304" pitchFamily="18" charset="0"/>
              </a:rPr>
              <a:t>The integrated rate equations are much more </a:t>
            </a:r>
            <a:r>
              <a:rPr lang="en-US" sz="3200" dirty="0" smtClean="0">
                <a:latin typeface="Times New Roman" panose="02020603050405020304" pitchFamily="18" charset="0"/>
                <a:cs typeface="Times New Roman" panose="02020603050405020304" pitchFamily="18" charset="0"/>
              </a:rPr>
              <a:t>complicated</a:t>
            </a:r>
            <a:r>
              <a:rPr lang="hu-HU" sz="3200" dirty="0" smtClean="0">
                <a:latin typeface="Times New Roman" panose="02020603050405020304" pitchFamily="18" charset="0"/>
                <a:cs typeface="Times New Roman" panose="02020603050405020304" pitchFamily="18" charset="0"/>
              </a:rPr>
              <a:t> than for the </a:t>
            </a:r>
            <a:r>
              <a:rPr lang="hu-HU" sz="3200" dirty="0" err="1" smtClean="0">
                <a:latin typeface="Times New Roman" panose="02020603050405020304" pitchFamily="18" charset="0"/>
                <a:cs typeface="Times New Roman" panose="02020603050405020304" pitchFamily="18" charset="0"/>
              </a:rPr>
              <a:t>first-order</a:t>
            </a:r>
            <a:r>
              <a:rPr lang="hu-HU" sz="3200" dirty="0" smtClean="0">
                <a:latin typeface="Times New Roman" panose="02020603050405020304" pitchFamily="18" charset="0"/>
                <a:cs typeface="Times New Roman" panose="02020603050405020304" pitchFamily="18" charset="0"/>
              </a:rPr>
              <a:t> </a:t>
            </a:r>
            <a:r>
              <a:rPr lang="hu-HU" sz="3200" dirty="0" err="1" smtClean="0">
                <a:latin typeface="Times New Roman" panose="02020603050405020304" pitchFamily="18" charset="0"/>
                <a:cs typeface="Times New Roman" panose="02020603050405020304" pitchFamily="18" charset="0"/>
              </a:rPr>
              <a:t>one</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For example, the half-life also depends on the starting </a:t>
            </a:r>
            <a:r>
              <a:rPr lang="en-US" sz="3200" dirty="0" smtClean="0">
                <a:latin typeface="Times New Roman" panose="02020603050405020304" pitchFamily="18" charset="0"/>
                <a:cs typeface="Times New Roman" panose="02020603050405020304" pitchFamily="18" charset="0"/>
              </a:rPr>
              <a:t>concentration</a:t>
            </a:r>
            <a:r>
              <a:rPr lang="hu-HU" sz="3200" dirty="0" smtClean="0">
                <a:latin typeface="Times New Roman" panose="02020603050405020304" pitchFamily="18" charset="0"/>
                <a:cs typeface="Times New Roman" panose="02020603050405020304" pitchFamily="18" charset="0"/>
              </a:rPr>
              <a:t>(s)!</a:t>
            </a:r>
            <a:endParaRPr lang="hu-HU" sz="3200"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4" name="Szövegdoboz 3">
                <a:extLst>
                  <a:ext uri="{FF2B5EF4-FFF2-40B4-BE49-F238E27FC236}">
                    <a16:creationId xmlns:a16="http://schemas.microsoft.com/office/drawing/2014/main" id="{EF3A9156-A92E-4A2C-AE96-96FF5E6283BB}"/>
                  </a:ext>
                </a:extLst>
              </p:cNvPr>
              <p:cNvSpPr txBox="1"/>
              <p:nvPr/>
            </p:nvSpPr>
            <p:spPr>
              <a:xfrm>
                <a:off x="5544346" y="2909263"/>
                <a:ext cx="6467412" cy="105182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hu-HU" sz="3600" b="0" i="1" smtClean="0">
                          <a:latin typeface="Cambria Math" panose="02040503050406030204" pitchFamily="18" charset="0"/>
                        </a:rPr>
                        <m:t>2</m:t>
                      </m:r>
                      <m:r>
                        <a:rPr lang="hu-HU" sz="3600" b="0" i="1" smtClean="0">
                          <a:latin typeface="Cambria Math" panose="02040503050406030204" pitchFamily="18" charset="0"/>
                        </a:rPr>
                        <m:t>𝐴</m:t>
                      </m:r>
                      <m:r>
                        <a:rPr lang="hu-HU" sz="3600" b="0" i="1" smtClean="0">
                          <a:latin typeface="Cambria Math" panose="02040503050406030204" pitchFamily="18" charset="0"/>
                          <a:ea typeface="Cambria Math" panose="02040503050406030204" pitchFamily="18" charset="0"/>
                        </a:rPr>
                        <m:t>→</m:t>
                      </m:r>
                      <m:r>
                        <a:rPr lang="hu-HU" sz="3600" b="0" i="1" smtClean="0">
                          <a:latin typeface="Cambria Math" panose="02040503050406030204" pitchFamily="18" charset="0"/>
                          <a:ea typeface="Cambria Math" panose="02040503050406030204" pitchFamily="18" charset="0"/>
                        </a:rPr>
                        <m:t>𝑃</m:t>
                      </m:r>
                      <m:r>
                        <a:rPr lang="hu-HU" sz="3600" b="0" i="1" smtClean="0">
                          <a:latin typeface="Cambria Math" panose="02040503050406030204" pitchFamily="18" charset="0"/>
                          <a:ea typeface="Cambria Math" panose="02040503050406030204" pitchFamily="18" charset="0"/>
                        </a:rPr>
                        <m:t> </m:t>
                      </m:r>
                      <m:r>
                        <m:rPr>
                          <m:sty m:val="p"/>
                        </m:rPr>
                        <a:rPr lang="hu-HU" sz="3600" b="0" i="0" smtClean="0">
                          <a:latin typeface="Cambria Math" panose="02040503050406030204" pitchFamily="18" charset="0"/>
                          <a:ea typeface="Cambria Math" panose="02040503050406030204" pitchFamily="18" charset="0"/>
                        </a:rPr>
                        <m:t>and</m:t>
                      </m:r>
                      <m:r>
                        <a:rPr lang="hu-HU" sz="3600" b="0" i="1" smtClean="0">
                          <a:latin typeface="Cambria Math" panose="02040503050406030204" pitchFamily="18" charset="0"/>
                          <a:ea typeface="Cambria Math" panose="02040503050406030204" pitchFamily="18" charset="0"/>
                        </a:rPr>
                        <m:t> </m:t>
                      </m:r>
                      <m:r>
                        <a:rPr lang="hu-HU" sz="3600" b="0" i="1" smtClean="0">
                          <a:latin typeface="Cambria Math" panose="02040503050406030204" pitchFamily="18" charset="0"/>
                          <a:ea typeface="Cambria Math" panose="02040503050406030204" pitchFamily="18" charset="0"/>
                        </a:rPr>
                        <m:t>𝑟</m:t>
                      </m:r>
                      <m:r>
                        <a:rPr lang="hu-HU" sz="3600" b="0" i="1" smtClean="0">
                          <a:latin typeface="Cambria Math" panose="02040503050406030204" pitchFamily="18" charset="0"/>
                          <a:ea typeface="Cambria Math" panose="02040503050406030204" pitchFamily="18" charset="0"/>
                        </a:rPr>
                        <m:t>=</m:t>
                      </m:r>
                      <m:f>
                        <m:fPr>
                          <m:ctrlPr>
                            <a:rPr lang="hu-HU" sz="3600" b="0" i="1" smtClean="0">
                              <a:latin typeface="Cambria Math" panose="02040503050406030204" pitchFamily="18" charset="0"/>
                              <a:ea typeface="Cambria Math" panose="02040503050406030204" pitchFamily="18" charset="0"/>
                            </a:rPr>
                          </m:ctrlPr>
                        </m:fPr>
                        <m:num>
                          <m:r>
                            <a:rPr lang="hu-HU" sz="3600" b="0" i="1" smtClean="0">
                              <a:latin typeface="Cambria Math" panose="02040503050406030204" pitchFamily="18" charset="0"/>
                              <a:ea typeface="Cambria Math" panose="02040503050406030204" pitchFamily="18" charset="0"/>
                            </a:rPr>
                            <m:t>1</m:t>
                          </m:r>
                        </m:num>
                        <m:den>
                          <m:r>
                            <a:rPr lang="hu-HU" sz="3600" b="0" i="1" smtClean="0">
                              <a:latin typeface="Cambria Math" panose="02040503050406030204" pitchFamily="18" charset="0"/>
                              <a:ea typeface="Cambria Math" panose="02040503050406030204" pitchFamily="18" charset="0"/>
                            </a:rPr>
                            <m:t>−2</m:t>
                          </m:r>
                        </m:den>
                      </m:f>
                      <m:f>
                        <m:fPr>
                          <m:ctrlPr>
                            <a:rPr lang="hu-HU" sz="3600" b="0" i="1" smtClean="0">
                              <a:latin typeface="Cambria Math" panose="02040503050406030204" pitchFamily="18" charset="0"/>
                              <a:ea typeface="Cambria Math" panose="02040503050406030204" pitchFamily="18" charset="0"/>
                            </a:rPr>
                          </m:ctrlPr>
                        </m:fPr>
                        <m:num>
                          <m:r>
                            <a:rPr lang="hu-HU" sz="3600" b="0" i="1" smtClean="0">
                              <a:latin typeface="Cambria Math" panose="02040503050406030204" pitchFamily="18" charset="0"/>
                              <a:ea typeface="Cambria Math" panose="02040503050406030204" pitchFamily="18" charset="0"/>
                            </a:rPr>
                            <m:t>𝑑</m:t>
                          </m:r>
                          <m:sSub>
                            <m:sSubPr>
                              <m:ctrlPr>
                                <a:rPr lang="hu-HU" sz="3600" b="0" i="1" smtClean="0">
                                  <a:latin typeface="Cambria Math" panose="02040503050406030204" pitchFamily="18" charset="0"/>
                                  <a:ea typeface="Cambria Math" panose="02040503050406030204" pitchFamily="18" charset="0"/>
                                </a:rPr>
                              </m:ctrlPr>
                            </m:sSubPr>
                            <m:e>
                              <m:r>
                                <a:rPr lang="hu-HU" sz="3600" b="0" i="1" smtClean="0">
                                  <a:latin typeface="Cambria Math" panose="02040503050406030204" pitchFamily="18" charset="0"/>
                                  <a:ea typeface="Cambria Math" panose="02040503050406030204" pitchFamily="18" charset="0"/>
                                </a:rPr>
                                <m:t>𝑐</m:t>
                              </m:r>
                            </m:e>
                            <m:sub>
                              <m:r>
                                <a:rPr lang="hu-HU" sz="3600" b="0" i="1" smtClean="0">
                                  <a:latin typeface="Cambria Math" panose="02040503050406030204" pitchFamily="18" charset="0"/>
                                  <a:ea typeface="Cambria Math" panose="02040503050406030204" pitchFamily="18" charset="0"/>
                                </a:rPr>
                                <m:t>𝐴</m:t>
                              </m:r>
                            </m:sub>
                          </m:sSub>
                        </m:num>
                        <m:den>
                          <m:r>
                            <a:rPr lang="hu-HU" sz="3600" b="0" i="1" smtClean="0">
                              <a:latin typeface="Cambria Math" panose="02040503050406030204" pitchFamily="18" charset="0"/>
                              <a:ea typeface="Cambria Math" panose="02040503050406030204" pitchFamily="18" charset="0"/>
                            </a:rPr>
                            <m:t>𝑑𝑡</m:t>
                          </m:r>
                        </m:den>
                      </m:f>
                      <m:r>
                        <a:rPr lang="hu-HU" sz="3600" b="0" i="1" smtClean="0">
                          <a:latin typeface="Cambria Math" panose="02040503050406030204" pitchFamily="18" charset="0"/>
                          <a:ea typeface="Cambria Math" panose="02040503050406030204" pitchFamily="18" charset="0"/>
                        </a:rPr>
                        <m:t>=</m:t>
                      </m:r>
                      <m:r>
                        <a:rPr lang="hu-HU" sz="3600" b="0" i="1" smtClean="0">
                          <a:latin typeface="Cambria Math" panose="02040503050406030204" pitchFamily="18" charset="0"/>
                          <a:ea typeface="Cambria Math" panose="02040503050406030204" pitchFamily="18" charset="0"/>
                        </a:rPr>
                        <m:t>𝑘</m:t>
                      </m:r>
                      <m:r>
                        <a:rPr lang="hu-HU" sz="3600" b="0" i="1" smtClean="0">
                          <a:latin typeface="Cambria Math" panose="02040503050406030204" pitchFamily="18" charset="0"/>
                          <a:ea typeface="Cambria Math" panose="02040503050406030204" pitchFamily="18" charset="0"/>
                        </a:rPr>
                        <m:t>∙</m:t>
                      </m:r>
                      <m:sSubSup>
                        <m:sSubSupPr>
                          <m:ctrlPr>
                            <a:rPr lang="hu-HU" sz="3600" i="1">
                              <a:latin typeface="Cambria Math" panose="02040503050406030204" pitchFamily="18" charset="0"/>
                              <a:ea typeface="Cambria Math" panose="02040503050406030204" pitchFamily="18" charset="0"/>
                            </a:rPr>
                          </m:ctrlPr>
                        </m:sSubSupPr>
                        <m:e>
                          <m:r>
                            <a:rPr lang="hu-HU" sz="3600" i="1">
                              <a:latin typeface="Cambria Math" panose="02040503050406030204" pitchFamily="18" charset="0"/>
                              <a:ea typeface="Cambria Math" panose="02040503050406030204" pitchFamily="18" charset="0"/>
                            </a:rPr>
                            <m:t>𝑐</m:t>
                          </m:r>
                        </m:e>
                        <m:sub>
                          <m:r>
                            <a:rPr lang="hu-HU" sz="3600" i="1">
                              <a:latin typeface="Cambria Math" panose="02040503050406030204" pitchFamily="18" charset="0"/>
                              <a:ea typeface="Cambria Math" panose="02040503050406030204" pitchFamily="18" charset="0"/>
                            </a:rPr>
                            <m:t>𝐴</m:t>
                          </m:r>
                        </m:sub>
                        <m:sup>
                          <m:r>
                            <a:rPr lang="hu-HU" sz="3600" i="1">
                              <a:latin typeface="Cambria Math" panose="02040503050406030204" pitchFamily="18" charset="0"/>
                              <a:ea typeface="Cambria Math" panose="02040503050406030204" pitchFamily="18" charset="0"/>
                            </a:rPr>
                            <m:t>2</m:t>
                          </m:r>
                        </m:sup>
                      </m:sSubSup>
                    </m:oMath>
                  </m:oMathPara>
                </a14:m>
                <a:endParaRPr lang="hu-HU" sz="3600" dirty="0"/>
              </a:p>
            </p:txBody>
          </p:sp>
        </mc:Choice>
        <mc:Fallback xmlns="">
          <p:sp>
            <p:nvSpPr>
              <p:cNvPr id="4" name="Szövegdoboz 3">
                <a:extLst>
                  <a:ext uri="{FF2B5EF4-FFF2-40B4-BE49-F238E27FC236}">
                    <a16:creationId xmlns:a16="http://schemas.microsoft.com/office/drawing/2014/main" id="{EF3A9156-A92E-4A2C-AE96-96FF5E6283BB}"/>
                  </a:ext>
                </a:extLst>
              </p:cNvPr>
              <p:cNvSpPr txBox="1">
                <a:spLocks noRot="1" noChangeAspect="1" noMove="1" noResize="1" noEditPoints="1" noAdjustHandles="1" noChangeArrowheads="1" noChangeShapeType="1" noTextEdit="1"/>
              </p:cNvSpPr>
              <p:nvPr/>
            </p:nvSpPr>
            <p:spPr>
              <a:xfrm>
                <a:off x="5544346" y="2909263"/>
                <a:ext cx="6467412" cy="1051826"/>
              </a:xfrm>
              <a:prstGeom prst="rect">
                <a:avLst/>
              </a:prstGeom>
              <a:blipFill>
                <a:blip r:embed="rId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Szövegdoboz 4">
                <a:extLst>
                  <a:ext uri="{FF2B5EF4-FFF2-40B4-BE49-F238E27FC236}">
                    <a16:creationId xmlns:a16="http://schemas.microsoft.com/office/drawing/2014/main" id="{4D0B9E33-2F40-4B47-BBBE-B6FCBAB37FD8}"/>
                  </a:ext>
                </a:extLst>
              </p:cNvPr>
              <p:cNvSpPr txBox="1"/>
              <p:nvPr/>
            </p:nvSpPr>
            <p:spPr>
              <a:xfrm>
                <a:off x="4110703" y="4200687"/>
                <a:ext cx="7844135" cy="105182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hu-HU" sz="3600" b="0" i="1" smtClean="0">
                          <a:latin typeface="Cambria Math" panose="02040503050406030204" pitchFamily="18" charset="0"/>
                        </a:rPr>
                        <m:t>𝐴</m:t>
                      </m:r>
                      <m:r>
                        <a:rPr lang="hu-HU" sz="3600" b="0" i="1" smtClean="0">
                          <a:latin typeface="Cambria Math" panose="02040503050406030204" pitchFamily="18" charset="0"/>
                        </a:rPr>
                        <m:t>+</m:t>
                      </m:r>
                      <m:r>
                        <a:rPr lang="hu-HU" sz="3600" b="0" i="1" smtClean="0">
                          <a:latin typeface="Cambria Math" panose="02040503050406030204" pitchFamily="18" charset="0"/>
                        </a:rPr>
                        <m:t>𝐵</m:t>
                      </m:r>
                      <m:r>
                        <a:rPr lang="hu-HU" sz="3600" b="0" i="1" smtClean="0">
                          <a:latin typeface="Cambria Math" panose="02040503050406030204" pitchFamily="18" charset="0"/>
                          <a:ea typeface="Cambria Math" panose="02040503050406030204" pitchFamily="18" charset="0"/>
                        </a:rPr>
                        <m:t>→</m:t>
                      </m:r>
                      <m:r>
                        <a:rPr lang="hu-HU" sz="3600" b="0" i="1" smtClean="0">
                          <a:latin typeface="Cambria Math" panose="02040503050406030204" pitchFamily="18" charset="0"/>
                          <a:ea typeface="Cambria Math" panose="02040503050406030204" pitchFamily="18" charset="0"/>
                        </a:rPr>
                        <m:t>𝑃</m:t>
                      </m:r>
                      <m:r>
                        <a:rPr lang="hu-HU" sz="3600" b="0" i="1" smtClean="0">
                          <a:latin typeface="Cambria Math" panose="02040503050406030204" pitchFamily="18" charset="0"/>
                          <a:ea typeface="Cambria Math" panose="02040503050406030204" pitchFamily="18" charset="0"/>
                        </a:rPr>
                        <m:t> </m:t>
                      </m:r>
                      <m:r>
                        <m:rPr>
                          <m:sty m:val="p"/>
                        </m:rPr>
                        <a:rPr lang="hu-HU" sz="3600" b="0" i="0" smtClean="0">
                          <a:latin typeface="Cambria Math" panose="02040503050406030204" pitchFamily="18" charset="0"/>
                          <a:ea typeface="Cambria Math" panose="02040503050406030204" pitchFamily="18" charset="0"/>
                        </a:rPr>
                        <m:t>and</m:t>
                      </m:r>
                      <m:r>
                        <a:rPr lang="hu-HU" sz="3600" b="0" i="1" smtClean="0">
                          <a:latin typeface="Cambria Math" panose="02040503050406030204" pitchFamily="18" charset="0"/>
                          <a:ea typeface="Cambria Math" panose="02040503050406030204" pitchFamily="18" charset="0"/>
                        </a:rPr>
                        <m:t> </m:t>
                      </m:r>
                      <m:r>
                        <a:rPr lang="hu-HU" sz="3600" b="0" i="1" smtClean="0">
                          <a:latin typeface="Cambria Math" panose="02040503050406030204" pitchFamily="18" charset="0"/>
                          <a:ea typeface="Cambria Math" panose="02040503050406030204" pitchFamily="18" charset="0"/>
                        </a:rPr>
                        <m:t>𝑟</m:t>
                      </m:r>
                      <m:r>
                        <a:rPr lang="hu-HU" sz="3600" b="0" i="1" smtClean="0">
                          <a:latin typeface="Cambria Math" panose="02040503050406030204" pitchFamily="18" charset="0"/>
                          <a:ea typeface="Cambria Math" panose="02040503050406030204" pitchFamily="18" charset="0"/>
                        </a:rPr>
                        <m:t>=</m:t>
                      </m:r>
                      <m:f>
                        <m:fPr>
                          <m:ctrlPr>
                            <a:rPr lang="hu-HU" sz="3600" b="0" i="1" smtClean="0">
                              <a:latin typeface="Cambria Math" panose="02040503050406030204" pitchFamily="18" charset="0"/>
                              <a:ea typeface="Cambria Math" panose="02040503050406030204" pitchFamily="18" charset="0"/>
                            </a:rPr>
                          </m:ctrlPr>
                        </m:fPr>
                        <m:num>
                          <m:r>
                            <a:rPr lang="hu-HU" sz="3600" b="0" i="1" smtClean="0">
                              <a:latin typeface="Cambria Math" panose="02040503050406030204" pitchFamily="18" charset="0"/>
                              <a:ea typeface="Cambria Math" panose="02040503050406030204" pitchFamily="18" charset="0"/>
                            </a:rPr>
                            <m:t>1</m:t>
                          </m:r>
                        </m:num>
                        <m:den>
                          <m:r>
                            <a:rPr lang="hu-HU" sz="3600" b="0" i="1" smtClean="0">
                              <a:latin typeface="Cambria Math" panose="02040503050406030204" pitchFamily="18" charset="0"/>
                              <a:ea typeface="Cambria Math" panose="02040503050406030204" pitchFamily="18" charset="0"/>
                            </a:rPr>
                            <m:t>−1</m:t>
                          </m:r>
                        </m:den>
                      </m:f>
                      <m:f>
                        <m:fPr>
                          <m:ctrlPr>
                            <a:rPr lang="hu-HU" sz="3600" b="0" i="1" smtClean="0">
                              <a:latin typeface="Cambria Math" panose="02040503050406030204" pitchFamily="18" charset="0"/>
                              <a:ea typeface="Cambria Math" panose="02040503050406030204" pitchFamily="18" charset="0"/>
                            </a:rPr>
                          </m:ctrlPr>
                        </m:fPr>
                        <m:num>
                          <m:r>
                            <a:rPr lang="hu-HU" sz="3600" b="0" i="1" smtClean="0">
                              <a:latin typeface="Cambria Math" panose="02040503050406030204" pitchFamily="18" charset="0"/>
                              <a:ea typeface="Cambria Math" panose="02040503050406030204" pitchFamily="18" charset="0"/>
                            </a:rPr>
                            <m:t>𝑑</m:t>
                          </m:r>
                          <m:sSub>
                            <m:sSubPr>
                              <m:ctrlPr>
                                <a:rPr lang="hu-HU" sz="3600" b="0" i="1" smtClean="0">
                                  <a:latin typeface="Cambria Math" panose="02040503050406030204" pitchFamily="18" charset="0"/>
                                  <a:ea typeface="Cambria Math" panose="02040503050406030204" pitchFamily="18" charset="0"/>
                                </a:rPr>
                              </m:ctrlPr>
                            </m:sSubPr>
                            <m:e>
                              <m:r>
                                <a:rPr lang="hu-HU" sz="3600" b="0" i="1" smtClean="0">
                                  <a:latin typeface="Cambria Math" panose="02040503050406030204" pitchFamily="18" charset="0"/>
                                  <a:ea typeface="Cambria Math" panose="02040503050406030204" pitchFamily="18" charset="0"/>
                                </a:rPr>
                                <m:t>𝑐</m:t>
                              </m:r>
                            </m:e>
                            <m:sub>
                              <m:r>
                                <a:rPr lang="hu-HU" sz="3600" b="0" i="1" smtClean="0">
                                  <a:latin typeface="Cambria Math" panose="02040503050406030204" pitchFamily="18" charset="0"/>
                                  <a:ea typeface="Cambria Math" panose="02040503050406030204" pitchFamily="18" charset="0"/>
                                </a:rPr>
                                <m:t>𝐴</m:t>
                              </m:r>
                            </m:sub>
                          </m:sSub>
                        </m:num>
                        <m:den>
                          <m:r>
                            <a:rPr lang="hu-HU" sz="3600" b="0" i="1" smtClean="0">
                              <a:latin typeface="Cambria Math" panose="02040503050406030204" pitchFamily="18" charset="0"/>
                              <a:ea typeface="Cambria Math" panose="02040503050406030204" pitchFamily="18" charset="0"/>
                            </a:rPr>
                            <m:t>𝑑𝑡</m:t>
                          </m:r>
                        </m:den>
                      </m:f>
                      <m:r>
                        <a:rPr lang="hu-HU" sz="3600" b="0" i="1" smtClean="0">
                          <a:latin typeface="Cambria Math" panose="02040503050406030204" pitchFamily="18" charset="0"/>
                          <a:ea typeface="Cambria Math" panose="02040503050406030204" pitchFamily="18" charset="0"/>
                        </a:rPr>
                        <m:t>=</m:t>
                      </m:r>
                      <m:r>
                        <a:rPr lang="hu-HU" sz="3600" b="0" i="1" smtClean="0">
                          <a:latin typeface="Cambria Math" panose="02040503050406030204" pitchFamily="18" charset="0"/>
                          <a:ea typeface="Cambria Math" panose="02040503050406030204" pitchFamily="18" charset="0"/>
                        </a:rPr>
                        <m:t>𝑘</m:t>
                      </m:r>
                      <m:r>
                        <a:rPr lang="hu-HU" sz="3600" b="0" i="1" smtClean="0">
                          <a:latin typeface="Cambria Math" panose="02040503050406030204" pitchFamily="18" charset="0"/>
                          <a:ea typeface="Cambria Math" panose="02040503050406030204" pitchFamily="18" charset="0"/>
                        </a:rPr>
                        <m:t>∙</m:t>
                      </m:r>
                      <m:sSub>
                        <m:sSubPr>
                          <m:ctrlPr>
                            <a:rPr lang="hu-HU" sz="3600" i="1">
                              <a:latin typeface="Cambria Math" panose="02040503050406030204" pitchFamily="18" charset="0"/>
                              <a:ea typeface="Cambria Math" panose="02040503050406030204" pitchFamily="18" charset="0"/>
                            </a:rPr>
                          </m:ctrlPr>
                        </m:sSubPr>
                        <m:e>
                          <m:r>
                            <a:rPr lang="hu-HU" sz="3600" i="1">
                              <a:latin typeface="Cambria Math" panose="02040503050406030204" pitchFamily="18" charset="0"/>
                              <a:ea typeface="Cambria Math" panose="02040503050406030204" pitchFamily="18" charset="0"/>
                            </a:rPr>
                            <m:t>𝑐</m:t>
                          </m:r>
                        </m:e>
                        <m:sub>
                          <m:r>
                            <a:rPr lang="hu-HU" sz="3600" i="1">
                              <a:latin typeface="Cambria Math" panose="02040503050406030204" pitchFamily="18" charset="0"/>
                              <a:ea typeface="Cambria Math" panose="02040503050406030204" pitchFamily="18" charset="0"/>
                            </a:rPr>
                            <m:t>𝐴</m:t>
                          </m:r>
                        </m:sub>
                      </m:sSub>
                      <m:r>
                        <a:rPr lang="hu-HU" sz="3600" i="1">
                          <a:latin typeface="Cambria Math" panose="02040503050406030204" pitchFamily="18" charset="0"/>
                          <a:ea typeface="Cambria Math" panose="02040503050406030204" pitchFamily="18" charset="0"/>
                        </a:rPr>
                        <m:t>∙</m:t>
                      </m:r>
                      <m:sSub>
                        <m:sSubPr>
                          <m:ctrlPr>
                            <a:rPr lang="hu-HU" sz="3600" i="1">
                              <a:latin typeface="Cambria Math" panose="02040503050406030204" pitchFamily="18" charset="0"/>
                              <a:ea typeface="Cambria Math" panose="02040503050406030204" pitchFamily="18" charset="0"/>
                            </a:rPr>
                          </m:ctrlPr>
                        </m:sSubPr>
                        <m:e>
                          <m:r>
                            <a:rPr lang="hu-HU" sz="3600" i="1">
                              <a:latin typeface="Cambria Math" panose="02040503050406030204" pitchFamily="18" charset="0"/>
                              <a:ea typeface="Cambria Math" panose="02040503050406030204" pitchFamily="18" charset="0"/>
                            </a:rPr>
                            <m:t>𝑐</m:t>
                          </m:r>
                        </m:e>
                        <m:sub>
                          <m:r>
                            <a:rPr lang="hu-HU" sz="3600" b="0" i="1" smtClean="0">
                              <a:latin typeface="Cambria Math" panose="02040503050406030204" pitchFamily="18" charset="0"/>
                              <a:ea typeface="Cambria Math" panose="02040503050406030204" pitchFamily="18" charset="0"/>
                            </a:rPr>
                            <m:t>𝐵</m:t>
                          </m:r>
                        </m:sub>
                      </m:sSub>
                    </m:oMath>
                  </m:oMathPara>
                </a14:m>
                <a:endParaRPr lang="hu-HU" sz="3600" dirty="0"/>
              </a:p>
            </p:txBody>
          </p:sp>
        </mc:Choice>
        <mc:Fallback xmlns="">
          <p:sp>
            <p:nvSpPr>
              <p:cNvPr id="5" name="Szövegdoboz 4">
                <a:extLst>
                  <a:ext uri="{FF2B5EF4-FFF2-40B4-BE49-F238E27FC236}">
                    <a16:creationId xmlns:a16="http://schemas.microsoft.com/office/drawing/2014/main" id="{4D0B9E33-2F40-4B47-BBBE-B6FCBAB37FD8}"/>
                  </a:ext>
                </a:extLst>
              </p:cNvPr>
              <p:cNvSpPr txBox="1">
                <a:spLocks noRot="1" noChangeAspect="1" noMove="1" noResize="1" noEditPoints="1" noAdjustHandles="1" noChangeArrowheads="1" noChangeShapeType="1" noTextEdit="1"/>
              </p:cNvSpPr>
              <p:nvPr/>
            </p:nvSpPr>
            <p:spPr>
              <a:xfrm>
                <a:off x="4110703" y="4200687"/>
                <a:ext cx="7844135" cy="1051826"/>
              </a:xfrm>
              <a:prstGeom prst="rect">
                <a:avLst/>
              </a:prstGeom>
              <a:blipFill>
                <a:blip r:embed="rId3"/>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2650225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 presetClass="entr" presetSubtype="0" fill="hold" grpId="0" nodeType="afterEffect">
                                  <p:stCondLst>
                                    <p:cond delay="500"/>
                                  </p:stCondLst>
                                  <p:childTnLst>
                                    <p:set>
                                      <p:cBhvr>
                                        <p:cTn id="11" dur="1" fill="hold">
                                          <p:stCondLst>
                                            <p:cond delay="0"/>
                                          </p:stCondLst>
                                        </p:cTn>
                                        <p:tgtEl>
                                          <p:spTgt spid="4"/>
                                        </p:tgtEl>
                                        <p:attrNameLst>
                                          <p:attrName>style.visibility</p:attrName>
                                        </p:attrNameLst>
                                      </p:cBhvr>
                                      <p:to>
                                        <p:strVal val="visible"/>
                                      </p:to>
                                    </p:set>
                                  </p:childTnLst>
                                </p:cTn>
                              </p:par>
                            </p:childTnLst>
                          </p:cTn>
                        </p:par>
                        <p:par>
                          <p:cTn id="12" fill="hold">
                            <p:stCondLst>
                              <p:cond delay="1000"/>
                            </p:stCondLst>
                            <p:childTnLst>
                              <p:par>
                                <p:cTn id="13" presetID="1" presetClass="entr" presetSubtype="0" fill="hold" grpId="0" nodeType="afterEffect">
                                  <p:stCondLst>
                                    <p:cond delay="200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50E7FE7-7A6B-4BF8-9EE5-6AB1B782DF72}"/>
              </a:ext>
            </a:extLst>
          </p:cNvPr>
          <p:cNvSpPr>
            <a:spLocks noGrp="1"/>
          </p:cNvSpPr>
          <p:nvPr>
            <p:ph type="title"/>
          </p:nvPr>
        </p:nvSpPr>
        <p:spPr/>
        <p:txBody>
          <a:bodyPr/>
          <a:lstStyle/>
          <a:p>
            <a:pPr algn="ctr"/>
            <a:r>
              <a:rPr lang="hu-HU" dirty="0" smtClean="0">
                <a:latin typeface="Times New Roman" panose="02020603050405020304" pitchFamily="18" charset="0"/>
                <a:cs typeface="Times New Roman" panose="02020603050405020304" pitchFamily="18" charset="0"/>
              </a:rPr>
              <a:t>Determination of reaction order</a:t>
            </a:r>
            <a:endParaRPr lang="hu-HU" dirty="0">
              <a:latin typeface="Times New Roman" panose="02020603050405020304" pitchFamily="18" charset="0"/>
              <a:cs typeface="Times New Roman" panose="02020603050405020304" pitchFamily="18" charset="0"/>
            </a:endParaRPr>
          </a:p>
        </p:txBody>
      </p:sp>
      <p:sp>
        <p:nvSpPr>
          <p:cNvPr id="3" name="Tartalom helye 2">
            <a:extLst>
              <a:ext uri="{FF2B5EF4-FFF2-40B4-BE49-F238E27FC236}">
                <a16:creationId xmlns:a16="http://schemas.microsoft.com/office/drawing/2014/main" id="{1F5E4F99-4D1F-402A-952B-787EE227920B}"/>
              </a:ext>
            </a:extLst>
          </p:cNvPr>
          <p:cNvSpPr>
            <a:spLocks noGrp="1"/>
          </p:cNvSpPr>
          <p:nvPr>
            <p:ph idx="1"/>
          </p:nvPr>
        </p:nvSpPr>
        <p:spPr>
          <a:xfrm>
            <a:off x="335280" y="1825624"/>
            <a:ext cx="11536680" cy="5032376"/>
          </a:xfrm>
        </p:spPr>
        <p:txBody>
          <a:bodyPr>
            <a:normAutofit/>
          </a:bodyPr>
          <a:lstStyle/>
          <a:p>
            <a:pPr marL="441325" indent="-441325">
              <a:spcBef>
                <a:spcPts val="0"/>
              </a:spcBef>
              <a:spcAft>
                <a:spcPts val="1000"/>
              </a:spcAft>
            </a:pPr>
            <a:r>
              <a:rPr lang="hu-HU" sz="3000" dirty="0" smtClean="0">
                <a:latin typeface="Times New Roman" panose="02020603050405020304" pitchFamily="18" charset="0"/>
                <a:cs typeface="Times New Roman" panose="02020603050405020304" pitchFamily="18" charset="0"/>
              </a:rPr>
              <a:t>T</a:t>
            </a:r>
            <a:r>
              <a:rPr lang="en-US" sz="3000" dirty="0" smtClean="0">
                <a:latin typeface="Times New Roman" panose="02020603050405020304" pitchFamily="18" charset="0"/>
                <a:cs typeface="Times New Roman" panose="02020603050405020304" pitchFamily="18" charset="0"/>
              </a:rPr>
              <a:t>o </a:t>
            </a:r>
            <a:r>
              <a:rPr lang="en-US" sz="3000" dirty="0">
                <a:latin typeface="Times New Roman" panose="02020603050405020304" pitchFamily="18" charset="0"/>
                <a:cs typeface="Times New Roman" panose="02020603050405020304" pitchFamily="18" charset="0"/>
              </a:rPr>
              <a:t>know how a reaction takes place, the first step is to determine the </a:t>
            </a:r>
            <a:r>
              <a:rPr lang="hu-HU" sz="3000" dirty="0" smtClean="0">
                <a:latin typeface="Times New Roman" panose="02020603050405020304" pitchFamily="18" charset="0"/>
                <a:cs typeface="Times New Roman" panose="02020603050405020304" pitchFamily="18" charset="0"/>
              </a:rPr>
              <a:t>reaction</a:t>
            </a:r>
            <a:r>
              <a:rPr lang="en-US" sz="3000" dirty="0" smtClean="0">
                <a:latin typeface="Times New Roman" panose="02020603050405020304" pitchFamily="18" charset="0"/>
                <a:cs typeface="Times New Roman" panose="02020603050405020304" pitchFamily="18" charset="0"/>
              </a:rPr>
              <a:t> </a:t>
            </a:r>
            <a:r>
              <a:rPr lang="en-US" sz="3000" dirty="0">
                <a:latin typeface="Times New Roman" panose="02020603050405020304" pitchFamily="18" charset="0"/>
                <a:cs typeface="Times New Roman" panose="02020603050405020304" pitchFamily="18" charset="0"/>
              </a:rPr>
              <a:t>order of the reactants</a:t>
            </a:r>
            <a:r>
              <a:rPr lang="hu-HU" sz="3000" dirty="0" smtClean="0">
                <a:latin typeface="Times New Roman" panose="02020603050405020304" pitchFamily="18" charset="0"/>
                <a:cs typeface="Times New Roman" panose="02020603050405020304" pitchFamily="18" charset="0"/>
              </a:rPr>
              <a:t>! </a:t>
            </a:r>
            <a:endParaRPr lang="hu-HU" sz="3000" dirty="0">
              <a:latin typeface="Times New Roman" panose="02020603050405020304" pitchFamily="18" charset="0"/>
              <a:cs typeface="Times New Roman" panose="02020603050405020304" pitchFamily="18" charset="0"/>
            </a:endParaRPr>
          </a:p>
          <a:p>
            <a:pPr marL="441325" indent="-441325">
              <a:spcBef>
                <a:spcPts val="0"/>
              </a:spcBef>
              <a:spcAft>
                <a:spcPts val="1000"/>
              </a:spcAft>
            </a:pPr>
            <a:r>
              <a:rPr lang="en-US" sz="3000" dirty="0">
                <a:latin typeface="Times New Roman" panose="02020603050405020304" pitchFamily="18" charset="0"/>
                <a:cs typeface="Times New Roman" panose="02020603050405020304" pitchFamily="18" charset="0"/>
              </a:rPr>
              <a:t>Let's </a:t>
            </a:r>
            <a:r>
              <a:rPr lang="en-US" sz="3000" dirty="0" err="1">
                <a:latin typeface="Times New Roman" panose="02020603050405020304" pitchFamily="18" charset="0"/>
                <a:cs typeface="Times New Roman" panose="02020603050405020304" pitchFamily="18" charset="0"/>
              </a:rPr>
              <a:t>logarithmize</a:t>
            </a:r>
            <a:r>
              <a:rPr lang="en-US" sz="3000" dirty="0">
                <a:latin typeface="Times New Roman" panose="02020603050405020304" pitchFamily="18" charset="0"/>
                <a:cs typeface="Times New Roman" panose="02020603050405020304" pitchFamily="18" charset="0"/>
              </a:rPr>
              <a:t> the rate equation</a:t>
            </a:r>
            <a:r>
              <a:rPr lang="hu-HU" sz="3000" dirty="0" smtClean="0">
                <a:latin typeface="Times New Roman" panose="02020603050405020304" pitchFamily="18" charset="0"/>
                <a:cs typeface="Times New Roman" panose="02020603050405020304" pitchFamily="18" charset="0"/>
              </a:rPr>
              <a:t>!</a:t>
            </a:r>
            <a:endParaRPr lang="hu-HU" sz="3000" dirty="0">
              <a:latin typeface="Times New Roman" panose="02020603050405020304" pitchFamily="18" charset="0"/>
              <a:cs typeface="Times New Roman" panose="02020603050405020304" pitchFamily="18" charset="0"/>
            </a:endParaRPr>
          </a:p>
          <a:p>
            <a:pPr marL="441325" indent="-441325">
              <a:spcBef>
                <a:spcPts val="8400"/>
              </a:spcBef>
              <a:spcAft>
                <a:spcPts val="1000"/>
              </a:spcAft>
            </a:pPr>
            <a:r>
              <a:rPr lang="en-US" sz="3000" dirty="0">
                <a:latin typeface="Times New Roman" panose="02020603050405020304" pitchFamily="18" charset="0"/>
                <a:cs typeface="Times New Roman" panose="02020603050405020304" pitchFamily="18" charset="0"/>
              </a:rPr>
              <a:t>The obtained expression shows that any </a:t>
            </a:r>
            <a:r>
              <a:rPr lang="en-US" sz="3000" dirty="0" smtClean="0">
                <a:latin typeface="Times New Roman" panose="02020603050405020304" pitchFamily="18" charset="0"/>
                <a:cs typeface="Times New Roman" panose="02020603050405020304" pitchFamily="18" charset="0"/>
              </a:rPr>
              <a:t>order </a:t>
            </a:r>
            <a:r>
              <a:rPr lang="en-US" sz="3000" dirty="0">
                <a:latin typeface="Times New Roman" panose="02020603050405020304" pitchFamily="18" charset="0"/>
                <a:cs typeface="Times New Roman" panose="02020603050405020304" pitchFamily="18" charset="0"/>
              </a:rPr>
              <a:t>can be </a:t>
            </a:r>
            <a:r>
              <a:rPr lang="en-US" sz="3000" dirty="0" smtClean="0">
                <a:latin typeface="Times New Roman" panose="02020603050405020304" pitchFamily="18" charset="0"/>
                <a:cs typeface="Times New Roman" panose="02020603050405020304" pitchFamily="18" charset="0"/>
              </a:rPr>
              <a:t>determined</a:t>
            </a:r>
            <a:r>
              <a:rPr lang="hu-HU" sz="3000" dirty="0" smtClean="0">
                <a:latin typeface="Times New Roman" panose="02020603050405020304" pitchFamily="18" charset="0"/>
                <a:cs typeface="Times New Roman" panose="02020603050405020304" pitchFamily="18" charset="0"/>
              </a:rPr>
              <a:t>,</a:t>
            </a:r>
            <a:r>
              <a:rPr lang="en-US" sz="3000" dirty="0" smtClean="0">
                <a:latin typeface="Times New Roman" panose="02020603050405020304" pitchFamily="18" charset="0"/>
                <a:cs typeface="Times New Roman" panose="02020603050405020304" pitchFamily="18" charset="0"/>
              </a:rPr>
              <a:t> </a:t>
            </a:r>
            <a:r>
              <a:rPr lang="en-US" sz="3000" dirty="0">
                <a:latin typeface="Times New Roman" panose="02020603050405020304" pitchFamily="18" charset="0"/>
                <a:cs typeface="Times New Roman" panose="02020603050405020304" pitchFamily="18" charset="0"/>
              </a:rPr>
              <a:t>if the concentration of reactants is </a:t>
            </a:r>
            <a:r>
              <a:rPr lang="en-US" sz="3000" dirty="0" smtClean="0">
                <a:latin typeface="Times New Roman" panose="02020603050405020304" pitchFamily="18" charset="0"/>
                <a:cs typeface="Times New Roman" panose="02020603050405020304" pitchFamily="18" charset="0"/>
              </a:rPr>
              <a:t>significantly </a:t>
            </a:r>
            <a:r>
              <a:rPr lang="en-US" sz="3000" dirty="0">
                <a:latin typeface="Times New Roman" panose="02020603050405020304" pitchFamily="18" charset="0"/>
                <a:cs typeface="Times New Roman" panose="02020603050405020304" pitchFamily="18" charset="0"/>
              </a:rPr>
              <a:t>higher than the component to be </a:t>
            </a:r>
            <a:r>
              <a:rPr lang="hu-HU" sz="3000" dirty="0" smtClean="0">
                <a:latin typeface="Times New Roman" panose="02020603050405020304" pitchFamily="18" charset="0"/>
                <a:cs typeface="Times New Roman" panose="02020603050405020304" pitchFamily="18" charset="0"/>
              </a:rPr>
              <a:t>studied</a:t>
            </a:r>
            <a:r>
              <a:rPr lang="en-US" sz="3000" dirty="0" smtClean="0">
                <a:latin typeface="Times New Roman" panose="02020603050405020304" pitchFamily="18" charset="0"/>
                <a:cs typeface="Times New Roman" panose="02020603050405020304" pitchFamily="18" charset="0"/>
              </a:rPr>
              <a:t>, </a:t>
            </a:r>
            <a:r>
              <a:rPr lang="en-US" sz="3000" dirty="0">
                <a:latin typeface="Times New Roman" panose="02020603050405020304" pitchFamily="18" charset="0"/>
                <a:cs typeface="Times New Roman" panose="02020603050405020304" pitchFamily="18" charset="0"/>
              </a:rPr>
              <a:t>i.e</a:t>
            </a:r>
            <a:r>
              <a:rPr lang="en-US" sz="3000" dirty="0" smtClean="0">
                <a:latin typeface="Times New Roman" panose="02020603050405020304" pitchFamily="18" charset="0"/>
                <a:cs typeface="Times New Roman" panose="02020603050405020304" pitchFamily="18" charset="0"/>
              </a:rPr>
              <a:t>.</a:t>
            </a:r>
            <a:r>
              <a:rPr lang="hu-HU" sz="3000" dirty="0" smtClean="0">
                <a:latin typeface="Times New Roman" panose="02020603050405020304" pitchFamily="18" charset="0"/>
                <a:cs typeface="Times New Roman" panose="02020603050405020304" pitchFamily="18" charset="0"/>
              </a:rPr>
              <a:t>, the changes in their concentrations</a:t>
            </a:r>
            <a:r>
              <a:rPr lang="en-US" sz="3000" dirty="0" smtClean="0">
                <a:latin typeface="Times New Roman" panose="02020603050405020304" pitchFamily="18" charset="0"/>
                <a:cs typeface="Times New Roman" panose="02020603050405020304" pitchFamily="18" charset="0"/>
              </a:rPr>
              <a:t> in </a:t>
            </a:r>
            <a:r>
              <a:rPr lang="en-US" sz="3000" dirty="0">
                <a:latin typeface="Times New Roman" panose="02020603050405020304" pitchFamily="18" charset="0"/>
                <a:cs typeface="Times New Roman" panose="02020603050405020304" pitchFamily="18" charset="0"/>
              </a:rPr>
              <a:t>the initial stage of the </a:t>
            </a:r>
            <a:r>
              <a:rPr lang="en-US" sz="3000" dirty="0" smtClean="0">
                <a:latin typeface="Times New Roman" panose="02020603050405020304" pitchFamily="18" charset="0"/>
                <a:cs typeface="Times New Roman" panose="02020603050405020304" pitchFamily="18" charset="0"/>
              </a:rPr>
              <a:t>reaction</a:t>
            </a:r>
            <a:r>
              <a:rPr lang="hu-HU" sz="3000" dirty="0" smtClean="0">
                <a:latin typeface="Times New Roman" panose="02020603050405020304" pitchFamily="18" charset="0"/>
                <a:cs typeface="Times New Roman" panose="02020603050405020304" pitchFamily="18" charset="0"/>
              </a:rPr>
              <a:t> </a:t>
            </a:r>
            <a:r>
              <a:rPr lang="en-US" sz="3000" dirty="0" smtClean="0">
                <a:latin typeface="Times New Roman" panose="02020603050405020304" pitchFamily="18" charset="0"/>
                <a:cs typeface="Times New Roman" panose="02020603050405020304" pitchFamily="18" charset="0"/>
              </a:rPr>
              <a:t>is negligible</a:t>
            </a:r>
            <a:r>
              <a:rPr lang="hu-HU" sz="3000" dirty="0" smtClean="0">
                <a:latin typeface="Times New Roman" panose="02020603050405020304" pitchFamily="18" charset="0"/>
                <a:cs typeface="Times New Roman" panose="02020603050405020304" pitchFamily="18" charset="0"/>
              </a:rPr>
              <a:t>.</a:t>
            </a:r>
            <a:endParaRPr lang="hu-HU" sz="3000" dirty="0">
              <a:latin typeface="Times New Roman" panose="02020603050405020304" pitchFamily="18" charset="0"/>
              <a:cs typeface="Times New Roman" panose="02020603050405020304" pitchFamily="18" charset="0"/>
            </a:endParaRPr>
          </a:p>
          <a:p>
            <a:pPr marL="441325" indent="-441325">
              <a:spcBef>
                <a:spcPts val="0"/>
              </a:spcBef>
              <a:spcAft>
                <a:spcPts val="1000"/>
              </a:spcAft>
            </a:pPr>
            <a:endParaRPr lang="hu-HU" sz="3000" dirty="0">
              <a:latin typeface="Times New Roman" panose="02020603050405020304" pitchFamily="18" charset="0"/>
              <a:cs typeface="Times New Roman" panose="02020603050405020304" pitchFamily="18" charset="0"/>
            </a:endParaRPr>
          </a:p>
          <a:p>
            <a:pPr marL="441325" indent="-441325">
              <a:spcBef>
                <a:spcPts val="0"/>
              </a:spcBef>
              <a:spcAft>
                <a:spcPts val="1000"/>
              </a:spcAft>
            </a:pPr>
            <a:endParaRPr lang="hu-HU" sz="3000"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4" name="Szövegdoboz 3">
                <a:extLst>
                  <a:ext uri="{FF2B5EF4-FFF2-40B4-BE49-F238E27FC236}">
                    <a16:creationId xmlns:a16="http://schemas.microsoft.com/office/drawing/2014/main" id="{3C7B7B24-2760-4A69-AD3D-06837F9A4B87}"/>
                  </a:ext>
                </a:extLst>
              </p:cNvPr>
              <p:cNvSpPr txBox="1"/>
              <p:nvPr/>
            </p:nvSpPr>
            <p:spPr>
              <a:xfrm>
                <a:off x="838200" y="3048000"/>
                <a:ext cx="10528331" cy="122027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hu-HU" sz="2800" b="0" i="1" smtClean="0">
                          <a:latin typeface="Cambria Math" panose="02040503050406030204" pitchFamily="18" charset="0"/>
                        </a:rPr>
                        <m:t>𝑟</m:t>
                      </m:r>
                      <m:r>
                        <a:rPr lang="hu-HU" sz="2800" b="0" i="1" smtClean="0">
                          <a:latin typeface="Cambria Math" panose="02040503050406030204" pitchFamily="18" charset="0"/>
                        </a:rPr>
                        <m:t>=</m:t>
                      </m:r>
                      <m:r>
                        <a:rPr lang="hu-HU" sz="2800" b="0" i="1" smtClean="0">
                          <a:latin typeface="Cambria Math" panose="02040503050406030204" pitchFamily="18" charset="0"/>
                        </a:rPr>
                        <m:t>𝑘</m:t>
                      </m:r>
                      <m:r>
                        <a:rPr lang="hu-HU" sz="2800" b="0" i="1" smtClean="0">
                          <a:latin typeface="Cambria Math" panose="02040503050406030204" pitchFamily="18" charset="0"/>
                          <a:ea typeface="Cambria Math" panose="02040503050406030204" pitchFamily="18" charset="0"/>
                        </a:rPr>
                        <m:t>∙</m:t>
                      </m:r>
                      <m:sSubSup>
                        <m:sSubSupPr>
                          <m:ctrlPr>
                            <a:rPr lang="hu-HU" sz="2800" b="0" i="1" smtClean="0">
                              <a:latin typeface="Cambria Math" panose="02040503050406030204" pitchFamily="18" charset="0"/>
                              <a:ea typeface="Cambria Math" panose="02040503050406030204" pitchFamily="18" charset="0"/>
                            </a:rPr>
                          </m:ctrlPr>
                        </m:sSubSupPr>
                        <m:e>
                          <m:r>
                            <a:rPr lang="hu-HU" sz="2800" b="0" i="1" smtClean="0">
                              <a:latin typeface="Cambria Math" panose="02040503050406030204" pitchFamily="18" charset="0"/>
                              <a:ea typeface="Cambria Math" panose="02040503050406030204" pitchFamily="18" charset="0"/>
                            </a:rPr>
                            <m:t>𝑐</m:t>
                          </m:r>
                        </m:e>
                        <m:sub>
                          <m:r>
                            <a:rPr lang="hu-HU" sz="2800" b="0" i="1" smtClean="0">
                              <a:latin typeface="Cambria Math" panose="02040503050406030204" pitchFamily="18" charset="0"/>
                              <a:ea typeface="Cambria Math" panose="02040503050406030204" pitchFamily="18" charset="0"/>
                            </a:rPr>
                            <m:t>1</m:t>
                          </m:r>
                        </m:sub>
                        <m:sup>
                          <m:sSub>
                            <m:sSubPr>
                              <m:ctrlPr>
                                <a:rPr lang="hu-HU" sz="2800" b="0" i="1" smtClean="0">
                                  <a:latin typeface="Cambria Math" panose="02040503050406030204" pitchFamily="18" charset="0"/>
                                  <a:ea typeface="Cambria Math" panose="02040503050406030204" pitchFamily="18" charset="0"/>
                                </a:rPr>
                              </m:ctrlPr>
                            </m:sSubPr>
                            <m:e>
                              <m:r>
                                <a:rPr lang="hu-HU" sz="2800" b="0" i="1" smtClean="0">
                                  <a:latin typeface="Cambria Math" panose="02040503050406030204" pitchFamily="18" charset="0"/>
                                  <a:ea typeface="Cambria Math" panose="02040503050406030204" pitchFamily="18" charset="0"/>
                                </a:rPr>
                                <m:t>𝛽</m:t>
                              </m:r>
                            </m:e>
                            <m:sub>
                              <m:r>
                                <a:rPr lang="hu-HU" sz="2800" b="0" i="1" smtClean="0">
                                  <a:latin typeface="Cambria Math" panose="02040503050406030204" pitchFamily="18" charset="0"/>
                                  <a:ea typeface="Cambria Math" panose="02040503050406030204" pitchFamily="18" charset="0"/>
                                </a:rPr>
                                <m:t>1</m:t>
                              </m:r>
                            </m:sub>
                          </m:sSub>
                        </m:sup>
                      </m:sSubSup>
                      <m:r>
                        <a:rPr lang="hu-HU" sz="2800" i="1">
                          <a:latin typeface="Cambria Math" panose="02040503050406030204" pitchFamily="18" charset="0"/>
                          <a:ea typeface="Cambria Math" panose="02040503050406030204" pitchFamily="18" charset="0"/>
                        </a:rPr>
                        <m:t>∙</m:t>
                      </m:r>
                      <m:sSubSup>
                        <m:sSubSupPr>
                          <m:ctrlPr>
                            <a:rPr lang="hu-HU" sz="2800" i="1">
                              <a:latin typeface="Cambria Math" panose="02040503050406030204" pitchFamily="18" charset="0"/>
                              <a:ea typeface="Cambria Math" panose="02040503050406030204" pitchFamily="18" charset="0"/>
                            </a:rPr>
                          </m:ctrlPr>
                        </m:sSubSupPr>
                        <m:e>
                          <m:r>
                            <a:rPr lang="hu-HU" sz="2800" i="1">
                              <a:latin typeface="Cambria Math" panose="02040503050406030204" pitchFamily="18" charset="0"/>
                              <a:ea typeface="Cambria Math" panose="02040503050406030204" pitchFamily="18" charset="0"/>
                            </a:rPr>
                            <m:t>𝑐</m:t>
                          </m:r>
                        </m:e>
                        <m:sub>
                          <m:r>
                            <a:rPr lang="hu-HU" sz="2800" b="0" i="1" smtClean="0">
                              <a:latin typeface="Cambria Math" panose="02040503050406030204" pitchFamily="18" charset="0"/>
                              <a:ea typeface="Cambria Math" panose="02040503050406030204" pitchFamily="18" charset="0"/>
                            </a:rPr>
                            <m:t>2</m:t>
                          </m:r>
                        </m:sub>
                        <m:sup>
                          <m:sSub>
                            <m:sSubPr>
                              <m:ctrlPr>
                                <a:rPr lang="hu-HU" sz="2800" i="1">
                                  <a:latin typeface="Cambria Math" panose="02040503050406030204" pitchFamily="18" charset="0"/>
                                  <a:ea typeface="Cambria Math" panose="02040503050406030204" pitchFamily="18" charset="0"/>
                                </a:rPr>
                              </m:ctrlPr>
                            </m:sSubPr>
                            <m:e>
                              <m:r>
                                <a:rPr lang="hu-HU" sz="2800" i="1">
                                  <a:latin typeface="Cambria Math" panose="02040503050406030204" pitchFamily="18" charset="0"/>
                                  <a:ea typeface="Cambria Math" panose="02040503050406030204" pitchFamily="18" charset="0"/>
                                </a:rPr>
                                <m:t>𝛽</m:t>
                              </m:r>
                            </m:e>
                            <m:sub>
                              <m:r>
                                <a:rPr lang="hu-HU" sz="2800" b="0" i="1" smtClean="0">
                                  <a:latin typeface="Cambria Math" panose="02040503050406030204" pitchFamily="18" charset="0"/>
                                  <a:ea typeface="Cambria Math" panose="02040503050406030204" pitchFamily="18" charset="0"/>
                                </a:rPr>
                                <m:t>2</m:t>
                              </m:r>
                            </m:sub>
                          </m:sSub>
                        </m:sup>
                      </m:sSubSup>
                      <m:r>
                        <a:rPr lang="hu-HU" sz="2800" i="1" smtClean="0">
                          <a:latin typeface="Cambria Math" panose="02040503050406030204" pitchFamily="18" charset="0"/>
                          <a:ea typeface="Cambria Math" panose="02040503050406030204" pitchFamily="18" charset="0"/>
                        </a:rPr>
                        <m:t>⋯</m:t>
                      </m:r>
                      <m:sSubSup>
                        <m:sSubSupPr>
                          <m:ctrlPr>
                            <a:rPr lang="hu-HU" sz="2800" i="1">
                              <a:latin typeface="Cambria Math" panose="02040503050406030204" pitchFamily="18" charset="0"/>
                              <a:ea typeface="Cambria Math" panose="02040503050406030204" pitchFamily="18" charset="0"/>
                            </a:rPr>
                          </m:ctrlPr>
                        </m:sSubSupPr>
                        <m:e>
                          <m:r>
                            <a:rPr lang="hu-HU" sz="2800" i="1">
                              <a:latin typeface="Cambria Math" panose="02040503050406030204" pitchFamily="18" charset="0"/>
                              <a:ea typeface="Cambria Math" panose="02040503050406030204" pitchFamily="18" charset="0"/>
                            </a:rPr>
                            <m:t>𝑐</m:t>
                          </m:r>
                        </m:e>
                        <m:sub>
                          <m:r>
                            <a:rPr lang="hu-HU" sz="2800" b="0" i="1" smtClean="0">
                              <a:latin typeface="Cambria Math" panose="02040503050406030204" pitchFamily="18" charset="0"/>
                              <a:ea typeface="Cambria Math" panose="02040503050406030204" pitchFamily="18" charset="0"/>
                            </a:rPr>
                            <m:t>𝑙</m:t>
                          </m:r>
                        </m:sub>
                        <m:sup>
                          <m:sSub>
                            <m:sSubPr>
                              <m:ctrlPr>
                                <a:rPr lang="hu-HU" sz="2800" i="1">
                                  <a:latin typeface="Cambria Math" panose="02040503050406030204" pitchFamily="18" charset="0"/>
                                  <a:ea typeface="Cambria Math" panose="02040503050406030204" pitchFamily="18" charset="0"/>
                                </a:rPr>
                              </m:ctrlPr>
                            </m:sSubPr>
                            <m:e>
                              <m:r>
                                <a:rPr lang="hu-HU" sz="2800" i="1">
                                  <a:latin typeface="Cambria Math" panose="02040503050406030204" pitchFamily="18" charset="0"/>
                                  <a:ea typeface="Cambria Math" panose="02040503050406030204" pitchFamily="18" charset="0"/>
                                </a:rPr>
                                <m:t>𝛽</m:t>
                              </m:r>
                            </m:e>
                            <m:sub>
                              <m:r>
                                <a:rPr lang="hu-HU" sz="2800" b="0" i="1" smtClean="0">
                                  <a:latin typeface="Cambria Math" panose="02040503050406030204" pitchFamily="18" charset="0"/>
                                  <a:ea typeface="Cambria Math" panose="02040503050406030204" pitchFamily="18" charset="0"/>
                                </a:rPr>
                                <m:t>𝑙</m:t>
                              </m:r>
                            </m:sub>
                          </m:sSub>
                        </m:sup>
                      </m:sSubSup>
                      <m:r>
                        <a:rPr lang="hu-HU" sz="2800" i="1" smtClean="0">
                          <a:latin typeface="Cambria Math" panose="02040503050406030204" pitchFamily="18" charset="0"/>
                          <a:ea typeface="Cambria Math" panose="02040503050406030204" pitchFamily="18" charset="0"/>
                        </a:rPr>
                        <m:t>→</m:t>
                      </m:r>
                      <m:func>
                        <m:funcPr>
                          <m:ctrlPr>
                            <a:rPr lang="hu-HU" sz="2800" b="0" i="1" smtClean="0">
                              <a:latin typeface="Cambria Math" panose="02040503050406030204" pitchFamily="18" charset="0"/>
                              <a:ea typeface="Cambria Math" panose="02040503050406030204" pitchFamily="18" charset="0"/>
                            </a:rPr>
                          </m:ctrlPr>
                        </m:funcPr>
                        <m:fName>
                          <m:r>
                            <m:rPr>
                              <m:sty m:val="p"/>
                            </m:rPr>
                            <a:rPr lang="hu-HU" sz="2800" b="0" i="0" smtClean="0">
                              <a:latin typeface="Cambria Math" panose="02040503050406030204" pitchFamily="18" charset="0"/>
                              <a:ea typeface="Cambria Math" panose="02040503050406030204" pitchFamily="18" charset="0"/>
                            </a:rPr>
                            <m:t>log</m:t>
                          </m:r>
                        </m:fName>
                        <m:e>
                          <m:r>
                            <a:rPr lang="hu-HU" sz="2800" b="0" i="1" smtClean="0">
                              <a:latin typeface="Cambria Math" panose="02040503050406030204" pitchFamily="18" charset="0"/>
                              <a:ea typeface="Cambria Math" panose="02040503050406030204" pitchFamily="18" charset="0"/>
                            </a:rPr>
                            <m:t>𝑟</m:t>
                          </m:r>
                        </m:e>
                      </m:func>
                      <m:r>
                        <a:rPr lang="hu-HU" sz="2800" b="0" i="1" smtClean="0">
                          <a:latin typeface="Cambria Math" panose="02040503050406030204" pitchFamily="18" charset="0"/>
                          <a:ea typeface="Cambria Math" panose="02040503050406030204" pitchFamily="18" charset="0"/>
                        </a:rPr>
                        <m:t>=</m:t>
                      </m:r>
                      <m:func>
                        <m:funcPr>
                          <m:ctrlPr>
                            <a:rPr lang="hu-HU" sz="2800" b="0" i="1" smtClean="0">
                              <a:latin typeface="Cambria Math" panose="02040503050406030204" pitchFamily="18" charset="0"/>
                              <a:ea typeface="Cambria Math" panose="02040503050406030204" pitchFamily="18" charset="0"/>
                            </a:rPr>
                          </m:ctrlPr>
                        </m:funcPr>
                        <m:fName>
                          <m:r>
                            <m:rPr>
                              <m:sty m:val="p"/>
                            </m:rPr>
                            <a:rPr lang="hu-HU" sz="2800" b="0" i="0" smtClean="0">
                              <a:latin typeface="Cambria Math" panose="02040503050406030204" pitchFamily="18" charset="0"/>
                              <a:ea typeface="Cambria Math" panose="02040503050406030204" pitchFamily="18" charset="0"/>
                            </a:rPr>
                            <m:t>log</m:t>
                          </m:r>
                        </m:fName>
                        <m:e>
                          <m:r>
                            <a:rPr lang="hu-HU" sz="2800" b="0" i="1" smtClean="0">
                              <a:latin typeface="Cambria Math" panose="02040503050406030204" pitchFamily="18" charset="0"/>
                              <a:ea typeface="Cambria Math" panose="02040503050406030204" pitchFamily="18" charset="0"/>
                            </a:rPr>
                            <m:t>𝑘</m:t>
                          </m:r>
                        </m:e>
                      </m:func>
                      <m:r>
                        <a:rPr lang="hu-HU" sz="2800" b="0" i="1" smtClean="0">
                          <a:latin typeface="Cambria Math" panose="02040503050406030204" pitchFamily="18" charset="0"/>
                          <a:ea typeface="Cambria Math" panose="02040503050406030204" pitchFamily="18" charset="0"/>
                        </a:rPr>
                        <m:t>+</m:t>
                      </m:r>
                      <m:sSub>
                        <m:sSubPr>
                          <m:ctrlPr>
                            <a:rPr lang="hu-HU" sz="2800" b="0" i="1" smtClean="0">
                              <a:latin typeface="Cambria Math" panose="02040503050406030204" pitchFamily="18" charset="0"/>
                              <a:ea typeface="Cambria Math" panose="02040503050406030204" pitchFamily="18" charset="0"/>
                            </a:rPr>
                          </m:ctrlPr>
                        </m:sSubPr>
                        <m:e>
                          <m:r>
                            <a:rPr lang="hu-HU" sz="2800" b="0" i="1" smtClean="0">
                              <a:latin typeface="Cambria Math" panose="02040503050406030204" pitchFamily="18" charset="0"/>
                              <a:ea typeface="Cambria Math" panose="02040503050406030204" pitchFamily="18" charset="0"/>
                            </a:rPr>
                            <m:t>𝛽</m:t>
                          </m:r>
                        </m:e>
                        <m:sub>
                          <m:r>
                            <a:rPr lang="hu-HU" sz="2800" b="0" i="1" smtClean="0">
                              <a:latin typeface="Cambria Math" panose="02040503050406030204" pitchFamily="18" charset="0"/>
                              <a:ea typeface="Cambria Math" panose="02040503050406030204" pitchFamily="18" charset="0"/>
                            </a:rPr>
                            <m:t>1</m:t>
                          </m:r>
                        </m:sub>
                      </m:sSub>
                      <m:r>
                        <a:rPr lang="hu-HU" sz="2800" b="0" i="1" smtClean="0">
                          <a:latin typeface="Cambria Math" panose="02040503050406030204" pitchFamily="18" charset="0"/>
                          <a:ea typeface="Cambria Math" panose="02040503050406030204" pitchFamily="18" charset="0"/>
                        </a:rPr>
                        <m:t>∙</m:t>
                      </m:r>
                      <m:func>
                        <m:funcPr>
                          <m:ctrlPr>
                            <a:rPr lang="hu-HU" sz="2800" b="0" i="1" smtClean="0">
                              <a:latin typeface="Cambria Math" panose="02040503050406030204" pitchFamily="18" charset="0"/>
                              <a:ea typeface="Cambria Math" panose="02040503050406030204" pitchFamily="18" charset="0"/>
                            </a:rPr>
                          </m:ctrlPr>
                        </m:funcPr>
                        <m:fName>
                          <m:r>
                            <m:rPr>
                              <m:sty m:val="p"/>
                            </m:rPr>
                            <a:rPr lang="hu-HU" sz="2800" b="0" i="0" smtClean="0">
                              <a:latin typeface="Cambria Math" panose="02040503050406030204" pitchFamily="18" charset="0"/>
                              <a:ea typeface="Cambria Math" panose="02040503050406030204" pitchFamily="18" charset="0"/>
                            </a:rPr>
                            <m:t>log</m:t>
                          </m:r>
                        </m:fName>
                        <m:e>
                          <m:sSub>
                            <m:sSubPr>
                              <m:ctrlPr>
                                <a:rPr lang="hu-HU" sz="2800" b="0" i="1" smtClean="0">
                                  <a:latin typeface="Cambria Math" panose="02040503050406030204" pitchFamily="18" charset="0"/>
                                  <a:ea typeface="Cambria Math" panose="02040503050406030204" pitchFamily="18" charset="0"/>
                                </a:rPr>
                              </m:ctrlPr>
                            </m:sSubPr>
                            <m:e>
                              <m:r>
                                <a:rPr lang="hu-HU" sz="2800" b="0" i="1" smtClean="0">
                                  <a:latin typeface="Cambria Math" panose="02040503050406030204" pitchFamily="18" charset="0"/>
                                  <a:ea typeface="Cambria Math" panose="02040503050406030204" pitchFamily="18" charset="0"/>
                                </a:rPr>
                                <m:t>𝑐</m:t>
                              </m:r>
                            </m:e>
                            <m:sub>
                              <m:r>
                                <a:rPr lang="hu-HU" sz="2800" b="0" i="1" smtClean="0">
                                  <a:latin typeface="Cambria Math" panose="02040503050406030204" pitchFamily="18" charset="0"/>
                                  <a:ea typeface="Cambria Math" panose="02040503050406030204" pitchFamily="18" charset="0"/>
                                </a:rPr>
                                <m:t>1</m:t>
                              </m:r>
                            </m:sub>
                          </m:sSub>
                        </m:e>
                      </m:func>
                      <m:r>
                        <a:rPr lang="hu-HU" sz="2800" b="0" i="1" smtClean="0">
                          <a:latin typeface="Cambria Math" panose="02040503050406030204" pitchFamily="18" charset="0"/>
                          <a:ea typeface="Cambria Math" panose="02040503050406030204" pitchFamily="18" charset="0"/>
                        </a:rPr>
                        <m:t>+</m:t>
                      </m:r>
                      <m:nary>
                        <m:naryPr>
                          <m:chr m:val="∑"/>
                          <m:ctrlPr>
                            <a:rPr lang="hu-HU" sz="2800" b="0" i="1" smtClean="0">
                              <a:latin typeface="Cambria Math" panose="02040503050406030204" pitchFamily="18" charset="0"/>
                              <a:ea typeface="Cambria Math" panose="02040503050406030204" pitchFamily="18" charset="0"/>
                            </a:rPr>
                          </m:ctrlPr>
                        </m:naryPr>
                        <m:sub>
                          <m:r>
                            <m:rPr>
                              <m:brk m:alnAt="23"/>
                            </m:rPr>
                            <a:rPr lang="hu-HU" sz="2800" b="0" i="1" smtClean="0">
                              <a:latin typeface="Cambria Math" panose="02040503050406030204" pitchFamily="18" charset="0"/>
                              <a:ea typeface="Cambria Math" panose="02040503050406030204" pitchFamily="18" charset="0"/>
                            </a:rPr>
                            <m:t>𝑖</m:t>
                          </m:r>
                          <m:r>
                            <a:rPr lang="hu-HU" sz="2800" b="0" i="1" smtClean="0">
                              <a:latin typeface="Cambria Math" panose="02040503050406030204" pitchFamily="18" charset="0"/>
                              <a:ea typeface="Cambria Math" panose="02040503050406030204" pitchFamily="18" charset="0"/>
                            </a:rPr>
                            <m:t>=2</m:t>
                          </m:r>
                        </m:sub>
                        <m:sup>
                          <m:r>
                            <a:rPr lang="hu-HU" sz="2800" b="0" i="1" smtClean="0">
                              <a:latin typeface="Cambria Math" panose="02040503050406030204" pitchFamily="18" charset="0"/>
                              <a:ea typeface="Cambria Math" panose="02040503050406030204" pitchFamily="18" charset="0"/>
                            </a:rPr>
                            <m:t>𝑙</m:t>
                          </m:r>
                        </m:sup>
                        <m:e>
                          <m:d>
                            <m:dPr>
                              <m:ctrlPr>
                                <a:rPr lang="hu-HU" sz="2800" b="0" i="1" smtClean="0">
                                  <a:latin typeface="Cambria Math" panose="02040503050406030204" pitchFamily="18" charset="0"/>
                                  <a:ea typeface="Cambria Math" panose="02040503050406030204" pitchFamily="18" charset="0"/>
                                </a:rPr>
                              </m:ctrlPr>
                            </m:dPr>
                            <m:e>
                              <m:sSub>
                                <m:sSubPr>
                                  <m:ctrlPr>
                                    <a:rPr lang="hu-HU" sz="2800" b="0" i="1" smtClean="0">
                                      <a:latin typeface="Cambria Math" panose="02040503050406030204" pitchFamily="18" charset="0"/>
                                      <a:ea typeface="Cambria Math" panose="02040503050406030204" pitchFamily="18" charset="0"/>
                                    </a:rPr>
                                  </m:ctrlPr>
                                </m:sSubPr>
                                <m:e>
                                  <m:r>
                                    <a:rPr lang="hu-HU" sz="2800" b="0" i="1" smtClean="0">
                                      <a:latin typeface="Cambria Math" panose="02040503050406030204" pitchFamily="18" charset="0"/>
                                      <a:ea typeface="Cambria Math" panose="02040503050406030204" pitchFamily="18" charset="0"/>
                                    </a:rPr>
                                    <m:t>𝛽</m:t>
                                  </m:r>
                                </m:e>
                                <m:sub>
                                  <m:r>
                                    <a:rPr lang="hu-HU" sz="2800" b="0" i="1" smtClean="0">
                                      <a:latin typeface="Cambria Math" panose="02040503050406030204" pitchFamily="18" charset="0"/>
                                      <a:ea typeface="Cambria Math" panose="02040503050406030204" pitchFamily="18" charset="0"/>
                                    </a:rPr>
                                    <m:t>𝑖</m:t>
                                  </m:r>
                                </m:sub>
                              </m:sSub>
                              <m:r>
                                <a:rPr lang="hu-HU" sz="2800" b="0" i="1" smtClean="0">
                                  <a:latin typeface="Cambria Math" panose="02040503050406030204" pitchFamily="18" charset="0"/>
                                  <a:ea typeface="Cambria Math" panose="02040503050406030204" pitchFamily="18" charset="0"/>
                                </a:rPr>
                                <m:t>∙</m:t>
                              </m:r>
                              <m:func>
                                <m:funcPr>
                                  <m:ctrlPr>
                                    <a:rPr lang="hu-HU" sz="2800" b="0" i="1" smtClean="0">
                                      <a:latin typeface="Cambria Math" panose="02040503050406030204" pitchFamily="18" charset="0"/>
                                      <a:ea typeface="Cambria Math" panose="02040503050406030204" pitchFamily="18" charset="0"/>
                                    </a:rPr>
                                  </m:ctrlPr>
                                </m:funcPr>
                                <m:fName>
                                  <m:r>
                                    <m:rPr>
                                      <m:sty m:val="p"/>
                                    </m:rPr>
                                    <a:rPr lang="hu-HU" sz="2800" b="0" i="0" smtClean="0">
                                      <a:latin typeface="Cambria Math" panose="02040503050406030204" pitchFamily="18" charset="0"/>
                                      <a:ea typeface="Cambria Math" panose="02040503050406030204" pitchFamily="18" charset="0"/>
                                    </a:rPr>
                                    <m:t>log</m:t>
                                  </m:r>
                                </m:fName>
                                <m:e>
                                  <m:sSub>
                                    <m:sSubPr>
                                      <m:ctrlPr>
                                        <a:rPr lang="hu-HU" sz="2800" b="0" i="1" smtClean="0">
                                          <a:latin typeface="Cambria Math" panose="02040503050406030204" pitchFamily="18" charset="0"/>
                                          <a:ea typeface="Cambria Math" panose="02040503050406030204" pitchFamily="18" charset="0"/>
                                        </a:rPr>
                                      </m:ctrlPr>
                                    </m:sSubPr>
                                    <m:e>
                                      <m:r>
                                        <a:rPr lang="hu-HU" sz="2800" b="0" i="1" smtClean="0">
                                          <a:latin typeface="Cambria Math" panose="02040503050406030204" pitchFamily="18" charset="0"/>
                                          <a:ea typeface="Cambria Math" panose="02040503050406030204" pitchFamily="18" charset="0"/>
                                        </a:rPr>
                                        <m:t>𝑐</m:t>
                                      </m:r>
                                    </m:e>
                                    <m:sub>
                                      <m:r>
                                        <a:rPr lang="hu-HU" sz="2800" b="0" i="1" smtClean="0">
                                          <a:latin typeface="Cambria Math" panose="02040503050406030204" pitchFamily="18" charset="0"/>
                                          <a:ea typeface="Cambria Math" panose="02040503050406030204" pitchFamily="18" charset="0"/>
                                        </a:rPr>
                                        <m:t>𝑖</m:t>
                                      </m:r>
                                    </m:sub>
                                  </m:sSub>
                                </m:e>
                              </m:func>
                            </m:e>
                          </m:d>
                        </m:e>
                      </m:nary>
                    </m:oMath>
                  </m:oMathPara>
                </a14:m>
                <a:endParaRPr lang="hu-HU" sz="2800" dirty="0"/>
              </a:p>
            </p:txBody>
          </p:sp>
        </mc:Choice>
        <mc:Fallback xmlns="">
          <p:sp>
            <p:nvSpPr>
              <p:cNvPr id="4" name="Szövegdoboz 3">
                <a:extLst>
                  <a:ext uri="{FF2B5EF4-FFF2-40B4-BE49-F238E27FC236}">
                    <a16:creationId xmlns:a16="http://schemas.microsoft.com/office/drawing/2014/main" id="{3C7B7B24-2760-4A69-AD3D-06837F9A4B87}"/>
                  </a:ext>
                </a:extLst>
              </p:cNvPr>
              <p:cNvSpPr txBox="1">
                <a:spLocks noRot="1" noChangeAspect="1" noMove="1" noResize="1" noEditPoints="1" noAdjustHandles="1" noChangeArrowheads="1" noChangeShapeType="1" noTextEdit="1"/>
              </p:cNvSpPr>
              <p:nvPr/>
            </p:nvSpPr>
            <p:spPr>
              <a:xfrm>
                <a:off x="838200" y="3048000"/>
                <a:ext cx="10528331" cy="1220270"/>
              </a:xfrm>
              <a:prstGeom prst="rect">
                <a:avLst/>
              </a:prstGeom>
              <a:blipFill>
                <a:blip r:embed="rId2"/>
                <a:stretch>
                  <a:fillRect/>
                </a:stretch>
              </a:blipFill>
            </p:spPr>
            <p:txBody>
              <a:bodyPr/>
              <a:lstStyle/>
              <a:p>
                <a:r>
                  <a:rPr lang="hu-HU">
                    <a:noFill/>
                  </a:rPr>
                  <a:t> </a:t>
                </a:r>
              </a:p>
            </p:txBody>
          </p:sp>
        </mc:Fallback>
      </mc:AlternateContent>
    </p:spTree>
    <p:extLst>
      <p:ext uri="{BB962C8B-B14F-4D97-AF65-F5344CB8AC3E}">
        <p14:creationId xmlns:p14="http://schemas.microsoft.com/office/powerpoint/2010/main" val="26458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 presetClass="entr" presetSubtype="0" fill="hold" grpId="0" nodeType="afterEffect">
                                  <p:stCondLst>
                                    <p:cond delay="500"/>
                                  </p:stCondLst>
                                  <p:childTnLst>
                                    <p:set>
                                      <p:cBhvr>
                                        <p:cTn id="11" dur="1" fill="hold">
                                          <p:stCondLst>
                                            <p:cond delay="0"/>
                                          </p:stCondLst>
                                        </p:cTn>
                                        <p:tgtEl>
                                          <p:spTgt spid="4"/>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nodeType="click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 calcmode="lin" valueType="num">
                                      <p:cBhvr additive="base">
                                        <p:cTn id="1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50E7FE7-7A6B-4BF8-9EE5-6AB1B782DF72}"/>
              </a:ext>
            </a:extLst>
          </p:cNvPr>
          <p:cNvSpPr>
            <a:spLocks noGrp="1"/>
          </p:cNvSpPr>
          <p:nvPr>
            <p:ph type="title"/>
          </p:nvPr>
        </p:nvSpPr>
        <p:spPr/>
        <p:txBody>
          <a:bodyPr/>
          <a:lstStyle/>
          <a:p>
            <a:pPr algn="ctr"/>
            <a:r>
              <a:rPr lang="hu-HU" dirty="0">
                <a:latin typeface="Times New Roman" panose="02020603050405020304" pitchFamily="18" charset="0"/>
                <a:cs typeface="Times New Roman" panose="02020603050405020304" pitchFamily="18" charset="0"/>
              </a:rPr>
              <a:t>Determination of reaction order</a:t>
            </a:r>
          </a:p>
        </p:txBody>
      </p:sp>
      <p:sp>
        <p:nvSpPr>
          <p:cNvPr id="3" name="Tartalom helye 2">
            <a:extLst>
              <a:ext uri="{FF2B5EF4-FFF2-40B4-BE49-F238E27FC236}">
                <a16:creationId xmlns:a16="http://schemas.microsoft.com/office/drawing/2014/main" id="{1F5E4F99-4D1F-402A-952B-787EE227920B}"/>
              </a:ext>
            </a:extLst>
          </p:cNvPr>
          <p:cNvSpPr>
            <a:spLocks noGrp="1"/>
          </p:cNvSpPr>
          <p:nvPr>
            <p:ph idx="1"/>
          </p:nvPr>
        </p:nvSpPr>
        <p:spPr>
          <a:xfrm>
            <a:off x="335280" y="1825624"/>
            <a:ext cx="11536680" cy="4788536"/>
          </a:xfrm>
        </p:spPr>
        <p:txBody>
          <a:bodyPr>
            <a:normAutofit/>
          </a:bodyPr>
          <a:lstStyle/>
          <a:p>
            <a:pPr marL="441325" indent="-441325">
              <a:spcBef>
                <a:spcPts val="0"/>
              </a:spcBef>
              <a:spcAft>
                <a:spcPts val="1000"/>
              </a:spcAft>
            </a:pPr>
            <a:r>
              <a:rPr lang="en-GB" sz="3200" dirty="0" smtClean="0">
                <a:latin typeface="Times New Roman" panose="02020603050405020304" pitchFamily="18" charset="0"/>
                <a:cs typeface="Times New Roman" panose="02020603050405020304" pitchFamily="18" charset="0"/>
              </a:rPr>
              <a:t>One runs the reaction for short time at several occasions with different starting concentrations of the reactant</a:t>
            </a:r>
            <a:r>
              <a:rPr lang="hu-HU" sz="3200" dirty="0" smtClean="0">
                <a:latin typeface="Times New Roman" panose="02020603050405020304" pitchFamily="18" charset="0"/>
                <a:cs typeface="Times New Roman" panose="02020603050405020304" pitchFamily="18" charset="0"/>
              </a:rPr>
              <a:t> </a:t>
            </a:r>
            <a:r>
              <a:rPr lang="hu-HU" sz="3200" dirty="0" err="1" smtClean="0">
                <a:latin typeface="Times New Roman" panose="02020603050405020304" pitchFamily="18" charset="0"/>
                <a:cs typeface="Times New Roman" panose="02020603050405020304" pitchFamily="18" charset="0"/>
              </a:rPr>
              <a:t>chosen</a:t>
            </a:r>
            <a:r>
              <a:rPr lang="en-GB" sz="3200" dirty="0" smtClean="0">
                <a:latin typeface="Times New Roman" panose="02020603050405020304" pitchFamily="18" charset="0"/>
                <a:cs typeface="Times New Roman" panose="02020603050405020304" pitchFamily="18" charset="0"/>
              </a:rPr>
              <a:t>.</a:t>
            </a:r>
          </a:p>
          <a:p>
            <a:pPr marL="441325" indent="-441325">
              <a:spcBef>
                <a:spcPts val="0"/>
              </a:spcBef>
              <a:spcAft>
                <a:spcPts val="1000"/>
              </a:spcAft>
            </a:pPr>
            <a:r>
              <a:rPr lang="en-GB" sz="3200" dirty="0" smtClean="0">
                <a:latin typeface="Times New Roman" panose="02020603050405020304" pitchFamily="18" charset="0"/>
                <a:cs typeface="Times New Roman" panose="02020603050405020304" pitchFamily="18" charset="0"/>
              </a:rPr>
              <a:t>The initial rate of the reaction is calculated from the first part of the exponential curve approximated by a straight line.</a:t>
            </a:r>
          </a:p>
          <a:p>
            <a:pPr marL="441325" indent="-441325">
              <a:spcBef>
                <a:spcPts val="0"/>
              </a:spcBef>
              <a:spcAft>
                <a:spcPts val="1000"/>
              </a:spcAft>
            </a:pPr>
            <a:r>
              <a:rPr lang="en-GB" sz="3200" dirty="0" smtClean="0">
                <a:latin typeface="Times New Roman" panose="02020603050405020304" pitchFamily="18" charset="0"/>
                <a:cs typeface="Times New Roman" panose="02020603050405020304" pitchFamily="18" charset="0"/>
              </a:rPr>
              <a:t>The slope of the line fitted to the initial stage is the rate of decrease in concentration of a given reactant, which is the </a:t>
            </a:r>
            <a:r>
              <a:rPr lang="en-GB" sz="3200" dirty="0" err="1" smtClean="0">
                <a:latin typeface="Times New Roman" panose="02020603050405020304" pitchFamily="18" charset="0"/>
                <a:cs typeface="Times New Roman" panose="02020603050405020304" pitchFamily="18" charset="0"/>
              </a:rPr>
              <a:t>differen</a:t>
            </a:r>
            <a:r>
              <a:rPr lang="hu-HU" sz="3200" dirty="0" err="1" smtClean="0">
                <a:latin typeface="Times New Roman" panose="02020603050405020304" pitchFamily="18" charset="0"/>
                <a:cs typeface="Times New Roman" panose="02020603050405020304" pitchFamily="18" charset="0"/>
              </a:rPr>
              <a:t>ce</a:t>
            </a:r>
            <a:r>
              <a:rPr lang="en-GB" sz="3200" dirty="0" smtClean="0">
                <a:latin typeface="Times New Roman" panose="02020603050405020304" pitchFamily="18" charset="0"/>
                <a:cs typeface="Times New Roman" panose="02020603050405020304" pitchFamily="18" charset="0"/>
              </a:rPr>
              <a:t> </a:t>
            </a:r>
            <a:r>
              <a:rPr lang="hu-HU" sz="3200" dirty="0" err="1" smtClean="0">
                <a:latin typeface="Times New Roman" panose="02020603050405020304" pitchFamily="18" charset="0"/>
                <a:cs typeface="Times New Roman" panose="02020603050405020304" pitchFamily="18" charset="0"/>
              </a:rPr>
              <a:t>quotient</a:t>
            </a:r>
            <a:r>
              <a:rPr lang="en-GB" sz="3200" dirty="0" smtClean="0">
                <a:latin typeface="Times New Roman" panose="02020603050405020304" pitchFamily="18" charset="0"/>
                <a:cs typeface="Times New Roman" panose="02020603050405020304" pitchFamily="18" charset="0"/>
              </a:rPr>
              <a:t> in the rate equation:</a:t>
            </a:r>
          </a:p>
          <a:p>
            <a:pPr marL="441325" indent="-441325">
              <a:spcBef>
                <a:spcPts val="0"/>
              </a:spcBef>
              <a:spcAft>
                <a:spcPts val="1000"/>
              </a:spcAft>
            </a:pPr>
            <a:endParaRPr lang="en-GB" sz="3200" dirty="0" smtClean="0">
              <a:latin typeface="Times New Roman" panose="02020603050405020304" pitchFamily="18" charset="0"/>
              <a:cs typeface="Times New Roman" panose="02020603050405020304" pitchFamily="18" charset="0"/>
            </a:endParaRPr>
          </a:p>
          <a:p>
            <a:pPr marL="441325" indent="-441325">
              <a:spcBef>
                <a:spcPts val="0"/>
              </a:spcBef>
              <a:spcAft>
                <a:spcPts val="1000"/>
              </a:spcAft>
            </a:pPr>
            <a:endParaRPr lang="en-GB" sz="3200"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5" name="Szövegdoboz 4">
                <a:extLst>
                  <a:ext uri="{FF2B5EF4-FFF2-40B4-BE49-F238E27FC236}">
                    <a16:creationId xmlns:a16="http://schemas.microsoft.com/office/drawing/2014/main" id="{72430ECD-3865-4C0C-B7F7-5921C0C43C9D}"/>
                  </a:ext>
                </a:extLst>
              </p:cNvPr>
              <p:cNvSpPr txBox="1"/>
              <p:nvPr/>
            </p:nvSpPr>
            <p:spPr>
              <a:xfrm>
                <a:off x="3043236" y="5461056"/>
                <a:ext cx="5920019" cy="100835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hu-HU" sz="3200" b="0" i="1" smtClean="0">
                              <a:latin typeface="Cambria Math" panose="02040503050406030204" pitchFamily="18" charset="0"/>
                            </a:rPr>
                          </m:ctrlPr>
                        </m:sSubPr>
                        <m:e>
                          <m:r>
                            <a:rPr lang="hu-HU" sz="3200" b="0" i="1" smtClean="0">
                              <a:latin typeface="Cambria Math" panose="02040503050406030204" pitchFamily="18" charset="0"/>
                            </a:rPr>
                            <m:t>𝑠𝑙𝑜𝑝𝑒</m:t>
                          </m:r>
                        </m:e>
                        <m:sub>
                          <m:r>
                            <a:rPr lang="hu-HU" sz="3200" b="0" i="1" smtClean="0">
                              <a:latin typeface="Cambria Math" panose="02040503050406030204" pitchFamily="18" charset="0"/>
                            </a:rPr>
                            <m:t>𝑖</m:t>
                          </m:r>
                          <m:r>
                            <a:rPr lang="hu-HU" sz="3200" b="0" i="1" smtClean="0">
                              <a:latin typeface="Cambria Math" panose="02040503050406030204" pitchFamily="18" charset="0"/>
                            </a:rPr>
                            <m:t>,</m:t>
                          </m:r>
                          <m:r>
                            <a:rPr lang="hu-HU" sz="3200" b="0" i="1" smtClean="0">
                              <a:latin typeface="Cambria Math" panose="02040503050406030204" pitchFamily="18" charset="0"/>
                            </a:rPr>
                            <m:t>𝑜</m:t>
                          </m:r>
                        </m:sub>
                      </m:sSub>
                      <m:r>
                        <a:rPr lang="hu-HU" sz="3200" b="0" i="1" smtClean="0">
                          <a:latin typeface="Cambria Math" panose="02040503050406030204" pitchFamily="18" charset="0"/>
                        </a:rPr>
                        <m:t>= </m:t>
                      </m:r>
                      <m:f>
                        <m:fPr>
                          <m:ctrlPr>
                            <a:rPr lang="hu-HU" sz="3200" b="0" i="1" smtClean="0">
                              <a:latin typeface="Cambria Math" panose="02040503050406030204" pitchFamily="18" charset="0"/>
                            </a:rPr>
                          </m:ctrlPr>
                        </m:fPr>
                        <m:num>
                          <m:r>
                            <a:rPr lang="hu-HU" sz="3200" b="0" i="1" smtClean="0">
                              <a:latin typeface="Cambria Math" panose="02040503050406030204" pitchFamily="18" charset="0"/>
                              <a:ea typeface="Cambria Math" panose="02040503050406030204" pitchFamily="18" charset="0"/>
                            </a:rPr>
                            <m:t>∆</m:t>
                          </m:r>
                          <m:sSub>
                            <m:sSubPr>
                              <m:ctrlPr>
                                <a:rPr lang="hu-HU" sz="3200" b="0" i="1" smtClean="0">
                                  <a:latin typeface="Cambria Math" panose="02040503050406030204" pitchFamily="18" charset="0"/>
                                  <a:ea typeface="Cambria Math" panose="02040503050406030204" pitchFamily="18" charset="0"/>
                                </a:rPr>
                              </m:ctrlPr>
                            </m:sSubPr>
                            <m:e>
                              <m:r>
                                <a:rPr lang="hu-HU" sz="3200" b="0" i="1" smtClean="0">
                                  <a:latin typeface="Cambria Math" panose="02040503050406030204" pitchFamily="18" charset="0"/>
                                  <a:ea typeface="Cambria Math" panose="02040503050406030204" pitchFamily="18" charset="0"/>
                                </a:rPr>
                                <m:t>𝑐</m:t>
                              </m:r>
                            </m:e>
                            <m:sub>
                              <m:r>
                                <a:rPr lang="hu-HU" sz="3200" b="0" i="1" smtClean="0">
                                  <a:latin typeface="Cambria Math" panose="02040503050406030204" pitchFamily="18" charset="0"/>
                                  <a:ea typeface="Cambria Math" panose="02040503050406030204" pitchFamily="18" charset="0"/>
                                </a:rPr>
                                <m:t>𝑖</m:t>
                              </m:r>
                              <m:r>
                                <a:rPr lang="hu-HU" sz="3200" b="0" i="1" smtClean="0">
                                  <a:latin typeface="Cambria Math" panose="02040503050406030204" pitchFamily="18" charset="0"/>
                                  <a:ea typeface="Cambria Math" panose="02040503050406030204" pitchFamily="18" charset="0"/>
                                </a:rPr>
                                <m:t>,</m:t>
                              </m:r>
                              <m:r>
                                <a:rPr lang="hu-HU" sz="3200" b="0" i="1" smtClean="0">
                                  <a:latin typeface="Cambria Math" panose="02040503050406030204" pitchFamily="18" charset="0"/>
                                  <a:ea typeface="Cambria Math" panose="02040503050406030204" pitchFamily="18" charset="0"/>
                                </a:rPr>
                                <m:t>𝑜</m:t>
                              </m:r>
                            </m:sub>
                          </m:sSub>
                        </m:num>
                        <m:den>
                          <m:r>
                            <a:rPr lang="hu-HU" sz="3200" b="0" i="1" smtClean="0">
                              <a:latin typeface="Cambria Math" panose="02040503050406030204" pitchFamily="18" charset="0"/>
                              <a:ea typeface="Cambria Math" panose="02040503050406030204" pitchFamily="18" charset="0"/>
                            </a:rPr>
                            <m:t>∆</m:t>
                          </m:r>
                          <m:r>
                            <a:rPr lang="hu-HU" sz="3200" b="0" i="1" smtClean="0">
                              <a:latin typeface="Cambria Math" panose="02040503050406030204" pitchFamily="18" charset="0"/>
                              <a:ea typeface="Cambria Math" panose="02040503050406030204" pitchFamily="18" charset="0"/>
                            </a:rPr>
                            <m:t>𝑡</m:t>
                          </m:r>
                        </m:den>
                      </m:f>
                      <m:r>
                        <a:rPr lang="hu-HU" sz="3200" b="0" i="1" smtClean="0">
                          <a:latin typeface="Cambria Math" panose="02040503050406030204" pitchFamily="18" charset="0"/>
                          <a:ea typeface="Cambria Math" panose="02040503050406030204" pitchFamily="18" charset="0"/>
                        </a:rPr>
                        <m:t>→</m:t>
                      </m:r>
                      <m:sSub>
                        <m:sSubPr>
                          <m:ctrlPr>
                            <a:rPr lang="hu-HU" sz="3200" b="0" i="1" smtClean="0">
                              <a:latin typeface="Cambria Math" panose="02040503050406030204" pitchFamily="18" charset="0"/>
                              <a:ea typeface="Cambria Math" panose="02040503050406030204" pitchFamily="18" charset="0"/>
                            </a:rPr>
                          </m:ctrlPr>
                        </m:sSubPr>
                        <m:e>
                          <m:r>
                            <a:rPr lang="hu-HU" sz="3200" b="0" i="1" smtClean="0">
                              <a:latin typeface="Cambria Math" panose="02040503050406030204" pitchFamily="18" charset="0"/>
                              <a:ea typeface="Cambria Math" panose="02040503050406030204" pitchFamily="18" charset="0"/>
                            </a:rPr>
                            <m:t>𝑟</m:t>
                          </m:r>
                        </m:e>
                        <m:sub>
                          <m:r>
                            <a:rPr lang="hu-HU" sz="3200" b="0" i="1" smtClean="0">
                              <a:latin typeface="Cambria Math" panose="02040503050406030204" pitchFamily="18" charset="0"/>
                              <a:ea typeface="Cambria Math" panose="02040503050406030204" pitchFamily="18" charset="0"/>
                            </a:rPr>
                            <m:t>𝑖</m:t>
                          </m:r>
                          <m:r>
                            <a:rPr lang="hu-HU" sz="3200" b="0" i="1" smtClean="0">
                              <a:latin typeface="Cambria Math" panose="02040503050406030204" pitchFamily="18" charset="0"/>
                              <a:ea typeface="Cambria Math" panose="02040503050406030204" pitchFamily="18" charset="0"/>
                            </a:rPr>
                            <m:t>,</m:t>
                          </m:r>
                          <m:r>
                            <a:rPr lang="hu-HU" sz="3200" b="0" i="1" smtClean="0">
                              <a:latin typeface="Cambria Math" panose="02040503050406030204" pitchFamily="18" charset="0"/>
                              <a:ea typeface="Cambria Math" panose="02040503050406030204" pitchFamily="18" charset="0"/>
                            </a:rPr>
                            <m:t>𝑜</m:t>
                          </m:r>
                        </m:sub>
                      </m:sSub>
                      <m:r>
                        <a:rPr lang="hu-HU" sz="3200" b="0" i="1" smtClean="0">
                          <a:latin typeface="Cambria Math" panose="02040503050406030204" pitchFamily="18" charset="0"/>
                          <a:ea typeface="Cambria Math" panose="02040503050406030204" pitchFamily="18" charset="0"/>
                        </a:rPr>
                        <m:t>=</m:t>
                      </m:r>
                      <m:f>
                        <m:fPr>
                          <m:ctrlPr>
                            <a:rPr lang="hu-HU" sz="3200" b="0" i="1" smtClean="0">
                              <a:latin typeface="Cambria Math" panose="02040503050406030204" pitchFamily="18" charset="0"/>
                              <a:ea typeface="Cambria Math" panose="02040503050406030204" pitchFamily="18" charset="0"/>
                            </a:rPr>
                          </m:ctrlPr>
                        </m:fPr>
                        <m:num>
                          <m:r>
                            <a:rPr lang="hu-HU" sz="3200" b="0" i="1" smtClean="0">
                              <a:latin typeface="Cambria Math" panose="02040503050406030204" pitchFamily="18" charset="0"/>
                              <a:ea typeface="Cambria Math" panose="02040503050406030204" pitchFamily="18" charset="0"/>
                            </a:rPr>
                            <m:t>1</m:t>
                          </m:r>
                        </m:num>
                        <m:den>
                          <m:sSub>
                            <m:sSubPr>
                              <m:ctrlPr>
                                <a:rPr lang="hu-HU" sz="3200" b="0" i="1" smtClean="0">
                                  <a:latin typeface="Cambria Math" panose="02040503050406030204" pitchFamily="18" charset="0"/>
                                  <a:ea typeface="Cambria Math" panose="02040503050406030204" pitchFamily="18" charset="0"/>
                                </a:rPr>
                              </m:ctrlPr>
                            </m:sSubPr>
                            <m:e>
                              <m:r>
                                <a:rPr lang="hu-HU" sz="3200" b="0" i="1" smtClean="0">
                                  <a:latin typeface="Cambria Math" panose="02040503050406030204" pitchFamily="18" charset="0"/>
                                  <a:ea typeface="Cambria Math" panose="02040503050406030204" pitchFamily="18" charset="0"/>
                                </a:rPr>
                                <m:t>𝜈</m:t>
                              </m:r>
                            </m:e>
                            <m:sub>
                              <m:r>
                                <a:rPr lang="hu-HU" sz="3200" b="0" i="1" smtClean="0">
                                  <a:latin typeface="Cambria Math" panose="02040503050406030204" pitchFamily="18" charset="0"/>
                                  <a:ea typeface="Cambria Math" panose="02040503050406030204" pitchFamily="18" charset="0"/>
                                </a:rPr>
                                <m:t>𝑖</m:t>
                              </m:r>
                            </m:sub>
                          </m:sSub>
                        </m:den>
                      </m:f>
                      <m:r>
                        <a:rPr lang="hu-HU" sz="3200" b="0" i="1" smtClean="0">
                          <a:latin typeface="Cambria Math" panose="02040503050406030204" pitchFamily="18" charset="0"/>
                          <a:ea typeface="Cambria Math" panose="02040503050406030204" pitchFamily="18" charset="0"/>
                        </a:rPr>
                        <m:t>∙</m:t>
                      </m:r>
                      <m:f>
                        <m:fPr>
                          <m:ctrlPr>
                            <a:rPr lang="hu-HU" sz="3200" i="1">
                              <a:latin typeface="Cambria Math" panose="02040503050406030204" pitchFamily="18" charset="0"/>
                            </a:rPr>
                          </m:ctrlPr>
                        </m:fPr>
                        <m:num>
                          <m:r>
                            <a:rPr lang="hu-HU" sz="3200" i="1">
                              <a:latin typeface="Cambria Math" panose="02040503050406030204" pitchFamily="18" charset="0"/>
                              <a:ea typeface="Cambria Math" panose="02040503050406030204" pitchFamily="18" charset="0"/>
                            </a:rPr>
                            <m:t>∆</m:t>
                          </m:r>
                          <m:sSub>
                            <m:sSubPr>
                              <m:ctrlPr>
                                <a:rPr lang="hu-HU" sz="3200" i="1">
                                  <a:latin typeface="Cambria Math" panose="02040503050406030204" pitchFamily="18" charset="0"/>
                                  <a:ea typeface="Cambria Math" panose="02040503050406030204" pitchFamily="18" charset="0"/>
                                </a:rPr>
                              </m:ctrlPr>
                            </m:sSubPr>
                            <m:e>
                              <m:r>
                                <a:rPr lang="hu-HU" sz="3200" i="1">
                                  <a:latin typeface="Cambria Math" panose="02040503050406030204" pitchFamily="18" charset="0"/>
                                  <a:ea typeface="Cambria Math" panose="02040503050406030204" pitchFamily="18" charset="0"/>
                                </a:rPr>
                                <m:t>𝑐</m:t>
                              </m:r>
                            </m:e>
                            <m:sub>
                              <m:r>
                                <a:rPr lang="hu-HU" sz="3200" i="1">
                                  <a:latin typeface="Cambria Math" panose="02040503050406030204" pitchFamily="18" charset="0"/>
                                  <a:ea typeface="Cambria Math" panose="02040503050406030204" pitchFamily="18" charset="0"/>
                                </a:rPr>
                                <m:t>𝑖</m:t>
                              </m:r>
                              <m:r>
                                <a:rPr lang="hu-HU" sz="3200" i="1">
                                  <a:latin typeface="Cambria Math" panose="02040503050406030204" pitchFamily="18" charset="0"/>
                                  <a:ea typeface="Cambria Math" panose="02040503050406030204" pitchFamily="18" charset="0"/>
                                </a:rPr>
                                <m:t>,</m:t>
                              </m:r>
                              <m:r>
                                <a:rPr lang="hu-HU" sz="3200" i="1">
                                  <a:latin typeface="Cambria Math" panose="02040503050406030204" pitchFamily="18" charset="0"/>
                                  <a:ea typeface="Cambria Math" panose="02040503050406030204" pitchFamily="18" charset="0"/>
                                </a:rPr>
                                <m:t>𝑜</m:t>
                              </m:r>
                            </m:sub>
                          </m:sSub>
                        </m:num>
                        <m:den>
                          <m:r>
                            <a:rPr lang="hu-HU" sz="3200" i="1">
                              <a:latin typeface="Cambria Math" panose="02040503050406030204" pitchFamily="18" charset="0"/>
                              <a:ea typeface="Cambria Math" panose="02040503050406030204" pitchFamily="18" charset="0"/>
                            </a:rPr>
                            <m:t>∆</m:t>
                          </m:r>
                          <m:r>
                            <a:rPr lang="hu-HU" sz="3200" i="1">
                              <a:latin typeface="Cambria Math" panose="02040503050406030204" pitchFamily="18" charset="0"/>
                              <a:ea typeface="Cambria Math" panose="02040503050406030204" pitchFamily="18" charset="0"/>
                            </a:rPr>
                            <m:t>𝑡</m:t>
                          </m:r>
                        </m:den>
                      </m:f>
                    </m:oMath>
                  </m:oMathPara>
                </a14:m>
                <a:endParaRPr lang="hu-HU" sz="3200" dirty="0"/>
              </a:p>
            </p:txBody>
          </p:sp>
        </mc:Choice>
        <mc:Fallback xmlns="">
          <p:sp>
            <p:nvSpPr>
              <p:cNvPr id="5" name="Szövegdoboz 4">
                <a:extLst>
                  <a:ext uri="{FF2B5EF4-FFF2-40B4-BE49-F238E27FC236}">
                    <a16:creationId xmlns:a16="http://schemas.microsoft.com/office/drawing/2014/main" id="{72430ECD-3865-4C0C-B7F7-5921C0C43C9D}"/>
                  </a:ext>
                </a:extLst>
              </p:cNvPr>
              <p:cNvSpPr txBox="1">
                <a:spLocks noRot="1" noChangeAspect="1" noMove="1" noResize="1" noEditPoints="1" noAdjustHandles="1" noChangeArrowheads="1" noChangeShapeType="1" noTextEdit="1"/>
              </p:cNvSpPr>
              <p:nvPr/>
            </p:nvSpPr>
            <p:spPr>
              <a:xfrm>
                <a:off x="3043236" y="5461056"/>
                <a:ext cx="5920019" cy="1008353"/>
              </a:xfrm>
              <a:prstGeom prst="rect">
                <a:avLst/>
              </a:prstGeom>
              <a:blipFill>
                <a:blip r:embed="rId2"/>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689999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5" fill="hold">
                            <p:stCondLst>
                              <p:cond delay="500"/>
                            </p:stCondLst>
                            <p:childTnLst>
                              <p:par>
                                <p:cTn id="16" presetID="1" presetClass="entr" presetSubtype="0" fill="hold" grpId="0" nodeType="afterEffect">
                                  <p:stCondLst>
                                    <p:cond delay="500"/>
                                  </p:stCondLst>
                                  <p:childTnLst>
                                    <p:set>
                                      <p:cBhvr>
                                        <p:cTn id="17"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ím 3">
            <a:extLst>
              <a:ext uri="{FF2B5EF4-FFF2-40B4-BE49-F238E27FC236}">
                <a16:creationId xmlns:a16="http://schemas.microsoft.com/office/drawing/2014/main" id="{5C30AF16-4995-45C6-93D3-281BB38C3021}"/>
              </a:ext>
            </a:extLst>
          </p:cNvPr>
          <p:cNvSpPr>
            <a:spLocks noGrp="1"/>
          </p:cNvSpPr>
          <p:nvPr>
            <p:ph type="title"/>
          </p:nvPr>
        </p:nvSpPr>
        <p:spPr/>
        <p:txBody>
          <a:bodyPr/>
          <a:lstStyle/>
          <a:p>
            <a:pPr algn="ctr"/>
            <a:r>
              <a:rPr lang="hu-HU" dirty="0" smtClean="0">
                <a:latin typeface="Times New Roman" panose="02020603050405020304" pitchFamily="18" charset="0"/>
                <a:cs typeface="Times New Roman" panose="02020603050405020304" pitchFamily="18" charset="0"/>
              </a:rPr>
              <a:t>Method of the initial rates</a:t>
            </a:r>
            <a:endParaRPr lang="hu-HU" dirty="0">
              <a:latin typeface="Times New Roman" panose="02020603050405020304" pitchFamily="18" charset="0"/>
              <a:cs typeface="Times New Roman" panose="02020603050405020304" pitchFamily="18" charset="0"/>
            </a:endParaRPr>
          </a:p>
        </p:txBody>
      </p:sp>
      <p:sp>
        <p:nvSpPr>
          <p:cNvPr id="9" name="Freeform 6">
            <a:extLst>
              <a:ext uri="{FF2B5EF4-FFF2-40B4-BE49-F238E27FC236}">
                <a16:creationId xmlns:a16="http://schemas.microsoft.com/office/drawing/2014/main" id="{3ABFB8D7-2B90-4BEB-BB97-44768514A38F}"/>
              </a:ext>
            </a:extLst>
          </p:cNvPr>
          <p:cNvSpPr>
            <a:spLocks noEditPoints="1"/>
          </p:cNvSpPr>
          <p:nvPr/>
        </p:nvSpPr>
        <p:spPr bwMode="auto">
          <a:xfrm>
            <a:off x="918210" y="3212783"/>
            <a:ext cx="6513512" cy="2276475"/>
          </a:xfrm>
          <a:custGeom>
            <a:avLst/>
            <a:gdLst>
              <a:gd name="T0" fmla="*/ 0 w 4103"/>
              <a:gd name="T1" fmla="*/ 1434 h 1434"/>
              <a:gd name="T2" fmla="*/ 4103 w 4103"/>
              <a:gd name="T3" fmla="*/ 1434 h 1434"/>
              <a:gd name="T4" fmla="*/ 0 w 4103"/>
              <a:gd name="T5" fmla="*/ 1072 h 1434"/>
              <a:gd name="T6" fmla="*/ 4103 w 4103"/>
              <a:gd name="T7" fmla="*/ 1072 h 1434"/>
              <a:gd name="T8" fmla="*/ 0 w 4103"/>
              <a:gd name="T9" fmla="*/ 717 h 1434"/>
              <a:gd name="T10" fmla="*/ 4103 w 4103"/>
              <a:gd name="T11" fmla="*/ 717 h 1434"/>
              <a:gd name="T12" fmla="*/ 0 w 4103"/>
              <a:gd name="T13" fmla="*/ 355 h 1434"/>
              <a:gd name="T14" fmla="*/ 4103 w 4103"/>
              <a:gd name="T15" fmla="*/ 355 h 1434"/>
              <a:gd name="T16" fmla="*/ 0 w 4103"/>
              <a:gd name="T17" fmla="*/ 0 h 1434"/>
              <a:gd name="T18" fmla="*/ 4103 w 4103"/>
              <a:gd name="T19" fmla="*/ 0 h 14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103" h="1434">
                <a:moveTo>
                  <a:pt x="0" y="1434"/>
                </a:moveTo>
                <a:lnTo>
                  <a:pt x="4103" y="1434"/>
                </a:lnTo>
                <a:moveTo>
                  <a:pt x="0" y="1072"/>
                </a:moveTo>
                <a:lnTo>
                  <a:pt x="4103" y="1072"/>
                </a:lnTo>
                <a:moveTo>
                  <a:pt x="0" y="717"/>
                </a:moveTo>
                <a:lnTo>
                  <a:pt x="4103" y="717"/>
                </a:lnTo>
                <a:moveTo>
                  <a:pt x="0" y="355"/>
                </a:moveTo>
                <a:lnTo>
                  <a:pt x="4103" y="355"/>
                </a:lnTo>
                <a:moveTo>
                  <a:pt x="0" y="0"/>
                </a:moveTo>
                <a:lnTo>
                  <a:pt x="4103" y="0"/>
                </a:lnTo>
              </a:path>
            </a:pathLst>
          </a:custGeom>
          <a:noFill/>
          <a:ln w="11113" cap="flat">
            <a:solidFill>
              <a:srgbClr val="D9D9D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u-HU"/>
          </a:p>
        </p:txBody>
      </p:sp>
      <p:sp>
        <p:nvSpPr>
          <p:cNvPr id="10" name="Freeform 7">
            <a:extLst>
              <a:ext uri="{FF2B5EF4-FFF2-40B4-BE49-F238E27FC236}">
                <a16:creationId xmlns:a16="http://schemas.microsoft.com/office/drawing/2014/main" id="{7F19A056-ACD1-4FBB-A605-270E900070E8}"/>
              </a:ext>
            </a:extLst>
          </p:cNvPr>
          <p:cNvSpPr>
            <a:spLocks noEditPoints="1"/>
          </p:cNvSpPr>
          <p:nvPr/>
        </p:nvSpPr>
        <p:spPr bwMode="auto">
          <a:xfrm>
            <a:off x="2216785" y="2868296"/>
            <a:ext cx="5214937" cy="3184525"/>
          </a:xfrm>
          <a:custGeom>
            <a:avLst/>
            <a:gdLst>
              <a:gd name="T0" fmla="*/ 0 w 3285"/>
              <a:gd name="T1" fmla="*/ 0 h 2006"/>
              <a:gd name="T2" fmla="*/ 0 w 3285"/>
              <a:gd name="T3" fmla="*/ 2006 h 2006"/>
              <a:gd name="T4" fmla="*/ 825 w 3285"/>
              <a:gd name="T5" fmla="*/ 0 h 2006"/>
              <a:gd name="T6" fmla="*/ 825 w 3285"/>
              <a:gd name="T7" fmla="*/ 2006 h 2006"/>
              <a:gd name="T8" fmla="*/ 1643 w 3285"/>
              <a:gd name="T9" fmla="*/ 0 h 2006"/>
              <a:gd name="T10" fmla="*/ 1643 w 3285"/>
              <a:gd name="T11" fmla="*/ 2006 h 2006"/>
              <a:gd name="T12" fmla="*/ 2461 w 3285"/>
              <a:gd name="T13" fmla="*/ 0 h 2006"/>
              <a:gd name="T14" fmla="*/ 2461 w 3285"/>
              <a:gd name="T15" fmla="*/ 2006 h 2006"/>
              <a:gd name="T16" fmla="*/ 3285 w 3285"/>
              <a:gd name="T17" fmla="*/ 0 h 2006"/>
              <a:gd name="T18" fmla="*/ 3285 w 3285"/>
              <a:gd name="T19" fmla="*/ 2006 h 20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285" h="2006">
                <a:moveTo>
                  <a:pt x="0" y="0"/>
                </a:moveTo>
                <a:lnTo>
                  <a:pt x="0" y="2006"/>
                </a:lnTo>
                <a:moveTo>
                  <a:pt x="825" y="0"/>
                </a:moveTo>
                <a:lnTo>
                  <a:pt x="825" y="2006"/>
                </a:lnTo>
                <a:moveTo>
                  <a:pt x="1643" y="0"/>
                </a:moveTo>
                <a:lnTo>
                  <a:pt x="1643" y="2006"/>
                </a:lnTo>
                <a:moveTo>
                  <a:pt x="2461" y="0"/>
                </a:moveTo>
                <a:lnTo>
                  <a:pt x="2461" y="2006"/>
                </a:lnTo>
                <a:moveTo>
                  <a:pt x="3285" y="0"/>
                </a:moveTo>
                <a:lnTo>
                  <a:pt x="3285" y="2006"/>
                </a:lnTo>
              </a:path>
            </a:pathLst>
          </a:custGeom>
          <a:noFill/>
          <a:ln w="11113" cap="flat">
            <a:solidFill>
              <a:srgbClr val="D9D9D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u-HU"/>
          </a:p>
        </p:txBody>
      </p:sp>
      <p:sp>
        <p:nvSpPr>
          <p:cNvPr id="11" name="Line 8">
            <a:extLst>
              <a:ext uri="{FF2B5EF4-FFF2-40B4-BE49-F238E27FC236}">
                <a16:creationId xmlns:a16="http://schemas.microsoft.com/office/drawing/2014/main" id="{D02ACBD4-4CCE-45D6-91BC-ABE2C812C31C}"/>
              </a:ext>
            </a:extLst>
          </p:cNvPr>
          <p:cNvSpPr>
            <a:spLocks noChangeShapeType="1"/>
          </p:cNvSpPr>
          <p:nvPr/>
        </p:nvSpPr>
        <p:spPr bwMode="auto">
          <a:xfrm flipV="1">
            <a:off x="918210" y="2868296"/>
            <a:ext cx="0" cy="3184525"/>
          </a:xfrm>
          <a:prstGeom prst="line">
            <a:avLst/>
          </a:prstGeom>
          <a:noFill/>
          <a:ln w="11113" cap="flat">
            <a:solidFill>
              <a:srgbClr val="BFBFB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hu-HU"/>
          </a:p>
        </p:txBody>
      </p:sp>
      <p:sp>
        <p:nvSpPr>
          <p:cNvPr id="12" name="Freeform 9">
            <a:extLst>
              <a:ext uri="{FF2B5EF4-FFF2-40B4-BE49-F238E27FC236}">
                <a16:creationId xmlns:a16="http://schemas.microsoft.com/office/drawing/2014/main" id="{0D2408CA-F7EA-4C1B-9E3D-609FCF8A194B}"/>
              </a:ext>
            </a:extLst>
          </p:cNvPr>
          <p:cNvSpPr>
            <a:spLocks noEditPoints="1"/>
          </p:cNvSpPr>
          <p:nvPr/>
        </p:nvSpPr>
        <p:spPr bwMode="auto">
          <a:xfrm>
            <a:off x="849948" y="2868296"/>
            <a:ext cx="68262" cy="3184525"/>
          </a:xfrm>
          <a:custGeom>
            <a:avLst/>
            <a:gdLst>
              <a:gd name="T0" fmla="*/ 43 w 43"/>
              <a:gd name="T1" fmla="*/ 2006 h 2006"/>
              <a:gd name="T2" fmla="*/ 43 w 43"/>
              <a:gd name="T3" fmla="*/ 1970 h 2006"/>
              <a:gd name="T4" fmla="*/ 43 w 43"/>
              <a:gd name="T5" fmla="*/ 1934 h 2006"/>
              <a:gd name="T6" fmla="*/ 43 w 43"/>
              <a:gd name="T7" fmla="*/ 1897 h 2006"/>
              <a:gd name="T8" fmla="*/ 43 w 43"/>
              <a:gd name="T9" fmla="*/ 1861 h 2006"/>
              <a:gd name="T10" fmla="*/ 43 w 43"/>
              <a:gd name="T11" fmla="*/ 1825 h 2006"/>
              <a:gd name="T12" fmla="*/ 43 w 43"/>
              <a:gd name="T13" fmla="*/ 1789 h 2006"/>
              <a:gd name="T14" fmla="*/ 43 w 43"/>
              <a:gd name="T15" fmla="*/ 1752 h 2006"/>
              <a:gd name="T16" fmla="*/ 43 w 43"/>
              <a:gd name="T17" fmla="*/ 1716 h 2006"/>
              <a:gd name="T18" fmla="*/ 43 w 43"/>
              <a:gd name="T19" fmla="*/ 1680 h 2006"/>
              <a:gd name="T20" fmla="*/ 43 w 43"/>
              <a:gd name="T21" fmla="*/ 1651 h 2006"/>
              <a:gd name="T22" fmla="*/ 43 w 43"/>
              <a:gd name="T23" fmla="*/ 1615 h 2006"/>
              <a:gd name="T24" fmla="*/ 43 w 43"/>
              <a:gd name="T25" fmla="*/ 1579 h 2006"/>
              <a:gd name="T26" fmla="*/ 43 w 43"/>
              <a:gd name="T27" fmla="*/ 1542 h 2006"/>
              <a:gd name="T28" fmla="*/ 43 w 43"/>
              <a:gd name="T29" fmla="*/ 1506 h 2006"/>
              <a:gd name="T30" fmla="*/ 43 w 43"/>
              <a:gd name="T31" fmla="*/ 1470 h 2006"/>
              <a:gd name="T32" fmla="*/ 43 w 43"/>
              <a:gd name="T33" fmla="*/ 1434 h 2006"/>
              <a:gd name="T34" fmla="*/ 43 w 43"/>
              <a:gd name="T35" fmla="*/ 1398 h 2006"/>
              <a:gd name="T36" fmla="*/ 43 w 43"/>
              <a:gd name="T37" fmla="*/ 1361 h 2006"/>
              <a:gd name="T38" fmla="*/ 43 w 43"/>
              <a:gd name="T39" fmla="*/ 1325 h 2006"/>
              <a:gd name="T40" fmla="*/ 43 w 43"/>
              <a:gd name="T41" fmla="*/ 1289 h 2006"/>
              <a:gd name="T42" fmla="*/ 43 w 43"/>
              <a:gd name="T43" fmla="*/ 1253 h 2006"/>
              <a:gd name="T44" fmla="*/ 43 w 43"/>
              <a:gd name="T45" fmla="*/ 1216 h 2006"/>
              <a:gd name="T46" fmla="*/ 43 w 43"/>
              <a:gd name="T47" fmla="*/ 1180 h 2006"/>
              <a:gd name="T48" fmla="*/ 43 w 43"/>
              <a:gd name="T49" fmla="*/ 1144 h 2006"/>
              <a:gd name="T50" fmla="*/ 43 w 43"/>
              <a:gd name="T51" fmla="*/ 1108 h 2006"/>
              <a:gd name="T52" fmla="*/ 43 w 43"/>
              <a:gd name="T53" fmla="*/ 1079 h 2006"/>
              <a:gd name="T54" fmla="*/ 43 w 43"/>
              <a:gd name="T55" fmla="*/ 1043 h 2006"/>
              <a:gd name="T56" fmla="*/ 43 w 43"/>
              <a:gd name="T57" fmla="*/ 1006 h 2006"/>
              <a:gd name="T58" fmla="*/ 43 w 43"/>
              <a:gd name="T59" fmla="*/ 970 h 2006"/>
              <a:gd name="T60" fmla="*/ 43 w 43"/>
              <a:gd name="T61" fmla="*/ 934 h 2006"/>
              <a:gd name="T62" fmla="*/ 43 w 43"/>
              <a:gd name="T63" fmla="*/ 898 h 2006"/>
              <a:gd name="T64" fmla="*/ 43 w 43"/>
              <a:gd name="T65" fmla="*/ 862 h 2006"/>
              <a:gd name="T66" fmla="*/ 43 w 43"/>
              <a:gd name="T67" fmla="*/ 825 h 2006"/>
              <a:gd name="T68" fmla="*/ 43 w 43"/>
              <a:gd name="T69" fmla="*/ 789 h 2006"/>
              <a:gd name="T70" fmla="*/ 43 w 43"/>
              <a:gd name="T71" fmla="*/ 753 h 2006"/>
              <a:gd name="T72" fmla="*/ 43 w 43"/>
              <a:gd name="T73" fmla="*/ 717 h 2006"/>
              <a:gd name="T74" fmla="*/ 43 w 43"/>
              <a:gd name="T75" fmla="*/ 681 h 2006"/>
              <a:gd name="T76" fmla="*/ 43 w 43"/>
              <a:gd name="T77" fmla="*/ 644 h 2006"/>
              <a:gd name="T78" fmla="*/ 43 w 43"/>
              <a:gd name="T79" fmla="*/ 608 h 2006"/>
              <a:gd name="T80" fmla="*/ 43 w 43"/>
              <a:gd name="T81" fmla="*/ 572 h 2006"/>
              <a:gd name="T82" fmla="*/ 43 w 43"/>
              <a:gd name="T83" fmla="*/ 536 h 2006"/>
              <a:gd name="T84" fmla="*/ 43 w 43"/>
              <a:gd name="T85" fmla="*/ 499 h 2006"/>
              <a:gd name="T86" fmla="*/ 43 w 43"/>
              <a:gd name="T87" fmla="*/ 470 h 2006"/>
              <a:gd name="T88" fmla="*/ 43 w 43"/>
              <a:gd name="T89" fmla="*/ 434 h 2006"/>
              <a:gd name="T90" fmla="*/ 43 w 43"/>
              <a:gd name="T91" fmla="*/ 398 h 2006"/>
              <a:gd name="T92" fmla="*/ 43 w 43"/>
              <a:gd name="T93" fmla="*/ 362 h 2006"/>
              <a:gd name="T94" fmla="*/ 43 w 43"/>
              <a:gd name="T95" fmla="*/ 326 h 2006"/>
              <a:gd name="T96" fmla="*/ 43 w 43"/>
              <a:gd name="T97" fmla="*/ 289 h 2006"/>
              <a:gd name="T98" fmla="*/ 43 w 43"/>
              <a:gd name="T99" fmla="*/ 253 h 2006"/>
              <a:gd name="T100" fmla="*/ 43 w 43"/>
              <a:gd name="T101" fmla="*/ 217 h 2006"/>
              <a:gd name="T102" fmla="*/ 43 w 43"/>
              <a:gd name="T103" fmla="*/ 181 h 2006"/>
              <a:gd name="T104" fmla="*/ 43 w 43"/>
              <a:gd name="T105" fmla="*/ 145 h 2006"/>
              <a:gd name="T106" fmla="*/ 43 w 43"/>
              <a:gd name="T107" fmla="*/ 108 h 2006"/>
              <a:gd name="T108" fmla="*/ 43 w 43"/>
              <a:gd name="T109" fmla="*/ 72 h 2006"/>
              <a:gd name="T110" fmla="*/ 43 w 43"/>
              <a:gd name="T111" fmla="*/ 36 h 2006"/>
              <a:gd name="T112" fmla="*/ 43 w 43"/>
              <a:gd name="T113" fmla="*/ 0 h 2006"/>
              <a:gd name="T114" fmla="*/ 43 w 43"/>
              <a:gd name="T115" fmla="*/ 2006 h 2006"/>
              <a:gd name="T116" fmla="*/ 43 w 43"/>
              <a:gd name="T117" fmla="*/ 1651 h 2006"/>
              <a:gd name="T118" fmla="*/ 43 w 43"/>
              <a:gd name="T119" fmla="*/ 1289 h 2006"/>
              <a:gd name="T120" fmla="*/ 43 w 43"/>
              <a:gd name="T121" fmla="*/ 934 h 2006"/>
              <a:gd name="T122" fmla="*/ 43 w 43"/>
              <a:gd name="T123" fmla="*/ 572 h 2006"/>
              <a:gd name="T124" fmla="*/ 43 w 43"/>
              <a:gd name="T125" fmla="*/ 217 h 20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3" h="2006">
                <a:moveTo>
                  <a:pt x="7" y="2006"/>
                </a:moveTo>
                <a:lnTo>
                  <a:pt x="43" y="2006"/>
                </a:lnTo>
                <a:moveTo>
                  <a:pt x="7" y="1970"/>
                </a:moveTo>
                <a:lnTo>
                  <a:pt x="43" y="1970"/>
                </a:lnTo>
                <a:moveTo>
                  <a:pt x="7" y="1934"/>
                </a:moveTo>
                <a:lnTo>
                  <a:pt x="43" y="1934"/>
                </a:lnTo>
                <a:moveTo>
                  <a:pt x="7" y="1897"/>
                </a:moveTo>
                <a:lnTo>
                  <a:pt x="43" y="1897"/>
                </a:lnTo>
                <a:moveTo>
                  <a:pt x="7" y="1861"/>
                </a:moveTo>
                <a:lnTo>
                  <a:pt x="43" y="1861"/>
                </a:lnTo>
                <a:moveTo>
                  <a:pt x="7" y="1825"/>
                </a:moveTo>
                <a:lnTo>
                  <a:pt x="43" y="1825"/>
                </a:lnTo>
                <a:moveTo>
                  <a:pt x="7" y="1789"/>
                </a:moveTo>
                <a:lnTo>
                  <a:pt x="43" y="1789"/>
                </a:lnTo>
                <a:moveTo>
                  <a:pt x="7" y="1752"/>
                </a:moveTo>
                <a:lnTo>
                  <a:pt x="43" y="1752"/>
                </a:lnTo>
                <a:moveTo>
                  <a:pt x="7" y="1716"/>
                </a:moveTo>
                <a:lnTo>
                  <a:pt x="43" y="1716"/>
                </a:lnTo>
                <a:moveTo>
                  <a:pt x="7" y="1680"/>
                </a:moveTo>
                <a:lnTo>
                  <a:pt x="43" y="1680"/>
                </a:lnTo>
                <a:moveTo>
                  <a:pt x="7" y="1651"/>
                </a:moveTo>
                <a:lnTo>
                  <a:pt x="43" y="1651"/>
                </a:lnTo>
                <a:moveTo>
                  <a:pt x="7" y="1615"/>
                </a:moveTo>
                <a:lnTo>
                  <a:pt x="43" y="1615"/>
                </a:lnTo>
                <a:moveTo>
                  <a:pt x="7" y="1579"/>
                </a:moveTo>
                <a:lnTo>
                  <a:pt x="43" y="1579"/>
                </a:lnTo>
                <a:moveTo>
                  <a:pt x="7" y="1542"/>
                </a:moveTo>
                <a:lnTo>
                  <a:pt x="43" y="1542"/>
                </a:lnTo>
                <a:moveTo>
                  <a:pt x="7" y="1506"/>
                </a:moveTo>
                <a:lnTo>
                  <a:pt x="43" y="1506"/>
                </a:lnTo>
                <a:moveTo>
                  <a:pt x="7" y="1470"/>
                </a:moveTo>
                <a:lnTo>
                  <a:pt x="43" y="1470"/>
                </a:lnTo>
                <a:moveTo>
                  <a:pt x="7" y="1434"/>
                </a:moveTo>
                <a:lnTo>
                  <a:pt x="43" y="1434"/>
                </a:lnTo>
                <a:moveTo>
                  <a:pt x="7" y="1398"/>
                </a:moveTo>
                <a:lnTo>
                  <a:pt x="43" y="1398"/>
                </a:lnTo>
                <a:moveTo>
                  <a:pt x="7" y="1361"/>
                </a:moveTo>
                <a:lnTo>
                  <a:pt x="43" y="1361"/>
                </a:lnTo>
                <a:moveTo>
                  <a:pt x="7" y="1325"/>
                </a:moveTo>
                <a:lnTo>
                  <a:pt x="43" y="1325"/>
                </a:lnTo>
                <a:moveTo>
                  <a:pt x="7" y="1289"/>
                </a:moveTo>
                <a:lnTo>
                  <a:pt x="43" y="1289"/>
                </a:lnTo>
                <a:moveTo>
                  <a:pt x="7" y="1253"/>
                </a:moveTo>
                <a:lnTo>
                  <a:pt x="43" y="1253"/>
                </a:lnTo>
                <a:moveTo>
                  <a:pt x="7" y="1216"/>
                </a:moveTo>
                <a:lnTo>
                  <a:pt x="43" y="1216"/>
                </a:lnTo>
                <a:moveTo>
                  <a:pt x="7" y="1180"/>
                </a:moveTo>
                <a:lnTo>
                  <a:pt x="43" y="1180"/>
                </a:lnTo>
                <a:moveTo>
                  <a:pt x="7" y="1144"/>
                </a:moveTo>
                <a:lnTo>
                  <a:pt x="43" y="1144"/>
                </a:lnTo>
                <a:moveTo>
                  <a:pt x="7" y="1108"/>
                </a:moveTo>
                <a:lnTo>
                  <a:pt x="43" y="1108"/>
                </a:lnTo>
                <a:moveTo>
                  <a:pt x="7" y="1079"/>
                </a:moveTo>
                <a:lnTo>
                  <a:pt x="43" y="1079"/>
                </a:lnTo>
                <a:moveTo>
                  <a:pt x="7" y="1043"/>
                </a:moveTo>
                <a:lnTo>
                  <a:pt x="43" y="1043"/>
                </a:lnTo>
                <a:moveTo>
                  <a:pt x="7" y="1006"/>
                </a:moveTo>
                <a:lnTo>
                  <a:pt x="43" y="1006"/>
                </a:lnTo>
                <a:moveTo>
                  <a:pt x="7" y="970"/>
                </a:moveTo>
                <a:lnTo>
                  <a:pt x="43" y="970"/>
                </a:lnTo>
                <a:moveTo>
                  <a:pt x="7" y="934"/>
                </a:moveTo>
                <a:lnTo>
                  <a:pt x="43" y="934"/>
                </a:lnTo>
                <a:moveTo>
                  <a:pt x="7" y="898"/>
                </a:moveTo>
                <a:lnTo>
                  <a:pt x="43" y="898"/>
                </a:lnTo>
                <a:moveTo>
                  <a:pt x="7" y="862"/>
                </a:moveTo>
                <a:lnTo>
                  <a:pt x="43" y="862"/>
                </a:lnTo>
                <a:moveTo>
                  <a:pt x="7" y="825"/>
                </a:moveTo>
                <a:lnTo>
                  <a:pt x="43" y="825"/>
                </a:lnTo>
                <a:moveTo>
                  <a:pt x="7" y="789"/>
                </a:moveTo>
                <a:lnTo>
                  <a:pt x="43" y="789"/>
                </a:lnTo>
                <a:moveTo>
                  <a:pt x="7" y="753"/>
                </a:moveTo>
                <a:lnTo>
                  <a:pt x="43" y="753"/>
                </a:lnTo>
                <a:moveTo>
                  <a:pt x="7" y="717"/>
                </a:moveTo>
                <a:lnTo>
                  <a:pt x="43" y="717"/>
                </a:lnTo>
                <a:moveTo>
                  <a:pt x="7" y="681"/>
                </a:moveTo>
                <a:lnTo>
                  <a:pt x="43" y="681"/>
                </a:lnTo>
                <a:moveTo>
                  <a:pt x="7" y="644"/>
                </a:moveTo>
                <a:lnTo>
                  <a:pt x="43" y="644"/>
                </a:lnTo>
                <a:moveTo>
                  <a:pt x="7" y="608"/>
                </a:moveTo>
                <a:lnTo>
                  <a:pt x="43" y="608"/>
                </a:lnTo>
                <a:moveTo>
                  <a:pt x="7" y="572"/>
                </a:moveTo>
                <a:lnTo>
                  <a:pt x="43" y="572"/>
                </a:lnTo>
                <a:moveTo>
                  <a:pt x="7" y="536"/>
                </a:moveTo>
                <a:lnTo>
                  <a:pt x="43" y="536"/>
                </a:lnTo>
                <a:moveTo>
                  <a:pt x="7" y="499"/>
                </a:moveTo>
                <a:lnTo>
                  <a:pt x="43" y="499"/>
                </a:lnTo>
                <a:moveTo>
                  <a:pt x="7" y="470"/>
                </a:moveTo>
                <a:lnTo>
                  <a:pt x="43" y="470"/>
                </a:lnTo>
                <a:moveTo>
                  <a:pt x="7" y="434"/>
                </a:moveTo>
                <a:lnTo>
                  <a:pt x="43" y="434"/>
                </a:lnTo>
                <a:moveTo>
                  <a:pt x="7" y="398"/>
                </a:moveTo>
                <a:lnTo>
                  <a:pt x="43" y="398"/>
                </a:lnTo>
                <a:moveTo>
                  <a:pt x="7" y="362"/>
                </a:moveTo>
                <a:lnTo>
                  <a:pt x="43" y="362"/>
                </a:lnTo>
                <a:moveTo>
                  <a:pt x="7" y="326"/>
                </a:moveTo>
                <a:lnTo>
                  <a:pt x="43" y="326"/>
                </a:lnTo>
                <a:moveTo>
                  <a:pt x="7" y="289"/>
                </a:moveTo>
                <a:lnTo>
                  <a:pt x="43" y="289"/>
                </a:lnTo>
                <a:moveTo>
                  <a:pt x="7" y="253"/>
                </a:moveTo>
                <a:lnTo>
                  <a:pt x="43" y="253"/>
                </a:lnTo>
                <a:moveTo>
                  <a:pt x="7" y="217"/>
                </a:moveTo>
                <a:lnTo>
                  <a:pt x="43" y="217"/>
                </a:lnTo>
                <a:moveTo>
                  <a:pt x="7" y="181"/>
                </a:moveTo>
                <a:lnTo>
                  <a:pt x="43" y="181"/>
                </a:lnTo>
                <a:moveTo>
                  <a:pt x="7" y="145"/>
                </a:moveTo>
                <a:lnTo>
                  <a:pt x="43" y="145"/>
                </a:lnTo>
                <a:moveTo>
                  <a:pt x="7" y="108"/>
                </a:moveTo>
                <a:lnTo>
                  <a:pt x="43" y="108"/>
                </a:lnTo>
                <a:moveTo>
                  <a:pt x="7" y="72"/>
                </a:moveTo>
                <a:lnTo>
                  <a:pt x="43" y="72"/>
                </a:lnTo>
                <a:moveTo>
                  <a:pt x="7" y="36"/>
                </a:moveTo>
                <a:lnTo>
                  <a:pt x="43" y="36"/>
                </a:lnTo>
                <a:moveTo>
                  <a:pt x="7" y="0"/>
                </a:moveTo>
                <a:lnTo>
                  <a:pt x="43" y="0"/>
                </a:lnTo>
                <a:moveTo>
                  <a:pt x="0" y="2006"/>
                </a:moveTo>
                <a:lnTo>
                  <a:pt x="43" y="2006"/>
                </a:lnTo>
                <a:moveTo>
                  <a:pt x="0" y="1651"/>
                </a:moveTo>
                <a:lnTo>
                  <a:pt x="43" y="1651"/>
                </a:lnTo>
                <a:moveTo>
                  <a:pt x="0" y="1289"/>
                </a:moveTo>
                <a:lnTo>
                  <a:pt x="43" y="1289"/>
                </a:lnTo>
                <a:moveTo>
                  <a:pt x="0" y="934"/>
                </a:moveTo>
                <a:lnTo>
                  <a:pt x="43" y="934"/>
                </a:lnTo>
                <a:moveTo>
                  <a:pt x="0" y="572"/>
                </a:moveTo>
                <a:lnTo>
                  <a:pt x="43" y="572"/>
                </a:lnTo>
                <a:moveTo>
                  <a:pt x="0" y="217"/>
                </a:moveTo>
                <a:lnTo>
                  <a:pt x="43" y="217"/>
                </a:lnTo>
              </a:path>
            </a:pathLst>
          </a:custGeom>
          <a:noFill/>
          <a:ln w="11113" cap="flat">
            <a:solidFill>
              <a:srgbClr val="BFBFB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u-HU"/>
          </a:p>
        </p:txBody>
      </p:sp>
      <p:sp>
        <p:nvSpPr>
          <p:cNvPr id="13" name="Line 10">
            <a:extLst>
              <a:ext uri="{FF2B5EF4-FFF2-40B4-BE49-F238E27FC236}">
                <a16:creationId xmlns:a16="http://schemas.microsoft.com/office/drawing/2014/main" id="{35E23747-7A5D-4623-B534-F121371BFDFF}"/>
              </a:ext>
            </a:extLst>
          </p:cNvPr>
          <p:cNvSpPr>
            <a:spLocks noChangeShapeType="1"/>
          </p:cNvSpPr>
          <p:nvPr/>
        </p:nvSpPr>
        <p:spPr bwMode="auto">
          <a:xfrm>
            <a:off x="918210" y="6052821"/>
            <a:ext cx="6513512" cy="0"/>
          </a:xfrm>
          <a:prstGeom prst="line">
            <a:avLst/>
          </a:prstGeom>
          <a:noFill/>
          <a:ln w="11113" cap="flat">
            <a:solidFill>
              <a:srgbClr val="BFBFB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hu-HU"/>
          </a:p>
        </p:txBody>
      </p:sp>
      <p:sp>
        <p:nvSpPr>
          <p:cNvPr id="14" name="Freeform 11">
            <a:extLst>
              <a:ext uri="{FF2B5EF4-FFF2-40B4-BE49-F238E27FC236}">
                <a16:creationId xmlns:a16="http://schemas.microsoft.com/office/drawing/2014/main" id="{8FAA9EC9-C0E8-4F0D-A07E-587296570E05}"/>
              </a:ext>
            </a:extLst>
          </p:cNvPr>
          <p:cNvSpPr>
            <a:spLocks/>
          </p:cNvSpPr>
          <p:nvPr/>
        </p:nvSpPr>
        <p:spPr bwMode="auto">
          <a:xfrm>
            <a:off x="918210" y="4914583"/>
            <a:ext cx="6513512" cy="896938"/>
          </a:xfrm>
          <a:custGeom>
            <a:avLst/>
            <a:gdLst>
              <a:gd name="T0" fmla="*/ 0 w 4103"/>
              <a:gd name="T1" fmla="*/ 0 h 565"/>
              <a:gd name="T2" fmla="*/ 818 w 4103"/>
              <a:gd name="T3" fmla="*/ 145 h 565"/>
              <a:gd name="T4" fmla="*/ 1643 w 4103"/>
              <a:gd name="T5" fmla="*/ 268 h 565"/>
              <a:gd name="T6" fmla="*/ 2461 w 4103"/>
              <a:gd name="T7" fmla="*/ 377 h 565"/>
              <a:gd name="T8" fmla="*/ 3279 w 4103"/>
              <a:gd name="T9" fmla="*/ 478 h 565"/>
              <a:gd name="T10" fmla="*/ 4103 w 4103"/>
              <a:gd name="T11" fmla="*/ 565 h 565"/>
            </a:gdLst>
            <a:ahLst/>
            <a:cxnLst>
              <a:cxn ang="0">
                <a:pos x="T0" y="T1"/>
              </a:cxn>
              <a:cxn ang="0">
                <a:pos x="T2" y="T3"/>
              </a:cxn>
              <a:cxn ang="0">
                <a:pos x="T4" y="T5"/>
              </a:cxn>
              <a:cxn ang="0">
                <a:pos x="T6" y="T7"/>
              </a:cxn>
              <a:cxn ang="0">
                <a:pos x="T8" y="T9"/>
              </a:cxn>
              <a:cxn ang="0">
                <a:pos x="T10" y="T11"/>
              </a:cxn>
            </a:cxnLst>
            <a:rect l="0" t="0" r="r" b="b"/>
            <a:pathLst>
              <a:path w="4103" h="565">
                <a:moveTo>
                  <a:pt x="0" y="0"/>
                </a:moveTo>
                <a:lnTo>
                  <a:pt x="818" y="145"/>
                </a:lnTo>
                <a:lnTo>
                  <a:pt x="1643" y="268"/>
                </a:lnTo>
                <a:lnTo>
                  <a:pt x="2461" y="377"/>
                </a:lnTo>
                <a:lnTo>
                  <a:pt x="3279" y="478"/>
                </a:lnTo>
                <a:lnTo>
                  <a:pt x="4103" y="565"/>
                </a:lnTo>
              </a:path>
            </a:pathLst>
          </a:custGeom>
          <a:noFill/>
          <a:ln w="34925" cap="rnd">
            <a:solidFill>
              <a:srgbClr val="4472C4"/>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u-HU"/>
          </a:p>
        </p:txBody>
      </p:sp>
      <p:sp>
        <p:nvSpPr>
          <p:cNvPr id="15" name="Freeform 12">
            <a:extLst>
              <a:ext uri="{FF2B5EF4-FFF2-40B4-BE49-F238E27FC236}">
                <a16:creationId xmlns:a16="http://schemas.microsoft.com/office/drawing/2014/main" id="{D5E8B30B-B2CB-4DF6-A345-EA027E375E6B}"/>
              </a:ext>
            </a:extLst>
          </p:cNvPr>
          <p:cNvSpPr>
            <a:spLocks/>
          </p:cNvSpPr>
          <p:nvPr/>
        </p:nvSpPr>
        <p:spPr bwMode="auto">
          <a:xfrm>
            <a:off x="872173" y="4868546"/>
            <a:ext cx="92075" cy="92075"/>
          </a:xfrm>
          <a:custGeom>
            <a:avLst/>
            <a:gdLst>
              <a:gd name="T0" fmla="*/ 29 w 58"/>
              <a:gd name="T1" fmla="*/ 0 h 58"/>
              <a:gd name="T2" fmla="*/ 58 w 58"/>
              <a:gd name="T3" fmla="*/ 29 h 58"/>
              <a:gd name="T4" fmla="*/ 29 w 58"/>
              <a:gd name="T5" fmla="*/ 58 h 58"/>
              <a:gd name="T6" fmla="*/ 0 w 58"/>
              <a:gd name="T7" fmla="*/ 29 h 58"/>
              <a:gd name="T8" fmla="*/ 29 w 58"/>
              <a:gd name="T9" fmla="*/ 0 h 58"/>
            </a:gdLst>
            <a:ahLst/>
            <a:cxnLst>
              <a:cxn ang="0">
                <a:pos x="T0" y="T1"/>
              </a:cxn>
              <a:cxn ang="0">
                <a:pos x="T2" y="T3"/>
              </a:cxn>
              <a:cxn ang="0">
                <a:pos x="T4" y="T5"/>
              </a:cxn>
              <a:cxn ang="0">
                <a:pos x="T6" y="T7"/>
              </a:cxn>
              <a:cxn ang="0">
                <a:pos x="T8" y="T9"/>
              </a:cxn>
            </a:cxnLst>
            <a:rect l="0" t="0" r="r" b="b"/>
            <a:pathLst>
              <a:path w="58" h="58">
                <a:moveTo>
                  <a:pt x="29" y="0"/>
                </a:moveTo>
                <a:lnTo>
                  <a:pt x="58" y="29"/>
                </a:lnTo>
                <a:lnTo>
                  <a:pt x="29" y="58"/>
                </a:lnTo>
                <a:lnTo>
                  <a:pt x="0" y="29"/>
                </a:lnTo>
                <a:lnTo>
                  <a:pt x="29" y="0"/>
                </a:lnTo>
                <a:close/>
              </a:path>
            </a:pathLst>
          </a:custGeom>
          <a:solidFill>
            <a:srgbClr val="4472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hu-HU"/>
          </a:p>
        </p:txBody>
      </p:sp>
      <p:sp>
        <p:nvSpPr>
          <p:cNvPr id="16" name="Freeform 13">
            <a:extLst>
              <a:ext uri="{FF2B5EF4-FFF2-40B4-BE49-F238E27FC236}">
                <a16:creationId xmlns:a16="http://schemas.microsoft.com/office/drawing/2014/main" id="{20057C62-2008-43C3-8478-105BC61BC0E2}"/>
              </a:ext>
            </a:extLst>
          </p:cNvPr>
          <p:cNvSpPr>
            <a:spLocks/>
          </p:cNvSpPr>
          <p:nvPr/>
        </p:nvSpPr>
        <p:spPr bwMode="auto">
          <a:xfrm>
            <a:off x="872173" y="4868546"/>
            <a:ext cx="92075" cy="92075"/>
          </a:xfrm>
          <a:custGeom>
            <a:avLst/>
            <a:gdLst>
              <a:gd name="T0" fmla="*/ 29 w 58"/>
              <a:gd name="T1" fmla="*/ 0 h 58"/>
              <a:gd name="T2" fmla="*/ 58 w 58"/>
              <a:gd name="T3" fmla="*/ 29 h 58"/>
              <a:gd name="T4" fmla="*/ 29 w 58"/>
              <a:gd name="T5" fmla="*/ 58 h 58"/>
              <a:gd name="T6" fmla="*/ 0 w 58"/>
              <a:gd name="T7" fmla="*/ 29 h 58"/>
              <a:gd name="T8" fmla="*/ 29 w 58"/>
              <a:gd name="T9" fmla="*/ 0 h 58"/>
            </a:gdLst>
            <a:ahLst/>
            <a:cxnLst>
              <a:cxn ang="0">
                <a:pos x="T0" y="T1"/>
              </a:cxn>
              <a:cxn ang="0">
                <a:pos x="T2" y="T3"/>
              </a:cxn>
              <a:cxn ang="0">
                <a:pos x="T4" y="T5"/>
              </a:cxn>
              <a:cxn ang="0">
                <a:pos x="T6" y="T7"/>
              </a:cxn>
              <a:cxn ang="0">
                <a:pos x="T8" y="T9"/>
              </a:cxn>
            </a:cxnLst>
            <a:rect l="0" t="0" r="r" b="b"/>
            <a:pathLst>
              <a:path w="58" h="58">
                <a:moveTo>
                  <a:pt x="29" y="0"/>
                </a:moveTo>
                <a:lnTo>
                  <a:pt x="58" y="29"/>
                </a:lnTo>
                <a:lnTo>
                  <a:pt x="29" y="58"/>
                </a:lnTo>
                <a:lnTo>
                  <a:pt x="0" y="29"/>
                </a:lnTo>
                <a:lnTo>
                  <a:pt x="29" y="0"/>
                </a:lnTo>
                <a:close/>
              </a:path>
            </a:pathLst>
          </a:custGeom>
          <a:noFill/>
          <a:ln w="11113" cap="flat">
            <a:solidFill>
              <a:srgbClr val="4472C4"/>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u-HU"/>
          </a:p>
        </p:txBody>
      </p:sp>
      <p:sp>
        <p:nvSpPr>
          <p:cNvPr id="17" name="Freeform 14">
            <a:extLst>
              <a:ext uri="{FF2B5EF4-FFF2-40B4-BE49-F238E27FC236}">
                <a16:creationId xmlns:a16="http://schemas.microsoft.com/office/drawing/2014/main" id="{3AEB5B43-7883-495B-87FF-B3BB82ABC7C0}"/>
              </a:ext>
            </a:extLst>
          </p:cNvPr>
          <p:cNvSpPr>
            <a:spLocks/>
          </p:cNvSpPr>
          <p:nvPr/>
        </p:nvSpPr>
        <p:spPr bwMode="auto">
          <a:xfrm>
            <a:off x="2170748" y="5098733"/>
            <a:ext cx="92075" cy="92075"/>
          </a:xfrm>
          <a:custGeom>
            <a:avLst/>
            <a:gdLst>
              <a:gd name="T0" fmla="*/ 29 w 58"/>
              <a:gd name="T1" fmla="*/ 0 h 58"/>
              <a:gd name="T2" fmla="*/ 58 w 58"/>
              <a:gd name="T3" fmla="*/ 29 h 58"/>
              <a:gd name="T4" fmla="*/ 29 w 58"/>
              <a:gd name="T5" fmla="*/ 58 h 58"/>
              <a:gd name="T6" fmla="*/ 0 w 58"/>
              <a:gd name="T7" fmla="*/ 29 h 58"/>
              <a:gd name="T8" fmla="*/ 29 w 58"/>
              <a:gd name="T9" fmla="*/ 0 h 58"/>
            </a:gdLst>
            <a:ahLst/>
            <a:cxnLst>
              <a:cxn ang="0">
                <a:pos x="T0" y="T1"/>
              </a:cxn>
              <a:cxn ang="0">
                <a:pos x="T2" y="T3"/>
              </a:cxn>
              <a:cxn ang="0">
                <a:pos x="T4" y="T5"/>
              </a:cxn>
              <a:cxn ang="0">
                <a:pos x="T6" y="T7"/>
              </a:cxn>
              <a:cxn ang="0">
                <a:pos x="T8" y="T9"/>
              </a:cxn>
            </a:cxnLst>
            <a:rect l="0" t="0" r="r" b="b"/>
            <a:pathLst>
              <a:path w="58" h="58">
                <a:moveTo>
                  <a:pt x="29" y="0"/>
                </a:moveTo>
                <a:lnTo>
                  <a:pt x="58" y="29"/>
                </a:lnTo>
                <a:lnTo>
                  <a:pt x="29" y="58"/>
                </a:lnTo>
                <a:lnTo>
                  <a:pt x="0" y="29"/>
                </a:lnTo>
                <a:lnTo>
                  <a:pt x="29" y="0"/>
                </a:lnTo>
                <a:close/>
              </a:path>
            </a:pathLst>
          </a:custGeom>
          <a:solidFill>
            <a:srgbClr val="4472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hu-HU"/>
          </a:p>
        </p:txBody>
      </p:sp>
      <p:sp>
        <p:nvSpPr>
          <p:cNvPr id="18" name="Freeform 15">
            <a:extLst>
              <a:ext uri="{FF2B5EF4-FFF2-40B4-BE49-F238E27FC236}">
                <a16:creationId xmlns:a16="http://schemas.microsoft.com/office/drawing/2014/main" id="{083C1CB5-0E71-434D-8950-E8E511F11373}"/>
              </a:ext>
            </a:extLst>
          </p:cNvPr>
          <p:cNvSpPr>
            <a:spLocks/>
          </p:cNvSpPr>
          <p:nvPr/>
        </p:nvSpPr>
        <p:spPr bwMode="auto">
          <a:xfrm>
            <a:off x="2170748" y="5098733"/>
            <a:ext cx="92075" cy="92075"/>
          </a:xfrm>
          <a:custGeom>
            <a:avLst/>
            <a:gdLst>
              <a:gd name="T0" fmla="*/ 29 w 58"/>
              <a:gd name="T1" fmla="*/ 0 h 58"/>
              <a:gd name="T2" fmla="*/ 58 w 58"/>
              <a:gd name="T3" fmla="*/ 29 h 58"/>
              <a:gd name="T4" fmla="*/ 29 w 58"/>
              <a:gd name="T5" fmla="*/ 58 h 58"/>
              <a:gd name="T6" fmla="*/ 0 w 58"/>
              <a:gd name="T7" fmla="*/ 29 h 58"/>
              <a:gd name="T8" fmla="*/ 29 w 58"/>
              <a:gd name="T9" fmla="*/ 0 h 58"/>
            </a:gdLst>
            <a:ahLst/>
            <a:cxnLst>
              <a:cxn ang="0">
                <a:pos x="T0" y="T1"/>
              </a:cxn>
              <a:cxn ang="0">
                <a:pos x="T2" y="T3"/>
              </a:cxn>
              <a:cxn ang="0">
                <a:pos x="T4" y="T5"/>
              </a:cxn>
              <a:cxn ang="0">
                <a:pos x="T6" y="T7"/>
              </a:cxn>
              <a:cxn ang="0">
                <a:pos x="T8" y="T9"/>
              </a:cxn>
            </a:cxnLst>
            <a:rect l="0" t="0" r="r" b="b"/>
            <a:pathLst>
              <a:path w="58" h="58">
                <a:moveTo>
                  <a:pt x="29" y="0"/>
                </a:moveTo>
                <a:lnTo>
                  <a:pt x="58" y="29"/>
                </a:lnTo>
                <a:lnTo>
                  <a:pt x="29" y="58"/>
                </a:lnTo>
                <a:lnTo>
                  <a:pt x="0" y="29"/>
                </a:lnTo>
                <a:lnTo>
                  <a:pt x="29" y="0"/>
                </a:lnTo>
                <a:close/>
              </a:path>
            </a:pathLst>
          </a:custGeom>
          <a:noFill/>
          <a:ln w="11113" cap="flat">
            <a:solidFill>
              <a:srgbClr val="4472C4"/>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u-HU"/>
          </a:p>
        </p:txBody>
      </p:sp>
      <p:sp>
        <p:nvSpPr>
          <p:cNvPr id="19" name="Freeform 16">
            <a:extLst>
              <a:ext uri="{FF2B5EF4-FFF2-40B4-BE49-F238E27FC236}">
                <a16:creationId xmlns:a16="http://schemas.microsoft.com/office/drawing/2014/main" id="{793B65B2-3A8F-4A7C-A20A-68CD6298E6F0}"/>
              </a:ext>
            </a:extLst>
          </p:cNvPr>
          <p:cNvSpPr>
            <a:spLocks/>
          </p:cNvSpPr>
          <p:nvPr/>
        </p:nvSpPr>
        <p:spPr bwMode="auto">
          <a:xfrm>
            <a:off x="3480435" y="5293996"/>
            <a:ext cx="92075" cy="92075"/>
          </a:xfrm>
          <a:custGeom>
            <a:avLst/>
            <a:gdLst>
              <a:gd name="T0" fmla="*/ 29 w 58"/>
              <a:gd name="T1" fmla="*/ 0 h 58"/>
              <a:gd name="T2" fmla="*/ 58 w 58"/>
              <a:gd name="T3" fmla="*/ 29 h 58"/>
              <a:gd name="T4" fmla="*/ 29 w 58"/>
              <a:gd name="T5" fmla="*/ 58 h 58"/>
              <a:gd name="T6" fmla="*/ 0 w 58"/>
              <a:gd name="T7" fmla="*/ 29 h 58"/>
              <a:gd name="T8" fmla="*/ 29 w 58"/>
              <a:gd name="T9" fmla="*/ 0 h 58"/>
            </a:gdLst>
            <a:ahLst/>
            <a:cxnLst>
              <a:cxn ang="0">
                <a:pos x="T0" y="T1"/>
              </a:cxn>
              <a:cxn ang="0">
                <a:pos x="T2" y="T3"/>
              </a:cxn>
              <a:cxn ang="0">
                <a:pos x="T4" y="T5"/>
              </a:cxn>
              <a:cxn ang="0">
                <a:pos x="T6" y="T7"/>
              </a:cxn>
              <a:cxn ang="0">
                <a:pos x="T8" y="T9"/>
              </a:cxn>
            </a:cxnLst>
            <a:rect l="0" t="0" r="r" b="b"/>
            <a:pathLst>
              <a:path w="58" h="58">
                <a:moveTo>
                  <a:pt x="29" y="0"/>
                </a:moveTo>
                <a:lnTo>
                  <a:pt x="58" y="29"/>
                </a:lnTo>
                <a:lnTo>
                  <a:pt x="29" y="58"/>
                </a:lnTo>
                <a:lnTo>
                  <a:pt x="0" y="29"/>
                </a:lnTo>
                <a:lnTo>
                  <a:pt x="29" y="0"/>
                </a:lnTo>
                <a:close/>
              </a:path>
            </a:pathLst>
          </a:custGeom>
          <a:solidFill>
            <a:srgbClr val="4472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hu-HU"/>
          </a:p>
        </p:txBody>
      </p:sp>
      <p:sp>
        <p:nvSpPr>
          <p:cNvPr id="20" name="Freeform 17">
            <a:extLst>
              <a:ext uri="{FF2B5EF4-FFF2-40B4-BE49-F238E27FC236}">
                <a16:creationId xmlns:a16="http://schemas.microsoft.com/office/drawing/2014/main" id="{D302D57D-515E-432C-B6E3-8D87E7167D19}"/>
              </a:ext>
            </a:extLst>
          </p:cNvPr>
          <p:cNvSpPr>
            <a:spLocks/>
          </p:cNvSpPr>
          <p:nvPr/>
        </p:nvSpPr>
        <p:spPr bwMode="auto">
          <a:xfrm>
            <a:off x="3480435" y="5293996"/>
            <a:ext cx="92075" cy="92075"/>
          </a:xfrm>
          <a:custGeom>
            <a:avLst/>
            <a:gdLst>
              <a:gd name="T0" fmla="*/ 29 w 58"/>
              <a:gd name="T1" fmla="*/ 0 h 58"/>
              <a:gd name="T2" fmla="*/ 58 w 58"/>
              <a:gd name="T3" fmla="*/ 29 h 58"/>
              <a:gd name="T4" fmla="*/ 29 w 58"/>
              <a:gd name="T5" fmla="*/ 58 h 58"/>
              <a:gd name="T6" fmla="*/ 0 w 58"/>
              <a:gd name="T7" fmla="*/ 29 h 58"/>
              <a:gd name="T8" fmla="*/ 29 w 58"/>
              <a:gd name="T9" fmla="*/ 0 h 58"/>
            </a:gdLst>
            <a:ahLst/>
            <a:cxnLst>
              <a:cxn ang="0">
                <a:pos x="T0" y="T1"/>
              </a:cxn>
              <a:cxn ang="0">
                <a:pos x="T2" y="T3"/>
              </a:cxn>
              <a:cxn ang="0">
                <a:pos x="T4" y="T5"/>
              </a:cxn>
              <a:cxn ang="0">
                <a:pos x="T6" y="T7"/>
              </a:cxn>
              <a:cxn ang="0">
                <a:pos x="T8" y="T9"/>
              </a:cxn>
            </a:cxnLst>
            <a:rect l="0" t="0" r="r" b="b"/>
            <a:pathLst>
              <a:path w="58" h="58">
                <a:moveTo>
                  <a:pt x="29" y="0"/>
                </a:moveTo>
                <a:lnTo>
                  <a:pt x="58" y="29"/>
                </a:lnTo>
                <a:lnTo>
                  <a:pt x="29" y="58"/>
                </a:lnTo>
                <a:lnTo>
                  <a:pt x="0" y="29"/>
                </a:lnTo>
                <a:lnTo>
                  <a:pt x="29" y="0"/>
                </a:lnTo>
                <a:close/>
              </a:path>
            </a:pathLst>
          </a:custGeom>
          <a:noFill/>
          <a:ln w="11113" cap="flat">
            <a:solidFill>
              <a:srgbClr val="4472C4"/>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u-HU"/>
          </a:p>
        </p:txBody>
      </p:sp>
      <p:sp>
        <p:nvSpPr>
          <p:cNvPr id="21" name="Freeform 18">
            <a:extLst>
              <a:ext uri="{FF2B5EF4-FFF2-40B4-BE49-F238E27FC236}">
                <a16:creationId xmlns:a16="http://schemas.microsoft.com/office/drawing/2014/main" id="{115EA1D4-4613-4F01-9817-FC85C86C1C37}"/>
              </a:ext>
            </a:extLst>
          </p:cNvPr>
          <p:cNvSpPr>
            <a:spLocks/>
          </p:cNvSpPr>
          <p:nvPr/>
        </p:nvSpPr>
        <p:spPr bwMode="auto">
          <a:xfrm>
            <a:off x="4779010" y="5467033"/>
            <a:ext cx="92075" cy="92075"/>
          </a:xfrm>
          <a:custGeom>
            <a:avLst/>
            <a:gdLst>
              <a:gd name="T0" fmla="*/ 29 w 58"/>
              <a:gd name="T1" fmla="*/ 0 h 58"/>
              <a:gd name="T2" fmla="*/ 58 w 58"/>
              <a:gd name="T3" fmla="*/ 29 h 58"/>
              <a:gd name="T4" fmla="*/ 29 w 58"/>
              <a:gd name="T5" fmla="*/ 58 h 58"/>
              <a:gd name="T6" fmla="*/ 0 w 58"/>
              <a:gd name="T7" fmla="*/ 29 h 58"/>
              <a:gd name="T8" fmla="*/ 29 w 58"/>
              <a:gd name="T9" fmla="*/ 0 h 58"/>
            </a:gdLst>
            <a:ahLst/>
            <a:cxnLst>
              <a:cxn ang="0">
                <a:pos x="T0" y="T1"/>
              </a:cxn>
              <a:cxn ang="0">
                <a:pos x="T2" y="T3"/>
              </a:cxn>
              <a:cxn ang="0">
                <a:pos x="T4" y="T5"/>
              </a:cxn>
              <a:cxn ang="0">
                <a:pos x="T6" y="T7"/>
              </a:cxn>
              <a:cxn ang="0">
                <a:pos x="T8" y="T9"/>
              </a:cxn>
            </a:cxnLst>
            <a:rect l="0" t="0" r="r" b="b"/>
            <a:pathLst>
              <a:path w="58" h="58">
                <a:moveTo>
                  <a:pt x="29" y="0"/>
                </a:moveTo>
                <a:lnTo>
                  <a:pt x="58" y="29"/>
                </a:lnTo>
                <a:lnTo>
                  <a:pt x="29" y="58"/>
                </a:lnTo>
                <a:lnTo>
                  <a:pt x="0" y="29"/>
                </a:lnTo>
                <a:lnTo>
                  <a:pt x="29" y="0"/>
                </a:lnTo>
                <a:close/>
              </a:path>
            </a:pathLst>
          </a:custGeom>
          <a:solidFill>
            <a:srgbClr val="4472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hu-HU"/>
          </a:p>
        </p:txBody>
      </p:sp>
      <p:sp>
        <p:nvSpPr>
          <p:cNvPr id="22" name="Freeform 19">
            <a:extLst>
              <a:ext uri="{FF2B5EF4-FFF2-40B4-BE49-F238E27FC236}">
                <a16:creationId xmlns:a16="http://schemas.microsoft.com/office/drawing/2014/main" id="{AD2072E4-BD95-484B-A9DC-6DB804B89396}"/>
              </a:ext>
            </a:extLst>
          </p:cNvPr>
          <p:cNvSpPr>
            <a:spLocks/>
          </p:cNvSpPr>
          <p:nvPr/>
        </p:nvSpPr>
        <p:spPr bwMode="auto">
          <a:xfrm>
            <a:off x="4779010" y="5467033"/>
            <a:ext cx="92075" cy="92075"/>
          </a:xfrm>
          <a:custGeom>
            <a:avLst/>
            <a:gdLst>
              <a:gd name="T0" fmla="*/ 29 w 58"/>
              <a:gd name="T1" fmla="*/ 0 h 58"/>
              <a:gd name="T2" fmla="*/ 58 w 58"/>
              <a:gd name="T3" fmla="*/ 29 h 58"/>
              <a:gd name="T4" fmla="*/ 29 w 58"/>
              <a:gd name="T5" fmla="*/ 58 h 58"/>
              <a:gd name="T6" fmla="*/ 0 w 58"/>
              <a:gd name="T7" fmla="*/ 29 h 58"/>
              <a:gd name="T8" fmla="*/ 29 w 58"/>
              <a:gd name="T9" fmla="*/ 0 h 58"/>
            </a:gdLst>
            <a:ahLst/>
            <a:cxnLst>
              <a:cxn ang="0">
                <a:pos x="T0" y="T1"/>
              </a:cxn>
              <a:cxn ang="0">
                <a:pos x="T2" y="T3"/>
              </a:cxn>
              <a:cxn ang="0">
                <a:pos x="T4" y="T5"/>
              </a:cxn>
              <a:cxn ang="0">
                <a:pos x="T6" y="T7"/>
              </a:cxn>
              <a:cxn ang="0">
                <a:pos x="T8" y="T9"/>
              </a:cxn>
            </a:cxnLst>
            <a:rect l="0" t="0" r="r" b="b"/>
            <a:pathLst>
              <a:path w="58" h="58">
                <a:moveTo>
                  <a:pt x="29" y="0"/>
                </a:moveTo>
                <a:lnTo>
                  <a:pt x="58" y="29"/>
                </a:lnTo>
                <a:lnTo>
                  <a:pt x="29" y="58"/>
                </a:lnTo>
                <a:lnTo>
                  <a:pt x="0" y="29"/>
                </a:lnTo>
                <a:lnTo>
                  <a:pt x="29" y="0"/>
                </a:lnTo>
                <a:close/>
              </a:path>
            </a:pathLst>
          </a:custGeom>
          <a:noFill/>
          <a:ln w="11113" cap="flat">
            <a:solidFill>
              <a:srgbClr val="4472C4"/>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u-HU"/>
          </a:p>
        </p:txBody>
      </p:sp>
      <p:sp>
        <p:nvSpPr>
          <p:cNvPr id="23" name="Freeform 20">
            <a:extLst>
              <a:ext uri="{FF2B5EF4-FFF2-40B4-BE49-F238E27FC236}">
                <a16:creationId xmlns:a16="http://schemas.microsoft.com/office/drawing/2014/main" id="{6ED4ACAD-52C1-47AF-8E2C-DE5899A83335}"/>
              </a:ext>
            </a:extLst>
          </p:cNvPr>
          <p:cNvSpPr>
            <a:spLocks/>
          </p:cNvSpPr>
          <p:nvPr/>
        </p:nvSpPr>
        <p:spPr bwMode="auto">
          <a:xfrm>
            <a:off x="6077585" y="5627371"/>
            <a:ext cx="90487" cy="92075"/>
          </a:xfrm>
          <a:custGeom>
            <a:avLst/>
            <a:gdLst>
              <a:gd name="T0" fmla="*/ 29 w 57"/>
              <a:gd name="T1" fmla="*/ 0 h 58"/>
              <a:gd name="T2" fmla="*/ 57 w 57"/>
              <a:gd name="T3" fmla="*/ 29 h 58"/>
              <a:gd name="T4" fmla="*/ 29 w 57"/>
              <a:gd name="T5" fmla="*/ 58 h 58"/>
              <a:gd name="T6" fmla="*/ 0 w 57"/>
              <a:gd name="T7" fmla="*/ 29 h 58"/>
              <a:gd name="T8" fmla="*/ 29 w 57"/>
              <a:gd name="T9" fmla="*/ 0 h 58"/>
            </a:gdLst>
            <a:ahLst/>
            <a:cxnLst>
              <a:cxn ang="0">
                <a:pos x="T0" y="T1"/>
              </a:cxn>
              <a:cxn ang="0">
                <a:pos x="T2" y="T3"/>
              </a:cxn>
              <a:cxn ang="0">
                <a:pos x="T4" y="T5"/>
              </a:cxn>
              <a:cxn ang="0">
                <a:pos x="T6" y="T7"/>
              </a:cxn>
              <a:cxn ang="0">
                <a:pos x="T8" y="T9"/>
              </a:cxn>
            </a:cxnLst>
            <a:rect l="0" t="0" r="r" b="b"/>
            <a:pathLst>
              <a:path w="57" h="58">
                <a:moveTo>
                  <a:pt x="29" y="0"/>
                </a:moveTo>
                <a:lnTo>
                  <a:pt x="57" y="29"/>
                </a:lnTo>
                <a:lnTo>
                  <a:pt x="29" y="58"/>
                </a:lnTo>
                <a:lnTo>
                  <a:pt x="0" y="29"/>
                </a:lnTo>
                <a:lnTo>
                  <a:pt x="29" y="0"/>
                </a:lnTo>
                <a:close/>
              </a:path>
            </a:pathLst>
          </a:custGeom>
          <a:solidFill>
            <a:srgbClr val="4472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hu-HU"/>
          </a:p>
        </p:txBody>
      </p:sp>
      <p:sp>
        <p:nvSpPr>
          <p:cNvPr id="24" name="Freeform 21">
            <a:extLst>
              <a:ext uri="{FF2B5EF4-FFF2-40B4-BE49-F238E27FC236}">
                <a16:creationId xmlns:a16="http://schemas.microsoft.com/office/drawing/2014/main" id="{3FAA56F4-6EC0-499E-B932-EFE4124FF1BC}"/>
              </a:ext>
            </a:extLst>
          </p:cNvPr>
          <p:cNvSpPr>
            <a:spLocks/>
          </p:cNvSpPr>
          <p:nvPr/>
        </p:nvSpPr>
        <p:spPr bwMode="auto">
          <a:xfrm>
            <a:off x="6077585" y="5627371"/>
            <a:ext cx="90487" cy="92075"/>
          </a:xfrm>
          <a:custGeom>
            <a:avLst/>
            <a:gdLst>
              <a:gd name="T0" fmla="*/ 29 w 57"/>
              <a:gd name="T1" fmla="*/ 0 h 58"/>
              <a:gd name="T2" fmla="*/ 57 w 57"/>
              <a:gd name="T3" fmla="*/ 29 h 58"/>
              <a:gd name="T4" fmla="*/ 29 w 57"/>
              <a:gd name="T5" fmla="*/ 58 h 58"/>
              <a:gd name="T6" fmla="*/ 0 w 57"/>
              <a:gd name="T7" fmla="*/ 29 h 58"/>
              <a:gd name="T8" fmla="*/ 29 w 57"/>
              <a:gd name="T9" fmla="*/ 0 h 58"/>
            </a:gdLst>
            <a:ahLst/>
            <a:cxnLst>
              <a:cxn ang="0">
                <a:pos x="T0" y="T1"/>
              </a:cxn>
              <a:cxn ang="0">
                <a:pos x="T2" y="T3"/>
              </a:cxn>
              <a:cxn ang="0">
                <a:pos x="T4" y="T5"/>
              </a:cxn>
              <a:cxn ang="0">
                <a:pos x="T6" y="T7"/>
              </a:cxn>
              <a:cxn ang="0">
                <a:pos x="T8" y="T9"/>
              </a:cxn>
            </a:cxnLst>
            <a:rect l="0" t="0" r="r" b="b"/>
            <a:pathLst>
              <a:path w="57" h="58">
                <a:moveTo>
                  <a:pt x="29" y="0"/>
                </a:moveTo>
                <a:lnTo>
                  <a:pt x="57" y="29"/>
                </a:lnTo>
                <a:lnTo>
                  <a:pt x="29" y="58"/>
                </a:lnTo>
                <a:lnTo>
                  <a:pt x="0" y="29"/>
                </a:lnTo>
                <a:lnTo>
                  <a:pt x="29" y="0"/>
                </a:lnTo>
                <a:close/>
              </a:path>
            </a:pathLst>
          </a:custGeom>
          <a:noFill/>
          <a:ln w="11113" cap="flat">
            <a:solidFill>
              <a:srgbClr val="4472C4"/>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u-HU"/>
          </a:p>
        </p:txBody>
      </p:sp>
      <p:sp>
        <p:nvSpPr>
          <p:cNvPr id="25" name="Freeform 22">
            <a:extLst>
              <a:ext uri="{FF2B5EF4-FFF2-40B4-BE49-F238E27FC236}">
                <a16:creationId xmlns:a16="http://schemas.microsoft.com/office/drawing/2014/main" id="{8DBCBF09-9BE2-48B6-8208-E2A8DC3027E8}"/>
              </a:ext>
            </a:extLst>
          </p:cNvPr>
          <p:cNvSpPr>
            <a:spLocks/>
          </p:cNvSpPr>
          <p:nvPr/>
        </p:nvSpPr>
        <p:spPr bwMode="auto">
          <a:xfrm>
            <a:off x="7387273" y="5765483"/>
            <a:ext cx="90487" cy="92075"/>
          </a:xfrm>
          <a:custGeom>
            <a:avLst/>
            <a:gdLst>
              <a:gd name="T0" fmla="*/ 28 w 57"/>
              <a:gd name="T1" fmla="*/ 0 h 58"/>
              <a:gd name="T2" fmla="*/ 57 w 57"/>
              <a:gd name="T3" fmla="*/ 29 h 58"/>
              <a:gd name="T4" fmla="*/ 28 w 57"/>
              <a:gd name="T5" fmla="*/ 58 h 58"/>
              <a:gd name="T6" fmla="*/ 0 w 57"/>
              <a:gd name="T7" fmla="*/ 29 h 58"/>
              <a:gd name="T8" fmla="*/ 28 w 57"/>
              <a:gd name="T9" fmla="*/ 0 h 58"/>
            </a:gdLst>
            <a:ahLst/>
            <a:cxnLst>
              <a:cxn ang="0">
                <a:pos x="T0" y="T1"/>
              </a:cxn>
              <a:cxn ang="0">
                <a:pos x="T2" y="T3"/>
              </a:cxn>
              <a:cxn ang="0">
                <a:pos x="T4" y="T5"/>
              </a:cxn>
              <a:cxn ang="0">
                <a:pos x="T6" y="T7"/>
              </a:cxn>
              <a:cxn ang="0">
                <a:pos x="T8" y="T9"/>
              </a:cxn>
            </a:cxnLst>
            <a:rect l="0" t="0" r="r" b="b"/>
            <a:pathLst>
              <a:path w="57" h="58">
                <a:moveTo>
                  <a:pt x="28" y="0"/>
                </a:moveTo>
                <a:lnTo>
                  <a:pt x="57" y="29"/>
                </a:lnTo>
                <a:lnTo>
                  <a:pt x="28" y="58"/>
                </a:lnTo>
                <a:lnTo>
                  <a:pt x="0" y="29"/>
                </a:lnTo>
                <a:lnTo>
                  <a:pt x="28" y="0"/>
                </a:lnTo>
                <a:close/>
              </a:path>
            </a:pathLst>
          </a:custGeom>
          <a:solidFill>
            <a:srgbClr val="4472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hu-HU"/>
          </a:p>
        </p:txBody>
      </p:sp>
      <p:sp>
        <p:nvSpPr>
          <p:cNvPr id="26" name="Freeform 23">
            <a:extLst>
              <a:ext uri="{FF2B5EF4-FFF2-40B4-BE49-F238E27FC236}">
                <a16:creationId xmlns:a16="http://schemas.microsoft.com/office/drawing/2014/main" id="{4358D8C6-E201-4B3B-B47A-D9AFA960951D}"/>
              </a:ext>
            </a:extLst>
          </p:cNvPr>
          <p:cNvSpPr>
            <a:spLocks/>
          </p:cNvSpPr>
          <p:nvPr/>
        </p:nvSpPr>
        <p:spPr bwMode="auto">
          <a:xfrm>
            <a:off x="7387273" y="5765483"/>
            <a:ext cx="90487" cy="92075"/>
          </a:xfrm>
          <a:custGeom>
            <a:avLst/>
            <a:gdLst>
              <a:gd name="T0" fmla="*/ 28 w 57"/>
              <a:gd name="T1" fmla="*/ 0 h 58"/>
              <a:gd name="T2" fmla="*/ 57 w 57"/>
              <a:gd name="T3" fmla="*/ 29 h 58"/>
              <a:gd name="T4" fmla="*/ 28 w 57"/>
              <a:gd name="T5" fmla="*/ 58 h 58"/>
              <a:gd name="T6" fmla="*/ 0 w 57"/>
              <a:gd name="T7" fmla="*/ 29 h 58"/>
              <a:gd name="T8" fmla="*/ 28 w 57"/>
              <a:gd name="T9" fmla="*/ 0 h 58"/>
            </a:gdLst>
            <a:ahLst/>
            <a:cxnLst>
              <a:cxn ang="0">
                <a:pos x="T0" y="T1"/>
              </a:cxn>
              <a:cxn ang="0">
                <a:pos x="T2" y="T3"/>
              </a:cxn>
              <a:cxn ang="0">
                <a:pos x="T4" y="T5"/>
              </a:cxn>
              <a:cxn ang="0">
                <a:pos x="T6" y="T7"/>
              </a:cxn>
              <a:cxn ang="0">
                <a:pos x="T8" y="T9"/>
              </a:cxn>
            </a:cxnLst>
            <a:rect l="0" t="0" r="r" b="b"/>
            <a:pathLst>
              <a:path w="57" h="58">
                <a:moveTo>
                  <a:pt x="28" y="0"/>
                </a:moveTo>
                <a:lnTo>
                  <a:pt x="57" y="29"/>
                </a:lnTo>
                <a:lnTo>
                  <a:pt x="28" y="58"/>
                </a:lnTo>
                <a:lnTo>
                  <a:pt x="0" y="29"/>
                </a:lnTo>
                <a:lnTo>
                  <a:pt x="28" y="0"/>
                </a:lnTo>
                <a:close/>
              </a:path>
            </a:pathLst>
          </a:custGeom>
          <a:noFill/>
          <a:ln w="11113" cap="flat">
            <a:solidFill>
              <a:srgbClr val="4472C4"/>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u-HU"/>
          </a:p>
        </p:txBody>
      </p:sp>
      <p:sp>
        <p:nvSpPr>
          <p:cNvPr id="27" name="Freeform 24">
            <a:extLst>
              <a:ext uri="{FF2B5EF4-FFF2-40B4-BE49-F238E27FC236}">
                <a16:creationId xmlns:a16="http://schemas.microsoft.com/office/drawing/2014/main" id="{A2955A5F-143C-4895-AF2D-1C9004C155C5}"/>
              </a:ext>
            </a:extLst>
          </p:cNvPr>
          <p:cNvSpPr>
            <a:spLocks/>
          </p:cNvSpPr>
          <p:nvPr/>
        </p:nvSpPr>
        <p:spPr bwMode="auto">
          <a:xfrm>
            <a:off x="918210" y="4120833"/>
            <a:ext cx="6513512" cy="1241425"/>
          </a:xfrm>
          <a:custGeom>
            <a:avLst/>
            <a:gdLst>
              <a:gd name="T0" fmla="*/ 0 w 4103"/>
              <a:gd name="T1" fmla="*/ 0 h 782"/>
              <a:gd name="T2" fmla="*/ 818 w 4103"/>
              <a:gd name="T3" fmla="*/ 196 h 782"/>
              <a:gd name="T4" fmla="*/ 1643 w 4103"/>
              <a:gd name="T5" fmla="*/ 370 h 782"/>
              <a:gd name="T6" fmla="*/ 2461 w 4103"/>
              <a:gd name="T7" fmla="*/ 522 h 782"/>
              <a:gd name="T8" fmla="*/ 3279 w 4103"/>
              <a:gd name="T9" fmla="*/ 659 h 782"/>
              <a:gd name="T10" fmla="*/ 4103 w 4103"/>
              <a:gd name="T11" fmla="*/ 782 h 782"/>
            </a:gdLst>
            <a:ahLst/>
            <a:cxnLst>
              <a:cxn ang="0">
                <a:pos x="T0" y="T1"/>
              </a:cxn>
              <a:cxn ang="0">
                <a:pos x="T2" y="T3"/>
              </a:cxn>
              <a:cxn ang="0">
                <a:pos x="T4" y="T5"/>
              </a:cxn>
              <a:cxn ang="0">
                <a:pos x="T6" y="T7"/>
              </a:cxn>
              <a:cxn ang="0">
                <a:pos x="T8" y="T9"/>
              </a:cxn>
              <a:cxn ang="0">
                <a:pos x="T10" y="T11"/>
              </a:cxn>
            </a:cxnLst>
            <a:rect l="0" t="0" r="r" b="b"/>
            <a:pathLst>
              <a:path w="4103" h="782">
                <a:moveTo>
                  <a:pt x="0" y="0"/>
                </a:moveTo>
                <a:lnTo>
                  <a:pt x="818" y="196"/>
                </a:lnTo>
                <a:lnTo>
                  <a:pt x="1643" y="370"/>
                </a:lnTo>
                <a:lnTo>
                  <a:pt x="2461" y="522"/>
                </a:lnTo>
                <a:lnTo>
                  <a:pt x="3279" y="659"/>
                </a:lnTo>
                <a:lnTo>
                  <a:pt x="4103" y="782"/>
                </a:lnTo>
              </a:path>
            </a:pathLst>
          </a:custGeom>
          <a:noFill/>
          <a:ln w="34925" cap="rnd">
            <a:solidFill>
              <a:srgbClr val="ED7D3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u-HU"/>
          </a:p>
        </p:txBody>
      </p:sp>
      <p:sp>
        <p:nvSpPr>
          <p:cNvPr id="28" name="Rectangle 25">
            <a:extLst>
              <a:ext uri="{FF2B5EF4-FFF2-40B4-BE49-F238E27FC236}">
                <a16:creationId xmlns:a16="http://schemas.microsoft.com/office/drawing/2014/main" id="{7EE2E159-BD10-4952-AA63-91DF94C4A080}"/>
              </a:ext>
            </a:extLst>
          </p:cNvPr>
          <p:cNvSpPr>
            <a:spLocks noChangeArrowheads="1"/>
          </p:cNvSpPr>
          <p:nvPr/>
        </p:nvSpPr>
        <p:spPr bwMode="auto">
          <a:xfrm>
            <a:off x="861060" y="4063683"/>
            <a:ext cx="92075" cy="92075"/>
          </a:xfrm>
          <a:prstGeom prst="rect">
            <a:avLst/>
          </a:prstGeom>
          <a:solidFill>
            <a:srgbClr val="ED7D3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hu-HU"/>
          </a:p>
        </p:txBody>
      </p:sp>
      <p:sp>
        <p:nvSpPr>
          <p:cNvPr id="29" name="Rectangle 26">
            <a:extLst>
              <a:ext uri="{FF2B5EF4-FFF2-40B4-BE49-F238E27FC236}">
                <a16:creationId xmlns:a16="http://schemas.microsoft.com/office/drawing/2014/main" id="{F28C94AF-CABC-4A55-B287-4EF03CEE9263}"/>
              </a:ext>
            </a:extLst>
          </p:cNvPr>
          <p:cNvSpPr>
            <a:spLocks noChangeArrowheads="1"/>
          </p:cNvSpPr>
          <p:nvPr/>
        </p:nvSpPr>
        <p:spPr bwMode="auto">
          <a:xfrm>
            <a:off x="861060" y="4063683"/>
            <a:ext cx="92075" cy="92075"/>
          </a:xfrm>
          <a:prstGeom prst="rect">
            <a:avLst/>
          </a:prstGeom>
          <a:noFill/>
          <a:ln w="11113" cap="flat">
            <a:solidFill>
              <a:srgbClr val="ED7D3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u-HU"/>
          </a:p>
        </p:txBody>
      </p:sp>
      <p:sp>
        <p:nvSpPr>
          <p:cNvPr id="30" name="Rectangle 27">
            <a:extLst>
              <a:ext uri="{FF2B5EF4-FFF2-40B4-BE49-F238E27FC236}">
                <a16:creationId xmlns:a16="http://schemas.microsoft.com/office/drawing/2014/main" id="{8A866CF5-1978-40E2-AF8B-DAFD2D7AD8DB}"/>
              </a:ext>
            </a:extLst>
          </p:cNvPr>
          <p:cNvSpPr>
            <a:spLocks noChangeArrowheads="1"/>
          </p:cNvSpPr>
          <p:nvPr/>
        </p:nvSpPr>
        <p:spPr bwMode="auto">
          <a:xfrm>
            <a:off x="2159635" y="4374833"/>
            <a:ext cx="92075" cy="90488"/>
          </a:xfrm>
          <a:prstGeom prst="rect">
            <a:avLst/>
          </a:prstGeom>
          <a:solidFill>
            <a:srgbClr val="ED7D3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hu-HU"/>
          </a:p>
        </p:txBody>
      </p:sp>
      <p:sp>
        <p:nvSpPr>
          <p:cNvPr id="31" name="Rectangle 28">
            <a:extLst>
              <a:ext uri="{FF2B5EF4-FFF2-40B4-BE49-F238E27FC236}">
                <a16:creationId xmlns:a16="http://schemas.microsoft.com/office/drawing/2014/main" id="{D9BB88CB-BE5A-4846-A6F9-2AF4B02B793B}"/>
              </a:ext>
            </a:extLst>
          </p:cNvPr>
          <p:cNvSpPr>
            <a:spLocks noChangeArrowheads="1"/>
          </p:cNvSpPr>
          <p:nvPr/>
        </p:nvSpPr>
        <p:spPr bwMode="auto">
          <a:xfrm>
            <a:off x="2159635" y="4374833"/>
            <a:ext cx="92075" cy="90488"/>
          </a:xfrm>
          <a:prstGeom prst="rect">
            <a:avLst/>
          </a:prstGeom>
          <a:noFill/>
          <a:ln w="11113" cap="flat">
            <a:solidFill>
              <a:srgbClr val="ED7D3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u-HU"/>
          </a:p>
        </p:txBody>
      </p:sp>
      <p:sp>
        <p:nvSpPr>
          <p:cNvPr id="32" name="Rectangle 29">
            <a:extLst>
              <a:ext uri="{FF2B5EF4-FFF2-40B4-BE49-F238E27FC236}">
                <a16:creationId xmlns:a16="http://schemas.microsoft.com/office/drawing/2014/main" id="{51415EF0-6C93-4CC3-B670-AB34804F6053}"/>
              </a:ext>
            </a:extLst>
          </p:cNvPr>
          <p:cNvSpPr>
            <a:spLocks noChangeArrowheads="1"/>
          </p:cNvSpPr>
          <p:nvPr/>
        </p:nvSpPr>
        <p:spPr bwMode="auto">
          <a:xfrm>
            <a:off x="3469323" y="4649471"/>
            <a:ext cx="92075" cy="92075"/>
          </a:xfrm>
          <a:prstGeom prst="rect">
            <a:avLst/>
          </a:prstGeom>
          <a:solidFill>
            <a:srgbClr val="ED7D3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hu-HU"/>
          </a:p>
        </p:txBody>
      </p:sp>
      <p:sp>
        <p:nvSpPr>
          <p:cNvPr id="33" name="Rectangle 30">
            <a:extLst>
              <a:ext uri="{FF2B5EF4-FFF2-40B4-BE49-F238E27FC236}">
                <a16:creationId xmlns:a16="http://schemas.microsoft.com/office/drawing/2014/main" id="{C2FA9D11-6214-47CF-99BB-F3B34AEF19E9}"/>
              </a:ext>
            </a:extLst>
          </p:cNvPr>
          <p:cNvSpPr>
            <a:spLocks noChangeArrowheads="1"/>
          </p:cNvSpPr>
          <p:nvPr/>
        </p:nvSpPr>
        <p:spPr bwMode="auto">
          <a:xfrm>
            <a:off x="3469323" y="4649471"/>
            <a:ext cx="92075" cy="92075"/>
          </a:xfrm>
          <a:prstGeom prst="rect">
            <a:avLst/>
          </a:prstGeom>
          <a:noFill/>
          <a:ln w="11113" cap="flat">
            <a:solidFill>
              <a:srgbClr val="ED7D3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u-HU"/>
          </a:p>
        </p:txBody>
      </p:sp>
      <p:sp>
        <p:nvSpPr>
          <p:cNvPr id="34" name="Rectangle 31">
            <a:extLst>
              <a:ext uri="{FF2B5EF4-FFF2-40B4-BE49-F238E27FC236}">
                <a16:creationId xmlns:a16="http://schemas.microsoft.com/office/drawing/2014/main" id="{52FBE99F-18DF-4CA5-B2BF-E6807A7CF9D5}"/>
              </a:ext>
            </a:extLst>
          </p:cNvPr>
          <p:cNvSpPr>
            <a:spLocks noChangeArrowheads="1"/>
          </p:cNvSpPr>
          <p:nvPr/>
        </p:nvSpPr>
        <p:spPr bwMode="auto">
          <a:xfrm>
            <a:off x="4767898" y="4890771"/>
            <a:ext cx="90487" cy="92075"/>
          </a:xfrm>
          <a:prstGeom prst="rect">
            <a:avLst/>
          </a:prstGeom>
          <a:solidFill>
            <a:srgbClr val="ED7D3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hu-HU"/>
          </a:p>
        </p:txBody>
      </p:sp>
      <p:sp>
        <p:nvSpPr>
          <p:cNvPr id="35" name="Rectangle 32">
            <a:extLst>
              <a:ext uri="{FF2B5EF4-FFF2-40B4-BE49-F238E27FC236}">
                <a16:creationId xmlns:a16="http://schemas.microsoft.com/office/drawing/2014/main" id="{E07BB1BC-3D21-47BE-8E9E-523554CA8281}"/>
              </a:ext>
            </a:extLst>
          </p:cNvPr>
          <p:cNvSpPr>
            <a:spLocks noChangeArrowheads="1"/>
          </p:cNvSpPr>
          <p:nvPr/>
        </p:nvSpPr>
        <p:spPr bwMode="auto">
          <a:xfrm>
            <a:off x="4767898" y="4890771"/>
            <a:ext cx="90487" cy="92075"/>
          </a:xfrm>
          <a:prstGeom prst="rect">
            <a:avLst/>
          </a:prstGeom>
          <a:noFill/>
          <a:ln w="11113" cap="flat">
            <a:solidFill>
              <a:srgbClr val="ED7D3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u-HU"/>
          </a:p>
        </p:txBody>
      </p:sp>
      <p:sp>
        <p:nvSpPr>
          <p:cNvPr id="36" name="Rectangle 33">
            <a:extLst>
              <a:ext uri="{FF2B5EF4-FFF2-40B4-BE49-F238E27FC236}">
                <a16:creationId xmlns:a16="http://schemas.microsoft.com/office/drawing/2014/main" id="{7CC4E807-8547-4081-A16A-DD985384D731}"/>
              </a:ext>
            </a:extLst>
          </p:cNvPr>
          <p:cNvSpPr>
            <a:spLocks noChangeArrowheads="1"/>
          </p:cNvSpPr>
          <p:nvPr/>
        </p:nvSpPr>
        <p:spPr bwMode="auto">
          <a:xfrm>
            <a:off x="6064885" y="5109846"/>
            <a:ext cx="92075" cy="92075"/>
          </a:xfrm>
          <a:prstGeom prst="rect">
            <a:avLst/>
          </a:prstGeom>
          <a:solidFill>
            <a:srgbClr val="ED7D3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hu-HU"/>
          </a:p>
        </p:txBody>
      </p:sp>
      <p:sp>
        <p:nvSpPr>
          <p:cNvPr id="37" name="Rectangle 34">
            <a:extLst>
              <a:ext uri="{FF2B5EF4-FFF2-40B4-BE49-F238E27FC236}">
                <a16:creationId xmlns:a16="http://schemas.microsoft.com/office/drawing/2014/main" id="{6BC9D317-BF90-481B-8940-8B473643F4FE}"/>
              </a:ext>
            </a:extLst>
          </p:cNvPr>
          <p:cNvSpPr>
            <a:spLocks noChangeArrowheads="1"/>
          </p:cNvSpPr>
          <p:nvPr/>
        </p:nvSpPr>
        <p:spPr bwMode="auto">
          <a:xfrm>
            <a:off x="6064885" y="5109846"/>
            <a:ext cx="92075" cy="92075"/>
          </a:xfrm>
          <a:prstGeom prst="rect">
            <a:avLst/>
          </a:prstGeom>
          <a:noFill/>
          <a:ln w="11113" cap="flat">
            <a:solidFill>
              <a:srgbClr val="ED7D3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u-HU"/>
          </a:p>
        </p:txBody>
      </p:sp>
      <p:sp>
        <p:nvSpPr>
          <p:cNvPr id="38" name="Rectangle 35">
            <a:extLst>
              <a:ext uri="{FF2B5EF4-FFF2-40B4-BE49-F238E27FC236}">
                <a16:creationId xmlns:a16="http://schemas.microsoft.com/office/drawing/2014/main" id="{4428755C-9671-4132-A51F-BFE41A01237B}"/>
              </a:ext>
            </a:extLst>
          </p:cNvPr>
          <p:cNvSpPr>
            <a:spLocks noChangeArrowheads="1"/>
          </p:cNvSpPr>
          <p:nvPr/>
        </p:nvSpPr>
        <p:spPr bwMode="auto">
          <a:xfrm>
            <a:off x="7374573" y="5305108"/>
            <a:ext cx="92075" cy="92075"/>
          </a:xfrm>
          <a:prstGeom prst="rect">
            <a:avLst/>
          </a:prstGeom>
          <a:solidFill>
            <a:srgbClr val="ED7D3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hu-HU"/>
          </a:p>
        </p:txBody>
      </p:sp>
      <p:sp>
        <p:nvSpPr>
          <p:cNvPr id="39" name="Rectangle 36">
            <a:extLst>
              <a:ext uri="{FF2B5EF4-FFF2-40B4-BE49-F238E27FC236}">
                <a16:creationId xmlns:a16="http://schemas.microsoft.com/office/drawing/2014/main" id="{4F253CEC-CAED-4ED1-8FC1-817D17224641}"/>
              </a:ext>
            </a:extLst>
          </p:cNvPr>
          <p:cNvSpPr>
            <a:spLocks noChangeArrowheads="1"/>
          </p:cNvSpPr>
          <p:nvPr/>
        </p:nvSpPr>
        <p:spPr bwMode="auto">
          <a:xfrm>
            <a:off x="7374573" y="5305108"/>
            <a:ext cx="92075" cy="92075"/>
          </a:xfrm>
          <a:prstGeom prst="rect">
            <a:avLst/>
          </a:prstGeom>
          <a:noFill/>
          <a:ln w="11113" cap="flat">
            <a:solidFill>
              <a:srgbClr val="ED7D3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u-HU"/>
          </a:p>
        </p:txBody>
      </p:sp>
      <p:sp>
        <p:nvSpPr>
          <p:cNvPr id="40" name="Freeform 37">
            <a:extLst>
              <a:ext uri="{FF2B5EF4-FFF2-40B4-BE49-F238E27FC236}">
                <a16:creationId xmlns:a16="http://schemas.microsoft.com/office/drawing/2014/main" id="{B43C009F-7BD2-447A-B7DD-6CE4EEC91CF7}"/>
              </a:ext>
            </a:extLst>
          </p:cNvPr>
          <p:cNvSpPr>
            <a:spLocks/>
          </p:cNvSpPr>
          <p:nvPr/>
        </p:nvSpPr>
        <p:spPr bwMode="auto">
          <a:xfrm>
            <a:off x="918210" y="2982596"/>
            <a:ext cx="6513512" cy="1747838"/>
          </a:xfrm>
          <a:custGeom>
            <a:avLst/>
            <a:gdLst>
              <a:gd name="T0" fmla="*/ 0 w 4103"/>
              <a:gd name="T1" fmla="*/ 0 h 1101"/>
              <a:gd name="T2" fmla="*/ 818 w 4103"/>
              <a:gd name="T3" fmla="*/ 275 h 1101"/>
              <a:gd name="T4" fmla="*/ 1643 w 4103"/>
              <a:gd name="T5" fmla="*/ 522 h 1101"/>
              <a:gd name="T6" fmla="*/ 2461 w 4103"/>
              <a:gd name="T7" fmla="*/ 732 h 1101"/>
              <a:gd name="T8" fmla="*/ 3279 w 4103"/>
              <a:gd name="T9" fmla="*/ 927 h 1101"/>
              <a:gd name="T10" fmla="*/ 4103 w 4103"/>
              <a:gd name="T11" fmla="*/ 1101 h 1101"/>
            </a:gdLst>
            <a:ahLst/>
            <a:cxnLst>
              <a:cxn ang="0">
                <a:pos x="T0" y="T1"/>
              </a:cxn>
              <a:cxn ang="0">
                <a:pos x="T2" y="T3"/>
              </a:cxn>
              <a:cxn ang="0">
                <a:pos x="T4" y="T5"/>
              </a:cxn>
              <a:cxn ang="0">
                <a:pos x="T6" y="T7"/>
              </a:cxn>
              <a:cxn ang="0">
                <a:pos x="T8" y="T9"/>
              </a:cxn>
              <a:cxn ang="0">
                <a:pos x="T10" y="T11"/>
              </a:cxn>
            </a:cxnLst>
            <a:rect l="0" t="0" r="r" b="b"/>
            <a:pathLst>
              <a:path w="4103" h="1101">
                <a:moveTo>
                  <a:pt x="0" y="0"/>
                </a:moveTo>
                <a:lnTo>
                  <a:pt x="818" y="275"/>
                </a:lnTo>
                <a:lnTo>
                  <a:pt x="1643" y="522"/>
                </a:lnTo>
                <a:lnTo>
                  <a:pt x="2461" y="732"/>
                </a:lnTo>
                <a:lnTo>
                  <a:pt x="3279" y="927"/>
                </a:lnTo>
                <a:lnTo>
                  <a:pt x="4103" y="1101"/>
                </a:lnTo>
              </a:path>
            </a:pathLst>
          </a:custGeom>
          <a:noFill/>
          <a:ln w="34925" cap="rnd">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u-HU"/>
          </a:p>
        </p:txBody>
      </p:sp>
      <p:sp>
        <p:nvSpPr>
          <p:cNvPr id="41" name="Oval 38">
            <a:extLst>
              <a:ext uri="{FF2B5EF4-FFF2-40B4-BE49-F238E27FC236}">
                <a16:creationId xmlns:a16="http://schemas.microsoft.com/office/drawing/2014/main" id="{C0929627-31C2-4C4A-B89F-8FB5CA1A525D}"/>
              </a:ext>
            </a:extLst>
          </p:cNvPr>
          <p:cNvSpPr>
            <a:spLocks noChangeArrowheads="1"/>
          </p:cNvSpPr>
          <p:nvPr/>
        </p:nvSpPr>
        <p:spPr bwMode="auto">
          <a:xfrm>
            <a:off x="861060" y="2925446"/>
            <a:ext cx="92075" cy="92075"/>
          </a:xfrm>
          <a:prstGeom prst="ellipse">
            <a:avLst/>
          </a:pr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hu-HU"/>
          </a:p>
        </p:txBody>
      </p:sp>
      <p:sp>
        <p:nvSpPr>
          <p:cNvPr id="42" name="Oval 39">
            <a:extLst>
              <a:ext uri="{FF2B5EF4-FFF2-40B4-BE49-F238E27FC236}">
                <a16:creationId xmlns:a16="http://schemas.microsoft.com/office/drawing/2014/main" id="{1F18FB5F-B7BE-442C-B7D7-9FE10FE1B365}"/>
              </a:ext>
            </a:extLst>
          </p:cNvPr>
          <p:cNvSpPr>
            <a:spLocks noChangeArrowheads="1"/>
          </p:cNvSpPr>
          <p:nvPr/>
        </p:nvSpPr>
        <p:spPr bwMode="auto">
          <a:xfrm>
            <a:off x="861060" y="2925446"/>
            <a:ext cx="92075" cy="92075"/>
          </a:xfrm>
          <a:prstGeom prst="ellipse">
            <a:avLst/>
          </a:prstGeom>
          <a:noFill/>
          <a:ln w="11113" cap="flat">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u-HU"/>
          </a:p>
        </p:txBody>
      </p:sp>
      <p:sp>
        <p:nvSpPr>
          <p:cNvPr id="43" name="Oval 40">
            <a:extLst>
              <a:ext uri="{FF2B5EF4-FFF2-40B4-BE49-F238E27FC236}">
                <a16:creationId xmlns:a16="http://schemas.microsoft.com/office/drawing/2014/main" id="{E31C3ED9-0EE8-4A88-8937-A4CDF7E26ECA}"/>
              </a:ext>
            </a:extLst>
          </p:cNvPr>
          <p:cNvSpPr>
            <a:spLocks noChangeArrowheads="1"/>
          </p:cNvSpPr>
          <p:nvPr/>
        </p:nvSpPr>
        <p:spPr bwMode="auto">
          <a:xfrm>
            <a:off x="2159635" y="3362008"/>
            <a:ext cx="92075" cy="92075"/>
          </a:xfrm>
          <a:prstGeom prst="ellipse">
            <a:avLst/>
          </a:pr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hu-HU"/>
          </a:p>
        </p:txBody>
      </p:sp>
      <p:sp>
        <p:nvSpPr>
          <p:cNvPr id="44" name="Oval 41">
            <a:extLst>
              <a:ext uri="{FF2B5EF4-FFF2-40B4-BE49-F238E27FC236}">
                <a16:creationId xmlns:a16="http://schemas.microsoft.com/office/drawing/2014/main" id="{3F11340F-92B2-4B0F-8589-656706EBB46A}"/>
              </a:ext>
            </a:extLst>
          </p:cNvPr>
          <p:cNvSpPr>
            <a:spLocks noChangeArrowheads="1"/>
          </p:cNvSpPr>
          <p:nvPr/>
        </p:nvSpPr>
        <p:spPr bwMode="auto">
          <a:xfrm>
            <a:off x="2159635" y="3362008"/>
            <a:ext cx="92075" cy="92075"/>
          </a:xfrm>
          <a:prstGeom prst="ellipse">
            <a:avLst/>
          </a:prstGeom>
          <a:noFill/>
          <a:ln w="11113" cap="flat">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u-HU"/>
          </a:p>
        </p:txBody>
      </p:sp>
      <p:sp>
        <p:nvSpPr>
          <p:cNvPr id="45" name="Oval 42">
            <a:extLst>
              <a:ext uri="{FF2B5EF4-FFF2-40B4-BE49-F238E27FC236}">
                <a16:creationId xmlns:a16="http://schemas.microsoft.com/office/drawing/2014/main" id="{23FBF6B4-3CF2-442A-9E9C-83AB5E3840F6}"/>
              </a:ext>
            </a:extLst>
          </p:cNvPr>
          <p:cNvSpPr>
            <a:spLocks noChangeArrowheads="1"/>
          </p:cNvSpPr>
          <p:nvPr/>
        </p:nvSpPr>
        <p:spPr bwMode="auto">
          <a:xfrm>
            <a:off x="3469323" y="3752533"/>
            <a:ext cx="92075" cy="92075"/>
          </a:xfrm>
          <a:prstGeom prst="ellipse">
            <a:avLst/>
          </a:pr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hu-HU"/>
          </a:p>
        </p:txBody>
      </p:sp>
      <p:sp>
        <p:nvSpPr>
          <p:cNvPr id="46" name="Freeform 43">
            <a:extLst>
              <a:ext uri="{FF2B5EF4-FFF2-40B4-BE49-F238E27FC236}">
                <a16:creationId xmlns:a16="http://schemas.microsoft.com/office/drawing/2014/main" id="{D4F5D330-7339-424C-95E0-816D527A1321}"/>
              </a:ext>
            </a:extLst>
          </p:cNvPr>
          <p:cNvSpPr>
            <a:spLocks/>
          </p:cNvSpPr>
          <p:nvPr/>
        </p:nvSpPr>
        <p:spPr bwMode="auto">
          <a:xfrm>
            <a:off x="3469323" y="3752533"/>
            <a:ext cx="92075" cy="92075"/>
          </a:xfrm>
          <a:custGeom>
            <a:avLst/>
            <a:gdLst>
              <a:gd name="T0" fmla="*/ 58 w 58"/>
              <a:gd name="T1" fmla="*/ 29 h 58"/>
              <a:gd name="T2" fmla="*/ 29 w 58"/>
              <a:gd name="T3" fmla="*/ 58 h 58"/>
              <a:gd name="T4" fmla="*/ 0 w 58"/>
              <a:gd name="T5" fmla="*/ 29 h 58"/>
              <a:gd name="T6" fmla="*/ 29 w 58"/>
              <a:gd name="T7" fmla="*/ 0 h 58"/>
              <a:gd name="T8" fmla="*/ 58 w 58"/>
              <a:gd name="T9" fmla="*/ 29 h 58"/>
            </a:gdLst>
            <a:ahLst/>
            <a:cxnLst>
              <a:cxn ang="0">
                <a:pos x="T0" y="T1"/>
              </a:cxn>
              <a:cxn ang="0">
                <a:pos x="T2" y="T3"/>
              </a:cxn>
              <a:cxn ang="0">
                <a:pos x="T4" y="T5"/>
              </a:cxn>
              <a:cxn ang="0">
                <a:pos x="T6" y="T7"/>
              </a:cxn>
              <a:cxn ang="0">
                <a:pos x="T8" y="T9"/>
              </a:cxn>
            </a:cxnLst>
            <a:rect l="0" t="0" r="r" b="b"/>
            <a:pathLst>
              <a:path w="58" h="58">
                <a:moveTo>
                  <a:pt x="58" y="29"/>
                </a:moveTo>
                <a:cubicBezTo>
                  <a:pt x="58" y="46"/>
                  <a:pt x="45" y="58"/>
                  <a:pt x="29" y="58"/>
                </a:cubicBezTo>
                <a:cubicBezTo>
                  <a:pt x="13" y="58"/>
                  <a:pt x="0" y="46"/>
                  <a:pt x="0" y="29"/>
                </a:cubicBezTo>
                <a:cubicBezTo>
                  <a:pt x="0" y="14"/>
                  <a:pt x="13" y="0"/>
                  <a:pt x="29" y="0"/>
                </a:cubicBezTo>
                <a:cubicBezTo>
                  <a:pt x="45" y="0"/>
                  <a:pt x="58" y="14"/>
                  <a:pt x="58" y="29"/>
                </a:cubicBezTo>
              </a:path>
            </a:pathLst>
          </a:custGeom>
          <a:noFill/>
          <a:ln w="11113" cap="flat">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u-HU"/>
          </a:p>
        </p:txBody>
      </p:sp>
      <p:sp>
        <p:nvSpPr>
          <p:cNvPr id="47" name="Oval 44">
            <a:extLst>
              <a:ext uri="{FF2B5EF4-FFF2-40B4-BE49-F238E27FC236}">
                <a16:creationId xmlns:a16="http://schemas.microsoft.com/office/drawing/2014/main" id="{586C6D32-7E45-4566-A775-009C6981FAFF}"/>
              </a:ext>
            </a:extLst>
          </p:cNvPr>
          <p:cNvSpPr>
            <a:spLocks noChangeArrowheads="1"/>
          </p:cNvSpPr>
          <p:nvPr/>
        </p:nvSpPr>
        <p:spPr bwMode="auto">
          <a:xfrm>
            <a:off x="4767898" y="4085908"/>
            <a:ext cx="90487" cy="92075"/>
          </a:xfrm>
          <a:prstGeom prst="ellipse">
            <a:avLst/>
          </a:pr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hu-HU"/>
          </a:p>
        </p:txBody>
      </p:sp>
      <p:sp>
        <p:nvSpPr>
          <p:cNvPr id="48" name="Freeform 45">
            <a:extLst>
              <a:ext uri="{FF2B5EF4-FFF2-40B4-BE49-F238E27FC236}">
                <a16:creationId xmlns:a16="http://schemas.microsoft.com/office/drawing/2014/main" id="{140C3CF7-C750-44AC-AFB3-34693E7E007A}"/>
              </a:ext>
            </a:extLst>
          </p:cNvPr>
          <p:cNvSpPr>
            <a:spLocks/>
          </p:cNvSpPr>
          <p:nvPr/>
        </p:nvSpPr>
        <p:spPr bwMode="auto">
          <a:xfrm>
            <a:off x="4767898" y="4085908"/>
            <a:ext cx="90487" cy="92075"/>
          </a:xfrm>
          <a:custGeom>
            <a:avLst/>
            <a:gdLst>
              <a:gd name="T0" fmla="*/ 57 w 57"/>
              <a:gd name="T1" fmla="*/ 29 h 58"/>
              <a:gd name="T2" fmla="*/ 29 w 57"/>
              <a:gd name="T3" fmla="*/ 58 h 58"/>
              <a:gd name="T4" fmla="*/ 0 w 57"/>
              <a:gd name="T5" fmla="*/ 29 h 58"/>
              <a:gd name="T6" fmla="*/ 29 w 57"/>
              <a:gd name="T7" fmla="*/ 0 h 58"/>
              <a:gd name="T8" fmla="*/ 57 w 57"/>
              <a:gd name="T9" fmla="*/ 29 h 58"/>
            </a:gdLst>
            <a:ahLst/>
            <a:cxnLst>
              <a:cxn ang="0">
                <a:pos x="T0" y="T1"/>
              </a:cxn>
              <a:cxn ang="0">
                <a:pos x="T2" y="T3"/>
              </a:cxn>
              <a:cxn ang="0">
                <a:pos x="T4" y="T5"/>
              </a:cxn>
              <a:cxn ang="0">
                <a:pos x="T6" y="T7"/>
              </a:cxn>
              <a:cxn ang="0">
                <a:pos x="T8" y="T9"/>
              </a:cxn>
            </a:cxnLst>
            <a:rect l="0" t="0" r="r" b="b"/>
            <a:pathLst>
              <a:path w="57" h="58">
                <a:moveTo>
                  <a:pt x="57" y="29"/>
                </a:moveTo>
                <a:cubicBezTo>
                  <a:pt x="57" y="46"/>
                  <a:pt x="45" y="58"/>
                  <a:pt x="29" y="58"/>
                </a:cubicBezTo>
                <a:cubicBezTo>
                  <a:pt x="13" y="58"/>
                  <a:pt x="0" y="46"/>
                  <a:pt x="0" y="29"/>
                </a:cubicBezTo>
                <a:cubicBezTo>
                  <a:pt x="0" y="14"/>
                  <a:pt x="13" y="0"/>
                  <a:pt x="29" y="0"/>
                </a:cubicBezTo>
                <a:cubicBezTo>
                  <a:pt x="45" y="0"/>
                  <a:pt x="57" y="14"/>
                  <a:pt x="57" y="29"/>
                </a:cubicBezTo>
              </a:path>
            </a:pathLst>
          </a:custGeom>
          <a:noFill/>
          <a:ln w="11113" cap="flat">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u-HU"/>
          </a:p>
        </p:txBody>
      </p:sp>
      <p:sp>
        <p:nvSpPr>
          <p:cNvPr id="49" name="Oval 46">
            <a:extLst>
              <a:ext uri="{FF2B5EF4-FFF2-40B4-BE49-F238E27FC236}">
                <a16:creationId xmlns:a16="http://schemas.microsoft.com/office/drawing/2014/main" id="{F273228D-E665-49AD-A764-0CBE7729F4E7}"/>
              </a:ext>
            </a:extLst>
          </p:cNvPr>
          <p:cNvSpPr>
            <a:spLocks noChangeArrowheads="1"/>
          </p:cNvSpPr>
          <p:nvPr/>
        </p:nvSpPr>
        <p:spPr bwMode="auto">
          <a:xfrm>
            <a:off x="6064885" y="4397058"/>
            <a:ext cx="92075" cy="92075"/>
          </a:xfrm>
          <a:prstGeom prst="ellipse">
            <a:avLst/>
          </a:pr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hu-HU"/>
          </a:p>
        </p:txBody>
      </p:sp>
      <p:sp>
        <p:nvSpPr>
          <p:cNvPr id="50" name="Oval 47">
            <a:extLst>
              <a:ext uri="{FF2B5EF4-FFF2-40B4-BE49-F238E27FC236}">
                <a16:creationId xmlns:a16="http://schemas.microsoft.com/office/drawing/2014/main" id="{C424E78A-7ADC-4E4E-BBE5-EE7DCF00A8F6}"/>
              </a:ext>
            </a:extLst>
          </p:cNvPr>
          <p:cNvSpPr>
            <a:spLocks noChangeArrowheads="1"/>
          </p:cNvSpPr>
          <p:nvPr/>
        </p:nvSpPr>
        <p:spPr bwMode="auto">
          <a:xfrm>
            <a:off x="6064885" y="4397058"/>
            <a:ext cx="92075" cy="92075"/>
          </a:xfrm>
          <a:prstGeom prst="ellipse">
            <a:avLst/>
          </a:prstGeom>
          <a:noFill/>
          <a:ln w="11113" cap="flat">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u-HU"/>
          </a:p>
        </p:txBody>
      </p:sp>
      <p:sp>
        <p:nvSpPr>
          <p:cNvPr id="51" name="Oval 48">
            <a:extLst>
              <a:ext uri="{FF2B5EF4-FFF2-40B4-BE49-F238E27FC236}">
                <a16:creationId xmlns:a16="http://schemas.microsoft.com/office/drawing/2014/main" id="{E05E90DB-0309-43BC-8612-B903C49EFF6E}"/>
              </a:ext>
            </a:extLst>
          </p:cNvPr>
          <p:cNvSpPr>
            <a:spLocks noChangeArrowheads="1"/>
          </p:cNvSpPr>
          <p:nvPr/>
        </p:nvSpPr>
        <p:spPr bwMode="auto">
          <a:xfrm>
            <a:off x="7374573" y="4673283"/>
            <a:ext cx="92075" cy="92075"/>
          </a:xfrm>
          <a:prstGeom prst="ellipse">
            <a:avLst/>
          </a:pr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hu-HU"/>
          </a:p>
        </p:txBody>
      </p:sp>
      <p:sp>
        <p:nvSpPr>
          <p:cNvPr id="52" name="Oval 49">
            <a:extLst>
              <a:ext uri="{FF2B5EF4-FFF2-40B4-BE49-F238E27FC236}">
                <a16:creationId xmlns:a16="http://schemas.microsoft.com/office/drawing/2014/main" id="{E8086A6A-4860-4579-92F2-479A93268FF8}"/>
              </a:ext>
            </a:extLst>
          </p:cNvPr>
          <p:cNvSpPr>
            <a:spLocks noChangeArrowheads="1"/>
          </p:cNvSpPr>
          <p:nvPr/>
        </p:nvSpPr>
        <p:spPr bwMode="auto">
          <a:xfrm>
            <a:off x="7374573" y="4673283"/>
            <a:ext cx="92075" cy="92075"/>
          </a:xfrm>
          <a:prstGeom prst="ellipse">
            <a:avLst/>
          </a:prstGeom>
          <a:noFill/>
          <a:ln w="11113" cap="flat">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u-HU"/>
          </a:p>
        </p:txBody>
      </p:sp>
      <p:sp>
        <p:nvSpPr>
          <p:cNvPr id="53" name="Freeform 50">
            <a:extLst>
              <a:ext uri="{FF2B5EF4-FFF2-40B4-BE49-F238E27FC236}">
                <a16:creationId xmlns:a16="http://schemas.microsoft.com/office/drawing/2014/main" id="{6F16BB3B-771F-4E55-835F-6EE6C146F892}"/>
              </a:ext>
            </a:extLst>
          </p:cNvPr>
          <p:cNvSpPr>
            <a:spLocks/>
          </p:cNvSpPr>
          <p:nvPr/>
        </p:nvSpPr>
        <p:spPr bwMode="auto">
          <a:xfrm>
            <a:off x="913448" y="4920933"/>
            <a:ext cx="6513512" cy="1114425"/>
          </a:xfrm>
          <a:custGeom>
            <a:avLst/>
            <a:gdLst>
              <a:gd name="T0" fmla="*/ 0 w 4103"/>
              <a:gd name="T1" fmla="*/ 0 h 702"/>
              <a:gd name="T2" fmla="*/ 825 w 4103"/>
              <a:gd name="T3" fmla="*/ 137 h 702"/>
              <a:gd name="T4" fmla="*/ 1642 w 4103"/>
              <a:gd name="T5" fmla="*/ 275 h 702"/>
              <a:gd name="T6" fmla="*/ 2460 w 4103"/>
              <a:gd name="T7" fmla="*/ 420 h 702"/>
              <a:gd name="T8" fmla="*/ 3285 w 4103"/>
              <a:gd name="T9" fmla="*/ 557 h 702"/>
              <a:gd name="T10" fmla="*/ 4103 w 4103"/>
              <a:gd name="T11" fmla="*/ 702 h 702"/>
            </a:gdLst>
            <a:ahLst/>
            <a:cxnLst>
              <a:cxn ang="0">
                <a:pos x="T0" y="T1"/>
              </a:cxn>
              <a:cxn ang="0">
                <a:pos x="T2" y="T3"/>
              </a:cxn>
              <a:cxn ang="0">
                <a:pos x="T4" y="T5"/>
              </a:cxn>
              <a:cxn ang="0">
                <a:pos x="T6" y="T7"/>
              </a:cxn>
              <a:cxn ang="0">
                <a:pos x="T8" y="T9"/>
              </a:cxn>
              <a:cxn ang="0">
                <a:pos x="T10" y="T11"/>
              </a:cxn>
            </a:cxnLst>
            <a:rect l="0" t="0" r="r" b="b"/>
            <a:pathLst>
              <a:path w="4103" h="702">
                <a:moveTo>
                  <a:pt x="0" y="0"/>
                </a:moveTo>
                <a:lnTo>
                  <a:pt x="825" y="137"/>
                </a:lnTo>
                <a:lnTo>
                  <a:pt x="1642" y="275"/>
                </a:lnTo>
                <a:lnTo>
                  <a:pt x="2460" y="420"/>
                </a:lnTo>
                <a:lnTo>
                  <a:pt x="3285" y="557"/>
                </a:lnTo>
                <a:lnTo>
                  <a:pt x="4103" y="702"/>
                </a:lnTo>
              </a:path>
            </a:pathLst>
          </a:custGeom>
          <a:noFill/>
          <a:ln w="23813" cap="rnd">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u-HU"/>
          </a:p>
        </p:txBody>
      </p:sp>
      <p:sp>
        <p:nvSpPr>
          <p:cNvPr id="54" name="Freeform 51">
            <a:extLst>
              <a:ext uri="{FF2B5EF4-FFF2-40B4-BE49-F238E27FC236}">
                <a16:creationId xmlns:a16="http://schemas.microsoft.com/office/drawing/2014/main" id="{EE114CCB-54BE-4E00-94CF-EC4576593942}"/>
              </a:ext>
            </a:extLst>
          </p:cNvPr>
          <p:cNvSpPr>
            <a:spLocks/>
          </p:cNvSpPr>
          <p:nvPr/>
        </p:nvSpPr>
        <p:spPr bwMode="auto">
          <a:xfrm>
            <a:off x="913448" y="4116071"/>
            <a:ext cx="6513512" cy="1550988"/>
          </a:xfrm>
          <a:custGeom>
            <a:avLst/>
            <a:gdLst>
              <a:gd name="T0" fmla="*/ 0 w 4103"/>
              <a:gd name="T1" fmla="*/ 0 h 977"/>
              <a:gd name="T2" fmla="*/ 825 w 4103"/>
              <a:gd name="T3" fmla="*/ 195 h 977"/>
              <a:gd name="T4" fmla="*/ 1642 w 4103"/>
              <a:gd name="T5" fmla="*/ 391 h 977"/>
              <a:gd name="T6" fmla="*/ 2460 w 4103"/>
              <a:gd name="T7" fmla="*/ 586 h 977"/>
              <a:gd name="T8" fmla="*/ 3285 w 4103"/>
              <a:gd name="T9" fmla="*/ 782 h 977"/>
              <a:gd name="T10" fmla="*/ 4103 w 4103"/>
              <a:gd name="T11" fmla="*/ 977 h 977"/>
            </a:gdLst>
            <a:ahLst/>
            <a:cxnLst>
              <a:cxn ang="0">
                <a:pos x="T0" y="T1"/>
              </a:cxn>
              <a:cxn ang="0">
                <a:pos x="T2" y="T3"/>
              </a:cxn>
              <a:cxn ang="0">
                <a:pos x="T4" y="T5"/>
              </a:cxn>
              <a:cxn ang="0">
                <a:pos x="T6" y="T7"/>
              </a:cxn>
              <a:cxn ang="0">
                <a:pos x="T8" y="T9"/>
              </a:cxn>
              <a:cxn ang="0">
                <a:pos x="T10" y="T11"/>
              </a:cxn>
            </a:cxnLst>
            <a:rect l="0" t="0" r="r" b="b"/>
            <a:pathLst>
              <a:path w="4103" h="977">
                <a:moveTo>
                  <a:pt x="0" y="0"/>
                </a:moveTo>
                <a:lnTo>
                  <a:pt x="825" y="195"/>
                </a:lnTo>
                <a:lnTo>
                  <a:pt x="1642" y="391"/>
                </a:lnTo>
                <a:lnTo>
                  <a:pt x="2460" y="586"/>
                </a:lnTo>
                <a:lnTo>
                  <a:pt x="3285" y="782"/>
                </a:lnTo>
                <a:lnTo>
                  <a:pt x="4103" y="977"/>
                </a:lnTo>
              </a:path>
            </a:pathLst>
          </a:custGeom>
          <a:noFill/>
          <a:ln w="23813" cap="rnd">
            <a:solidFill>
              <a:srgbClr val="00206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u-HU"/>
          </a:p>
        </p:txBody>
      </p:sp>
      <p:sp>
        <p:nvSpPr>
          <p:cNvPr id="55" name="Freeform 52">
            <a:extLst>
              <a:ext uri="{FF2B5EF4-FFF2-40B4-BE49-F238E27FC236}">
                <a16:creationId xmlns:a16="http://schemas.microsoft.com/office/drawing/2014/main" id="{3C66318C-A367-4C7A-9B5F-B8A3A8F5521F}"/>
              </a:ext>
            </a:extLst>
          </p:cNvPr>
          <p:cNvSpPr>
            <a:spLocks/>
          </p:cNvSpPr>
          <p:nvPr/>
        </p:nvSpPr>
        <p:spPr bwMode="auto">
          <a:xfrm>
            <a:off x="913448" y="2988946"/>
            <a:ext cx="6513512" cy="2160588"/>
          </a:xfrm>
          <a:custGeom>
            <a:avLst/>
            <a:gdLst>
              <a:gd name="T0" fmla="*/ 0 w 4103"/>
              <a:gd name="T1" fmla="*/ 0 h 1361"/>
              <a:gd name="T2" fmla="*/ 825 w 4103"/>
              <a:gd name="T3" fmla="*/ 268 h 1361"/>
              <a:gd name="T4" fmla="*/ 1642 w 4103"/>
              <a:gd name="T5" fmla="*/ 543 h 1361"/>
              <a:gd name="T6" fmla="*/ 2460 w 4103"/>
              <a:gd name="T7" fmla="*/ 818 h 1361"/>
              <a:gd name="T8" fmla="*/ 3285 w 4103"/>
              <a:gd name="T9" fmla="*/ 1093 h 1361"/>
              <a:gd name="T10" fmla="*/ 4103 w 4103"/>
              <a:gd name="T11" fmla="*/ 1361 h 1361"/>
            </a:gdLst>
            <a:ahLst/>
            <a:cxnLst>
              <a:cxn ang="0">
                <a:pos x="T0" y="T1"/>
              </a:cxn>
              <a:cxn ang="0">
                <a:pos x="T2" y="T3"/>
              </a:cxn>
              <a:cxn ang="0">
                <a:pos x="T4" y="T5"/>
              </a:cxn>
              <a:cxn ang="0">
                <a:pos x="T6" y="T7"/>
              </a:cxn>
              <a:cxn ang="0">
                <a:pos x="T8" y="T9"/>
              </a:cxn>
              <a:cxn ang="0">
                <a:pos x="T10" y="T11"/>
              </a:cxn>
            </a:cxnLst>
            <a:rect l="0" t="0" r="r" b="b"/>
            <a:pathLst>
              <a:path w="4103" h="1361">
                <a:moveTo>
                  <a:pt x="0" y="0"/>
                </a:moveTo>
                <a:lnTo>
                  <a:pt x="825" y="268"/>
                </a:lnTo>
                <a:lnTo>
                  <a:pt x="1642" y="543"/>
                </a:lnTo>
                <a:lnTo>
                  <a:pt x="2460" y="818"/>
                </a:lnTo>
                <a:lnTo>
                  <a:pt x="3285" y="1093"/>
                </a:lnTo>
                <a:lnTo>
                  <a:pt x="4103" y="1361"/>
                </a:lnTo>
              </a:path>
            </a:pathLst>
          </a:custGeom>
          <a:noFill/>
          <a:ln w="23813" cap="rnd">
            <a:solidFill>
              <a:srgbClr val="C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u-HU"/>
          </a:p>
        </p:txBody>
      </p:sp>
      <p:sp>
        <p:nvSpPr>
          <p:cNvPr id="56" name="Rectangle 53">
            <a:extLst>
              <a:ext uri="{FF2B5EF4-FFF2-40B4-BE49-F238E27FC236}">
                <a16:creationId xmlns:a16="http://schemas.microsoft.com/office/drawing/2014/main" id="{66261A63-B797-4084-9E0A-D09FBBE5455F}"/>
              </a:ext>
            </a:extLst>
          </p:cNvPr>
          <p:cNvSpPr>
            <a:spLocks noChangeArrowheads="1"/>
          </p:cNvSpPr>
          <p:nvPr/>
        </p:nvSpPr>
        <p:spPr bwMode="auto">
          <a:xfrm>
            <a:off x="233998" y="5913121"/>
            <a:ext cx="496931"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hu-HU" altLang="hu-HU" sz="1700" b="0" i="0" u="none" strike="noStrike" cap="none" normalizeH="0" baseline="0" dirty="0" smtClean="0">
                <a:ln>
                  <a:noFill/>
                </a:ln>
                <a:solidFill>
                  <a:srgbClr val="595959"/>
                </a:solidFill>
                <a:effectLst/>
                <a:latin typeface="Calibri" panose="020F0502020204030204" pitchFamily="34" charset="0"/>
              </a:rPr>
              <a:t>0.800</a:t>
            </a:r>
            <a:endParaRPr kumimoji="0" lang="hu-HU" altLang="hu-HU" sz="1800" b="0" i="0" u="none" strike="noStrike" cap="none" normalizeH="0" baseline="0" dirty="0">
              <a:ln>
                <a:noFill/>
              </a:ln>
              <a:solidFill>
                <a:schemeClr val="tx1"/>
              </a:solidFill>
              <a:effectLst/>
              <a:latin typeface="Arial" panose="020B0604020202020204" pitchFamily="34" charset="0"/>
            </a:endParaRPr>
          </a:p>
        </p:txBody>
      </p:sp>
      <p:sp>
        <p:nvSpPr>
          <p:cNvPr id="57" name="Rectangle 54">
            <a:extLst>
              <a:ext uri="{FF2B5EF4-FFF2-40B4-BE49-F238E27FC236}">
                <a16:creationId xmlns:a16="http://schemas.microsoft.com/office/drawing/2014/main" id="{74FBA627-6496-495B-8362-BE8E15688056}"/>
              </a:ext>
            </a:extLst>
          </p:cNvPr>
          <p:cNvSpPr>
            <a:spLocks noChangeArrowheads="1"/>
          </p:cNvSpPr>
          <p:nvPr/>
        </p:nvSpPr>
        <p:spPr bwMode="auto">
          <a:xfrm>
            <a:off x="233998" y="5347971"/>
            <a:ext cx="496931"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hu-HU" altLang="hu-HU" sz="1700" b="0" i="0" u="none" strike="noStrike" cap="none" normalizeH="0" baseline="0" dirty="0" smtClean="0">
                <a:ln>
                  <a:noFill/>
                </a:ln>
                <a:solidFill>
                  <a:srgbClr val="595959"/>
                </a:solidFill>
                <a:effectLst/>
                <a:latin typeface="Calibri" panose="020F0502020204030204" pitchFamily="34" charset="0"/>
              </a:rPr>
              <a:t>1.300</a:t>
            </a:r>
            <a:endParaRPr kumimoji="0" lang="hu-HU" altLang="hu-HU" sz="1800" b="0" i="0" u="none" strike="noStrike" cap="none" normalizeH="0" baseline="0" dirty="0">
              <a:ln>
                <a:noFill/>
              </a:ln>
              <a:solidFill>
                <a:schemeClr val="tx1"/>
              </a:solidFill>
              <a:effectLst/>
              <a:latin typeface="Arial" panose="020B0604020202020204" pitchFamily="34" charset="0"/>
            </a:endParaRPr>
          </a:p>
        </p:txBody>
      </p:sp>
      <p:sp>
        <p:nvSpPr>
          <p:cNvPr id="58" name="Rectangle 55">
            <a:extLst>
              <a:ext uri="{FF2B5EF4-FFF2-40B4-BE49-F238E27FC236}">
                <a16:creationId xmlns:a16="http://schemas.microsoft.com/office/drawing/2014/main" id="{64B95F1A-369E-4DDB-A777-54C486FB60BD}"/>
              </a:ext>
            </a:extLst>
          </p:cNvPr>
          <p:cNvSpPr>
            <a:spLocks noChangeArrowheads="1"/>
          </p:cNvSpPr>
          <p:nvPr/>
        </p:nvSpPr>
        <p:spPr bwMode="auto">
          <a:xfrm>
            <a:off x="233998" y="4779646"/>
            <a:ext cx="496931"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hu-HU" altLang="hu-HU" sz="1700" b="0" i="0" u="none" strike="noStrike" cap="none" normalizeH="0" baseline="0" dirty="0" smtClean="0">
                <a:ln>
                  <a:noFill/>
                </a:ln>
                <a:solidFill>
                  <a:srgbClr val="595959"/>
                </a:solidFill>
                <a:effectLst/>
                <a:latin typeface="Calibri" panose="020F0502020204030204" pitchFamily="34" charset="0"/>
              </a:rPr>
              <a:t>1.800</a:t>
            </a:r>
            <a:endParaRPr kumimoji="0" lang="hu-HU" altLang="hu-HU" sz="1800" b="0" i="0" u="none" strike="noStrike" cap="none" normalizeH="0" baseline="0" dirty="0">
              <a:ln>
                <a:noFill/>
              </a:ln>
              <a:solidFill>
                <a:schemeClr val="tx1"/>
              </a:solidFill>
              <a:effectLst/>
              <a:latin typeface="Arial" panose="020B0604020202020204" pitchFamily="34" charset="0"/>
            </a:endParaRPr>
          </a:p>
        </p:txBody>
      </p:sp>
      <p:sp>
        <p:nvSpPr>
          <p:cNvPr id="59" name="Rectangle 56">
            <a:extLst>
              <a:ext uri="{FF2B5EF4-FFF2-40B4-BE49-F238E27FC236}">
                <a16:creationId xmlns:a16="http://schemas.microsoft.com/office/drawing/2014/main" id="{CA4F44E5-E7A5-4864-B332-56552A929EA7}"/>
              </a:ext>
            </a:extLst>
          </p:cNvPr>
          <p:cNvSpPr>
            <a:spLocks noChangeArrowheads="1"/>
          </p:cNvSpPr>
          <p:nvPr/>
        </p:nvSpPr>
        <p:spPr bwMode="auto">
          <a:xfrm>
            <a:off x="233998" y="4209733"/>
            <a:ext cx="496931"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hu-HU" altLang="hu-HU" sz="1700" b="0" i="0" u="none" strike="noStrike" cap="none" normalizeH="0" baseline="0" dirty="0" smtClean="0">
                <a:ln>
                  <a:noFill/>
                </a:ln>
                <a:solidFill>
                  <a:srgbClr val="595959"/>
                </a:solidFill>
                <a:effectLst/>
                <a:latin typeface="Calibri" panose="020F0502020204030204" pitchFamily="34" charset="0"/>
              </a:rPr>
              <a:t>2.300</a:t>
            </a:r>
            <a:endParaRPr kumimoji="0" lang="hu-HU" altLang="hu-HU" sz="1800" b="0" i="0" u="none" strike="noStrike" cap="none" normalizeH="0" baseline="0" dirty="0">
              <a:ln>
                <a:noFill/>
              </a:ln>
              <a:solidFill>
                <a:schemeClr val="tx1"/>
              </a:solidFill>
              <a:effectLst/>
              <a:latin typeface="Arial" panose="020B0604020202020204" pitchFamily="34" charset="0"/>
            </a:endParaRPr>
          </a:p>
        </p:txBody>
      </p:sp>
      <p:sp>
        <p:nvSpPr>
          <p:cNvPr id="60" name="Rectangle 57">
            <a:extLst>
              <a:ext uri="{FF2B5EF4-FFF2-40B4-BE49-F238E27FC236}">
                <a16:creationId xmlns:a16="http://schemas.microsoft.com/office/drawing/2014/main" id="{6633A4D7-1A25-4EB3-BC37-A1F14E6470AE}"/>
              </a:ext>
            </a:extLst>
          </p:cNvPr>
          <p:cNvSpPr>
            <a:spLocks noChangeArrowheads="1"/>
          </p:cNvSpPr>
          <p:nvPr/>
        </p:nvSpPr>
        <p:spPr bwMode="auto">
          <a:xfrm>
            <a:off x="233998" y="3644583"/>
            <a:ext cx="496931"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hu-HU" altLang="hu-HU" sz="1700" b="0" i="0" u="none" strike="noStrike" cap="none" normalizeH="0" baseline="0" dirty="0" smtClean="0">
                <a:ln>
                  <a:noFill/>
                </a:ln>
                <a:solidFill>
                  <a:srgbClr val="595959"/>
                </a:solidFill>
                <a:effectLst/>
                <a:latin typeface="Calibri" panose="020F0502020204030204" pitchFamily="34" charset="0"/>
              </a:rPr>
              <a:t>2.800</a:t>
            </a:r>
            <a:endParaRPr kumimoji="0" lang="hu-HU" altLang="hu-HU" sz="1800" b="0" i="0" u="none" strike="noStrike" cap="none" normalizeH="0" baseline="0" dirty="0">
              <a:ln>
                <a:noFill/>
              </a:ln>
              <a:solidFill>
                <a:schemeClr val="tx1"/>
              </a:solidFill>
              <a:effectLst/>
              <a:latin typeface="Arial" panose="020B0604020202020204" pitchFamily="34" charset="0"/>
            </a:endParaRPr>
          </a:p>
        </p:txBody>
      </p:sp>
      <p:sp>
        <p:nvSpPr>
          <p:cNvPr id="61" name="Rectangle 58">
            <a:extLst>
              <a:ext uri="{FF2B5EF4-FFF2-40B4-BE49-F238E27FC236}">
                <a16:creationId xmlns:a16="http://schemas.microsoft.com/office/drawing/2014/main" id="{5E695539-AD35-44CA-A460-6533A11D6A0B}"/>
              </a:ext>
            </a:extLst>
          </p:cNvPr>
          <p:cNvSpPr>
            <a:spLocks noChangeArrowheads="1"/>
          </p:cNvSpPr>
          <p:nvPr/>
        </p:nvSpPr>
        <p:spPr bwMode="auto">
          <a:xfrm>
            <a:off x="233998" y="3076258"/>
            <a:ext cx="496931"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hu-HU" altLang="hu-HU" sz="1700" b="0" i="0" u="none" strike="noStrike" cap="none" normalizeH="0" baseline="0" dirty="0" smtClean="0">
                <a:ln>
                  <a:noFill/>
                </a:ln>
                <a:solidFill>
                  <a:srgbClr val="595959"/>
                </a:solidFill>
                <a:effectLst/>
                <a:latin typeface="Calibri" panose="020F0502020204030204" pitchFamily="34" charset="0"/>
              </a:rPr>
              <a:t>3.300</a:t>
            </a:r>
            <a:endParaRPr kumimoji="0" lang="hu-HU" altLang="hu-HU" sz="1800" b="0" i="0" u="none" strike="noStrike" cap="none" normalizeH="0" baseline="0" dirty="0">
              <a:ln>
                <a:noFill/>
              </a:ln>
              <a:solidFill>
                <a:schemeClr val="tx1"/>
              </a:solidFill>
              <a:effectLst/>
              <a:latin typeface="Arial" panose="020B0604020202020204" pitchFamily="34" charset="0"/>
            </a:endParaRPr>
          </a:p>
        </p:txBody>
      </p:sp>
      <p:sp>
        <p:nvSpPr>
          <p:cNvPr id="62" name="Rectangle 59">
            <a:extLst>
              <a:ext uri="{FF2B5EF4-FFF2-40B4-BE49-F238E27FC236}">
                <a16:creationId xmlns:a16="http://schemas.microsoft.com/office/drawing/2014/main" id="{056B3B2D-64F8-4775-8B93-983F360C4F56}"/>
              </a:ext>
            </a:extLst>
          </p:cNvPr>
          <p:cNvSpPr>
            <a:spLocks noChangeArrowheads="1"/>
          </p:cNvSpPr>
          <p:nvPr/>
        </p:nvSpPr>
        <p:spPr bwMode="auto">
          <a:xfrm>
            <a:off x="867410" y="6192521"/>
            <a:ext cx="230187"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hu-HU" altLang="hu-HU" sz="1700" b="0" i="0" u="none" strike="noStrike" cap="none" normalizeH="0" baseline="0">
                <a:ln>
                  <a:noFill/>
                </a:ln>
                <a:solidFill>
                  <a:srgbClr val="595959"/>
                </a:solidFill>
                <a:effectLst/>
                <a:latin typeface="Calibri" panose="020F0502020204030204" pitchFamily="34" charset="0"/>
              </a:rPr>
              <a:t>0</a:t>
            </a:r>
            <a:endParaRPr kumimoji="0" lang="hu-HU" altLang="hu-HU" sz="1800" b="0" i="0" u="none" strike="noStrike" cap="none" normalizeH="0" baseline="0">
              <a:ln>
                <a:noFill/>
              </a:ln>
              <a:solidFill>
                <a:schemeClr val="tx1"/>
              </a:solidFill>
              <a:effectLst/>
              <a:latin typeface="Arial" panose="020B0604020202020204" pitchFamily="34" charset="0"/>
            </a:endParaRPr>
          </a:p>
        </p:txBody>
      </p:sp>
      <p:sp>
        <p:nvSpPr>
          <p:cNvPr id="63" name="Rectangle 60">
            <a:extLst>
              <a:ext uri="{FF2B5EF4-FFF2-40B4-BE49-F238E27FC236}">
                <a16:creationId xmlns:a16="http://schemas.microsoft.com/office/drawing/2014/main" id="{4DCDFC48-8F95-4BB5-BE9E-6595DA7447E7}"/>
              </a:ext>
            </a:extLst>
          </p:cNvPr>
          <p:cNvSpPr>
            <a:spLocks noChangeArrowheads="1"/>
          </p:cNvSpPr>
          <p:nvPr/>
        </p:nvSpPr>
        <p:spPr bwMode="auto">
          <a:xfrm>
            <a:off x="2115185" y="6192521"/>
            <a:ext cx="344487"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hu-HU" altLang="hu-HU" sz="1700" b="0" i="0" u="none" strike="noStrike" cap="none" normalizeH="0" baseline="0">
                <a:ln>
                  <a:noFill/>
                </a:ln>
                <a:solidFill>
                  <a:srgbClr val="595959"/>
                </a:solidFill>
                <a:effectLst/>
                <a:latin typeface="Calibri" panose="020F0502020204030204" pitchFamily="34" charset="0"/>
              </a:rPr>
              <a:t>20</a:t>
            </a:r>
            <a:endParaRPr kumimoji="0" lang="hu-HU" altLang="hu-HU" sz="1800" b="0" i="0" u="none" strike="noStrike" cap="none" normalizeH="0" baseline="0">
              <a:ln>
                <a:noFill/>
              </a:ln>
              <a:solidFill>
                <a:schemeClr val="tx1"/>
              </a:solidFill>
              <a:effectLst/>
              <a:latin typeface="Arial" panose="020B0604020202020204" pitchFamily="34" charset="0"/>
            </a:endParaRPr>
          </a:p>
        </p:txBody>
      </p:sp>
      <p:sp>
        <p:nvSpPr>
          <p:cNvPr id="64" name="Rectangle 61">
            <a:extLst>
              <a:ext uri="{FF2B5EF4-FFF2-40B4-BE49-F238E27FC236}">
                <a16:creationId xmlns:a16="http://schemas.microsoft.com/office/drawing/2014/main" id="{3C66FAB1-3C21-4467-AEDC-E398CE5AA7E7}"/>
              </a:ext>
            </a:extLst>
          </p:cNvPr>
          <p:cNvSpPr>
            <a:spLocks noChangeArrowheads="1"/>
          </p:cNvSpPr>
          <p:nvPr/>
        </p:nvSpPr>
        <p:spPr bwMode="auto">
          <a:xfrm>
            <a:off x="3418523" y="6192521"/>
            <a:ext cx="344487"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hu-HU" altLang="hu-HU" sz="1700" b="0" i="0" u="none" strike="noStrike" cap="none" normalizeH="0" baseline="0">
                <a:ln>
                  <a:noFill/>
                </a:ln>
                <a:solidFill>
                  <a:srgbClr val="595959"/>
                </a:solidFill>
                <a:effectLst/>
                <a:latin typeface="Calibri" panose="020F0502020204030204" pitchFamily="34" charset="0"/>
              </a:rPr>
              <a:t>40</a:t>
            </a:r>
            <a:endParaRPr kumimoji="0" lang="hu-HU" altLang="hu-HU" sz="1800" b="0" i="0" u="none" strike="noStrike" cap="none" normalizeH="0" baseline="0">
              <a:ln>
                <a:noFill/>
              </a:ln>
              <a:solidFill>
                <a:schemeClr val="tx1"/>
              </a:solidFill>
              <a:effectLst/>
              <a:latin typeface="Arial" panose="020B0604020202020204" pitchFamily="34" charset="0"/>
            </a:endParaRPr>
          </a:p>
        </p:txBody>
      </p:sp>
      <p:sp>
        <p:nvSpPr>
          <p:cNvPr id="65" name="Rectangle 62">
            <a:extLst>
              <a:ext uri="{FF2B5EF4-FFF2-40B4-BE49-F238E27FC236}">
                <a16:creationId xmlns:a16="http://schemas.microsoft.com/office/drawing/2014/main" id="{502E6E9D-7D0D-45AB-A991-BBE69F7992DF}"/>
              </a:ext>
            </a:extLst>
          </p:cNvPr>
          <p:cNvSpPr>
            <a:spLocks noChangeArrowheads="1"/>
          </p:cNvSpPr>
          <p:nvPr/>
        </p:nvSpPr>
        <p:spPr bwMode="auto">
          <a:xfrm>
            <a:off x="4720273" y="6192521"/>
            <a:ext cx="344487"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hu-HU" altLang="hu-HU" sz="1700" b="0" i="0" u="none" strike="noStrike" cap="none" normalizeH="0" baseline="0">
                <a:ln>
                  <a:noFill/>
                </a:ln>
                <a:solidFill>
                  <a:srgbClr val="595959"/>
                </a:solidFill>
                <a:effectLst/>
                <a:latin typeface="Calibri" panose="020F0502020204030204" pitchFamily="34" charset="0"/>
              </a:rPr>
              <a:t>60</a:t>
            </a:r>
            <a:endParaRPr kumimoji="0" lang="hu-HU" altLang="hu-HU" sz="1800" b="0" i="0" u="none" strike="noStrike" cap="none" normalizeH="0" baseline="0">
              <a:ln>
                <a:noFill/>
              </a:ln>
              <a:solidFill>
                <a:schemeClr val="tx1"/>
              </a:solidFill>
              <a:effectLst/>
              <a:latin typeface="Arial" panose="020B0604020202020204" pitchFamily="34" charset="0"/>
            </a:endParaRPr>
          </a:p>
        </p:txBody>
      </p:sp>
      <p:sp>
        <p:nvSpPr>
          <p:cNvPr id="66" name="Rectangle 63">
            <a:extLst>
              <a:ext uri="{FF2B5EF4-FFF2-40B4-BE49-F238E27FC236}">
                <a16:creationId xmlns:a16="http://schemas.microsoft.com/office/drawing/2014/main" id="{DDE02A6F-E16E-4675-ACBE-C61C12BC3606}"/>
              </a:ext>
            </a:extLst>
          </p:cNvPr>
          <p:cNvSpPr>
            <a:spLocks noChangeArrowheads="1"/>
          </p:cNvSpPr>
          <p:nvPr/>
        </p:nvSpPr>
        <p:spPr bwMode="auto">
          <a:xfrm>
            <a:off x="6023610" y="6192521"/>
            <a:ext cx="344487"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hu-HU" altLang="hu-HU" sz="1700" b="0" i="0" u="none" strike="noStrike" cap="none" normalizeH="0" baseline="0">
                <a:ln>
                  <a:noFill/>
                </a:ln>
                <a:solidFill>
                  <a:srgbClr val="595959"/>
                </a:solidFill>
                <a:effectLst/>
                <a:latin typeface="Calibri" panose="020F0502020204030204" pitchFamily="34" charset="0"/>
              </a:rPr>
              <a:t>80</a:t>
            </a:r>
            <a:endParaRPr kumimoji="0" lang="hu-HU" altLang="hu-HU" sz="1800" b="0" i="0" u="none" strike="noStrike" cap="none" normalizeH="0" baseline="0">
              <a:ln>
                <a:noFill/>
              </a:ln>
              <a:solidFill>
                <a:schemeClr val="tx1"/>
              </a:solidFill>
              <a:effectLst/>
              <a:latin typeface="Arial" panose="020B0604020202020204" pitchFamily="34" charset="0"/>
            </a:endParaRPr>
          </a:p>
        </p:txBody>
      </p:sp>
      <p:sp>
        <p:nvSpPr>
          <p:cNvPr id="67" name="Rectangle 64">
            <a:extLst>
              <a:ext uri="{FF2B5EF4-FFF2-40B4-BE49-F238E27FC236}">
                <a16:creationId xmlns:a16="http://schemas.microsoft.com/office/drawing/2014/main" id="{7B055191-3DB3-4A59-8BA2-00D5CED40CF1}"/>
              </a:ext>
            </a:extLst>
          </p:cNvPr>
          <p:cNvSpPr>
            <a:spLocks noChangeArrowheads="1"/>
          </p:cNvSpPr>
          <p:nvPr/>
        </p:nvSpPr>
        <p:spPr bwMode="auto">
          <a:xfrm>
            <a:off x="7271385" y="6192521"/>
            <a:ext cx="458787"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hu-HU" altLang="hu-HU" sz="1700" b="0" i="0" u="none" strike="noStrike" cap="none" normalizeH="0" baseline="0">
                <a:ln>
                  <a:noFill/>
                </a:ln>
                <a:solidFill>
                  <a:srgbClr val="595959"/>
                </a:solidFill>
                <a:effectLst/>
                <a:latin typeface="Calibri" panose="020F0502020204030204" pitchFamily="34" charset="0"/>
              </a:rPr>
              <a:t>100</a:t>
            </a:r>
            <a:endParaRPr kumimoji="0" lang="hu-HU" altLang="hu-HU" sz="1800" b="0" i="0" u="none" strike="noStrike" cap="none" normalizeH="0" baseline="0">
              <a:ln>
                <a:noFill/>
              </a:ln>
              <a:solidFill>
                <a:schemeClr val="tx1"/>
              </a:solidFill>
              <a:effectLst/>
              <a:latin typeface="Arial" panose="020B0604020202020204" pitchFamily="34" charset="0"/>
            </a:endParaRPr>
          </a:p>
        </p:txBody>
      </p:sp>
      <p:sp>
        <p:nvSpPr>
          <p:cNvPr id="69" name="Rectangle 66">
            <a:extLst>
              <a:ext uri="{FF2B5EF4-FFF2-40B4-BE49-F238E27FC236}">
                <a16:creationId xmlns:a16="http://schemas.microsoft.com/office/drawing/2014/main" id="{10FEC143-2F41-4760-9B97-633ED8D39BE5}"/>
              </a:ext>
            </a:extLst>
          </p:cNvPr>
          <p:cNvSpPr>
            <a:spLocks noChangeArrowheads="1"/>
          </p:cNvSpPr>
          <p:nvPr/>
        </p:nvSpPr>
        <p:spPr bwMode="auto">
          <a:xfrm>
            <a:off x="4056698" y="6500496"/>
            <a:ext cx="366712"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hu-HU" altLang="hu-HU" sz="1700" b="0" i="0" u="none" strike="noStrike" cap="none" normalizeH="0" baseline="0" dirty="0">
                <a:ln>
                  <a:noFill/>
                </a:ln>
                <a:solidFill>
                  <a:srgbClr val="595959"/>
                </a:solidFill>
                <a:effectLst/>
                <a:latin typeface="Calibri" panose="020F0502020204030204" pitchFamily="34" charset="0"/>
              </a:rPr>
              <a:t>t/s</a:t>
            </a:r>
            <a:endParaRPr kumimoji="0" lang="hu-HU" altLang="hu-HU" sz="1800" b="0" i="0" u="none" strike="noStrike" cap="none" normalizeH="0" baseline="0" dirty="0">
              <a:ln>
                <a:noFill/>
              </a:ln>
              <a:solidFill>
                <a:schemeClr val="tx1"/>
              </a:solidFill>
              <a:effectLst/>
              <a:latin typeface="Arial" panose="020B0604020202020204" pitchFamily="34" charset="0"/>
            </a:endParaRPr>
          </a:p>
        </p:txBody>
      </p:sp>
      <p:sp>
        <p:nvSpPr>
          <p:cNvPr id="70" name="Rectangle 67">
            <a:extLst>
              <a:ext uri="{FF2B5EF4-FFF2-40B4-BE49-F238E27FC236}">
                <a16:creationId xmlns:a16="http://schemas.microsoft.com/office/drawing/2014/main" id="{FDB70B30-D35D-4DF8-95FD-72D5A6181682}"/>
              </a:ext>
            </a:extLst>
          </p:cNvPr>
          <p:cNvSpPr>
            <a:spLocks noChangeArrowheads="1"/>
          </p:cNvSpPr>
          <p:nvPr/>
        </p:nvSpPr>
        <p:spPr bwMode="auto">
          <a:xfrm>
            <a:off x="2445385" y="2385696"/>
            <a:ext cx="288290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hu-HU" altLang="hu-HU" sz="1700" b="0" i="0" u="none" strike="noStrike" cap="none" normalizeH="0" baseline="0">
                <a:ln>
                  <a:noFill/>
                </a:ln>
                <a:solidFill>
                  <a:srgbClr val="595959"/>
                </a:solidFill>
                <a:effectLst/>
                <a:latin typeface="Calibri" panose="020F0502020204030204" pitchFamily="34" charset="0"/>
              </a:rPr>
              <a:t>Kezdeti sebességek módszere</a:t>
            </a:r>
            <a:endParaRPr kumimoji="0" lang="hu-HU" altLang="hu-HU" sz="1800" b="0" i="0" u="none" strike="noStrike" cap="none" normalizeH="0" baseline="0">
              <a:ln>
                <a:noFill/>
              </a:ln>
              <a:solidFill>
                <a:schemeClr val="tx1"/>
              </a:solidFill>
              <a:effectLst/>
              <a:latin typeface="Arial" panose="020B0604020202020204" pitchFamily="34" charset="0"/>
            </a:endParaRPr>
          </a:p>
        </p:txBody>
      </p:sp>
      <p:sp>
        <p:nvSpPr>
          <p:cNvPr id="74" name="Rectangle 66">
            <a:extLst>
              <a:ext uri="{FF2B5EF4-FFF2-40B4-BE49-F238E27FC236}">
                <a16:creationId xmlns:a16="http://schemas.microsoft.com/office/drawing/2014/main" id="{8EFD64DD-D63D-4390-96B1-915927CF6D64}"/>
              </a:ext>
            </a:extLst>
          </p:cNvPr>
          <p:cNvSpPr>
            <a:spLocks noChangeArrowheads="1"/>
          </p:cNvSpPr>
          <p:nvPr/>
        </p:nvSpPr>
        <p:spPr bwMode="auto">
          <a:xfrm>
            <a:off x="140018" y="2538096"/>
            <a:ext cx="411972"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hu-HU" altLang="hu-HU" sz="1700" b="0" i="0" u="none" strike="noStrike" cap="none" normalizeH="0" baseline="0" dirty="0" err="1">
                <a:ln>
                  <a:noFill/>
                </a:ln>
                <a:solidFill>
                  <a:srgbClr val="595959"/>
                </a:solidFill>
                <a:effectLst/>
                <a:latin typeface="Calibri" panose="020F0502020204030204" pitchFamily="34" charset="0"/>
              </a:rPr>
              <a:t>c</a:t>
            </a:r>
            <a:r>
              <a:rPr kumimoji="0" lang="hu-HU" altLang="hu-HU" sz="1700" b="0" i="0" u="none" strike="noStrike" cap="none" normalizeH="0" baseline="-25000" dirty="0" err="1">
                <a:ln>
                  <a:noFill/>
                </a:ln>
                <a:solidFill>
                  <a:srgbClr val="595959"/>
                </a:solidFill>
                <a:effectLst/>
                <a:latin typeface="Calibri" panose="020F0502020204030204" pitchFamily="34" charset="0"/>
              </a:rPr>
              <a:t>t</a:t>
            </a:r>
            <a:r>
              <a:rPr kumimoji="0" lang="hu-HU" altLang="hu-HU" sz="1700" b="0" i="0" u="none" strike="noStrike" cap="none" normalizeH="0" baseline="0" dirty="0">
                <a:ln>
                  <a:noFill/>
                </a:ln>
                <a:solidFill>
                  <a:srgbClr val="595959"/>
                </a:solidFill>
                <a:effectLst/>
                <a:latin typeface="Calibri" panose="020F0502020204030204" pitchFamily="34" charset="0"/>
              </a:rPr>
              <a:t>/M</a:t>
            </a:r>
            <a:endParaRPr kumimoji="0" lang="hu-HU" altLang="hu-HU" sz="1800" b="0" i="0" u="none" strike="noStrike" cap="none" normalizeH="0" baseline="0" dirty="0">
              <a:ln>
                <a:noFill/>
              </a:ln>
              <a:solidFill>
                <a:schemeClr val="tx1"/>
              </a:solidFill>
              <a:effectLst/>
              <a:latin typeface="Arial" panose="020B0604020202020204" pitchFamily="34" charset="0"/>
            </a:endParaRPr>
          </a:p>
        </p:txBody>
      </p:sp>
      <p:graphicFrame>
        <p:nvGraphicFramePr>
          <p:cNvPr id="75" name="Objektum 74">
            <a:extLst>
              <a:ext uri="{FF2B5EF4-FFF2-40B4-BE49-F238E27FC236}">
                <a16:creationId xmlns:a16="http://schemas.microsoft.com/office/drawing/2014/main" id="{DEE84E56-A45C-4EF4-A67B-F0C228FB2685}"/>
              </a:ext>
            </a:extLst>
          </p:cNvPr>
          <p:cNvGraphicFramePr>
            <a:graphicFrameLocks noChangeAspect="1"/>
          </p:cNvGraphicFramePr>
          <p:nvPr>
            <p:extLst>
              <p:ext uri="{D42A27DB-BD31-4B8C-83A1-F6EECF244321}">
                <p14:modId xmlns:p14="http://schemas.microsoft.com/office/powerpoint/2010/main" val="917653440"/>
              </p:ext>
            </p:extLst>
          </p:nvPr>
        </p:nvGraphicFramePr>
        <p:xfrm>
          <a:off x="6315075" y="1769109"/>
          <a:ext cx="5628613" cy="2520000"/>
        </p:xfrm>
        <a:graphic>
          <a:graphicData uri="http://schemas.openxmlformats.org/presentationml/2006/ole">
            <mc:AlternateContent xmlns:mc="http://schemas.openxmlformats.org/markup-compatibility/2006">
              <mc:Choice xmlns:v="urn:schemas-microsoft-com:vml" Requires="v">
                <p:oleObj spid="_x0000_s5204" name="Worksheet" r:id="rId3" imgW="2914765" imgH="1304857" progId="Excel.Sheet.12">
                  <p:embed/>
                </p:oleObj>
              </mc:Choice>
              <mc:Fallback>
                <p:oleObj name="Worksheet" r:id="rId3" imgW="2914765" imgH="1304857" progId="Excel.Sheet.12">
                  <p:embed/>
                  <p:pic>
                    <p:nvPicPr>
                      <p:cNvPr id="0" name=""/>
                      <p:cNvPicPr/>
                      <p:nvPr/>
                    </p:nvPicPr>
                    <p:blipFill>
                      <a:blip r:embed="rId4"/>
                      <a:stretch>
                        <a:fillRect/>
                      </a:stretch>
                    </p:blipFill>
                    <p:spPr>
                      <a:xfrm>
                        <a:off x="6315075" y="1769109"/>
                        <a:ext cx="5628613" cy="2520000"/>
                      </a:xfrm>
                      <a:prstGeom prst="rect">
                        <a:avLst/>
                      </a:prstGeom>
                      <a:solidFill>
                        <a:schemeClr val="bg1"/>
                      </a:solidFill>
                    </p:spPr>
                  </p:pic>
                </p:oleObj>
              </mc:Fallback>
            </mc:AlternateContent>
          </a:graphicData>
        </a:graphic>
      </p:graphicFrame>
      <p:sp>
        <p:nvSpPr>
          <p:cNvPr id="76" name="Szövegdoboz 75">
            <a:extLst>
              <a:ext uri="{FF2B5EF4-FFF2-40B4-BE49-F238E27FC236}">
                <a16:creationId xmlns:a16="http://schemas.microsoft.com/office/drawing/2014/main" id="{8976BF57-C464-41DC-AA33-227FA926CCB8}"/>
              </a:ext>
            </a:extLst>
          </p:cNvPr>
          <p:cNvSpPr txBox="1"/>
          <p:nvPr/>
        </p:nvSpPr>
        <p:spPr>
          <a:xfrm>
            <a:off x="7757160" y="4574709"/>
            <a:ext cx="4282440" cy="1815882"/>
          </a:xfrm>
          <a:prstGeom prst="rect">
            <a:avLst/>
          </a:prstGeom>
          <a:noFill/>
        </p:spPr>
        <p:txBody>
          <a:bodyPr wrap="square" rtlCol="0">
            <a:spAutoFit/>
          </a:bodyPr>
          <a:lstStyle/>
          <a:p>
            <a:r>
              <a:rPr lang="en-US" sz="2800" dirty="0">
                <a:latin typeface="Times New Roman" panose="02020603050405020304" pitchFamily="18" charset="0"/>
                <a:cs typeface="Times New Roman" panose="02020603050405020304" pitchFamily="18" charset="0"/>
              </a:rPr>
              <a:t>The rate of the reaction is obtained by dividing the </a:t>
            </a:r>
            <a:r>
              <a:rPr lang="en-US" sz="2800" dirty="0" smtClean="0">
                <a:latin typeface="Times New Roman" panose="02020603050405020304" pitchFamily="18" charset="0"/>
                <a:cs typeface="Times New Roman" panose="02020603050405020304" pitchFamily="18" charset="0"/>
              </a:rPr>
              <a:t>slope</a:t>
            </a:r>
            <a:r>
              <a:rPr lang="hu-HU" sz="2800" dirty="0" smtClean="0">
                <a:latin typeface="Times New Roman" panose="02020603050405020304" pitchFamily="18" charset="0"/>
                <a:cs typeface="Times New Roman" panose="02020603050405020304" pitchFamily="18" charset="0"/>
              </a:rPr>
              <a:t>s</a:t>
            </a:r>
            <a:r>
              <a:rPr lang="en-US" sz="2800" dirty="0" smtClean="0">
                <a:latin typeface="Times New Roman" panose="02020603050405020304" pitchFamily="18" charset="0"/>
                <a:cs typeface="Times New Roman" panose="02020603050405020304" pitchFamily="18" charset="0"/>
              </a:rPr>
              <a:t> </a:t>
            </a:r>
            <a:r>
              <a:rPr lang="hu-HU" sz="2800" dirty="0" smtClean="0">
                <a:latin typeface="Times New Roman" panose="02020603050405020304" pitchFamily="18" charset="0"/>
                <a:cs typeface="Times New Roman" panose="02020603050405020304" pitchFamily="18" charset="0"/>
              </a:rPr>
              <a:t>with</a:t>
            </a:r>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the stoichiometric </a:t>
            </a:r>
            <a:r>
              <a:rPr lang="en-US" sz="2800" dirty="0" smtClean="0">
                <a:latin typeface="Times New Roman" panose="02020603050405020304" pitchFamily="18" charset="0"/>
                <a:cs typeface="Times New Roman" panose="02020603050405020304" pitchFamily="18" charset="0"/>
              </a:rPr>
              <a:t>number</a:t>
            </a:r>
            <a:r>
              <a:rPr lang="hu-HU" sz="2800" dirty="0">
                <a:latin typeface="Times New Roman" panose="02020603050405020304" pitchFamily="18" charset="0"/>
                <a:cs typeface="Times New Roman" panose="02020603050405020304" pitchFamily="18" charset="0"/>
              </a:rPr>
              <a:t>.</a:t>
            </a:r>
          </a:p>
        </p:txBody>
      </p:sp>
      <p:sp>
        <p:nvSpPr>
          <p:cNvPr id="2" name="TextBox 1"/>
          <p:cNvSpPr txBox="1"/>
          <p:nvPr/>
        </p:nvSpPr>
        <p:spPr>
          <a:xfrm>
            <a:off x="2008680" y="2245997"/>
            <a:ext cx="3340979" cy="461665"/>
          </a:xfrm>
          <a:prstGeom prst="rect">
            <a:avLst/>
          </a:prstGeom>
          <a:solidFill>
            <a:schemeClr val="bg1"/>
          </a:solidFill>
        </p:spPr>
        <p:txBody>
          <a:bodyPr wrap="none" rtlCol="0">
            <a:spAutoFit/>
          </a:bodyPr>
          <a:lstStyle/>
          <a:p>
            <a:r>
              <a:rPr lang="hu-HU" sz="2400" dirty="0" smtClean="0">
                <a:latin typeface="Times New Roman" panose="02020603050405020304" pitchFamily="18" charset="0"/>
                <a:cs typeface="Times New Roman" panose="02020603050405020304" pitchFamily="18" charset="0"/>
              </a:rPr>
              <a:t>method of the initial rates</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73407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76"/>
                                        </p:tgtEl>
                                        <p:attrNameLst>
                                          <p:attrName>style.visibility</p:attrName>
                                        </p:attrNameLst>
                                      </p:cBhvr>
                                      <p:to>
                                        <p:strVal val="visible"/>
                                      </p:to>
                                    </p:set>
                                    <p:anim calcmode="lin" valueType="num">
                                      <p:cBhvr additive="base">
                                        <p:cTn id="23" dur="500" fill="hold"/>
                                        <p:tgtEl>
                                          <p:spTgt spid="76"/>
                                        </p:tgtEl>
                                        <p:attrNameLst>
                                          <p:attrName>ppt_x</p:attrName>
                                        </p:attrNameLst>
                                      </p:cBhvr>
                                      <p:tavLst>
                                        <p:tav tm="0">
                                          <p:val>
                                            <p:strVal val="#ppt_x"/>
                                          </p:val>
                                        </p:tav>
                                        <p:tav tm="100000">
                                          <p:val>
                                            <p:strVal val="#ppt_x"/>
                                          </p:val>
                                        </p:tav>
                                      </p:tavLst>
                                    </p:anim>
                                    <p:anim calcmode="lin" valueType="num">
                                      <p:cBhvr additive="base">
                                        <p:cTn id="24" dur="500" fill="hold"/>
                                        <p:tgtEl>
                                          <p:spTgt spid="7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animBg="1"/>
      <p:bldP spid="54" grpId="0" animBg="1"/>
      <p:bldP spid="55" grpId="0" animBg="1"/>
      <p:bldP spid="76"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Kép 2">
            <a:extLst>
              <a:ext uri="{FF2B5EF4-FFF2-40B4-BE49-F238E27FC236}">
                <a16:creationId xmlns:a16="http://schemas.microsoft.com/office/drawing/2014/main" id="{60D3613B-FBFE-4A76-832A-5D746CED6437}"/>
              </a:ext>
            </a:extLst>
          </p:cNvPr>
          <p:cNvPicPr>
            <a:picLocks noChangeAspect="1"/>
          </p:cNvPicPr>
          <p:nvPr/>
        </p:nvPicPr>
        <p:blipFill>
          <a:blip r:embed="rId3"/>
          <a:stretch>
            <a:fillRect/>
          </a:stretch>
        </p:blipFill>
        <p:spPr>
          <a:xfrm>
            <a:off x="138621" y="2393957"/>
            <a:ext cx="5643874" cy="4320000"/>
          </a:xfrm>
          <a:prstGeom prst="rect">
            <a:avLst/>
          </a:prstGeom>
        </p:spPr>
      </p:pic>
      <p:sp>
        <p:nvSpPr>
          <p:cNvPr id="71" name="Szövegdoboz 70">
            <a:extLst>
              <a:ext uri="{FF2B5EF4-FFF2-40B4-BE49-F238E27FC236}">
                <a16:creationId xmlns:a16="http://schemas.microsoft.com/office/drawing/2014/main" id="{C595ACF6-1A51-4645-BA58-C402F3FD6167}"/>
              </a:ext>
            </a:extLst>
          </p:cNvPr>
          <p:cNvSpPr txBox="1"/>
          <p:nvPr/>
        </p:nvSpPr>
        <p:spPr>
          <a:xfrm>
            <a:off x="5812404" y="4306793"/>
            <a:ext cx="6339840" cy="461665"/>
          </a:xfrm>
          <a:prstGeom prst="rect">
            <a:avLst/>
          </a:prstGeom>
          <a:noFill/>
        </p:spPr>
        <p:txBody>
          <a:bodyPr wrap="square" rtlCol="0">
            <a:spAutoFit/>
          </a:bodyPr>
          <a:lstStyle/>
          <a:p>
            <a:pPr algn="ctr"/>
            <a:r>
              <a:rPr lang="hu-HU" sz="2400" dirty="0" smtClean="0">
                <a:latin typeface="Times New Roman" panose="02020603050405020304" pitchFamily="18" charset="0"/>
                <a:cs typeface="Times New Roman" panose="02020603050405020304" pitchFamily="18" charset="0"/>
              </a:rPr>
              <a:t>The</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slope gives the </a:t>
            </a:r>
            <a:r>
              <a:rPr lang="hu-HU" sz="2400" dirty="0" smtClean="0">
                <a:latin typeface="Times New Roman" panose="02020603050405020304" pitchFamily="18" charset="0"/>
                <a:cs typeface="Times New Roman" panose="02020603050405020304" pitchFamily="18" charset="0"/>
              </a:rPr>
              <a:t>reaction</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order for </a:t>
            </a:r>
            <a:r>
              <a:rPr lang="en-US" sz="2400" dirty="0" smtClean="0">
                <a:latin typeface="Times New Roman" panose="02020603050405020304" pitchFamily="18" charset="0"/>
                <a:cs typeface="Times New Roman" panose="02020603050405020304" pitchFamily="18" charset="0"/>
              </a:rPr>
              <a:t>the</a:t>
            </a:r>
            <a:r>
              <a:rPr lang="hu-HU" sz="2400"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reactant</a:t>
            </a:r>
            <a:r>
              <a:rPr lang="hu-HU" sz="2400" dirty="0" smtClean="0">
                <a:latin typeface="Times New Roman" panose="02020603050405020304" pitchFamily="18" charset="0"/>
                <a:cs typeface="Times New Roman" panose="02020603050405020304" pitchFamily="18" charset="0"/>
              </a:rPr>
              <a:t>.</a:t>
            </a:r>
            <a:endParaRPr lang="hu-HU" sz="2400"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74" name="Szövegdoboz 73">
                <a:extLst>
                  <a:ext uri="{FF2B5EF4-FFF2-40B4-BE49-F238E27FC236}">
                    <a16:creationId xmlns:a16="http://schemas.microsoft.com/office/drawing/2014/main" id="{4A64F069-3287-4D53-982D-BB54FEA090F4}"/>
                  </a:ext>
                </a:extLst>
              </p:cNvPr>
              <p:cNvSpPr txBox="1"/>
              <p:nvPr/>
            </p:nvSpPr>
            <p:spPr>
              <a:xfrm>
                <a:off x="4888887" y="1522946"/>
                <a:ext cx="7197355" cy="1375633"/>
              </a:xfrm>
              <a:prstGeom prst="rect">
                <a:avLst/>
              </a:prstGeom>
              <a:solidFill>
                <a:schemeClr val="bg1"/>
              </a:solid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unc>
                        <m:funcPr>
                          <m:ctrlPr>
                            <a:rPr lang="hu-HU" sz="2800" b="0" i="1" smtClean="0">
                              <a:solidFill>
                                <a:schemeClr val="accent6">
                                  <a:lumMod val="75000"/>
                                </a:schemeClr>
                              </a:solidFill>
                              <a:latin typeface="Cambria Math" panose="02040503050406030204" pitchFamily="18" charset="0"/>
                              <a:ea typeface="Cambria Math" panose="02040503050406030204" pitchFamily="18" charset="0"/>
                            </a:rPr>
                          </m:ctrlPr>
                        </m:funcPr>
                        <m:fName>
                          <m:r>
                            <m:rPr>
                              <m:sty m:val="p"/>
                            </m:rPr>
                            <a:rPr lang="hu-HU" sz="2800" b="0" i="0" smtClean="0">
                              <a:solidFill>
                                <a:schemeClr val="accent6">
                                  <a:lumMod val="75000"/>
                                </a:schemeClr>
                              </a:solidFill>
                              <a:latin typeface="Cambria Math" panose="02040503050406030204" pitchFamily="18" charset="0"/>
                              <a:ea typeface="Cambria Math" panose="02040503050406030204" pitchFamily="18" charset="0"/>
                            </a:rPr>
                            <m:t>log</m:t>
                          </m:r>
                        </m:fName>
                        <m:e>
                          <m:sSub>
                            <m:sSubPr>
                              <m:ctrlPr>
                                <a:rPr lang="hu-HU" sz="2800" b="0" i="1" smtClean="0">
                                  <a:solidFill>
                                    <a:schemeClr val="accent6">
                                      <a:lumMod val="75000"/>
                                    </a:schemeClr>
                                  </a:solidFill>
                                  <a:latin typeface="Cambria Math" panose="02040503050406030204" pitchFamily="18" charset="0"/>
                                  <a:ea typeface="Cambria Math" panose="02040503050406030204" pitchFamily="18" charset="0"/>
                                </a:rPr>
                              </m:ctrlPr>
                            </m:sSubPr>
                            <m:e>
                              <m:r>
                                <a:rPr lang="hu-HU" sz="2800" b="0" i="1" smtClean="0">
                                  <a:solidFill>
                                    <a:schemeClr val="accent6">
                                      <a:lumMod val="75000"/>
                                    </a:schemeClr>
                                  </a:solidFill>
                                  <a:latin typeface="Cambria Math" panose="02040503050406030204" pitchFamily="18" charset="0"/>
                                  <a:ea typeface="Cambria Math" panose="02040503050406030204" pitchFamily="18" charset="0"/>
                                </a:rPr>
                                <m:t>𝑟</m:t>
                              </m:r>
                            </m:e>
                            <m:sub>
                              <m:r>
                                <a:rPr lang="hu-HU" sz="2800" b="0" i="1" smtClean="0">
                                  <a:solidFill>
                                    <a:schemeClr val="accent6">
                                      <a:lumMod val="75000"/>
                                    </a:schemeClr>
                                  </a:solidFill>
                                  <a:latin typeface="Cambria Math" panose="02040503050406030204" pitchFamily="18" charset="0"/>
                                  <a:ea typeface="Cambria Math" panose="02040503050406030204" pitchFamily="18" charset="0"/>
                                </a:rPr>
                                <m:t>0</m:t>
                              </m:r>
                            </m:sub>
                          </m:sSub>
                        </m:e>
                      </m:func>
                      <m:r>
                        <a:rPr lang="hu-HU" sz="2800" b="0" i="1" smtClean="0">
                          <a:latin typeface="Cambria Math" panose="02040503050406030204" pitchFamily="18" charset="0"/>
                          <a:ea typeface="Cambria Math" panose="02040503050406030204" pitchFamily="18" charset="0"/>
                        </a:rPr>
                        <m:t>=</m:t>
                      </m:r>
                      <m:sSub>
                        <m:sSubPr>
                          <m:ctrlPr>
                            <a:rPr lang="hu-HU" sz="2800" b="0" i="1" smtClean="0">
                              <a:solidFill>
                                <a:srgbClr val="FF0000"/>
                              </a:solidFill>
                              <a:latin typeface="Cambria Math" panose="02040503050406030204" pitchFamily="18" charset="0"/>
                              <a:ea typeface="Cambria Math" panose="02040503050406030204" pitchFamily="18" charset="0"/>
                            </a:rPr>
                          </m:ctrlPr>
                        </m:sSubPr>
                        <m:e>
                          <m:r>
                            <a:rPr lang="hu-HU" sz="2800" b="0" i="1" smtClean="0">
                              <a:solidFill>
                                <a:srgbClr val="FF0000"/>
                              </a:solidFill>
                              <a:latin typeface="Cambria Math" panose="02040503050406030204" pitchFamily="18" charset="0"/>
                              <a:ea typeface="Cambria Math" panose="02040503050406030204" pitchFamily="18" charset="0"/>
                            </a:rPr>
                            <m:t>𝛽</m:t>
                          </m:r>
                        </m:e>
                        <m:sub>
                          <m:r>
                            <a:rPr lang="hu-HU" sz="2800" b="0" i="1" smtClean="0">
                              <a:solidFill>
                                <a:srgbClr val="FF0000"/>
                              </a:solidFill>
                              <a:latin typeface="Cambria Math" panose="02040503050406030204" pitchFamily="18" charset="0"/>
                              <a:ea typeface="Cambria Math" panose="02040503050406030204" pitchFamily="18" charset="0"/>
                            </a:rPr>
                            <m:t>1</m:t>
                          </m:r>
                        </m:sub>
                      </m:sSub>
                      <m:r>
                        <a:rPr lang="hu-HU" sz="2800" b="0" i="1" smtClean="0">
                          <a:latin typeface="Cambria Math" panose="02040503050406030204" pitchFamily="18" charset="0"/>
                          <a:ea typeface="Cambria Math" panose="02040503050406030204" pitchFamily="18" charset="0"/>
                        </a:rPr>
                        <m:t>∙</m:t>
                      </m:r>
                      <m:func>
                        <m:funcPr>
                          <m:ctrlPr>
                            <a:rPr lang="hu-HU" sz="2800" b="0" i="1" smtClean="0">
                              <a:solidFill>
                                <a:srgbClr val="2E0CFC"/>
                              </a:solidFill>
                              <a:latin typeface="Cambria Math" panose="02040503050406030204" pitchFamily="18" charset="0"/>
                              <a:ea typeface="Cambria Math" panose="02040503050406030204" pitchFamily="18" charset="0"/>
                            </a:rPr>
                          </m:ctrlPr>
                        </m:funcPr>
                        <m:fName>
                          <m:r>
                            <m:rPr>
                              <m:sty m:val="p"/>
                            </m:rPr>
                            <a:rPr lang="hu-HU" sz="2800" b="0" i="0" smtClean="0">
                              <a:solidFill>
                                <a:srgbClr val="2E0CFC"/>
                              </a:solidFill>
                              <a:latin typeface="Cambria Math" panose="02040503050406030204" pitchFamily="18" charset="0"/>
                              <a:ea typeface="Cambria Math" panose="02040503050406030204" pitchFamily="18" charset="0"/>
                            </a:rPr>
                            <m:t>log</m:t>
                          </m:r>
                        </m:fName>
                        <m:e>
                          <m:sSub>
                            <m:sSubPr>
                              <m:ctrlPr>
                                <a:rPr lang="hu-HU" sz="2800" b="0" i="1" smtClean="0">
                                  <a:solidFill>
                                    <a:srgbClr val="2E0CFC"/>
                                  </a:solidFill>
                                  <a:latin typeface="Cambria Math" panose="02040503050406030204" pitchFamily="18" charset="0"/>
                                  <a:ea typeface="Cambria Math" panose="02040503050406030204" pitchFamily="18" charset="0"/>
                                </a:rPr>
                              </m:ctrlPr>
                            </m:sSubPr>
                            <m:e>
                              <m:r>
                                <a:rPr lang="hu-HU" sz="2800" b="0" i="1" smtClean="0">
                                  <a:solidFill>
                                    <a:srgbClr val="2E0CFC"/>
                                  </a:solidFill>
                                  <a:latin typeface="Cambria Math" panose="02040503050406030204" pitchFamily="18" charset="0"/>
                                  <a:ea typeface="Cambria Math" panose="02040503050406030204" pitchFamily="18" charset="0"/>
                                </a:rPr>
                                <m:t>𝑐</m:t>
                              </m:r>
                            </m:e>
                            <m:sub>
                              <m:r>
                                <a:rPr lang="hu-HU" sz="2800" b="0" i="1" smtClean="0">
                                  <a:solidFill>
                                    <a:srgbClr val="2E0CFC"/>
                                  </a:solidFill>
                                  <a:latin typeface="Cambria Math" panose="02040503050406030204" pitchFamily="18" charset="0"/>
                                  <a:ea typeface="Cambria Math" panose="02040503050406030204" pitchFamily="18" charset="0"/>
                                </a:rPr>
                                <m:t>1,0</m:t>
                              </m:r>
                            </m:sub>
                          </m:sSub>
                        </m:e>
                      </m:func>
                      <m:r>
                        <a:rPr lang="hu-HU" sz="2800" b="0" i="1" smtClean="0">
                          <a:latin typeface="Cambria Math" panose="02040503050406030204" pitchFamily="18" charset="0"/>
                          <a:ea typeface="Cambria Math" panose="02040503050406030204" pitchFamily="18" charset="0"/>
                        </a:rPr>
                        <m:t>+</m:t>
                      </m:r>
                      <m:d>
                        <m:dPr>
                          <m:begChr m:val="{"/>
                          <m:endChr m:val="}"/>
                          <m:ctrlPr>
                            <a:rPr lang="hu-HU" sz="2800" b="0" i="1" smtClean="0">
                              <a:solidFill>
                                <a:srgbClr val="FF6600"/>
                              </a:solidFill>
                              <a:latin typeface="Cambria Math" panose="02040503050406030204" pitchFamily="18" charset="0"/>
                              <a:ea typeface="Cambria Math" panose="02040503050406030204" pitchFamily="18" charset="0"/>
                            </a:rPr>
                          </m:ctrlPr>
                        </m:dPr>
                        <m:e>
                          <m:func>
                            <m:funcPr>
                              <m:ctrlPr>
                                <a:rPr lang="hu-HU" sz="2800" i="1">
                                  <a:solidFill>
                                    <a:srgbClr val="FF6600"/>
                                  </a:solidFill>
                                  <a:latin typeface="Cambria Math" panose="02040503050406030204" pitchFamily="18" charset="0"/>
                                  <a:ea typeface="Cambria Math" panose="02040503050406030204" pitchFamily="18" charset="0"/>
                                </a:rPr>
                              </m:ctrlPr>
                            </m:funcPr>
                            <m:fName>
                              <m:r>
                                <m:rPr>
                                  <m:sty m:val="p"/>
                                </m:rPr>
                                <a:rPr lang="hu-HU" sz="2800">
                                  <a:solidFill>
                                    <a:srgbClr val="FF6600"/>
                                  </a:solidFill>
                                  <a:latin typeface="Cambria Math" panose="02040503050406030204" pitchFamily="18" charset="0"/>
                                  <a:ea typeface="Cambria Math" panose="02040503050406030204" pitchFamily="18" charset="0"/>
                                </a:rPr>
                                <m:t>log</m:t>
                              </m:r>
                            </m:fName>
                            <m:e>
                              <m:r>
                                <a:rPr lang="hu-HU" sz="2800" i="1">
                                  <a:solidFill>
                                    <a:srgbClr val="FF6600"/>
                                  </a:solidFill>
                                  <a:latin typeface="Cambria Math" panose="02040503050406030204" pitchFamily="18" charset="0"/>
                                  <a:ea typeface="Cambria Math" panose="02040503050406030204" pitchFamily="18" charset="0"/>
                                </a:rPr>
                                <m:t>𝑘</m:t>
                              </m:r>
                            </m:e>
                          </m:func>
                          <m:r>
                            <a:rPr lang="hu-HU" sz="2800" i="1">
                              <a:solidFill>
                                <a:srgbClr val="FF6600"/>
                              </a:solidFill>
                              <a:latin typeface="Cambria Math" panose="02040503050406030204" pitchFamily="18" charset="0"/>
                              <a:ea typeface="Cambria Math" panose="02040503050406030204" pitchFamily="18" charset="0"/>
                            </a:rPr>
                            <m:t>+</m:t>
                          </m:r>
                          <m:nary>
                            <m:naryPr>
                              <m:chr m:val="∑"/>
                              <m:ctrlPr>
                                <a:rPr lang="hu-HU" sz="2800" i="1">
                                  <a:solidFill>
                                    <a:srgbClr val="FF6600"/>
                                  </a:solidFill>
                                  <a:latin typeface="Cambria Math" panose="02040503050406030204" pitchFamily="18" charset="0"/>
                                  <a:ea typeface="Cambria Math" panose="02040503050406030204" pitchFamily="18" charset="0"/>
                                </a:rPr>
                              </m:ctrlPr>
                            </m:naryPr>
                            <m:sub>
                              <m:r>
                                <m:rPr>
                                  <m:brk m:alnAt="23"/>
                                </m:rPr>
                                <a:rPr lang="hu-HU" sz="2800" i="1">
                                  <a:solidFill>
                                    <a:srgbClr val="FF6600"/>
                                  </a:solidFill>
                                  <a:latin typeface="Cambria Math" panose="02040503050406030204" pitchFamily="18" charset="0"/>
                                  <a:ea typeface="Cambria Math" panose="02040503050406030204" pitchFamily="18" charset="0"/>
                                </a:rPr>
                                <m:t>𝑖</m:t>
                              </m:r>
                              <m:r>
                                <a:rPr lang="hu-HU" sz="2800" i="1">
                                  <a:solidFill>
                                    <a:srgbClr val="FF6600"/>
                                  </a:solidFill>
                                  <a:latin typeface="Cambria Math" panose="02040503050406030204" pitchFamily="18" charset="0"/>
                                  <a:ea typeface="Cambria Math" panose="02040503050406030204" pitchFamily="18" charset="0"/>
                                </a:rPr>
                                <m:t>=2</m:t>
                              </m:r>
                            </m:sub>
                            <m:sup>
                              <m:r>
                                <a:rPr lang="hu-HU" sz="2800" i="1">
                                  <a:solidFill>
                                    <a:srgbClr val="FF6600"/>
                                  </a:solidFill>
                                  <a:latin typeface="Cambria Math" panose="02040503050406030204" pitchFamily="18" charset="0"/>
                                  <a:ea typeface="Cambria Math" panose="02040503050406030204" pitchFamily="18" charset="0"/>
                                </a:rPr>
                                <m:t>𝑙</m:t>
                              </m:r>
                            </m:sup>
                            <m:e>
                              <m:d>
                                <m:dPr>
                                  <m:ctrlPr>
                                    <a:rPr lang="hu-HU" sz="2800" i="1">
                                      <a:solidFill>
                                        <a:srgbClr val="FF6600"/>
                                      </a:solidFill>
                                      <a:latin typeface="Cambria Math" panose="02040503050406030204" pitchFamily="18" charset="0"/>
                                      <a:ea typeface="Cambria Math" panose="02040503050406030204" pitchFamily="18" charset="0"/>
                                    </a:rPr>
                                  </m:ctrlPr>
                                </m:dPr>
                                <m:e>
                                  <m:sSub>
                                    <m:sSubPr>
                                      <m:ctrlPr>
                                        <a:rPr lang="hu-HU" sz="2800" i="1">
                                          <a:solidFill>
                                            <a:srgbClr val="FF6600"/>
                                          </a:solidFill>
                                          <a:latin typeface="Cambria Math" panose="02040503050406030204" pitchFamily="18" charset="0"/>
                                          <a:ea typeface="Cambria Math" panose="02040503050406030204" pitchFamily="18" charset="0"/>
                                        </a:rPr>
                                      </m:ctrlPr>
                                    </m:sSubPr>
                                    <m:e>
                                      <m:r>
                                        <a:rPr lang="hu-HU" sz="2800" i="1">
                                          <a:solidFill>
                                            <a:srgbClr val="FF6600"/>
                                          </a:solidFill>
                                          <a:latin typeface="Cambria Math" panose="02040503050406030204" pitchFamily="18" charset="0"/>
                                          <a:ea typeface="Cambria Math" panose="02040503050406030204" pitchFamily="18" charset="0"/>
                                        </a:rPr>
                                        <m:t>𝛽</m:t>
                                      </m:r>
                                    </m:e>
                                    <m:sub>
                                      <m:r>
                                        <a:rPr lang="hu-HU" sz="2800" i="1">
                                          <a:solidFill>
                                            <a:srgbClr val="FF6600"/>
                                          </a:solidFill>
                                          <a:latin typeface="Cambria Math" panose="02040503050406030204" pitchFamily="18" charset="0"/>
                                          <a:ea typeface="Cambria Math" panose="02040503050406030204" pitchFamily="18" charset="0"/>
                                        </a:rPr>
                                        <m:t>𝑖</m:t>
                                      </m:r>
                                    </m:sub>
                                  </m:sSub>
                                  <m:r>
                                    <a:rPr lang="hu-HU" sz="2800" i="1">
                                      <a:solidFill>
                                        <a:srgbClr val="FF6600"/>
                                      </a:solidFill>
                                      <a:latin typeface="Cambria Math" panose="02040503050406030204" pitchFamily="18" charset="0"/>
                                      <a:ea typeface="Cambria Math" panose="02040503050406030204" pitchFamily="18" charset="0"/>
                                    </a:rPr>
                                    <m:t>∙</m:t>
                                  </m:r>
                                  <m:func>
                                    <m:funcPr>
                                      <m:ctrlPr>
                                        <a:rPr lang="hu-HU" sz="2800" i="1">
                                          <a:solidFill>
                                            <a:srgbClr val="FF6600"/>
                                          </a:solidFill>
                                          <a:latin typeface="Cambria Math" panose="02040503050406030204" pitchFamily="18" charset="0"/>
                                          <a:ea typeface="Cambria Math" panose="02040503050406030204" pitchFamily="18" charset="0"/>
                                        </a:rPr>
                                      </m:ctrlPr>
                                    </m:funcPr>
                                    <m:fName>
                                      <m:r>
                                        <m:rPr>
                                          <m:sty m:val="p"/>
                                        </m:rPr>
                                        <a:rPr lang="hu-HU" sz="2800">
                                          <a:solidFill>
                                            <a:srgbClr val="FF6600"/>
                                          </a:solidFill>
                                          <a:latin typeface="Cambria Math" panose="02040503050406030204" pitchFamily="18" charset="0"/>
                                          <a:ea typeface="Cambria Math" panose="02040503050406030204" pitchFamily="18" charset="0"/>
                                        </a:rPr>
                                        <m:t>log</m:t>
                                      </m:r>
                                    </m:fName>
                                    <m:e>
                                      <m:sSub>
                                        <m:sSubPr>
                                          <m:ctrlPr>
                                            <a:rPr lang="hu-HU" sz="2800" i="1">
                                              <a:solidFill>
                                                <a:srgbClr val="FF6600"/>
                                              </a:solidFill>
                                              <a:latin typeface="Cambria Math" panose="02040503050406030204" pitchFamily="18" charset="0"/>
                                              <a:ea typeface="Cambria Math" panose="02040503050406030204" pitchFamily="18" charset="0"/>
                                            </a:rPr>
                                          </m:ctrlPr>
                                        </m:sSubPr>
                                        <m:e>
                                          <m:r>
                                            <a:rPr lang="hu-HU" sz="2800" i="1">
                                              <a:solidFill>
                                                <a:srgbClr val="FF6600"/>
                                              </a:solidFill>
                                              <a:latin typeface="Cambria Math" panose="02040503050406030204" pitchFamily="18" charset="0"/>
                                              <a:ea typeface="Cambria Math" panose="02040503050406030204" pitchFamily="18" charset="0"/>
                                            </a:rPr>
                                            <m:t>𝑐</m:t>
                                          </m:r>
                                        </m:e>
                                        <m:sub>
                                          <m:r>
                                            <a:rPr lang="hu-HU" sz="2800" i="1">
                                              <a:solidFill>
                                                <a:srgbClr val="FF6600"/>
                                              </a:solidFill>
                                              <a:latin typeface="Cambria Math" panose="02040503050406030204" pitchFamily="18" charset="0"/>
                                              <a:ea typeface="Cambria Math" panose="02040503050406030204" pitchFamily="18" charset="0"/>
                                            </a:rPr>
                                            <m:t>𝑖</m:t>
                                          </m:r>
                                        </m:sub>
                                      </m:sSub>
                                    </m:e>
                                  </m:func>
                                </m:e>
                              </m:d>
                            </m:e>
                          </m:nary>
                        </m:e>
                      </m:d>
                    </m:oMath>
                  </m:oMathPara>
                </a14:m>
                <a:endParaRPr lang="hu-HU" sz="2800" dirty="0"/>
              </a:p>
            </p:txBody>
          </p:sp>
        </mc:Choice>
        <mc:Fallback xmlns="">
          <p:sp>
            <p:nvSpPr>
              <p:cNvPr id="74" name="Szövegdoboz 73">
                <a:extLst>
                  <a:ext uri="{FF2B5EF4-FFF2-40B4-BE49-F238E27FC236}">
                    <a16:creationId xmlns:a16="http://schemas.microsoft.com/office/drawing/2014/main" id="{4A64F069-3287-4D53-982D-BB54FEA090F4}"/>
                  </a:ext>
                </a:extLst>
              </p:cNvPr>
              <p:cNvSpPr txBox="1">
                <a:spLocks noRot="1" noChangeAspect="1" noMove="1" noResize="1" noEditPoints="1" noAdjustHandles="1" noChangeArrowheads="1" noChangeShapeType="1" noTextEdit="1"/>
              </p:cNvSpPr>
              <p:nvPr/>
            </p:nvSpPr>
            <p:spPr>
              <a:xfrm>
                <a:off x="4888887" y="1522946"/>
                <a:ext cx="7197355" cy="1375633"/>
              </a:xfrm>
              <a:prstGeom prst="rect">
                <a:avLst/>
              </a:prstGeom>
              <a:blipFill>
                <a:blip r:embed="rId4"/>
                <a:stretch>
                  <a:fillRect/>
                </a:stretch>
              </a:blipFill>
            </p:spPr>
            <p:txBody>
              <a:bodyPr/>
              <a:lstStyle/>
              <a:p>
                <a:r>
                  <a:rPr lang="hu-HU">
                    <a:noFill/>
                  </a:rPr>
                  <a:t> </a:t>
                </a:r>
              </a:p>
            </p:txBody>
          </p:sp>
        </mc:Fallback>
      </mc:AlternateContent>
      <mc:AlternateContent xmlns:mc="http://schemas.openxmlformats.org/markup-compatibility/2006" xmlns:a14="http://schemas.microsoft.com/office/drawing/2010/main">
        <mc:Choice Requires="a14">
          <p:sp>
            <p:nvSpPr>
              <p:cNvPr id="75" name="Szövegdoboz 74">
                <a:extLst>
                  <a:ext uri="{FF2B5EF4-FFF2-40B4-BE49-F238E27FC236}">
                    <a16:creationId xmlns:a16="http://schemas.microsoft.com/office/drawing/2014/main" id="{2765E8C1-D036-4AE4-BD88-CD3ACB2FF50D}"/>
                  </a:ext>
                </a:extLst>
              </p:cNvPr>
              <p:cNvSpPr txBox="1"/>
              <p:nvPr/>
            </p:nvSpPr>
            <p:spPr>
              <a:xfrm>
                <a:off x="6344569" y="3305504"/>
                <a:ext cx="4111062" cy="83099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hu-HU" sz="5400" b="0" i="1" smtClean="0">
                          <a:solidFill>
                            <a:schemeClr val="accent6">
                              <a:lumMod val="75000"/>
                            </a:schemeClr>
                          </a:solidFill>
                          <a:latin typeface="Cambria Math" panose="02040503050406030204" pitchFamily="18" charset="0"/>
                        </a:rPr>
                        <m:t>𝑦</m:t>
                      </m:r>
                      <m:r>
                        <a:rPr lang="hu-HU" sz="5400" b="0" i="1" smtClean="0">
                          <a:latin typeface="Cambria Math" panose="02040503050406030204" pitchFamily="18" charset="0"/>
                        </a:rPr>
                        <m:t>=</m:t>
                      </m:r>
                      <m:r>
                        <a:rPr lang="hu-HU" sz="5400" b="0" i="1" smtClean="0">
                          <a:solidFill>
                            <a:srgbClr val="FF0000"/>
                          </a:solidFill>
                          <a:latin typeface="Cambria Math" panose="02040503050406030204" pitchFamily="18" charset="0"/>
                        </a:rPr>
                        <m:t>𝑚</m:t>
                      </m:r>
                      <m:r>
                        <a:rPr lang="hu-HU" sz="5400" b="0" i="1" smtClean="0">
                          <a:latin typeface="Cambria Math" panose="02040503050406030204" pitchFamily="18" charset="0"/>
                          <a:ea typeface="Cambria Math" panose="02040503050406030204" pitchFamily="18" charset="0"/>
                        </a:rPr>
                        <m:t>∙</m:t>
                      </m:r>
                      <m:r>
                        <a:rPr lang="hu-HU" sz="5400" b="0" i="1" smtClean="0">
                          <a:solidFill>
                            <a:srgbClr val="2E0CFC"/>
                          </a:solidFill>
                          <a:latin typeface="Cambria Math" panose="02040503050406030204" pitchFamily="18" charset="0"/>
                        </a:rPr>
                        <m:t>𝑥</m:t>
                      </m:r>
                      <m:r>
                        <a:rPr lang="hu-HU" sz="5400" b="0" i="1" smtClean="0">
                          <a:latin typeface="Cambria Math" panose="02040503050406030204" pitchFamily="18" charset="0"/>
                        </a:rPr>
                        <m:t>+</m:t>
                      </m:r>
                      <m:r>
                        <a:rPr lang="hu-HU" sz="5400" b="0" i="1" smtClean="0">
                          <a:solidFill>
                            <a:srgbClr val="FF6600"/>
                          </a:solidFill>
                          <a:latin typeface="Cambria Math" panose="02040503050406030204" pitchFamily="18" charset="0"/>
                        </a:rPr>
                        <m:t>𝑐</m:t>
                      </m:r>
                    </m:oMath>
                  </m:oMathPara>
                </a14:m>
                <a:endParaRPr lang="hu-HU" sz="5400" dirty="0"/>
              </a:p>
            </p:txBody>
          </p:sp>
        </mc:Choice>
        <mc:Fallback xmlns="">
          <p:sp>
            <p:nvSpPr>
              <p:cNvPr id="75" name="Szövegdoboz 74">
                <a:extLst>
                  <a:ext uri="{FF2B5EF4-FFF2-40B4-BE49-F238E27FC236}">
                    <a16:creationId xmlns:a16="http://schemas.microsoft.com/office/drawing/2014/main" id="{2765E8C1-D036-4AE4-BD88-CD3ACB2FF50D}"/>
                  </a:ext>
                </a:extLst>
              </p:cNvPr>
              <p:cNvSpPr txBox="1">
                <a:spLocks noRot="1" noChangeAspect="1" noMove="1" noResize="1" noEditPoints="1" noAdjustHandles="1" noChangeArrowheads="1" noChangeShapeType="1" noTextEdit="1"/>
              </p:cNvSpPr>
              <p:nvPr/>
            </p:nvSpPr>
            <p:spPr>
              <a:xfrm>
                <a:off x="6344569" y="3305504"/>
                <a:ext cx="4111062" cy="830997"/>
              </a:xfrm>
              <a:prstGeom prst="rect">
                <a:avLst/>
              </a:prstGeom>
              <a:blipFill>
                <a:blip r:embed="rId5"/>
                <a:stretch>
                  <a:fillRect/>
                </a:stretch>
              </a:blipFill>
            </p:spPr>
            <p:txBody>
              <a:bodyPr/>
              <a:lstStyle/>
              <a:p>
                <a:r>
                  <a:rPr lang="hu-HU">
                    <a:noFill/>
                  </a:rPr>
                  <a:t> </a:t>
                </a:r>
              </a:p>
            </p:txBody>
          </p:sp>
        </mc:Fallback>
      </mc:AlternateContent>
      <p:cxnSp>
        <p:nvCxnSpPr>
          <p:cNvPr id="77" name="Egyenes összekötő nyíllal 76">
            <a:extLst>
              <a:ext uri="{FF2B5EF4-FFF2-40B4-BE49-F238E27FC236}">
                <a16:creationId xmlns:a16="http://schemas.microsoft.com/office/drawing/2014/main" id="{A8A3CA18-98CD-4675-8AE4-EA5CBABFB938}"/>
              </a:ext>
            </a:extLst>
          </p:cNvPr>
          <p:cNvCxnSpPr>
            <a:cxnSpLocks/>
          </p:cNvCxnSpPr>
          <p:nvPr/>
        </p:nvCxnSpPr>
        <p:spPr>
          <a:xfrm>
            <a:off x="6589986" y="2522483"/>
            <a:ext cx="1040524" cy="914400"/>
          </a:xfrm>
          <a:prstGeom prst="straightConnector1">
            <a:avLst/>
          </a:prstGeom>
          <a:ln w="63500">
            <a:solidFill>
              <a:srgbClr val="FF0000"/>
            </a:solidFill>
            <a:tailEnd type="stealth"/>
          </a:ln>
        </p:spPr>
        <p:style>
          <a:lnRef idx="1">
            <a:schemeClr val="accent1"/>
          </a:lnRef>
          <a:fillRef idx="0">
            <a:schemeClr val="accent1"/>
          </a:fillRef>
          <a:effectRef idx="0">
            <a:schemeClr val="accent1"/>
          </a:effectRef>
          <a:fontRef idx="minor">
            <a:schemeClr val="tx1"/>
          </a:fontRef>
        </p:style>
      </p:cxnSp>
      <p:cxnSp>
        <p:nvCxnSpPr>
          <p:cNvPr id="79" name="Egyenes összekötő nyíllal 78">
            <a:extLst>
              <a:ext uri="{FF2B5EF4-FFF2-40B4-BE49-F238E27FC236}">
                <a16:creationId xmlns:a16="http://schemas.microsoft.com/office/drawing/2014/main" id="{ADDC031F-593F-47A9-9351-E1BF42BA66EC}"/>
              </a:ext>
            </a:extLst>
          </p:cNvPr>
          <p:cNvCxnSpPr>
            <a:cxnSpLocks/>
          </p:cNvCxnSpPr>
          <p:nvPr/>
        </p:nvCxnSpPr>
        <p:spPr>
          <a:xfrm>
            <a:off x="7593724" y="2532993"/>
            <a:ext cx="1040524" cy="914400"/>
          </a:xfrm>
          <a:prstGeom prst="straightConnector1">
            <a:avLst/>
          </a:prstGeom>
          <a:ln w="63500">
            <a:solidFill>
              <a:srgbClr val="2E0CFC"/>
            </a:solidFill>
            <a:tailEnd type="stealth"/>
          </a:ln>
        </p:spPr>
        <p:style>
          <a:lnRef idx="1">
            <a:schemeClr val="accent1"/>
          </a:lnRef>
          <a:fillRef idx="0">
            <a:schemeClr val="accent1"/>
          </a:fillRef>
          <a:effectRef idx="0">
            <a:schemeClr val="accent1"/>
          </a:effectRef>
          <a:fontRef idx="minor">
            <a:schemeClr val="tx1"/>
          </a:fontRef>
        </p:style>
      </p:cxnSp>
      <p:cxnSp>
        <p:nvCxnSpPr>
          <p:cNvPr id="80" name="Egyenes összekötő nyíllal 79">
            <a:extLst>
              <a:ext uri="{FF2B5EF4-FFF2-40B4-BE49-F238E27FC236}">
                <a16:creationId xmlns:a16="http://schemas.microsoft.com/office/drawing/2014/main" id="{5C121F3D-AF9E-4A55-A687-394B51DF23D4}"/>
              </a:ext>
            </a:extLst>
          </p:cNvPr>
          <p:cNvCxnSpPr>
            <a:cxnSpLocks/>
          </p:cNvCxnSpPr>
          <p:nvPr/>
        </p:nvCxnSpPr>
        <p:spPr>
          <a:xfrm>
            <a:off x="5496910" y="2517228"/>
            <a:ext cx="1040524" cy="914400"/>
          </a:xfrm>
          <a:prstGeom prst="straightConnector1">
            <a:avLst/>
          </a:prstGeom>
          <a:ln w="63500">
            <a:solidFill>
              <a:schemeClr val="accent6">
                <a:lumMod val="75000"/>
              </a:schemeClr>
            </a:solidFill>
            <a:tailEnd type="stealth"/>
          </a:ln>
        </p:spPr>
        <p:style>
          <a:lnRef idx="1">
            <a:schemeClr val="accent1"/>
          </a:lnRef>
          <a:fillRef idx="0">
            <a:schemeClr val="accent1"/>
          </a:fillRef>
          <a:effectRef idx="0">
            <a:schemeClr val="accent1"/>
          </a:effectRef>
          <a:fontRef idx="minor">
            <a:schemeClr val="tx1"/>
          </a:fontRef>
        </p:style>
      </p:cxnSp>
      <p:cxnSp>
        <p:nvCxnSpPr>
          <p:cNvPr id="82" name="Egyenes összekötő nyíllal 81">
            <a:extLst>
              <a:ext uri="{FF2B5EF4-FFF2-40B4-BE49-F238E27FC236}">
                <a16:creationId xmlns:a16="http://schemas.microsoft.com/office/drawing/2014/main" id="{FB351F63-8CA6-45D0-89EC-A7F68B1616A4}"/>
              </a:ext>
            </a:extLst>
          </p:cNvPr>
          <p:cNvCxnSpPr>
            <a:cxnSpLocks/>
          </p:cNvCxnSpPr>
          <p:nvPr/>
        </p:nvCxnSpPr>
        <p:spPr>
          <a:xfrm>
            <a:off x="10168759" y="2963917"/>
            <a:ext cx="0" cy="520262"/>
          </a:xfrm>
          <a:prstGeom prst="straightConnector1">
            <a:avLst/>
          </a:prstGeom>
          <a:ln w="63500">
            <a:solidFill>
              <a:srgbClr val="FF6600"/>
            </a:solidFill>
            <a:tailEnd type="stealth"/>
          </a:ln>
        </p:spPr>
        <p:style>
          <a:lnRef idx="1">
            <a:schemeClr val="accent1"/>
          </a:lnRef>
          <a:fillRef idx="0">
            <a:schemeClr val="accent1"/>
          </a:fillRef>
          <a:effectRef idx="0">
            <a:schemeClr val="accent1"/>
          </a:effectRef>
          <a:fontRef idx="minor">
            <a:schemeClr val="tx1"/>
          </a:fontRef>
        </p:style>
      </p:cxnSp>
      <p:grpSp>
        <p:nvGrpSpPr>
          <p:cNvPr id="5" name="Csoportba foglalás 4">
            <a:extLst>
              <a:ext uri="{FF2B5EF4-FFF2-40B4-BE49-F238E27FC236}">
                <a16:creationId xmlns:a16="http://schemas.microsoft.com/office/drawing/2014/main" id="{1260221B-52C7-476E-9A65-CC5230CA26B2}"/>
              </a:ext>
            </a:extLst>
          </p:cNvPr>
          <p:cNvGrpSpPr/>
          <p:nvPr/>
        </p:nvGrpSpPr>
        <p:grpSpPr>
          <a:xfrm>
            <a:off x="1607554" y="4934607"/>
            <a:ext cx="3270885" cy="694739"/>
            <a:chOff x="1607554" y="4934607"/>
            <a:chExt cx="3270885" cy="694739"/>
          </a:xfrm>
        </p:grpSpPr>
        <p:cxnSp>
          <p:nvCxnSpPr>
            <p:cNvPr id="6" name="Egyenes összekötő nyíllal 5">
              <a:extLst>
                <a:ext uri="{FF2B5EF4-FFF2-40B4-BE49-F238E27FC236}">
                  <a16:creationId xmlns:a16="http://schemas.microsoft.com/office/drawing/2014/main" id="{76B1E7D0-519F-42A6-BC13-72578B33D019}"/>
                </a:ext>
              </a:extLst>
            </p:cNvPr>
            <p:cNvCxnSpPr>
              <a:cxnSpLocks/>
            </p:cNvCxnSpPr>
            <p:nvPr/>
          </p:nvCxnSpPr>
          <p:spPr>
            <a:xfrm>
              <a:off x="1607554" y="5629346"/>
              <a:ext cx="3270885" cy="0"/>
            </a:xfrm>
            <a:prstGeom prst="straightConnector1">
              <a:avLst/>
            </a:prstGeom>
            <a:ln w="38100">
              <a:solidFill>
                <a:srgbClr val="2E0CFC"/>
              </a:solidFill>
              <a:headEnd type="stealth"/>
              <a:tailEnd type="stealth"/>
            </a:ln>
          </p:spPr>
          <p:style>
            <a:lnRef idx="1">
              <a:schemeClr val="accent1"/>
            </a:lnRef>
            <a:fillRef idx="0">
              <a:schemeClr val="accent1"/>
            </a:fillRef>
            <a:effectRef idx="0">
              <a:schemeClr val="accent1"/>
            </a:effectRef>
            <a:fontRef idx="minor">
              <a:schemeClr val="tx1"/>
            </a:fontRef>
          </p:style>
        </p:cxnSp>
        <p:sp>
          <p:nvSpPr>
            <p:cNvPr id="85" name="Szövegdoboz 84">
              <a:extLst>
                <a:ext uri="{FF2B5EF4-FFF2-40B4-BE49-F238E27FC236}">
                  <a16:creationId xmlns:a16="http://schemas.microsoft.com/office/drawing/2014/main" id="{4A729181-185A-4BFF-B044-21B13382A074}"/>
                </a:ext>
              </a:extLst>
            </p:cNvPr>
            <p:cNvSpPr txBox="1"/>
            <p:nvPr/>
          </p:nvSpPr>
          <p:spPr>
            <a:xfrm>
              <a:off x="3263462" y="4934607"/>
              <a:ext cx="654346" cy="584775"/>
            </a:xfrm>
            <a:prstGeom prst="rect">
              <a:avLst/>
            </a:prstGeom>
            <a:noFill/>
          </p:spPr>
          <p:txBody>
            <a:bodyPr wrap="none" rtlCol="0">
              <a:spAutoFit/>
            </a:bodyPr>
            <a:lstStyle/>
            <a:p>
              <a:r>
                <a:rPr lang="el-GR" sz="3200" dirty="0">
                  <a:solidFill>
                    <a:srgbClr val="2E0CFC"/>
                  </a:solidFill>
                  <a:latin typeface="Times New Roman" panose="02020603050405020304" pitchFamily="18" charset="0"/>
                  <a:cs typeface="Times New Roman" panose="02020603050405020304" pitchFamily="18" charset="0"/>
                </a:rPr>
                <a:t>Δ</a:t>
              </a:r>
              <a:r>
                <a:rPr lang="hu-HU" sz="3200" dirty="0">
                  <a:solidFill>
                    <a:srgbClr val="2E0CFC"/>
                  </a:solidFill>
                  <a:latin typeface="Times New Roman" panose="02020603050405020304" pitchFamily="18" charset="0"/>
                  <a:cs typeface="Times New Roman" panose="02020603050405020304" pitchFamily="18" charset="0"/>
                </a:rPr>
                <a:t>x</a:t>
              </a:r>
            </a:p>
          </p:txBody>
        </p:sp>
      </p:grpSp>
      <p:grpSp>
        <p:nvGrpSpPr>
          <p:cNvPr id="2" name="Csoportba foglalás 1">
            <a:extLst>
              <a:ext uri="{FF2B5EF4-FFF2-40B4-BE49-F238E27FC236}">
                <a16:creationId xmlns:a16="http://schemas.microsoft.com/office/drawing/2014/main" id="{3420C665-F3FB-4921-B86B-1B9A0ADCA80B}"/>
              </a:ext>
            </a:extLst>
          </p:cNvPr>
          <p:cNvGrpSpPr/>
          <p:nvPr/>
        </p:nvGrpSpPr>
        <p:grpSpPr>
          <a:xfrm>
            <a:off x="4217692" y="3061406"/>
            <a:ext cx="664557" cy="2569845"/>
            <a:chOff x="4217692" y="3061406"/>
            <a:chExt cx="664557" cy="2569845"/>
          </a:xfrm>
        </p:grpSpPr>
        <p:cxnSp>
          <p:nvCxnSpPr>
            <p:cNvPr id="72" name="Egyenes összekötő nyíllal 71">
              <a:extLst>
                <a:ext uri="{FF2B5EF4-FFF2-40B4-BE49-F238E27FC236}">
                  <a16:creationId xmlns:a16="http://schemas.microsoft.com/office/drawing/2014/main" id="{198C3B3B-280D-40A9-938C-C72DEB68DE9B}"/>
                </a:ext>
              </a:extLst>
            </p:cNvPr>
            <p:cNvCxnSpPr>
              <a:cxnSpLocks/>
            </p:cNvCxnSpPr>
            <p:nvPr/>
          </p:nvCxnSpPr>
          <p:spPr>
            <a:xfrm>
              <a:off x="4882249" y="3061406"/>
              <a:ext cx="0" cy="2569845"/>
            </a:xfrm>
            <a:prstGeom prst="straightConnector1">
              <a:avLst/>
            </a:prstGeom>
            <a:ln w="38100">
              <a:solidFill>
                <a:schemeClr val="accent6">
                  <a:lumMod val="75000"/>
                </a:schemeClr>
              </a:solidFill>
              <a:headEnd type="stealth"/>
              <a:tailEnd type="stealth"/>
            </a:ln>
          </p:spPr>
          <p:style>
            <a:lnRef idx="1">
              <a:schemeClr val="accent1"/>
            </a:lnRef>
            <a:fillRef idx="0">
              <a:schemeClr val="accent1"/>
            </a:fillRef>
            <a:effectRef idx="0">
              <a:schemeClr val="accent1"/>
            </a:effectRef>
            <a:fontRef idx="minor">
              <a:schemeClr val="tx1"/>
            </a:fontRef>
          </p:style>
        </p:cxnSp>
        <p:sp>
          <p:nvSpPr>
            <p:cNvPr id="86" name="Szövegdoboz 85">
              <a:extLst>
                <a:ext uri="{FF2B5EF4-FFF2-40B4-BE49-F238E27FC236}">
                  <a16:creationId xmlns:a16="http://schemas.microsoft.com/office/drawing/2014/main" id="{F1DE68B4-ECC3-452C-94F1-2008587A9369}"/>
                </a:ext>
              </a:extLst>
            </p:cNvPr>
            <p:cNvSpPr txBox="1"/>
            <p:nvPr/>
          </p:nvSpPr>
          <p:spPr>
            <a:xfrm>
              <a:off x="4217692" y="4136751"/>
              <a:ext cx="654346" cy="584775"/>
            </a:xfrm>
            <a:prstGeom prst="rect">
              <a:avLst/>
            </a:prstGeom>
            <a:noFill/>
          </p:spPr>
          <p:txBody>
            <a:bodyPr wrap="none" rtlCol="0">
              <a:spAutoFit/>
            </a:bodyPr>
            <a:lstStyle/>
            <a:p>
              <a:r>
                <a:rPr lang="el-GR" sz="3200" dirty="0">
                  <a:solidFill>
                    <a:schemeClr val="accent6">
                      <a:lumMod val="75000"/>
                    </a:schemeClr>
                  </a:solidFill>
                  <a:latin typeface="Times New Roman" panose="02020603050405020304" pitchFamily="18" charset="0"/>
                  <a:cs typeface="Times New Roman" panose="02020603050405020304" pitchFamily="18" charset="0"/>
                </a:rPr>
                <a:t>Δ</a:t>
              </a:r>
              <a:r>
                <a:rPr lang="hu-HU" sz="3200" dirty="0">
                  <a:solidFill>
                    <a:schemeClr val="accent6">
                      <a:lumMod val="75000"/>
                    </a:schemeClr>
                  </a:solidFill>
                  <a:latin typeface="Times New Roman" panose="02020603050405020304" pitchFamily="18" charset="0"/>
                  <a:cs typeface="Times New Roman" panose="02020603050405020304" pitchFamily="18" charset="0"/>
                </a:rPr>
                <a:t>y</a:t>
              </a:r>
            </a:p>
          </p:txBody>
        </p:sp>
      </p:grpSp>
      <mc:AlternateContent xmlns:mc="http://schemas.openxmlformats.org/markup-compatibility/2006" xmlns:a14="http://schemas.microsoft.com/office/drawing/2010/main">
        <mc:Choice Requires="a14">
          <p:sp>
            <p:nvSpPr>
              <p:cNvPr id="87" name="Szövegdoboz 86">
                <a:extLst>
                  <a:ext uri="{FF2B5EF4-FFF2-40B4-BE49-F238E27FC236}">
                    <a16:creationId xmlns:a16="http://schemas.microsoft.com/office/drawing/2014/main" id="{C4D514D3-D0E6-4A86-A628-79CBEF28CB4C}"/>
                  </a:ext>
                </a:extLst>
              </p:cNvPr>
              <p:cNvSpPr txBox="1"/>
              <p:nvPr/>
            </p:nvSpPr>
            <p:spPr>
              <a:xfrm>
                <a:off x="1228659" y="2978512"/>
                <a:ext cx="2350002" cy="92519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hu-HU" sz="3200" b="0" i="1" smtClean="0">
                          <a:solidFill>
                            <a:srgbClr val="FF0000"/>
                          </a:solidFill>
                          <a:latin typeface="Cambria Math" panose="02040503050406030204" pitchFamily="18" charset="0"/>
                        </a:rPr>
                        <m:t>𝑚</m:t>
                      </m:r>
                      <m:r>
                        <a:rPr lang="hu-HU" sz="3200" b="0" i="1" smtClean="0">
                          <a:latin typeface="Cambria Math" panose="02040503050406030204" pitchFamily="18" charset="0"/>
                        </a:rPr>
                        <m:t>=</m:t>
                      </m:r>
                      <m:f>
                        <m:fPr>
                          <m:ctrlPr>
                            <a:rPr lang="hu-HU" sz="3200" b="0" i="1" smtClean="0">
                              <a:latin typeface="Cambria Math" panose="02040503050406030204" pitchFamily="18" charset="0"/>
                            </a:rPr>
                          </m:ctrlPr>
                        </m:fPr>
                        <m:num>
                          <m:r>
                            <a:rPr lang="hu-HU" sz="3200" b="0" i="1" smtClean="0">
                              <a:solidFill>
                                <a:schemeClr val="accent6">
                                  <a:lumMod val="75000"/>
                                </a:schemeClr>
                              </a:solidFill>
                              <a:latin typeface="Cambria Math" panose="02040503050406030204" pitchFamily="18" charset="0"/>
                              <a:ea typeface="Cambria Math" panose="02040503050406030204" pitchFamily="18" charset="0"/>
                            </a:rPr>
                            <m:t>∆</m:t>
                          </m:r>
                          <m:r>
                            <a:rPr lang="hu-HU" sz="3200" b="0" i="1" smtClean="0">
                              <a:solidFill>
                                <a:schemeClr val="accent6">
                                  <a:lumMod val="75000"/>
                                </a:schemeClr>
                              </a:solidFill>
                              <a:latin typeface="Cambria Math" panose="02040503050406030204" pitchFamily="18" charset="0"/>
                              <a:ea typeface="Cambria Math" panose="02040503050406030204" pitchFamily="18" charset="0"/>
                            </a:rPr>
                            <m:t>𝑦</m:t>
                          </m:r>
                        </m:num>
                        <m:den>
                          <m:r>
                            <a:rPr lang="hu-HU" sz="3200" b="0" i="1" smtClean="0">
                              <a:solidFill>
                                <a:srgbClr val="2E0CFC"/>
                              </a:solidFill>
                              <a:latin typeface="Cambria Math" panose="02040503050406030204" pitchFamily="18" charset="0"/>
                              <a:ea typeface="Cambria Math" panose="02040503050406030204" pitchFamily="18" charset="0"/>
                            </a:rPr>
                            <m:t>∆</m:t>
                          </m:r>
                          <m:r>
                            <a:rPr lang="hu-HU" sz="3200" b="0" i="1" smtClean="0">
                              <a:solidFill>
                                <a:srgbClr val="2E0CFC"/>
                              </a:solidFill>
                              <a:latin typeface="Cambria Math" panose="02040503050406030204" pitchFamily="18" charset="0"/>
                              <a:ea typeface="Cambria Math" panose="02040503050406030204" pitchFamily="18" charset="0"/>
                            </a:rPr>
                            <m:t>𝑥</m:t>
                          </m:r>
                        </m:den>
                      </m:f>
                      <m:r>
                        <a:rPr lang="hu-HU" sz="3200" b="0" i="1" smtClean="0">
                          <a:latin typeface="Cambria Math" panose="02040503050406030204" pitchFamily="18" charset="0"/>
                        </a:rPr>
                        <m:t>=</m:t>
                      </m:r>
                      <m:sSub>
                        <m:sSubPr>
                          <m:ctrlPr>
                            <a:rPr lang="hu-HU" sz="3200" b="0" i="1" smtClean="0">
                              <a:solidFill>
                                <a:srgbClr val="FF0000"/>
                              </a:solidFill>
                              <a:latin typeface="Cambria Math" panose="02040503050406030204" pitchFamily="18" charset="0"/>
                            </a:rPr>
                          </m:ctrlPr>
                        </m:sSubPr>
                        <m:e>
                          <m:r>
                            <a:rPr lang="hu-HU" sz="3200" b="0" i="1" smtClean="0">
                              <a:solidFill>
                                <a:srgbClr val="FF0000"/>
                              </a:solidFill>
                              <a:latin typeface="Cambria Math" panose="02040503050406030204" pitchFamily="18" charset="0"/>
                              <a:ea typeface="Cambria Math" panose="02040503050406030204" pitchFamily="18" charset="0"/>
                            </a:rPr>
                            <m:t>𝛽</m:t>
                          </m:r>
                        </m:e>
                        <m:sub>
                          <m:r>
                            <a:rPr lang="hu-HU" sz="3200" b="0" i="1" smtClean="0">
                              <a:solidFill>
                                <a:srgbClr val="FF0000"/>
                              </a:solidFill>
                              <a:latin typeface="Cambria Math" panose="02040503050406030204" pitchFamily="18" charset="0"/>
                            </a:rPr>
                            <m:t>𝑖</m:t>
                          </m:r>
                        </m:sub>
                      </m:sSub>
                    </m:oMath>
                  </m:oMathPara>
                </a14:m>
                <a:endParaRPr lang="hu-HU" sz="3200" dirty="0"/>
              </a:p>
            </p:txBody>
          </p:sp>
        </mc:Choice>
        <mc:Fallback xmlns="">
          <p:sp>
            <p:nvSpPr>
              <p:cNvPr id="87" name="Szövegdoboz 86">
                <a:extLst>
                  <a:ext uri="{FF2B5EF4-FFF2-40B4-BE49-F238E27FC236}">
                    <a16:creationId xmlns:a16="http://schemas.microsoft.com/office/drawing/2014/main" id="{C4D514D3-D0E6-4A86-A628-79CBEF28CB4C}"/>
                  </a:ext>
                </a:extLst>
              </p:cNvPr>
              <p:cNvSpPr txBox="1">
                <a:spLocks noRot="1" noChangeAspect="1" noMove="1" noResize="1" noEditPoints="1" noAdjustHandles="1" noChangeArrowheads="1" noChangeShapeType="1" noTextEdit="1"/>
              </p:cNvSpPr>
              <p:nvPr/>
            </p:nvSpPr>
            <p:spPr>
              <a:xfrm>
                <a:off x="1228659" y="2978512"/>
                <a:ext cx="2350002" cy="925190"/>
              </a:xfrm>
              <a:prstGeom prst="rect">
                <a:avLst/>
              </a:prstGeom>
              <a:blipFill>
                <a:blip r:embed="rId6"/>
                <a:stretch>
                  <a:fillRect/>
                </a:stretch>
              </a:blipFill>
            </p:spPr>
            <p:txBody>
              <a:bodyPr/>
              <a:lstStyle/>
              <a:p>
                <a:r>
                  <a:rPr lang="hu-HU">
                    <a:noFill/>
                  </a:rPr>
                  <a:t> </a:t>
                </a:r>
              </a:p>
            </p:txBody>
          </p:sp>
        </mc:Fallback>
      </mc:AlternateContent>
      <p:sp>
        <p:nvSpPr>
          <p:cNvPr id="88" name="Szövegdoboz 87">
            <a:extLst>
              <a:ext uri="{FF2B5EF4-FFF2-40B4-BE49-F238E27FC236}">
                <a16:creationId xmlns:a16="http://schemas.microsoft.com/office/drawing/2014/main" id="{60E2E814-CC2C-4A38-B8AD-7B66883A041E}"/>
              </a:ext>
            </a:extLst>
          </p:cNvPr>
          <p:cNvSpPr txBox="1"/>
          <p:nvPr/>
        </p:nvSpPr>
        <p:spPr>
          <a:xfrm>
            <a:off x="5910470" y="5097373"/>
            <a:ext cx="3999506" cy="1569660"/>
          </a:xfrm>
          <a:prstGeom prst="rect">
            <a:avLst/>
          </a:prstGeom>
          <a:noFill/>
        </p:spPr>
        <p:txBody>
          <a:bodyPr wrap="square" rtlCol="0">
            <a:spAutoFit/>
          </a:bodyPr>
          <a:lstStyle/>
          <a:p>
            <a:r>
              <a:rPr lang="hu-HU" sz="2400" dirty="0" smtClean="0">
                <a:latin typeface="Times New Roman" panose="02020603050405020304" pitchFamily="18" charset="0"/>
                <a:cs typeface="Times New Roman" panose="02020603050405020304" pitchFamily="18" charset="0"/>
              </a:rPr>
              <a:t>With such </a:t>
            </a:r>
            <a:r>
              <a:rPr lang="en-US" sz="2400" dirty="0" smtClean="0">
                <a:latin typeface="Times New Roman" panose="02020603050405020304" pitchFamily="18" charset="0"/>
                <a:cs typeface="Times New Roman" panose="02020603050405020304" pitchFamily="18" charset="0"/>
              </a:rPr>
              <a:t>measurements </a:t>
            </a:r>
            <a:r>
              <a:rPr lang="en-US" sz="2400" dirty="0">
                <a:latin typeface="Times New Roman" panose="02020603050405020304" pitchFamily="18" charset="0"/>
                <a:cs typeface="Times New Roman" panose="02020603050405020304" pitchFamily="18" charset="0"/>
              </a:rPr>
              <a:t>for each reactant, </a:t>
            </a:r>
            <a:r>
              <a:rPr lang="en-US" sz="2400" dirty="0" smtClean="0">
                <a:latin typeface="Times New Roman" panose="02020603050405020304" pitchFamily="18" charset="0"/>
                <a:cs typeface="Times New Roman" panose="02020603050405020304" pitchFamily="18" charset="0"/>
              </a:rPr>
              <a:t>the </a:t>
            </a:r>
            <a:r>
              <a:rPr lang="hu-HU" sz="2400" dirty="0" smtClean="0">
                <a:latin typeface="Times New Roman" panose="02020603050405020304" pitchFamily="18" charset="0"/>
                <a:cs typeface="Times New Roman" panose="02020603050405020304" pitchFamily="18" charset="0"/>
              </a:rPr>
              <a:t>overall</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order of the </a:t>
            </a:r>
            <a:r>
              <a:rPr lang="en-US" sz="2400" dirty="0" smtClean="0">
                <a:latin typeface="Times New Roman" panose="02020603050405020304" pitchFamily="18" charset="0"/>
                <a:cs typeface="Times New Roman" panose="02020603050405020304" pitchFamily="18" charset="0"/>
              </a:rPr>
              <a:t>reaction</a:t>
            </a:r>
            <a:r>
              <a:rPr lang="hu-HU" sz="2400" dirty="0" smtClean="0">
                <a:latin typeface="Times New Roman" panose="02020603050405020304" pitchFamily="18" charset="0"/>
                <a:cs typeface="Times New Roman" panose="02020603050405020304" pitchFamily="18" charset="0"/>
              </a:rPr>
              <a:t> can be obtained!</a:t>
            </a:r>
            <a:endParaRPr lang="hu-HU" sz="2400"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89" name="Szövegdoboz 88">
                <a:extLst>
                  <a:ext uri="{FF2B5EF4-FFF2-40B4-BE49-F238E27FC236}">
                    <a16:creationId xmlns:a16="http://schemas.microsoft.com/office/drawing/2014/main" id="{ADBC5D88-B015-442E-ACF4-E8C3B9478A53}"/>
                  </a:ext>
                </a:extLst>
              </p:cNvPr>
              <p:cNvSpPr txBox="1"/>
              <p:nvPr/>
            </p:nvSpPr>
            <p:spPr>
              <a:xfrm>
                <a:off x="9921240" y="4859338"/>
                <a:ext cx="1856021" cy="13946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hu-HU" sz="3200" i="1" smtClean="0">
                          <a:solidFill>
                            <a:srgbClr val="00B0F0"/>
                          </a:solidFill>
                          <a:latin typeface="Cambria Math" panose="02040503050406030204" pitchFamily="18" charset="0"/>
                          <a:ea typeface="Cambria Math" panose="02040503050406030204" pitchFamily="18" charset="0"/>
                        </a:rPr>
                        <m:t>𝛽</m:t>
                      </m:r>
                      <m:r>
                        <a:rPr lang="hu-HU" sz="3200" b="0" i="1" smtClean="0">
                          <a:latin typeface="Cambria Math" panose="02040503050406030204" pitchFamily="18" charset="0"/>
                          <a:ea typeface="Cambria Math" panose="02040503050406030204" pitchFamily="18" charset="0"/>
                        </a:rPr>
                        <m:t>=</m:t>
                      </m:r>
                      <m:nary>
                        <m:naryPr>
                          <m:chr m:val="∑"/>
                          <m:ctrlPr>
                            <a:rPr lang="hu-HU" sz="3200" b="0" i="1" smtClean="0">
                              <a:latin typeface="Cambria Math" panose="02040503050406030204" pitchFamily="18" charset="0"/>
                              <a:ea typeface="Cambria Math" panose="02040503050406030204" pitchFamily="18" charset="0"/>
                            </a:rPr>
                          </m:ctrlPr>
                        </m:naryPr>
                        <m:sub>
                          <m:r>
                            <m:rPr>
                              <m:brk m:alnAt="23"/>
                            </m:rPr>
                            <a:rPr lang="hu-HU" sz="3200" b="0" i="1" smtClean="0">
                              <a:latin typeface="Cambria Math" panose="02040503050406030204" pitchFamily="18" charset="0"/>
                              <a:ea typeface="Cambria Math" panose="02040503050406030204" pitchFamily="18" charset="0"/>
                            </a:rPr>
                            <m:t>𝑖</m:t>
                          </m:r>
                          <m:r>
                            <a:rPr lang="hu-HU" sz="3200" b="0" i="1" smtClean="0">
                              <a:latin typeface="Cambria Math" panose="02040503050406030204" pitchFamily="18" charset="0"/>
                              <a:ea typeface="Cambria Math" panose="02040503050406030204" pitchFamily="18" charset="0"/>
                            </a:rPr>
                            <m:t>=1</m:t>
                          </m:r>
                        </m:sub>
                        <m:sup>
                          <m:r>
                            <a:rPr lang="hu-HU" sz="3200" b="0" i="1" smtClean="0">
                              <a:latin typeface="Cambria Math" panose="02040503050406030204" pitchFamily="18" charset="0"/>
                              <a:ea typeface="Cambria Math" panose="02040503050406030204" pitchFamily="18" charset="0"/>
                            </a:rPr>
                            <m:t>𝑙</m:t>
                          </m:r>
                        </m:sup>
                        <m:e>
                          <m:sSub>
                            <m:sSubPr>
                              <m:ctrlPr>
                                <a:rPr lang="hu-HU" sz="3200" b="0" i="1" smtClean="0">
                                  <a:solidFill>
                                    <a:srgbClr val="FF0000"/>
                                  </a:solidFill>
                                  <a:latin typeface="Cambria Math" panose="02040503050406030204" pitchFamily="18" charset="0"/>
                                  <a:ea typeface="Cambria Math" panose="02040503050406030204" pitchFamily="18" charset="0"/>
                                </a:rPr>
                              </m:ctrlPr>
                            </m:sSubPr>
                            <m:e>
                              <m:r>
                                <a:rPr lang="hu-HU" sz="3200" b="0" i="1" smtClean="0">
                                  <a:solidFill>
                                    <a:srgbClr val="FF0000"/>
                                  </a:solidFill>
                                  <a:latin typeface="Cambria Math" panose="02040503050406030204" pitchFamily="18" charset="0"/>
                                  <a:ea typeface="Cambria Math" panose="02040503050406030204" pitchFamily="18" charset="0"/>
                                </a:rPr>
                                <m:t>𝛽</m:t>
                              </m:r>
                            </m:e>
                            <m:sub>
                              <m:r>
                                <a:rPr lang="hu-HU" sz="3200" b="0" i="1" smtClean="0">
                                  <a:solidFill>
                                    <a:srgbClr val="FF0000"/>
                                  </a:solidFill>
                                  <a:latin typeface="Cambria Math" panose="02040503050406030204" pitchFamily="18" charset="0"/>
                                  <a:ea typeface="Cambria Math" panose="02040503050406030204" pitchFamily="18" charset="0"/>
                                </a:rPr>
                                <m:t>𝑖</m:t>
                              </m:r>
                            </m:sub>
                          </m:sSub>
                        </m:e>
                      </m:nary>
                    </m:oMath>
                  </m:oMathPara>
                </a14:m>
                <a:endParaRPr lang="hu-HU" sz="3200" dirty="0"/>
              </a:p>
            </p:txBody>
          </p:sp>
        </mc:Choice>
        <mc:Fallback xmlns="">
          <p:sp>
            <p:nvSpPr>
              <p:cNvPr id="89" name="Szövegdoboz 88">
                <a:extLst>
                  <a:ext uri="{FF2B5EF4-FFF2-40B4-BE49-F238E27FC236}">
                    <a16:creationId xmlns:a16="http://schemas.microsoft.com/office/drawing/2014/main" id="{ADBC5D88-B015-442E-ACF4-E8C3B9478A53}"/>
                  </a:ext>
                </a:extLst>
              </p:cNvPr>
              <p:cNvSpPr txBox="1">
                <a:spLocks noRot="1" noChangeAspect="1" noMove="1" noResize="1" noEditPoints="1" noAdjustHandles="1" noChangeArrowheads="1" noChangeShapeType="1" noTextEdit="1"/>
              </p:cNvSpPr>
              <p:nvPr/>
            </p:nvSpPr>
            <p:spPr>
              <a:xfrm>
                <a:off x="9921240" y="4859338"/>
                <a:ext cx="1856021" cy="1394677"/>
              </a:xfrm>
              <a:prstGeom prst="rect">
                <a:avLst/>
              </a:prstGeom>
              <a:blipFill>
                <a:blip r:embed="rId7"/>
                <a:stretch>
                  <a:fillRect/>
                </a:stretch>
              </a:blipFill>
            </p:spPr>
            <p:txBody>
              <a:bodyPr/>
              <a:lstStyle/>
              <a:p>
                <a:r>
                  <a:rPr lang="hu-HU">
                    <a:noFill/>
                  </a:rPr>
                  <a:t> </a:t>
                </a:r>
              </a:p>
            </p:txBody>
          </p:sp>
        </mc:Fallback>
      </mc:AlternateContent>
      <p:sp>
        <p:nvSpPr>
          <p:cNvPr id="20" name="TextBox 19"/>
          <p:cNvSpPr txBox="1"/>
          <p:nvPr/>
        </p:nvSpPr>
        <p:spPr>
          <a:xfrm>
            <a:off x="883225" y="2282921"/>
            <a:ext cx="4084773" cy="461665"/>
          </a:xfrm>
          <a:prstGeom prst="rect">
            <a:avLst/>
          </a:prstGeom>
          <a:solidFill>
            <a:schemeClr val="bg1"/>
          </a:solidFill>
        </p:spPr>
        <p:txBody>
          <a:bodyPr wrap="none" rtlCol="0">
            <a:spAutoFit/>
          </a:bodyPr>
          <a:lstStyle/>
          <a:p>
            <a:r>
              <a:rPr lang="hu-HU" sz="2400" dirty="0" smtClean="0">
                <a:latin typeface="Times New Roman" panose="02020603050405020304" pitchFamily="18" charset="0"/>
                <a:cs typeface="Times New Roman" panose="02020603050405020304" pitchFamily="18" charset="0"/>
              </a:rPr>
              <a:t>determination of reaction order</a:t>
            </a:r>
            <a:endParaRPr lang="en-US" sz="2400" dirty="0">
              <a:latin typeface="Times New Roman" panose="02020603050405020304" pitchFamily="18" charset="0"/>
              <a:cs typeface="Times New Roman" panose="02020603050405020304" pitchFamily="18" charset="0"/>
            </a:endParaRPr>
          </a:p>
        </p:txBody>
      </p:sp>
      <p:sp>
        <p:nvSpPr>
          <p:cNvPr id="22" name="Cím 3">
            <a:extLst>
              <a:ext uri="{FF2B5EF4-FFF2-40B4-BE49-F238E27FC236}">
                <a16:creationId xmlns:a16="http://schemas.microsoft.com/office/drawing/2014/main" id="{5C30AF16-4995-45C6-93D3-281BB38C3021}"/>
              </a:ext>
            </a:extLst>
          </p:cNvPr>
          <p:cNvSpPr>
            <a:spLocks noGrp="1"/>
          </p:cNvSpPr>
          <p:nvPr>
            <p:ph type="title"/>
          </p:nvPr>
        </p:nvSpPr>
        <p:spPr>
          <a:xfrm>
            <a:off x="838200" y="365125"/>
            <a:ext cx="10515600" cy="1325563"/>
          </a:xfrm>
        </p:spPr>
        <p:txBody>
          <a:bodyPr/>
          <a:lstStyle/>
          <a:p>
            <a:pPr algn="ctr"/>
            <a:r>
              <a:rPr lang="hu-HU" dirty="0" smtClean="0">
                <a:latin typeface="Times New Roman" panose="02020603050405020304" pitchFamily="18" charset="0"/>
                <a:cs typeface="Times New Roman" panose="02020603050405020304" pitchFamily="18" charset="0"/>
              </a:rPr>
              <a:t>Method of the initial rates</a:t>
            </a:r>
            <a:endParaRPr lang="hu-H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51862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4"/>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500"/>
                                  </p:stCondLst>
                                  <p:childTnLst>
                                    <p:set>
                                      <p:cBhvr>
                                        <p:cTn id="9" dur="1" fill="hold">
                                          <p:stCondLst>
                                            <p:cond delay="0"/>
                                          </p:stCondLst>
                                        </p:cTn>
                                        <p:tgtEl>
                                          <p:spTgt spid="75"/>
                                        </p:tgtEl>
                                        <p:attrNameLst>
                                          <p:attrName>style.visibility</p:attrName>
                                        </p:attrNameLst>
                                      </p:cBhvr>
                                      <p:to>
                                        <p:strVal val="visible"/>
                                      </p:to>
                                    </p:set>
                                  </p:childTnLst>
                                </p:cTn>
                              </p:par>
                            </p:childTnLst>
                          </p:cTn>
                        </p:par>
                        <p:par>
                          <p:cTn id="10" fill="hold">
                            <p:stCondLst>
                              <p:cond delay="500"/>
                            </p:stCondLst>
                            <p:childTnLst>
                              <p:par>
                                <p:cTn id="11" presetID="1" presetClass="entr" presetSubtype="0" fill="hold" nodeType="afterEffect">
                                  <p:stCondLst>
                                    <p:cond delay="500"/>
                                  </p:stCondLst>
                                  <p:childTnLst>
                                    <p:set>
                                      <p:cBhvr>
                                        <p:cTn id="12" dur="1" fill="hold">
                                          <p:stCondLst>
                                            <p:cond delay="0"/>
                                          </p:stCondLst>
                                        </p:cTn>
                                        <p:tgtEl>
                                          <p:spTgt spid="80"/>
                                        </p:tgtEl>
                                        <p:attrNameLst>
                                          <p:attrName>style.visibility</p:attrName>
                                        </p:attrNameLst>
                                      </p:cBhvr>
                                      <p:to>
                                        <p:strVal val="visible"/>
                                      </p:to>
                                    </p:set>
                                  </p:childTnLst>
                                </p:cTn>
                              </p:par>
                            </p:childTnLst>
                          </p:cTn>
                        </p:par>
                        <p:par>
                          <p:cTn id="13" fill="hold">
                            <p:stCondLst>
                              <p:cond delay="1000"/>
                            </p:stCondLst>
                            <p:childTnLst>
                              <p:par>
                                <p:cTn id="14" presetID="1" presetClass="entr" presetSubtype="0" fill="hold" nodeType="afterEffect">
                                  <p:stCondLst>
                                    <p:cond delay="500"/>
                                  </p:stCondLst>
                                  <p:childTnLst>
                                    <p:set>
                                      <p:cBhvr>
                                        <p:cTn id="15" dur="1" fill="hold">
                                          <p:stCondLst>
                                            <p:cond delay="0"/>
                                          </p:stCondLst>
                                        </p:cTn>
                                        <p:tgtEl>
                                          <p:spTgt spid="77"/>
                                        </p:tgtEl>
                                        <p:attrNameLst>
                                          <p:attrName>style.visibility</p:attrName>
                                        </p:attrNameLst>
                                      </p:cBhvr>
                                      <p:to>
                                        <p:strVal val="visible"/>
                                      </p:to>
                                    </p:set>
                                  </p:childTnLst>
                                </p:cTn>
                              </p:par>
                            </p:childTnLst>
                          </p:cTn>
                        </p:par>
                        <p:par>
                          <p:cTn id="16" fill="hold">
                            <p:stCondLst>
                              <p:cond delay="1500"/>
                            </p:stCondLst>
                            <p:childTnLst>
                              <p:par>
                                <p:cTn id="17" presetID="1" presetClass="entr" presetSubtype="0" fill="hold" nodeType="afterEffect">
                                  <p:stCondLst>
                                    <p:cond delay="500"/>
                                  </p:stCondLst>
                                  <p:childTnLst>
                                    <p:set>
                                      <p:cBhvr>
                                        <p:cTn id="18" dur="1" fill="hold">
                                          <p:stCondLst>
                                            <p:cond delay="0"/>
                                          </p:stCondLst>
                                        </p:cTn>
                                        <p:tgtEl>
                                          <p:spTgt spid="79"/>
                                        </p:tgtEl>
                                        <p:attrNameLst>
                                          <p:attrName>style.visibility</p:attrName>
                                        </p:attrNameLst>
                                      </p:cBhvr>
                                      <p:to>
                                        <p:strVal val="visible"/>
                                      </p:to>
                                    </p:set>
                                  </p:childTnLst>
                                </p:cTn>
                              </p:par>
                            </p:childTnLst>
                          </p:cTn>
                        </p:par>
                        <p:par>
                          <p:cTn id="19" fill="hold">
                            <p:stCondLst>
                              <p:cond delay="2000"/>
                            </p:stCondLst>
                            <p:childTnLst>
                              <p:par>
                                <p:cTn id="20" presetID="1" presetClass="entr" presetSubtype="0" fill="hold" nodeType="afterEffect">
                                  <p:stCondLst>
                                    <p:cond delay="500"/>
                                  </p:stCondLst>
                                  <p:childTnLst>
                                    <p:set>
                                      <p:cBhvr>
                                        <p:cTn id="21" dur="1" fill="hold">
                                          <p:stCondLst>
                                            <p:cond delay="0"/>
                                          </p:stCondLst>
                                        </p:cTn>
                                        <p:tgtEl>
                                          <p:spTgt spid="82"/>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71"/>
                                        </p:tgtEl>
                                        <p:attrNameLst>
                                          <p:attrName>style.visibility</p:attrName>
                                        </p:attrNameLst>
                                      </p:cBhvr>
                                      <p:to>
                                        <p:strVal val="visible"/>
                                      </p:to>
                                    </p:set>
                                    <p:anim calcmode="lin" valueType="num">
                                      <p:cBhvr additive="base">
                                        <p:cTn id="26" dur="500" fill="hold"/>
                                        <p:tgtEl>
                                          <p:spTgt spid="71"/>
                                        </p:tgtEl>
                                        <p:attrNameLst>
                                          <p:attrName>ppt_x</p:attrName>
                                        </p:attrNameLst>
                                      </p:cBhvr>
                                      <p:tavLst>
                                        <p:tav tm="0">
                                          <p:val>
                                            <p:strVal val="#ppt_x"/>
                                          </p:val>
                                        </p:tav>
                                        <p:tav tm="100000">
                                          <p:val>
                                            <p:strVal val="#ppt_x"/>
                                          </p:val>
                                        </p:tav>
                                      </p:tavLst>
                                    </p:anim>
                                    <p:anim calcmode="lin" valueType="num">
                                      <p:cBhvr additive="base">
                                        <p:cTn id="27" dur="500" fill="hold"/>
                                        <p:tgtEl>
                                          <p:spTgt spid="71"/>
                                        </p:tgtEl>
                                        <p:attrNameLst>
                                          <p:attrName>ppt_y</p:attrName>
                                        </p:attrNameLst>
                                      </p:cBhvr>
                                      <p:tavLst>
                                        <p:tav tm="0">
                                          <p:val>
                                            <p:strVal val="1+#ppt_h/2"/>
                                          </p:val>
                                        </p:tav>
                                        <p:tav tm="100000">
                                          <p:val>
                                            <p:strVal val="#ppt_y"/>
                                          </p:val>
                                        </p:tav>
                                      </p:tavLst>
                                    </p:anim>
                                  </p:childTnLst>
                                </p:cTn>
                              </p:par>
                            </p:childTnLst>
                          </p:cTn>
                        </p:par>
                        <p:par>
                          <p:cTn id="28" fill="hold">
                            <p:stCondLst>
                              <p:cond delay="500"/>
                            </p:stCondLst>
                            <p:childTnLst>
                              <p:par>
                                <p:cTn id="29" presetID="1" presetClass="entr" presetSubtype="0" fill="hold" nodeType="afterEffect">
                                  <p:stCondLst>
                                    <p:cond delay="500"/>
                                  </p:stCondLst>
                                  <p:childTnLst>
                                    <p:set>
                                      <p:cBhvr>
                                        <p:cTn id="30" dur="1" fill="hold">
                                          <p:stCondLst>
                                            <p:cond delay="0"/>
                                          </p:stCondLst>
                                        </p:cTn>
                                        <p:tgtEl>
                                          <p:spTgt spid="2"/>
                                        </p:tgtEl>
                                        <p:attrNameLst>
                                          <p:attrName>style.visibility</p:attrName>
                                        </p:attrNameLst>
                                      </p:cBhvr>
                                      <p:to>
                                        <p:strVal val="visible"/>
                                      </p:to>
                                    </p:set>
                                  </p:childTnLst>
                                </p:cTn>
                              </p:par>
                            </p:childTnLst>
                          </p:cTn>
                        </p:par>
                        <p:par>
                          <p:cTn id="31" fill="hold">
                            <p:stCondLst>
                              <p:cond delay="1000"/>
                            </p:stCondLst>
                            <p:childTnLst>
                              <p:par>
                                <p:cTn id="32" presetID="1" presetClass="entr" presetSubtype="0" fill="hold" nodeType="afterEffect">
                                  <p:stCondLst>
                                    <p:cond delay="500"/>
                                  </p:stCondLst>
                                  <p:childTnLst>
                                    <p:set>
                                      <p:cBhvr>
                                        <p:cTn id="33" dur="1" fill="hold">
                                          <p:stCondLst>
                                            <p:cond delay="0"/>
                                          </p:stCondLst>
                                        </p:cTn>
                                        <p:tgtEl>
                                          <p:spTgt spid="5"/>
                                        </p:tgtEl>
                                        <p:attrNameLst>
                                          <p:attrName>style.visibility</p:attrName>
                                        </p:attrNameLst>
                                      </p:cBhvr>
                                      <p:to>
                                        <p:strVal val="visible"/>
                                      </p:to>
                                    </p:set>
                                  </p:childTnLst>
                                </p:cTn>
                              </p:par>
                            </p:childTnLst>
                          </p:cTn>
                        </p:par>
                        <p:par>
                          <p:cTn id="34" fill="hold">
                            <p:stCondLst>
                              <p:cond delay="1500"/>
                            </p:stCondLst>
                            <p:childTnLst>
                              <p:par>
                                <p:cTn id="35" presetID="1" presetClass="entr" presetSubtype="0" fill="hold" grpId="0" nodeType="afterEffect">
                                  <p:stCondLst>
                                    <p:cond delay="500"/>
                                  </p:stCondLst>
                                  <p:childTnLst>
                                    <p:set>
                                      <p:cBhvr>
                                        <p:cTn id="36" dur="1" fill="hold">
                                          <p:stCondLst>
                                            <p:cond delay="0"/>
                                          </p:stCondLst>
                                        </p:cTn>
                                        <p:tgtEl>
                                          <p:spTgt spid="87"/>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88"/>
                                        </p:tgtEl>
                                        <p:attrNameLst>
                                          <p:attrName>style.visibility</p:attrName>
                                        </p:attrNameLst>
                                      </p:cBhvr>
                                      <p:to>
                                        <p:strVal val="visible"/>
                                      </p:to>
                                    </p:set>
                                    <p:anim calcmode="lin" valueType="num">
                                      <p:cBhvr additive="base">
                                        <p:cTn id="41" dur="500" fill="hold"/>
                                        <p:tgtEl>
                                          <p:spTgt spid="88"/>
                                        </p:tgtEl>
                                        <p:attrNameLst>
                                          <p:attrName>ppt_x</p:attrName>
                                        </p:attrNameLst>
                                      </p:cBhvr>
                                      <p:tavLst>
                                        <p:tav tm="0">
                                          <p:val>
                                            <p:strVal val="#ppt_x"/>
                                          </p:val>
                                        </p:tav>
                                        <p:tav tm="100000">
                                          <p:val>
                                            <p:strVal val="#ppt_x"/>
                                          </p:val>
                                        </p:tav>
                                      </p:tavLst>
                                    </p:anim>
                                    <p:anim calcmode="lin" valueType="num">
                                      <p:cBhvr additive="base">
                                        <p:cTn id="42" dur="500" fill="hold"/>
                                        <p:tgtEl>
                                          <p:spTgt spid="88"/>
                                        </p:tgtEl>
                                        <p:attrNameLst>
                                          <p:attrName>ppt_y</p:attrName>
                                        </p:attrNameLst>
                                      </p:cBhvr>
                                      <p:tavLst>
                                        <p:tav tm="0">
                                          <p:val>
                                            <p:strVal val="1+#ppt_h/2"/>
                                          </p:val>
                                        </p:tav>
                                        <p:tav tm="100000">
                                          <p:val>
                                            <p:strVal val="#ppt_y"/>
                                          </p:val>
                                        </p:tav>
                                      </p:tavLst>
                                    </p:anim>
                                  </p:childTnLst>
                                </p:cTn>
                              </p:par>
                            </p:childTnLst>
                          </p:cTn>
                        </p:par>
                        <p:par>
                          <p:cTn id="43" fill="hold">
                            <p:stCondLst>
                              <p:cond delay="500"/>
                            </p:stCondLst>
                            <p:childTnLst>
                              <p:par>
                                <p:cTn id="44" presetID="1" presetClass="entr" presetSubtype="0" fill="hold" grpId="0" nodeType="afterEffect">
                                  <p:stCondLst>
                                    <p:cond delay="500"/>
                                  </p:stCondLst>
                                  <p:childTnLst>
                                    <p:set>
                                      <p:cBhvr>
                                        <p:cTn id="45" dur="1" fill="hold">
                                          <p:stCondLst>
                                            <p:cond delay="0"/>
                                          </p:stCondLst>
                                        </p:cTn>
                                        <p:tgtEl>
                                          <p:spTgt spid="8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 grpId="0"/>
      <p:bldP spid="74" grpId="0" animBg="1"/>
      <p:bldP spid="75" grpId="0"/>
      <p:bldP spid="87" grpId="0"/>
      <p:bldP spid="88" grpId="0"/>
      <p:bldP spid="89"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50E7FE7-7A6B-4BF8-9EE5-6AB1B782DF72}"/>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Temperature dependence of reaction </a:t>
            </a:r>
            <a:r>
              <a:rPr lang="en-US" dirty="0" smtClean="0">
                <a:latin typeface="Times New Roman" panose="02020603050405020304" pitchFamily="18" charset="0"/>
                <a:cs typeface="Times New Roman" panose="02020603050405020304" pitchFamily="18" charset="0"/>
              </a:rPr>
              <a:t>rate</a:t>
            </a:r>
            <a:endParaRPr lang="hu-HU" dirty="0">
              <a:latin typeface="Times New Roman" panose="02020603050405020304" pitchFamily="18" charset="0"/>
              <a:cs typeface="Times New Roman" panose="02020603050405020304" pitchFamily="18" charset="0"/>
            </a:endParaRPr>
          </a:p>
        </p:txBody>
      </p:sp>
      <p:sp>
        <p:nvSpPr>
          <p:cNvPr id="3" name="Tartalom helye 2">
            <a:extLst>
              <a:ext uri="{FF2B5EF4-FFF2-40B4-BE49-F238E27FC236}">
                <a16:creationId xmlns:a16="http://schemas.microsoft.com/office/drawing/2014/main" id="{1F5E4F99-4D1F-402A-952B-787EE227920B}"/>
              </a:ext>
            </a:extLst>
          </p:cNvPr>
          <p:cNvSpPr>
            <a:spLocks noGrp="1"/>
          </p:cNvSpPr>
          <p:nvPr>
            <p:ph idx="1"/>
          </p:nvPr>
        </p:nvSpPr>
        <p:spPr>
          <a:xfrm>
            <a:off x="350520" y="1825624"/>
            <a:ext cx="11490960" cy="4742815"/>
          </a:xfrm>
        </p:spPr>
        <p:txBody>
          <a:bodyPr anchor="ctr" anchorCtr="0">
            <a:normAutofit/>
          </a:bodyPr>
          <a:lstStyle/>
          <a:p>
            <a:pPr marL="441325" indent="-441325">
              <a:spcBef>
                <a:spcPts val="0"/>
              </a:spcBef>
              <a:spcAft>
                <a:spcPts val="1000"/>
              </a:spcAft>
            </a:pPr>
            <a:r>
              <a:rPr lang="hu-HU" sz="3200" dirty="0" smtClean="0">
                <a:latin typeface="Times New Roman" panose="02020603050405020304" pitchFamily="18" charset="0"/>
                <a:cs typeface="Times New Roman" panose="02020603050405020304" pitchFamily="18" charset="0"/>
              </a:rPr>
              <a:t>K</a:t>
            </a:r>
            <a:r>
              <a:rPr lang="en-US" sz="3200" dirty="0" err="1" smtClean="0">
                <a:latin typeface="Times New Roman" panose="02020603050405020304" pitchFamily="18" charset="0"/>
                <a:cs typeface="Times New Roman" panose="02020603050405020304" pitchFamily="18" charset="0"/>
              </a:rPr>
              <a:t>itchen</a:t>
            </a:r>
            <a:r>
              <a:rPr lang="en-US" sz="3200" dirty="0" smtClean="0">
                <a:latin typeface="Times New Roman" panose="02020603050405020304" pitchFamily="18" charset="0"/>
                <a:cs typeface="Times New Roman" panose="02020603050405020304" pitchFamily="18" charset="0"/>
              </a:rPr>
              <a:t> </a:t>
            </a:r>
            <a:r>
              <a:rPr lang="hu-HU" sz="3200" dirty="0" smtClean="0">
                <a:latin typeface="Times New Roman" panose="02020603050405020304" pitchFamily="18" charset="0"/>
                <a:cs typeface="Times New Roman" panose="02020603050405020304" pitchFamily="18" charset="0"/>
              </a:rPr>
              <a:t>experiences in reaction kinetics:</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"Turn up the gas, it will be ready faster!" or "Turn down the heat, slow cooking will be better!"</a:t>
            </a:r>
            <a:endParaRPr lang="hu-HU" sz="3200" dirty="0" smtClean="0">
              <a:latin typeface="Times New Roman" panose="02020603050405020304" pitchFamily="18" charset="0"/>
              <a:cs typeface="Times New Roman" panose="02020603050405020304" pitchFamily="18" charset="0"/>
            </a:endParaRPr>
          </a:p>
          <a:p>
            <a:pPr marL="441325" indent="-441325">
              <a:spcBef>
                <a:spcPts val="0"/>
              </a:spcBef>
              <a:spcAft>
                <a:spcPts val="1000"/>
              </a:spcAft>
            </a:pPr>
            <a:r>
              <a:rPr lang="en-US" sz="3200" dirty="0">
                <a:latin typeface="Times New Roman" panose="02020603050405020304" pitchFamily="18" charset="0"/>
                <a:cs typeface="Times New Roman" panose="02020603050405020304" pitchFamily="18" charset="0"/>
              </a:rPr>
              <a:t>It is also </a:t>
            </a:r>
            <a:r>
              <a:rPr lang="en-US" sz="3200" dirty="0" smtClean="0">
                <a:latin typeface="Times New Roman" panose="02020603050405020304" pitchFamily="18" charset="0"/>
                <a:cs typeface="Times New Roman" panose="02020603050405020304" pitchFamily="18" charset="0"/>
              </a:rPr>
              <a:t>no</a:t>
            </a:r>
            <a:r>
              <a:rPr lang="hu-HU" sz="3200" dirty="0" smtClean="0">
                <a:latin typeface="Times New Roman" panose="02020603050405020304" pitchFamily="18" charset="0"/>
                <a:cs typeface="Times New Roman" panose="02020603050405020304" pitchFamily="18" charset="0"/>
              </a:rPr>
              <a:t>t a</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coincidence that </a:t>
            </a:r>
            <a:r>
              <a:rPr lang="hu-HU" sz="3200" dirty="0" smtClean="0">
                <a:latin typeface="Times New Roman" panose="02020603050405020304" pitchFamily="18" charset="0"/>
                <a:cs typeface="Times New Roman" panose="02020603050405020304" pitchFamily="18" charset="0"/>
              </a:rPr>
              <a:t>the</a:t>
            </a:r>
            <a:r>
              <a:rPr lang="en-US" sz="3200" dirty="0" smtClean="0">
                <a:latin typeface="Times New Roman" panose="02020603050405020304" pitchFamily="18" charset="0"/>
                <a:cs typeface="Times New Roman" panose="02020603050405020304" pitchFamily="18" charset="0"/>
              </a:rPr>
              <a:t> food</a:t>
            </a:r>
            <a:r>
              <a:rPr lang="hu-HU" sz="3200" dirty="0" smtClean="0">
                <a:latin typeface="Times New Roman" panose="02020603050405020304" pitchFamily="18" charset="0"/>
                <a:cs typeface="Times New Roman" panose="02020603050405020304" pitchFamily="18" charset="0"/>
              </a:rPr>
              <a:t>s are stored</a:t>
            </a:r>
            <a:r>
              <a:rPr lang="en-US" sz="3200" dirty="0" smtClean="0">
                <a:latin typeface="Times New Roman" panose="02020603050405020304" pitchFamily="18" charset="0"/>
                <a:cs typeface="Times New Roman" panose="02020603050405020304" pitchFamily="18" charset="0"/>
              </a:rPr>
              <a:t> refrigerator</a:t>
            </a:r>
            <a:r>
              <a:rPr lang="hu-HU" sz="3200" dirty="0" smtClean="0">
                <a:latin typeface="Times New Roman" panose="02020603050405020304" pitchFamily="18" charset="0"/>
                <a:cs typeface="Times New Roman" panose="02020603050405020304" pitchFamily="18" charset="0"/>
              </a:rPr>
              <a:t>s.</a:t>
            </a:r>
          </a:p>
          <a:p>
            <a:pPr marL="441325" indent="-441325">
              <a:spcBef>
                <a:spcPts val="0"/>
              </a:spcBef>
              <a:spcAft>
                <a:spcPts val="1000"/>
              </a:spcAft>
            </a:pPr>
            <a:r>
              <a:rPr lang="en-US" sz="3200" dirty="0">
                <a:latin typeface="Times New Roman" panose="02020603050405020304" pitchFamily="18" charset="0"/>
                <a:cs typeface="Times New Roman" panose="02020603050405020304" pitchFamily="18" charset="0"/>
              </a:rPr>
              <a:t>By changing the temperature, </a:t>
            </a:r>
            <a:r>
              <a:rPr lang="en-US" sz="3200" dirty="0" smtClean="0">
                <a:latin typeface="Times New Roman" panose="02020603050405020304" pitchFamily="18" charset="0"/>
                <a:cs typeface="Times New Roman" panose="02020603050405020304" pitchFamily="18" charset="0"/>
              </a:rPr>
              <a:t>the </a:t>
            </a:r>
            <a:r>
              <a:rPr lang="hu-HU" sz="3200" dirty="0" smtClean="0">
                <a:latin typeface="Times New Roman" panose="02020603050405020304" pitchFamily="18" charset="0"/>
                <a:cs typeface="Times New Roman" panose="02020603050405020304" pitchFamily="18" charset="0"/>
              </a:rPr>
              <a:t>rate</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of the chemical/biological </a:t>
            </a:r>
            <a:r>
              <a:rPr lang="hu-HU" sz="3200" dirty="0" smtClean="0">
                <a:latin typeface="Times New Roman" panose="02020603050405020304" pitchFamily="18" charset="0"/>
                <a:cs typeface="Times New Roman" panose="02020603050405020304" pitchFamily="18" charset="0"/>
              </a:rPr>
              <a:t>processes</a:t>
            </a:r>
            <a:r>
              <a:rPr lang="en-US" sz="3200" dirty="0" smtClean="0">
                <a:latin typeface="Times New Roman" panose="02020603050405020304" pitchFamily="18" charset="0"/>
                <a:cs typeface="Times New Roman" panose="02020603050405020304" pitchFamily="18" charset="0"/>
              </a:rPr>
              <a:t> </a:t>
            </a:r>
            <a:r>
              <a:rPr lang="hu-HU" sz="3200" dirty="0" smtClean="0">
                <a:latin typeface="Times New Roman" panose="02020603050405020304" pitchFamily="18" charset="0"/>
                <a:cs typeface="Times New Roman" panose="02020603050405020304" pitchFamily="18" charset="0"/>
              </a:rPr>
              <a:t>is different.</a:t>
            </a:r>
            <a:endParaRPr lang="hu-HU" sz="3200" dirty="0">
              <a:latin typeface="Times New Roman" panose="02020603050405020304" pitchFamily="18" charset="0"/>
              <a:cs typeface="Times New Roman" panose="02020603050405020304" pitchFamily="18" charset="0"/>
            </a:endParaRPr>
          </a:p>
          <a:p>
            <a:pPr marL="441325" indent="-441325">
              <a:spcBef>
                <a:spcPts val="0"/>
              </a:spcBef>
              <a:spcAft>
                <a:spcPts val="1000"/>
              </a:spcAft>
            </a:pPr>
            <a:r>
              <a:rPr lang="en-US" sz="3200" dirty="0" smtClean="0">
                <a:latin typeface="Times New Roman" panose="02020603050405020304" pitchFamily="18" charset="0"/>
                <a:cs typeface="Times New Roman" panose="02020603050405020304" pitchFamily="18" charset="0"/>
              </a:rPr>
              <a:t>According</a:t>
            </a:r>
            <a:r>
              <a:rPr lang="hu-HU" sz="3200" dirty="0" smtClean="0">
                <a:latin typeface="Times New Roman" panose="02020603050405020304" pitchFamily="18" charset="0"/>
                <a:cs typeface="Times New Roman" panose="02020603050405020304" pitchFamily="18" charset="0"/>
              </a:rPr>
              <a:t>ly</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the </a:t>
            </a:r>
            <a:r>
              <a:rPr lang="hu-HU" sz="3200" dirty="0" smtClean="0">
                <a:latin typeface="Times New Roman" panose="02020603050405020304" pitchFamily="18" charset="0"/>
                <a:cs typeface="Times New Roman" panose="02020603050405020304" pitchFamily="18" charset="0"/>
              </a:rPr>
              <a:t>rate</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of the reactions depends on the temperature</a:t>
            </a:r>
            <a:r>
              <a:rPr lang="hu-HU" sz="3200" dirty="0" smtClean="0">
                <a:latin typeface="Times New Roman" panose="02020603050405020304" pitchFamily="18" charset="0"/>
                <a:cs typeface="Times New Roman" panose="02020603050405020304" pitchFamily="18" charset="0"/>
              </a:rPr>
              <a:t>!</a:t>
            </a:r>
            <a:endParaRPr lang="hu-HU" sz="3200" dirty="0">
              <a:latin typeface="Times New Roman" panose="02020603050405020304" pitchFamily="18" charset="0"/>
              <a:cs typeface="Times New Roman" panose="02020603050405020304" pitchFamily="18" charset="0"/>
            </a:endParaRPr>
          </a:p>
          <a:p>
            <a:pPr marL="441325" indent="-441325">
              <a:spcBef>
                <a:spcPts val="0"/>
              </a:spcBef>
              <a:spcAft>
                <a:spcPts val="1000"/>
              </a:spcAft>
            </a:pPr>
            <a:r>
              <a:rPr lang="hu-HU" sz="3200" dirty="0">
                <a:latin typeface="Times New Roman" panose="02020603050405020304" pitchFamily="18" charset="0"/>
                <a:cs typeface="Times New Roman" panose="02020603050405020304" pitchFamily="18" charset="0"/>
              </a:rPr>
              <a:t>Why and how?</a:t>
            </a:r>
          </a:p>
        </p:txBody>
      </p:sp>
    </p:spTree>
    <p:extLst>
      <p:ext uri="{BB962C8B-B14F-4D97-AF65-F5344CB8AC3E}">
        <p14:creationId xmlns:p14="http://schemas.microsoft.com/office/powerpoint/2010/main" val="8921846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additive="base">
                                        <p:cTn id="12"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nodeType="after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nodeType="after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 calcmode="lin" valueType="num">
                                      <p:cBhvr additive="base">
                                        <p:cTn id="22"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a:extLst>
              <a:ext uri="{FF2B5EF4-FFF2-40B4-BE49-F238E27FC236}">
                <a16:creationId xmlns:a16="http://schemas.microsoft.com/office/drawing/2014/main" id="{1F5E4F99-4D1F-402A-952B-787EE227920B}"/>
              </a:ext>
            </a:extLst>
          </p:cNvPr>
          <p:cNvSpPr>
            <a:spLocks noGrp="1"/>
          </p:cNvSpPr>
          <p:nvPr>
            <p:ph idx="1"/>
          </p:nvPr>
        </p:nvSpPr>
        <p:spPr>
          <a:xfrm>
            <a:off x="350520" y="1825624"/>
            <a:ext cx="11490960" cy="4742815"/>
          </a:xfrm>
        </p:spPr>
        <p:txBody>
          <a:bodyPr>
            <a:normAutofit fontScale="92500"/>
          </a:bodyPr>
          <a:lstStyle/>
          <a:p>
            <a:pPr marL="441325" indent="-441325">
              <a:spcBef>
                <a:spcPts val="0"/>
              </a:spcBef>
              <a:spcAft>
                <a:spcPts val="1000"/>
              </a:spcAft>
            </a:pPr>
            <a:r>
              <a:rPr lang="en-US" sz="3200" dirty="0">
                <a:latin typeface="Times New Roman" panose="02020603050405020304" pitchFamily="18" charset="0"/>
                <a:cs typeface="Times New Roman" panose="02020603050405020304" pitchFamily="18" charset="0"/>
              </a:rPr>
              <a:t>What can depend on temperature in the rate equation</a:t>
            </a:r>
            <a:r>
              <a:rPr lang="hu-HU" sz="3200" dirty="0" smtClean="0">
                <a:latin typeface="Times New Roman" panose="02020603050405020304" pitchFamily="18" charset="0"/>
                <a:cs typeface="Times New Roman" panose="02020603050405020304" pitchFamily="18" charset="0"/>
              </a:rPr>
              <a:t>?</a:t>
            </a:r>
            <a:endParaRPr lang="hu-HU" sz="3200" dirty="0">
              <a:latin typeface="Times New Roman" panose="02020603050405020304" pitchFamily="18" charset="0"/>
              <a:cs typeface="Times New Roman" panose="02020603050405020304" pitchFamily="18" charset="0"/>
            </a:endParaRPr>
          </a:p>
          <a:p>
            <a:pPr marL="441325" indent="-441325">
              <a:spcBef>
                <a:spcPts val="0"/>
              </a:spcBef>
              <a:spcAft>
                <a:spcPts val="1000"/>
              </a:spcAft>
            </a:pPr>
            <a:r>
              <a:rPr lang="en-US" sz="3200" dirty="0">
                <a:latin typeface="Times New Roman" panose="02020603050405020304" pitchFamily="18" charset="0"/>
                <a:cs typeface="Times New Roman" panose="02020603050405020304" pitchFamily="18" charset="0"/>
              </a:rPr>
              <a:t>Molar concentrations change slightly due to density, but do not account for the significant rate increase </a:t>
            </a:r>
            <a:r>
              <a:rPr lang="en-US" sz="3200" dirty="0" smtClean="0">
                <a:latin typeface="Times New Roman" panose="02020603050405020304" pitchFamily="18" charset="0"/>
                <a:cs typeface="Times New Roman" panose="02020603050405020304" pitchFamily="18" charset="0"/>
              </a:rPr>
              <a:t>experienced</a:t>
            </a:r>
            <a:r>
              <a:rPr lang="hu-HU" sz="3200" dirty="0">
                <a:latin typeface="Times New Roman" panose="02020603050405020304" pitchFamily="18" charset="0"/>
                <a:cs typeface="Times New Roman" panose="02020603050405020304" pitchFamily="18" charset="0"/>
              </a:rPr>
              <a:t>.</a:t>
            </a:r>
          </a:p>
          <a:p>
            <a:pPr marL="441325" indent="-441325">
              <a:spcBef>
                <a:spcPts val="10000"/>
              </a:spcBef>
              <a:spcAft>
                <a:spcPts val="1000"/>
              </a:spcAft>
            </a:pPr>
            <a:r>
              <a:rPr lang="hu-HU" sz="3200" dirty="0" smtClean="0">
                <a:latin typeface="Times New Roman" panose="02020603050405020304" pitchFamily="18" charset="0"/>
                <a:cs typeface="Times New Roman" panose="02020603050405020304" pitchFamily="18" charset="0"/>
              </a:rPr>
              <a:t>T</a:t>
            </a:r>
            <a:r>
              <a:rPr lang="en-US" sz="3200" dirty="0" smtClean="0">
                <a:latin typeface="Times New Roman" panose="02020603050405020304" pitchFamily="18" charset="0"/>
                <a:cs typeface="Times New Roman" panose="02020603050405020304" pitchFamily="18" charset="0"/>
              </a:rPr>
              <a:t>he </a:t>
            </a:r>
            <a:r>
              <a:rPr lang="en-US" sz="3200" dirty="0">
                <a:latin typeface="Times New Roman" panose="02020603050405020304" pitchFamily="18" charset="0"/>
                <a:cs typeface="Times New Roman" panose="02020603050405020304" pitchFamily="18" charset="0"/>
              </a:rPr>
              <a:t>rate coefficient can be the </a:t>
            </a:r>
            <a:r>
              <a:rPr lang="hu-HU" sz="3200" dirty="0" smtClean="0">
                <a:latin typeface="Times New Roman" panose="02020603050405020304" pitchFamily="18" charset="0"/>
                <a:cs typeface="Times New Roman" panose="02020603050405020304" pitchFamily="18" charset="0"/>
              </a:rPr>
              <a:t>reason</a:t>
            </a:r>
            <a:r>
              <a:rPr lang="en-US" sz="3200" dirty="0" smtClean="0">
                <a:latin typeface="Times New Roman" panose="02020603050405020304" pitchFamily="18" charset="0"/>
                <a:cs typeface="Times New Roman" panose="02020603050405020304" pitchFamily="18" charset="0"/>
              </a:rPr>
              <a:t> </a:t>
            </a:r>
            <a:r>
              <a:rPr lang="hu-HU" sz="3200" dirty="0" smtClean="0">
                <a:latin typeface="Times New Roman" panose="02020603050405020304" pitchFamily="18" charset="0"/>
                <a:cs typeface="Times New Roman" panose="02020603050405020304" pitchFamily="18" charset="0"/>
              </a:rPr>
              <a:t>for</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the temperature dependence</a:t>
            </a:r>
            <a:r>
              <a:rPr lang="hu-HU" sz="3200" dirty="0" smtClean="0">
                <a:latin typeface="Times New Roman" panose="02020603050405020304" pitchFamily="18" charset="0"/>
                <a:cs typeface="Times New Roman" panose="02020603050405020304" pitchFamily="18" charset="0"/>
              </a:rPr>
              <a:t>!</a:t>
            </a:r>
            <a:endParaRPr lang="hu-HU" sz="3200" dirty="0">
              <a:latin typeface="Times New Roman" panose="02020603050405020304" pitchFamily="18" charset="0"/>
              <a:cs typeface="Times New Roman" panose="02020603050405020304" pitchFamily="18" charset="0"/>
            </a:endParaRPr>
          </a:p>
          <a:p>
            <a:pPr marL="441325" indent="-441325">
              <a:spcBef>
                <a:spcPts val="0"/>
              </a:spcBef>
              <a:spcAft>
                <a:spcPts val="1000"/>
              </a:spcAft>
            </a:pPr>
            <a:r>
              <a:rPr lang="en-US" sz="3200" dirty="0">
                <a:latin typeface="Times New Roman" panose="02020603050405020304" pitchFamily="18" charset="0"/>
                <a:cs typeface="Times New Roman" panose="02020603050405020304" pitchFamily="18" charset="0"/>
              </a:rPr>
              <a:t>Arrhenius, mentioned earlier in connection with his acid-base theory, measured the </a:t>
            </a:r>
            <a:r>
              <a:rPr lang="hu-HU" sz="3200" dirty="0" smtClean="0">
                <a:latin typeface="Times New Roman" panose="02020603050405020304" pitchFamily="18" charset="0"/>
                <a:cs typeface="Times New Roman" panose="02020603050405020304" pitchFamily="18" charset="0"/>
              </a:rPr>
              <a:t>rate</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of various reactions </a:t>
            </a:r>
            <a:r>
              <a:rPr lang="hu-HU" sz="3200" dirty="0" smtClean="0">
                <a:latin typeface="Times New Roman" panose="02020603050405020304" pitchFamily="18" charset="0"/>
                <a:cs typeface="Times New Roman" panose="02020603050405020304" pitchFamily="18" charset="0"/>
              </a:rPr>
              <a:t>at</a:t>
            </a:r>
            <a:r>
              <a:rPr lang="en-US" sz="3200" dirty="0" smtClean="0">
                <a:latin typeface="Times New Roman" panose="02020603050405020304" pitchFamily="18" charset="0"/>
                <a:cs typeface="Times New Roman" panose="02020603050405020304" pitchFamily="18" charset="0"/>
              </a:rPr>
              <a:t> </a:t>
            </a:r>
            <a:r>
              <a:rPr lang="hu-HU" sz="3200" dirty="0" smtClean="0">
                <a:latin typeface="Times New Roman" panose="02020603050405020304" pitchFamily="18" charset="0"/>
                <a:cs typeface="Times New Roman" panose="02020603050405020304" pitchFamily="18" charset="0"/>
              </a:rPr>
              <a:t>different</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temperatures. For comparison, he calculated the </a:t>
            </a:r>
            <a:r>
              <a:rPr lang="hu-HU" sz="3200" dirty="0" smtClean="0">
                <a:latin typeface="Times New Roman" panose="02020603050405020304" pitchFamily="18" charset="0"/>
                <a:cs typeface="Times New Roman" panose="02020603050405020304" pitchFamily="18" charset="0"/>
              </a:rPr>
              <a:t>rate</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coefficients</a:t>
            </a:r>
            <a:r>
              <a:rPr lang="hu-HU" sz="3200" dirty="0" smtClean="0">
                <a:latin typeface="Times New Roman" panose="02020603050405020304" pitchFamily="18" charset="0"/>
                <a:cs typeface="Times New Roman" panose="02020603050405020304" pitchFamily="18" charset="0"/>
              </a:rPr>
              <a:t>.</a:t>
            </a:r>
            <a:endParaRPr lang="hu-HU" sz="3200"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4" name="Szövegdoboz 3">
                <a:extLst>
                  <a:ext uri="{FF2B5EF4-FFF2-40B4-BE49-F238E27FC236}">
                    <a16:creationId xmlns:a16="http://schemas.microsoft.com/office/drawing/2014/main" id="{AC68A181-6056-42F7-B49A-5C17446A5DF4}"/>
                  </a:ext>
                </a:extLst>
              </p:cNvPr>
              <p:cNvSpPr txBox="1"/>
              <p:nvPr/>
            </p:nvSpPr>
            <p:spPr>
              <a:xfrm>
                <a:off x="2172489" y="3081633"/>
                <a:ext cx="7922362" cy="13946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hu-HU" sz="3200" b="0" i="1" smtClean="0">
                          <a:latin typeface="Cambria Math" panose="02040503050406030204" pitchFamily="18" charset="0"/>
                        </a:rPr>
                        <m:t>𝑟</m:t>
                      </m:r>
                      <m:r>
                        <a:rPr lang="hu-HU" sz="3200" b="0" i="1" smtClean="0">
                          <a:latin typeface="Cambria Math" panose="02040503050406030204" pitchFamily="18" charset="0"/>
                        </a:rPr>
                        <m:t>=</m:t>
                      </m:r>
                      <m:f>
                        <m:fPr>
                          <m:ctrlPr>
                            <a:rPr lang="hu-HU" sz="3200" b="0" i="1" smtClean="0">
                              <a:latin typeface="Cambria Math" panose="02040503050406030204" pitchFamily="18" charset="0"/>
                            </a:rPr>
                          </m:ctrlPr>
                        </m:fPr>
                        <m:num>
                          <m:r>
                            <a:rPr lang="hu-HU" sz="3200" b="0" i="1" smtClean="0">
                              <a:latin typeface="Cambria Math" panose="02040503050406030204" pitchFamily="18" charset="0"/>
                            </a:rPr>
                            <m:t>1</m:t>
                          </m:r>
                        </m:num>
                        <m:den>
                          <m:sSub>
                            <m:sSubPr>
                              <m:ctrlPr>
                                <a:rPr lang="hu-HU" sz="3200" b="0" i="1" smtClean="0">
                                  <a:latin typeface="Cambria Math" panose="02040503050406030204" pitchFamily="18" charset="0"/>
                                </a:rPr>
                              </m:ctrlPr>
                            </m:sSubPr>
                            <m:e>
                              <m:r>
                                <a:rPr lang="hu-HU" sz="3200" b="0" i="1" smtClean="0">
                                  <a:latin typeface="Cambria Math" panose="02040503050406030204" pitchFamily="18" charset="0"/>
                                  <a:ea typeface="Cambria Math" panose="02040503050406030204" pitchFamily="18" charset="0"/>
                                </a:rPr>
                                <m:t>𝜈</m:t>
                              </m:r>
                            </m:e>
                            <m:sub>
                              <m:r>
                                <a:rPr lang="hu-HU" sz="3200" b="0" i="1" smtClean="0">
                                  <a:latin typeface="Cambria Math" panose="02040503050406030204" pitchFamily="18" charset="0"/>
                                </a:rPr>
                                <m:t>𝑖</m:t>
                              </m:r>
                            </m:sub>
                          </m:sSub>
                        </m:den>
                      </m:f>
                      <m:r>
                        <a:rPr lang="hu-HU" sz="3200" b="0" i="1" smtClean="0">
                          <a:latin typeface="Cambria Math" panose="02040503050406030204" pitchFamily="18" charset="0"/>
                          <a:ea typeface="Cambria Math" panose="02040503050406030204" pitchFamily="18" charset="0"/>
                        </a:rPr>
                        <m:t>∙</m:t>
                      </m:r>
                      <m:f>
                        <m:fPr>
                          <m:ctrlPr>
                            <a:rPr lang="hu-HU" sz="3200" b="0" i="1" smtClean="0">
                              <a:latin typeface="Cambria Math" panose="02040503050406030204" pitchFamily="18" charset="0"/>
                              <a:ea typeface="Cambria Math" panose="02040503050406030204" pitchFamily="18" charset="0"/>
                            </a:rPr>
                          </m:ctrlPr>
                        </m:fPr>
                        <m:num>
                          <m:sSub>
                            <m:sSubPr>
                              <m:ctrlPr>
                                <a:rPr lang="hu-HU" sz="3200" b="0" i="1" smtClean="0">
                                  <a:latin typeface="Cambria Math" panose="02040503050406030204" pitchFamily="18" charset="0"/>
                                  <a:ea typeface="Cambria Math" panose="02040503050406030204" pitchFamily="18" charset="0"/>
                                </a:rPr>
                              </m:ctrlPr>
                            </m:sSubPr>
                            <m:e>
                              <m:r>
                                <a:rPr lang="hu-HU" sz="3200" b="0" i="1" smtClean="0">
                                  <a:latin typeface="Cambria Math" panose="02040503050406030204" pitchFamily="18" charset="0"/>
                                  <a:ea typeface="Cambria Math" panose="02040503050406030204" pitchFamily="18" charset="0"/>
                                </a:rPr>
                                <m:t>𝑑𝑐</m:t>
                              </m:r>
                            </m:e>
                            <m:sub>
                              <m:r>
                                <a:rPr lang="hu-HU" sz="3200" b="0" i="1" smtClean="0">
                                  <a:latin typeface="Cambria Math" panose="02040503050406030204" pitchFamily="18" charset="0"/>
                                  <a:ea typeface="Cambria Math" panose="02040503050406030204" pitchFamily="18" charset="0"/>
                                </a:rPr>
                                <m:t>𝑖</m:t>
                              </m:r>
                            </m:sub>
                          </m:sSub>
                        </m:num>
                        <m:den>
                          <m:r>
                            <a:rPr lang="hu-HU" sz="3200" b="0" i="1" smtClean="0">
                              <a:latin typeface="Cambria Math" panose="02040503050406030204" pitchFamily="18" charset="0"/>
                              <a:ea typeface="Cambria Math" panose="02040503050406030204" pitchFamily="18" charset="0"/>
                            </a:rPr>
                            <m:t>𝑑𝑡</m:t>
                          </m:r>
                        </m:den>
                      </m:f>
                      <m:r>
                        <a:rPr lang="hu-HU" sz="3200" b="0" i="1" smtClean="0">
                          <a:latin typeface="Cambria Math" panose="02040503050406030204" pitchFamily="18" charset="0"/>
                        </a:rPr>
                        <m:t>=</m:t>
                      </m:r>
                      <m:r>
                        <a:rPr lang="hu-HU" sz="3200" b="0" i="1" smtClean="0">
                          <a:solidFill>
                            <a:srgbClr val="FF0000"/>
                          </a:solidFill>
                          <a:latin typeface="Cambria Math" panose="02040503050406030204" pitchFamily="18" charset="0"/>
                        </a:rPr>
                        <m:t>𝑘</m:t>
                      </m:r>
                      <m:r>
                        <a:rPr lang="hu-HU" sz="3200" b="0" i="1" smtClean="0">
                          <a:latin typeface="Cambria Math" panose="02040503050406030204" pitchFamily="18" charset="0"/>
                          <a:ea typeface="Cambria Math" panose="02040503050406030204" pitchFamily="18" charset="0"/>
                        </a:rPr>
                        <m:t>∙</m:t>
                      </m:r>
                      <m:sSubSup>
                        <m:sSubSupPr>
                          <m:ctrlPr>
                            <a:rPr lang="hu-HU" sz="3200" b="0" i="1" smtClean="0">
                              <a:latin typeface="Cambria Math" panose="02040503050406030204" pitchFamily="18" charset="0"/>
                              <a:ea typeface="Cambria Math" panose="02040503050406030204" pitchFamily="18" charset="0"/>
                            </a:rPr>
                          </m:ctrlPr>
                        </m:sSubSupPr>
                        <m:e>
                          <m:r>
                            <a:rPr lang="hu-HU" sz="3200" b="0" i="1" smtClean="0">
                              <a:latin typeface="Cambria Math" panose="02040503050406030204" pitchFamily="18" charset="0"/>
                              <a:ea typeface="Cambria Math" panose="02040503050406030204" pitchFamily="18" charset="0"/>
                            </a:rPr>
                            <m:t>𝑐</m:t>
                          </m:r>
                        </m:e>
                        <m:sub>
                          <m:r>
                            <a:rPr lang="hu-HU" sz="3200" b="0" i="1" smtClean="0">
                              <a:latin typeface="Cambria Math" panose="02040503050406030204" pitchFamily="18" charset="0"/>
                              <a:ea typeface="Cambria Math" panose="02040503050406030204" pitchFamily="18" charset="0"/>
                            </a:rPr>
                            <m:t>1</m:t>
                          </m:r>
                        </m:sub>
                        <m:sup>
                          <m:sSub>
                            <m:sSubPr>
                              <m:ctrlPr>
                                <a:rPr lang="hu-HU" sz="3200" b="0" i="1" smtClean="0">
                                  <a:latin typeface="Cambria Math" panose="02040503050406030204" pitchFamily="18" charset="0"/>
                                  <a:ea typeface="Cambria Math" panose="02040503050406030204" pitchFamily="18" charset="0"/>
                                </a:rPr>
                              </m:ctrlPr>
                            </m:sSubPr>
                            <m:e>
                              <m:r>
                                <a:rPr lang="hu-HU" sz="3200" b="0" i="1" smtClean="0">
                                  <a:latin typeface="Cambria Math" panose="02040503050406030204" pitchFamily="18" charset="0"/>
                                  <a:ea typeface="Cambria Math" panose="02040503050406030204" pitchFamily="18" charset="0"/>
                                </a:rPr>
                                <m:t>𝛽</m:t>
                              </m:r>
                            </m:e>
                            <m:sub>
                              <m:r>
                                <a:rPr lang="hu-HU" sz="3200" b="0" i="1" smtClean="0">
                                  <a:latin typeface="Cambria Math" panose="02040503050406030204" pitchFamily="18" charset="0"/>
                                  <a:ea typeface="Cambria Math" panose="02040503050406030204" pitchFamily="18" charset="0"/>
                                </a:rPr>
                                <m:t>1</m:t>
                              </m:r>
                            </m:sub>
                          </m:sSub>
                        </m:sup>
                      </m:sSubSup>
                      <m:r>
                        <a:rPr lang="hu-HU" sz="3200" b="0" i="1" smtClean="0">
                          <a:latin typeface="Cambria Math" panose="02040503050406030204" pitchFamily="18" charset="0"/>
                          <a:ea typeface="Cambria Math" panose="02040503050406030204" pitchFamily="18" charset="0"/>
                        </a:rPr>
                        <m:t>∙</m:t>
                      </m:r>
                      <m:sSubSup>
                        <m:sSubSupPr>
                          <m:ctrlPr>
                            <a:rPr lang="hu-HU" sz="3200" i="1">
                              <a:latin typeface="Cambria Math" panose="02040503050406030204" pitchFamily="18" charset="0"/>
                              <a:ea typeface="Cambria Math" panose="02040503050406030204" pitchFamily="18" charset="0"/>
                            </a:rPr>
                          </m:ctrlPr>
                        </m:sSubSupPr>
                        <m:e>
                          <m:r>
                            <a:rPr lang="hu-HU" sz="3200" i="1">
                              <a:latin typeface="Cambria Math" panose="02040503050406030204" pitchFamily="18" charset="0"/>
                              <a:ea typeface="Cambria Math" panose="02040503050406030204" pitchFamily="18" charset="0"/>
                            </a:rPr>
                            <m:t>𝑐</m:t>
                          </m:r>
                        </m:e>
                        <m:sub>
                          <m:r>
                            <a:rPr lang="hu-HU" sz="3200" b="0" i="1" smtClean="0">
                              <a:latin typeface="Cambria Math" panose="02040503050406030204" pitchFamily="18" charset="0"/>
                              <a:ea typeface="Cambria Math" panose="02040503050406030204" pitchFamily="18" charset="0"/>
                            </a:rPr>
                            <m:t>2</m:t>
                          </m:r>
                        </m:sub>
                        <m:sup>
                          <m:sSub>
                            <m:sSubPr>
                              <m:ctrlPr>
                                <a:rPr lang="hu-HU" sz="3200" i="1">
                                  <a:latin typeface="Cambria Math" panose="02040503050406030204" pitchFamily="18" charset="0"/>
                                  <a:ea typeface="Cambria Math" panose="02040503050406030204" pitchFamily="18" charset="0"/>
                                </a:rPr>
                              </m:ctrlPr>
                            </m:sSubPr>
                            <m:e>
                              <m:r>
                                <a:rPr lang="hu-HU" sz="3200" i="1">
                                  <a:latin typeface="Cambria Math" panose="02040503050406030204" pitchFamily="18" charset="0"/>
                                  <a:ea typeface="Cambria Math" panose="02040503050406030204" pitchFamily="18" charset="0"/>
                                </a:rPr>
                                <m:t>𝛽</m:t>
                              </m:r>
                            </m:e>
                            <m:sub>
                              <m:r>
                                <a:rPr lang="hu-HU" sz="3200" b="0" i="1" smtClean="0">
                                  <a:latin typeface="Cambria Math" panose="02040503050406030204" pitchFamily="18" charset="0"/>
                                  <a:ea typeface="Cambria Math" panose="02040503050406030204" pitchFamily="18" charset="0"/>
                                </a:rPr>
                                <m:t>2</m:t>
                              </m:r>
                            </m:sub>
                          </m:sSub>
                        </m:sup>
                      </m:sSubSup>
                      <m:r>
                        <a:rPr lang="hu-HU" sz="3200" i="1" smtClean="0">
                          <a:latin typeface="Cambria Math" panose="02040503050406030204" pitchFamily="18" charset="0"/>
                          <a:ea typeface="Cambria Math" panose="02040503050406030204" pitchFamily="18" charset="0"/>
                        </a:rPr>
                        <m:t>…</m:t>
                      </m:r>
                      <m:sSubSup>
                        <m:sSubSupPr>
                          <m:ctrlPr>
                            <a:rPr lang="hu-HU" sz="3200" i="1">
                              <a:latin typeface="Cambria Math" panose="02040503050406030204" pitchFamily="18" charset="0"/>
                              <a:ea typeface="Cambria Math" panose="02040503050406030204" pitchFamily="18" charset="0"/>
                            </a:rPr>
                          </m:ctrlPr>
                        </m:sSubSupPr>
                        <m:e>
                          <m:r>
                            <a:rPr lang="hu-HU" sz="3200" b="0" i="1" smtClean="0">
                              <a:latin typeface="Cambria Math" panose="02040503050406030204" pitchFamily="18" charset="0"/>
                              <a:ea typeface="Cambria Math" panose="02040503050406030204" pitchFamily="18" charset="0"/>
                            </a:rPr>
                            <m:t> </m:t>
                          </m:r>
                          <m:r>
                            <a:rPr lang="hu-HU" sz="3200" i="1">
                              <a:latin typeface="Cambria Math" panose="02040503050406030204" pitchFamily="18" charset="0"/>
                              <a:ea typeface="Cambria Math" panose="02040503050406030204" pitchFamily="18" charset="0"/>
                            </a:rPr>
                            <m:t>𝑐</m:t>
                          </m:r>
                        </m:e>
                        <m:sub>
                          <m:r>
                            <a:rPr lang="hu-HU" sz="3200" b="0" i="1" smtClean="0">
                              <a:latin typeface="Cambria Math" panose="02040503050406030204" pitchFamily="18" charset="0"/>
                              <a:ea typeface="Cambria Math" panose="02040503050406030204" pitchFamily="18" charset="0"/>
                            </a:rPr>
                            <m:t>𝑙</m:t>
                          </m:r>
                        </m:sub>
                        <m:sup>
                          <m:sSub>
                            <m:sSubPr>
                              <m:ctrlPr>
                                <a:rPr lang="hu-HU" sz="3200" i="1">
                                  <a:latin typeface="Cambria Math" panose="02040503050406030204" pitchFamily="18" charset="0"/>
                                  <a:ea typeface="Cambria Math" panose="02040503050406030204" pitchFamily="18" charset="0"/>
                                </a:rPr>
                              </m:ctrlPr>
                            </m:sSubPr>
                            <m:e>
                              <m:r>
                                <a:rPr lang="hu-HU" sz="3200" i="1">
                                  <a:latin typeface="Cambria Math" panose="02040503050406030204" pitchFamily="18" charset="0"/>
                                  <a:ea typeface="Cambria Math" panose="02040503050406030204" pitchFamily="18" charset="0"/>
                                </a:rPr>
                                <m:t>𝛽</m:t>
                              </m:r>
                            </m:e>
                            <m:sub>
                              <m:r>
                                <a:rPr lang="hu-HU" sz="3200" b="0" i="1" smtClean="0">
                                  <a:latin typeface="Cambria Math" panose="02040503050406030204" pitchFamily="18" charset="0"/>
                                  <a:ea typeface="Cambria Math" panose="02040503050406030204" pitchFamily="18" charset="0"/>
                                </a:rPr>
                                <m:t>𝑙</m:t>
                              </m:r>
                            </m:sub>
                          </m:sSub>
                        </m:sup>
                      </m:sSubSup>
                      <m:r>
                        <a:rPr lang="hu-HU" sz="3200" b="0" i="1" smtClean="0">
                          <a:latin typeface="Cambria Math" panose="02040503050406030204" pitchFamily="18" charset="0"/>
                          <a:ea typeface="Cambria Math" panose="02040503050406030204" pitchFamily="18" charset="0"/>
                        </a:rPr>
                        <m:t>=</m:t>
                      </m:r>
                      <m:r>
                        <a:rPr lang="hu-HU" sz="3200" i="1" smtClean="0">
                          <a:solidFill>
                            <a:srgbClr val="FF0000"/>
                          </a:solidFill>
                          <a:latin typeface="Cambria Math" panose="02040503050406030204" pitchFamily="18" charset="0"/>
                        </a:rPr>
                        <m:t>𝑘</m:t>
                      </m:r>
                      <m:r>
                        <a:rPr lang="hu-HU" sz="3200" i="1">
                          <a:latin typeface="Cambria Math" panose="02040503050406030204" pitchFamily="18" charset="0"/>
                          <a:ea typeface="Cambria Math" panose="02040503050406030204" pitchFamily="18" charset="0"/>
                        </a:rPr>
                        <m:t>∙</m:t>
                      </m:r>
                      <m:nary>
                        <m:naryPr>
                          <m:chr m:val="∏"/>
                          <m:ctrlPr>
                            <a:rPr lang="hu-HU" sz="3200" b="0" i="1" smtClean="0">
                              <a:latin typeface="Cambria Math" panose="02040503050406030204" pitchFamily="18" charset="0"/>
                              <a:ea typeface="Cambria Math" panose="02040503050406030204" pitchFamily="18" charset="0"/>
                            </a:rPr>
                          </m:ctrlPr>
                        </m:naryPr>
                        <m:sub>
                          <m:r>
                            <m:rPr>
                              <m:brk m:alnAt="23"/>
                            </m:rPr>
                            <a:rPr lang="hu-HU" sz="3200" b="0" i="1" smtClean="0">
                              <a:latin typeface="Cambria Math" panose="02040503050406030204" pitchFamily="18" charset="0"/>
                              <a:ea typeface="Cambria Math" panose="02040503050406030204" pitchFamily="18" charset="0"/>
                            </a:rPr>
                            <m:t>𝑖</m:t>
                          </m:r>
                          <m:r>
                            <a:rPr lang="hu-HU" sz="3200" b="0" i="1" smtClean="0">
                              <a:latin typeface="Cambria Math" panose="02040503050406030204" pitchFamily="18" charset="0"/>
                              <a:ea typeface="Cambria Math" panose="02040503050406030204" pitchFamily="18" charset="0"/>
                            </a:rPr>
                            <m:t>=1</m:t>
                          </m:r>
                        </m:sub>
                        <m:sup>
                          <m:r>
                            <a:rPr lang="hu-HU" sz="3200" b="0" i="1" smtClean="0">
                              <a:latin typeface="Cambria Math" panose="02040503050406030204" pitchFamily="18" charset="0"/>
                              <a:ea typeface="Cambria Math" panose="02040503050406030204" pitchFamily="18" charset="0"/>
                            </a:rPr>
                            <m:t>𝑙</m:t>
                          </m:r>
                        </m:sup>
                        <m:e>
                          <m:sSubSup>
                            <m:sSubSupPr>
                              <m:ctrlPr>
                                <a:rPr lang="hu-HU" sz="3200" i="1">
                                  <a:latin typeface="Cambria Math" panose="02040503050406030204" pitchFamily="18" charset="0"/>
                                  <a:ea typeface="Cambria Math" panose="02040503050406030204" pitchFamily="18" charset="0"/>
                                </a:rPr>
                              </m:ctrlPr>
                            </m:sSubSupPr>
                            <m:e>
                              <m:r>
                                <a:rPr lang="hu-HU" sz="3200" i="1">
                                  <a:latin typeface="Cambria Math" panose="02040503050406030204" pitchFamily="18" charset="0"/>
                                  <a:ea typeface="Cambria Math" panose="02040503050406030204" pitchFamily="18" charset="0"/>
                                </a:rPr>
                                <m:t>𝑐</m:t>
                              </m:r>
                            </m:e>
                            <m:sub>
                              <m:r>
                                <a:rPr lang="hu-HU" sz="3200" b="0" i="1" smtClean="0">
                                  <a:latin typeface="Cambria Math" panose="02040503050406030204" pitchFamily="18" charset="0"/>
                                  <a:ea typeface="Cambria Math" panose="02040503050406030204" pitchFamily="18" charset="0"/>
                                </a:rPr>
                                <m:t>𝑖</m:t>
                              </m:r>
                            </m:sub>
                            <m:sup>
                              <m:sSub>
                                <m:sSubPr>
                                  <m:ctrlPr>
                                    <a:rPr lang="hu-HU" sz="3200" i="1">
                                      <a:latin typeface="Cambria Math" panose="02040503050406030204" pitchFamily="18" charset="0"/>
                                      <a:ea typeface="Cambria Math" panose="02040503050406030204" pitchFamily="18" charset="0"/>
                                    </a:rPr>
                                  </m:ctrlPr>
                                </m:sSubPr>
                                <m:e>
                                  <m:r>
                                    <a:rPr lang="hu-HU" sz="3200" i="1">
                                      <a:latin typeface="Cambria Math" panose="02040503050406030204" pitchFamily="18" charset="0"/>
                                      <a:ea typeface="Cambria Math" panose="02040503050406030204" pitchFamily="18" charset="0"/>
                                    </a:rPr>
                                    <m:t>𝛽</m:t>
                                  </m:r>
                                </m:e>
                                <m:sub>
                                  <m:r>
                                    <a:rPr lang="hu-HU" sz="3200" b="0" i="1" smtClean="0">
                                      <a:latin typeface="Cambria Math" panose="02040503050406030204" pitchFamily="18" charset="0"/>
                                      <a:ea typeface="Cambria Math" panose="02040503050406030204" pitchFamily="18" charset="0"/>
                                    </a:rPr>
                                    <m:t>𝑖</m:t>
                                  </m:r>
                                </m:sub>
                              </m:sSub>
                            </m:sup>
                          </m:sSubSup>
                        </m:e>
                      </m:nary>
                    </m:oMath>
                  </m:oMathPara>
                </a14:m>
                <a:endParaRPr lang="hu-HU" sz="3200" dirty="0"/>
              </a:p>
            </p:txBody>
          </p:sp>
        </mc:Choice>
        <mc:Fallback xmlns="">
          <p:sp>
            <p:nvSpPr>
              <p:cNvPr id="4" name="Szövegdoboz 3">
                <a:extLst>
                  <a:ext uri="{FF2B5EF4-FFF2-40B4-BE49-F238E27FC236}">
                    <a16:creationId xmlns:a16="http://schemas.microsoft.com/office/drawing/2014/main" id="{AC68A181-6056-42F7-B49A-5C17446A5DF4}"/>
                  </a:ext>
                </a:extLst>
              </p:cNvPr>
              <p:cNvSpPr txBox="1">
                <a:spLocks noRot="1" noChangeAspect="1" noMove="1" noResize="1" noEditPoints="1" noAdjustHandles="1" noChangeArrowheads="1" noChangeShapeType="1" noTextEdit="1"/>
              </p:cNvSpPr>
              <p:nvPr/>
            </p:nvSpPr>
            <p:spPr>
              <a:xfrm>
                <a:off x="2172489" y="3081633"/>
                <a:ext cx="7922362" cy="1394677"/>
              </a:xfrm>
              <a:prstGeom prst="rect">
                <a:avLst/>
              </a:prstGeom>
              <a:blipFill>
                <a:blip r:embed="rId2"/>
                <a:stretch>
                  <a:fillRect/>
                </a:stretch>
              </a:blipFill>
            </p:spPr>
            <p:txBody>
              <a:bodyPr/>
              <a:lstStyle/>
              <a:p>
                <a:r>
                  <a:rPr lang="hu-HU">
                    <a:noFill/>
                  </a:rPr>
                  <a:t> </a:t>
                </a:r>
              </a:p>
            </p:txBody>
          </p:sp>
        </mc:Fallback>
      </mc:AlternateContent>
      <p:sp>
        <p:nvSpPr>
          <p:cNvPr id="6" name="Cím 1">
            <a:extLst>
              <a:ext uri="{FF2B5EF4-FFF2-40B4-BE49-F238E27FC236}">
                <a16:creationId xmlns:a16="http://schemas.microsoft.com/office/drawing/2014/main" id="{D50E7FE7-7A6B-4BF8-9EE5-6AB1B782DF72}"/>
              </a:ext>
            </a:extLst>
          </p:cNvPr>
          <p:cNvSpPr>
            <a:spLocks noGrp="1"/>
          </p:cNvSpPr>
          <p:nvPr>
            <p:ph type="title"/>
          </p:nvPr>
        </p:nvSpPr>
        <p:spPr>
          <a:xfrm>
            <a:off x="838200" y="365125"/>
            <a:ext cx="10515600" cy="1325563"/>
          </a:xfrm>
        </p:spPr>
        <p:txBody>
          <a:bodyPr/>
          <a:lstStyle/>
          <a:p>
            <a:pPr algn="ctr"/>
            <a:r>
              <a:rPr lang="en-US" dirty="0">
                <a:latin typeface="Times New Roman" panose="02020603050405020304" pitchFamily="18" charset="0"/>
                <a:cs typeface="Times New Roman" panose="02020603050405020304" pitchFamily="18" charset="0"/>
              </a:rPr>
              <a:t>Temperature dependence of reaction rates</a:t>
            </a:r>
            <a:endParaRPr lang="hu-H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87611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par>
                          <p:cTn id="13" fill="hold">
                            <p:stCondLst>
                              <p:cond delay="0"/>
                            </p:stCondLst>
                            <p:childTnLst>
                              <p:par>
                                <p:cTn id="14" presetID="2" presetClass="entr" presetSubtype="4" fill="hold" nodeType="afterEffect">
                                  <p:stCondLst>
                                    <p:cond delay="500"/>
                                  </p:stCondLst>
                                  <p:childTnLst>
                                    <p:set>
                                      <p:cBhvr>
                                        <p:cTn id="15" dur="1" fill="hold">
                                          <p:stCondLst>
                                            <p:cond delay="0"/>
                                          </p:stCondLst>
                                        </p:cTn>
                                        <p:tgtEl>
                                          <p:spTgt spid="3">
                                            <p:txEl>
                                              <p:pRg st="2" end="2"/>
                                            </p:txEl>
                                          </p:spTgt>
                                        </p:tgtEl>
                                        <p:attrNameLst>
                                          <p:attrName>style.visibility</p:attrName>
                                        </p:attrNameLst>
                                      </p:cBhvr>
                                      <p:to>
                                        <p:strVal val="visible"/>
                                      </p:to>
                                    </p:set>
                                    <p:anim calcmode="lin" valueType="num">
                                      <p:cBhvr additive="base">
                                        <p:cTn id="1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a:extLst>
              <a:ext uri="{FF2B5EF4-FFF2-40B4-BE49-F238E27FC236}">
                <a16:creationId xmlns:a16="http://schemas.microsoft.com/office/drawing/2014/main" id="{1F5E4F99-4D1F-402A-952B-787EE227920B}"/>
              </a:ext>
            </a:extLst>
          </p:cNvPr>
          <p:cNvSpPr>
            <a:spLocks noGrp="1"/>
          </p:cNvSpPr>
          <p:nvPr>
            <p:ph idx="1"/>
          </p:nvPr>
        </p:nvSpPr>
        <p:spPr>
          <a:xfrm>
            <a:off x="350520" y="1825624"/>
            <a:ext cx="11490960" cy="4879975"/>
          </a:xfrm>
        </p:spPr>
        <p:txBody>
          <a:bodyPr>
            <a:normAutofit/>
          </a:bodyPr>
          <a:lstStyle/>
          <a:p>
            <a:pPr marL="441325" indent="-441325">
              <a:spcBef>
                <a:spcPts val="0"/>
              </a:spcBef>
              <a:spcAft>
                <a:spcPts val="1000"/>
              </a:spcAft>
            </a:pPr>
            <a:r>
              <a:rPr lang="en-US" sz="3200" dirty="0">
                <a:latin typeface="Times New Roman" panose="02020603050405020304" pitchFamily="18" charset="0"/>
                <a:cs typeface="Times New Roman" panose="02020603050405020304" pitchFamily="18" charset="0"/>
              </a:rPr>
              <a:t>Based on the obtained curves, it was difficult to compare the different reactions because the values of </a:t>
            </a:r>
            <a:r>
              <a:rPr lang="en-US" sz="3200" i="1" dirty="0">
                <a:latin typeface="Times New Roman" panose="02020603050405020304" pitchFamily="18" charset="0"/>
                <a:cs typeface="Times New Roman" panose="02020603050405020304" pitchFamily="18" charset="0"/>
              </a:rPr>
              <a:t>k</a:t>
            </a:r>
            <a:r>
              <a:rPr lang="en-US" sz="3200" dirty="0">
                <a:latin typeface="Times New Roman" panose="02020603050405020304" pitchFamily="18" charset="0"/>
                <a:cs typeface="Times New Roman" panose="02020603050405020304" pitchFamily="18" charset="0"/>
              </a:rPr>
              <a:t> differ </a:t>
            </a:r>
            <a:r>
              <a:rPr lang="en-US" sz="3200" dirty="0" smtClean="0">
                <a:latin typeface="Times New Roman" panose="02020603050405020304" pitchFamily="18" charset="0"/>
                <a:cs typeface="Times New Roman" panose="02020603050405020304" pitchFamily="18" charset="0"/>
              </a:rPr>
              <a:t>greatly</a:t>
            </a:r>
            <a:r>
              <a:rPr lang="hu-HU" sz="3200" dirty="0">
                <a:latin typeface="Times New Roman" panose="02020603050405020304" pitchFamily="18" charset="0"/>
                <a:cs typeface="Times New Roman" panose="02020603050405020304" pitchFamily="18" charset="0"/>
              </a:rPr>
              <a:t>.</a:t>
            </a:r>
          </a:p>
          <a:p>
            <a:pPr marL="5380038" indent="-441325">
              <a:spcBef>
                <a:spcPts val="5000"/>
              </a:spcBef>
              <a:spcAft>
                <a:spcPts val="1000"/>
              </a:spcAft>
            </a:pPr>
            <a:r>
              <a:rPr lang="en-US" sz="3200" dirty="0">
                <a:latin typeface="Times New Roman" panose="02020603050405020304" pitchFamily="18" charset="0"/>
                <a:cs typeface="Times New Roman" panose="02020603050405020304" pitchFamily="18" charset="0"/>
              </a:rPr>
              <a:t>However</a:t>
            </a:r>
            <a:r>
              <a:rPr lang="en-US" sz="3200" dirty="0" smtClean="0">
                <a:latin typeface="Times New Roman" panose="02020603050405020304" pitchFamily="18" charset="0"/>
                <a:cs typeface="Times New Roman" panose="02020603050405020304" pitchFamily="18" charset="0"/>
              </a:rPr>
              <a:t>,</a:t>
            </a:r>
            <a:r>
              <a:rPr lang="hu-HU" sz="3200" dirty="0" smtClean="0">
                <a:latin typeface="Times New Roman" panose="02020603050405020304" pitchFamily="18" charset="0"/>
                <a:cs typeface="Times New Roman" panose="02020603050405020304" pitchFamily="18" charset="0"/>
              </a:rPr>
              <a:t> similar to Arrhenius,</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if </a:t>
            </a:r>
            <a:r>
              <a:rPr lang="hu-HU" sz="3200" dirty="0" smtClean="0">
                <a:latin typeface="Times New Roman" panose="02020603050405020304" pitchFamily="18" charset="0"/>
                <a:cs typeface="Times New Roman" panose="02020603050405020304" pitchFamily="18" charset="0"/>
              </a:rPr>
              <a:t>one</a:t>
            </a:r>
            <a:r>
              <a:rPr lang="en-US" sz="3200" dirty="0" smtClean="0">
                <a:latin typeface="Times New Roman" panose="02020603050405020304" pitchFamily="18" charset="0"/>
                <a:cs typeface="Times New Roman" panose="02020603050405020304" pitchFamily="18" charset="0"/>
              </a:rPr>
              <a:t> plot</a:t>
            </a:r>
            <a:r>
              <a:rPr lang="hu-HU" sz="3200" dirty="0" smtClean="0">
                <a:latin typeface="Times New Roman" panose="02020603050405020304" pitchFamily="18" charset="0"/>
                <a:cs typeface="Times New Roman" panose="02020603050405020304" pitchFamily="18" charset="0"/>
              </a:rPr>
              <a:t>s</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the logarithm of the </a:t>
            </a:r>
            <a:r>
              <a:rPr lang="hu-HU" sz="3200" dirty="0" smtClean="0">
                <a:latin typeface="Times New Roman" panose="02020603050405020304" pitchFamily="18" charset="0"/>
                <a:cs typeface="Times New Roman" panose="02020603050405020304" pitchFamily="18" charset="0"/>
              </a:rPr>
              <a:t>rate</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coefficient (</a:t>
            </a:r>
            <a:r>
              <a:rPr lang="en-US" sz="3200" i="1" dirty="0">
                <a:latin typeface="Times New Roman" panose="02020603050405020304" pitchFamily="18" charset="0"/>
                <a:cs typeface="Times New Roman" panose="02020603050405020304" pitchFamily="18" charset="0"/>
              </a:rPr>
              <a:t>ln k/Ms</a:t>
            </a:r>
            <a:r>
              <a:rPr lang="en-US" sz="3200" i="1" baseline="30000" dirty="0">
                <a:latin typeface="Times New Roman" panose="02020603050405020304" pitchFamily="18" charset="0"/>
                <a:cs typeface="Times New Roman" panose="02020603050405020304" pitchFamily="18" charset="0"/>
              </a:rPr>
              <a:t>-1</a:t>
            </a:r>
            <a:r>
              <a:rPr lang="en-US" sz="3200" dirty="0">
                <a:latin typeface="Times New Roman" panose="02020603050405020304" pitchFamily="18" charset="0"/>
                <a:cs typeface="Times New Roman" panose="02020603050405020304" pitchFamily="18" charset="0"/>
              </a:rPr>
              <a:t>) against the reciprocal of the temperature (</a:t>
            </a:r>
            <a:r>
              <a:rPr lang="en-US" sz="3200" i="1" dirty="0">
                <a:latin typeface="Times New Roman" panose="02020603050405020304" pitchFamily="18" charset="0"/>
                <a:cs typeface="Times New Roman" panose="02020603050405020304" pitchFamily="18" charset="0"/>
              </a:rPr>
              <a:t>1/T</a:t>
            </a:r>
            <a:r>
              <a:rPr lang="en-US" sz="3200" dirty="0">
                <a:latin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cs typeface="Times New Roman" panose="02020603050405020304" pitchFamily="18" charset="0"/>
              </a:rPr>
              <a:t>a </a:t>
            </a:r>
            <a:r>
              <a:rPr lang="en-US" sz="3200" dirty="0">
                <a:latin typeface="Times New Roman" panose="02020603050405020304" pitchFamily="18" charset="0"/>
                <a:cs typeface="Times New Roman" panose="02020603050405020304" pitchFamily="18" charset="0"/>
              </a:rPr>
              <a:t>surprising </a:t>
            </a:r>
            <a:r>
              <a:rPr lang="en-US" sz="3200" dirty="0" smtClean="0">
                <a:latin typeface="Times New Roman" panose="02020603050405020304" pitchFamily="18" charset="0"/>
                <a:cs typeface="Times New Roman" panose="02020603050405020304" pitchFamily="18" charset="0"/>
              </a:rPr>
              <a:t>result</a:t>
            </a:r>
            <a:r>
              <a:rPr lang="hu-HU" sz="3200" dirty="0" smtClean="0">
                <a:latin typeface="Times New Roman" panose="02020603050405020304" pitchFamily="18" charset="0"/>
                <a:cs typeface="Times New Roman" panose="02020603050405020304" pitchFamily="18" charset="0"/>
              </a:rPr>
              <a:t> is obtained.</a:t>
            </a:r>
            <a:endParaRPr lang="hu-HU" sz="3200" dirty="0">
              <a:latin typeface="Times New Roman" panose="02020603050405020304" pitchFamily="18" charset="0"/>
              <a:cs typeface="Times New Roman" panose="02020603050405020304" pitchFamily="18" charset="0"/>
            </a:endParaRPr>
          </a:p>
        </p:txBody>
      </p:sp>
      <p:pic>
        <p:nvPicPr>
          <p:cNvPr id="4" name="Kép 3">
            <a:extLst>
              <a:ext uri="{FF2B5EF4-FFF2-40B4-BE49-F238E27FC236}">
                <a16:creationId xmlns:a16="http://schemas.microsoft.com/office/drawing/2014/main" id="{1C325679-C0DB-4BF3-B41A-4ED3AA4F229B}"/>
              </a:ext>
            </a:extLst>
          </p:cNvPr>
          <p:cNvPicPr>
            <a:picLocks noChangeAspect="1"/>
          </p:cNvPicPr>
          <p:nvPr/>
        </p:nvPicPr>
        <p:blipFill>
          <a:blip r:embed="rId2"/>
          <a:stretch>
            <a:fillRect/>
          </a:stretch>
        </p:blipFill>
        <p:spPr>
          <a:xfrm>
            <a:off x="152400" y="2797080"/>
            <a:ext cx="5093745" cy="3960000"/>
          </a:xfrm>
          <a:prstGeom prst="rect">
            <a:avLst/>
          </a:prstGeom>
        </p:spPr>
      </p:pic>
      <p:grpSp>
        <p:nvGrpSpPr>
          <p:cNvPr id="12" name="Csoportba foglalás 11">
            <a:extLst>
              <a:ext uri="{FF2B5EF4-FFF2-40B4-BE49-F238E27FC236}">
                <a16:creationId xmlns:a16="http://schemas.microsoft.com/office/drawing/2014/main" id="{544D9690-9279-43D7-AD91-16E244CA461A}"/>
              </a:ext>
            </a:extLst>
          </p:cNvPr>
          <p:cNvGrpSpPr/>
          <p:nvPr/>
        </p:nvGrpSpPr>
        <p:grpSpPr>
          <a:xfrm>
            <a:off x="3364245" y="4899661"/>
            <a:ext cx="624840" cy="624840"/>
            <a:chOff x="7448565" y="4488181"/>
            <a:chExt cx="624840" cy="624840"/>
          </a:xfrm>
        </p:grpSpPr>
        <p:cxnSp>
          <p:nvCxnSpPr>
            <p:cNvPr id="6" name="Egyenes összekötő nyíllal 5">
              <a:extLst>
                <a:ext uri="{FF2B5EF4-FFF2-40B4-BE49-F238E27FC236}">
                  <a16:creationId xmlns:a16="http://schemas.microsoft.com/office/drawing/2014/main" id="{6651C406-54C0-41A1-8134-B8383DEF3857}"/>
                </a:ext>
              </a:extLst>
            </p:cNvPr>
            <p:cNvCxnSpPr/>
            <p:nvPr/>
          </p:nvCxnSpPr>
          <p:spPr>
            <a:xfrm>
              <a:off x="7452360" y="4488181"/>
              <a:ext cx="0" cy="624840"/>
            </a:xfrm>
            <a:prstGeom prst="straightConnector1">
              <a:avLst/>
            </a:prstGeom>
            <a:ln w="38100">
              <a:solidFill>
                <a:srgbClr val="FF6600"/>
              </a:solidFill>
              <a:tailEnd type="triangle"/>
            </a:ln>
          </p:spPr>
          <p:style>
            <a:lnRef idx="1">
              <a:schemeClr val="accent1"/>
            </a:lnRef>
            <a:fillRef idx="0">
              <a:schemeClr val="accent1"/>
            </a:fillRef>
            <a:effectRef idx="0">
              <a:schemeClr val="accent1"/>
            </a:effectRef>
            <a:fontRef idx="minor">
              <a:schemeClr val="tx1"/>
            </a:fontRef>
          </p:style>
        </p:cxnSp>
        <p:cxnSp>
          <p:nvCxnSpPr>
            <p:cNvPr id="7" name="Egyenes összekötő nyíllal 6">
              <a:extLst>
                <a:ext uri="{FF2B5EF4-FFF2-40B4-BE49-F238E27FC236}">
                  <a16:creationId xmlns:a16="http://schemas.microsoft.com/office/drawing/2014/main" id="{462C672F-4030-4494-BF20-660A5D87A28E}"/>
                </a:ext>
              </a:extLst>
            </p:cNvPr>
            <p:cNvCxnSpPr>
              <a:cxnSpLocks/>
            </p:cNvCxnSpPr>
            <p:nvPr/>
          </p:nvCxnSpPr>
          <p:spPr>
            <a:xfrm rot="-5400000">
              <a:off x="7760985" y="4191000"/>
              <a:ext cx="0" cy="624840"/>
            </a:xfrm>
            <a:prstGeom prst="straightConnector1">
              <a:avLst/>
            </a:prstGeom>
            <a:ln w="38100">
              <a:solidFill>
                <a:srgbClr val="FF6600"/>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1" name="Csoportba foglalás 10">
            <a:extLst>
              <a:ext uri="{FF2B5EF4-FFF2-40B4-BE49-F238E27FC236}">
                <a16:creationId xmlns:a16="http://schemas.microsoft.com/office/drawing/2014/main" id="{6492B01A-4F2A-4D0B-B82B-46B14B431C27}"/>
              </a:ext>
            </a:extLst>
          </p:cNvPr>
          <p:cNvGrpSpPr/>
          <p:nvPr/>
        </p:nvGrpSpPr>
        <p:grpSpPr>
          <a:xfrm>
            <a:off x="3055620" y="3299461"/>
            <a:ext cx="632460" cy="624840"/>
            <a:chOff x="6972300" y="4640581"/>
            <a:chExt cx="632460" cy="624840"/>
          </a:xfrm>
        </p:grpSpPr>
        <p:cxnSp>
          <p:nvCxnSpPr>
            <p:cNvPr id="9" name="Egyenes összekötő nyíllal 8">
              <a:extLst>
                <a:ext uri="{FF2B5EF4-FFF2-40B4-BE49-F238E27FC236}">
                  <a16:creationId xmlns:a16="http://schemas.microsoft.com/office/drawing/2014/main" id="{8BB0C276-41F8-4EEA-8FBE-6344ED29F7B5}"/>
                </a:ext>
              </a:extLst>
            </p:cNvPr>
            <p:cNvCxnSpPr/>
            <p:nvPr/>
          </p:nvCxnSpPr>
          <p:spPr>
            <a:xfrm>
              <a:off x="7604760" y="4640581"/>
              <a:ext cx="0" cy="62484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0" name="Egyenes összekötő nyíllal 9">
              <a:extLst>
                <a:ext uri="{FF2B5EF4-FFF2-40B4-BE49-F238E27FC236}">
                  <a16:creationId xmlns:a16="http://schemas.microsoft.com/office/drawing/2014/main" id="{C6FEE0C1-5A2B-4C2B-8172-40C94101B541}"/>
                </a:ext>
              </a:extLst>
            </p:cNvPr>
            <p:cNvCxnSpPr>
              <a:cxnSpLocks/>
            </p:cNvCxnSpPr>
            <p:nvPr/>
          </p:nvCxnSpPr>
          <p:spPr>
            <a:xfrm rot="5400000">
              <a:off x="7284720" y="4343400"/>
              <a:ext cx="0" cy="62484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grpSp>
      <p:grpSp>
        <p:nvGrpSpPr>
          <p:cNvPr id="13" name="Csoportba foglalás 12">
            <a:extLst>
              <a:ext uri="{FF2B5EF4-FFF2-40B4-BE49-F238E27FC236}">
                <a16:creationId xmlns:a16="http://schemas.microsoft.com/office/drawing/2014/main" id="{F83799CC-F85B-4BA9-84A8-F217395E2A53}"/>
              </a:ext>
            </a:extLst>
          </p:cNvPr>
          <p:cNvGrpSpPr>
            <a:grpSpLocks noChangeAspect="1"/>
          </p:cNvGrpSpPr>
          <p:nvPr/>
        </p:nvGrpSpPr>
        <p:grpSpPr>
          <a:xfrm>
            <a:off x="3732862" y="5926456"/>
            <a:ext cx="288000" cy="288000"/>
            <a:chOff x="7448565" y="4488181"/>
            <a:chExt cx="624840" cy="624840"/>
          </a:xfrm>
        </p:grpSpPr>
        <p:cxnSp>
          <p:nvCxnSpPr>
            <p:cNvPr id="14" name="Egyenes összekötő nyíllal 13">
              <a:extLst>
                <a:ext uri="{FF2B5EF4-FFF2-40B4-BE49-F238E27FC236}">
                  <a16:creationId xmlns:a16="http://schemas.microsoft.com/office/drawing/2014/main" id="{5B9C082C-0ACA-4D3D-BCCE-4B71599DDB2F}"/>
                </a:ext>
              </a:extLst>
            </p:cNvPr>
            <p:cNvCxnSpPr/>
            <p:nvPr/>
          </p:nvCxnSpPr>
          <p:spPr>
            <a:xfrm>
              <a:off x="7452360" y="4488181"/>
              <a:ext cx="0" cy="624840"/>
            </a:xfrm>
            <a:prstGeom prst="straightConnector1">
              <a:avLst/>
            </a:prstGeom>
            <a:ln w="3810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15" name="Egyenes összekötő nyíllal 14">
              <a:extLst>
                <a:ext uri="{FF2B5EF4-FFF2-40B4-BE49-F238E27FC236}">
                  <a16:creationId xmlns:a16="http://schemas.microsoft.com/office/drawing/2014/main" id="{19BCCDB2-0D42-4F09-8630-7EC1843F9FAE}"/>
                </a:ext>
              </a:extLst>
            </p:cNvPr>
            <p:cNvCxnSpPr>
              <a:cxnSpLocks/>
            </p:cNvCxnSpPr>
            <p:nvPr/>
          </p:nvCxnSpPr>
          <p:spPr>
            <a:xfrm rot="-5400000">
              <a:off x="7760985" y="4191000"/>
              <a:ext cx="0" cy="624840"/>
            </a:xfrm>
            <a:prstGeom prst="straightConnector1">
              <a:avLst/>
            </a:prstGeom>
            <a:ln w="38100">
              <a:solidFill>
                <a:srgbClr val="00B050"/>
              </a:solidFill>
              <a:tailEnd type="triangle"/>
            </a:ln>
          </p:spPr>
          <p:style>
            <a:lnRef idx="1">
              <a:schemeClr val="accent1"/>
            </a:lnRef>
            <a:fillRef idx="0">
              <a:schemeClr val="accent1"/>
            </a:fillRef>
            <a:effectRef idx="0">
              <a:schemeClr val="accent1"/>
            </a:effectRef>
            <a:fontRef idx="minor">
              <a:schemeClr val="tx1"/>
            </a:fontRef>
          </p:style>
        </p:cxnSp>
      </p:grpSp>
      <p:sp>
        <p:nvSpPr>
          <p:cNvPr id="16" name="Cím 1">
            <a:extLst>
              <a:ext uri="{FF2B5EF4-FFF2-40B4-BE49-F238E27FC236}">
                <a16:creationId xmlns:a16="http://schemas.microsoft.com/office/drawing/2014/main" id="{D50E7FE7-7A6B-4BF8-9EE5-6AB1B782DF72}"/>
              </a:ext>
            </a:extLst>
          </p:cNvPr>
          <p:cNvSpPr>
            <a:spLocks noGrp="1"/>
          </p:cNvSpPr>
          <p:nvPr>
            <p:ph type="title"/>
          </p:nvPr>
        </p:nvSpPr>
        <p:spPr>
          <a:xfrm>
            <a:off x="838200" y="365125"/>
            <a:ext cx="10515600" cy="1325563"/>
          </a:xfrm>
        </p:spPr>
        <p:txBody>
          <a:bodyPr/>
          <a:lstStyle/>
          <a:p>
            <a:pPr algn="ctr"/>
            <a:r>
              <a:rPr lang="en-US" dirty="0">
                <a:latin typeface="Times New Roman" panose="02020603050405020304" pitchFamily="18" charset="0"/>
                <a:cs typeface="Times New Roman" panose="02020603050405020304" pitchFamily="18" charset="0"/>
              </a:rPr>
              <a:t>Temperature dependence of reaction rates</a:t>
            </a:r>
            <a:endParaRPr lang="hu-H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75481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a:extLst>
              <a:ext uri="{FF2B5EF4-FFF2-40B4-BE49-F238E27FC236}">
                <a16:creationId xmlns:a16="http://schemas.microsoft.com/office/drawing/2014/main" id="{1F5E4F99-4D1F-402A-952B-787EE227920B}"/>
              </a:ext>
            </a:extLst>
          </p:cNvPr>
          <p:cNvSpPr>
            <a:spLocks noGrp="1"/>
          </p:cNvSpPr>
          <p:nvPr>
            <p:ph idx="1"/>
          </p:nvPr>
        </p:nvSpPr>
        <p:spPr>
          <a:xfrm>
            <a:off x="350520" y="1825624"/>
            <a:ext cx="11490960" cy="4849495"/>
          </a:xfrm>
        </p:spPr>
        <p:txBody>
          <a:bodyPr>
            <a:normAutofit/>
          </a:bodyPr>
          <a:lstStyle/>
          <a:p>
            <a:pPr marL="441325" indent="-441325">
              <a:spcBef>
                <a:spcPts val="0"/>
              </a:spcBef>
              <a:spcAft>
                <a:spcPts val="1000"/>
              </a:spcAft>
            </a:pPr>
            <a:r>
              <a:rPr lang="en-US" sz="3200" dirty="0">
                <a:latin typeface="Times New Roman" panose="02020603050405020304" pitchFamily="18" charset="0"/>
                <a:cs typeface="Times New Roman" panose="02020603050405020304" pitchFamily="18" charset="0"/>
              </a:rPr>
              <a:t>The </a:t>
            </a:r>
            <a:r>
              <a:rPr lang="hu-HU" sz="3200" dirty="0" smtClean="0">
                <a:latin typeface="Times New Roman" panose="02020603050405020304" pitchFamily="18" charset="0"/>
                <a:cs typeface="Times New Roman" panose="02020603050405020304" pitchFamily="18" charset="0"/>
              </a:rPr>
              <a:t>calculated data</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points fall on a straight </a:t>
            </a:r>
            <a:r>
              <a:rPr lang="en-US" sz="3200" dirty="0" smtClean="0">
                <a:latin typeface="Times New Roman" panose="02020603050405020304" pitchFamily="18" charset="0"/>
                <a:cs typeface="Times New Roman" panose="02020603050405020304" pitchFamily="18" charset="0"/>
              </a:rPr>
              <a:t>line</a:t>
            </a:r>
            <a:r>
              <a:rPr lang="hu-HU" sz="3200" dirty="0" smtClean="0">
                <a:latin typeface="Times New Roman" panose="02020603050405020304" pitchFamily="18" charset="0"/>
                <a:cs typeface="Times New Roman" panose="02020603050405020304" pitchFamily="18" charset="0"/>
              </a:rPr>
              <a:t> of negative slope</a:t>
            </a:r>
            <a:r>
              <a:rPr lang="hu-HU" sz="3200" dirty="0">
                <a:latin typeface="Times New Roman" panose="02020603050405020304" pitchFamily="18" charset="0"/>
                <a:cs typeface="Times New Roman" panose="02020603050405020304" pitchFamily="18" charset="0"/>
              </a:rPr>
              <a:t>.</a:t>
            </a:r>
          </a:p>
          <a:p>
            <a:pPr marL="7269163" indent="-441325">
              <a:spcBef>
                <a:spcPts val="0"/>
              </a:spcBef>
              <a:spcAft>
                <a:spcPts val="1000"/>
              </a:spcAft>
            </a:pPr>
            <a:r>
              <a:rPr lang="en-US" sz="3200" dirty="0">
                <a:latin typeface="Times New Roman" panose="02020603050405020304" pitchFamily="18" charset="0"/>
                <a:cs typeface="Times New Roman" panose="02020603050405020304" pitchFamily="18" charset="0"/>
              </a:rPr>
              <a:t>The </a:t>
            </a:r>
            <a:r>
              <a:rPr lang="en-US" sz="3200" dirty="0" smtClean="0">
                <a:latin typeface="Times New Roman" panose="02020603050405020304" pitchFamily="18" charset="0"/>
                <a:cs typeface="Times New Roman" panose="02020603050405020304" pitchFamily="18" charset="0"/>
              </a:rPr>
              <a:t>slope</a:t>
            </a:r>
            <a:r>
              <a:rPr lang="hu-HU" sz="3200" dirty="0">
                <a:latin typeface="Times New Roman" panose="02020603050405020304" pitchFamily="18" charset="0"/>
                <a:cs typeface="Times New Roman" panose="02020603050405020304" pitchFamily="18" charset="0"/>
              </a:rPr>
              <a:t>s</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and </a:t>
            </a:r>
            <a:r>
              <a:rPr lang="hu-HU" sz="3200" dirty="0" smtClean="0">
                <a:latin typeface="Times New Roman" panose="02020603050405020304" pitchFamily="18" charset="0"/>
                <a:cs typeface="Times New Roman" panose="02020603050405020304" pitchFamily="18" charset="0"/>
              </a:rPr>
              <a:t>intercepts</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are </a:t>
            </a:r>
            <a:r>
              <a:rPr lang="en-US" sz="3200" dirty="0" smtClean="0">
                <a:latin typeface="Times New Roman" panose="02020603050405020304" pitchFamily="18" charset="0"/>
                <a:cs typeface="Times New Roman" panose="02020603050405020304" pitchFamily="18" charset="0"/>
              </a:rPr>
              <a:t>different</a:t>
            </a:r>
            <a:r>
              <a:rPr lang="hu-HU" sz="3200" dirty="0">
                <a:latin typeface="Times New Roman" panose="02020603050405020304" pitchFamily="18" charset="0"/>
                <a:cs typeface="Times New Roman" panose="02020603050405020304" pitchFamily="18" charset="0"/>
              </a:rPr>
              <a:t>.</a:t>
            </a:r>
          </a:p>
          <a:p>
            <a:pPr marL="7269163" indent="-441325">
              <a:spcBef>
                <a:spcPts val="7200"/>
              </a:spcBef>
              <a:spcAft>
                <a:spcPts val="1000"/>
              </a:spcAft>
            </a:pPr>
            <a:r>
              <a:rPr lang="en-US" sz="3200" dirty="0">
                <a:latin typeface="Times New Roman" panose="02020603050405020304" pitchFamily="18" charset="0"/>
                <a:cs typeface="Times New Roman" panose="02020603050405020304" pitchFamily="18" charset="0"/>
              </a:rPr>
              <a:t>These data are called Arrhenius parameters and characterize the temperature dependence of the </a:t>
            </a:r>
            <a:r>
              <a:rPr lang="en-US" sz="3200" dirty="0" smtClean="0">
                <a:latin typeface="Times New Roman" panose="02020603050405020304" pitchFamily="18" charset="0"/>
                <a:cs typeface="Times New Roman" panose="02020603050405020304" pitchFamily="18" charset="0"/>
              </a:rPr>
              <a:t>reaction</a:t>
            </a:r>
            <a:r>
              <a:rPr lang="hu-HU" sz="3200" dirty="0" smtClean="0">
                <a:latin typeface="Times New Roman" panose="02020603050405020304" pitchFamily="18" charset="0"/>
                <a:cs typeface="Times New Roman" panose="02020603050405020304" pitchFamily="18" charset="0"/>
              </a:rPr>
              <a:t> rate.</a:t>
            </a:r>
            <a:endParaRPr lang="hu-HU" sz="3200" dirty="0">
              <a:latin typeface="Times New Roman" panose="02020603050405020304" pitchFamily="18" charset="0"/>
              <a:cs typeface="Times New Roman" panose="02020603050405020304" pitchFamily="18" charset="0"/>
            </a:endParaRPr>
          </a:p>
        </p:txBody>
      </p:sp>
      <p:pic>
        <p:nvPicPr>
          <p:cNvPr id="4" name="Kép 3">
            <a:extLst>
              <a:ext uri="{FF2B5EF4-FFF2-40B4-BE49-F238E27FC236}">
                <a16:creationId xmlns:a16="http://schemas.microsoft.com/office/drawing/2014/main" id="{EE03EF61-3FC1-4612-A16E-854652787B9A}"/>
              </a:ext>
            </a:extLst>
          </p:cNvPr>
          <p:cNvPicPr>
            <a:picLocks noChangeAspect="1"/>
          </p:cNvPicPr>
          <p:nvPr/>
        </p:nvPicPr>
        <p:blipFill>
          <a:blip r:embed="rId2"/>
          <a:stretch>
            <a:fillRect/>
          </a:stretch>
        </p:blipFill>
        <p:spPr>
          <a:xfrm>
            <a:off x="137160" y="2394072"/>
            <a:ext cx="6991854" cy="4320000"/>
          </a:xfrm>
          <a:prstGeom prst="rect">
            <a:avLst/>
          </a:prstGeom>
        </p:spPr>
      </p:pic>
      <p:cxnSp>
        <p:nvCxnSpPr>
          <p:cNvPr id="6" name="Egyenes összekötő 5">
            <a:extLst>
              <a:ext uri="{FF2B5EF4-FFF2-40B4-BE49-F238E27FC236}">
                <a16:creationId xmlns:a16="http://schemas.microsoft.com/office/drawing/2014/main" id="{90A72DD6-E85C-4E44-8344-7F7FD47C6E24}"/>
              </a:ext>
            </a:extLst>
          </p:cNvPr>
          <p:cNvCxnSpPr>
            <a:cxnSpLocks/>
          </p:cNvCxnSpPr>
          <p:nvPr/>
        </p:nvCxnSpPr>
        <p:spPr>
          <a:xfrm>
            <a:off x="1319917" y="2743200"/>
            <a:ext cx="5589766" cy="6838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Egyenes összekötő 9">
            <a:extLst>
              <a:ext uri="{FF2B5EF4-FFF2-40B4-BE49-F238E27FC236}">
                <a16:creationId xmlns:a16="http://schemas.microsoft.com/office/drawing/2014/main" id="{CE0E82BE-543D-49D6-81BB-586B334AB933}"/>
              </a:ext>
            </a:extLst>
          </p:cNvPr>
          <p:cNvCxnSpPr>
            <a:cxnSpLocks/>
          </p:cNvCxnSpPr>
          <p:nvPr/>
        </p:nvCxnSpPr>
        <p:spPr>
          <a:xfrm>
            <a:off x="1321243" y="4223468"/>
            <a:ext cx="5596392" cy="785854"/>
          </a:xfrm>
          <a:prstGeom prst="line">
            <a:avLst/>
          </a:prstGeom>
          <a:ln w="38100">
            <a:solidFill>
              <a:srgbClr val="FF6600"/>
            </a:solidFill>
          </a:ln>
        </p:spPr>
        <p:style>
          <a:lnRef idx="1">
            <a:schemeClr val="accent1"/>
          </a:lnRef>
          <a:fillRef idx="0">
            <a:schemeClr val="accent1"/>
          </a:fillRef>
          <a:effectRef idx="0">
            <a:schemeClr val="accent1"/>
          </a:effectRef>
          <a:fontRef idx="minor">
            <a:schemeClr val="tx1"/>
          </a:fontRef>
        </p:style>
      </p:cxnSp>
      <p:cxnSp>
        <p:nvCxnSpPr>
          <p:cNvPr id="12" name="Egyenes összekötő 11">
            <a:extLst>
              <a:ext uri="{FF2B5EF4-FFF2-40B4-BE49-F238E27FC236}">
                <a16:creationId xmlns:a16="http://schemas.microsoft.com/office/drawing/2014/main" id="{D749B4FE-E23C-4604-8DF9-01AF1569CBAF}"/>
              </a:ext>
            </a:extLst>
          </p:cNvPr>
          <p:cNvCxnSpPr>
            <a:cxnSpLocks/>
          </p:cNvCxnSpPr>
          <p:nvPr/>
        </p:nvCxnSpPr>
        <p:spPr>
          <a:xfrm>
            <a:off x="1383527" y="4723075"/>
            <a:ext cx="5375082" cy="925291"/>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5" name="Szövegdoboz 14">
                <a:extLst>
                  <a:ext uri="{FF2B5EF4-FFF2-40B4-BE49-F238E27FC236}">
                    <a16:creationId xmlns:a16="http://schemas.microsoft.com/office/drawing/2014/main" id="{6E1B33DD-4A3B-48D7-B611-C3AA1CD51160}"/>
                  </a:ext>
                </a:extLst>
              </p:cNvPr>
              <p:cNvSpPr txBox="1"/>
              <p:nvPr/>
            </p:nvSpPr>
            <p:spPr>
              <a:xfrm>
                <a:off x="8210384" y="3360088"/>
                <a:ext cx="2867901" cy="92198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unc>
                        <m:funcPr>
                          <m:ctrlPr>
                            <a:rPr lang="hu-HU" sz="3200" b="0" i="1" smtClean="0">
                              <a:solidFill>
                                <a:srgbClr val="00B050"/>
                              </a:solidFill>
                              <a:latin typeface="Cambria Math" panose="02040503050406030204" pitchFamily="18" charset="0"/>
                            </a:rPr>
                          </m:ctrlPr>
                        </m:funcPr>
                        <m:fName>
                          <m:r>
                            <m:rPr>
                              <m:sty m:val="p"/>
                            </m:rPr>
                            <a:rPr lang="hu-HU" sz="3200" b="0" i="0" smtClean="0">
                              <a:solidFill>
                                <a:srgbClr val="00B050"/>
                              </a:solidFill>
                              <a:latin typeface="Cambria Math" panose="02040503050406030204" pitchFamily="18" charset="0"/>
                            </a:rPr>
                            <m:t>ln</m:t>
                          </m:r>
                        </m:fName>
                        <m:e>
                          <m:r>
                            <a:rPr lang="hu-HU" sz="3200" b="0" i="1" smtClean="0">
                              <a:solidFill>
                                <a:srgbClr val="00B050"/>
                              </a:solidFill>
                              <a:latin typeface="Cambria Math" panose="02040503050406030204" pitchFamily="18" charset="0"/>
                            </a:rPr>
                            <m:t>𝑘</m:t>
                          </m:r>
                        </m:e>
                      </m:func>
                      <m:r>
                        <a:rPr lang="hu-HU" sz="3200" b="0" i="1" smtClean="0">
                          <a:latin typeface="Cambria Math" panose="02040503050406030204" pitchFamily="18" charset="0"/>
                        </a:rPr>
                        <m:t>=</m:t>
                      </m:r>
                      <m:r>
                        <a:rPr lang="hu-HU" sz="3200" b="0" i="1" smtClean="0">
                          <a:solidFill>
                            <a:srgbClr val="FF0000"/>
                          </a:solidFill>
                          <a:latin typeface="Cambria Math" panose="02040503050406030204" pitchFamily="18" charset="0"/>
                        </a:rPr>
                        <m:t>𝑚</m:t>
                      </m:r>
                      <m:r>
                        <a:rPr lang="hu-HU" sz="3200" b="0" i="1" smtClean="0">
                          <a:latin typeface="Cambria Math" panose="02040503050406030204" pitchFamily="18" charset="0"/>
                          <a:ea typeface="Cambria Math" panose="02040503050406030204" pitchFamily="18" charset="0"/>
                        </a:rPr>
                        <m:t>∙</m:t>
                      </m:r>
                      <m:f>
                        <m:fPr>
                          <m:ctrlPr>
                            <a:rPr lang="hu-HU" sz="3200" b="0" i="1" smtClean="0">
                              <a:solidFill>
                                <a:srgbClr val="2E0CFC"/>
                              </a:solidFill>
                              <a:latin typeface="Cambria Math" panose="02040503050406030204" pitchFamily="18" charset="0"/>
                              <a:ea typeface="Cambria Math" panose="02040503050406030204" pitchFamily="18" charset="0"/>
                            </a:rPr>
                          </m:ctrlPr>
                        </m:fPr>
                        <m:num>
                          <m:r>
                            <a:rPr lang="hu-HU" sz="3200" b="0" i="1" smtClean="0">
                              <a:solidFill>
                                <a:srgbClr val="2E0CFC"/>
                              </a:solidFill>
                              <a:latin typeface="Cambria Math" panose="02040503050406030204" pitchFamily="18" charset="0"/>
                              <a:ea typeface="Cambria Math" panose="02040503050406030204" pitchFamily="18" charset="0"/>
                            </a:rPr>
                            <m:t>1</m:t>
                          </m:r>
                        </m:num>
                        <m:den>
                          <m:r>
                            <a:rPr lang="hu-HU" sz="3200" b="0" i="1" smtClean="0">
                              <a:solidFill>
                                <a:srgbClr val="2E0CFC"/>
                              </a:solidFill>
                              <a:latin typeface="Cambria Math" panose="02040503050406030204" pitchFamily="18" charset="0"/>
                              <a:ea typeface="Cambria Math" panose="02040503050406030204" pitchFamily="18" charset="0"/>
                            </a:rPr>
                            <m:t>𝑇</m:t>
                          </m:r>
                        </m:den>
                      </m:f>
                      <m:r>
                        <a:rPr lang="hu-HU" sz="3200" b="0" i="1" smtClean="0">
                          <a:latin typeface="Cambria Math" panose="02040503050406030204" pitchFamily="18" charset="0"/>
                          <a:ea typeface="Cambria Math" panose="02040503050406030204" pitchFamily="18" charset="0"/>
                        </a:rPr>
                        <m:t>+</m:t>
                      </m:r>
                      <m:r>
                        <a:rPr lang="hu-HU" sz="3200" b="0" i="1" smtClean="0">
                          <a:solidFill>
                            <a:srgbClr val="FF6600"/>
                          </a:solidFill>
                          <a:latin typeface="Cambria Math" panose="02040503050406030204" pitchFamily="18" charset="0"/>
                          <a:ea typeface="Cambria Math" panose="02040503050406030204" pitchFamily="18" charset="0"/>
                        </a:rPr>
                        <m:t>𝑐</m:t>
                      </m:r>
                    </m:oMath>
                  </m:oMathPara>
                </a14:m>
                <a:endParaRPr lang="hu-HU" sz="3200" dirty="0"/>
              </a:p>
            </p:txBody>
          </p:sp>
        </mc:Choice>
        <mc:Fallback xmlns="">
          <p:sp>
            <p:nvSpPr>
              <p:cNvPr id="15" name="Szövegdoboz 14">
                <a:extLst>
                  <a:ext uri="{FF2B5EF4-FFF2-40B4-BE49-F238E27FC236}">
                    <a16:creationId xmlns:a16="http://schemas.microsoft.com/office/drawing/2014/main" id="{6E1B33DD-4A3B-48D7-B611-C3AA1CD51160}"/>
                  </a:ext>
                </a:extLst>
              </p:cNvPr>
              <p:cNvSpPr txBox="1">
                <a:spLocks noRot="1" noChangeAspect="1" noMove="1" noResize="1" noEditPoints="1" noAdjustHandles="1" noChangeArrowheads="1" noChangeShapeType="1" noTextEdit="1"/>
              </p:cNvSpPr>
              <p:nvPr/>
            </p:nvSpPr>
            <p:spPr>
              <a:xfrm>
                <a:off x="8210384" y="3360088"/>
                <a:ext cx="2867901" cy="921984"/>
              </a:xfrm>
              <a:prstGeom prst="rect">
                <a:avLst/>
              </a:prstGeom>
              <a:blipFill>
                <a:blip r:embed="rId3"/>
                <a:stretch>
                  <a:fillRect/>
                </a:stretch>
              </a:blipFill>
            </p:spPr>
            <p:txBody>
              <a:bodyPr/>
              <a:lstStyle/>
              <a:p>
                <a:r>
                  <a:rPr lang="en-US">
                    <a:noFill/>
                  </a:rPr>
                  <a:t> </a:t>
                </a:r>
              </a:p>
            </p:txBody>
          </p:sp>
        </mc:Fallback>
      </mc:AlternateContent>
      <p:sp>
        <p:nvSpPr>
          <p:cNvPr id="11" name="Cím 1">
            <a:extLst>
              <a:ext uri="{FF2B5EF4-FFF2-40B4-BE49-F238E27FC236}">
                <a16:creationId xmlns:a16="http://schemas.microsoft.com/office/drawing/2014/main" id="{D50E7FE7-7A6B-4BF8-9EE5-6AB1B782DF72}"/>
              </a:ext>
            </a:extLst>
          </p:cNvPr>
          <p:cNvSpPr>
            <a:spLocks noGrp="1"/>
          </p:cNvSpPr>
          <p:nvPr>
            <p:ph type="title"/>
          </p:nvPr>
        </p:nvSpPr>
        <p:spPr>
          <a:xfrm>
            <a:off x="838200" y="365125"/>
            <a:ext cx="10515600" cy="1325563"/>
          </a:xfrm>
        </p:spPr>
        <p:txBody>
          <a:bodyPr/>
          <a:lstStyle/>
          <a:p>
            <a:pPr algn="ctr"/>
            <a:r>
              <a:rPr lang="en-US" dirty="0">
                <a:latin typeface="Times New Roman" panose="02020603050405020304" pitchFamily="18" charset="0"/>
                <a:cs typeface="Times New Roman" panose="02020603050405020304" pitchFamily="18" charset="0"/>
              </a:rPr>
              <a:t>Temperature dependence of reaction rates</a:t>
            </a:r>
            <a:endParaRPr lang="hu-H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08407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par>
                          <p:cTn id="7" fill="hold">
                            <p:stCondLst>
                              <p:cond delay="0"/>
                            </p:stCondLst>
                            <p:childTnLst>
                              <p:par>
                                <p:cTn id="8" presetID="2" presetClass="entr" presetSubtype="4" fill="hold" nodeType="afterEffect">
                                  <p:stCondLst>
                                    <p:cond delay="1000"/>
                                  </p:stCondLst>
                                  <p:childTnLst>
                                    <p:set>
                                      <p:cBhvr>
                                        <p:cTn id="9" dur="1" fill="hold">
                                          <p:stCondLst>
                                            <p:cond delay="0"/>
                                          </p:stCondLst>
                                        </p:cTn>
                                        <p:tgtEl>
                                          <p:spTgt spid="3">
                                            <p:txEl>
                                              <p:pRg st="1" end="1"/>
                                            </p:txEl>
                                          </p:spTgt>
                                        </p:tgtEl>
                                        <p:attrNameLst>
                                          <p:attrName>style.visibility</p:attrName>
                                        </p:attrNameLst>
                                      </p:cBhvr>
                                      <p:to>
                                        <p:strVal val="visible"/>
                                      </p:to>
                                    </p:set>
                                    <p:anim calcmode="lin" valueType="num">
                                      <p:cBhvr additive="base">
                                        <p:cTn id="1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nodeType="click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 calcmode="lin" valueType="num">
                                      <p:cBhvr additive="base">
                                        <p:cTn id="1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a:extLst>
              <a:ext uri="{FF2B5EF4-FFF2-40B4-BE49-F238E27FC236}">
                <a16:creationId xmlns:a16="http://schemas.microsoft.com/office/drawing/2014/main" id="{1F5E4F99-4D1F-402A-952B-787EE227920B}"/>
              </a:ext>
            </a:extLst>
          </p:cNvPr>
          <p:cNvSpPr>
            <a:spLocks noGrp="1"/>
          </p:cNvSpPr>
          <p:nvPr>
            <p:ph idx="1"/>
          </p:nvPr>
        </p:nvSpPr>
        <p:spPr>
          <a:xfrm>
            <a:off x="838200" y="1825624"/>
            <a:ext cx="10515600" cy="4895216"/>
          </a:xfrm>
        </p:spPr>
        <p:txBody>
          <a:bodyPr>
            <a:normAutofit/>
          </a:bodyPr>
          <a:lstStyle/>
          <a:p>
            <a:pPr marL="441325" indent="-441325">
              <a:spcBef>
                <a:spcPts val="0"/>
              </a:spcBef>
              <a:spcAft>
                <a:spcPts val="1000"/>
              </a:spcAft>
            </a:pPr>
            <a:r>
              <a:rPr lang="en-US" sz="3200" dirty="0">
                <a:latin typeface="Times New Roman" panose="02020603050405020304" pitchFamily="18" charset="0"/>
                <a:cs typeface="Times New Roman" panose="02020603050405020304" pitchFamily="18" charset="0"/>
              </a:rPr>
              <a:t>What can characterize the speed of chemical processes</a:t>
            </a:r>
            <a:r>
              <a:rPr lang="hu-HU" sz="3200" dirty="0" smtClean="0">
                <a:latin typeface="Times New Roman" panose="02020603050405020304" pitchFamily="18" charset="0"/>
                <a:cs typeface="Times New Roman" panose="02020603050405020304" pitchFamily="18" charset="0"/>
              </a:rPr>
              <a:t>?</a:t>
            </a:r>
            <a:endParaRPr lang="hu-HU" sz="3200" dirty="0">
              <a:latin typeface="Times New Roman" panose="02020603050405020304" pitchFamily="18" charset="0"/>
              <a:cs typeface="Times New Roman" panose="02020603050405020304" pitchFamily="18" charset="0"/>
            </a:endParaRPr>
          </a:p>
          <a:p>
            <a:pPr marL="990600" lvl="1" indent="-549275">
              <a:spcBef>
                <a:spcPts val="0"/>
              </a:spcBef>
              <a:spcAft>
                <a:spcPts val="1000"/>
              </a:spcAft>
              <a:buFont typeface="Courier New" panose="02070309020205020404" pitchFamily="49" charset="0"/>
              <a:buChar char="o"/>
            </a:pPr>
            <a:r>
              <a:rPr lang="hu-HU" sz="2800" dirty="0" smtClean="0">
                <a:latin typeface="Times New Roman" panose="02020603050405020304" pitchFamily="18" charset="0"/>
                <a:cs typeface="Times New Roman" panose="02020603050405020304" pitchFamily="18" charset="0"/>
              </a:rPr>
              <a:t>It </a:t>
            </a:r>
            <a:r>
              <a:rPr lang="en-US" sz="2800" dirty="0" smtClean="0">
                <a:latin typeface="Times New Roman" panose="02020603050405020304" pitchFamily="18" charset="0"/>
                <a:cs typeface="Times New Roman" panose="02020603050405020304" pitchFamily="18" charset="0"/>
              </a:rPr>
              <a:t>is </a:t>
            </a:r>
            <a:r>
              <a:rPr lang="en-US" sz="2800" dirty="0">
                <a:latin typeface="Times New Roman" panose="02020603050405020304" pitchFamily="18" charset="0"/>
                <a:cs typeface="Times New Roman" panose="02020603050405020304" pitchFamily="18" charset="0"/>
              </a:rPr>
              <a:t>definitely related to the change in the amount of </a:t>
            </a:r>
            <a:r>
              <a:rPr lang="hu-HU" sz="2800" dirty="0" err="1" smtClean="0">
                <a:latin typeface="Times New Roman" panose="02020603050405020304" pitchFamily="18" charset="0"/>
                <a:cs typeface="Times New Roman" panose="02020603050405020304" pitchFamily="18" charset="0"/>
              </a:rPr>
              <a:t>reactants</a:t>
            </a:r>
            <a:r>
              <a:rPr lang="hu-HU" sz="2800" dirty="0" smtClean="0">
                <a:latin typeface="Times New Roman" panose="02020603050405020304" pitchFamily="18" charset="0"/>
                <a:cs typeface="Times New Roman" panose="02020603050405020304" pitchFamily="18" charset="0"/>
              </a:rPr>
              <a:t>/</a:t>
            </a:r>
            <a:r>
              <a:rPr lang="hu-HU" sz="2800" dirty="0" err="1" smtClean="0">
                <a:latin typeface="Times New Roman" panose="02020603050405020304" pitchFamily="18" charset="0"/>
                <a:cs typeface="Times New Roman" panose="02020603050405020304" pitchFamily="18" charset="0"/>
              </a:rPr>
              <a:t>products</a:t>
            </a:r>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per unit </a:t>
            </a:r>
            <a:r>
              <a:rPr lang="en-US" sz="2800" dirty="0" smtClean="0">
                <a:latin typeface="Times New Roman" panose="02020603050405020304" pitchFamily="18" charset="0"/>
                <a:cs typeface="Times New Roman" panose="02020603050405020304" pitchFamily="18" charset="0"/>
              </a:rPr>
              <a:t>time</a:t>
            </a:r>
            <a:r>
              <a:rPr lang="hu-HU" sz="2800" dirty="0" smtClean="0">
                <a:latin typeface="Times New Roman" panose="02020603050405020304" pitchFamily="18" charset="0"/>
                <a:cs typeface="Times New Roman" panose="02020603050405020304" pitchFamily="18" charset="0"/>
              </a:rPr>
              <a:t>!</a:t>
            </a:r>
            <a:endParaRPr lang="hu-HU" sz="2800" dirty="0">
              <a:latin typeface="Times New Roman" panose="02020603050405020304" pitchFamily="18" charset="0"/>
              <a:cs typeface="Times New Roman" panose="02020603050405020304" pitchFamily="18" charset="0"/>
            </a:endParaRPr>
          </a:p>
          <a:p>
            <a:pPr marL="533400" indent="-549275">
              <a:spcBef>
                <a:spcPts val="0"/>
              </a:spcBef>
              <a:spcAft>
                <a:spcPts val="1000"/>
              </a:spcAft>
            </a:pPr>
            <a:r>
              <a:rPr lang="en-US" sz="3200" dirty="0">
                <a:latin typeface="Times New Roman" panose="02020603050405020304" pitchFamily="18" charset="0"/>
                <a:cs typeface="Times New Roman" panose="02020603050405020304" pitchFamily="18" charset="0"/>
              </a:rPr>
              <a:t>Let's follow the </a:t>
            </a:r>
            <a:r>
              <a:rPr lang="hu-HU" sz="3200" dirty="0" smtClean="0">
                <a:latin typeface="Times New Roman" panose="02020603050405020304" pitchFamily="18" charset="0"/>
                <a:cs typeface="Times New Roman" panose="02020603050405020304" pitchFamily="18" charset="0"/>
              </a:rPr>
              <a:t>following</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reaction in </a:t>
            </a:r>
            <a:r>
              <a:rPr lang="en-US" sz="3200" dirty="0" smtClean="0">
                <a:latin typeface="Times New Roman" panose="02020603050405020304" pitchFamily="18" charset="0"/>
                <a:cs typeface="Times New Roman" panose="02020603050405020304" pitchFamily="18" charset="0"/>
              </a:rPr>
              <a:t>time</a:t>
            </a:r>
            <a:r>
              <a:rPr lang="hu-HU" sz="3200" dirty="0" smtClean="0">
                <a:latin typeface="Times New Roman" panose="02020603050405020304" pitchFamily="18" charset="0"/>
                <a:cs typeface="Times New Roman" panose="02020603050405020304" pitchFamily="18" charset="0"/>
              </a:rPr>
              <a:t>:</a:t>
            </a:r>
            <a:endParaRPr lang="hu-HU" sz="3200" dirty="0">
              <a:latin typeface="Times New Roman" panose="02020603050405020304" pitchFamily="18" charset="0"/>
              <a:cs typeface="Times New Roman" panose="02020603050405020304" pitchFamily="18" charset="0"/>
            </a:endParaRPr>
          </a:p>
          <a:p>
            <a:pPr marL="990600" lvl="1" indent="-549275">
              <a:spcBef>
                <a:spcPts val="0"/>
              </a:spcBef>
              <a:spcAft>
                <a:spcPts val="1000"/>
              </a:spcAft>
              <a:buFont typeface="Courier New" panose="02070309020205020404" pitchFamily="49" charset="0"/>
              <a:buChar char="o"/>
            </a:pPr>
            <a:r>
              <a:rPr lang="en-US" sz="2800" dirty="0" smtClean="0">
                <a:latin typeface="Times New Roman" panose="02020603050405020304" pitchFamily="18" charset="0"/>
                <a:cs typeface="Times New Roman" panose="02020603050405020304" pitchFamily="18" charset="0"/>
              </a:rPr>
              <a:t>solution</a:t>
            </a:r>
            <a:r>
              <a:rPr lang="hu-HU" sz="2800" dirty="0" smtClean="0">
                <a:latin typeface="Times New Roman" panose="02020603050405020304" pitchFamily="18" charset="0"/>
                <a:cs typeface="Times New Roman" panose="02020603050405020304" pitchFamily="18" charset="0"/>
              </a:rPr>
              <a:t>s</a:t>
            </a:r>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containing 4 </a:t>
            </a:r>
            <a:r>
              <a:rPr lang="en-US" sz="2800" dirty="0" err="1" smtClean="0">
                <a:latin typeface="Times New Roman" panose="02020603050405020304" pitchFamily="18" charset="0"/>
                <a:cs typeface="Times New Roman" panose="02020603050405020304" pitchFamily="18" charset="0"/>
              </a:rPr>
              <a:t>mol</a:t>
            </a:r>
            <a:r>
              <a:rPr lang="hu-HU" sz="2800" dirty="0" smtClean="0">
                <a:latin typeface="Times New Roman" panose="02020603050405020304" pitchFamily="18" charset="0"/>
                <a:cs typeface="Times New Roman" panose="02020603050405020304" pitchFamily="18" charset="0"/>
              </a:rPr>
              <a:t>es of</a:t>
            </a:r>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A and </a:t>
            </a:r>
            <a:r>
              <a:rPr lang="en-US" sz="2800" dirty="0" smtClean="0">
                <a:latin typeface="Times New Roman" panose="02020603050405020304" pitchFamily="18" charset="0"/>
                <a:cs typeface="Times New Roman" panose="02020603050405020304" pitchFamily="18" charset="0"/>
              </a:rPr>
              <a:t>3 </a:t>
            </a:r>
            <a:r>
              <a:rPr lang="en-US" sz="2800" dirty="0" err="1" smtClean="0">
                <a:latin typeface="Times New Roman" panose="02020603050405020304" pitchFamily="18" charset="0"/>
                <a:cs typeface="Times New Roman" panose="02020603050405020304" pitchFamily="18" charset="0"/>
              </a:rPr>
              <a:t>mol</a:t>
            </a:r>
            <a:r>
              <a:rPr lang="hu-HU" sz="2800" dirty="0" smtClean="0">
                <a:latin typeface="Times New Roman" panose="02020603050405020304" pitchFamily="18" charset="0"/>
                <a:cs typeface="Times New Roman" panose="02020603050405020304" pitchFamily="18" charset="0"/>
              </a:rPr>
              <a:t>es of</a:t>
            </a:r>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B are measured into </a:t>
            </a:r>
            <a:r>
              <a:rPr lang="hu-HU" sz="2800" dirty="0" smtClean="0">
                <a:latin typeface="Times New Roman" panose="02020603050405020304" pitchFamily="18" charset="0"/>
                <a:cs typeface="Times New Roman" panose="02020603050405020304" pitchFamily="18" charset="0"/>
              </a:rPr>
              <a:t>a</a:t>
            </a:r>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container, and </a:t>
            </a:r>
            <a:r>
              <a:rPr lang="hu-HU" sz="2800" dirty="0" smtClean="0">
                <a:latin typeface="Times New Roman" panose="02020603050405020304" pitchFamily="18" charset="0"/>
                <a:cs typeface="Times New Roman" panose="02020603050405020304" pitchFamily="18" charset="0"/>
              </a:rPr>
              <a:t>the</a:t>
            </a:r>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volume of </a:t>
            </a:r>
            <a:r>
              <a:rPr lang="hu-HU" sz="2800" dirty="0" smtClean="0">
                <a:latin typeface="Times New Roman" panose="02020603050405020304" pitchFamily="18" charset="0"/>
                <a:cs typeface="Times New Roman" panose="02020603050405020304" pitchFamily="18" charset="0"/>
              </a:rPr>
              <a:t>the product is </a:t>
            </a:r>
            <a:r>
              <a:rPr lang="en-US" sz="2800" dirty="0" smtClean="0">
                <a:latin typeface="Times New Roman" panose="02020603050405020304" pitchFamily="18" charset="0"/>
                <a:cs typeface="Times New Roman" panose="02020603050405020304" pitchFamily="18" charset="0"/>
              </a:rPr>
              <a:t>5 dm</a:t>
            </a:r>
            <a:r>
              <a:rPr lang="en-US" sz="2800" baseline="30000" dirty="0" smtClean="0">
                <a:latin typeface="Times New Roman" panose="02020603050405020304" pitchFamily="18" charset="0"/>
                <a:cs typeface="Times New Roman" panose="02020603050405020304" pitchFamily="18" charset="0"/>
              </a:rPr>
              <a:t>3</a:t>
            </a:r>
            <a:r>
              <a:rPr lang="hu-HU" sz="2800" dirty="0" smtClean="0">
                <a:latin typeface="Times New Roman" panose="02020603050405020304" pitchFamily="18" charset="0"/>
                <a:cs typeface="Times New Roman" panose="02020603050405020304" pitchFamily="18" charset="0"/>
              </a:rPr>
              <a:t>.</a:t>
            </a:r>
            <a:endParaRPr lang="hu-HU" sz="2800" dirty="0">
              <a:latin typeface="Times New Roman" panose="02020603050405020304" pitchFamily="18" charset="0"/>
              <a:cs typeface="Times New Roman" panose="02020603050405020304" pitchFamily="18" charset="0"/>
            </a:endParaRPr>
          </a:p>
          <a:p>
            <a:pPr marL="990600" lvl="1" indent="-549275">
              <a:spcBef>
                <a:spcPts val="0"/>
              </a:spcBef>
              <a:spcAft>
                <a:spcPts val="1000"/>
              </a:spcAft>
              <a:buFont typeface="Courier New" panose="02070309020205020404" pitchFamily="49" charset="0"/>
              <a:buChar char="o"/>
            </a:pPr>
            <a:r>
              <a:rPr lang="en-US" sz="2800" dirty="0" smtClean="0">
                <a:latin typeface="Times New Roman" panose="02020603050405020304" pitchFamily="18" charset="0"/>
                <a:cs typeface="Times New Roman" panose="02020603050405020304" pitchFamily="18" charset="0"/>
              </a:rPr>
              <a:t>the </a:t>
            </a:r>
            <a:r>
              <a:rPr lang="en-US" sz="2800" dirty="0">
                <a:latin typeface="Times New Roman" panose="02020603050405020304" pitchFamily="18" charset="0"/>
                <a:cs typeface="Times New Roman" panose="02020603050405020304" pitchFamily="18" charset="0"/>
              </a:rPr>
              <a:t>amount of C </a:t>
            </a:r>
            <a:r>
              <a:rPr lang="en-US" sz="2800" dirty="0" smtClean="0">
                <a:latin typeface="Times New Roman" panose="02020603050405020304" pitchFamily="18" charset="0"/>
                <a:cs typeface="Times New Roman" panose="02020603050405020304" pitchFamily="18" charset="0"/>
              </a:rPr>
              <a:t>produced</a:t>
            </a:r>
            <a:r>
              <a:rPr lang="hu-HU" sz="2800" dirty="0" smtClean="0">
                <a:latin typeface="Times New Roman" panose="02020603050405020304" pitchFamily="18" charset="0"/>
                <a:cs typeface="Times New Roman" panose="02020603050405020304" pitchFamily="18" charset="0"/>
              </a:rPr>
              <a:t> is measured</a:t>
            </a:r>
            <a:r>
              <a:rPr lang="en-US" sz="2800" dirty="0" smtClean="0">
                <a:latin typeface="Times New Roman" panose="02020603050405020304" pitchFamily="18" charset="0"/>
                <a:cs typeface="Times New Roman" panose="02020603050405020304" pitchFamily="18" charset="0"/>
              </a:rPr>
              <a:t> </a:t>
            </a:r>
            <a:r>
              <a:rPr lang="hu-HU" sz="2800" dirty="0" smtClean="0">
                <a:latin typeface="Times New Roman" panose="02020603050405020304" pitchFamily="18" charset="0"/>
                <a:cs typeface="Times New Roman" panose="02020603050405020304" pitchFamily="18" charset="0"/>
              </a:rPr>
              <a:t>at </a:t>
            </a:r>
            <a:r>
              <a:rPr lang="en-US" sz="2800" dirty="0" smtClean="0">
                <a:latin typeface="Times New Roman" panose="02020603050405020304" pitchFamily="18" charset="0"/>
                <a:cs typeface="Times New Roman" panose="02020603050405020304" pitchFamily="18" charset="0"/>
              </a:rPr>
              <a:t>every </a:t>
            </a:r>
            <a:r>
              <a:rPr lang="hu-HU" sz="2800" dirty="0" smtClean="0">
                <a:latin typeface="Times New Roman" panose="02020603050405020304" pitchFamily="18" charset="0"/>
                <a:cs typeface="Times New Roman" panose="02020603050405020304" pitchFamily="18" charset="0"/>
              </a:rPr>
              <a:t>90 seconds</a:t>
            </a:r>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and </a:t>
            </a:r>
            <a:r>
              <a:rPr lang="en-US" sz="2800" dirty="0" smtClean="0">
                <a:latin typeface="Times New Roman" panose="02020603050405020304" pitchFamily="18" charset="0"/>
                <a:cs typeface="Times New Roman" panose="02020603050405020304" pitchFamily="18" charset="0"/>
              </a:rPr>
              <a:t>the amount</a:t>
            </a:r>
            <a:r>
              <a:rPr lang="hu-HU" sz="2800" dirty="0" smtClean="0">
                <a:latin typeface="Times New Roman" panose="02020603050405020304" pitchFamily="18" charset="0"/>
                <a:cs typeface="Times New Roman" panose="02020603050405020304" pitchFamily="18" charset="0"/>
              </a:rPr>
              <a:t>s</a:t>
            </a:r>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of remaining A and </a:t>
            </a:r>
            <a:r>
              <a:rPr lang="en-US" sz="2800" dirty="0" smtClean="0">
                <a:latin typeface="Times New Roman" panose="02020603050405020304" pitchFamily="18" charset="0"/>
                <a:cs typeface="Times New Roman" panose="02020603050405020304" pitchFamily="18" charset="0"/>
              </a:rPr>
              <a:t>B</a:t>
            </a:r>
            <a:r>
              <a:rPr lang="hu-HU" sz="2800" dirty="0" smtClean="0">
                <a:latin typeface="Times New Roman" panose="02020603050405020304" pitchFamily="18" charset="0"/>
                <a:cs typeface="Times New Roman" panose="02020603050405020304" pitchFamily="18" charset="0"/>
              </a:rPr>
              <a:t> are calculated</a:t>
            </a:r>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for each </a:t>
            </a:r>
            <a:r>
              <a:rPr lang="en-US" sz="2800" dirty="0" smtClean="0">
                <a:latin typeface="Times New Roman" panose="02020603050405020304" pitchFamily="18" charset="0"/>
                <a:cs typeface="Times New Roman" panose="02020603050405020304" pitchFamily="18" charset="0"/>
              </a:rPr>
              <a:t>point</a:t>
            </a:r>
            <a:r>
              <a:rPr lang="hu-HU" sz="2800" dirty="0">
                <a:latin typeface="Times New Roman" panose="02020603050405020304" pitchFamily="18" charset="0"/>
                <a:cs typeface="Times New Roman" panose="02020603050405020304" pitchFamily="18" charset="0"/>
              </a:rPr>
              <a:t>.</a:t>
            </a:r>
          </a:p>
          <a:p>
            <a:pPr marL="990600" lvl="1" indent="-549275">
              <a:spcBef>
                <a:spcPts val="0"/>
              </a:spcBef>
              <a:spcAft>
                <a:spcPts val="1000"/>
              </a:spcAft>
              <a:buFont typeface="Courier New" panose="02070309020205020404" pitchFamily="49" charset="0"/>
              <a:buChar char="o"/>
            </a:pPr>
            <a:r>
              <a:rPr lang="hu-HU" sz="2800" dirty="0" smtClean="0">
                <a:latin typeface="Times New Roman" panose="02020603050405020304" pitchFamily="18" charset="0"/>
                <a:cs typeface="Times New Roman" panose="02020603050405020304" pitchFamily="18" charset="0"/>
              </a:rPr>
              <a:t>plot</a:t>
            </a:r>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the </a:t>
            </a:r>
            <a:r>
              <a:rPr lang="hu-HU" sz="2800" dirty="0" smtClean="0">
                <a:latin typeface="Times New Roman" panose="02020603050405020304" pitchFamily="18" charset="0"/>
                <a:cs typeface="Times New Roman" panose="02020603050405020304" pitchFamily="18" charset="0"/>
              </a:rPr>
              <a:t>molar amount versus time </a:t>
            </a:r>
            <a:r>
              <a:rPr lang="en-US" sz="2800" dirty="0" smtClean="0">
                <a:latin typeface="Times New Roman" panose="02020603050405020304" pitchFamily="18" charset="0"/>
                <a:cs typeface="Times New Roman" panose="02020603050405020304" pitchFamily="18" charset="0"/>
              </a:rPr>
              <a:t>curves </a:t>
            </a:r>
            <a:r>
              <a:rPr lang="en-US" sz="2800" dirty="0">
                <a:latin typeface="Times New Roman" panose="02020603050405020304" pitchFamily="18" charset="0"/>
                <a:cs typeface="Times New Roman" panose="02020603050405020304" pitchFamily="18" charset="0"/>
              </a:rPr>
              <a:t>and examine their changes over time</a:t>
            </a:r>
            <a:r>
              <a:rPr lang="hu-HU" sz="2800" dirty="0" smtClean="0">
                <a:latin typeface="Times New Roman" panose="02020603050405020304" pitchFamily="18" charset="0"/>
                <a:cs typeface="Times New Roman" panose="02020603050405020304" pitchFamily="18" charset="0"/>
              </a:rPr>
              <a:t>!</a:t>
            </a:r>
            <a:endParaRPr lang="hu-HU" sz="2800"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4" name="Szövegdoboz 3">
                <a:extLst>
                  <a:ext uri="{FF2B5EF4-FFF2-40B4-BE49-F238E27FC236}">
                    <a16:creationId xmlns:a16="http://schemas.microsoft.com/office/drawing/2014/main" id="{2C923272-AD3C-435F-90E1-1B352F87F779}"/>
                  </a:ext>
                </a:extLst>
              </p:cNvPr>
              <p:cNvSpPr txBox="1"/>
              <p:nvPr/>
            </p:nvSpPr>
            <p:spPr>
              <a:xfrm>
                <a:off x="8596491" y="3303857"/>
                <a:ext cx="2605906" cy="49244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hu-HU" sz="3200" b="0" i="1" smtClean="0">
                          <a:latin typeface="Cambria Math" panose="02040503050406030204" pitchFamily="18" charset="0"/>
                        </a:rPr>
                        <m:t>2</m:t>
                      </m:r>
                      <m:r>
                        <a:rPr lang="hu-HU" sz="3200" b="0" i="1" smtClean="0">
                          <a:latin typeface="Cambria Math" panose="02040503050406030204" pitchFamily="18" charset="0"/>
                        </a:rPr>
                        <m:t>𝐴</m:t>
                      </m:r>
                      <m:r>
                        <a:rPr lang="hu-HU" sz="3200" b="0" i="1" smtClean="0">
                          <a:latin typeface="Cambria Math" panose="02040503050406030204" pitchFamily="18" charset="0"/>
                        </a:rPr>
                        <m:t>+3</m:t>
                      </m:r>
                      <m:r>
                        <a:rPr lang="hu-HU" sz="3200" b="0" i="1" smtClean="0">
                          <a:latin typeface="Cambria Math" panose="02040503050406030204" pitchFamily="18" charset="0"/>
                        </a:rPr>
                        <m:t>𝐵</m:t>
                      </m:r>
                      <m:r>
                        <a:rPr lang="hu-HU" sz="3200" b="0" i="1" smtClean="0">
                          <a:latin typeface="Cambria Math" panose="02040503050406030204" pitchFamily="18" charset="0"/>
                        </a:rPr>
                        <m:t>=5</m:t>
                      </m:r>
                      <m:r>
                        <a:rPr lang="hu-HU" sz="3200" b="0" i="1" smtClean="0">
                          <a:latin typeface="Cambria Math" panose="02040503050406030204" pitchFamily="18" charset="0"/>
                        </a:rPr>
                        <m:t>𝐶</m:t>
                      </m:r>
                    </m:oMath>
                  </m:oMathPara>
                </a14:m>
                <a:endParaRPr lang="hu-HU" sz="3200" dirty="0"/>
              </a:p>
            </p:txBody>
          </p:sp>
        </mc:Choice>
        <mc:Fallback xmlns="">
          <p:sp>
            <p:nvSpPr>
              <p:cNvPr id="4" name="Szövegdoboz 3">
                <a:extLst>
                  <a:ext uri="{FF2B5EF4-FFF2-40B4-BE49-F238E27FC236}">
                    <a16:creationId xmlns:a16="http://schemas.microsoft.com/office/drawing/2014/main" id="{2C923272-AD3C-435F-90E1-1B352F87F779}"/>
                  </a:ext>
                </a:extLst>
              </p:cNvPr>
              <p:cNvSpPr txBox="1">
                <a:spLocks noRot="1" noChangeAspect="1" noMove="1" noResize="1" noEditPoints="1" noAdjustHandles="1" noChangeArrowheads="1" noChangeShapeType="1" noTextEdit="1"/>
              </p:cNvSpPr>
              <p:nvPr/>
            </p:nvSpPr>
            <p:spPr>
              <a:xfrm>
                <a:off x="8596491" y="3303857"/>
                <a:ext cx="2605906" cy="492443"/>
              </a:xfrm>
              <a:prstGeom prst="rect">
                <a:avLst/>
              </a:prstGeom>
              <a:blipFill>
                <a:blip r:embed="rId2"/>
                <a:stretch>
                  <a:fillRect/>
                </a:stretch>
              </a:blipFill>
            </p:spPr>
            <p:txBody>
              <a:bodyPr/>
              <a:lstStyle/>
              <a:p>
                <a:r>
                  <a:rPr lang="en-US">
                    <a:noFill/>
                  </a:rPr>
                  <a:t> </a:t>
                </a:r>
              </a:p>
            </p:txBody>
          </p:sp>
        </mc:Fallback>
      </mc:AlternateContent>
      <p:sp>
        <p:nvSpPr>
          <p:cNvPr id="7" name="Cím 1">
            <a:extLst>
              <a:ext uri="{FF2B5EF4-FFF2-40B4-BE49-F238E27FC236}">
                <a16:creationId xmlns:a16="http://schemas.microsoft.com/office/drawing/2014/main" id="{D50E7FE7-7A6B-4BF8-9EE5-6AB1B782DF72}"/>
              </a:ext>
            </a:extLst>
          </p:cNvPr>
          <p:cNvSpPr>
            <a:spLocks noGrp="1"/>
          </p:cNvSpPr>
          <p:nvPr>
            <p:ph type="title"/>
          </p:nvPr>
        </p:nvSpPr>
        <p:spPr>
          <a:xfrm>
            <a:off x="838200" y="365125"/>
            <a:ext cx="10515600" cy="1325563"/>
          </a:xfrm>
        </p:spPr>
        <p:txBody>
          <a:bodyPr/>
          <a:lstStyle/>
          <a:p>
            <a:pPr algn="ctr"/>
            <a:r>
              <a:rPr lang="hu-HU" dirty="0">
                <a:latin typeface="Times New Roman" panose="02020603050405020304" pitchFamily="18" charset="0"/>
                <a:cs typeface="Times New Roman" panose="02020603050405020304" pitchFamily="18" charset="0"/>
              </a:rPr>
              <a:t>Time evolution of chemical reactions</a:t>
            </a:r>
          </a:p>
        </p:txBody>
      </p:sp>
    </p:spTree>
    <p:extLst>
      <p:ext uri="{BB962C8B-B14F-4D97-AF65-F5344CB8AC3E}">
        <p14:creationId xmlns:p14="http://schemas.microsoft.com/office/powerpoint/2010/main" val="2683772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5" fill="hold">
                            <p:stCondLst>
                              <p:cond delay="500"/>
                            </p:stCondLst>
                            <p:childTnLst>
                              <p:par>
                                <p:cTn id="16" presetID="2" presetClass="entr" presetSubtype="2" fill="hold" grpId="0" nodeType="afterEffect">
                                  <p:stCondLst>
                                    <p:cond delay="500"/>
                                  </p:stCondLst>
                                  <p:childTnLst>
                                    <p:set>
                                      <p:cBhvr>
                                        <p:cTn id="17" dur="1" fill="hold">
                                          <p:stCondLst>
                                            <p:cond delay="0"/>
                                          </p:stCondLst>
                                        </p:cTn>
                                        <p:tgtEl>
                                          <p:spTgt spid="4"/>
                                        </p:tgtEl>
                                        <p:attrNameLst>
                                          <p:attrName>style.visibility</p:attrName>
                                        </p:attrNameLst>
                                      </p:cBhvr>
                                      <p:to>
                                        <p:strVal val="visible"/>
                                      </p:to>
                                    </p:set>
                                    <p:anim calcmode="lin" valueType="num">
                                      <p:cBhvr additive="base">
                                        <p:cTn id="18" dur="500" fill="hold"/>
                                        <p:tgtEl>
                                          <p:spTgt spid="4"/>
                                        </p:tgtEl>
                                        <p:attrNameLst>
                                          <p:attrName>ppt_x</p:attrName>
                                        </p:attrNameLst>
                                      </p:cBhvr>
                                      <p:tavLst>
                                        <p:tav tm="0">
                                          <p:val>
                                            <p:strVal val="1+#ppt_w/2"/>
                                          </p:val>
                                        </p:tav>
                                        <p:tav tm="100000">
                                          <p:val>
                                            <p:strVal val="#ppt_x"/>
                                          </p:val>
                                        </p:tav>
                                      </p:tavLst>
                                    </p:anim>
                                    <p:anim calcmode="lin" valueType="num">
                                      <p:cBhvr additive="base">
                                        <p:cTn id="19"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 calcmode="lin" valueType="num">
                                      <p:cBhvr additive="base">
                                        <p:cTn id="24"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 calcmode="lin" valueType="num">
                                      <p:cBhvr additive="base">
                                        <p:cTn id="30"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nodeType="click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 calcmode="lin" valueType="num">
                                      <p:cBhvr additive="base">
                                        <p:cTn id="36"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a:extLst>
              <a:ext uri="{FF2B5EF4-FFF2-40B4-BE49-F238E27FC236}">
                <a16:creationId xmlns:a16="http://schemas.microsoft.com/office/drawing/2014/main" id="{1F5E4F99-4D1F-402A-952B-787EE227920B}"/>
              </a:ext>
            </a:extLst>
          </p:cNvPr>
          <p:cNvSpPr>
            <a:spLocks noGrp="1"/>
          </p:cNvSpPr>
          <p:nvPr>
            <p:ph idx="1"/>
          </p:nvPr>
        </p:nvSpPr>
        <p:spPr>
          <a:xfrm>
            <a:off x="350520" y="1825624"/>
            <a:ext cx="11490960" cy="4758056"/>
          </a:xfrm>
        </p:spPr>
        <p:txBody>
          <a:bodyPr>
            <a:normAutofit/>
          </a:bodyPr>
          <a:lstStyle/>
          <a:p>
            <a:pPr marL="441325" indent="-441325">
              <a:spcBef>
                <a:spcPts val="0"/>
              </a:spcBef>
              <a:spcAft>
                <a:spcPts val="1000"/>
              </a:spcAft>
            </a:pPr>
            <a:r>
              <a:rPr lang="en-US" sz="3200" dirty="0">
                <a:latin typeface="Times New Roman" panose="02020603050405020304" pitchFamily="18" charset="0"/>
                <a:cs typeface="Times New Roman" panose="02020603050405020304" pitchFamily="18" charset="0"/>
              </a:rPr>
              <a:t>Arrhenius parameters of the reactions given in </a:t>
            </a:r>
            <a:r>
              <a:rPr lang="en-US" sz="3200" dirty="0" smtClean="0">
                <a:latin typeface="Times New Roman" panose="02020603050405020304" pitchFamily="18" charset="0"/>
                <a:cs typeface="Times New Roman" panose="02020603050405020304" pitchFamily="18" charset="0"/>
              </a:rPr>
              <a:t>the</a:t>
            </a:r>
            <a:r>
              <a:rPr lang="hu-HU" sz="3200" dirty="0" smtClean="0">
                <a:latin typeface="Times New Roman" panose="02020603050405020304" pitchFamily="18" charset="0"/>
                <a:cs typeface="Times New Roman" panose="02020603050405020304" pitchFamily="18" charset="0"/>
              </a:rPr>
              <a:t> previous</a:t>
            </a:r>
            <a:r>
              <a:rPr lang="en-US" sz="3200" dirty="0" smtClean="0">
                <a:latin typeface="Times New Roman" panose="02020603050405020304" pitchFamily="18" charset="0"/>
                <a:cs typeface="Times New Roman" panose="02020603050405020304" pitchFamily="18" charset="0"/>
              </a:rPr>
              <a:t> figure</a:t>
            </a:r>
            <a:r>
              <a:rPr lang="hu-HU" sz="3200" dirty="0" smtClean="0">
                <a:latin typeface="Times New Roman" panose="02020603050405020304" pitchFamily="18" charset="0"/>
                <a:cs typeface="Times New Roman" panose="02020603050405020304" pitchFamily="18" charset="0"/>
              </a:rPr>
              <a:t>:</a:t>
            </a:r>
            <a:endParaRPr lang="hu-HU" sz="3200" dirty="0">
              <a:latin typeface="Times New Roman" panose="02020603050405020304" pitchFamily="18" charset="0"/>
              <a:cs typeface="Times New Roman" panose="02020603050405020304" pitchFamily="18" charset="0"/>
            </a:endParaRPr>
          </a:p>
          <a:p>
            <a:pPr marL="441325" indent="-441325">
              <a:spcBef>
                <a:spcPts val="15000"/>
              </a:spcBef>
              <a:spcAft>
                <a:spcPts val="1000"/>
              </a:spcAft>
            </a:pPr>
            <a:r>
              <a:rPr lang="en-US" sz="3200" dirty="0">
                <a:latin typeface="Times New Roman" panose="02020603050405020304" pitchFamily="18" charset="0"/>
                <a:cs typeface="Times New Roman" panose="02020603050405020304" pitchFamily="18" charset="0"/>
              </a:rPr>
              <a:t>The slope is apparently related to how fast the reactions </a:t>
            </a:r>
            <a:r>
              <a:rPr lang="en-US" sz="3200" dirty="0" smtClean="0">
                <a:latin typeface="Times New Roman" panose="02020603050405020304" pitchFamily="18" charset="0"/>
                <a:cs typeface="Times New Roman" panose="02020603050405020304" pitchFamily="18" charset="0"/>
              </a:rPr>
              <a:t>proceed</a:t>
            </a:r>
            <a:r>
              <a:rPr lang="hu-HU" sz="3200" dirty="0" smtClean="0">
                <a:latin typeface="Times New Roman" panose="02020603050405020304" pitchFamily="18" charset="0"/>
                <a:cs typeface="Times New Roman" panose="02020603050405020304" pitchFamily="18" charset="0"/>
              </a:rPr>
              <a:t>: </a:t>
            </a:r>
            <a:r>
              <a:rPr lang="hu-HU" sz="3200" dirty="0">
                <a:solidFill>
                  <a:schemeClr val="accent1"/>
                </a:solidFill>
                <a:latin typeface="Times New Roman" panose="02020603050405020304" pitchFamily="18" charset="0"/>
                <a:cs typeface="Times New Roman" panose="02020603050405020304" pitchFamily="18" charset="0"/>
              </a:rPr>
              <a:t>k</a:t>
            </a:r>
            <a:r>
              <a:rPr lang="hu-HU" sz="3200" baseline="-25000" dirty="0">
                <a:solidFill>
                  <a:schemeClr val="accent1"/>
                </a:solidFill>
                <a:latin typeface="Times New Roman" panose="02020603050405020304" pitchFamily="18" charset="0"/>
                <a:cs typeface="Times New Roman" panose="02020603050405020304" pitchFamily="18" charset="0"/>
              </a:rPr>
              <a:t>1</a:t>
            </a:r>
            <a:r>
              <a:rPr lang="hu-HU" sz="3200" dirty="0">
                <a:latin typeface="Times New Roman" panose="02020603050405020304" pitchFamily="18" charset="0"/>
                <a:cs typeface="Times New Roman" panose="02020603050405020304" pitchFamily="18" charset="0"/>
              </a:rPr>
              <a:t> &gt; </a:t>
            </a:r>
            <a:r>
              <a:rPr lang="hu-HU" sz="3200" dirty="0">
                <a:solidFill>
                  <a:srgbClr val="FF6600"/>
                </a:solidFill>
                <a:latin typeface="Times New Roman" panose="02020603050405020304" pitchFamily="18" charset="0"/>
                <a:cs typeface="Times New Roman" panose="02020603050405020304" pitchFamily="18" charset="0"/>
              </a:rPr>
              <a:t>k</a:t>
            </a:r>
            <a:r>
              <a:rPr lang="hu-HU" sz="3200" baseline="-25000" dirty="0">
                <a:solidFill>
                  <a:srgbClr val="FF6600"/>
                </a:solidFill>
                <a:latin typeface="Times New Roman" panose="02020603050405020304" pitchFamily="18" charset="0"/>
                <a:cs typeface="Times New Roman" panose="02020603050405020304" pitchFamily="18" charset="0"/>
              </a:rPr>
              <a:t>2</a:t>
            </a:r>
            <a:r>
              <a:rPr lang="hu-HU" sz="3200" dirty="0">
                <a:latin typeface="Times New Roman" panose="02020603050405020304" pitchFamily="18" charset="0"/>
                <a:cs typeface="Times New Roman" panose="02020603050405020304" pitchFamily="18" charset="0"/>
              </a:rPr>
              <a:t> &gt; </a:t>
            </a:r>
            <a:r>
              <a:rPr lang="hu-HU" sz="3200" dirty="0">
                <a:solidFill>
                  <a:srgbClr val="00B050"/>
                </a:solidFill>
                <a:latin typeface="Times New Roman" panose="02020603050405020304" pitchFamily="18" charset="0"/>
                <a:cs typeface="Times New Roman" panose="02020603050405020304" pitchFamily="18" charset="0"/>
              </a:rPr>
              <a:t>k</a:t>
            </a:r>
            <a:r>
              <a:rPr lang="hu-HU" sz="3200" baseline="-25000" dirty="0">
                <a:solidFill>
                  <a:srgbClr val="00B050"/>
                </a:solidFill>
                <a:latin typeface="Times New Roman" panose="02020603050405020304" pitchFamily="18" charset="0"/>
                <a:cs typeface="Times New Roman" panose="02020603050405020304" pitchFamily="18" charset="0"/>
              </a:rPr>
              <a:t>3</a:t>
            </a:r>
            <a:r>
              <a:rPr lang="hu-HU" sz="3200" dirty="0">
                <a:latin typeface="Times New Roman" panose="02020603050405020304" pitchFamily="18" charset="0"/>
                <a:cs typeface="Times New Roman" panose="02020603050405020304" pitchFamily="18" charset="0"/>
              </a:rPr>
              <a:t> </a:t>
            </a:r>
            <a:r>
              <a:rPr lang="hu-HU" sz="3200" dirty="0" smtClean="0">
                <a:latin typeface="Times New Roman" panose="02020603050405020304" pitchFamily="18" charset="0"/>
                <a:cs typeface="Times New Roman" panose="02020603050405020304" pitchFamily="18" charset="0"/>
              </a:rPr>
              <a:t>and </a:t>
            </a:r>
            <a:r>
              <a:rPr lang="hu-HU" sz="3200" dirty="0">
                <a:solidFill>
                  <a:schemeClr val="accent1"/>
                </a:solidFill>
                <a:latin typeface="Times New Roman" panose="02020603050405020304" pitchFamily="18" charset="0"/>
                <a:cs typeface="Times New Roman" panose="02020603050405020304" pitchFamily="18" charset="0"/>
              </a:rPr>
              <a:t>m</a:t>
            </a:r>
            <a:r>
              <a:rPr lang="hu-HU" sz="3200" baseline="-25000" dirty="0">
                <a:solidFill>
                  <a:schemeClr val="accent1"/>
                </a:solidFill>
                <a:latin typeface="Times New Roman" panose="02020603050405020304" pitchFamily="18" charset="0"/>
                <a:cs typeface="Times New Roman" panose="02020603050405020304" pitchFamily="18" charset="0"/>
              </a:rPr>
              <a:t>1</a:t>
            </a:r>
            <a:r>
              <a:rPr lang="hu-HU" sz="3200" dirty="0">
                <a:latin typeface="Times New Roman" panose="02020603050405020304" pitchFamily="18" charset="0"/>
                <a:cs typeface="Times New Roman" panose="02020603050405020304" pitchFamily="18" charset="0"/>
              </a:rPr>
              <a:t> &gt; </a:t>
            </a:r>
            <a:r>
              <a:rPr lang="hu-HU" sz="3200" dirty="0">
                <a:solidFill>
                  <a:srgbClr val="FF6600"/>
                </a:solidFill>
                <a:latin typeface="Times New Roman" panose="02020603050405020304" pitchFamily="18" charset="0"/>
                <a:cs typeface="Times New Roman" panose="02020603050405020304" pitchFamily="18" charset="0"/>
              </a:rPr>
              <a:t>m</a:t>
            </a:r>
            <a:r>
              <a:rPr lang="hu-HU" sz="3200" baseline="-25000" dirty="0">
                <a:solidFill>
                  <a:srgbClr val="FF6600"/>
                </a:solidFill>
                <a:latin typeface="Times New Roman" panose="02020603050405020304" pitchFamily="18" charset="0"/>
                <a:cs typeface="Times New Roman" panose="02020603050405020304" pitchFamily="18" charset="0"/>
              </a:rPr>
              <a:t>2</a:t>
            </a:r>
            <a:r>
              <a:rPr lang="hu-HU" sz="3200" dirty="0">
                <a:latin typeface="Times New Roman" panose="02020603050405020304" pitchFamily="18" charset="0"/>
                <a:cs typeface="Times New Roman" panose="02020603050405020304" pitchFamily="18" charset="0"/>
              </a:rPr>
              <a:t> &gt; </a:t>
            </a:r>
            <a:r>
              <a:rPr lang="hu-HU" sz="3200" dirty="0">
                <a:solidFill>
                  <a:srgbClr val="00B050"/>
                </a:solidFill>
                <a:latin typeface="Times New Roman" panose="02020603050405020304" pitchFamily="18" charset="0"/>
                <a:cs typeface="Times New Roman" panose="02020603050405020304" pitchFamily="18" charset="0"/>
              </a:rPr>
              <a:t>m</a:t>
            </a:r>
            <a:r>
              <a:rPr lang="hu-HU" sz="3200" baseline="-25000" dirty="0">
                <a:solidFill>
                  <a:srgbClr val="00B050"/>
                </a:solidFill>
                <a:latin typeface="Times New Roman" panose="02020603050405020304" pitchFamily="18" charset="0"/>
                <a:cs typeface="Times New Roman" panose="02020603050405020304" pitchFamily="18" charset="0"/>
              </a:rPr>
              <a:t>3</a:t>
            </a:r>
          </a:p>
          <a:p>
            <a:pPr marL="441325" indent="-441325">
              <a:spcBef>
                <a:spcPts val="0"/>
              </a:spcBef>
              <a:spcAft>
                <a:spcPts val="1000"/>
              </a:spcAft>
            </a:pPr>
            <a:r>
              <a:rPr lang="en-US" sz="3200" dirty="0">
                <a:latin typeface="Times New Roman" panose="02020603050405020304" pitchFamily="18" charset="0"/>
                <a:cs typeface="Times New Roman" panose="02020603050405020304" pitchFamily="18" charset="0"/>
              </a:rPr>
              <a:t>The </a:t>
            </a:r>
            <a:r>
              <a:rPr lang="hu-HU" sz="3200" dirty="0" smtClean="0">
                <a:latin typeface="Times New Roman" panose="02020603050405020304" pitchFamily="18" charset="0"/>
                <a:cs typeface="Times New Roman" panose="02020603050405020304" pitchFamily="18" charset="0"/>
              </a:rPr>
              <a:t>intercepts</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on the other hand, change in the opposite </a:t>
            </a:r>
            <a:r>
              <a:rPr lang="en-US" sz="3200" dirty="0" smtClean="0">
                <a:latin typeface="Times New Roman" panose="02020603050405020304" pitchFamily="18" charset="0"/>
                <a:cs typeface="Times New Roman" panose="02020603050405020304" pitchFamily="18" charset="0"/>
              </a:rPr>
              <a:t>direction</a:t>
            </a:r>
            <a:r>
              <a:rPr lang="hu-HU" sz="3200" dirty="0" smtClean="0">
                <a:latin typeface="Times New Roman" panose="02020603050405020304" pitchFamily="18" charset="0"/>
                <a:cs typeface="Times New Roman" panose="02020603050405020304" pitchFamily="18" charset="0"/>
              </a:rPr>
              <a:t>: </a:t>
            </a:r>
            <a:r>
              <a:rPr lang="hu-HU" sz="3200" dirty="0">
                <a:latin typeface="Times New Roman" panose="02020603050405020304" pitchFamily="18" charset="0"/>
                <a:cs typeface="Times New Roman" panose="02020603050405020304" pitchFamily="18" charset="0"/>
              </a:rPr>
              <a:t/>
            </a:r>
            <a:br>
              <a:rPr lang="hu-HU" sz="3200" dirty="0">
                <a:latin typeface="Times New Roman" panose="02020603050405020304" pitchFamily="18" charset="0"/>
                <a:cs typeface="Times New Roman" panose="02020603050405020304" pitchFamily="18" charset="0"/>
              </a:rPr>
            </a:br>
            <a:r>
              <a:rPr lang="hu-HU" sz="3200" dirty="0">
                <a:solidFill>
                  <a:schemeClr val="accent1"/>
                </a:solidFill>
                <a:latin typeface="Times New Roman" panose="02020603050405020304" pitchFamily="18" charset="0"/>
                <a:cs typeface="Times New Roman" panose="02020603050405020304" pitchFamily="18" charset="0"/>
              </a:rPr>
              <a:t>k</a:t>
            </a:r>
            <a:r>
              <a:rPr lang="hu-HU" sz="3200" baseline="-25000" dirty="0">
                <a:solidFill>
                  <a:schemeClr val="accent1"/>
                </a:solidFill>
                <a:latin typeface="Times New Roman" panose="02020603050405020304" pitchFamily="18" charset="0"/>
                <a:cs typeface="Times New Roman" panose="02020603050405020304" pitchFamily="18" charset="0"/>
              </a:rPr>
              <a:t>1</a:t>
            </a:r>
            <a:r>
              <a:rPr lang="hu-HU" sz="3200" dirty="0">
                <a:latin typeface="Times New Roman" panose="02020603050405020304" pitchFamily="18" charset="0"/>
                <a:cs typeface="Times New Roman" panose="02020603050405020304" pitchFamily="18" charset="0"/>
              </a:rPr>
              <a:t> &gt; </a:t>
            </a:r>
            <a:r>
              <a:rPr lang="hu-HU" sz="3200" dirty="0">
                <a:solidFill>
                  <a:srgbClr val="FF6600"/>
                </a:solidFill>
                <a:latin typeface="Times New Roman" panose="02020603050405020304" pitchFamily="18" charset="0"/>
                <a:cs typeface="Times New Roman" panose="02020603050405020304" pitchFamily="18" charset="0"/>
              </a:rPr>
              <a:t>k</a:t>
            </a:r>
            <a:r>
              <a:rPr lang="hu-HU" sz="3200" baseline="-25000" dirty="0">
                <a:solidFill>
                  <a:srgbClr val="FF6600"/>
                </a:solidFill>
                <a:latin typeface="Times New Roman" panose="02020603050405020304" pitchFamily="18" charset="0"/>
                <a:cs typeface="Times New Roman" panose="02020603050405020304" pitchFamily="18" charset="0"/>
              </a:rPr>
              <a:t>2</a:t>
            </a:r>
            <a:r>
              <a:rPr lang="hu-HU" sz="3200" dirty="0">
                <a:latin typeface="Times New Roman" panose="02020603050405020304" pitchFamily="18" charset="0"/>
                <a:cs typeface="Times New Roman" panose="02020603050405020304" pitchFamily="18" charset="0"/>
              </a:rPr>
              <a:t> &gt; </a:t>
            </a:r>
            <a:r>
              <a:rPr lang="hu-HU" sz="3200" dirty="0">
                <a:solidFill>
                  <a:srgbClr val="00B050"/>
                </a:solidFill>
                <a:latin typeface="Times New Roman" panose="02020603050405020304" pitchFamily="18" charset="0"/>
                <a:cs typeface="Times New Roman" panose="02020603050405020304" pitchFamily="18" charset="0"/>
              </a:rPr>
              <a:t>k</a:t>
            </a:r>
            <a:r>
              <a:rPr lang="hu-HU" sz="3200" baseline="-25000" dirty="0">
                <a:solidFill>
                  <a:srgbClr val="00B050"/>
                </a:solidFill>
                <a:latin typeface="Times New Roman" panose="02020603050405020304" pitchFamily="18" charset="0"/>
                <a:cs typeface="Times New Roman" panose="02020603050405020304" pitchFamily="18" charset="0"/>
              </a:rPr>
              <a:t>3</a:t>
            </a:r>
            <a:r>
              <a:rPr lang="hu-HU" sz="3200" dirty="0">
                <a:latin typeface="Times New Roman" panose="02020603050405020304" pitchFamily="18" charset="0"/>
                <a:cs typeface="Times New Roman" panose="02020603050405020304" pitchFamily="18" charset="0"/>
              </a:rPr>
              <a:t> </a:t>
            </a:r>
            <a:r>
              <a:rPr lang="hu-HU" sz="3200" dirty="0" smtClean="0">
                <a:latin typeface="Times New Roman" panose="02020603050405020304" pitchFamily="18" charset="0"/>
                <a:cs typeface="Times New Roman" panose="02020603050405020304" pitchFamily="18" charset="0"/>
              </a:rPr>
              <a:t>and </a:t>
            </a:r>
            <a:r>
              <a:rPr lang="hu-HU" sz="3200" dirty="0">
                <a:solidFill>
                  <a:schemeClr val="accent1"/>
                </a:solidFill>
                <a:latin typeface="Times New Roman" panose="02020603050405020304" pitchFamily="18" charset="0"/>
                <a:cs typeface="Times New Roman" panose="02020603050405020304" pitchFamily="18" charset="0"/>
              </a:rPr>
              <a:t>c</a:t>
            </a:r>
            <a:r>
              <a:rPr lang="hu-HU" sz="3200" baseline="-25000" dirty="0">
                <a:solidFill>
                  <a:schemeClr val="accent1"/>
                </a:solidFill>
                <a:latin typeface="Times New Roman" panose="02020603050405020304" pitchFamily="18" charset="0"/>
                <a:cs typeface="Times New Roman" panose="02020603050405020304" pitchFamily="18" charset="0"/>
              </a:rPr>
              <a:t>1</a:t>
            </a:r>
            <a:r>
              <a:rPr lang="hu-HU" sz="3200" dirty="0">
                <a:latin typeface="Times New Roman" panose="02020603050405020304" pitchFamily="18" charset="0"/>
                <a:cs typeface="Times New Roman" panose="02020603050405020304" pitchFamily="18" charset="0"/>
              </a:rPr>
              <a:t> &lt; </a:t>
            </a:r>
            <a:r>
              <a:rPr lang="hu-HU" sz="3200" dirty="0">
                <a:solidFill>
                  <a:srgbClr val="FF6600"/>
                </a:solidFill>
                <a:latin typeface="Times New Roman" panose="02020603050405020304" pitchFamily="18" charset="0"/>
                <a:cs typeface="Times New Roman" panose="02020603050405020304" pitchFamily="18" charset="0"/>
              </a:rPr>
              <a:t>c</a:t>
            </a:r>
            <a:r>
              <a:rPr lang="hu-HU" sz="3200" baseline="-25000" dirty="0">
                <a:solidFill>
                  <a:srgbClr val="FF6600"/>
                </a:solidFill>
                <a:latin typeface="Times New Roman" panose="02020603050405020304" pitchFamily="18" charset="0"/>
                <a:cs typeface="Times New Roman" panose="02020603050405020304" pitchFamily="18" charset="0"/>
              </a:rPr>
              <a:t>2</a:t>
            </a:r>
            <a:r>
              <a:rPr lang="hu-HU" sz="3200" dirty="0">
                <a:latin typeface="Times New Roman" panose="02020603050405020304" pitchFamily="18" charset="0"/>
                <a:cs typeface="Times New Roman" panose="02020603050405020304" pitchFamily="18" charset="0"/>
              </a:rPr>
              <a:t> &lt; </a:t>
            </a:r>
            <a:r>
              <a:rPr lang="hu-HU" sz="3200" dirty="0">
                <a:solidFill>
                  <a:srgbClr val="00B050"/>
                </a:solidFill>
                <a:latin typeface="Times New Roman" panose="02020603050405020304" pitchFamily="18" charset="0"/>
                <a:cs typeface="Times New Roman" panose="02020603050405020304" pitchFamily="18" charset="0"/>
              </a:rPr>
              <a:t>c</a:t>
            </a:r>
            <a:r>
              <a:rPr lang="hu-HU" sz="3200" baseline="-25000" dirty="0">
                <a:solidFill>
                  <a:srgbClr val="00B050"/>
                </a:solidFill>
                <a:latin typeface="Times New Roman" panose="02020603050405020304" pitchFamily="18" charset="0"/>
                <a:cs typeface="Times New Roman" panose="02020603050405020304" pitchFamily="18" charset="0"/>
              </a:rPr>
              <a:t>3</a:t>
            </a:r>
            <a:endParaRPr lang="hu-HU" sz="3200" dirty="0">
              <a:latin typeface="Times New Roman" panose="02020603050405020304" pitchFamily="18" charset="0"/>
              <a:cs typeface="Times New Roman" panose="02020603050405020304" pitchFamily="18" charset="0"/>
            </a:endParaRPr>
          </a:p>
        </p:txBody>
      </p:sp>
      <p:graphicFrame>
        <p:nvGraphicFramePr>
          <p:cNvPr id="7" name="Objektum 6">
            <a:extLst>
              <a:ext uri="{FF2B5EF4-FFF2-40B4-BE49-F238E27FC236}">
                <a16:creationId xmlns:a16="http://schemas.microsoft.com/office/drawing/2014/main" id="{F3F007B5-3E93-4A10-AB16-52F99657FCD3}"/>
              </a:ext>
            </a:extLst>
          </p:cNvPr>
          <p:cNvGraphicFramePr>
            <a:graphicFrameLocks noChangeAspect="1"/>
          </p:cNvGraphicFramePr>
          <p:nvPr>
            <p:extLst>
              <p:ext uri="{D42A27DB-BD31-4B8C-83A1-F6EECF244321}">
                <p14:modId xmlns:p14="http://schemas.microsoft.com/office/powerpoint/2010/main" val="2526956783"/>
              </p:ext>
            </p:extLst>
          </p:nvPr>
        </p:nvGraphicFramePr>
        <p:xfrm>
          <a:off x="3408997" y="2386329"/>
          <a:ext cx="5355556" cy="1800000"/>
        </p:xfrm>
        <a:graphic>
          <a:graphicData uri="http://schemas.openxmlformats.org/presentationml/2006/ole">
            <mc:AlternateContent xmlns:mc="http://schemas.openxmlformats.org/markup-compatibility/2006">
              <mc:Choice xmlns:v="urn:schemas-microsoft-com:vml" Requires="v">
                <p:oleObj spid="_x0000_s6228" name="Worksheet" r:id="rId3" imgW="2295480" imgH="771525" progId="Excel.Sheet.12">
                  <p:embed/>
                </p:oleObj>
              </mc:Choice>
              <mc:Fallback>
                <p:oleObj name="Worksheet" r:id="rId3" imgW="2295480" imgH="771525" progId="Excel.Sheet.12">
                  <p:embed/>
                  <p:pic>
                    <p:nvPicPr>
                      <p:cNvPr id="0" name=""/>
                      <p:cNvPicPr/>
                      <p:nvPr/>
                    </p:nvPicPr>
                    <p:blipFill>
                      <a:blip r:embed="rId4"/>
                      <a:stretch>
                        <a:fillRect/>
                      </a:stretch>
                    </p:blipFill>
                    <p:spPr>
                      <a:xfrm>
                        <a:off x="3408997" y="2386329"/>
                        <a:ext cx="5355556" cy="1800000"/>
                      </a:xfrm>
                      <a:prstGeom prst="rect">
                        <a:avLst/>
                      </a:prstGeom>
                    </p:spPr>
                  </p:pic>
                </p:oleObj>
              </mc:Fallback>
            </mc:AlternateContent>
          </a:graphicData>
        </a:graphic>
      </p:graphicFrame>
      <p:sp>
        <p:nvSpPr>
          <p:cNvPr id="6" name="Cím 1">
            <a:extLst>
              <a:ext uri="{FF2B5EF4-FFF2-40B4-BE49-F238E27FC236}">
                <a16:creationId xmlns:a16="http://schemas.microsoft.com/office/drawing/2014/main" id="{D50E7FE7-7A6B-4BF8-9EE5-6AB1B782DF72}"/>
              </a:ext>
            </a:extLst>
          </p:cNvPr>
          <p:cNvSpPr>
            <a:spLocks noGrp="1"/>
          </p:cNvSpPr>
          <p:nvPr>
            <p:ph type="title"/>
          </p:nvPr>
        </p:nvSpPr>
        <p:spPr>
          <a:xfrm>
            <a:off x="838200" y="365125"/>
            <a:ext cx="10515600" cy="1325563"/>
          </a:xfrm>
        </p:spPr>
        <p:txBody>
          <a:bodyPr/>
          <a:lstStyle/>
          <a:p>
            <a:pPr algn="ctr"/>
            <a:r>
              <a:rPr lang="en-US" dirty="0">
                <a:latin typeface="Times New Roman" panose="02020603050405020304" pitchFamily="18" charset="0"/>
                <a:cs typeface="Times New Roman" panose="02020603050405020304" pitchFamily="18" charset="0"/>
              </a:rPr>
              <a:t>Temperature dependence of reaction rates</a:t>
            </a:r>
            <a:endParaRPr lang="hu-H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06549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a:extLst>
              <a:ext uri="{FF2B5EF4-FFF2-40B4-BE49-F238E27FC236}">
                <a16:creationId xmlns:a16="http://schemas.microsoft.com/office/drawing/2014/main" id="{1F5E4F99-4D1F-402A-952B-787EE227920B}"/>
              </a:ext>
            </a:extLst>
          </p:cNvPr>
          <p:cNvSpPr>
            <a:spLocks noGrp="1"/>
          </p:cNvSpPr>
          <p:nvPr>
            <p:ph idx="1"/>
          </p:nvPr>
        </p:nvSpPr>
        <p:spPr>
          <a:xfrm>
            <a:off x="350520" y="1825625"/>
            <a:ext cx="11490960" cy="2106296"/>
          </a:xfrm>
        </p:spPr>
        <p:txBody>
          <a:bodyPr>
            <a:normAutofit/>
          </a:bodyPr>
          <a:lstStyle/>
          <a:p>
            <a:pPr marL="441325" indent="-441325">
              <a:spcBef>
                <a:spcPts val="0"/>
              </a:spcBef>
              <a:spcAft>
                <a:spcPts val="1000"/>
              </a:spcAft>
            </a:pPr>
            <a:r>
              <a:rPr lang="en-US" sz="3200" dirty="0">
                <a:latin typeface="Times New Roman" panose="02020603050405020304" pitchFamily="18" charset="0"/>
                <a:cs typeface="Times New Roman" panose="02020603050405020304" pitchFamily="18" charset="0"/>
              </a:rPr>
              <a:t>Today </a:t>
            </a:r>
            <a:r>
              <a:rPr lang="en-US" sz="3200" dirty="0" smtClean="0">
                <a:latin typeface="Times New Roman" panose="02020603050405020304" pitchFamily="18" charset="0"/>
                <a:cs typeface="Times New Roman" panose="02020603050405020304" pitchFamily="18" charset="0"/>
              </a:rPr>
              <a:t>the </a:t>
            </a:r>
            <a:r>
              <a:rPr lang="en-US" sz="3200" dirty="0">
                <a:latin typeface="Times New Roman" panose="02020603050405020304" pitchFamily="18" charset="0"/>
                <a:cs typeface="Times New Roman" panose="02020603050405020304" pitchFamily="18" charset="0"/>
              </a:rPr>
              <a:t>physical meaning of these parameters </a:t>
            </a:r>
            <a:r>
              <a:rPr lang="en-US" sz="3200" dirty="0" smtClean="0">
                <a:latin typeface="Times New Roman" panose="02020603050405020304" pitchFamily="18" charset="0"/>
                <a:cs typeface="Times New Roman" panose="02020603050405020304" pitchFamily="18" charset="0"/>
              </a:rPr>
              <a:t>is</a:t>
            </a:r>
            <a:r>
              <a:rPr lang="hu-HU" sz="3200" dirty="0" smtClean="0">
                <a:latin typeface="Times New Roman" panose="02020603050405020304" pitchFamily="18" charset="0"/>
                <a:cs typeface="Times New Roman" panose="02020603050405020304" pitchFamily="18" charset="0"/>
              </a:rPr>
              <a:t> known</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and how the temperature dependence of the rate of reactions can be </a:t>
            </a:r>
            <a:r>
              <a:rPr lang="en-US" sz="3200" dirty="0" smtClean="0">
                <a:latin typeface="Times New Roman" panose="02020603050405020304" pitchFamily="18" charset="0"/>
                <a:cs typeface="Times New Roman" panose="02020603050405020304" pitchFamily="18" charset="0"/>
              </a:rPr>
              <a:t>explained</a:t>
            </a:r>
            <a:r>
              <a:rPr lang="hu-HU" sz="3200" dirty="0" smtClean="0">
                <a:latin typeface="Times New Roman" panose="02020603050405020304" pitchFamily="18" charset="0"/>
                <a:cs typeface="Times New Roman" panose="02020603050405020304" pitchFamily="18" charset="0"/>
              </a:rPr>
              <a:t>.</a:t>
            </a:r>
            <a:endParaRPr lang="hu-HU" sz="3200" dirty="0">
              <a:latin typeface="Times New Roman" panose="02020603050405020304" pitchFamily="18" charset="0"/>
              <a:cs typeface="Times New Roman" panose="02020603050405020304" pitchFamily="18" charset="0"/>
            </a:endParaRPr>
          </a:p>
          <a:p>
            <a:pPr marL="441325" indent="-441325">
              <a:spcBef>
                <a:spcPts val="0"/>
              </a:spcBef>
              <a:spcAft>
                <a:spcPts val="1000"/>
              </a:spcAft>
            </a:pPr>
            <a:r>
              <a:rPr lang="hu-HU" sz="3200" dirty="0" smtClean="0">
                <a:latin typeface="Times New Roman" panose="02020603050405020304" pitchFamily="18" charset="0"/>
                <a:cs typeface="Times New Roman" panose="02020603050405020304" pitchFamily="18" charset="0"/>
              </a:rPr>
              <a:t>Take a look at </a:t>
            </a:r>
            <a:r>
              <a:rPr lang="hu-HU" sz="3200" i="1" dirty="0">
                <a:latin typeface="Times New Roman" panose="02020603050405020304" pitchFamily="18" charset="0"/>
                <a:cs typeface="Times New Roman" panose="02020603050405020304" pitchFamily="18" charset="0"/>
              </a:rPr>
              <a:t>A+B = P</a:t>
            </a:r>
            <a:r>
              <a:rPr lang="hu-HU" sz="3200" dirty="0">
                <a:latin typeface="Times New Roman" panose="02020603050405020304" pitchFamily="18" charset="0"/>
                <a:cs typeface="Times New Roman" panose="02020603050405020304" pitchFamily="18" charset="0"/>
              </a:rPr>
              <a:t> </a:t>
            </a:r>
            <a:r>
              <a:rPr lang="hu-HU" sz="3200" dirty="0" smtClean="0">
                <a:latin typeface="Times New Roman" panose="02020603050405020304" pitchFamily="18" charset="0"/>
                <a:cs typeface="Times New Roman" panose="02020603050405020304" pitchFamily="18" charset="0"/>
              </a:rPr>
              <a:t>bimolecular reaction.</a:t>
            </a:r>
            <a:endParaRPr lang="hu-HU" sz="3200" dirty="0">
              <a:latin typeface="Times New Roman" panose="02020603050405020304" pitchFamily="18" charset="0"/>
              <a:cs typeface="Times New Roman" panose="02020603050405020304" pitchFamily="18" charset="0"/>
            </a:endParaRPr>
          </a:p>
        </p:txBody>
      </p:sp>
      <p:sp>
        <p:nvSpPr>
          <p:cNvPr id="4" name="Ellipszis 3">
            <a:extLst>
              <a:ext uri="{FF2B5EF4-FFF2-40B4-BE49-F238E27FC236}">
                <a16:creationId xmlns:a16="http://schemas.microsoft.com/office/drawing/2014/main" id="{F06C83EE-90B2-420A-9113-218E6A175849}"/>
              </a:ext>
            </a:extLst>
          </p:cNvPr>
          <p:cNvSpPr/>
          <p:nvPr/>
        </p:nvSpPr>
        <p:spPr>
          <a:xfrm>
            <a:off x="411480" y="4206240"/>
            <a:ext cx="1280160" cy="128016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6000" i="1" dirty="0">
                <a:latin typeface="Times New Roman" panose="02020603050405020304" pitchFamily="18" charset="0"/>
                <a:cs typeface="Times New Roman" panose="02020603050405020304" pitchFamily="18" charset="0"/>
              </a:rPr>
              <a:t>A</a:t>
            </a:r>
          </a:p>
        </p:txBody>
      </p:sp>
      <p:sp>
        <p:nvSpPr>
          <p:cNvPr id="5" name="Ellipszis 4">
            <a:extLst>
              <a:ext uri="{FF2B5EF4-FFF2-40B4-BE49-F238E27FC236}">
                <a16:creationId xmlns:a16="http://schemas.microsoft.com/office/drawing/2014/main" id="{E98664BB-A0BE-491C-88FB-AF934D6AC54D}"/>
              </a:ext>
            </a:extLst>
          </p:cNvPr>
          <p:cNvSpPr/>
          <p:nvPr/>
        </p:nvSpPr>
        <p:spPr>
          <a:xfrm>
            <a:off x="10500360" y="4221480"/>
            <a:ext cx="1280160" cy="1280160"/>
          </a:xfrm>
          <a:prstGeom prst="ellipse">
            <a:avLst/>
          </a:prstGeom>
          <a:solidFill>
            <a:srgbClr val="2E0CF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6000" i="1" dirty="0">
                <a:latin typeface="Times New Roman" panose="02020603050405020304" pitchFamily="18" charset="0"/>
                <a:cs typeface="Times New Roman" panose="02020603050405020304" pitchFamily="18" charset="0"/>
              </a:rPr>
              <a:t>B</a:t>
            </a:r>
          </a:p>
        </p:txBody>
      </p:sp>
      <p:sp>
        <p:nvSpPr>
          <p:cNvPr id="6" name="Ellipszis 5">
            <a:extLst>
              <a:ext uri="{FF2B5EF4-FFF2-40B4-BE49-F238E27FC236}">
                <a16:creationId xmlns:a16="http://schemas.microsoft.com/office/drawing/2014/main" id="{7E0CDA1B-0254-44F2-BE60-4C8792D05D49}"/>
              </a:ext>
            </a:extLst>
          </p:cNvPr>
          <p:cNvSpPr/>
          <p:nvPr/>
        </p:nvSpPr>
        <p:spPr>
          <a:xfrm>
            <a:off x="5618798" y="4645978"/>
            <a:ext cx="609600" cy="609600"/>
          </a:xfrm>
          <a:prstGeom prst="ellipse">
            <a:avLst/>
          </a:prstGeom>
          <a:solidFill>
            <a:srgbClr val="FF993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i="1" dirty="0">
                <a:latin typeface="Times New Roman" panose="02020603050405020304" pitchFamily="18" charset="0"/>
                <a:cs typeface="Times New Roman" panose="02020603050405020304" pitchFamily="18" charset="0"/>
              </a:rPr>
              <a:t>P</a:t>
            </a:r>
            <a:r>
              <a:rPr lang="hu-HU" i="1" baseline="-25000" dirty="0">
                <a:latin typeface="Times New Roman" panose="02020603050405020304" pitchFamily="18" charset="0"/>
                <a:cs typeface="Times New Roman" panose="02020603050405020304" pitchFamily="18" charset="0"/>
              </a:rPr>
              <a:t>1</a:t>
            </a:r>
          </a:p>
        </p:txBody>
      </p:sp>
      <p:sp>
        <p:nvSpPr>
          <p:cNvPr id="7" name="Ellipszis 6">
            <a:extLst>
              <a:ext uri="{FF2B5EF4-FFF2-40B4-BE49-F238E27FC236}">
                <a16:creationId xmlns:a16="http://schemas.microsoft.com/office/drawing/2014/main" id="{C3EED133-77DA-406E-8A40-3D27A247EA5D}"/>
              </a:ext>
            </a:extLst>
          </p:cNvPr>
          <p:cNvSpPr/>
          <p:nvPr/>
        </p:nvSpPr>
        <p:spPr>
          <a:xfrm>
            <a:off x="5791200" y="4585018"/>
            <a:ext cx="609600" cy="609600"/>
          </a:xfrm>
          <a:prstGeom prst="ellipse">
            <a:avLst/>
          </a:prstGeom>
          <a:solidFill>
            <a:srgbClr val="FF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i="1" dirty="0">
                <a:latin typeface="Times New Roman" panose="02020603050405020304" pitchFamily="18" charset="0"/>
                <a:cs typeface="Times New Roman" panose="02020603050405020304" pitchFamily="18" charset="0"/>
              </a:rPr>
              <a:t>P</a:t>
            </a:r>
            <a:r>
              <a:rPr lang="hu-HU" i="1" baseline="-25000" dirty="0">
                <a:latin typeface="Times New Roman" panose="02020603050405020304" pitchFamily="18" charset="0"/>
                <a:cs typeface="Times New Roman" panose="02020603050405020304" pitchFamily="18" charset="0"/>
              </a:rPr>
              <a:t>2</a:t>
            </a:r>
          </a:p>
        </p:txBody>
      </p:sp>
      <p:sp>
        <p:nvSpPr>
          <p:cNvPr id="8" name="Ellipszis 7">
            <a:extLst>
              <a:ext uri="{FF2B5EF4-FFF2-40B4-BE49-F238E27FC236}">
                <a16:creationId xmlns:a16="http://schemas.microsoft.com/office/drawing/2014/main" id="{9AC2B1D5-D6A6-44C0-B4F5-FAA90285BDAA}"/>
              </a:ext>
            </a:extLst>
          </p:cNvPr>
          <p:cNvSpPr/>
          <p:nvPr/>
        </p:nvSpPr>
        <p:spPr>
          <a:xfrm>
            <a:off x="6111240" y="4645978"/>
            <a:ext cx="609600" cy="609600"/>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i="1" dirty="0">
                <a:latin typeface="Times New Roman" panose="02020603050405020304" pitchFamily="18" charset="0"/>
                <a:cs typeface="Times New Roman" panose="02020603050405020304" pitchFamily="18" charset="0"/>
              </a:rPr>
              <a:t>P</a:t>
            </a:r>
            <a:r>
              <a:rPr lang="hu-HU" i="1" baseline="-25000" dirty="0">
                <a:latin typeface="Times New Roman" panose="02020603050405020304" pitchFamily="18" charset="0"/>
                <a:cs typeface="Times New Roman" panose="02020603050405020304" pitchFamily="18" charset="0"/>
              </a:rPr>
              <a:t>3</a:t>
            </a:r>
          </a:p>
        </p:txBody>
      </p:sp>
      <p:sp>
        <p:nvSpPr>
          <p:cNvPr id="10" name="Cím 1">
            <a:extLst>
              <a:ext uri="{FF2B5EF4-FFF2-40B4-BE49-F238E27FC236}">
                <a16:creationId xmlns:a16="http://schemas.microsoft.com/office/drawing/2014/main" id="{D50E7FE7-7A6B-4BF8-9EE5-6AB1B782DF72}"/>
              </a:ext>
            </a:extLst>
          </p:cNvPr>
          <p:cNvSpPr>
            <a:spLocks noGrp="1"/>
          </p:cNvSpPr>
          <p:nvPr>
            <p:ph type="title"/>
          </p:nvPr>
        </p:nvSpPr>
        <p:spPr>
          <a:xfrm>
            <a:off x="838200" y="365125"/>
            <a:ext cx="10515600" cy="1325563"/>
          </a:xfrm>
        </p:spPr>
        <p:txBody>
          <a:bodyPr/>
          <a:lstStyle/>
          <a:p>
            <a:pPr algn="ctr"/>
            <a:r>
              <a:rPr lang="en-US" dirty="0">
                <a:latin typeface="Times New Roman" panose="02020603050405020304" pitchFamily="18" charset="0"/>
                <a:cs typeface="Times New Roman" panose="02020603050405020304" pitchFamily="18" charset="0"/>
              </a:rPr>
              <a:t>Temperature dependence of reaction rates</a:t>
            </a:r>
            <a:endParaRPr lang="hu-H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66567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1" nodeType="clickEffect">
                                  <p:stCondLst>
                                    <p:cond delay="0"/>
                                  </p:stCondLst>
                                  <p:childTnLst>
                                    <p:set>
                                      <p:cBhvr>
                                        <p:cTn id="12" dur="1" fill="hold">
                                          <p:stCondLst>
                                            <p:cond delay="0"/>
                                          </p:stCondLst>
                                        </p:cTn>
                                        <p:tgtEl>
                                          <p:spTgt spid="4"/>
                                        </p:tgtEl>
                                        <p:attrNameLst>
                                          <p:attrName>style.visibility</p:attrName>
                                        </p:attrNameLst>
                                      </p:cBhvr>
                                      <p:to>
                                        <p:strVal val="visible"/>
                                      </p:to>
                                    </p:set>
                                  </p:childTnLst>
                                </p:cTn>
                              </p:par>
                              <p:par>
                                <p:cTn id="13" presetID="1" presetClass="entr" presetSubtype="0" fill="hold" grpId="1" nodeType="with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42" presetClass="path" presetSubtype="0" accel="50000" decel="50000" fill="hold" grpId="0" nodeType="clickEffect">
                                  <p:stCondLst>
                                    <p:cond delay="0"/>
                                  </p:stCondLst>
                                  <p:childTnLst>
                                    <p:animMotion origin="layout" path="M 2.08333E-6 -2.96296E-6 L 0.3776 0.00209 " pathEditMode="relative" rAng="0" ptsTypes="AA">
                                      <p:cBhvr>
                                        <p:cTn id="18" dur="2000" fill="hold"/>
                                        <p:tgtEl>
                                          <p:spTgt spid="4"/>
                                        </p:tgtEl>
                                        <p:attrNameLst>
                                          <p:attrName>ppt_x</p:attrName>
                                          <p:attrName>ppt_y</p:attrName>
                                        </p:attrNameLst>
                                      </p:cBhvr>
                                      <p:rCtr x="18880" y="93"/>
                                    </p:animMotion>
                                  </p:childTnLst>
                                  <p:subTnLst>
                                    <p:set>
                                      <p:cBhvr override="childStyle">
                                        <p:cTn dur="1" fill="hold" display="0" masterRel="sameClick" afterEffect="1">
                                          <p:stCondLst>
                                            <p:cond evt="end" delay="0">
                                              <p:tn val="17"/>
                                            </p:cond>
                                          </p:stCondLst>
                                        </p:cTn>
                                        <p:tgtEl>
                                          <p:spTgt spid="4"/>
                                        </p:tgtEl>
                                        <p:attrNameLst>
                                          <p:attrName>style.visibility</p:attrName>
                                        </p:attrNameLst>
                                      </p:cBhvr>
                                      <p:to>
                                        <p:strVal val="hidden"/>
                                      </p:to>
                                    </p:set>
                                  </p:subTnLst>
                                </p:cTn>
                              </p:par>
                              <p:par>
                                <p:cTn id="19" presetID="42" presetClass="path" presetSubtype="0" accel="50000" decel="50000" fill="hold" grpId="0" nodeType="withEffect">
                                  <p:stCondLst>
                                    <p:cond delay="0"/>
                                  </p:stCondLst>
                                  <p:childTnLst>
                                    <p:animMotion origin="layout" path="M -1.875E-6 3.7037E-6 L -0.37617 -0.00209 " pathEditMode="relative" rAng="0" ptsTypes="AA">
                                      <p:cBhvr>
                                        <p:cTn id="20" dur="2000" fill="hold"/>
                                        <p:tgtEl>
                                          <p:spTgt spid="5"/>
                                        </p:tgtEl>
                                        <p:attrNameLst>
                                          <p:attrName>ppt_x</p:attrName>
                                          <p:attrName>ppt_y</p:attrName>
                                        </p:attrNameLst>
                                      </p:cBhvr>
                                      <p:rCtr x="-18815" y="-116"/>
                                    </p:animMotion>
                                  </p:childTnLst>
                                  <p:subTnLst>
                                    <p:set>
                                      <p:cBhvr override="childStyle">
                                        <p:cTn dur="1" fill="hold" display="0" masterRel="sameClick" afterEffect="1">
                                          <p:stCondLst>
                                            <p:cond evt="end" delay="0">
                                              <p:tn val="19"/>
                                            </p:cond>
                                          </p:stCondLst>
                                        </p:cTn>
                                        <p:tgtEl>
                                          <p:spTgt spid="5"/>
                                        </p:tgtEl>
                                        <p:attrNameLst>
                                          <p:attrName>style.visibility</p:attrName>
                                        </p:attrNameLst>
                                      </p:cBhvr>
                                      <p:to>
                                        <p:strVal val="hidden"/>
                                      </p:to>
                                    </p:set>
                                  </p:subTnLst>
                                </p:cTn>
                              </p:par>
                            </p:childTnLst>
                          </p:cTn>
                        </p:par>
                        <p:par>
                          <p:cTn id="21" fill="hold">
                            <p:stCondLst>
                              <p:cond delay="2000"/>
                            </p:stCondLst>
                            <p:childTnLst>
                              <p:par>
                                <p:cTn id="22" presetID="1" presetClass="entr" presetSubtype="0" fill="hold" grpId="1" nodeType="afterEffect">
                                  <p:stCondLst>
                                    <p:cond delay="0"/>
                                  </p:stCondLst>
                                  <p:childTnLst>
                                    <p:set>
                                      <p:cBhvr>
                                        <p:cTn id="23" dur="1" fill="hold">
                                          <p:stCondLst>
                                            <p:cond delay="0"/>
                                          </p:stCondLst>
                                        </p:cTn>
                                        <p:tgtEl>
                                          <p:spTgt spid="7"/>
                                        </p:tgtEl>
                                        <p:attrNameLst>
                                          <p:attrName>style.visibility</p:attrName>
                                        </p:attrNameLst>
                                      </p:cBhvr>
                                      <p:to>
                                        <p:strVal val="visible"/>
                                      </p:to>
                                    </p:set>
                                  </p:childTnLst>
                                </p:cTn>
                              </p:par>
                            </p:childTnLst>
                          </p:cTn>
                        </p:par>
                        <p:par>
                          <p:cTn id="24" fill="hold">
                            <p:stCondLst>
                              <p:cond delay="2000"/>
                            </p:stCondLst>
                            <p:childTnLst>
                              <p:par>
                                <p:cTn id="25" presetID="1" presetClass="entr" presetSubtype="0" fill="hold" grpId="1" nodeType="afterEffect">
                                  <p:stCondLst>
                                    <p:cond delay="0"/>
                                  </p:stCondLst>
                                  <p:childTnLst>
                                    <p:set>
                                      <p:cBhvr>
                                        <p:cTn id="26" dur="1" fill="hold">
                                          <p:stCondLst>
                                            <p:cond delay="0"/>
                                          </p:stCondLst>
                                        </p:cTn>
                                        <p:tgtEl>
                                          <p:spTgt spid="6"/>
                                        </p:tgtEl>
                                        <p:attrNameLst>
                                          <p:attrName>style.visibility</p:attrName>
                                        </p:attrNameLst>
                                      </p:cBhvr>
                                      <p:to>
                                        <p:strVal val="visible"/>
                                      </p:to>
                                    </p:set>
                                  </p:childTnLst>
                                </p:cTn>
                              </p:par>
                            </p:childTnLst>
                          </p:cTn>
                        </p:par>
                        <p:par>
                          <p:cTn id="27" fill="hold">
                            <p:stCondLst>
                              <p:cond delay="2000"/>
                            </p:stCondLst>
                            <p:childTnLst>
                              <p:par>
                                <p:cTn id="28" presetID="1" presetClass="entr" presetSubtype="0" fill="hold" grpId="1" nodeType="afterEffect">
                                  <p:stCondLst>
                                    <p:cond delay="0"/>
                                  </p:stCondLst>
                                  <p:childTnLst>
                                    <p:set>
                                      <p:cBhvr>
                                        <p:cTn id="29" dur="1" fill="hold">
                                          <p:stCondLst>
                                            <p:cond delay="0"/>
                                          </p:stCondLst>
                                        </p:cTn>
                                        <p:tgtEl>
                                          <p:spTgt spid="8"/>
                                        </p:tgtEl>
                                        <p:attrNameLst>
                                          <p:attrName>style.visibility</p:attrName>
                                        </p:attrNameLst>
                                      </p:cBhvr>
                                      <p:to>
                                        <p:strVal val="visible"/>
                                      </p:to>
                                    </p:set>
                                  </p:childTnLst>
                                </p:cTn>
                              </p:par>
                            </p:childTnLst>
                          </p:cTn>
                        </p:par>
                        <p:par>
                          <p:cTn id="30" fill="hold">
                            <p:stCondLst>
                              <p:cond delay="2000"/>
                            </p:stCondLst>
                            <p:childTnLst>
                              <p:par>
                                <p:cTn id="31" presetID="42" presetClass="path" presetSubtype="0" accel="50000" decel="50000" fill="hold" grpId="0" nodeType="afterEffect">
                                  <p:stCondLst>
                                    <p:cond delay="500"/>
                                  </p:stCondLst>
                                  <p:childTnLst>
                                    <p:animMotion origin="layout" path="M 0 -2.96296E-6 L 0.00247 -0.48194 " pathEditMode="relative" rAng="0" ptsTypes="AA">
                                      <p:cBhvr>
                                        <p:cTn id="32" dur="2000" fill="hold"/>
                                        <p:tgtEl>
                                          <p:spTgt spid="7"/>
                                        </p:tgtEl>
                                        <p:attrNameLst>
                                          <p:attrName>ppt_x</p:attrName>
                                          <p:attrName>ppt_y</p:attrName>
                                        </p:attrNameLst>
                                      </p:cBhvr>
                                      <p:rCtr x="117" y="-24097"/>
                                    </p:animMotion>
                                  </p:childTnLst>
                                </p:cTn>
                              </p:par>
                              <p:par>
                                <p:cTn id="33" presetID="42" presetClass="path" presetSubtype="0" accel="50000" decel="50000" fill="hold" grpId="0" nodeType="withEffect">
                                  <p:stCondLst>
                                    <p:cond delay="500"/>
                                  </p:stCondLst>
                                  <p:childTnLst>
                                    <p:animMotion origin="layout" path="M 2.70833E-6 -7.40741E-7 L -0.26211 0.20903 " pathEditMode="relative" rAng="0" ptsTypes="AA">
                                      <p:cBhvr>
                                        <p:cTn id="34" dur="2000" fill="hold"/>
                                        <p:tgtEl>
                                          <p:spTgt spid="6"/>
                                        </p:tgtEl>
                                        <p:attrNameLst>
                                          <p:attrName>ppt_x</p:attrName>
                                          <p:attrName>ppt_y</p:attrName>
                                        </p:attrNameLst>
                                      </p:cBhvr>
                                      <p:rCtr x="-13112" y="10440"/>
                                    </p:animMotion>
                                  </p:childTnLst>
                                </p:cTn>
                              </p:par>
                              <p:par>
                                <p:cTn id="35" presetID="42" presetClass="path" presetSubtype="0" accel="50000" decel="50000" fill="hold" grpId="0" nodeType="withEffect">
                                  <p:stCondLst>
                                    <p:cond delay="500"/>
                                  </p:stCondLst>
                                  <p:childTnLst>
                                    <p:animMotion origin="layout" path="M -2.08333E-6 -7.40741E-7 L 0.25365 0.17361 " pathEditMode="relative" rAng="0" ptsTypes="AA">
                                      <p:cBhvr>
                                        <p:cTn id="36" dur="2000" fill="hold"/>
                                        <p:tgtEl>
                                          <p:spTgt spid="8"/>
                                        </p:tgtEl>
                                        <p:attrNameLst>
                                          <p:attrName>ppt_x</p:attrName>
                                          <p:attrName>ppt_y</p:attrName>
                                        </p:attrNameLst>
                                      </p:cBhvr>
                                      <p:rCtr x="12682" y="8681"/>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P spid="5" grpId="0" animBg="1"/>
      <p:bldP spid="5" grpId="1" animBg="1"/>
      <p:bldP spid="6" grpId="0" animBg="1"/>
      <p:bldP spid="6" grpId="1" animBg="1"/>
      <p:bldP spid="7" grpId="0" animBg="1"/>
      <p:bldP spid="7" grpId="1" animBg="1"/>
      <p:bldP spid="8" grpId="0" animBg="1"/>
      <p:bldP spid="8" grpId="1"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a:extLst>
              <a:ext uri="{FF2B5EF4-FFF2-40B4-BE49-F238E27FC236}">
                <a16:creationId xmlns:a16="http://schemas.microsoft.com/office/drawing/2014/main" id="{1F5E4F99-4D1F-402A-952B-787EE227920B}"/>
              </a:ext>
            </a:extLst>
          </p:cNvPr>
          <p:cNvSpPr>
            <a:spLocks noGrp="1"/>
          </p:cNvSpPr>
          <p:nvPr>
            <p:ph idx="1"/>
          </p:nvPr>
        </p:nvSpPr>
        <p:spPr>
          <a:xfrm>
            <a:off x="350520" y="1825624"/>
            <a:ext cx="11490960" cy="4879976"/>
          </a:xfrm>
        </p:spPr>
        <p:txBody>
          <a:bodyPr>
            <a:normAutofit fontScale="92500" lnSpcReduction="10000"/>
          </a:bodyPr>
          <a:lstStyle/>
          <a:p>
            <a:pPr marL="441325" indent="-441325">
              <a:spcBef>
                <a:spcPts val="0"/>
              </a:spcBef>
              <a:spcAft>
                <a:spcPts val="1000"/>
              </a:spcAft>
            </a:pPr>
            <a:r>
              <a:rPr lang="en-US" sz="3200" dirty="0">
                <a:latin typeface="Times New Roman" panose="02020603050405020304" pitchFamily="18" charset="0"/>
                <a:cs typeface="Times New Roman" panose="02020603050405020304" pitchFamily="18" charset="0"/>
              </a:rPr>
              <a:t>Let's examine the energetic effect that particles </a:t>
            </a:r>
            <a:r>
              <a:rPr lang="en-US" sz="3200" i="1" dirty="0">
                <a:latin typeface="Times New Roman" panose="02020603050405020304" pitchFamily="18" charset="0"/>
                <a:cs typeface="Times New Roman" panose="02020603050405020304" pitchFamily="18" charset="0"/>
              </a:rPr>
              <a:t>A</a:t>
            </a:r>
            <a:r>
              <a:rPr lang="en-US" sz="3200" dirty="0">
                <a:latin typeface="Times New Roman" panose="02020603050405020304" pitchFamily="18" charset="0"/>
                <a:cs typeface="Times New Roman" panose="02020603050405020304" pitchFamily="18" charset="0"/>
              </a:rPr>
              <a:t> and </a:t>
            </a:r>
            <a:r>
              <a:rPr lang="en-US" sz="3200" i="1" dirty="0">
                <a:latin typeface="Times New Roman" panose="02020603050405020304" pitchFamily="18" charset="0"/>
                <a:cs typeface="Times New Roman" panose="02020603050405020304" pitchFamily="18" charset="0"/>
              </a:rPr>
              <a:t>B</a:t>
            </a:r>
            <a:r>
              <a:rPr lang="en-US" sz="3200" dirty="0">
                <a:latin typeface="Times New Roman" panose="02020603050405020304" pitchFamily="18" charset="0"/>
                <a:cs typeface="Times New Roman" panose="02020603050405020304" pitchFamily="18" charset="0"/>
              </a:rPr>
              <a:t> have on each other when they </a:t>
            </a:r>
            <a:r>
              <a:rPr lang="en-US" sz="3200" dirty="0" smtClean="0">
                <a:latin typeface="Times New Roman" panose="02020603050405020304" pitchFamily="18" charset="0"/>
                <a:cs typeface="Times New Roman" panose="02020603050405020304" pitchFamily="18" charset="0"/>
              </a:rPr>
              <a:t>collide</a:t>
            </a:r>
            <a:r>
              <a:rPr lang="hu-HU" sz="3200" dirty="0">
                <a:latin typeface="Times New Roman" panose="02020603050405020304" pitchFamily="18" charset="0"/>
                <a:cs typeface="Times New Roman" panose="02020603050405020304" pitchFamily="18" charset="0"/>
              </a:rPr>
              <a:t>.</a:t>
            </a:r>
          </a:p>
          <a:p>
            <a:pPr marL="441325" indent="-441325">
              <a:spcBef>
                <a:spcPts val="0"/>
              </a:spcBef>
              <a:spcAft>
                <a:spcPts val="1000"/>
              </a:spcAft>
            </a:pPr>
            <a:r>
              <a:rPr lang="en-US" sz="3200" dirty="0">
                <a:latin typeface="Times New Roman" panose="02020603050405020304" pitchFamily="18" charset="0"/>
                <a:cs typeface="Times New Roman" panose="02020603050405020304" pitchFamily="18" charset="0"/>
              </a:rPr>
              <a:t>When they are still far away, there is no significant interaction between them, they only have kinetic </a:t>
            </a:r>
            <a:r>
              <a:rPr lang="en-US" sz="3200" dirty="0" smtClean="0">
                <a:latin typeface="Times New Roman" panose="02020603050405020304" pitchFamily="18" charset="0"/>
                <a:cs typeface="Times New Roman" panose="02020603050405020304" pitchFamily="18" charset="0"/>
              </a:rPr>
              <a:t>energy</a:t>
            </a:r>
            <a:r>
              <a:rPr lang="hu-HU" sz="3200" dirty="0">
                <a:latin typeface="Times New Roman" panose="02020603050405020304" pitchFamily="18" charset="0"/>
                <a:cs typeface="Times New Roman" panose="02020603050405020304" pitchFamily="18" charset="0"/>
              </a:rPr>
              <a:t>.</a:t>
            </a:r>
          </a:p>
          <a:p>
            <a:pPr marL="441325" indent="-441325">
              <a:spcBef>
                <a:spcPts val="0"/>
              </a:spcBef>
              <a:spcAft>
                <a:spcPts val="1000"/>
              </a:spcAft>
            </a:pPr>
            <a:r>
              <a:rPr lang="en-US" sz="3200" dirty="0">
                <a:latin typeface="Times New Roman" panose="02020603050405020304" pitchFamily="18" charset="0"/>
                <a:cs typeface="Times New Roman" panose="02020603050405020304" pitchFamily="18" charset="0"/>
              </a:rPr>
              <a:t>When they get closer, first their electron shells and then, when they get even closer, their nuclei repel each other. The potential energy of the system of two particles begins to increase and their kinetic energy decreases since their total energy is </a:t>
            </a:r>
            <a:r>
              <a:rPr lang="en-US" sz="3200" dirty="0" smtClean="0">
                <a:latin typeface="Times New Roman" panose="02020603050405020304" pitchFamily="18" charset="0"/>
                <a:cs typeface="Times New Roman" panose="02020603050405020304" pitchFamily="18" charset="0"/>
              </a:rPr>
              <a:t>constant</a:t>
            </a:r>
            <a:r>
              <a:rPr lang="hu-HU" sz="3200" dirty="0" smtClean="0">
                <a:latin typeface="Times New Roman" panose="02020603050405020304" pitchFamily="18" charset="0"/>
                <a:cs typeface="Times New Roman" panose="02020603050405020304" pitchFamily="18" charset="0"/>
              </a:rPr>
              <a:t>.</a:t>
            </a:r>
            <a:endParaRPr lang="hu-HU" sz="3200" dirty="0">
              <a:latin typeface="Times New Roman" panose="02020603050405020304" pitchFamily="18" charset="0"/>
              <a:cs typeface="Times New Roman" panose="02020603050405020304" pitchFamily="18" charset="0"/>
            </a:endParaRPr>
          </a:p>
          <a:p>
            <a:pPr marL="441325" indent="-441325">
              <a:spcBef>
                <a:spcPts val="0"/>
              </a:spcBef>
              <a:spcAft>
                <a:spcPts val="1000"/>
              </a:spcAft>
            </a:pPr>
            <a:r>
              <a:rPr lang="en-US" sz="3200" dirty="0">
                <a:latin typeface="Times New Roman" panose="02020603050405020304" pitchFamily="18" charset="0"/>
                <a:cs typeface="Times New Roman" panose="02020603050405020304" pitchFamily="18" charset="0"/>
              </a:rPr>
              <a:t>If their total initial energy is high enough, the repulsions are not able to </a:t>
            </a:r>
            <a:r>
              <a:rPr lang="hu-HU" sz="3200" dirty="0" smtClean="0">
                <a:latin typeface="Times New Roman" panose="02020603050405020304" pitchFamily="18" charset="0"/>
                <a:cs typeface="Times New Roman" panose="02020603050405020304" pitchFamily="18" charset="0"/>
              </a:rPr>
              <a:t>separated them</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the electron shells of the two particles merge, their bonds are rearranged, and the products are created, which represent a more favorable energy state and move away from each </a:t>
            </a:r>
            <a:r>
              <a:rPr lang="en-US" sz="3200" dirty="0" smtClean="0">
                <a:latin typeface="Times New Roman" panose="02020603050405020304" pitchFamily="18" charset="0"/>
                <a:cs typeface="Times New Roman" panose="02020603050405020304" pitchFamily="18" charset="0"/>
              </a:rPr>
              <a:t>other</a:t>
            </a:r>
            <a:r>
              <a:rPr lang="hu-HU" sz="3200" dirty="0">
                <a:latin typeface="Times New Roman" panose="02020603050405020304" pitchFamily="18" charset="0"/>
                <a:cs typeface="Times New Roman" panose="02020603050405020304" pitchFamily="18" charset="0"/>
              </a:rPr>
              <a:t>.</a:t>
            </a:r>
          </a:p>
        </p:txBody>
      </p:sp>
      <p:sp>
        <p:nvSpPr>
          <p:cNvPr id="5" name="Cím 1">
            <a:extLst>
              <a:ext uri="{FF2B5EF4-FFF2-40B4-BE49-F238E27FC236}">
                <a16:creationId xmlns:a16="http://schemas.microsoft.com/office/drawing/2014/main" id="{D50E7FE7-7A6B-4BF8-9EE5-6AB1B782DF72}"/>
              </a:ext>
            </a:extLst>
          </p:cNvPr>
          <p:cNvSpPr>
            <a:spLocks noGrp="1"/>
          </p:cNvSpPr>
          <p:nvPr>
            <p:ph type="title"/>
          </p:nvPr>
        </p:nvSpPr>
        <p:spPr>
          <a:xfrm>
            <a:off x="838200" y="365125"/>
            <a:ext cx="10515600" cy="1325563"/>
          </a:xfrm>
        </p:spPr>
        <p:txBody>
          <a:bodyPr/>
          <a:lstStyle/>
          <a:p>
            <a:pPr algn="ctr"/>
            <a:r>
              <a:rPr lang="en-US" dirty="0">
                <a:latin typeface="Times New Roman" panose="02020603050405020304" pitchFamily="18" charset="0"/>
                <a:cs typeface="Times New Roman" panose="02020603050405020304" pitchFamily="18" charset="0"/>
              </a:rPr>
              <a:t>Temperature dependence of reaction rates</a:t>
            </a:r>
            <a:endParaRPr lang="hu-H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54177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a:extLst>
              <a:ext uri="{FF2B5EF4-FFF2-40B4-BE49-F238E27FC236}">
                <a16:creationId xmlns:a16="http://schemas.microsoft.com/office/drawing/2014/main" id="{1F5E4F99-4D1F-402A-952B-787EE227920B}"/>
              </a:ext>
            </a:extLst>
          </p:cNvPr>
          <p:cNvSpPr>
            <a:spLocks noGrp="1"/>
          </p:cNvSpPr>
          <p:nvPr>
            <p:ph idx="1"/>
          </p:nvPr>
        </p:nvSpPr>
        <p:spPr>
          <a:xfrm>
            <a:off x="137161" y="1490345"/>
            <a:ext cx="11551919" cy="887095"/>
          </a:xfrm>
        </p:spPr>
        <p:txBody>
          <a:bodyPr>
            <a:normAutofit/>
          </a:bodyPr>
          <a:lstStyle/>
          <a:p>
            <a:pPr marL="441325" indent="-441325">
              <a:spcBef>
                <a:spcPts val="0"/>
              </a:spcBef>
              <a:spcAft>
                <a:spcPts val="1000"/>
              </a:spcAft>
            </a:pPr>
            <a:r>
              <a:rPr lang="en-US" dirty="0">
                <a:latin typeface="Times New Roman" panose="02020603050405020304" pitchFamily="18" charset="0"/>
                <a:cs typeface="Times New Roman" panose="02020603050405020304" pitchFamily="18" charset="0"/>
              </a:rPr>
              <a:t>The curve of the potential energy of the system passes through a maximum as the reaction </a:t>
            </a:r>
            <a:r>
              <a:rPr lang="en-US" dirty="0" smtClean="0">
                <a:latin typeface="Times New Roman" panose="02020603050405020304" pitchFamily="18" charset="0"/>
                <a:cs typeface="Times New Roman" panose="02020603050405020304" pitchFamily="18" charset="0"/>
              </a:rPr>
              <a:t>progresses</a:t>
            </a:r>
            <a:r>
              <a:rPr lang="hu-HU" dirty="0" smtClean="0">
                <a:latin typeface="Times New Roman" panose="02020603050405020304" pitchFamily="18" charset="0"/>
                <a:cs typeface="Times New Roman" panose="02020603050405020304" pitchFamily="18" charset="0"/>
              </a:rPr>
              <a:t>.</a:t>
            </a:r>
            <a:endParaRPr lang="hu-HU" dirty="0">
              <a:latin typeface="Times New Roman" panose="02020603050405020304" pitchFamily="18" charset="0"/>
              <a:cs typeface="Times New Roman" panose="02020603050405020304" pitchFamily="18" charset="0"/>
            </a:endParaRPr>
          </a:p>
        </p:txBody>
      </p:sp>
      <p:grpSp>
        <p:nvGrpSpPr>
          <p:cNvPr id="27" name="Csoportba foglalás 26">
            <a:extLst>
              <a:ext uri="{FF2B5EF4-FFF2-40B4-BE49-F238E27FC236}">
                <a16:creationId xmlns:a16="http://schemas.microsoft.com/office/drawing/2014/main" id="{49265671-D429-46BE-852B-28CCB3418AE6}"/>
              </a:ext>
            </a:extLst>
          </p:cNvPr>
          <p:cNvGrpSpPr/>
          <p:nvPr/>
        </p:nvGrpSpPr>
        <p:grpSpPr>
          <a:xfrm>
            <a:off x="1387040" y="2331720"/>
            <a:ext cx="8404035" cy="3725371"/>
            <a:chOff x="1356560" y="2743200"/>
            <a:chExt cx="8404035" cy="3725371"/>
          </a:xfrm>
        </p:grpSpPr>
        <p:sp>
          <p:nvSpPr>
            <p:cNvPr id="12" name="Ív 11">
              <a:extLst>
                <a:ext uri="{FF2B5EF4-FFF2-40B4-BE49-F238E27FC236}">
                  <a16:creationId xmlns:a16="http://schemas.microsoft.com/office/drawing/2014/main" id="{31F19C83-8023-425C-92E1-E1507E6CD9F9}"/>
                </a:ext>
              </a:extLst>
            </p:cNvPr>
            <p:cNvSpPr/>
            <p:nvPr/>
          </p:nvSpPr>
          <p:spPr>
            <a:xfrm>
              <a:off x="5348177" y="3381151"/>
              <a:ext cx="850608" cy="1818167"/>
            </a:xfrm>
            <a:prstGeom prst="arc">
              <a:avLst>
                <a:gd name="adj1" fmla="val 15415487"/>
                <a:gd name="adj2" fmla="val 18295541"/>
              </a:avLst>
            </a:prstGeom>
            <a:ln w="38100">
              <a:solidFill>
                <a:srgbClr val="B707A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hu-HU"/>
            </a:p>
          </p:txBody>
        </p:sp>
        <p:sp>
          <p:nvSpPr>
            <p:cNvPr id="13" name="Ív 12">
              <a:extLst>
                <a:ext uri="{FF2B5EF4-FFF2-40B4-BE49-F238E27FC236}">
                  <a16:creationId xmlns:a16="http://schemas.microsoft.com/office/drawing/2014/main" id="{FC479CD2-3506-41F8-A130-D04586795BE8}"/>
                </a:ext>
              </a:extLst>
            </p:cNvPr>
            <p:cNvSpPr/>
            <p:nvPr/>
          </p:nvSpPr>
          <p:spPr>
            <a:xfrm rot="10800000">
              <a:off x="6633422" y="3277507"/>
              <a:ext cx="2020186" cy="3189765"/>
            </a:xfrm>
            <a:prstGeom prst="arc">
              <a:avLst>
                <a:gd name="adj1" fmla="val 16199348"/>
                <a:gd name="adj2" fmla="val 18754624"/>
              </a:avLst>
            </a:prstGeom>
            <a:ln w="38100">
              <a:solidFill>
                <a:srgbClr val="B707A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hu-HU"/>
            </a:p>
          </p:txBody>
        </p:sp>
        <p:sp>
          <p:nvSpPr>
            <p:cNvPr id="14" name="Ív 13">
              <a:extLst>
                <a:ext uri="{FF2B5EF4-FFF2-40B4-BE49-F238E27FC236}">
                  <a16:creationId xmlns:a16="http://schemas.microsoft.com/office/drawing/2014/main" id="{72C1C9D4-A193-45ED-A97A-8B0BFB2223FC}"/>
                </a:ext>
              </a:extLst>
            </p:cNvPr>
            <p:cNvSpPr/>
            <p:nvPr/>
          </p:nvSpPr>
          <p:spPr>
            <a:xfrm rot="5400000">
              <a:off x="2308432" y="2415970"/>
              <a:ext cx="2236376" cy="2890836"/>
            </a:xfrm>
            <a:prstGeom prst="arc">
              <a:avLst>
                <a:gd name="adj1" fmla="val 18041028"/>
                <a:gd name="adj2" fmla="val 21494442"/>
              </a:avLst>
            </a:prstGeom>
            <a:ln w="38100">
              <a:solidFill>
                <a:srgbClr val="B707A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hu-HU"/>
            </a:p>
          </p:txBody>
        </p:sp>
        <p:cxnSp>
          <p:nvCxnSpPr>
            <p:cNvPr id="16" name="Egyenes összekötő 15">
              <a:extLst>
                <a:ext uri="{FF2B5EF4-FFF2-40B4-BE49-F238E27FC236}">
                  <a16:creationId xmlns:a16="http://schemas.microsoft.com/office/drawing/2014/main" id="{CE6D3593-92C5-4027-87CB-34DCDFB32F30}"/>
                </a:ext>
              </a:extLst>
            </p:cNvPr>
            <p:cNvCxnSpPr/>
            <p:nvPr/>
          </p:nvCxnSpPr>
          <p:spPr>
            <a:xfrm>
              <a:off x="7644716" y="6468571"/>
              <a:ext cx="2115879" cy="0"/>
            </a:xfrm>
            <a:prstGeom prst="line">
              <a:avLst/>
            </a:prstGeom>
            <a:ln w="38100">
              <a:solidFill>
                <a:srgbClr val="B707AF"/>
              </a:solidFill>
            </a:ln>
          </p:spPr>
          <p:style>
            <a:lnRef idx="1">
              <a:schemeClr val="accent1"/>
            </a:lnRef>
            <a:fillRef idx="0">
              <a:schemeClr val="accent1"/>
            </a:fillRef>
            <a:effectRef idx="0">
              <a:schemeClr val="accent1"/>
            </a:effectRef>
            <a:fontRef idx="minor">
              <a:schemeClr val="tx1"/>
            </a:fontRef>
          </p:style>
        </p:cxnSp>
        <p:cxnSp>
          <p:nvCxnSpPr>
            <p:cNvPr id="17" name="Egyenes összekötő 16">
              <a:extLst>
                <a:ext uri="{FF2B5EF4-FFF2-40B4-BE49-F238E27FC236}">
                  <a16:creationId xmlns:a16="http://schemas.microsoft.com/office/drawing/2014/main" id="{D5BA8ECB-CD5E-4D6D-A979-B49EA5B43930}"/>
                </a:ext>
              </a:extLst>
            </p:cNvPr>
            <p:cNvCxnSpPr/>
            <p:nvPr/>
          </p:nvCxnSpPr>
          <p:spPr>
            <a:xfrm>
              <a:off x="1356560" y="4982261"/>
              <a:ext cx="2115879" cy="0"/>
            </a:xfrm>
            <a:prstGeom prst="line">
              <a:avLst/>
            </a:prstGeom>
            <a:ln w="38100">
              <a:solidFill>
                <a:srgbClr val="B707AF"/>
              </a:solidFill>
            </a:ln>
          </p:spPr>
          <p:style>
            <a:lnRef idx="1">
              <a:schemeClr val="accent1"/>
            </a:lnRef>
            <a:fillRef idx="0">
              <a:schemeClr val="accent1"/>
            </a:fillRef>
            <a:effectRef idx="0">
              <a:schemeClr val="accent1"/>
            </a:effectRef>
            <a:fontRef idx="minor">
              <a:schemeClr val="tx1"/>
            </a:fontRef>
          </p:style>
        </p:cxnSp>
        <p:cxnSp>
          <p:nvCxnSpPr>
            <p:cNvPr id="18" name="Egyenes összekötő 17">
              <a:extLst>
                <a:ext uri="{FF2B5EF4-FFF2-40B4-BE49-F238E27FC236}">
                  <a16:creationId xmlns:a16="http://schemas.microsoft.com/office/drawing/2014/main" id="{8B8FAB74-3F40-4090-8C97-856377B9589D}"/>
                </a:ext>
              </a:extLst>
            </p:cNvPr>
            <p:cNvCxnSpPr>
              <a:cxnSpLocks/>
              <a:endCxn id="13" idx="2"/>
            </p:cNvCxnSpPr>
            <p:nvPr/>
          </p:nvCxnSpPr>
          <p:spPr>
            <a:xfrm>
              <a:off x="6126603" y="3780782"/>
              <a:ext cx="685252" cy="1996758"/>
            </a:xfrm>
            <a:prstGeom prst="line">
              <a:avLst/>
            </a:prstGeom>
            <a:ln w="38100">
              <a:solidFill>
                <a:srgbClr val="B707AF"/>
              </a:solidFill>
            </a:ln>
          </p:spPr>
          <p:style>
            <a:lnRef idx="1">
              <a:schemeClr val="accent1"/>
            </a:lnRef>
            <a:fillRef idx="0">
              <a:schemeClr val="accent1"/>
            </a:fillRef>
            <a:effectRef idx="0">
              <a:schemeClr val="accent1"/>
            </a:effectRef>
            <a:fontRef idx="minor">
              <a:schemeClr val="tx1"/>
            </a:fontRef>
          </p:style>
        </p:cxnSp>
        <p:cxnSp>
          <p:nvCxnSpPr>
            <p:cNvPr id="20" name="Egyenes összekötő 19">
              <a:extLst>
                <a:ext uri="{FF2B5EF4-FFF2-40B4-BE49-F238E27FC236}">
                  <a16:creationId xmlns:a16="http://schemas.microsoft.com/office/drawing/2014/main" id="{A111E446-CCFE-4E94-8F50-453C3F2F47E5}"/>
                </a:ext>
              </a:extLst>
            </p:cNvPr>
            <p:cNvCxnSpPr>
              <a:cxnSpLocks/>
              <a:stCxn id="14" idx="0"/>
              <a:endCxn id="12" idx="0"/>
            </p:cNvCxnSpPr>
            <p:nvPr/>
          </p:nvCxnSpPr>
          <p:spPr>
            <a:xfrm flipV="1">
              <a:off x="4573517" y="3475968"/>
              <a:ext cx="1010849" cy="1065959"/>
            </a:xfrm>
            <a:prstGeom prst="line">
              <a:avLst/>
            </a:prstGeom>
            <a:ln w="38100">
              <a:solidFill>
                <a:srgbClr val="B707AF"/>
              </a:solidFill>
            </a:ln>
          </p:spPr>
          <p:style>
            <a:lnRef idx="1">
              <a:schemeClr val="accent1"/>
            </a:lnRef>
            <a:fillRef idx="0">
              <a:schemeClr val="accent1"/>
            </a:fillRef>
            <a:effectRef idx="0">
              <a:schemeClr val="accent1"/>
            </a:effectRef>
            <a:fontRef idx="minor">
              <a:schemeClr val="tx1"/>
            </a:fontRef>
          </p:style>
        </p:cxnSp>
      </p:grpSp>
      <p:grpSp>
        <p:nvGrpSpPr>
          <p:cNvPr id="34" name="Csoportba foglalás 33">
            <a:extLst>
              <a:ext uri="{FF2B5EF4-FFF2-40B4-BE49-F238E27FC236}">
                <a16:creationId xmlns:a16="http://schemas.microsoft.com/office/drawing/2014/main" id="{D82521F1-3410-4ED7-B9DE-5051B1BEDE2D}"/>
              </a:ext>
            </a:extLst>
          </p:cNvPr>
          <p:cNvGrpSpPr/>
          <p:nvPr/>
        </p:nvGrpSpPr>
        <p:grpSpPr>
          <a:xfrm>
            <a:off x="1005840" y="2362200"/>
            <a:ext cx="9326880" cy="3886200"/>
            <a:chOff x="2377440" y="2560320"/>
            <a:chExt cx="9326880" cy="3886200"/>
          </a:xfrm>
        </p:grpSpPr>
        <p:cxnSp>
          <p:nvCxnSpPr>
            <p:cNvPr id="29" name="Egyenes összekötő nyíllal 28">
              <a:extLst>
                <a:ext uri="{FF2B5EF4-FFF2-40B4-BE49-F238E27FC236}">
                  <a16:creationId xmlns:a16="http://schemas.microsoft.com/office/drawing/2014/main" id="{BFDD59FF-AD12-40A8-A66E-11F8B790FEC2}"/>
                </a:ext>
              </a:extLst>
            </p:cNvPr>
            <p:cNvCxnSpPr>
              <a:cxnSpLocks/>
            </p:cNvCxnSpPr>
            <p:nvPr/>
          </p:nvCxnSpPr>
          <p:spPr>
            <a:xfrm flipV="1">
              <a:off x="2377440" y="2560320"/>
              <a:ext cx="0" cy="38862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Egyenes összekötő nyíllal 29">
              <a:extLst>
                <a:ext uri="{FF2B5EF4-FFF2-40B4-BE49-F238E27FC236}">
                  <a16:creationId xmlns:a16="http://schemas.microsoft.com/office/drawing/2014/main" id="{A765F040-D4D2-463C-A808-D35FB9970FF5}"/>
                </a:ext>
              </a:extLst>
            </p:cNvPr>
            <p:cNvCxnSpPr>
              <a:cxnSpLocks/>
            </p:cNvCxnSpPr>
            <p:nvPr/>
          </p:nvCxnSpPr>
          <p:spPr>
            <a:xfrm>
              <a:off x="2377440" y="6431280"/>
              <a:ext cx="9326880"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35" name="Szövegdoboz 34">
            <a:extLst>
              <a:ext uri="{FF2B5EF4-FFF2-40B4-BE49-F238E27FC236}">
                <a16:creationId xmlns:a16="http://schemas.microsoft.com/office/drawing/2014/main" id="{3E3D7CEE-85D9-4015-8A1B-1AE09C122BEA}"/>
              </a:ext>
            </a:extLst>
          </p:cNvPr>
          <p:cNvSpPr txBox="1"/>
          <p:nvPr/>
        </p:nvSpPr>
        <p:spPr>
          <a:xfrm>
            <a:off x="198120" y="2377440"/>
            <a:ext cx="731290" cy="461665"/>
          </a:xfrm>
          <a:prstGeom prst="rect">
            <a:avLst/>
          </a:prstGeom>
          <a:noFill/>
        </p:spPr>
        <p:txBody>
          <a:bodyPr wrap="none" rtlCol="0">
            <a:spAutoFit/>
          </a:bodyPr>
          <a:lstStyle/>
          <a:p>
            <a:r>
              <a:rPr lang="hu-HU" sz="2400" dirty="0">
                <a:latin typeface="Times New Roman" panose="02020603050405020304" pitchFamily="18" charset="0"/>
                <a:cs typeface="Times New Roman" panose="02020603050405020304" pitchFamily="18" charset="0"/>
              </a:rPr>
              <a:t>E/kJ</a:t>
            </a:r>
          </a:p>
        </p:txBody>
      </p:sp>
      <p:sp>
        <p:nvSpPr>
          <p:cNvPr id="36" name="Szövegdoboz 35">
            <a:extLst>
              <a:ext uri="{FF2B5EF4-FFF2-40B4-BE49-F238E27FC236}">
                <a16:creationId xmlns:a16="http://schemas.microsoft.com/office/drawing/2014/main" id="{56DFD17D-7411-4E72-A140-2E7FF4B96CA3}"/>
              </a:ext>
            </a:extLst>
          </p:cNvPr>
          <p:cNvSpPr txBox="1"/>
          <p:nvPr/>
        </p:nvSpPr>
        <p:spPr>
          <a:xfrm>
            <a:off x="9204960" y="6324600"/>
            <a:ext cx="2993127" cy="461665"/>
          </a:xfrm>
          <a:prstGeom prst="rect">
            <a:avLst/>
          </a:prstGeom>
          <a:noFill/>
        </p:spPr>
        <p:txBody>
          <a:bodyPr wrap="none" rtlCol="0">
            <a:spAutoFit/>
          </a:bodyPr>
          <a:lstStyle/>
          <a:p>
            <a:r>
              <a:rPr lang="el-GR" sz="2400" dirty="0">
                <a:latin typeface="Times New Roman" panose="02020603050405020304" pitchFamily="18" charset="0"/>
                <a:cs typeface="Times New Roman" panose="02020603050405020304" pitchFamily="18" charset="0"/>
              </a:rPr>
              <a:t>ξ</a:t>
            </a:r>
            <a:r>
              <a:rPr lang="hu-HU" sz="2400" dirty="0">
                <a:latin typeface="Times New Roman" panose="02020603050405020304" pitchFamily="18" charset="0"/>
                <a:cs typeface="Times New Roman" panose="02020603050405020304" pitchFamily="18" charset="0"/>
              </a:rPr>
              <a:t> </a:t>
            </a:r>
            <a:r>
              <a:rPr lang="hu-HU" sz="2400" dirty="0" smtClean="0">
                <a:latin typeface="Times New Roman" panose="02020603050405020304" pitchFamily="18" charset="0"/>
                <a:cs typeface="Times New Roman" panose="02020603050405020304" pitchFamily="18" charset="0"/>
              </a:rPr>
              <a:t>– reaction coordinate</a:t>
            </a:r>
            <a:endParaRPr lang="hu-HU" sz="2400" dirty="0">
              <a:latin typeface="Times New Roman" panose="02020603050405020304" pitchFamily="18" charset="0"/>
              <a:cs typeface="Times New Roman" panose="02020603050405020304" pitchFamily="18" charset="0"/>
            </a:endParaRPr>
          </a:p>
        </p:txBody>
      </p:sp>
      <p:grpSp>
        <p:nvGrpSpPr>
          <p:cNvPr id="85" name="Csoportba foglalás 84">
            <a:extLst>
              <a:ext uri="{FF2B5EF4-FFF2-40B4-BE49-F238E27FC236}">
                <a16:creationId xmlns:a16="http://schemas.microsoft.com/office/drawing/2014/main" id="{77CAC520-57B9-45C2-91FB-5C8148B4A5AF}"/>
              </a:ext>
            </a:extLst>
          </p:cNvPr>
          <p:cNvGrpSpPr/>
          <p:nvPr/>
        </p:nvGrpSpPr>
        <p:grpSpPr>
          <a:xfrm>
            <a:off x="5480612" y="2510936"/>
            <a:ext cx="634320" cy="375240"/>
            <a:chOff x="5486400" y="2499360"/>
            <a:chExt cx="634320" cy="375240"/>
          </a:xfrm>
        </p:grpSpPr>
        <p:sp>
          <p:nvSpPr>
            <p:cNvPr id="39" name="Ellipszis 38">
              <a:extLst>
                <a:ext uri="{FF2B5EF4-FFF2-40B4-BE49-F238E27FC236}">
                  <a16:creationId xmlns:a16="http://schemas.microsoft.com/office/drawing/2014/main" id="{4033997D-7475-4643-8A5A-E647AC9A0DAD}"/>
                </a:ext>
              </a:extLst>
            </p:cNvPr>
            <p:cNvSpPr/>
            <p:nvPr/>
          </p:nvSpPr>
          <p:spPr>
            <a:xfrm>
              <a:off x="5486400" y="2499360"/>
              <a:ext cx="360000" cy="360000"/>
            </a:xfrm>
            <a:prstGeom prst="ellipse">
              <a:avLst/>
            </a:prstGeom>
            <a:solidFill>
              <a:srgbClr val="FF00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1600" i="1" dirty="0">
                  <a:latin typeface="Times New Roman" panose="02020603050405020304" pitchFamily="18" charset="0"/>
                  <a:cs typeface="Times New Roman" panose="02020603050405020304" pitchFamily="18" charset="0"/>
                </a:rPr>
                <a:t>A</a:t>
              </a:r>
            </a:p>
          </p:txBody>
        </p:sp>
        <p:sp>
          <p:nvSpPr>
            <p:cNvPr id="40" name="Ellipszis 39">
              <a:extLst>
                <a:ext uri="{FF2B5EF4-FFF2-40B4-BE49-F238E27FC236}">
                  <a16:creationId xmlns:a16="http://schemas.microsoft.com/office/drawing/2014/main" id="{E7F20E3E-AAAF-45EC-8945-7765FAE2F5A0}"/>
                </a:ext>
              </a:extLst>
            </p:cNvPr>
            <p:cNvSpPr/>
            <p:nvPr/>
          </p:nvSpPr>
          <p:spPr>
            <a:xfrm>
              <a:off x="5760720" y="2514600"/>
              <a:ext cx="360000" cy="360000"/>
            </a:xfrm>
            <a:prstGeom prst="ellipse">
              <a:avLst/>
            </a:prstGeom>
            <a:solidFill>
              <a:srgbClr val="2E0CFC">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1600" i="1" dirty="0">
                  <a:latin typeface="Times New Roman" panose="02020603050405020304" pitchFamily="18" charset="0"/>
                  <a:cs typeface="Times New Roman" panose="02020603050405020304" pitchFamily="18" charset="0"/>
                </a:rPr>
                <a:t>B</a:t>
              </a:r>
            </a:p>
          </p:txBody>
        </p:sp>
      </p:grpSp>
      <p:sp>
        <p:nvSpPr>
          <p:cNvPr id="41" name="Ellipszis 40">
            <a:extLst>
              <a:ext uri="{FF2B5EF4-FFF2-40B4-BE49-F238E27FC236}">
                <a16:creationId xmlns:a16="http://schemas.microsoft.com/office/drawing/2014/main" id="{735D75C8-2BEB-4E7D-9A63-E997109253F2}"/>
              </a:ext>
            </a:extLst>
          </p:cNvPr>
          <p:cNvSpPr/>
          <p:nvPr/>
        </p:nvSpPr>
        <p:spPr>
          <a:xfrm>
            <a:off x="1417320" y="4023360"/>
            <a:ext cx="360000" cy="3600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1600" i="1" dirty="0">
                <a:latin typeface="Times New Roman" panose="02020603050405020304" pitchFamily="18" charset="0"/>
                <a:cs typeface="Times New Roman" panose="02020603050405020304" pitchFamily="18" charset="0"/>
              </a:rPr>
              <a:t>A</a:t>
            </a:r>
          </a:p>
        </p:txBody>
      </p:sp>
      <p:sp>
        <p:nvSpPr>
          <p:cNvPr id="42" name="Ellipszis 41">
            <a:extLst>
              <a:ext uri="{FF2B5EF4-FFF2-40B4-BE49-F238E27FC236}">
                <a16:creationId xmlns:a16="http://schemas.microsoft.com/office/drawing/2014/main" id="{5453046F-785F-4C62-8FFD-9E3F3B51462B}"/>
              </a:ext>
            </a:extLst>
          </p:cNvPr>
          <p:cNvSpPr/>
          <p:nvPr/>
        </p:nvSpPr>
        <p:spPr>
          <a:xfrm>
            <a:off x="3444240" y="4069080"/>
            <a:ext cx="360000" cy="360000"/>
          </a:xfrm>
          <a:prstGeom prst="ellipse">
            <a:avLst/>
          </a:prstGeom>
          <a:solidFill>
            <a:srgbClr val="2E0CF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1600" i="1" dirty="0">
                <a:latin typeface="Times New Roman" panose="02020603050405020304" pitchFamily="18" charset="0"/>
                <a:cs typeface="Times New Roman" panose="02020603050405020304" pitchFamily="18" charset="0"/>
              </a:rPr>
              <a:t>B</a:t>
            </a:r>
          </a:p>
        </p:txBody>
      </p:sp>
      <p:sp>
        <p:nvSpPr>
          <p:cNvPr id="43" name="Ellipszis 42">
            <a:extLst>
              <a:ext uri="{FF2B5EF4-FFF2-40B4-BE49-F238E27FC236}">
                <a16:creationId xmlns:a16="http://schemas.microsoft.com/office/drawing/2014/main" id="{33841396-1C80-4796-B465-4B0995BDD5C0}"/>
              </a:ext>
            </a:extLst>
          </p:cNvPr>
          <p:cNvSpPr/>
          <p:nvPr/>
        </p:nvSpPr>
        <p:spPr>
          <a:xfrm>
            <a:off x="4189118" y="3291840"/>
            <a:ext cx="360000" cy="3600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1600" i="1" dirty="0">
                <a:latin typeface="Times New Roman" panose="02020603050405020304" pitchFamily="18" charset="0"/>
                <a:cs typeface="Times New Roman" panose="02020603050405020304" pitchFamily="18" charset="0"/>
              </a:rPr>
              <a:t>A</a:t>
            </a:r>
          </a:p>
        </p:txBody>
      </p:sp>
      <p:sp>
        <p:nvSpPr>
          <p:cNvPr id="44" name="Ellipszis 43">
            <a:extLst>
              <a:ext uri="{FF2B5EF4-FFF2-40B4-BE49-F238E27FC236}">
                <a16:creationId xmlns:a16="http://schemas.microsoft.com/office/drawing/2014/main" id="{DC8B8868-9DAD-4B2B-8010-7ED45336B9B1}"/>
              </a:ext>
            </a:extLst>
          </p:cNvPr>
          <p:cNvSpPr/>
          <p:nvPr/>
        </p:nvSpPr>
        <p:spPr>
          <a:xfrm>
            <a:off x="4692038" y="3307080"/>
            <a:ext cx="360000" cy="360000"/>
          </a:xfrm>
          <a:prstGeom prst="ellipse">
            <a:avLst/>
          </a:prstGeom>
          <a:solidFill>
            <a:srgbClr val="2E0CF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1600" i="1" dirty="0">
                <a:latin typeface="Times New Roman" panose="02020603050405020304" pitchFamily="18" charset="0"/>
                <a:cs typeface="Times New Roman" panose="02020603050405020304" pitchFamily="18" charset="0"/>
              </a:rPr>
              <a:t>B</a:t>
            </a:r>
          </a:p>
        </p:txBody>
      </p:sp>
      <p:grpSp>
        <p:nvGrpSpPr>
          <p:cNvPr id="52" name="Csoportba foglalás 51">
            <a:extLst>
              <a:ext uri="{FF2B5EF4-FFF2-40B4-BE49-F238E27FC236}">
                <a16:creationId xmlns:a16="http://schemas.microsoft.com/office/drawing/2014/main" id="{1A5DDBF6-05A3-41D4-B633-2E420162757D}"/>
              </a:ext>
            </a:extLst>
          </p:cNvPr>
          <p:cNvGrpSpPr/>
          <p:nvPr/>
        </p:nvGrpSpPr>
        <p:grpSpPr>
          <a:xfrm>
            <a:off x="5667063" y="2570261"/>
            <a:ext cx="258304" cy="252000"/>
            <a:chOff x="8019737" y="2822674"/>
            <a:chExt cx="258304" cy="252000"/>
          </a:xfrm>
        </p:grpSpPr>
        <p:sp>
          <p:nvSpPr>
            <p:cNvPr id="46" name="Ellipszis 45">
              <a:extLst>
                <a:ext uri="{FF2B5EF4-FFF2-40B4-BE49-F238E27FC236}">
                  <a16:creationId xmlns:a16="http://schemas.microsoft.com/office/drawing/2014/main" id="{252F213A-2778-47C3-91FA-0CA69FCAAA11}"/>
                </a:ext>
              </a:extLst>
            </p:cNvPr>
            <p:cNvSpPr>
              <a:spLocks noChangeAspect="1"/>
            </p:cNvSpPr>
            <p:nvPr/>
          </p:nvSpPr>
          <p:spPr>
            <a:xfrm>
              <a:off x="8019737" y="2822674"/>
              <a:ext cx="252000" cy="252000"/>
            </a:xfrm>
            <a:prstGeom prst="ellipse">
              <a:avLst/>
            </a:prstGeom>
            <a:solidFill>
              <a:srgbClr val="FF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800" i="1" dirty="0">
                  <a:latin typeface="Times New Roman" panose="02020603050405020304" pitchFamily="18" charset="0"/>
                  <a:cs typeface="Times New Roman" panose="02020603050405020304" pitchFamily="18" charset="0"/>
                </a:rPr>
                <a:t>P</a:t>
              </a:r>
            </a:p>
          </p:txBody>
        </p:sp>
        <p:sp>
          <p:nvSpPr>
            <p:cNvPr id="48" name="Szövegdoboz 47">
              <a:extLst>
                <a:ext uri="{FF2B5EF4-FFF2-40B4-BE49-F238E27FC236}">
                  <a16:creationId xmlns:a16="http://schemas.microsoft.com/office/drawing/2014/main" id="{7DE68E2E-B5C3-4B2A-9527-26E7C00078F1}"/>
                </a:ext>
              </a:extLst>
            </p:cNvPr>
            <p:cNvSpPr txBox="1"/>
            <p:nvPr/>
          </p:nvSpPr>
          <p:spPr>
            <a:xfrm>
              <a:off x="8059711" y="2885607"/>
              <a:ext cx="218330" cy="174407"/>
            </a:xfrm>
            <a:prstGeom prst="rect">
              <a:avLst/>
            </a:prstGeom>
            <a:noFill/>
          </p:spPr>
          <p:txBody>
            <a:bodyPr wrap="none" rtlCol="0">
              <a:spAutoFit/>
            </a:bodyPr>
            <a:lstStyle/>
            <a:p>
              <a:r>
                <a:rPr lang="hu-HU" sz="800" i="1" baseline="-25000" dirty="0">
                  <a:solidFill>
                    <a:schemeClr val="bg1"/>
                  </a:solidFill>
                  <a:latin typeface="Times New Roman" panose="02020603050405020304" pitchFamily="18" charset="0"/>
                  <a:cs typeface="Times New Roman" panose="02020603050405020304" pitchFamily="18" charset="0"/>
                </a:rPr>
                <a:t>2</a:t>
              </a:r>
            </a:p>
          </p:txBody>
        </p:sp>
      </p:grpSp>
      <p:grpSp>
        <p:nvGrpSpPr>
          <p:cNvPr id="51" name="Csoportba foglalás 50">
            <a:extLst>
              <a:ext uri="{FF2B5EF4-FFF2-40B4-BE49-F238E27FC236}">
                <a16:creationId xmlns:a16="http://schemas.microsoft.com/office/drawing/2014/main" id="{03086F6E-2C1E-4635-9492-AAB83EF4E50C}"/>
              </a:ext>
            </a:extLst>
          </p:cNvPr>
          <p:cNvGrpSpPr/>
          <p:nvPr/>
        </p:nvGrpSpPr>
        <p:grpSpPr>
          <a:xfrm>
            <a:off x="5547361" y="2556192"/>
            <a:ext cx="263315" cy="252000"/>
            <a:chOff x="7752398" y="3061018"/>
            <a:chExt cx="263315" cy="252000"/>
          </a:xfrm>
        </p:grpSpPr>
        <p:sp>
          <p:nvSpPr>
            <p:cNvPr id="45" name="Ellipszis 44">
              <a:extLst>
                <a:ext uri="{FF2B5EF4-FFF2-40B4-BE49-F238E27FC236}">
                  <a16:creationId xmlns:a16="http://schemas.microsoft.com/office/drawing/2014/main" id="{4DE79B9F-2019-4144-918B-1E7B8588FA2E}"/>
                </a:ext>
              </a:extLst>
            </p:cNvPr>
            <p:cNvSpPr>
              <a:spLocks noChangeAspect="1"/>
            </p:cNvSpPr>
            <p:nvPr/>
          </p:nvSpPr>
          <p:spPr>
            <a:xfrm>
              <a:off x="7752398" y="3061018"/>
              <a:ext cx="252000" cy="252000"/>
            </a:xfrm>
            <a:prstGeom prst="ellipse">
              <a:avLst/>
            </a:prstGeom>
            <a:solidFill>
              <a:srgbClr val="FF993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800" i="1" dirty="0">
                  <a:latin typeface="Times New Roman" panose="02020603050405020304" pitchFamily="18" charset="0"/>
                  <a:cs typeface="Times New Roman" panose="02020603050405020304" pitchFamily="18" charset="0"/>
                </a:rPr>
                <a:t>P</a:t>
              </a:r>
            </a:p>
          </p:txBody>
        </p:sp>
        <p:sp>
          <p:nvSpPr>
            <p:cNvPr id="49" name="Szövegdoboz 48">
              <a:extLst>
                <a:ext uri="{FF2B5EF4-FFF2-40B4-BE49-F238E27FC236}">
                  <a16:creationId xmlns:a16="http://schemas.microsoft.com/office/drawing/2014/main" id="{D32E5549-DC27-4386-8DEC-E4A839462B80}"/>
                </a:ext>
              </a:extLst>
            </p:cNvPr>
            <p:cNvSpPr txBox="1"/>
            <p:nvPr/>
          </p:nvSpPr>
          <p:spPr>
            <a:xfrm>
              <a:off x="7797383" y="3127948"/>
              <a:ext cx="218330" cy="174407"/>
            </a:xfrm>
            <a:prstGeom prst="rect">
              <a:avLst/>
            </a:prstGeom>
            <a:noFill/>
          </p:spPr>
          <p:txBody>
            <a:bodyPr wrap="none" rtlCol="0">
              <a:spAutoFit/>
            </a:bodyPr>
            <a:lstStyle/>
            <a:p>
              <a:r>
                <a:rPr lang="hu-HU" sz="800" i="1" baseline="-25000" dirty="0">
                  <a:solidFill>
                    <a:schemeClr val="bg1"/>
                  </a:solidFill>
                  <a:latin typeface="Times New Roman" panose="02020603050405020304" pitchFamily="18" charset="0"/>
                  <a:cs typeface="Times New Roman" panose="02020603050405020304" pitchFamily="18" charset="0"/>
                </a:rPr>
                <a:t>1</a:t>
              </a:r>
            </a:p>
          </p:txBody>
        </p:sp>
      </p:grpSp>
      <p:grpSp>
        <p:nvGrpSpPr>
          <p:cNvPr id="53" name="Csoportba foglalás 52">
            <a:extLst>
              <a:ext uri="{FF2B5EF4-FFF2-40B4-BE49-F238E27FC236}">
                <a16:creationId xmlns:a16="http://schemas.microsoft.com/office/drawing/2014/main" id="{96818858-BF9D-4293-A047-1EE6EE6C9D36}"/>
              </a:ext>
            </a:extLst>
          </p:cNvPr>
          <p:cNvGrpSpPr/>
          <p:nvPr/>
        </p:nvGrpSpPr>
        <p:grpSpPr>
          <a:xfrm>
            <a:off x="5806440" y="2584767"/>
            <a:ext cx="255556" cy="252000"/>
            <a:chOff x="8244840" y="3061018"/>
            <a:chExt cx="255556" cy="252000"/>
          </a:xfrm>
        </p:grpSpPr>
        <p:sp>
          <p:nvSpPr>
            <p:cNvPr id="47" name="Ellipszis 46">
              <a:extLst>
                <a:ext uri="{FF2B5EF4-FFF2-40B4-BE49-F238E27FC236}">
                  <a16:creationId xmlns:a16="http://schemas.microsoft.com/office/drawing/2014/main" id="{C4049C98-2A84-4291-9D36-34C3BEE46157}"/>
                </a:ext>
              </a:extLst>
            </p:cNvPr>
            <p:cNvSpPr>
              <a:spLocks noChangeAspect="1"/>
            </p:cNvSpPr>
            <p:nvPr/>
          </p:nvSpPr>
          <p:spPr>
            <a:xfrm>
              <a:off x="8244840" y="3061018"/>
              <a:ext cx="252000" cy="252000"/>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800" i="1" dirty="0">
                  <a:latin typeface="Times New Roman" panose="02020603050405020304" pitchFamily="18" charset="0"/>
                  <a:cs typeface="Times New Roman" panose="02020603050405020304" pitchFamily="18" charset="0"/>
                </a:rPr>
                <a:t>P</a:t>
              </a:r>
              <a:endParaRPr lang="hu-HU" sz="800" i="1" baseline="-25000" dirty="0">
                <a:latin typeface="Times New Roman" panose="02020603050405020304" pitchFamily="18" charset="0"/>
                <a:cs typeface="Times New Roman" panose="02020603050405020304" pitchFamily="18" charset="0"/>
              </a:endParaRPr>
            </a:p>
          </p:txBody>
        </p:sp>
        <p:sp>
          <p:nvSpPr>
            <p:cNvPr id="50" name="Szövegdoboz 49">
              <a:extLst>
                <a:ext uri="{FF2B5EF4-FFF2-40B4-BE49-F238E27FC236}">
                  <a16:creationId xmlns:a16="http://schemas.microsoft.com/office/drawing/2014/main" id="{5B8D0914-A7E6-4F44-BFAC-EBF804A6274B}"/>
                </a:ext>
              </a:extLst>
            </p:cNvPr>
            <p:cNvSpPr txBox="1"/>
            <p:nvPr/>
          </p:nvSpPr>
          <p:spPr>
            <a:xfrm>
              <a:off x="8282066" y="3127948"/>
              <a:ext cx="218330" cy="174407"/>
            </a:xfrm>
            <a:prstGeom prst="rect">
              <a:avLst/>
            </a:prstGeom>
            <a:noFill/>
          </p:spPr>
          <p:txBody>
            <a:bodyPr wrap="none" rtlCol="0">
              <a:spAutoFit/>
            </a:bodyPr>
            <a:lstStyle/>
            <a:p>
              <a:r>
                <a:rPr lang="hu-HU" sz="800" i="1" baseline="-25000" dirty="0">
                  <a:solidFill>
                    <a:schemeClr val="bg1"/>
                  </a:solidFill>
                  <a:latin typeface="Times New Roman" panose="02020603050405020304" pitchFamily="18" charset="0"/>
                  <a:cs typeface="Times New Roman" panose="02020603050405020304" pitchFamily="18" charset="0"/>
                </a:rPr>
                <a:t>3</a:t>
              </a:r>
            </a:p>
          </p:txBody>
        </p:sp>
      </p:grpSp>
      <p:grpSp>
        <p:nvGrpSpPr>
          <p:cNvPr id="54" name="Csoportba foglalás 53">
            <a:extLst>
              <a:ext uri="{FF2B5EF4-FFF2-40B4-BE49-F238E27FC236}">
                <a16:creationId xmlns:a16="http://schemas.microsoft.com/office/drawing/2014/main" id="{608A62A6-D4AD-4D60-BE69-0D31F02BC2DF}"/>
              </a:ext>
            </a:extLst>
          </p:cNvPr>
          <p:cNvGrpSpPr/>
          <p:nvPr/>
        </p:nvGrpSpPr>
        <p:grpSpPr>
          <a:xfrm>
            <a:off x="7591445" y="5697538"/>
            <a:ext cx="258304" cy="252000"/>
            <a:chOff x="8019737" y="2822674"/>
            <a:chExt cx="258304" cy="252000"/>
          </a:xfrm>
        </p:grpSpPr>
        <p:sp>
          <p:nvSpPr>
            <p:cNvPr id="55" name="Ellipszis 54">
              <a:extLst>
                <a:ext uri="{FF2B5EF4-FFF2-40B4-BE49-F238E27FC236}">
                  <a16:creationId xmlns:a16="http://schemas.microsoft.com/office/drawing/2014/main" id="{4005D8D6-73C6-43FD-AF6B-70F23954DE2A}"/>
                </a:ext>
              </a:extLst>
            </p:cNvPr>
            <p:cNvSpPr>
              <a:spLocks noChangeAspect="1"/>
            </p:cNvSpPr>
            <p:nvPr/>
          </p:nvSpPr>
          <p:spPr>
            <a:xfrm>
              <a:off x="8019737" y="2822674"/>
              <a:ext cx="252000" cy="252000"/>
            </a:xfrm>
            <a:prstGeom prst="ellipse">
              <a:avLst/>
            </a:prstGeom>
            <a:solidFill>
              <a:srgbClr val="FF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800" i="1" dirty="0">
                  <a:latin typeface="Times New Roman" panose="02020603050405020304" pitchFamily="18" charset="0"/>
                  <a:cs typeface="Times New Roman" panose="02020603050405020304" pitchFamily="18" charset="0"/>
                </a:rPr>
                <a:t>P</a:t>
              </a:r>
            </a:p>
          </p:txBody>
        </p:sp>
        <p:sp>
          <p:nvSpPr>
            <p:cNvPr id="56" name="Szövegdoboz 55">
              <a:extLst>
                <a:ext uri="{FF2B5EF4-FFF2-40B4-BE49-F238E27FC236}">
                  <a16:creationId xmlns:a16="http://schemas.microsoft.com/office/drawing/2014/main" id="{D4A6513E-4EE2-4A24-9014-00B101155C79}"/>
                </a:ext>
              </a:extLst>
            </p:cNvPr>
            <p:cNvSpPr txBox="1"/>
            <p:nvPr/>
          </p:nvSpPr>
          <p:spPr>
            <a:xfrm>
              <a:off x="8059711" y="2885607"/>
              <a:ext cx="218330" cy="174407"/>
            </a:xfrm>
            <a:prstGeom prst="rect">
              <a:avLst/>
            </a:prstGeom>
            <a:noFill/>
          </p:spPr>
          <p:txBody>
            <a:bodyPr wrap="none" rtlCol="0">
              <a:spAutoFit/>
            </a:bodyPr>
            <a:lstStyle/>
            <a:p>
              <a:r>
                <a:rPr lang="hu-HU" sz="800" i="1" baseline="-25000" dirty="0">
                  <a:solidFill>
                    <a:schemeClr val="bg1"/>
                  </a:solidFill>
                  <a:latin typeface="Times New Roman" panose="02020603050405020304" pitchFamily="18" charset="0"/>
                  <a:cs typeface="Times New Roman" panose="02020603050405020304" pitchFamily="18" charset="0"/>
                </a:rPr>
                <a:t>2</a:t>
              </a:r>
            </a:p>
          </p:txBody>
        </p:sp>
      </p:grpSp>
      <p:grpSp>
        <p:nvGrpSpPr>
          <p:cNvPr id="57" name="Csoportba foglalás 56">
            <a:extLst>
              <a:ext uri="{FF2B5EF4-FFF2-40B4-BE49-F238E27FC236}">
                <a16:creationId xmlns:a16="http://schemas.microsoft.com/office/drawing/2014/main" id="{8A6985B3-25A0-4B26-AD0C-B9C6E1236184}"/>
              </a:ext>
            </a:extLst>
          </p:cNvPr>
          <p:cNvGrpSpPr/>
          <p:nvPr/>
        </p:nvGrpSpPr>
        <p:grpSpPr>
          <a:xfrm>
            <a:off x="7185655" y="5554428"/>
            <a:ext cx="263315" cy="252000"/>
            <a:chOff x="7752398" y="3061018"/>
            <a:chExt cx="263315" cy="252000"/>
          </a:xfrm>
        </p:grpSpPr>
        <p:sp>
          <p:nvSpPr>
            <p:cNvPr id="58" name="Ellipszis 57">
              <a:extLst>
                <a:ext uri="{FF2B5EF4-FFF2-40B4-BE49-F238E27FC236}">
                  <a16:creationId xmlns:a16="http://schemas.microsoft.com/office/drawing/2014/main" id="{C3D0D103-02F0-45DB-A4BE-F4A79E696F4B}"/>
                </a:ext>
              </a:extLst>
            </p:cNvPr>
            <p:cNvSpPr>
              <a:spLocks noChangeAspect="1"/>
            </p:cNvSpPr>
            <p:nvPr/>
          </p:nvSpPr>
          <p:spPr>
            <a:xfrm>
              <a:off x="7752398" y="3061018"/>
              <a:ext cx="252000" cy="252000"/>
            </a:xfrm>
            <a:prstGeom prst="ellipse">
              <a:avLst/>
            </a:prstGeom>
            <a:solidFill>
              <a:srgbClr val="FF993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800" i="1" dirty="0">
                  <a:latin typeface="Times New Roman" panose="02020603050405020304" pitchFamily="18" charset="0"/>
                  <a:cs typeface="Times New Roman" panose="02020603050405020304" pitchFamily="18" charset="0"/>
                </a:rPr>
                <a:t>P</a:t>
              </a:r>
            </a:p>
          </p:txBody>
        </p:sp>
        <p:sp>
          <p:nvSpPr>
            <p:cNvPr id="59" name="Szövegdoboz 58">
              <a:extLst>
                <a:ext uri="{FF2B5EF4-FFF2-40B4-BE49-F238E27FC236}">
                  <a16:creationId xmlns:a16="http://schemas.microsoft.com/office/drawing/2014/main" id="{AA23929E-9D0F-4A1B-A8A4-5CA29DA43A02}"/>
                </a:ext>
              </a:extLst>
            </p:cNvPr>
            <p:cNvSpPr txBox="1"/>
            <p:nvPr/>
          </p:nvSpPr>
          <p:spPr>
            <a:xfrm>
              <a:off x="7797383" y="3127948"/>
              <a:ext cx="218330" cy="174407"/>
            </a:xfrm>
            <a:prstGeom prst="rect">
              <a:avLst/>
            </a:prstGeom>
            <a:noFill/>
          </p:spPr>
          <p:txBody>
            <a:bodyPr wrap="none" rtlCol="0">
              <a:spAutoFit/>
            </a:bodyPr>
            <a:lstStyle/>
            <a:p>
              <a:r>
                <a:rPr lang="hu-HU" sz="800" i="1" baseline="-25000" dirty="0">
                  <a:solidFill>
                    <a:schemeClr val="bg1"/>
                  </a:solidFill>
                  <a:latin typeface="Times New Roman" panose="02020603050405020304" pitchFamily="18" charset="0"/>
                  <a:cs typeface="Times New Roman" panose="02020603050405020304" pitchFamily="18" charset="0"/>
                </a:rPr>
                <a:t>1</a:t>
              </a:r>
            </a:p>
          </p:txBody>
        </p:sp>
      </p:grpSp>
      <p:grpSp>
        <p:nvGrpSpPr>
          <p:cNvPr id="60" name="Csoportba foglalás 59">
            <a:extLst>
              <a:ext uri="{FF2B5EF4-FFF2-40B4-BE49-F238E27FC236}">
                <a16:creationId xmlns:a16="http://schemas.microsoft.com/office/drawing/2014/main" id="{CE8C962C-F1A8-4419-A3D3-1174C5219FDA}"/>
              </a:ext>
            </a:extLst>
          </p:cNvPr>
          <p:cNvGrpSpPr/>
          <p:nvPr/>
        </p:nvGrpSpPr>
        <p:grpSpPr>
          <a:xfrm>
            <a:off x="7922098" y="5697538"/>
            <a:ext cx="255556" cy="252000"/>
            <a:chOff x="8244840" y="3061018"/>
            <a:chExt cx="255556" cy="252000"/>
          </a:xfrm>
        </p:grpSpPr>
        <p:sp>
          <p:nvSpPr>
            <p:cNvPr id="61" name="Ellipszis 60">
              <a:extLst>
                <a:ext uri="{FF2B5EF4-FFF2-40B4-BE49-F238E27FC236}">
                  <a16:creationId xmlns:a16="http://schemas.microsoft.com/office/drawing/2014/main" id="{891F6EFC-03BC-4C24-BFA1-15ED17B4A0F3}"/>
                </a:ext>
              </a:extLst>
            </p:cNvPr>
            <p:cNvSpPr>
              <a:spLocks noChangeAspect="1"/>
            </p:cNvSpPr>
            <p:nvPr/>
          </p:nvSpPr>
          <p:spPr>
            <a:xfrm>
              <a:off x="8244840" y="3061018"/>
              <a:ext cx="252000" cy="252000"/>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800" i="1" dirty="0">
                  <a:latin typeface="Times New Roman" panose="02020603050405020304" pitchFamily="18" charset="0"/>
                  <a:cs typeface="Times New Roman" panose="02020603050405020304" pitchFamily="18" charset="0"/>
                </a:rPr>
                <a:t>P</a:t>
              </a:r>
              <a:endParaRPr lang="hu-HU" sz="800" i="1" baseline="-25000" dirty="0">
                <a:latin typeface="Times New Roman" panose="02020603050405020304" pitchFamily="18" charset="0"/>
                <a:cs typeface="Times New Roman" panose="02020603050405020304" pitchFamily="18" charset="0"/>
              </a:endParaRPr>
            </a:p>
          </p:txBody>
        </p:sp>
        <p:sp>
          <p:nvSpPr>
            <p:cNvPr id="62" name="Szövegdoboz 61">
              <a:extLst>
                <a:ext uri="{FF2B5EF4-FFF2-40B4-BE49-F238E27FC236}">
                  <a16:creationId xmlns:a16="http://schemas.microsoft.com/office/drawing/2014/main" id="{38036BDE-F8A6-4741-B973-870451BF4563}"/>
                </a:ext>
              </a:extLst>
            </p:cNvPr>
            <p:cNvSpPr txBox="1"/>
            <p:nvPr/>
          </p:nvSpPr>
          <p:spPr>
            <a:xfrm>
              <a:off x="8282066" y="3127948"/>
              <a:ext cx="218330" cy="174407"/>
            </a:xfrm>
            <a:prstGeom prst="rect">
              <a:avLst/>
            </a:prstGeom>
            <a:noFill/>
          </p:spPr>
          <p:txBody>
            <a:bodyPr wrap="none" rtlCol="0">
              <a:spAutoFit/>
            </a:bodyPr>
            <a:lstStyle/>
            <a:p>
              <a:r>
                <a:rPr lang="hu-HU" sz="800" i="1" baseline="-25000" dirty="0">
                  <a:solidFill>
                    <a:schemeClr val="bg1"/>
                  </a:solidFill>
                  <a:latin typeface="Times New Roman" panose="02020603050405020304" pitchFamily="18" charset="0"/>
                  <a:cs typeface="Times New Roman" panose="02020603050405020304" pitchFamily="18" charset="0"/>
                </a:rPr>
                <a:t>3</a:t>
              </a:r>
            </a:p>
          </p:txBody>
        </p:sp>
      </p:grpSp>
      <p:grpSp>
        <p:nvGrpSpPr>
          <p:cNvPr id="63" name="Csoportba foglalás 62">
            <a:extLst>
              <a:ext uri="{FF2B5EF4-FFF2-40B4-BE49-F238E27FC236}">
                <a16:creationId xmlns:a16="http://schemas.microsoft.com/office/drawing/2014/main" id="{D64D2378-EE20-41D4-B1B0-70D10A519547}"/>
              </a:ext>
            </a:extLst>
          </p:cNvPr>
          <p:cNvGrpSpPr/>
          <p:nvPr/>
        </p:nvGrpSpPr>
        <p:grpSpPr>
          <a:xfrm>
            <a:off x="8666560" y="5697538"/>
            <a:ext cx="258304" cy="252000"/>
            <a:chOff x="8019737" y="2822674"/>
            <a:chExt cx="258304" cy="252000"/>
          </a:xfrm>
        </p:grpSpPr>
        <p:sp>
          <p:nvSpPr>
            <p:cNvPr id="64" name="Ellipszis 63">
              <a:extLst>
                <a:ext uri="{FF2B5EF4-FFF2-40B4-BE49-F238E27FC236}">
                  <a16:creationId xmlns:a16="http://schemas.microsoft.com/office/drawing/2014/main" id="{E4152269-3BA0-4DFE-95E2-95A5D5471CBE}"/>
                </a:ext>
              </a:extLst>
            </p:cNvPr>
            <p:cNvSpPr>
              <a:spLocks noChangeAspect="1"/>
            </p:cNvSpPr>
            <p:nvPr/>
          </p:nvSpPr>
          <p:spPr>
            <a:xfrm>
              <a:off x="8019737" y="2822674"/>
              <a:ext cx="252000" cy="252000"/>
            </a:xfrm>
            <a:prstGeom prst="ellipse">
              <a:avLst/>
            </a:prstGeom>
            <a:solidFill>
              <a:srgbClr val="FF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800" i="1" dirty="0">
                  <a:latin typeface="Times New Roman" panose="02020603050405020304" pitchFamily="18" charset="0"/>
                  <a:cs typeface="Times New Roman" panose="02020603050405020304" pitchFamily="18" charset="0"/>
                </a:rPr>
                <a:t>P</a:t>
              </a:r>
            </a:p>
          </p:txBody>
        </p:sp>
        <p:sp>
          <p:nvSpPr>
            <p:cNvPr id="65" name="Szövegdoboz 64">
              <a:extLst>
                <a:ext uri="{FF2B5EF4-FFF2-40B4-BE49-F238E27FC236}">
                  <a16:creationId xmlns:a16="http://schemas.microsoft.com/office/drawing/2014/main" id="{E6FA0CD0-333D-40F4-93E7-72C3E7FD9A44}"/>
                </a:ext>
              </a:extLst>
            </p:cNvPr>
            <p:cNvSpPr txBox="1"/>
            <p:nvPr/>
          </p:nvSpPr>
          <p:spPr>
            <a:xfrm>
              <a:off x="8059711" y="2885607"/>
              <a:ext cx="218330" cy="174407"/>
            </a:xfrm>
            <a:prstGeom prst="rect">
              <a:avLst/>
            </a:prstGeom>
            <a:noFill/>
          </p:spPr>
          <p:txBody>
            <a:bodyPr wrap="none" rtlCol="0">
              <a:spAutoFit/>
            </a:bodyPr>
            <a:lstStyle/>
            <a:p>
              <a:r>
                <a:rPr lang="hu-HU" sz="800" i="1" baseline="-25000" dirty="0">
                  <a:solidFill>
                    <a:schemeClr val="bg1"/>
                  </a:solidFill>
                  <a:latin typeface="Times New Roman" panose="02020603050405020304" pitchFamily="18" charset="0"/>
                  <a:cs typeface="Times New Roman" panose="02020603050405020304" pitchFamily="18" charset="0"/>
                </a:rPr>
                <a:t>2</a:t>
              </a:r>
            </a:p>
          </p:txBody>
        </p:sp>
      </p:grpSp>
      <p:grpSp>
        <p:nvGrpSpPr>
          <p:cNvPr id="66" name="Csoportba foglalás 65">
            <a:extLst>
              <a:ext uri="{FF2B5EF4-FFF2-40B4-BE49-F238E27FC236}">
                <a16:creationId xmlns:a16="http://schemas.microsoft.com/office/drawing/2014/main" id="{6AA2B38F-56A1-41A4-A94A-ECEA676F8966}"/>
              </a:ext>
            </a:extLst>
          </p:cNvPr>
          <p:cNvGrpSpPr/>
          <p:nvPr/>
        </p:nvGrpSpPr>
        <p:grpSpPr>
          <a:xfrm>
            <a:off x="7924685" y="5697538"/>
            <a:ext cx="263315" cy="252000"/>
            <a:chOff x="7752398" y="3061018"/>
            <a:chExt cx="263315" cy="252000"/>
          </a:xfrm>
        </p:grpSpPr>
        <p:sp>
          <p:nvSpPr>
            <p:cNvPr id="67" name="Ellipszis 66">
              <a:extLst>
                <a:ext uri="{FF2B5EF4-FFF2-40B4-BE49-F238E27FC236}">
                  <a16:creationId xmlns:a16="http://schemas.microsoft.com/office/drawing/2014/main" id="{75B66E9D-1B52-406D-B1DB-2860AFCD2FFA}"/>
                </a:ext>
              </a:extLst>
            </p:cNvPr>
            <p:cNvSpPr>
              <a:spLocks noChangeAspect="1"/>
            </p:cNvSpPr>
            <p:nvPr/>
          </p:nvSpPr>
          <p:spPr>
            <a:xfrm>
              <a:off x="7752398" y="3061018"/>
              <a:ext cx="252000" cy="252000"/>
            </a:xfrm>
            <a:prstGeom prst="ellipse">
              <a:avLst/>
            </a:prstGeom>
            <a:solidFill>
              <a:srgbClr val="FF993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800" i="1" dirty="0">
                  <a:latin typeface="Times New Roman" panose="02020603050405020304" pitchFamily="18" charset="0"/>
                  <a:cs typeface="Times New Roman" panose="02020603050405020304" pitchFamily="18" charset="0"/>
                </a:rPr>
                <a:t>P</a:t>
              </a:r>
            </a:p>
          </p:txBody>
        </p:sp>
        <p:sp>
          <p:nvSpPr>
            <p:cNvPr id="68" name="Szövegdoboz 67">
              <a:extLst>
                <a:ext uri="{FF2B5EF4-FFF2-40B4-BE49-F238E27FC236}">
                  <a16:creationId xmlns:a16="http://schemas.microsoft.com/office/drawing/2014/main" id="{820697C3-9CCC-430B-86B2-64A8D4B451A6}"/>
                </a:ext>
              </a:extLst>
            </p:cNvPr>
            <p:cNvSpPr txBox="1"/>
            <p:nvPr/>
          </p:nvSpPr>
          <p:spPr>
            <a:xfrm>
              <a:off x="7797383" y="3127948"/>
              <a:ext cx="218330" cy="174407"/>
            </a:xfrm>
            <a:prstGeom prst="rect">
              <a:avLst/>
            </a:prstGeom>
            <a:noFill/>
          </p:spPr>
          <p:txBody>
            <a:bodyPr wrap="none" rtlCol="0">
              <a:spAutoFit/>
            </a:bodyPr>
            <a:lstStyle/>
            <a:p>
              <a:r>
                <a:rPr lang="hu-HU" sz="800" i="1" baseline="-25000" dirty="0">
                  <a:solidFill>
                    <a:schemeClr val="bg1"/>
                  </a:solidFill>
                  <a:latin typeface="Times New Roman" panose="02020603050405020304" pitchFamily="18" charset="0"/>
                  <a:cs typeface="Times New Roman" panose="02020603050405020304" pitchFamily="18" charset="0"/>
                </a:rPr>
                <a:t>1</a:t>
              </a:r>
            </a:p>
          </p:txBody>
        </p:sp>
      </p:grpSp>
      <p:grpSp>
        <p:nvGrpSpPr>
          <p:cNvPr id="69" name="Csoportba foglalás 68">
            <a:extLst>
              <a:ext uri="{FF2B5EF4-FFF2-40B4-BE49-F238E27FC236}">
                <a16:creationId xmlns:a16="http://schemas.microsoft.com/office/drawing/2014/main" id="{3307A5C8-C7B3-4167-8790-AA7E12D3AA34}"/>
              </a:ext>
            </a:extLst>
          </p:cNvPr>
          <p:cNvGrpSpPr/>
          <p:nvPr/>
        </p:nvGrpSpPr>
        <p:grpSpPr>
          <a:xfrm>
            <a:off x="9454413" y="5697538"/>
            <a:ext cx="255556" cy="252000"/>
            <a:chOff x="8244840" y="3061018"/>
            <a:chExt cx="255556" cy="252000"/>
          </a:xfrm>
        </p:grpSpPr>
        <p:sp>
          <p:nvSpPr>
            <p:cNvPr id="70" name="Ellipszis 69">
              <a:extLst>
                <a:ext uri="{FF2B5EF4-FFF2-40B4-BE49-F238E27FC236}">
                  <a16:creationId xmlns:a16="http://schemas.microsoft.com/office/drawing/2014/main" id="{A6EB3449-CD51-4A16-A667-B440F7F19479}"/>
                </a:ext>
              </a:extLst>
            </p:cNvPr>
            <p:cNvSpPr>
              <a:spLocks noChangeAspect="1"/>
            </p:cNvSpPr>
            <p:nvPr/>
          </p:nvSpPr>
          <p:spPr>
            <a:xfrm>
              <a:off x="8244840" y="3061018"/>
              <a:ext cx="252000" cy="252000"/>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800" i="1" dirty="0">
                  <a:latin typeface="Times New Roman" panose="02020603050405020304" pitchFamily="18" charset="0"/>
                  <a:cs typeface="Times New Roman" panose="02020603050405020304" pitchFamily="18" charset="0"/>
                </a:rPr>
                <a:t>P</a:t>
              </a:r>
              <a:endParaRPr lang="hu-HU" sz="800" i="1" baseline="-25000" dirty="0">
                <a:latin typeface="Times New Roman" panose="02020603050405020304" pitchFamily="18" charset="0"/>
                <a:cs typeface="Times New Roman" panose="02020603050405020304" pitchFamily="18" charset="0"/>
              </a:endParaRPr>
            </a:p>
          </p:txBody>
        </p:sp>
        <p:sp>
          <p:nvSpPr>
            <p:cNvPr id="71" name="Szövegdoboz 70">
              <a:extLst>
                <a:ext uri="{FF2B5EF4-FFF2-40B4-BE49-F238E27FC236}">
                  <a16:creationId xmlns:a16="http://schemas.microsoft.com/office/drawing/2014/main" id="{9D9F6171-6128-424C-A8BB-1940139545CB}"/>
                </a:ext>
              </a:extLst>
            </p:cNvPr>
            <p:cNvSpPr txBox="1"/>
            <p:nvPr/>
          </p:nvSpPr>
          <p:spPr>
            <a:xfrm>
              <a:off x="8282066" y="3127948"/>
              <a:ext cx="218330" cy="174407"/>
            </a:xfrm>
            <a:prstGeom prst="rect">
              <a:avLst/>
            </a:prstGeom>
            <a:noFill/>
          </p:spPr>
          <p:txBody>
            <a:bodyPr wrap="none" rtlCol="0">
              <a:spAutoFit/>
            </a:bodyPr>
            <a:lstStyle/>
            <a:p>
              <a:r>
                <a:rPr lang="hu-HU" sz="800" i="1" baseline="-25000" dirty="0">
                  <a:solidFill>
                    <a:schemeClr val="bg1"/>
                  </a:solidFill>
                  <a:latin typeface="Times New Roman" panose="02020603050405020304" pitchFamily="18" charset="0"/>
                  <a:cs typeface="Times New Roman" panose="02020603050405020304" pitchFamily="18" charset="0"/>
                </a:rPr>
                <a:t>3</a:t>
              </a:r>
            </a:p>
          </p:txBody>
        </p:sp>
      </p:grpSp>
      <p:sp>
        <p:nvSpPr>
          <p:cNvPr id="94" name="Szövegdoboz 93">
            <a:extLst>
              <a:ext uri="{FF2B5EF4-FFF2-40B4-BE49-F238E27FC236}">
                <a16:creationId xmlns:a16="http://schemas.microsoft.com/office/drawing/2014/main" id="{D80F323C-344C-4CF8-9822-19617425F7EB}"/>
              </a:ext>
            </a:extLst>
          </p:cNvPr>
          <p:cNvSpPr txBox="1"/>
          <p:nvPr/>
        </p:nvSpPr>
        <p:spPr>
          <a:xfrm>
            <a:off x="1447800" y="4770120"/>
            <a:ext cx="2900987" cy="461665"/>
          </a:xfrm>
          <a:prstGeom prst="rect">
            <a:avLst/>
          </a:prstGeom>
          <a:noFill/>
        </p:spPr>
        <p:txBody>
          <a:bodyPr wrap="none" rtlCol="0">
            <a:spAutoFit/>
          </a:bodyPr>
          <a:lstStyle/>
          <a:p>
            <a:r>
              <a:rPr lang="hu-HU" sz="2400" i="1" dirty="0">
                <a:latin typeface="Times New Roman" panose="02020603050405020304" pitchFamily="18" charset="0"/>
                <a:cs typeface="Times New Roman" panose="02020603050405020304" pitchFamily="18" charset="0"/>
              </a:rPr>
              <a:t>E</a:t>
            </a:r>
            <a:r>
              <a:rPr lang="hu-HU" sz="2400" i="1" baseline="-25000" dirty="0">
                <a:latin typeface="Times New Roman" panose="02020603050405020304" pitchFamily="18" charset="0"/>
                <a:cs typeface="Times New Roman" panose="02020603050405020304" pitchFamily="18" charset="0"/>
              </a:rPr>
              <a:t>a</a:t>
            </a:r>
            <a:r>
              <a:rPr lang="hu-HU" sz="2400" i="1" dirty="0">
                <a:latin typeface="Times New Roman" panose="02020603050405020304" pitchFamily="18" charset="0"/>
                <a:cs typeface="Times New Roman" panose="02020603050405020304" pitchFamily="18" charset="0"/>
              </a:rPr>
              <a:t> </a:t>
            </a:r>
            <a:r>
              <a:rPr lang="hu-HU" sz="2400" dirty="0" smtClean="0">
                <a:latin typeface="Times New Roman" panose="02020603050405020304" pitchFamily="18" charset="0"/>
                <a:cs typeface="Times New Roman" panose="02020603050405020304" pitchFamily="18" charset="0"/>
              </a:rPr>
              <a:t>– activation energy</a:t>
            </a:r>
            <a:endParaRPr lang="hu-HU" sz="2400" dirty="0">
              <a:latin typeface="Times New Roman" panose="02020603050405020304" pitchFamily="18" charset="0"/>
              <a:cs typeface="Times New Roman" panose="02020603050405020304" pitchFamily="18" charset="0"/>
            </a:endParaRPr>
          </a:p>
        </p:txBody>
      </p:sp>
      <p:grpSp>
        <p:nvGrpSpPr>
          <p:cNvPr id="4" name="Csoportba foglalás 3">
            <a:extLst>
              <a:ext uri="{FF2B5EF4-FFF2-40B4-BE49-F238E27FC236}">
                <a16:creationId xmlns:a16="http://schemas.microsoft.com/office/drawing/2014/main" id="{41E14DC2-A8EC-4B2C-AADE-875E87351CDC}"/>
              </a:ext>
            </a:extLst>
          </p:cNvPr>
          <p:cNvGrpSpPr/>
          <p:nvPr/>
        </p:nvGrpSpPr>
        <p:grpSpPr>
          <a:xfrm>
            <a:off x="1412558" y="2957330"/>
            <a:ext cx="4927282" cy="1623379"/>
            <a:chOff x="1412558" y="2957330"/>
            <a:chExt cx="4927282" cy="1623379"/>
          </a:xfrm>
        </p:grpSpPr>
        <p:cxnSp>
          <p:nvCxnSpPr>
            <p:cNvPr id="73" name="Egyenes összekötő 72">
              <a:extLst>
                <a:ext uri="{FF2B5EF4-FFF2-40B4-BE49-F238E27FC236}">
                  <a16:creationId xmlns:a16="http://schemas.microsoft.com/office/drawing/2014/main" id="{956091B0-80F2-4660-B2DF-9D9BEDB671D5}"/>
                </a:ext>
              </a:extLst>
            </p:cNvPr>
            <p:cNvCxnSpPr>
              <a:cxnSpLocks/>
            </p:cNvCxnSpPr>
            <p:nvPr/>
          </p:nvCxnSpPr>
          <p:spPr>
            <a:xfrm>
              <a:off x="1412558" y="4572000"/>
              <a:ext cx="492728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6" name="Egyenes összekötő 75">
              <a:extLst>
                <a:ext uri="{FF2B5EF4-FFF2-40B4-BE49-F238E27FC236}">
                  <a16:creationId xmlns:a16="http://schemas.microsoft.com/office/drawing/2014/main" id="{39B68299-FCAD-4F65-9F39-1E7E6300133E}"/>
                </a:ext>
              </a:extLst>
            </p:cNvPr>
            <p:cNvCxnSpPr>
              <a:cxnSpLocks/>
            </p:cNvCxnSpPr>
            <p:nvPr/>
          </p:nvCxnSpPr>
          <p:spPr>
            <a:xfrm>
              <a:off x="5200213" y="2957330"/>
              <a:ext cx="1080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2" name="Egyenes összekötő nyíllal 81">
              <a:extLst>
                <a:ext uri="{FF2B5EF4-FFF2-40B4-BE49-F238E27FC236}">
                  <a16:creationId xmlns:a16="http://schemas.microsoft.com/office/drawing/2014/main" id="{CB2F2063-EE6C-46AB-984F-CFBF8ECCCF92}"/>
                </a:ext>
              </a:extLst>
            </p:cNvPr>
            <p:cNvCxnSpPr>
              <a:cxnSpLocks/>
            </p:cNvCxnSpPr>
            <p:nvPr/>
          </p:nvCxnSpPr>
          <p:spPr>
            <a:xfrm>
              <a:off x="5830388" y="2965269"/>
              <a:ext cx="0" cy="1615440"/>
            </a:xfrm>
            <a:prstGeom prst="straightConnector1">
              <a:avLst/>
            </a:prstGeom>
            <a:ln w="63500">
              <a:solidFill>
                <a:srgbClr val="FF0000"/>
              </a:solidFill>
              <a:headEnd type="stealth"/>
              <a:tailEnd type="stealth"/>
            </a:ln>
          </p:spPr>
          <p:style>
            <a:lnRef idx="1">
              <a:schemeClr val="accent1"/>
            </a:lnRef>
            <a:fillRef idx="0">
              <a:schemeClr val="accent1"/>
            </a:fillRef>
            <a:effectRef idx="0">
              <a:schemeClr val="accent1"/>
            </a:effectRef>
            <a:fontRef idx="minor">
              <a:schemeClr val="tx1"/>
            </a:fontRef>
          </p:style>
        </p:cxnSp>
        <p:sp>
          <p:nvSpPr>
            <p:cNvPr id="95" name="Szövegdoboz 94">
              <a:extLst>
                <a:ext uri="{FF2B5EF4-FFF2-40B4-BE49-F238E27FC236}">
                  <a16:creationId xmlns:a16="http://schemas.microsoft.com/office/drawing/2014/main" id="{81CE9134-3C23-4A63-AA59-809E2BED64D7}"/>
                </a:ext>
              </a:extLst>
            </p:cNvPr>
            <p:cNvSpPr txBox="1"/>
            <p:nvPr/>
          </p:nvSpPr>
          <p:spPr>
            <a:xfrm>
              <a:off x="5303520" y="3611880"/>
              <a:ext cx="474810" cy="461665"/>
            </a:xfrm>
            <a:prstGeom prst="rect">
              <a:avLst/>
            </a:prstGeom>
            <a:noFill/>
          </p:spPr>
          <p:txBody>
            <a:bodyPr wrap="none" rtlCol="0">
              <a:spAutoFit/>
            </a:bodyPr>
            <a:lstStyle/>
            <a:p>
              <a:r>
                <a:rPr lang="hu-HU" sz="2400" i="1" dirty="0" err="1">
                  <a:latin typeface="Times New Roman" panose="02020603050405020304" pitchFamily="18" charset="0"/>
                  <a:cs typeface="Times New Roman" panose="02020603050405020304" pitchFamily="18" charset="0"/>
                </a:rPr>
                <a:t>E</a:t>
              </a:r>
              <a:r>
                <a:rPr lang="hu-HU" sz="2400" i="1" baseline="-25000" dirty="0" err="1">
                  <a:latin typeface="Times New Roman" panose="02020603050405020304" pitchFamily="18" charset="0"/>
                  <a:cs typeface="Times New Roman" panose="02020603050405020304" pitchFamily="18" charset="0"/>
                </a:rPr>
                <a:t>a</a:t>
              </a:r>
              <a:endParaRPr lang="hu-HU" sz="2400" i="1" dirty="0">
                <a:latin typeface="Times New Roman" panose="02020603050405020304" pitchFamily="18" charset="0"/>
                <a:cs typeface="Times New Roman" panose="02020603050405020304" pitchFamily="18" charset="0"/>
              </a:endParaRPr>
            </a:p>
          </p:txBody>
        </p:sp>
      </p:grpSp>
      <p:sp>
        <p:nvSpPr>
          <p:cNvPr id="96" name="Szövegdoboz 95">
            <a:extLst>
              <a:ext uri="{FF2B5EF4-FFF2-40B4-BE49-F238E27FC236}">
                <a16:creationId xmlns:a16="http://schemas.microsoft.com/office/drawing/2014/main" id="{E90FD55A-B760-46FB-AC94-04882F7A44BE}"/>
              </a:ext>
            </a:extLst>
          </p:cNvPr>
          <p:cNvSpPr txBox="1"/>
          <p:nvPr/>
        </p:nvSpPr>
        <p:spPr>
          <a:xfrm>
            <a:off x="1737360" y="5430192"/>
            <a:ext cx="2553904" cy="461665"/>
          </a:xfrm>
          <a:prstGeom prst="rect">
            <a:avLst/>
          </a:prstGeom>
          <a:noFill/>
        </p:spPr>
        <p:txBody>
          <a:bodyPr wrap="none" rtlCol="0">
            <a:spAutoFit/>
          </a:bodyPr>
          <a:lstStyle/>
          <a:p>
            <a:r>
              <a:rPr lang="el-GR" sz="2400" i="1" dirty="0">
                <a:latin typeface="Times New Roman" panose="02020603050405020304" pitchFamily="18" charset="0"/>
                <a:cs typeface="Times New Roman" panose="02020603050405020304" pitchFamily="18" charset="0"/>
              </a:rPr>
              <a:t>Δ</a:t>
            </a:r>
            <a:r>
              <a:rPr lang="hu-HU" sz="2400" i="1" dirty="0">
                <a:latin typeface="Times New Roman" panose="02020603050405020304" pitchFamily="18" charset="0"/>
                <a:cs typeface="Times New Roman" panose="02020603050405020304" pitchFamily="18" charset="0"/>
              </a:rPr>
              <a:t>H</a:t>
            </a:r>
            <a:r>
              <a:rPr lang="hu-HU" sz="2400" i="1" baseline="-25000" dirty="0">
                <a:latin typeface="Times New Roman" panose="02020603050405020304" pitchFamily="18" charset="0"/>
                <a:cs typeface="Times New Roman" panose="02020603050405020304" pitchFamily="18" charset="0"/>
              </a:rPr>
              <a:t>r</a:t>
            </a:r>
            <a:r>
              <a:rPr lang="hu-HU" sz="2400" dirty="0">
                <a:latin typeface="Times New Roman" panose="02020603050405020304" pitchFamily="18" charset="0"/>
                <a:cs typeface="Times New Roman" panose="02020603050405020304" pitchFamily="18" charset="0"/>
              </a:rPr>
              <a:t> </a:t>
            </a:r>
            <a:r>
              <a:rPr lang="hu-HU" sz="2400" dirty="0" smtClean="0">
                <a:latin typeface="Times New Roman" panose="02020603050405020304" pitchFamily="18" charset="0"/>
                <a:cs typeface="Times New Roman" panose="02020603050405020304" pitchFamily="18" charset="0"/>
              </a:rPr>
              <a:t>– reaction heat</a:t>
            </a:r>
            <a:endParaRPr lang="hu-HU" sz="2400" dirty="0">
              <a:latin typeface="Times New Roman" panose="02020603050405020304" pitchFamily="18" charset="0"/>
              <a:cs typeface="Times New Roman" panose="02020603050405020304" pitchFamily="18" charset="0"/>
            </a:endParaRPr>
          </a:p>
        </p:txBody>
      </p:sp>
      <p:grpSp>
        <p:nvGrpSpPr>
          <p:cNvPr id="5" name="Csoportba foglalás 4">
            <a:extLst>
              <a:ext uri="{FF2B5EF4-FFF2-40B4-BE49-F238E27FC236}">
                <a16:creationId xmlns:a16="http://schemas.microsoft.com/office/drawing/2014/main" id="{CEEFC711-BDD9-4FF5-A787-B8679C0D51FE}"/>
              </a:ext>
            </a:extLst>
          </p:cNvPr>
          <p:cNvGrpSpPr/>
          <p:nvPr/>
        </p:nvGrpSpPr>
        <p:grpSpPr>
          <a:xfrm>
            <a:off x="4750118" y="4563265"/>
            <a:ext cx="4927282" cy="1489166"/>
            <a:chOff x="4750118" y="4563265"/>
            <a:chExt cx="4927282" cy="1489166"/>
          </a:xfrm>
        </p:grpSpPr>
        <p:cxnSp>
          <p:nvCxnSpPr>
            <p:cNvPr id="75" name="Egyenes összekötő 74">
              <a:extLst>
                <a:ext uri="{FF2B5EF4-FFF2-40B4-BE49-F238E27FC236}">
                  <a16:creationId xmlns:a16="http://schemas.microsoft.com/office/drawing/2014/main" id="{8D36A1D4-8889-43D9-9A54-0957404BECA5}"/>
                </a:ext>
              </a:extLst>
            </p:cNvPr>
            <p:cNvCxnSpPr>
              <a:cxnSpLocks/>
            </p:cNvCxnSpPr>
            <p:nvPr/>
          </p:nvCxnSpPr>
          <p:spPr>
            <a:xfrm>
              <a:off x="4750118" y="6050280"/>
              <a:ext cx="492728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9" name="Egyenes összekötő nyíllal 78">
              <a:extLst>
                <a:ext uri="{FF2B5EF4-FFF2-40B4-BE49-F238E27FC236}">
                  <a16:creationId xmlns:a16="http://schemas.microsoft.com/office/drawing/2014/main" id="{CA4707EB-6C8E-46D8-A0C8-2241FE69C858}"/>
                </a:ext>
              </a:extLst>
            </p:cNvPr>
            <p:cNvCxnSpPr>
              <a:cxnSpLocks/>
            </p:cNvCxnSpPr>
            <p:nvPr/>
          </p:nvCxnSpPr>
          <p:spPr>
            <a:xfrm>
              <a:off x="5831800" y="4563265"/>
              <a:ext cx="0" cy="1489166"/>
            </a:xfrm>
            <a:prstGeom prst="straightConnector1">
              <a:avLst/>
            </a:prstGeom>
            <a:ln w="63500">
              <a:solidFill>
                <a:srgbClr val="2E0CFC"/>
              </a:solidFill>
              <a:headEnd type="stealth"/>
              <a:tailEnd type="stealth"/>
            </a:ln>
          </p:spPr>
          <p:style>
            <a:lnRef idx="1">
              <a:schemeClr val="accent1"/>
            </a:lnRef>
            <a:fillRef idx="0">
              <a:schemeClr val="accent1"/>
            </a:fillRef>
            <a:effectRef idx="0">
              <a:schemeClr val="accent1"/>
            </a:effectRef>
            <a:fontRef idx="minor">
              <a:schemeClr val="tx1"/>
            </a:fontRef>
          </p:style>
        </p:cxnSp>
        <p:sp>
          <p:nvSpPr>
            <p:cNvPr id="97" name="Szövegdoboz 96">
              <a:extLst>
                <a:ext uri="{FF2B5EF4-FFF2-40B4-BE49-F238E27FC236}">
                  <a16:creationId xmlns:a16="http://schemas.microsoft.com/office/drawing/2014/main" id="{D0F2C7E7-DCAA-46BB-B156-5FCC79F5C6B3}"/>
                </a:ext>
              </a:extLst>
            </p:cNvPr>
            <p:cNvSpPr txBox="1"/>
            <p:nvPr/>
          </p:nvSpPr>
          <p:spPr>
            <a:xfrm>
              <a:off x="5151120" y="5033952"/>
              <a:ext cx="673582" cy="461665"/>
            </a:xfrm>
            <a:prstGeom prst="rect">
              <a:avLst/>
            </a:prstGeom>
            <a:noFill/>
          </p:spPr>
          <p:txBody>
            <a:bodyPr wrap="none" rtlCol="0">
              <a:spAutoFit/>
            </a:bodyPr>
            <a:lstStyle/>
            <a:p>
              <a:r>
                <a:rPr lang="el-GR" sz="2400" i="1" dirty="0">
                  <a:latin typeface="Times New Roman" panose="02020603050405020304" pitchFamily="18" charset="0"/>
                  <a:cs typeface="Times New Roman" panose="02020603050405020304" pitchFamily="18" charset="0"/>
                </a:rPr>
                <a:t>Δ</a:t>
              </a:r>
              <a:r>
                <a:rPr lang="hu-HU" sz="2400" i="1" dirty="0" err="1">
                  <a:latin typeface="Times New Roman" panose="02020603050405020304" pitchFamily="18" charset="0"/>
                  <a:cs typeface="Times New Roman" panose="02020603050405020304" pitchFamily="18" charset="0"/>
                </a:rPr>
                <a:t>H</a:t>
              </a:r>
              <a:r>
                <a:rPr lang="hu-HU" sz="2400" i="1" baseline="-25000" dirty="0" err="1">
                  <a:latin typeface="Times New Roman" panose="02020603050405020304" pitchFamily="18" charset="0"/>
                  <a:cs typeface="Times New Roman" panose="02020603050405020304" pitchFamily="18" charset="0"/>
                </a:rPr>
                <a:t>r</a:t>
              </a:r>
              <a:endParaRPr lang="hu-HU" sz="2400" i="1" dirty="0">
                <a:latin typeface="Times New Roman" panose="02020603050405020304" pitchFamily="18" charset="0"/>
                <a:cs typeface="Times New Roman" panose="02020603050405020304" pitchFamily="18" charset="0"/>
              </a:endParaRPr>
            </a:p>
          </p:txBody>
        </p:sp>
      </p:grpSp>
      <mc:AlternateContent xmlns:mc="http://schemas.openxmlformats.org/markup-compatibility/2006" xmlns:a14="http://schemas.microsoft.com/office/drawing/2010/main">
        <mc:Choice Requires="a14">
          <p:sp>
            <p:nvSpPr>
              <p:cNvPr id="98" name="Szövegdoboz 97">
                <a:extLst>
                  <a:ext uri="{FF2B5EF4-FFF2-40B4-BE49-F238E27FC236}">
                    <a16:creationId xmlns:a16="http://schemas.microsoft.com/office/drawing/2014/main" id="{AF44DC6A-FEA0-4BE2-8B38-C12E71917E34}"/>
                  </a:ext>
                </a:extLst>
              </p:cNvPr>
              <p:cNvSpPr txBox="1"/>
              <p:nvPr/>
            </p:nvSpPr>
            <p:spPr>
              <a:xfrm>
                <a:off x="7559040" y="2346960"/>
                <a:ext cx="3326552" cy="92198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unc>
                        <m:funcPr>
                          <m:ctrlPr>
                            <a:rPr lang="hu-HU" sz="3200" b="0" i="1" smtClean="0">
                              <a:solidFill>
                                <a:srgbClr val="00B050"/>
                              </a:solidFill>
                              <a:latin typeface="Cambria Math" panose="02040503050406030204" pitchFamily="18" charset="0"/>
                            </a:rPr>
                          </m:ctrlPr>
                        </m:funcPr>
                        <m:fName>
                          <m:r>
                            <m:rPr>
                              <m:sty m:val="p"/>
                            </m:rPr>
                            <a:rPr lang="hu-HU" sz="3200" b="0" i="0" smtClean="0">
                              <a:solidFill>
                                <a:srgbClr val="00B050"/>
                              </a:solidFill>
                              <a:latin typeface="Cambria Math" panose="02040503050406030204" pitchFamily="18" charset="0"/>
                            </a:rPr>
                            <m:t>ln</m:t>
                          </m:r>
                        </m:fName>
                        <m:e>
                          <m:r>
                            <a:rPr lang="hu-HU" sz="3200" b="0" i="1" smtClean="0">
                              <a:solidFill>
                                <a:srgbClr val="00B050"/>
                              </a:solidFill>
                              <a:latin typeface="Cambria Math" panose="02040503050406030204" pitchFamily="18" charset="0"/>
                            </a:rPr>
                            <m:t>𝑘</m:t>
                          </m:r>
                        </m:e>
                      </m:func>
                      <m:r>
                        <a:rPr lang="hu-HU" sz="3200" b="0" i="1" smtClean="0">
                          <a:latin typeface="Cambria Math" panose="02040503050406030204" pitchFamily="18" charset="0"/>
                        </a:rPr>
                        <m:t>=</m:t>
                      </m:r>
                      <m:r>
                        <a:rPr lang="hu-HU" sz="3200" b="0" i="1" smtClean="0">
                          <a:solidFill>
                            <a:srgbClr val="FF0000"/>
                          </a:solidFill>
                          <a:latin typeface="Cambria Math" panose="02040503050406030204" pitchFamily="18" charset="0"/>
                        </a:rPr>
                        <m:t>𝑚</m:t>
                      </m:r>
                      <m:r>
                        <a:rPr lang="hu-HU" sz="3200" b="0" i="1" smtClean="0">
                          <a:latin typeface="Cambria Math" panose="02040503050406030204" pitchFamily="18" charset="0"/>
                          <a:ea typeface="Cambria Math" panose="02040503050406030204" pitchFamily="18" charset="0"/>
                        </a:rPr>
                        <m:t>∙</m:t>
                      </m:r>
                      <m:f>
                        <m:fPr>
                          <m:ctrlPr>
                            <a:rPr lang="hu-HU" sz="3200" b="0" i="1" smtClean="0">
                              <a:solidFill>
                                <a:srgbClr val="2E0CFC"/>
                              </a:solidFill>
                              <a:latin typeface="Cambria Math" panose="02040503050406030204" pitchFamily="18" charset="0"/>
                              <a:ea typeface="Cambria Math" panose="02040503050406030204" pitchFamily="18" charset="0"/>
                            </a:rPr>
                          </m:ctrlPr>
                        </m:fPr>
                        <m:num>
                          <m:r>
                            <a:rPr lang="hu-HU" sz="3200" b="0" i="1" smtClean="0">
                              <a:solidFill>
                                <a:srgbClr val="2E0CFC"/>
                              </a:solidFill>
                              <a:latin typeface="Cambria Math" panose="02040503050406030204" pitchFamily="18" charset="0"/>
                              <a:ea typeface="Cambria Math" panose="02040503050406030204" pitchFamily="18" charset="0"/>
                            </a:rPr>
                            <m:t>1</m:t>
                          </m:r>
                        </m:num>
                        <m:den>
                          <m:r>
                            <a:rPr lang="hu-HU" sz="3200" b="0" i="1" smtClean="0">
                              <a:solidFill>
                                <a:srgbClr val="2E0CFC"/>
                              </a:solidFill>
                              <a:latin typeface="Cambria Math" panose="02040503050406030204" pitchFamily="18" charset="0"/>
                              <a:ea typeface="Cambria Math" panose="02040503050406030204" pitchFamily="18" charset="0"/>
                            </a:rPr>
                            <m:t>𝑇</m:t>
                          </m:r>
                        </m:den>
                      </m:f>
                      <m:r>
                        <a:rPr lang="hu-HU" sz="3200" b="0" i="1" smtClean="0">
                          <a:latin typeface="Cambria Math" panose="02040503050406030204" pitchFamily="18" charset="0"/>
                          <a:ea typeface="Cambria Math" panose="02040503050406030204" pitchFamily="18" charset="0"/>
                        </a:rPr>
                        <m:t>+</m:t>
                      </m:r>
                      <m:r>
                        <a:rPr lang="hu-HU" sz="3200" b="0" i="1" smtClean="0">
                          <a:solidFill>
                            <a:srgbClr val="FF6600"/>
                          </a:solidFill>
                          <a:latin typeface="Cambria Math" panose="02040503050406030204" pitchFamily="18" charset="0"/>
                          <a:ea typeface="Cambria Math" panose="02040503050406030204" pitchFamily="18" charset="0"/>
                        </a:rPr>
                        <m:t>𝑐</m:t>
                      </m:r>
                      <m:r>
                        <a:rPr lang="hu-HU" sz="3200" b="0" i="1" smtClean="0">
                          <a:solidFill>
                            <a:schemeClr val="tx1"/>
                          </a:solidFill>
                          <a:latin typeface="Cambria Math" panose="02040503050406030204" pitchFamily="18" charset="0"/>
                          <a:ea typeface="Cambria Math" panose="02040503050406030204" pitchFamily="18" charset="0"/>
                        </a:rPr>
                        <m:t>→</m:t>
                      </m:r>
                    </m:oMath>
                  </m:oMathPara>
                </a14:m>
                <a:endParaRPr lang="hu-HU" sz="3200" dirty="0"/>
              </a:p>
            </p:txBody>
          </p:sp>
        </mc:Choice>
        <mc:Fallback xmlns="">
          <p:sp>
            <p:nvSpPr>
              <p:cNvPr id="98" name="Szövegdoboz 97">
                <a:extLst>
                  <a:ext uri="{FF2B5EF4-FFF2-40B4-BE49-F238E27FC236}">
                    <a16:creationId xmlns:a16="http://schemas.microsoft.com/office/drawing/2014/main" id="{AF44DC6A-FEA0-4BE2-8B38-C12E71917E34}"/>
                  </a:ext>
                </a:extLst>
              </p:cNvPr>
              <p:cNvSpPr txBox="1">
                <a:spLocks noRot="1" noChangeAspect="1" noMove="1" noResize="1" noEditPoints="1" noAdjustHandles="1" noChangeArrowheads="1" noChangeShapeType="1" noTextEdit="1"/>
              </p:cNvSpPr>
              <p:nvPr/>
            </p:nvSpPr>
            <p:spPr>
              <a:xfrm>
                <a:off x="7559040" y="2346960"/>
                <a:ext cx="3326552" cy="921984"/>
              </a:xfrm>
              <a:prstGeom prst="rect">
                <a:avLst/>
              </a:prstGeom>
              <a:blipFill>
                <a:blip r:embed="rId2"/>
                <a:stretch>
                  <a:fillRect/>
                </a:stretch>
              </a:blipFill>
            </p:spPr>
            <p:txBody>
              <a:bodyPr/>
              <a:lstStyle/>
              <a:p>
                <a:r>
                  <a:rPr lang="hu-HU">
                    <a:noFill/>
                  </a:rPr>
                  <a:t> </a:t>
                </a:r>
              </a:p>
            </p:txBody>
          </p:sp>
        </mc:Fallback>
      </mc:AlternateContent>
      <mc:AlternateContent xmlns:mc="http://schemas.openxmlformats.org/markup-compatibility/2006" xmlns:a14="http://schemas.microsoft.com/office/drawing/2010/main">
        <mc:Choice Requires="a14">
          <p:sp>
            <p:nvSpPr>
              <p:cNvPr id="99" name="Szövegdoboz 98">
                <a:extLst>
                  <a:ext uri="{FF2B5EF4-FFF2-40B4-BE49-F238E27FC236}">
                    <a16:creationId xmlns:a16="http://schemas.microsoft.com/office/drawing/2014/main" id="{76783B26-8BF8-4DF9-B7F6-4AE51461373A}"/>
                  </a:ext>
                </a:extLst>
              </p:cNvPr>
              <p:cNvSpPr txBox="1"/>
              <p:nvPr/>
            </p:nvSpPr>
            <p:spPr>
              <a:xfrm>
                <a:off x="7315200" y="3550920"/>
                <a:ext cx="4463080" cy="71782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hu-HU" sz="3200" b="0" i="1" smtClean="0">
                          <a:solidFill>
                            <a:schemeClr val="tx1"/>
                          </a:solidFill>
                          <a:latin typeface="Cambria Math" panose="02040503050406030204" pitchFamily="18" charset="0"/>
                          <a:ea typeface="Cambria Math" panose="02040503050406030204" pitchFamily="18" charset="0"/>
                        </a:rPr>
                        <m:t>→</m:t>
                      </m:r>
                      <m:r>
                        <a:rPr lang="hu-HU" sz="3200" b="0" i="1" smtClean="0">
                          <a:solidFill>
                            <a:srgbClr val="00B050"/>
                          </a:solidFill>
                          <a:latin typeface="Cambria Math" panose="02040503050406030204" pitchFamily="18" charset="0"/>
                          <a:ea typeface="Cambria Math" panose="02040503050406030204" pitchFamily="18" charset="0"/>
                        </a:rPr>
                        <m:t>𝑘</m:t>
                      </m:r>
                      <m:r>
                        <a:rPr lang="hu-HU" sz="3200" b="0" i="1" smtClean="0">
                          <a:solidFill>
                            <a:schemeClr val="tx1"/>
                          </a:solidFill>
                          <a:latin typeface="Cambria Math" panose="02040503050406030204" pitchFamily="18" charset="0"/>
                          <a:ea typeface="Cambria Math" panose="02040503050406030204" pitchFamily="18" charset="0"/>
                        </a:rPr>
                        <m:t>=</m:t>
                      </m:r>
                      <m:sSup>
                        <m:sSupPr>
                          <m:ctrlPr>
                            <a:rPr lang="hu-HU" sz="3200" b="0" i="1" smtClean="0">
                              <a:solidFill>
                                <a:schemeClr val="tx1"/>
                              </a:solidFill>
                              <a:latin typeface="Cambria Math" panose="02040503050406030204" pitchFamily="18" charset="0"/>
                              <a:ea typeface="Cambria Math" panose="02040503050406030204" pitchFamily="18" charset="0"/>
                            </a:rPr>
                          </m:ctrlPr>
                        </m:sSupPr>
                        <m:e>
                          <m:r>
                            <a:rPr lang="hu-HU" sz="3200" b="0" i="1" smtClean="0">
                              <a:solidFill>
                                <a:schemeClr val="tx1"/>
                              </a:solidFill>
                              <a:latin typeface="Cambria Math" panose="02040503050406030204" pitchFamily="18" charset="0"/>
                              <a:ea typeface="Cambria Math" panose="02040503050406030204" pitchFamily="18" charset="0"/>
                            </a:rPr>
                            <m:t>𝑒</m:t>
                          </m:r>
                        </m:e>
                        <m:sup>
                          <m:r>
                            <a:rPr lang="hu-HU" sz="3200" b="0" i="1" smtClean="0">
                              <a:solidFill>
                                <a:srgbClr val="FF6600"/>
                              </a:solidFill>
                              <a:latin typeface="Cambria Math" panose="02040503050406030204" pitchFamily="18" charset="0"/>
                              <a:ea typeface="Cambria Math" panose="02040503050406030204" pitchFamily="18" charset="0"/>
                            </a:rPr>
                            <m:t>𝑐</m:t>
                          </m:r>
                        </m:sup>
                      </m:sSup>
                      <m:r>
                        <a:rPr lang="hu-HU" sz="3200" b="0" i="1" smtClean="0">
                          <a:solidFill>
                            <a:schemeClr val="tx1"/>
                          </a:solidFill>
                          <a:latin typeface="Cambria Math" panose="02040503050406030204" pitchFamily="18" charset="0"/>
                          <a:ea typeface="Cambria Math" panose="02040503050406030204" pitchFamily="18" charset="0"/>
                        </a:rPr>
                        <m:t>∙</m:t>
                      </m:r>
                      <m:sSup>
                        <m:sSupPr>
                          <m:ctrlPr>
                            <a:rPr lang="hu-HU" sz="3200" b="0" i="1" smtClean="0">
                              <a:solidFill>
                                <a:schemeClr val="tx1"/>
                              </a:solidFill>
                              <a:latin typeface="Cambria Math" panose="02040503050406030204" pitchFamily="18" charset="0"/>
                              <a:ea typeface="Cambria Math" panose="02040503050406030204" pitchFamily="18" charset="0"/>
                            </a:rPr>
                          </m:ctrlPr>
                        </m:sSupPr>
                        <m:e>
                          <m:r>
                            <a:rPr lang="hu-HU" sz="3200" b="0" i="1" smtClean="0">
                              <a:solidFill>
                                <a:schemeClr val="tx1"/>
                              </a:solidFill>
                              <a:latin typeface="Cambria Math" panose="02040503050406030204" pitchFamily="18" charset="0"/>
                              <a:ea typeface="Cambria Math" panose="02040503050406030204" pitchFamily="18" charset="0"/>
                            </a:rPr>
                            <m:t>𝑒</m:t>
                          </m:r>
                        </m:e>
                        <m:sup>
                          <m:f>
                            <m:fPr>
                              <m:ctrlPr>
                                <a:rPr lang="hu-HU" sz="3200" b="0" i="1" smtClean="0">
                                  <a:solidFill>
                                    <a:schemeClr val="tx1"/>
                                  </a:solidFill>
                                  <a:latin typeface="Cambria Math" panose="02040503050406030204" pitchFamily="18" charset="0"/>
                                  <a:ea typeface="Cambria Math" panose="02040503050406030204" pitchFamily="18" charset="0"/>
                                </a:rPr>
                              </m:ctrlPr>
                            </m:fPr>
                            <m:num>
                              <m:r>
                                <a:rPr lang="hu-HU" sz="3200" b="0" i="1" smtClean="0">
                                  <a:solidFill>
                                    <a:srgbClr val="FF0000"/>
                                  </a:solidFill>
                                  <a:latin typeface="Cambria Math" panose="02040503050406030204" pitchFamily="18" charset="0"/>
                                  <a:ea typeface="Cambria Math" panose="02040503050406030204" pitchFamily="18" charset="0"/>
                                </a:rPr>
                                <m:t>𝑚</m:t>
                              </m:r>
                            </m:num>
                            <m:den>
                              <m:r>
                                <a:rPr lang="hu-HU" sz="3200" b="0" i="1" smtClean="0">
                                  <a:solidFill>
                                    <a:srgbClr val="2E0CFC"/>
                                  </a:solidFill>
                                  <a:latin typeface="Cambria Math" panose="02040503050406030204" pitchFamily="18" charset="0"/>
                                  <a:ea typeface="Cambria Math" panose="02040503050406030204" pitchFamily="18" charset="0"/>
                                </a:rPr>
                                <m:t>𝑇</m:t>
                              </m:r>
                            </m:den>
                          </m:f>
                        </m:sup>
                      </m:sSup>
                      <m:r>
                        <a:rPr lang="hu-HU" sz="3200" b="0" i="1" smtClean="0">
                          <a:solidFill>
                            <a:schemeClr val="tx1"/>
                          </a:solidFill>
                          <a:latin typeface="Cambria Math" panose="02040503050406030204" pitchFamily="18" charset="0"/>
                          <a:ea typeface="Cambria Math" panose="02040503050406030204" pitchFamily="18" charset="0"/>
                        </a:rPr>
                        <m:t>=</m:t>
                      </m:r>
                      <m:r>
                        <a:rPr lang="hu-HU" sz="3200" b="0" i="1" smtClean="0">
                          <a:solidFill>
                            <a:srgbClr val="FF6600"/>
                          </a:solidFill>
                          <a:latin typeface="Cambria Math" panose="02040503050406030204" pitchFamily="18" charset="0"/>
                          <a:ea typeface="Cambria Math" panose="02040503050406030204" pitchFamily="18" charset="0"/>
                        </a:rPr>
                        <m:t>𝐴</m:t>
                      </m:r>
                      <m:r>
                        <a:rPr lang="hu-HU" sz="3200" b="0" i="1" smtClean="0">
                          <a:solidFill>
                            <a:schemeClr val="tx1"/>
                          </a:solidFill>
                          <a:latin typeface="Cambria Math" panose="02040503050406030204" pitchFamily="18" charset="0"/>
                          <a:ea typeface="Cambria Math" panose="02040503050406030204" pitchFamily="18" charset="0"/>
                        </a:rPr>
                        <m:t>∙</m:t>
                      </m:r>
                      <m:sSup>
                        <m:sSupPr>
                          <m:ctrlPr>
                            <a:rPr lang="hu-HU" sz="3200" b="0" i="1" smtClean="0">
                              <a:solidFill>
                                <a:schemeClr val="tx1"/>
                              </a:solidFill>
                              <a:latin typeface="Cambria Math" panose="02040503050406030204" pitchFamily="18" charset="0"/>
                              <a:ea typeface="Cambria Math" panose="02040503050406030204" pitchFamily="18" charset="0"/>
                            </a:rPr>
                          </m:ctrlPr>
                        </m:sSupPr>
                        <m:e>
                          <m:r>
                            <a:rPr lang="hu-HU" sz="3200" b="0" i="1" smtClean="0">
                              <a:solidFill>
                                <a:schemeClr val="tx1"/>
                              </a:solidFill>
                              <a:latin typeface="Cambria Math" panose="02040503050406030204" pitchFamily="18" charset="0"/>
                              <a:ea typeface="Cambria Math" panose="02040503050406030204" pitchFamily="18" charset="0"/>
                            </a:rPr>
                            <m:t>𝑒</m:t>
                          </m:r>
                        </m:e>
                        <m:sup>
                          <m:r>
                            <a:rPr lang="hu-HU" sz="3200" b="0" i="1" smtClean="0">
                              <a:solidFill>
                                <a:srgbClr val="FF0000"/>
                              </a:solidFill>
                              <a:latin typeface="Cambria Math" panose="02040503050406030204" pitchFamily="18" charset="0"/>
                              <a:ea typeface="Cambria Math" panose="02040503050406030204" pitchFamily="18" charset="0"/>
                            </a:rPr>
                            <m:t>−</m:t>
                          </m:r>
                          <m:f>
                            <m:fPr>
                              <m:ctrlPr>
                                <a:rPr lang="hu-HU" sz="3200" b="0" i="1" smtClean="0">
                                  <a:solidFill>
                                    <a:schemeClr val="tx1"/>
                                  </a:solidFill>
                                  <a:latin typeface="Cambria Math" panose="02040503050406030204" pitchFamily="18" charset="0"/>
                                  <a:ea typeface="Cambria Math" panose="02040503050406030204" pitchFamily="18" charset="0"/>
                                </a:rPr>
                              </m:ctrlPr>
                            </m:fPr>
                            <m:num>
                              <m:sSub>
                                <m:sSubPr>
                                  <m:ctrlPr>
                                    <a:rPr lang="hu-HU" sz="3200" b="0" i="1" smtClean="0">
                                      <a:solidFill>
                                        <a:srgbClr val="FF0000"/>
                                      </a:solidFill>
                                      <a:latin typeface="Cambria Math" panose="02040503050406030204" pitchFamily="18" charset="0"/>
                                      <a:ea typeface="Cambria Math" panose="02040503050406030204" pitchFamily="18" charset="0"/>
                                    </a:rPr>
                                  </m:ctrlPr>
                                </m:sSubPr>
                                <m:e>
                                  <m:r>
                                    <a:rPr lang="hu-HU" sz="3200" b="0" i="1" smtClean="0">
                                      <a:solidFill>
                                        <a:srgbClr val="FF0000"/>
                                      </a:solidFill>
                                      <a:latin typeface="Cambria Math" panose="02040503050406030204" pitchFamily="18" charset="0"/>
                                      <a:ea typeface="Cambria Math" panose="02040503050406030204" pitchFamily="18" charset="0"/>
                                    </a:rPr>
                                    <m:t>𝐸</m:t>
                                  </m:r>
                                </m:e>
                                <m:sub>
                                  <m:r>
                                    <a:rPr lang="hu-HU" sz="3200" b="0" i="1" smtClean="0">
                                      <a:solidFill>
                                        <a:srgbClr val="FF0000"/>
                                      </a:solidFill>
                                      <a:latin typeface="Cambria Math" panose="02040503050406030204" pitchFamily="18" charset="0"/>
                                      <a:ea typeface="Cambria Math" panose="02040503050406030204" pitchFamily="18" charset="0"/>
                                    </a:rPr>
                                    <m:t>𝑎</m:t>
                                  </m:r>
                                </m:sub>
                              </m:sSub>
                            </m:num>
                            <m:den>
                              <m:r>
                                <a:rPr lang="hu-HU" sz="3200" b="0" i="1" smtClean="0">
                                  <a:solidFill>
                                    <a:srgbClr val="FF0000"/>
                                  </a:solidFill>
                                  <a:latin typeface="Cambria Math" panose="02040503050406030204" pitchFamily="18" charset="0"/>
                                  <a:ea typeface="Cambria Math" panose="02040503050406030204" pitchFamily="18" charset="0"/>
                                </a:rPr>
                                <m:t>𝑅</m:t>
                              </m:r>
                              <m:r>
                                <a:rPr lang="hu-HU" sz="3200" b="0" i="1" smtClean="0">
                                  <a:solidFill>
                                    <a:srgbClr val="2E0CFC"/>
                                  </a:solidFill>
                                  <a:latin typeface="Cambria Math" panose="02040503050406030204" pitchFamily="18" charset="0"/>
                                  <a:ea typeface="Cambria Math" panose="02040503050406030204" pitchFamily="18" charset="0"/>
                                </a:rPr>
                                <m:t>𝑇</m:t>
                              </m:r>
                            </m:den>
                          </m:f>
                        </m:sup>
                      </m:sSup>
                    </m:oMath>
                  </m:oMathPara>
                </a14:m>
                <a:endParaRPr lang="hu-HU" sz="3200" dirty="0"/>
              </a:p>
            </p:txBody>
          </p:sp>
        </mc:Choice>
        <mc:Fallback xmlns="">
          <p:sp>
            <p:nvSpPr>
              <p:cNvPr id="99" name="Szövegdoboz 98">
                <a:extLst>
                  <a:ext uri="{FF2B5EF4-FFF2-40B4-BE49-F238E27FC236}">
                    <a16:creationId xmlns:a16="http://schemas.microsoft.com/office/drawing/2014/main" id="{76783B26-8BF8-4DF9-B7F6-4AE51461373A}"/>
                  </a:ext>
                </a:extLst>
              </p:cNvPr>
              <p:cNvSpPr txBox="1">
                <a:spLocks noRot="1" noChangeAspect="1" noMove="1" noResize="1" noEditPoints="1" noAdjustHandles="1" noChangeArrowheads="1" noChangeShapeType="1" noTextEdit="1"/>
              </p:cNvSpPr>
              <p:nvPr/>
            </p:nvSpPr>
            <p:spPr>
              <a:xfrm>
                <a:off x="7315200" y="3550920"/>
                <a:ext cx="4463080" cy="717825"/>
              </a:xfrm>
              <a:prstGeom prst="rect">
                <a:avLst/>
              </a:prstGeom>
              <a:blipFill>
                <a:blip r:embed="rId3"/>
                <a:stretch>
                  <a:fillRect/>
                </a:stretch>
              </a:blipFill>
            </p:spPr>
            <p:txBody>
              <a:bodyPr/>
              <a:lstStyle/>
              <a:p>
                <a:r>
                  <a:rPr lang="hu-HU">
                    <a:noFill/>
                  </a:rPr>
                  <a:t> </a:t>
                </a:r>
              </a:p>
            </p:txBody>
          </p:sp>
        </mc:Fallback>
      </mc:AlternateContent>
      <p:sp>
        <p:nvSpPr>
          <p:cNvPr id="100" name="Szövegdoboz 99">
            <a:extLst>
              <a:ext uri="{FF2B5EF4-FFF2-40B4-BE49-F238E27FC236}">
                <a16:creationId xmlns:a16="http://schemas.microsoft.com/office/drawing/2014/main" id="{874899E3-9C66-4DC8-A71A-B2133DC6F97D}"/>
              </a:ext>
            </a:extLst>
          </p:cNvPr>
          <p:cNvSpPr txBox="1"/>
          <p:nvPr/>
        </p:nvSpPr>
        <p:spPr>
          <a:xfrm>
            <a:off x="7909560" y="4572000"/>
            <a:ext cx="3396314" cy="461665"/>
          </a:xfrm>
          <a:prstGeom prst="rect">
            <a:avLst/>
          </a:prstGeom>
          <a:noFill/>
        </p:spPr>
        <p:txBody>
          <a:bodyPr wrap="none" rtlCol="0">
            <a:spAutoFit/>
          </a:bodyPr>
          <a:lstStyle/>
          <a:p>
            <a:r>
              <a:rPr lang="hu-HU" sz="2400" i="1" dirty="0">
                <a:solidFill>
                  <a:srgbClr val="FF6600"/>
                </a:solidFill>
                <a:latin typeface="Times New Roman" panose="02020603050405020304" pitchFamily="18" charset="0"/>
                <a:cs typeface="Times New Roman" panose="02020603050405020304" pitchFamily="18" charset="0"/>
              </a:rPr>
              <a:t>A</a:t>
            </a:r>
            <a:r>
              <a:rPr lang="hu-HU" sz="2400" i="1" dirty="0">
                <a:latin typeface="Times New Roman" panose="02020603050405020304" pitchFamily="18" charset="0"/>
                <a:cs typeface="Times New Roman" panose="02020603050405020304" pitchFamily="18" charset="0"/>
              </a:rPr>
              <a:t> </a:t>
            </a:r>
            <a:r>
              <a:rPr lang="hu-HU" sz="2400" dirty="0" smtClean="0">
                <a:latin typeface="Times New Roman" panose="02020603050405020304" pitchFamily="18" charset="0"/>
                <a:cs typeface="Times New Roman" panose="02020603050405020304" pitchFamily="18" charset="0"/>
              </a:rPr>
              <a:t>– pre-exponential </a:t>
            </a:r>
            <a:r>
              <a:rPr lang="hu-HU" sz="2400" dirty="0">
                <a:latin typeface="Times New Roman" panose="02020603050405020304" pitchFamily="18" charset="0"/>
                <a:cs typeface="Times New Roman" panose="02020603050405020304" pitchFamily="18" charset="0"/>
              </a:rPr>
              <a:t>factor</a:t>
            </a:r>
          </a:p>
        </p:txBody>
      </p:sp>
      <p:sp>
        <p:nvSpPr>
          <p:cNvPr id="72" name="Cím 1">
            <a:extLst>
              <a:ext uri="{FF2B5EF4-FFF2-40B4-BE49-F238E27FC236}">
                <a16:creationId xmlns:a16="http://schemas.microsoft.com/office/drawing/2014/main" id="{D50E7FE7-7A6B-4BF8-9EE5-6AB1B782DF72}"/>
              </a:ext>
            </a:extLst>
          </p:cNvPr>
          <p:cNvSpPr>
            <a:spLocks noGrp="1"/>
          </p:cNvSpPr>
          <p:nvPr>
            <p:ph type="title"/>
          </p:nvPr>
        </p:nvSpPr>
        <p:spPr>
          <a:xfrm>
            <a:off x="838200" y="365125"/>
            <a:ext cx="10515600" cy="1325563"/>
          </a:xfrm>
        </p:spPr>
        <p:txBody>
          <a:bodyPr/>
          <a:lstStyle/>
          <a:p>
            <a:pPr algn="ctr"/>
            <a:r>
              <a:rPr lang="en-US" dirty="0">
                <a:latin typeface="Times New Roman" panose="02020603050405020304" pitchFamily="18" charset="0"/>
                <a:cs typeface="Times New Roman" panose="02020603050405020304" pitchFamily="18" charset="0"/>
              </a:rPr>
              <a:t>Temperature dependence of reaction rates</a:t>
            </a:r>
            <a:endParaRPr lang="hu-H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31571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4.16667E-7 -1.48148E-6 L 0.22734 -0.10648 " pathEditMode="relative" rAng="0" ptsTypes="AA">
                                      <p:cBhvr>
                                        <p:cTn id="6" dur="2000" fill="hold"/>
                                        <p:tgtEl>
                                          <p:spTgt spid="41"/>
                                        </p:tgtEl>
                                        <p:attrNameLst>
                                          <p:attrName>ppt_x</p:attrName>
                                          <p:attrName>ppt_y</p:attrName>
                                        </p:attrNameLst>
                                      </p:cBhvr>
                                      <p:rCtr x="11380" y="-5301"/>
                                    </p:animMotion>
                                  </p:childTnLst>
                                  <p:subTnLst>
                                    <p:set>
                                      <p:cBhvr override="childStyle">
                                        <p:cTn dur="1" fill="hold" display="0" masterRel="sameClick" afterEffect="1">
                                          <p:stCondLst>
                                            <p:cond evt="end" delay="0">
                                              <p:tn val="5"/>
                                            </p:cond>
                                          </p:stCondLst>
                                        </p:cTn>
                                        <p:tgtEl>
                                          <p:spTgt spid="41"/>
                                        </p:tgtEl>
                                        <p:attrNameLst>
                                          <p:attrName>style.visibility</p:attrName>
                                        </p:attrNameLst>
                                      </p:cBhvr>
                                      <p:to>
                                        <p:strVal val="hidden"/>
                                      </p:to>
                                    </p:set>
                                  </p:subTnLst>
                                </p:cTn>
                              </p:par>
                              <p:par>
                                <p:cTn id="7" presetID="42" presetClass="path" presetSubtype="0" accel="50000" decel="50000" fill="hold" grpId="0" nodeType="withEffect">
                                  <p:stCondLst>
                                    <p:cond delay="0"/>
                                  </p:stCondLst>
                                  <p:childTnLst>
                                    <p:animMotion origin="layout" path="M 4.375E-6 -4.44444E-6 L 0.10234 -0.11111 " pathEditMode="relative" rAng="0" ptsTypes="AA">
                                      <p:cBhvr>
                                        <p:cTn id="8" dur="2000" fill="hold"/>
                                        <p:tgtEl>
                                          <p:spTgt spid="42"/>
                                        </p:tgtEl>
                                        <p:attrNameLst>
                                          <p:attrName>ppt_x</p:attrName>
                                          <p:attrName>ppt_y</p:attrName>
                                        </p:attrNameLst>
                                      </p:cBhvr>
                                      <p:rCtr x="5117" y="-5509"/>
                                    </p:animMotion>
                                  </p:childTnLst>
                                  <p:subTnLst>
                                    <p:set>
                                      <p:cBhvr override="childStyle">
                                        <p:cTn dur="1" fill="hold" display="0" masterRel="sameClick" afterEffect="1">
                                          <p:stCondLst>
                                            <p:cond evt="end" delay="0">
                                              <p:tn val="7"/>
                                            </p:cond>
                                          </p:stCondLst>
                                        </p:cTn>
                                        <p:tgtEl>
                                          <p:spTgt spid="42"/>
                                        </p:tgtEl>
                                        <p:attrNameLst>
                                          <p:attrName>style.visibility</p:attrName>
                                        </p:attrNameLst>
                                      </p:cBhvr>
                                      <p:to>
                                        <p:strVal val="hidden"/>
                                      </p:to>
                                    </p:set>
                                  </p:subTnLst>
                                </p:cTn>
                              </p:par>
                            </p:childTnLst>
                          </p:cTn>
                        </p:par>
                        <p:par>
                          <p:cTn id="9" fill="hold">
                            <p:stCondLst>
                              <p:cond delay="2000"/>
                            </p:stCondLst>
                            <p:childTnLst>
                              <p:par>
                                <p:cTn id="10" presetID="1" presetClass="entr" presetSubtype="0" fill="hold" grpId="1" nodeType="afterEffect">
                                  <p:stCondLst>
                                    <p:cond delay="0"/>
                                  </p:stCondLst>
                                  <p:childTnLst>
                                    <p:set>
                                      <p:cBhvr>
                                        <p:cTn id="11" dur="1" fill="hold">
                                          <p:stCondLst>
                                            <p:cond delay="0"/>
                                          </p:stCondLst>
                                        </p:cTn>
                                        <p:tgtEl>
                                          <p:spTgt spid="44"/>
                                        </p:tgtEl>
                                        <p:attrNameLst>
                                          <p:attrName>style.visibility</p:attrName>
                                        </p:attrNameLst>
                                      </p:cBhvr>
                                      <p:to>
                                        <p:strVal val="visible"/>
                                      </p:to>
                                    </p:set>
                                  </p:childTnLst>
                                </p:cTn>
                              </p:par>
                            </p:childTnLst>
                          </p:cTn>
                        </p:par>
                        <p:par>
                          <p:cTn id="12" fill="hold">
                            <p:stCondLst>
                              <p:cond delay="2000"/>
                            </p:stCondLst>
                            <p:childTnLst>
                              <p:par>
                                <p:cTn id="13" presetID="1" presetClass="entr" presetSubtype="0" fill="hold" grpId="1" nodeType="afterEffect">
                                  <p:stCondLst>
                                    <p:cond delay="0"/>
                                  </p:stCondLst>
                                  <p:childTnLst>
                                    <p:set>
                                      <p:cBhvr>
                                        <p:cTn id="14" dur="1" fill="hold">
                                          <p:stCondLst>
                                            <p:cond delay="0"/>
                                          </p:stCondLst>
                                        </p:cTn>
                                        <p:tgtEl>
                                          <p:spTgt spid="4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42" presetClass="path" presetSubtype="0" accel="50000" decel="50000" fill="hold" grpId="0" nodeType="clickEffect">
                                  <p:stCondLst>
                                    <p:cond delay="0"/>
                                  </p:stCondLst>
                                  <p:childTnLst>
                                    <p:animMotion origin="layout" path="M 6.25E-7 -3.33333E-6 L 0.08711 -0.1132 " pathEditMode="relative" rAng="0" ptsTypes="AA">
                                      <p:cBhvr>
                                        <p:cTn id="18" dur="2000" fill="hold"/>
                                        <p:tgtEl>
                                          <p:spTgt spid="44"/>
                                        </p:tgtEl>
                                        <p:attrNameLst>
                                          <p:attrName>ppt_x</p:attrName>
                                          <p:attrName>ppt_y</p:attrName>
                                        </p:attrNameLst>
                                      </p:cBhvr>
                                      <p:rCtr x="4427" y="-5718"/>
                                    </p:animMotion>
                                  </p:childTnLst>
                                  <p:subTnLst>
                                    <p:set>
                                      <p:cBhvr override="childStyle">
                                        <p:cTn dur="1" fill="hold" display="0" masterRel="sameClick" afterEffect="1">
                                          <p:stCondLst>
                                            <p:cond evt="end" delay="0">
                                              <p:tn val="17"/>
                                            </p:cond>
                                          </p:stCondLst>
                                        </p:cTn>
                                        <p:tgtEl>
                                          <p:spTgt spid="44"/>
                                        </p:tgtEl>
                                        <p:attrNameLst>
                                          <p:attrName>style.visibility</p:attrName>
                                        </p:attrNameLst>
                                      </p:cBhvr>
                                      <p:to>
                                        <p:strVal val="hidden"/>
                                      </p:to>
                                    </p:set>
                                  </p:subTnLst>
                                </p:cTn>
                              </p:par>
                              <p:par>
                                <p:cTn id="19" presetID="42" presetClass="path" presetSubtype="0" accel="50000" decel="50000" fill="hold" grpId="0" nodeType="withEffect">
                                  <p:stCondLst>
                                    <p:cond delay="0"/>
                                  </p:stCondLst>
                                  <p:childTnLst>
                                    <p:animMotion origin="layout" path="M -3.33333E-6 0 L 0.10534 -0.11412 " pathEditMode="relative" rAng="0" ptsTypes="AA">
                                      <p:cBhvr>
                                        <p:cTn id="20" dur="2000" fill="hold"/>
                                        <p:tgtEl>
                                          <p:spTgt spid="43"/>
                                        </p:tgtEl>
                                        <p:attrNameLst>
                                          <p:attrName>ppt_x</p:attrName>
                                          <p:attrName>ppt_y</p:attrName>
                                        </p:attrNameLst>
                                      </p:cBhvr>
                                      <p:rCtr x="5260" y="-5718"/>
                                    </p:animMotion>
                                  </p:childTnLst>
                                  <p:subTnLst>
                                    <p:set>
                                      <p:cBhvr override="childStyle">
                                        <p:cTn dur="1" fill="hold" display="0" masterRel="sameClick" afterEffect="1">
                                          <p:stCondLst>
                                            <p:cond evt="end" delay="0">
                                              <p:tn val="19"/>
                                            </p:cond>
                                          </p:stCondLst>
                                        </p:cTn>
                                        <p:tgtEl>
                                          <p:spTgt spid="43"/>
                                        </p:tgtEl>
                                        <p:attrNameLst>
                                          <p:attrName>style.visibility</p:attrName>
                                        </p:attrNameLst>
                                      </p:cBhvr>
                                      <p:to>
                                        <p:strVal val="hidden"/>
                                      </p:to>
                                    </p:set>
                                  </p:subTnLst>
                                </p:cTn>
                              </p:par>
                            </p:childTnLst>
                          </p:cTn>
                        </p:par>
                        <p:par>
                          <p:cTn id="21" fill="hold">
                            <p:stCondLst>
                              <p:cond delay="2000"/>
                            </p:stCondLst>
                            <p:childTnLst>
                              <p:par>
                                <p:cTn id="22" presetID="1" presetClass="entr" presetSubtype="0" fill="hold" nodeType="afterEffect">
                                  <p:stCondLst>
                                    <p:cond delay="0"/>
                                  </p:stCondLst>
                                  <p:childTnLst>
                                    <p:set>
                                      <p:cBhvr>
                                        <p:cTn id="23" dur="1" fill="hold">
                                          <p:stCondLst>
                                            <p:cond delay="0"/>
                                          </p:stCondLst>
                                        </p:cTn>
                                        <p:tgtEl>
                                          <p:spTgt spid="85"/>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51"/>
                                        </p:tgtEl>
                                        <p:attrNameLst>
                                          <p:attrName>style.visibility</p:attrName>
                                        </p:attrNameLst>
                                      </p:cBhvr>
                                      <p:to>
                                        <p:strVal val="visible"/>
                                      </p:to>
                                    </p:set>
                                  </p:childTnLst>
                                </p:cTn>
                              </p:par>
                              <p:par>
                                <p:cTn id="28" presetID="1" presetClass="entr" presetSubtype="0" fill="hold" nodeType="withEffect">
                                  <p:stCondLst>
                                    <p:cond delay="0"/>
                                  </p:stCondLst>
                                  <p:childTnLst>
                                    <p:set>
                                      <p:cBhvr>
                                        <p:cTn id="29" dur="1" fill="hold">
                                          <p:stCondLst>
                                            <p:cond delay="0"/>
                                          </p:stCondLst>
                                        </p:cTn>
                                        <p:tgtEl>
                                          <p:spTgt spid="52"/>
                                        </p:tgtEl>
                                        <p:attrNameLst>
                                          <p:attrName>style.visibility</p:attrName>
                                        </p:attrNameLst>
                                      </p:cBhvr>
                                      <p:to>
                                        <p:strVal val="visible"/>
                                      </p:to>
                                    </p:set>
                                  </p:childTnLst>
                                </p:cTn>
                              </p:par>
                              <p:par>
                                <p:cTn id="30" presetID="1" presetClass="entr" presetSubtype="0" fill="hold" nodeType="withEffect">
                                  <p:stCondLst>
                                    <p:cond delay="0"/>
                                  </p:stCondLst>
                                  <p:childTnLst>
                                    <p:set>
                                      <p:cBhvr>
                                        <p:cTn id="31" dur="1" fill="hold">
                                          <p:stCondLst>
                                            <p:cond delay="0"/>
                                          </p:stCondLst>
                                        </p:cTn>
                                        <p:tgtEl>
                                          <p:spTgt spid="53"/>
                                        </p:tgtEl>
                                        <p:attrNameLst>
                                          <p:attrName>style.visibility</p:attrName>
                                        </p:attrNameLst>
                                      </p:cBhvr>
                                      <p:to>
                                        <p:strVal val="visible"/>
                                      </p:to>
                                    </p:set>
                                  </p:childTnLst>
                                </p:cTn>
                              </p:par>
                              <p:par>
                                <p:cTn id="32" presetID="1" presetClass="exit" presetSubtype="0" fill="hold" nodeType="withEffect">
                                  <p:stCondLst>
                                    <p:cond delay="0"/>
                                  </p:stCondLst>
                                  <p:childTnLst>
                                    <p:set>
                                      <p:cBhvr>
                                        <p:cTn id="33" dur="1" fill="hold">
                                          <p:stCondLst>
                                            <p:cond delay="0"/>
                                          </p:stCondLst>
                                        </p:cTn>
                                        <p:tgtEl>
                                          <p:spTgt spid="85"/>
                                        </p:tgtEl>
                                        <p:attrNameLst>
                                          <p:attrName>style.visibility</p:attrName>
                                        </p:attrNameLst>
                                      </p:cBhvr>
                                      <p:to>
                                        <p:strVal val="hidden"/>
                                      </p:to>
                                    </p:set>
                                  </p:childTnLst>
                                </p:cTn>
                              </p:par>
                            </p:childTnLst>
                          </p:cTn>
                        </p:par>
                        <p:par>
                          <p:cTn id="34" fill="hold">
                            <p:stCondLst>
                              <p:cond delay="0"/>
                            </p:stCondLst>
                            <p:childTnLst>
                              <p:par>
                                <p:cTn id="35" presetID="42" presetClass="path" presetSubtype="0" accel="50000" decel="50000" fill="hold" nodeType="afterEffect">
                                  <p:stCondLst>
                                    <p:cond delay="0"/>
                                  </p:stCondLst>
                                  <p:childTnLst>
                                    <p:animMotion origin="layout" path="M 4.79167E-6 -2.22222E-6 L 0.13593 0.43982 " pathEditMode="relative" rAng="0" ptsTypes="AA">
                                      <p:cBhvr>
                                        <p:cTn id="36" dur="2000" fill="hold"/>
                                        <p:tgtEl>
                                          <p:spTgt spid="51"/>
                                        </p:tgtEl>
                                        <p:attrNameLst>
                                          <p:attrName>ppt_x</p:attrName>
                                          <p:attrName>ppt_y</p:attrName>
                                        </p:attrNameLst>
                                      </p:cBhvr>
                                      <p:rCtr x="6797" y="21991"/>
                                    </p:animMotion>
                                  </p:childTnLst>
                                  <p:subTnLst>
                                    <p:set>
                                      <p:cBhvr override="childStyle">
                                        <p:cTn dur="1" fill="hold" display="0" masterRel="sameClick" afterEffect="1">
                                          <p:stCondLst>
                                            <p:cond evt="end" delay="0">
                                              <p:tn val="35"/>
                                            </p:cond>
                                          </p:stCondLst>
                                        </p:cTn>
                                        <p:tgtEl>
                                          <p:spTgt spid="51"/>
                                        </p:tgtEl>
                                        <p:attrNameLst>
                                          <p:attrName>style.visibility</p:attrName>
                                        </p:attrNameLst>
                                      </p:cBhvr>
                                      <p:to>
                                        <p:strVal val="hidden"/>
                                      </p:to>
                                    </p:set>
                                  </p:subTnLst>
                                </p:cTn>
                              </p:par>
                              <p:par>
                                <p:cTn id="37" presetID="42" presetClass="path" presetSubtype="0" accel="50000" decel="50000" fill="hold" nodeType="withEffect">
                                  <p:stCondLst>
                                    <p:cond delay="0"/>
                                  </p:stCondLst>
                                  <p:childTnLst>
                                    <p:animMotion origin="layout" path="M -6.25E-7 4.44444E-6 L 0.15859 0.46435 " pathEditMode="relative" rAng="0" ptsTypes="AA">
                                      <p:cBhvr>
                                        <p:cTn id="38" dur="2000" fill="hold"/>
                                        <p:tgtEl>
                                          <p:spTgt spid="52"/>
                                        </p:tgtEl>
                                        <p:attrNameLst>
                                          <p:attrName>ppt_x</p:attrName>
                                          <p:attrName>ppt_y</p:attrName>
                                        </p:attrNameLst>
                                      </p:cBhvr>
                                      <p:rCtr x="7930" y="23218"/>
                                    </p:animMotion>
                                  </p:childTnLst>
                                  <p:subTnLst>
                                    <p:set>
                                      <p:cBhvr override="childStyle">
                                        <p:cTn dur="1" fill="hold" display="0" masterRel="sameClick" afterEffect="1">
                                          <p:stCondLst>
                                            <p:cond evt="end" delay="0">
                                              <p:tn val="37"/>
                                            </p:cond>
                                          </p:stCondLst>
                                        </p:cTn>
                                        <p:tgtEl>
                                          <p:spTgt spid="52"/>
                                        </p:tgtEl>
                                        <p:attrNameLst>
                                          <p:attrName>style.visibility</p:attrName>
                                        </p:attrNameLst>
                                      </p:cBhvr>
                                      <p:to>
                                        <p:strVal val="hidden"/>
                                      </p:to>
                                    </p:set>
                                  </p:subTnLst>
                                </p:cTn>
                              </p:par>
                              <p:par>
                                <p:cTn id="39" presetID="42" presetClass="path" presetSubtype="0" accel="50000" decel="50000" fill="hold" nodeType="withEffect">
                                  <p:stCondLst>
                                    <p:cond delay="0"/>
                                  </p:stCondLst>
                                  <p:childTnLst>
                                    <p:animMotion origin="layout" path="M 1.25E-6 1.11111E-6 L 0.17435 0.45764 " pathEditMode="relative" rAng="0" ptsTypes="AA">
                                      <p:cBhvr>
                                        <p:cTn id="40" dur="2000" fill="hold"/>
                                        <p:tgtEl>
                                          <p:spTgt spid="53"/>
                                        </p:tgtEl>
                                        <p:attrNameLst>
                                          <p:attrName>ppt_x</p:attrName>
                                          <p:attrName>ppt_y</p:attrName>
                                        </p:attrNameLst>
                                      </p:cBhvr>
                                      <p:rCtr x="8711" y="22870"/>
                                    </p:animMotion>
                                  </p:childTnLst>
                                  <p:subTnLst>
                                    <p:set>
                                      <p:cBhvr override="childStyle">
                                        <p:cTn dur="1" fill="hold" display="0" masterRel="sameClick" afterEffect="1">
                                          <p:stCondLst>
                                            <p:cond evt="end" delay="0">
                                              <p:tn val="39"/>
                                            </p:cond>
                                          </p:stCondLst>
                                        </p:cTn>
                                        <p:tgtEl>
                                          <p:spTgt spid="53"/>
                                        </p:tgtEl>
                                        <p:attrNameLst>
                                          <p:attrName>style.visibility</p:attrName>
                                        </p:attrNameLst>
                                      </p:cBhvr>
                                      <p:to>
                                        <p:strVal val="hidden"/>
                                      </p:to>
                                    </p:set>
                                  </p:subTnLst>
                                </p:cTn>
                              </p:par>
                            </p:childTnLst>
                          </p:cTn>
                        </p:par>
                        <p:par>
                          <p:cTn id="41" fill="hold">
                            <p:stCondLst>
                              <p:cond delay="2000"/>
                            </p:stCondLst>
                            <p:childTnLst>
                              <p:par>
                                <p:cTn id="42" presetID="1" presetClass="entr" presetSubtype="0" fill="hold" nodeType="afterEffect">
                                  <p:stCondLst>
                                    <p:cond delay="0"/>
                                  </p:stCondLst>
                                  <p:childTnLst>
                                    <p:set>
                                      <p:cBhvr>
                                        <p:cTn id="43" dur="1" fill="hold">
                                          <p:stCondLst>
                                            <p:cond delay="0"/>
                                          </p:stCondLst>
                                        </p:cTn>
                                        <p:tgtEl>
                                          <p:spTgt spid="57"/>
                                        </p:tgtEl>
                                        <p:attrNameLst>
                                          <p:attrName>style.visibility</p:attrName>
                                        </p:attrNameLst>
                                      </p:cBhvr>
                                      <p:to>
                                        <p:strVal val="visible"/>
                                      </p:to>
                                    </p:set>
                                  </p:childTnLst>
                                </p:cTn>
                              </p:par>
                            </p:childTnLst>
                          </p:cTn>
                        </p:par>
                        <p:par>
                          <p:cTn id="44" fill="hold">
                            <p:stCondLst>
                              <p:cond delay="2000"/>
                            </p:stCondLst>
                            <p:childTnLst>
                              <p:par>
                                <p:cTn id="45" presetID="1" presetClass="entr" presetSubtype="0" fill="hold" nodeType="afterEffect">
                                  <p:stCondLst>
                                    <p:cond delay="0"/>
                                  </p:stCondLst>
                                  <p:childTnLst>
                                    <p:set>
                                      <p:cBhvr>
                                        <p:cTn id="46" dur="1" fill="hold">
                                          <p:stCondLst>
                                            <p:cond delay="0"/>
                                          </p:stCondLst>
                                        </p:cTn>
                                        <p:tgtEl>
                                          <p:spTgt spid="54"/>
                                        </p:tgtEl>
                                        <p:attrNameLst>
                                          <p:attrName>style.visibility</p:attrName>
                                        </p:attrNameLst>
                                      </p:cBhvr>
                                      <p:to>
                                        <p:strVal val="visible"/>
                                      </p:to>
                                    </p:set>
                                  </p:childTnLst>
                                </p:cTn>
                              </p:par>
                            </p:childTnLst>
                          </p:cTn>
                        </p:par>
                        <p:par>
                          <p:cTn id="47" fill="hold">
                            <p:stCondLst>
                              <p:cond delay="2000"/>
                            </p:stCondLst>
                            <p:childTnLst>
                              <p:par>
                                <p:cTn id="48" presetID="1" presetClass="entr" presetSubtype="0" fill="hold" nodeType="afterEffect">
                                  <p:stCondLst>
                                    <p:cond delay="0"/>
                                  </p:stCondLst>
                                  <p:childTnLst>
                                    <p:set>
                                      <p:cBhvr>
                                        <p:cTn id="49" dur="1" fill="hold">
                                          <p:stCondLst>
                                            <p:cond delay="0"/>
                                          </p:stCondLst>
                                        </p:cTn>
                                        <p:tgtEl>
                                          <p:spTgt spid="60"/>
                                        </p:tgtEl>
                                        <p:attrNameLst>
                                          <p:attrName>style.visibility</p:attrName>
                                        </p:attrNameLst>
                                      </p:cBhvr>
                                      <p:to>
                                        <p:strVal val="visible"/>
                                      </p:to>
                                    </p:set>
                                  </p:childTnLst>
                                </p:cTn>
                              </p:par>
                            </p:childTnLst>
                          </p:cTn>
                        </p:par>
                        <p:par>
                          <p:cTn id="50" fill="hold">
                            <p:stCondLst>
                              <p:cond delay="2000"/>
                            </p:stCondLst>
                            <p:childTnLst>
                              <p:par>
                                <p:cTn id="51" presetID="42" presetClass="path" presetSubtype="0" accel="50000" decel="50000" fill="hold" nodeType="afterEffect">
                                  <p:stCondLst>
                                    <p:cond delay="0"/>
                                  </p:stCondLst>
                                  <p:childTnLst>
                                    <p:animMotion origin="layout" path="M -2.08333E-7 -7.40741E-7 L 0.05925 0.02153 " pathEditMode="relative" rAng="0" ptsTypes="AA">
                                      <p:cBhvr>
                                        <p:cTn id="52" dur="2000" fill="hold"/>
                                        <p:tgtEl>
                                          <p:spTgt spid="57"/>
                                        </p:tgtEl>
                                        <p:attrNameLst>
                                          <p:attrName>ppt_x</p:attrName>
                                          <p:attrName>ppt_y</p:attrName>
                                        </p:attrNameLst>
                                      </p:cBhvr>
                                      <p:rCtr x="2956" y="1065"/>
                                    </p:animMotion>
                                  </p:childTnLst>
                                  <p:subTnLst>
                                    <p:set>
                                      <p:cBhvr override="childStyle">
                                        <p:cTn dur="1" fill="hold" display="0" masterRel="sameClick" afterEffect="1">
                                          <p:stCondLst>
                                            <p:cond evt="end" delay="0">
                                              <p:tn val="51"/>
                                            </p:cond>
                                          </p:stCondLst>
                                        </p:cTn>
                                        <p:tgtEl>
                                          <p:spTgt spid="57"/>
                                        </p:tgtEl>
                                        <p:attrNameLst>
                                          <p:attrName>style.visibility</p:attrName>
                                        </p:attrNameLst>
                                      </p:cBhvr>
                                      <p:to>
                                        <p:strVal val="hidden"/>
                                      </p:to>
                                    </p:set>
                                  </p:subTnLst>
                                </p:cTn>
                              </p:par>
                              <p:par>
                                <p:cTn id="53" presetID="42" presetClass="path" presetSubtype="0" accel="50000" decel="50000" fill="hold" nodeType="withEffect">
                                  <p:stCondLst>
                                    <p:cond delay="0"/>
                                  </p:stCondLst>
                                  <p:childTnLst>
                                    <p:animMotion origin="layout" path="M -3.125E-6 -4.07407E-6 L 0.09232 0.0051 " pathEditMode="relative" rAng="0" ptsTypes="AA">
                                      <p:cBhvr>
                                        <p:cTn id="54" dur="2000" fill="hold"/>
                                        <p:tgtEl>
                                          <p:spTgt spid="54"/>
                                        </p:tgtEl>
                                        <p:attrNameLst>
                                          <p:attrName>ppt_x</p:attrName>
                                          <p:attrName>ppt_y</p:attrName>
                                        </p:attrNameLst>
                                      </p:cBhvr>
                                      <p:rCtr x="4609" y="255"/>
                                    </p:animMotion>
                                  </p:childTnLst>
                                  <p:subTnLst>
                                    <p:set>
                                      <p:cBhvr override="childStyle">
                                        <p:cTn dur="1" fill="hold" display="0" masterRel="sameClick" afterEffect="1">
                                          <p:stCondLst>
                                            <p:cond evt="end" delay="0">
                                              <p:tn val="53"/>
                                            </p:cond>
                                          </p:stCondLst>
                                        </p:cTn>
                                        <p:tgtEl>
                                          <p:spTgt spid="54"/>
                                        </p:tgtEl>
                                        <p:attrNameLst>
                                          <p:attrName>style.visibility</p:attrName>
                                        </p:attrNameLst>
                                      </p:cBhvr>
                                      <p:to>
                                        <p:strVal val="hidden"/>
                                      </p:to>
                                    </p:set>
                                  </p:subTnLst>
                                </p:cTn>
                              </p:par>
                              <p:par>
                                <p:cTn id="55" presetID="42" presetClass="path" presetSubtype="0" accel="50000" decel="50000" fill="hold" nodeType="withEffect">
                                  <p:stCondLst>
                                    <p:cond delay="0"/>
                                  </p:stCondLst>
                                  <p:childTnLst>
                                    <p:animMotion origin="layout" path="M 3.75E-6 -4.07407E-6 L 0.12734 0.0051 " pathEditMode="relative" rAng="0" ptsTypes="AA">
                                      <p:cBhvr>
                                        <p:cTn id="56" dur="2000" fill="hold"/>
                                        <p:tgtEl>
                                          <p:spTgt spid="60"/>
                                        </p:tgtEl>
                                        <p:attrNameLst>
                                          <p:attrName>ppt_x</p:attrName>
                                          <p:attrName>ppt_y</p:attrName>
                                        </p:attrNameLst>
                                      </p:cBhvr>
                                      <p:rCtr x="6367" y="255"/>
                                    </p:animMotion>
                                  </p:childTnLst>
                                  <p:subTnLst>
                                    <p:set>
                                      <p:cBhvr override="childStyle">
                                        <p:cTn dur="1" fill="hold" display="0" masterRel="sameClick" afterEffect="1">
                                          <p:stCondLst>
                                            <p:cond evt="end" delay="0">
                                              <p:tn val="55"/>
                                            </p:cond>
                                          </p:stCondLst>
                                        </p:cTn>
                                        <p:tgtEl>
                                          <p:spTgt spid="60"/>
                                        </p:tgtEl>
                                        <p:attrNameLst>
                                          <p:attrName>style.visibility</p:attrName>
                                        </p:attrNameLst>
                                      </p:cBhvr>
                                      <p:to>
                                        <p:strVal val="hidden"/>
                                      </p:to>
                                    </p:set>
                                  </p:subTnLst>
                                </p:cTn>
                              </p:par>
                            </p:childTnLst>
                          </p:cTn>
                        </p:par>
                        <p:par>
                          <p:cTn id="57" fill="hold">
                            <p:stCondLst>
                              <p:cond delay="4000"/>
                            </p:stCondLst>
                            <p:childTnLst>
                              <p:par>
                                <p:cTn id="58" presetID="1" presetClass="entr" presetSubtype="0" fill="hold" nodeType="afterEffect">
                                  <p:stCondLst>
                                    <p:cond delay="0"/>
                                  </p:stCondLst>
                                  <p:childTnLst>
                                    <p:set>
                                      <p:cBhvr>
                                        <p:cTn id="59" dur="1" fill="hold">
                                          <p:stCondLst>
                                            <p:cond delay="0"/>
                                          </p:stCondLst>
                                        </p:cTn>
                                        <p:tgtEl>
                                          <p:spTgt spid="69"/>
                                        </p:tgtEl>
                                        <p:attrNameLst>
                                          <p:attrName>style.visibility</p:attrName>
                                        </p:attrNameLst>
                                      </p:cBhvr>
                                      <p:to>
                                        <p:strVal val="visible"/>
                                      </p:to>
                                    </p:set>
                                  </p:childTnLst>
                                </p:cTn>
                              </p:par>
                            </p:childTnLst>
                          </p:cTn>
                        </p:par>
                        <p:par>
                          <p:cTn id="60" fill="hold">
                            <p:stCondLst>
                              <p:cond delay="4000"/>
                            </p:stCondLst>
                            <p:childTnLst>
                              <p:par>
                                <p:cTn id="61" presetID="1" presetClass="entr" presetSubtype="0" fill="hold" nodeType="afterEffect">
                                  <p:stCondLst>
                                    <p:cond delay="0"/>
                                  </p:stCondLst>
                                  <p:childTnLst>
                                    <p:set>
                                      <p:cBhvr>
                                        <p:cTn id="62" dur="1" fill="hold">
                                          <p:stCondLst>
                                            <p:cond delay="0"/>
                                          </p:stCondLst>
                                        </p:cTn>
                                        <p:tgtEl>
                                          <p:spTgt spid="63"/>
                                        </p:tgtEl>
                                        <p:attrNameLst>
                                          <p:attrName>style.visibility</p:attrName>
                                        </p:attrNameLst>
                                      </p:cBhvr>
                                      <p:to>
                                        <p:strVal val="visible"/>
                                      </p:to>
                                    </p:set>
                                  </p:childTnLst>
                                </p:cTn>
                              </p:par>
                            </p:childTnLst>
                          </p:cTn>
                        </p:par>
                        <p:par>
                          <p:cTn id="63" fill="hold">
                            <p:stCondLst>
                              <p:cond delay="4000"/>
                            </p:stCondLst>
                            <p:childTnLst>
                              <p:par>
                                <p:cTn id="64" presetID="1" presetClass="entr" presetSubtype="0" fill="hold" nodeType="afterEffect">
                                  <p:stCondLst>
                                    <p:cond delay="0"/>
                                  </p:stCondLst>
                                  <p:childTnLst>
                                    <p:set>
                                      <p:cBhvr>
                                        <p:cTn id="65" dur="1" fill="hold">
                                          <p:stCondLst>
                                            <p:cond delay="0"/>
                                          </p:stCondLst>
                                        </p:cTn>
                                        <p:tgtEl>
                                          <p:spTgt spid="66"/>
                                        </p:tgtEl>
                                        <p:attrNameLst>
                                          <p:attrName>style.visibility</p:attrName>
                                        </p:attrNameLst>
                                      </p:cBhvr>
                                      <p:to>
                                        <p:strVal val="visible"/>
                                      </p:to>
                                    </p:set>
                                  </p:childTnLst>
                                </p:cTn>
                              </p:par>
                            </p:childTnLst>
                          </p:cTn>
                        </p:par>
                      </p:childTnLst>
                    </p:cTn>
                  </p:par>
                  <p:par>
                    <p:cTn id="66" fill="hold">
                      <p:stCondLst>
                        <p:cond delay="indefinite"/>
                      </p:stCondLst>
                      <p:childTnLst>
                        <p:par>
                          <p:cTn id="67" fill="hold">
                            <p:stCondLst>
                              <p:cond delay="0"/>
                            </p:stCondLst>
                            <p:childTnLst>
                              <p:par>
                                <p:cTn id="68" presetID="1" presetClass="entr" presetSubtype="0" fill="hold" nodeType="clickEffect">
                                  <p:stCondLst>
                                    <p:cond delay="0"/>
                                  </p:stCondLst>
                                  <p:childTnLst>
                                    <p:set>
                                      <p:cBhvr>
                                        <p:cTn id="69" dur="1" fill="hold">
                                          <p:stCondLst>
                                            <p:cond delay="0"/>
                                          </p:stCondLst>
                                        </p:cTn>
                                        <p:tgtEl>
                                          <p:spTgt spid="4"/>
                                        </p:tgtEl>
                                        <p:attrNameLst>
                                          <p:attrName>style.visibility</p:attrName>
                                        </p:attrNameLst>
                                      </p:cBhvr>
                                      <p:to>
                                        <p:strVal val="visible"/>
                                      </p:to>
                                    </p:set>
                                  </p:childTnLst>
                                </p:cTn>
                              </p:par>
                            </p:childTnLst>
                          </p:cTn>
                        </p:par>
                        <p:par>
                          <p:cTn id="70" fill="hold">
                            <p:stCondLst>
                              <p:cond delay="0"/>
                            </p:stCondLst>
                            <p:childTnLst>
                              <p:par>
                                <p:cTn id="71" presetID="2" presetClass="entr" presetSubtype="4" fill="hold" grpId="0" nodeType="afterEffect">
                                  <p:stCondLst>
                                    <p:cond delay="500"/>
                                  </p:stCondLst>
                                  <p:childTnLst>
                                    <p:set>
                                      <p:cBhvr>
                                        <p:cTn id="72" dur="1" fill="hold">
                                          <p:stCondLst>
                                            <p:cond delay="0"/>
                                          </p:stCondLst>
                                        </p:cTn>
                                        <p:tgtEl>
                                          <p:spTgt spid="94"/>
                                        </p:tgtEl>
                                        <p:attrNameLst>
                                          <p:attrName>style.visibility</p:attrName>
                                        </p:attrNameLst>
                                      </p:cBhvr>
                                      <p:to>
                                        <p:strVal val="visible"/>
                                      </p:to>
                                    </p:set>
                                    <p:anim calcmode="lin" valueType="num">
                                      <p:cBhvr additive="base">
                                        <p:cTn id="73" dur="500" fill="hold"/>
                                        <p:tgtEl>
                                          <p:spTgt spid="94"/>
                                        </p:tgtEl>
                                        <p:attrNameLst>
                                          <p:attrName>ppt_x</p:attrName>
                                        </p:attrNameLst>
                                      </p:cBhvr>
                                      <p:tavLst>
                                        <p:tav tm="0">
                                          <p:val>
                                            <p:strVal val="#ppt_x"/>
                                          </p:val>
                                        </p:tav>
                                        <p:tav tm="100000">
                                          <p:val>
                                            <p:strVal val="#ppt_x"/>
                                          </p:val>
                                        </p:tav>
                                      </p:tavLst>
                                    </p:anim>
                                    <p:anim calcmode="lin" valueType="num">
                                      <p:cBhvr additive="base">
                                        <p:cTn id="74" dur="500" fill="hold"/>
                                        <p:tgtEl>
                                          <p:spTgt spid="94"/>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98"/>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99"/>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2" presetClass="entr" presetSubtype="4" fill="hold" grpId="0" nodeType="clickEffect">
                                  <p:stCondLst>
                                    <p:cond delay="0"/>
                                  </p:stCondLst>
                                  <p:childTnLst>
                                    <p:set>
                                      <p:cBhvr>
                                        <p:cTn id="86" dur="1" fill="hold">
                                          <p:stCondLst>
                                            <p:cond delay="0"/>
                                          </p:stCondLst>
                                        </p:cTn>
                                        <p:tgtEl>
                                          <p:spTgt spid="100"/>
                                        </p:tgtEl>
                                        <p:attrNameLst>
                                          <p:attrName>style.visibility</p:attrName>
                                        </p:attrNameLst>
                                      </p:cBhvr>
                                      <p:to>
                                        <p:strVal val="visible"/>
                                      </p:to>
                                    </p:set>
                                    <p:anim calcmode="lin" valueType="num">
                                      <p:cBhvr additive="base">
                                        <p:cTn id="87" dur="500" fill="hold"/>
                                        <p:tgtEl>
                                          <p:spTgt spid="100"/>
                                        </p:tgtEl>
                                        <p:attrNameLst>
                                          <p:attrName>ppt_x</p:attrName>
                                        </p:attrNameLst>
                                      </p:cBhvr>
                                      <p:tavLst>
                                        <p:tav tm="0">
                                          <p:val>
                                            <p:strVal val="#ppt_x"/>
                                          </p:val>
                                        </p:tav>
                                        <p:tav tm="100000">
                                          <p:val>
                                            <p:strVal val="#ppt_x"/>
                                          </p:val>
                                        </p:tav>
                                      </p:tavLst>
                                    </p:anim>
                                    <p:anim calcmode="lin" valueType="num">
                                      <p:cBhvr additive="base">
                                        <p:cTn id="88" dur="500" fill="hold"/>
                                        <p:tgtEl>
                                          <p:spTgt spid="100"/>
                                        </p:tgtEl>
                                        <p:attrNameLst>
                                          <p:attrName>ppt_y</p:attrName>
                                        </p:attrNameLst>
                                      </p:cBhvr>
                                      <p:tavLst>
                                        <p:tav tm="0">
                                          <p:val>
                                            <p:strVal val="1+#ppt_h/2"/>
                                          </p:val>
                                        </p:tav>
                                        <p:tav tm="100000">
                                          <p:val>
                                            <p:strVal val="#ppt_y"/>
                                          </p:val>
                                        </p:tav>
                                      </p:tavLst>
                                    </p:anim>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nodeType="clickEffect">
                                  <p:stCondLst>
                                    <p:cond delay="0"/>
                                  </p:stCondLst>
                                  <p:childTnLst>
                                    <p:set>
                                      <p:cBhvr>
                                        <p:cTn id="92" dur="1" fill="hold">
                                          <p:stCondLst>
                                            <p:cond delay="0"/>
                                          </p:stCondLst>
                                        </p:cTn>
                                        <p:tgtEl>
                                          <p:spTgt spid="5"/>
                                        </p:tgtEl>
                                        <p:attrNameLst>
                                          <p:attrName>style.visibility</p:attrName>
                                        </p:attrNameLst>
                                      </p:cBhvr>
                                      <p:to>
                                        <p:strVal val="visible"/>
                                      </p:to>
                                    </p:set>
                                  </p:childTnLst>
                                </p:cTn>
                              </p:par>
                            </p:childTnLst>
                          </p:cTn>
                        </p:par>
                        <p:par>
                          <p:cTn id="93" fill="hold">
                            <p:stCondLst>
                              <p:cond delay="0"/>
                            </p:stCondLst>
                            <p:childTnLst>
                              <p:par>
                                <p:cTn id="94" presetID="2" presetClass="entr" presetSubtype="4" fill="hold" grpId="0" nodeType="afterEffect">
                                  <p:stCondLst>
                                    <p:cond delay="500"/>
                                  </p:stCondLst>
                                  <p:childTnLst>
                                    <p:set>
                                      <p:cBhvr>
                                        <p:cTn id="95" dur="1" fill="hold">
                                          <p:stCondLst>
                                            <p:cond delay="0"/>
                                          </p:stCondLst>
                                        </p:cTn>
                                        <p:tgtEl>
                                          <p:spTgt spid="96"/>
                                        </p:tgtEl>
                                        <p:attrNameLst>
                                          <p:attrName>style.visibility</p:attrName>
                                        </p:attrNameLst>
                                      </p:cBhvr>
                                      <p:to>
                                        <p:strVal val="visible"/>
                                      </p:to>
                                    </p:set>
                                    <p:anim calcmode="lin" valueType="num">
                                      <p:cBhvr additive="base">
                                        <p:cTn id="96" dur="500" fill="hold"/>
                                        <p:tgtEl>
                                          <p:spTgt spid="96"/>
                                        </p:tgtEl>
                                        <p:attrNameLst>
                                          <p:attrName>ppt_x</p:attrName>
                                        </p:attrNameLst>
                                      </p:cBhvr>
                                      <p:tavLst>
                                        <p:tav tm="0">
                                          <p:val>
                                            <p:strVal val="#ppt_x"/>
                                          </p:val>
                                        </p:tav>
                                        <p:tav tm="100000">
                                          <p:val>
                                            <p:strVal val="#ppt_x"/>
                                          </p:val>
                                        </p:tav>
                                      </p:tavLst>
                                    </p:anim>
                                    <p:anim calcmode="lin" valueType="num">
                                      <p:cBhvr additive="base">
                                        <p:cTn id="97" dur="500" fill="hold"/>
                                        <p:tgtEl>
                                          <p:spTgt spid="9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P spid="42" grpId="0" animBg="1"/>
      <p:bldP spid="43" grpId="0" animBg="1"/>
      <p:bldP spid="43" grpId="1" animBg="1"/>
      <p:bldP spid="44" grpId="0" animBg="1"/>
      <p:bldP spid="44" grpId="1" animBg="1"/>
      <p:bldP spid="94" grpId="0"/>
      <p:bldP spid="96" grpId="0"/>
      <p:bldP spid="98" grpId="0"/>
      <p:bldP spid="99" grpId="0"/>
      <p:bldP spid="100"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a:extLst>
              <a:ext uri="{FF2B5EF4-FFF2-40B4-BE49-F238E27FC236}">
                <a16:creationId xmlns:a16="http://schemas.microsoft.com/office/drawing/2014/main" id="{1F5E4F99-4D1F-402A-952B-787EE227920B}"/>
              </a:ext>
            </a:extLst>
          </p:cNvPr>
          <p:cNvSpPr>
            <a:spLocks noGrp="1"/>
          </p:cNvSpPr>
          <p:nvPr>
            <p:ph idx="1"/>
          </p:nvPr>
        </p:nvSpPr>
        <p:spPr>
          <a:xfrm>
            <a:off x="320040" y="1734184"/>
            <a:ext cx="11536680" cy="4971416"/>
          </a:xfrm>
        </p:spPr>
        <p:txBody>
          <a:bodyPr>
            <a:normAutofit fontScale="92500"/>
          </a:bodyPr>
          <a:lstStyle/>
          <a:p>
            <a:pPr marL="441325" indent="-441325">
              <a:spcBef>
                <a:spcPts val="0"/>
              </a:spcBef>
              <a:spcAft>
                <a:spcPts val="1000"/>
              </a:spcAft>
            </a:pPr>
            <a:r>
              <a:rPr lang="hu-HU" sz="3200" dirty="0" smtClean="0">
                <a:latin typeface="Times New Roman" panose="02020603050405020304" pitchFamily="18" charset="0"/>
                <a:cs typeface="Times New Roman" panose="02020603050405020304" pitchFamily="18" charset="0"/>
              </a:rPr>
              <a:t>W</a:t>
            </a:r>
            <a:r>
              <a:rPr lang="en-US" sz="3200" dirty="0" err="1" smtClean="0">
                <a:latin typeface="Times New Roman" panose="02020603050405020304" pitchFamily="18" charset="0"/>
                <a:cs typeface="Times New Roman" panose="02020603050405020304" pitchFamily="18" charset="0"/>
              </a:rPr>
              <a:t>hy</a:t>
            </a:r>
            <a:r>
              <a:rPr lang="hu-HU" sz="3200" dirty="0" smtClean="0">
                <a:latin typeface="Times New Roman" panose="02020603050405020304" pitchFamily="18" charset="0"/>
                <a:cs typeface="Times New Roman" panose="02020603050405020304" pitchFamily="18" charset="0"/>
              </a:rPr>
              <a:t> do</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the </a:t>
            </a:r>
            <a:r>
              <a:rPr lang="en-US" sz="3200" dirty="0" smtClean="0">
                <a:latin typeface="Times New Roman" panose="02020603050405020304" pitchFamily="18" charset="0"/>
                <a:cs typeface="Times New Roman" panose="02020603050405020304" pitchFamily="18" charset="0"/>
              </a:rPr>
              <a:t>rate</a:t>
            </a:r>
            <a:r>
              <a:rPr lang="hu-HU" sz="3200" dirty="0" smtClean="0">
                <a:latin typeface="Times New Roman" panose="02020603050405020304" pitchFamily="18" charset="0"/>
                <a:cs typeface="Times New Roman" panose="02020603050405020304" pitchFamily="18" charset="0"/>
              </a:rPr>
              <a:t>s</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of reactions </a:t>
            </a:r>
            <a:r>
              <a:rPr lang="en-US" sz="3200" dirty="0" smtClean="0">
                <a:latin typeface="Times New Roman" panose="02020603050405020304" pitchFamily="18" charset="0"/>
                <a:cs typeface="Times New Roman" panose="02020603050405020304" pitchFamily="18" charset="0"/>
              </a:rPr>
              <a:t>depend </a:t>
            </a:r>
            <a:r>
              <a:rPr lang="en-US" sz="3200" dirty="0">
                <a:latin typeface="Times New Roman" panose="02020603050405020304" pitchFamily="18" charset="0"/>
                <a:cs typeface="Times New Roman" panose="02020603050405020304" pitchFamily="18" charset="0"/>
              </a:rPr>
              <a:t>exponentially on </a:t>
            </a:r>
            <a:r>
              <a:rPr lang="en-US" sz="3200" dirty="0" smtClean="0">
                <a:latin typeface="Times New Roman" panose="02020603050405020304" pitchFamily="18" charset="0"/>
                <a:cs typeface="Times New Roman" panose="02020603050405020304" pitchFamily="18" charset="0"/>
              </a:rPr>
              <a:t>temperature</a:t>
            </a:r>
            <a:r>
              <a:rPr lang="hu-HU" sz="3200" dirty="0">
                <a:latin typeface="Times New Roman" panose="02020603050405020304" pitchFamily="18" charset="0"/>
                <a:cs typeface="Times New Roman" panose="02020603050405020304" pitchFamily="18" charset="0"/>
              </a:rPr>
              <a:t>?</a:t>
            </a:r>
          </a:p>
          <a:p>
            <a:pPr marL="6904038" indent="-441325">
              <a:spcBef>
                <a:spcPts val="0"/>
              </a:spcBef>
              <a:spcAft>
                <a:spcPts val="1000"/>
              </a:spcAft>
            </a:pPr>
            <a:r>
              <a:rPr lang="en-US" sz="3200" dirty="0">
                <a:latin typeface="Times New Roman" panose="02020603050405020304" pitchFamily="18" charset="0"/>
                <a:cs typeface="Times New Roman" panose="02020603050405020304" pitchFamily="18" charset="0"/>
              </a:rPr>
              <a:t>The explanation is </a:t>
            </a:r>
            <a:r>
              <a:rPr lang="hu-HU" sz="3200" dirty="0" smtClean="0">
                <a:latin typeface="Times New Roman" panose="02020603050405020304" pitchFamily="18" charset="0"/>
                <a:cs typeface="Times New Roman" panose="02020603050405020304" pitchFamily="18" charset="0"/>
              </a:rPr>
              <a:t>concerned with the</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Maxwell-Boltzmann distribution curves, which </a:t>
            </a:r>
            <a:r>
              <a:rPr lang="en-US" sz="3200" dirty="0" smtClean="0">
                <a:latin typeface="Times New Roman" panose="02020603050405020304" pitchFamily="18" charset="0"/>
                <a:cs typeface="Times New Roman" panose="02020603050405020304" pitchFamily="18" charset="0"/>
              </a:rPr>
              <a:t>have </a:t>
            </a:r>
            <a:r>
              <a:rPr lang="en-US" sz="3200" dirty="0">
                <a:latin typeface="Times New Roman" panose="02020603050405020304" pitchFamily="18" charset="0"/>
                <a:cs typeface="Times New Roman" panose="02020603050405020304" pitchFamily="18" charset="0"/>
              </a:rPr>
              <a:t>already </a:t>
            </a:r>
            <a:r>
              <a:rPr lang="hu-HU" sz="3200" dirty="0" smtClean="0">
                <a:latin typeface="Times New Roman" panose="02020603050405020304" pitchFamily="18" charset="0"/>
                <a:cs typeface="Times New Roman" panose="02020603050405020304" pitchFamily="18" charset="0"/>
              </a:rPr>
              <a:t>been </a:t>
            </a:r>
            <a:r>
              <a:rPr lang="en-US" sz="3200" dirty="0" smtClean="0">
                <a:latin typeface="Times New Roman" panose="02020603050405020304" pitchFamily="18" charset="0"/>
                <a:cs typeface="Times New Roman" panose="02020603050405020304" pitchFamily="18" charset="0"/>
              </a:rPr>
              <a:t>used </a:t>
            </a:r>
            <a:r>
              <a:rPr lang="en-US" sz="3200" dirty="0">
                <a:latin typeface="Times New Roman" panose="02020603050405020304" pitchFamily="18" charset="0"/>
                <a:cs typeface="Times New Roman" panose="02020603050405020304" pitchFamily="18" charset="0"/>
              </a:rPr>
              <a:t>when </a:t>
            </a:r>
            <a:r>
              <a:rPr lang="hu-HU" sz="3200" dirty="0" smtClean="0">
                <a:latin typeface="Times New Roman" panose="02020603050405020304" pitchFamily="18" charset="0"/>
                <a:cs typeface="Times New Roman" panose="02020603050405020304" pitchFamily="18" charset="0"/>
              </a:rPr>
              <a:t>discussing</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the volatility of </a:t>
            </a:r>
            <a:r>
              <a:rPr lang="en-US" sz="3200" dirty="0" smtClean="0">
                <a:latin typeface="Times New Roman" panose="02020603050405020304" pitchFamily="18" charset="0"/>
                <a:cs typeface="Times New Roman" panose="02020603050405020304" pitchFamily="18" charset="0"/>
              </a:rPr>
              <a:t>liquids</a:t>
            </a:r>
            <a:r>
              <a:rPr lang="hu-HU" sz="3200" dirty="0">
                <a:latin typeface="Times New Roman" panose="02020603050405020304" pitchFamily="18" charset="0"/>
                <a:cs typeface="Times New Roman" panose="02020603050405020304" pitchFamily="18" charset="0"/>
              </a:rPr>
              <a:t>.</a:t>
            </a:r>
          </a:p>
          <a:p>
            <a:pPr marL="6904038" indent="-441325">
              <a:spcBef>
                <a:spcPts val="0"/>
              </a:spcBef>
              <a:spcAft>
                <a:spcPts val="1000"/>
              </a:spcAft>
            </a:pPr>
            <a:r>
              <a:rPr lang="en-US" sz="3200" dirty="0">
                <a:latin typeface="Times New Roman" panose="02020603050405020304" pitchFamily="18" charset="0"/>
                <a:cs typeface="Times New Roman" panose="02020603050405020304" pitchFamily="18" charset="0"/>
              </a:rPr>
              <a:t>The number of particles with a kinetic energy greater than </a:t>
            </a:r>
            <a:r>
              <a:rPr lang="en-US" sz="3200" dirty="0" err="1">
                <a:latin typeface="Times New Roman" panose="02020603050405020304" pitchFamily="18" charset="0"/>
                <a:cs typeface="Times New Roman" panose="02020603050405020304" pitchFamily="18" charset="0"/>
              </a:rPr>
              <a:t>E</a:t>
            </a:r>
            <a:r>
              <a:rPr lang="en-US" sz="3200" baseline="-25000" dirty="0" err="1">
                <a:latin typeface="Times New Roman" panose="02020603050405020304" pitchFamily="18" charset="0"/>
                <a:cs typeface="Times New Roman" panose="02020603050405020304" pitchFamily="18" charset="0"/>
              </a:rPr>
              <a:t>a</a:t>
            </a:r>
            <a:r>
              <a:rPr lang="en-US" sz="3200" dirty="0">
                <a:latin typeface="Times New Roman" panose="02020603050405020304" pitchFamily="18" charset="0"/>
                <a:cs typeface="Times New Roman" panose="02020603050405020304" pitchFamily="18" charset="0"/>
              </a:rPr>
              <a:t> increases </a:t>
            </a:r>
            <a:r>
              <a:rPr lang="en-US" sz="3200" dirty="0" smtClean="0">
                <a:latin typeface="Times New Roman" panose="02020603050405020304" pitchFamily="18" charset="0"/>
                <a:cs typeface="Times New Roman" panose="02020603050405020304" pitchFamily="18" charset="0"/>
              </a:rPr>
              <a:t>exponentially</a:t>
            </a:r>
            <a:r>
              <a:rPr lang="hu-HU" sz="3200" dirty="0">
                <a:latin typeface="Times New Roman" panose="02020603050405020304" pitchFamily="18" charset="0"/>
                <a:cs typeface="Times New Roman" panose="02020603050405020304" pitchFamily="18" charset="0"/>
              </a:rPr>
              <a:t>.</a:t>
            </a:r>
          </a:p>
        </p:txBody>
      </p:sp>
      <p:grpSp>
        <p:nvGrpSpPr>
          <p:cNvPr id="9" name="Csoportba foglalás 8">
            <a:extLst>
              <a:ext uri="{FF2B5EF4-FFF2-40B4-BE49-F238E27FC236}">
                <a16:creationId xmlns:a16="http://schemas.microsoft.com/office/drawing/2014/main" id="{CE2748CB-C566-4A6B-9796-4450AA9D2FFD}"/>
              </a:ext>
            </a:extLst>
          </p:cNvPr>
          <p:cNvGrpSpPr/>
          <p:nvPr/>
        </p:nvGrpSpPr>
        <p:grpSpPr>
          <a:xfrm>
            <a:off x="373053" y="2624966"/>
            <a:ext cx="6538614" cy="3955028"/>
            <a:chOff x="5288261" y="1751013"/>
            <a:chExt cx="6538614" cy="3955028"/>
          </a:xfrm>
        </p:grpSpPr>
        <p:sp>
          <p:nvSpPr>
            <p:cNvPr id="23" name="Rectangle 40">
              <a:extLst>
                <a:ext uri="{FF2B5EF4-FFF2-40B4-BE49-F238E27FC236}">
                  <a16:creationId xmlns:a16="http://schemas.microsoft.com/office/drawing/2014/main" id="{9BAAD66A-1AA7-4FBE-A829-649C74FC9C92}"/>
                </a:ext>
              </a:extLst>
            </p:cNvPr>
            <p:cNvSpPr>
              <a:spLocks noChangeArrowheads="1"/>
            </p:cNvSpPr>
            <p:nvPr/>
          </p:nvSpPr>
          <p:spPr bwMode="auto">
            <a:xfrm>
              <a:off x="6650038" y="1843088"/>
              <a:ext cx="5016500" cy="30988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hu-HU"/>
            </a:p>
          </p:txBody>
        </p:sp>
        <mc:AlternateContent xmlns:mc="http://schemas.openxmlformats.org/markup-compatibility/2006" xmlns:a14="http://schemas.microsoft.com/office/drawing/2010/main">
          <mc:Choice Requires="a14">
            <p:sp>
              <p:nvSpPr>
                <p:cNvPr id="24" name="Szövegdoboz 30">
                  <a:extLst>
                    <a:ext uri="{FF2B5EF4-FFF2-40B4-BE49-F238E27FC236}">
                      <a16:creationId xmlns:a16="http://schemas.microsoft.com/office/drawing/2014/main" id="{ACD7CA03-8EC9-431A-AAB5-D6BE25BBB0D8}"/>
                    </a:ext>
                  </a:extLst>
                </p:cNvPr>
                <p:cNvSpPr txBox="1"/>
                <p:nvPr/>
              </p:nvSpPr>
              <p:spPr>
                <a:xfrm>
                  <a:off x="5288261" y="1761761"/>
                  <a:ext cx="680443" cy="524118"/>
                </a:xfrm>
                <a:prstGeom prst="rect">
                  <a:avLst/>
                </a:prstGeom>
                <a:noFill/>
              </p:spPr>
              <p:txBody>
                <a:bodyPr wrap="none" lIns="0" tIns="0" rIns="0" bIns="0" rtlCol="0">
                  <a:spAutoFit/>
                </a:bodyPr>
                <a:ls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f>
                          <m:fPr>
                            <m:ctrlPr>
                              <a:rPr lang="hu-HU" i="1" smtClean="0">
                                <a:latin typeface="Cambria Math" panose="02040503050406030204" pitchFamily="18" charset="0"/>
                              </a:rPr>
                            </m:ctrlPr>
                          </m:fPr>
                          <m:num>
                            <m:r>
                              <a:rPr lang="hu-HU" b="0" i="1" smtClean="0">
                                <a:latin typeface="Cambria Math" panose="02040503050406030204" pitchFamily="18" charset="0"/>
                              </a:rPr>
                              <m:t>𝑑𝑛</m:t>
                            </m:r>
                          </m:num>
                          <m:den>
                            <m:r>
                              <a:rPr lang="hu-HU" b="0" i="1" smtClean="0">
                                <a:latin typeface="Cambria Math" panose="02040503050406030204" pitchFamily="18" charset="0"/>
                              </a:rPr>
                              <m:t>𝑁</m:t>
                            </m:r>
                          </m:den>
                        </m:f>
                        <m:r>
                          <a:rPr lang="hu-HU" b="0" i="1" smtClean="0">
                            <a:latin typeface="Cambria Math" panose="02040503050406030204" pitchFamily="18" charset="0"/>
                          </a:rPr>
                          <m:t>/%</m:t>
                        </m:r>
                      </m:oMath>
                    </m:oMathPara>
                  </a14:m>
                  <a:endParaRPr lang="hu-HU" dirty="0"/>
                </a:p>
              </p:txBody>
            </p:sp>
          </mc:Choice>
          <mc:Fallback xmlns="">
            <p:sp>
              <p:nvSpPr>
                <p:cNvPr id="24" name="Szövegdoboz 30">
                  <a:extLst>
                    <a:ext uri="{FF2B5EF4-FFF2-40B4-BE49-F238E27FC236}">
                      <a16:creationId xmlns:a16="http://schemas.microsoft.com/office/drawing/2014/main" id="{ACD7CA03-8EC9-431A-AAB5-D6BE25BBB0D8}"/>
                    </a:ext>
                  </a:extLst>
                </p:cNvPr>
                <p:cNvSpPr txBox="1">
                  <a:spLocks noRot="1" noChangeAspect="1" noMove="1" noResize="1" noEditPoints="1" noAdjustHandles="1" noChangeArrowheads="1" noChangeShapeType="1" noTextEdit="1"/>
                </p:cNvSpPr>
                <p:nvPr/>
              </p:nvSpPr>
              <p:spPr>
                <a:xfrm>
                  <a:off x="5288261" y="1761761"/>
                  <a:ext cx="680443" cy="524118"/>
                </a:xfrm>
                <a:prstGeom prst="rect">
                  <a:avLst/>
                </a:prstGeom>
                <a:blipFill>
                  <a:blip r:embed="rId2"/>
                  <a:stretch>
                    <a:fillRect/>
                  </a:stretch>
                </a:blipFill>
              </p:spPr>
              <p:txBody>
                <a:bodyPr/>
                <a:lstStyle/>
                <a:p>
                  <a:r>
                    <a:rPr lang="hu-HU">
                      <a:noFill/>
                    </a:rPr>
                    <a:t> </a:t>
                  </a:r>
                </a:p>
              </p:txBody>
            </p:sp>
          </mc:Fallback>
        </mc:AlternateContent>
        <mc:AlternateContent xmlns:mc="http://schemas.openxmlformats.org/markup-compatibility/2006" xmlns:a14="http://schemas.microsoft.com/office/drawing/2010/main">
          <mc:Choice Requires="a14">
            <p:sp>
              <p:nvSpPr>
                <p:cNvPr id="25" name="Szövegdoboz 31">
                  <a:extLst>
                    <a:ext uri="{FF2B5EF4-FFF2-40B4-BE49-F238E27FC236}">
                      <a16:creationId xmlns:a16="http://schemas.microsoft.com/office/drawing/2014/main" id="{3EF75A80-91F6-4010-B017-3A2D192F3259}"/>
                    </a:ext>
                  </a:extLst>
                </p:cNvPr>
                <p:cNvSpPr txBox="1"/>
                <p:nvPr/>
              </p:nvSpPr>
              <p:spPr>
                <a:xfrm>
                  <a:off x="10929157" y="5233476"/>
                  <a:ext cx="774891" cy="472565"/>
                </a:xfrm>
                <a:prstGeom prst="rect">
                  <a:avLst/>
                </a:prstGeom>
                <a:noFill/>
              </p:spPr>
              <p:txBody>
                <a:bodyPr wrap="none" lIns="0" tIns="0" rIns="0" bIns="0" rtlCol="0">
                  <a:spAutoFit/>
                </a:bodyPr>
                <a:ls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r>
                          <a:rPr lang="hu-HU" b="0" i="1" smtClean="0">
                            <a:latin typeface="Cambria Math" panose="02040503050406030204" pitchFamily="18" charset="0"/>
                          </a:rPr>
                          <m:t>𝑣</m:t>
                        </m:r>
                        <m:r>
                          <a:rPr lang="hu-HU" b="0" i="1" smtClean="0">
                            <a:latin typeface="Cambria Math" panose="02040503050406030204" pitchFamily="18" charset="0"/>
                          </a:rPr>
                          <m:t>/</m:t>
                        </m:r>
                        <m:d>
                          <m:dPr>
                            <m:ctrlPr>
                              <a:rPr lang="hu-HU" b="0" i="1" smtClean="0">
                                <a:latin typeface="Cambria Math" panose="02040503050406030204" pitchFamily="18" charset="0"/>
                              </a:rPr>
                            </m:ctrlPr>
                          </m:dPr>
                          <m:e>
                            <m:f>
                              <m:fPr>
                                <m:ctrlPr>
                                  <a:rPr lang="hu-HU" i="1">
                                    <a:latin typeface="Cambria Math" panose="02040503050406030204" pitchFamily="18" charset="0"/>
                                  </a:rPr>
                                </m:ctrlPr>
                              </m:fPr>
                              <m:num>
                                <m:r>
                                  <a:rPr lang="hu-HU" i="1">
                                    <a:latin typeface="Cambria Math" panose="02040503050406030204" pitchFamily="18" charset="0"/>
                                  </a:rPr>
                                  <m:t>𝑚</m:t>
                                </m:r>
                              </m:num>
                              <m:den>
                                <m:r>
                                  <a:rPr lang="hu-HU" b="0" i="1" smtClean="0">
                                    <a:latin typeface="Cambria Math" panose="02040503050406030204" pitchFamily="18" charset="0"/>
                                  </a:rPr>
                                  <m:t>𝑠</m:t>
                                </m:r>
                              </m:den>
                            </m:f>
                          </m:e>
                        </m:d>
                      </m:oMath>
                    </m:oMathPara>
                  </a14:m>
                  <a:endParaRPr lang="hu-HU" dirty="0"/>
                </a:p>
              </p:txBody>
            </p:sp>
          </mc:Choice>
          <mc:Fallback xmlns="">
            <p:sp>
              <p:nvSpPr>
                <p:cNvPr id="25" name="Szövegdoboz 31">
                  <a:extLst>
                    <a:ext uri="{FF2B5EF4-FFF2-40B4-BE49-F238E27FC236}">
                      <a16:creationId xmlns:a16="http://schemas.microsoft.com/office/drawing/2014/main" id="{3EF75A80-91F6-4010-B017-3A2D192F3259}"/>
                    </a:ext>
                  </a:extLst>
                </p:cNvPr>
                <p:cNvSpPr txBox="1">
                  <a:spLocks noRot="1" noChangeAspect="1" noMove="1" noResize="1" noEditPoints="1" noAdjustHandles="1" noChangeArrowheads="1" noChangeShapeType="1" noTextEdit="1"/>
                </p:cNvSpPr>
                <p:nvPr/>
              </p:nvSpPr>
              <p:spPr>
                <a:xfrm>
                  <a:off x="10929157" y="5233476"/>
                  <a:ext cx="774891" cy="472565"/>
                </a:xfrm>
                <a:prstGeom prst="rect">
                  <a:avLst/>
                </a:prstGeom>
                <a:blipFill>
                  <a:blip r:embed="rId3"/>
                  <a:stretch>
                    <a:fillRect b="-1299"/>
                  </a:stretch>
                </a:blipFill>
              </p:spPr>
              <p:txBody>
                <a:bodyPr/>
                <a:lstStyle/>
                <a:p>
                  <a:r>
                    <a:rPr lang="hu-HU">
                      <a:noFill/>
                    </a:rPr>
                    <a:t> </a:t>
                  </a:r>
                </a:p>
              </p:txBody>
            </p:sp>
          </mc:Fallback>
        </mc:AlternateContent>
        <p:sp>
          <p:nvSpPr>
            <p:cNvPr id="26" name="Freeform 41">
              <a:extLst>
                <a:ext uri="{FF2B5EF4-FFF2-40B4-BE49-F238E27FC236}">
                  <a16:creationId xmlns:a16="http://schemas.microsoft.com/office/drawing/2014/main" id="{68573995-0F9E-4466-AAEC-400398D39B17}"/>
                </a:ext>
              </a:extLst>
            </p:cNvPr>
            <p:cNvSpPr>
              <a:spLocks noEditPoints="1"/>
            </p:cNvSpPr>
            <p:nvPr/>
          </p:nvSpPr>
          <p:spPr bwMode="auto">
            <a:xfrm>
              <a:off x="6656388" y="1849438"/>
              <a:ext cx="5016500" cy="2640012"/>
            </a:xfrm>
            <a:custGeom>
              <a:avLst/>
              <a:gdLst>
                <a:gd name="T0" fmla="*/ 0 w 3160"/>
                <a:gd name="T1" fmla="*/ 1663 h 1663"/>
                <a:gd name="T2" fmla="*/ 3160 w 3160"/>
                <a:gd name="T3" fmla="*/ 1663 h 1663"/>
                <a:gd name="T4" fmla="*/ 0 w 3160"/>
                <a:gd name="T5" fmla="*/ 1390 h 1663"/>
                <a:gd name="T6" fmla="*/ 3160 w 3160"/>
                <a:gd name="T7" fmla="*/ 1390 h 1663"/>
                <a:gd name="T8" fmla="*/ 0 w 3160"/>
                <a:gd name="T9" fmla="*/ 1109 h 1663"/>
                <a:gd name="T10" fmla="*/ 3160 w 3160"/>
                <a:gd name="T11" fmla="*/ 1109 h 1663"/>
                <a:gd name="T12" fmla="*/ 0 w 3160"/>
                <a:gd name="T13" fmla="*/ 836 h 1663"/>
                <a:gd name="T14" fmla="*/ 3160 w 3160"/>
                <a:gd name="T15" fmla="*/ 836 h 1663"/>
                <a:gd name="T16" fmla="*/ 0 w 3160"/>
                <a:gd name="T17" fmla="*/ 555 h 1663"/>
                <a:gd name="T18" fmla="*/ 3160 w 3160"/>
                <a:gd name="T19" fmla="*/ 555 h 1663"/>
                <a:gd name="T20" fmla="*/ 0 w 3160"/>
                <a:gd name="T21" fmla="*/ 274 h 1663"/>
                <a:gd name="T22" fmla="*/ 3160 w 3160"/>
                <a:gd name="T23" fmla="*/ 274 h 1663"/>
                <a:gd name="T24" fmla="*/ 0 w 3160"/>
                <a:gd name="T25" fmla="*/ 0 h 1663"/>
                <a:gd name="T26" fmla="*/ 3160 w 3160"/>
                <a:gd name="T27" fmla="*/ 0 h 16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160" h="1663">
                  <a:moveTo>
                    <a:pt x="0" y="1663"/>
                  </a:moveTo>
                  <a:lnTo>
                    <a:pt x="3160" y="1663"/>
                  </a:lnTo>
                  <a:moveTo>
                    <a:pt x="0" y="1390"/>
                  </a:moveTo>
                  <a:lnTo>
                    <a:pt x="3160" y="1390"/>
                  </a:lnTo>
                  <a:moveTo>
                    <a:pt x="0" y="1109"/>
                  </a:moveTo>
                  <a:lnTo>
                    <a:pt x="3160" y="1109"/>
                  </a:lnTo>
                  <a:moveTo>
                    <a:pt x="0" y="836"/>
                  </a:moveTo>
                  <a:lnTo>
                    <a:pt x="3160" y="836"/>
                  </a:lnTo>
                  <a:moveTo>
                    <a:pt x="0" y="555"/>
                  </a:moveTo>
                  <a:lnTo>
                    <a:pt x="3160" y="555"/>
                  </a:lnTo>
                  <a:moveTo>
                    <a:pt x="0" y="274"/>
                  </a:moveTo>
                  <a:lnTo>
                    <a:pt x="3160" y="274"/>
                  </a:lnTo>
                  <a:moveTo>
                    <a:pt x="0" y="0"/>
                  </a:moveTo>
                  <a:lnTo>
                    <a:pt x="3160" y="0"/>
                  </a:lnTo>
                </a:path>
              </a:pathLst>
            </a:custGeom>
            <a:noFill/>
            <a:ln w="12700" cap="flat">
              <a:solidFill>
                <a:srgbClr val="D9D9D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hu-HU"/>
            </a:p>
          </p:txBody>
        </p:sp>
        <p:sp>
          <p:nvSpPr>
            <p:cNvPr id="27" name="Freeform 42">
              <a:extLst>
                <a:ext uri="{FF2B5EF4-FFF2-40B4-BE49-F238E27FC236}">
                  <a16:creationId xmlns:a16="http://schemas.microsoft.com/office/drawing/2014/main" id="{60574C84-1C8D-4073-BEE3-626E54B9AC8B}"/>
                </a:ext>
              </a:extLst>
            </p:cNvPr>
            <p:cNvSpPr>
              <a:spLocks noEditPoints="1"/>
            </p:cNvSpPr>
            <p:nvPr/>
          </p:nvSpPr>
          <p:spPr bwMode="auto">
            <a:xfrm>
              <a:off x="7280275" y="1849438"/>
              <a:ext cx="4392613" cy="3086100"/>
            </a:xfrm>
            <a:custGeom>
              <a:avLst/>
              <a:gdLst>
                <a:gd name="T0" fmla="*/ 0 w 2767"/>
                <a:gd name="T1" fmla="*/ 0 h 1944"/>
                <a:gd name="T2" fmla="*/ 0 w 2767"/>
                <a:gd name="T3" fmla="*/ 1944 h 1944"/>
                <a:gd name="T4" fmla="*/ 393 w 2767"/>
                <a:gd name="T5" fmla="*/ 0 h 1944"/>
                <a:gd name="T6" fmla="*/ 393 w 2767"/>
                <a:gd name="T7" fmla="*/ 1944 h 1944"/>
                <a:gd name="T8" fmla="*/ 786 w 2767"/>
                <a:gd name="T9" fmla="*/ 0 h 1944"/>
                <a:gd name="T10" fmla="*/ 786 w 2767"/>
                <a:gd name="T11" fmla="*/ 1944 h 1944"/>
                <a:gd name="T12" fmla="*/ 1187 w 2767"/>
                <a:gd name="T13" fmla="*/ 0 h 1944"/>
                <a:gd name="T14" fmla="*/ 1187 w 2767"/>
                <a:gd name="T15" fmla="*/ 1944 h 1944"/>
                <a:gd name="T16" fmla="*/ 1580 w 2767"/>
                <a:gd name="T17" fmla="*/ 0 h 1944"/>
                <a:gd name="T18" fmla="*/ 1580 w 2767"/>
                <a:gd name="T19" fmla="*/ 1944 h 1944"/>
                <a:gd name="T20" fmla="*/ 1973 w 2767"/>
                <a:gd name="T21" fmla="*/ 0 h 1944"/>
                <a:gd name="T22" fmla="*/ 1973 w 2767"/>
                <a:gd name="T23" fmla="*/ 1944 h 1944"/>
                <a:gd name="T24" fmla="*/ 2366 w 2767"/>
                <a:gd name="T25" fmla="*/ 0 h 1944"/>
                <a:gd name="T26" fmla="*/ 2366 w 2767"/>
                <a:gd name="T27" fmla="*/ 1944 h 1944"/>
                <a:gd name="T28" fmla="*/ 2767 w 2767"/>
                <a:gd name="T29" fmla="*/ 0 h 1944"/>
                <a:gd name="T30" fmla="*/ 2767 w 2767"/>
                <a:gd name="T31" fmla="*/ 1944 h 19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767" h="1944">
                  <a:moveTo>
                    <a:pt x="0" y="0"/>
                  </a:moveTo>
                  <a:lnTo>
                    <a:pt x="0" y="1944"/>
                  </a:lnTo>
                  <a:moveTo>
                    <a:pt x="393" y="0"/>
                  </a:moveTo>
                  <a:lnTo>
                    <a:pt x="393" y="1944"/>
                  </a:lnTo>
                  <a:moveTo>
                    <a:pt x="786" y="0"/>
                  </a:moveTo>
                  <a:lnTo>
                    <a:pt x="786" y="1944"/>
                  </a:lnTo>
                  <a:moveTo>
                    <a:pt x="1187" y="0"/>
                  </a:moveTo>
                  <a:lnTo>
                    <a:pt x="1187" y="1944"/>
                  </a:lnTo>
                  <a:moveTo>
                    <a:pt x="1580" y="0"/>
                  </a:moveTo>
                  <a:lnTo>
                    <a:pt x="1580" y="1944"/>
                  </a:lnTo>
                  <a:moveTo>
                    <a:pt x="1973" y="0"/>
                  </a:moveTo>
                  <a:lnTo>
                    <a:pt x="1973" y="1944"/>
                  </a:lnTo>
                  <a:moveTo>
                    <a:pt x="2366" y="0"/>
                  </a:moveTo>
                  <a:lnTo>
                    <a:pt x="2366" y="1944"/>
                  </a:lnTo>
                  <a:moveTo>
                    <a:pt x="2767" y="0"/>
                  </a:moveTo>
                  <a:lnTo>
                    <a:pt x="2767" y="1944"/>
                  </a:lnTo>
                </a:path>
              </a:pathLst>
            </a:custGeom>
            <a:noFill/>
            <a:ln w="12700" cap="flat">
              <a:solidFill>
                <a:srgbClr val="D9D9D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hu-HU"/>
            </a:p>
          </p:txBody>
        </p:sp>
        <p:sp>
          <p:nvSpPr>
            <p:cNvPr id="28" name="Line 43">
              <a:extLst>
                <a:ext uri="{FF2B5EF4-FFF2-40B4-BE49-F238E27FC236}">
                  <a16:creationId xmlns:a16="http://schemas.microsoft.com/office/drawing/2014/main" id="{3C85A1F0-4012-423B-A8AB-F0D00DF69BD1}"/>
                </a:ext>
              </a:extLst>
            </p:cNvPr>
            <p:cNvSpPr>
              <a:spLocks noChangeShapeType="1"/>
            </p:cNvSpPr>
            <p:nvPr/>
          </p:nvSpPr>
          <p:spPr bwMode="auto">
            <a:xfrm flipV="1">
              <a:off x="6656388" y="1849438"/>
              <a:ext cx="0" cy="3086100"/>
            </a:xfrm>
            <a:prstGeom prst="line">
              <a:avLst/>
            </a:prstGeom>
            <a:noFill/>
            <a:ln w="12700" cap="flat">
              <a:solidFill>
                <a:srgbClr val="BFBFB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hu-HU"/>
            </a:p>
          </p:txBody>
        </p:sp>
        <p:sp>
          <p:nvSpPr>
            <p:cNvPr id="29" name="Line 44">
              <a:extLst>
                <a:ext uri="{FF2B5EF4-FFF2-40B4-BE49-F238E27FC236}">
                  <a16:creationId xmlns:a16="http://schemas.microsoft.com/office/drawing/2014/main" id="{632FBB13-B764-418A-820B-4293FA53B15A}"/>
                </a:ext>
              </a:extLst>
            </p:cNvPr>
            <p:cNvSpPr>
              <a:spLocks noChangeShapeType="1"/>
            </p:cNvSpPr>
            <p:nvPr/>
          </p:nvSpPr>
          <p:spPr bwMode="auto">
            <a:xfrm>
              <a:off x="6656388" y="4935538"/>
              <a:ext cx="5016500" cy="0"/>
            </a:xfrm>
            <a:prstGeom prst="line">
              <a:avLst/>
            </a:prstGeom>
            <a:noFill/>
            <a:ln w="12700" cap="flat">
              <a:solidFill>
                <a:srgbClr val="BFBFB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hu-HU"/>
            </a:p>
          </p:txBody>
        </p:sp>
        <p:sp>
          <p:nvSpPr>
            <p:cNvPr id="30" name="Rectangle 51">
              <a:extLst>
                <a:ext uri="{FF2B5EF4-FFF2-40B4-BE49-F238E27FC236}">
                  <a16:creationId xmlns:a16="http://schemas.microsoft.com/office/drawing/2014/main" id="{13022A20-2375-47B2-BB53-9D54FE727A90}"/>
                </a:ext>
              </a:extLst>
            </p:cNvPr>
            <p:cNvSpPr>
              <a:spLocks noChangeArrowheads="1"/>
            </p:cNvSpPr>
            <p:nvPr/>
          </p:nvSpPr>
          <p:spPr bwMode="auto">
            <a:xfrm>
              <a:off x="5940425" y="4841875"/>
              <a:ext cx="58349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hu-HU" altLang="hu-HU" sz="1200" b="0" i="0" u="none" strike="noStrike" cap="none" normalizeH="0" baseline="0" dirty="0" smtClean="0">
                  <a:ln>
                    <a:noFill/>
                  </a:ln>
                  <a:solidFill>
                    <a:srgbClr val="595959"/>
                  </a:solidFill>
                  <a:effectLst/>
                  <a:latin typeface="Calibri" panose="020F0502020204030204" pitchFamily="34" charset="0"/>
                </a:rPr>
                <a:t>0.00E+00</a:t>
              </a:r>
              <a:endParaRPr kumimoji="0" lang="hu-HU" altLang="hu-HU" sz="1800" b="0" i="0" u="none" strike="noStrike" cap="none" normalizeH="0" baseline="0" dirty="0">
                <a:ln>
                  <a:noFill/>
                </a:ln>
                <a:solidFill>
                  <a:schemeClr val="tx1"/>
                </a:solidFill>
                <a:effectLst/>
                <a:latin typeface="Arial" panose="020B0604020202020204" pitchFamily="34" charset="0"/>
              </a:endParaRPr>
            </a:p>
          </p:txBody>
        </p:sp>
        <p:sp>
          <p:nvSpPr>
            <p:cNvPr id="31" name="Rectangle 52">
              <a:extLst>
                <a:ext uri="{FF2B5EF4-FFF2-40B4-BE49-F238E27FC236}">
                  <a16:creationId xmlns:a16="http://schemas.microsoft.com/office/drawing/2014/main" id="{3D51ABD2-CFD3-4F34-B779-AB8DEC662BB6}"/>
                </a:ext>
              </a:extLst>
            </p:cNvPr>
            <p:cNvSpPr>
              <a:spLocks noChangeArrowheads="1"/>
            </p:cNvSpPr>
            <p:nvPr/>
          </p:nvSpPr>
          <p:spPr bwMode="auto">
            <a:xfrm>
              <a:off x="5940425" y="4400550"/>
              <a:ext cx="58349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hu-HU" altLang="hu-HU" sz="1200" b="0" i="0" u="none" strike="noStrike" cap="none" normalizeH="0" baseline="0" dirty="0" smtClean="0">
                  <a:ln>
                    <a:noFill/>
                  </a:ln>
                  <a:solidFill>
                    <a:srgbClr val="595959"/>
                  </a:solidFill>
                  <a:effectLst/>
                  <a:latin typeface="Calibri" panose="020F0502020204030204" pitchFamily="34" charset="0"/>
                </a:rPr>
                <a:t>2.00E+00</a:t>
              </a:r>
              <a:endParaRPr kumimoji="0" lang="hu-HU" altLang="hu-HU" sz="1800" b="0" i="0" u="none" strike="noStrike" cap="none" normalizeH="0" baseline="0" dirty="0">
                <a:ln>
                  <a:noFill/>
                </a:ln>
                <a:solidFill>
                  <a:schemeClr val="tx1"/>
                </a:solidFill>
                <a:effectLst/>
                <a:latin typeface="Arial" panose="020B0604020202020204" pitchFamily="34" charset="0"/>
              </a:endParaRPr>
            </a:p>
          </p:txBody>
        </p:sp>
        <p:sp>
          <p:nvSpPr>
            <p:cNvPr id="32" name="Rectangle 53">
              <a:extLst>
                <a:ext uri="{FF2B5EF4-FFF2-40B4-BE49-F238E27FC236}">
                  <a16:creationId xmlns:a16="http://schemas.microsoft.com/office/drawing/2014/main" id="{853C1B52-83F7-4502-95BB-B9F22A741659}"/>
                </a:ext>
              </a:extLst>
            </p:cNvPr>
            <p:cNvSpPr>
              <a:spLocks noChangeArrowheads="1"/>
            </p:cNvSpPr>
            <p:nvPr/>
          </p:nvSpPr>
          <p:spPr bwMode="auto">
            <a:xfrm>
              <a:off x="5940425" y="3959225"/>
              <a:ext cx="58349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hu-HU" altLang="hu-HU" sz="1200" b="0" i="0" u="none" strike="noStrike" cap="none" normalizeH="0" baseline="0" dirty="0" smtClean="0">
                  <a:ln>
                    <a:noFill/>
                  </a:ln>
                  <a:solidFill>
                    <a:srgbClr val="595959"/>
                  </a:solidFill>
                  <a:effectLst/>
                  <a:latin typeface="Calibri" panose="020F0502020204030204" pitchFamily="34" charset="0"/>
                </a:rPr>
                <a:t>4.00E+00</a:t>
              </a:r>
              <a:endParaRPr kumimoji="0" lang="hu-HU" altLang="hu-HU" sz="1800" b="0" i="0" u="none" strike="noStrike" cap="none" normalizeH="0" baseline="0" dirty="0">
                <a:ln>
                  <a:noFill/>
                </a:ln>
                <a:solidFill>
                  <a:schemeClr val="tx1"/>
                </a:solidFill>
                <a:effectLst/>
                <a:latin typeface="Arial" panose="020B0604020202020204" pitchFamily="34" charset="0"/>
              </a:endParaRPr>
            </a:p>
          </p:txBody>
        </p:sp>
        <p:sp>
          <p:nvSpPr>
            <p:cNvPr id="33" name="Rectangle 54">
              <a:extLst>
                <a:ext uri="{FF2B5EF4-FFF2-40B4-BE49-F238E27FC236}">
                  <a16:creationId xmlns:a16="http://schemas.microsoft.com/office/drawing/2014/main" id="{FABEDDA4-961C-4674-B18D-97A68412AEEA}"/>
                </a:ext>
              </a:extLst>
            </p:cNvPr>
            <p:cNvSpPr>
              <a:spLocks noChangeArrowheads="1"/>
            </p:cNvSpPr>
            <p:nvPr/>
          </p:nvSpPr>
          <p:spPr bwMode="auto">
            <a:xfrm>
              <a:off x="5940425" y="3514725"/>
              <a:ext cx="58349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hu-HU" altLang="hu-HU" sz="1200" b="0" i="0" u="none" strike="noStrike" cap="none" normalizeH="0" baseline="0" dirty="0" smtClean="0">
                  <a:ln>
                    <a:noFill/>
                  </a:ln>
                  <a:solidFill>
                    <a:srgbClr val="595959"/>
                  </a:solidFill>
                  <a:effectLst/>
                  <a:latin typeface="Calibri" panose="020F0502020204030204" pitchFamily="34" charset="0"/>
                </a:rPr>
                <a:t>6.00E+00</a:t>
              </a:r>
              <a:endParaRPr kumimoji="0" lang="hu-HU" altLang="hu-HU" sz="1800" b="0" i="0" u="none" strike="noStrike" cap="none" normalizeH="0" baseline="0" dirty="0">
                <a:ln>
                  <a:noFill/>
                </a:ln>
                <a:solidFill>
                  <a:schemeClr val="tx1"/>
                </a:solidFill>
                <a:effectLst/>
                <a:latin typeface="Arial" panose="020B0604020202020204" pitchFamily="34" charset="0"/>
              </a:endParaRPr>
            </a:p>
          </p:txBody>
        </p:sp>
        <p:sp>
          <p:nvSpPr>
            <p:cNvPr id="34" name="Rectangle 55">
              <a:extLst>
                <a:ext uri="{FF2B5EF4-FFF2-40B4-BE49-F238E27FC236}">
                  <a16:creationId xmlns:a16="http://schemas.microsoft.com/office/drawing/2014/main" id="{308B52FC-7414-4240-831A-3E76324DAD90}"/>
                </a:ext>
              </a:extLst>
            </p:cNvPr>
            <p:cNvSpPr>
              <a:spLocks noChangeArrowheads="1"/>
            </p:cNvSpPr>
            <p:nvPr/>
          </p:nvSpPr>
          <p:spPr bwMode="auto">
            <a:xfrm>
              <a:off x="5940425" y="3073400"/>
              <a:ext cx="58349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hu-HU" altLang="hu-HU" sz="1200" b="0" i="0" u="none" strike="noStrike" cap="none" normalizeH="0" baseline="0" dirty="0" smtClean="0">
                  <a:ln>
                    <a:noFill/>
                  </a:ln>
                  <a:solidFill>
                    <a:srgbClr val="595959"/>
                  </a:solidFill>
                  <a:effectLst/>
                  <a:latin typeface="Calibri" panose="020F0502020204030204" pitchFamily="34" charset="0"/>
                </a:rPr>
                <a:t>8.00E+00</a:t>
              </a:r>
              <a:endParaRPr kumimoji="0" lang="hu-HU" altLang="hu-HU" sz="1800" b="0" i="0" u="none" strike="noStrike" cap="none" normalizeH="0" baseline="0" dirty="0">
                <a:ln>
                  <a:noFill/>
                </a:ln>
                <a:solidFill>
                  <a:schemeClr val="tx1"/>
                </a:solidFill>
                <a:effectLst/>
                <a:latin typeface="Arial" panose="020B0604020202020204" pitchFamily="34" charset="0"/>
              </a:endParaRPr>
            </a:p>
          </p:txBody>
        </p:sp>
        <p:sp>
          <p:nvSpPr>
            <p:cNvPr id="35" name="Rectangle 56">
              <a:extLst>
                <a:ext uri="{FF2B5EF4-FFF2-40B4-BE49-F238E27FC236}">
                  <a16:creationId xmlns:a16="http://schemas.microsoft.com/office/drawing/2014/main" id="{719DD209-6448-47AB-82B3-98038BA60FF1}"/>
                </a:ext>
              </a:extLst>
            </p:cNvPr>
            <p:cNvSpPr>
              <a:spLocks noChangeArrowheads="1"/>
            </p:cNvSpPr>
            <p:nvPr/>
          </p:nvSpPr>
          <p:spPr bwMode="auto">
            <a:xfrm>
              <a:off x="5940425" y="2632075"/>
              <a:ext cx="58349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hu-HU" altLang="hu-HU" sz="1200" b="0" i="0" u="none" strike="noStrike" cap="none" normalizeH="0" baseline="0" dirty="0" smtClean="0">
                  <a:ln>
                    <a:noFill/>
                  </a:ln>
                  <a:solidFill>
                    <a:srgbClr val="595959"/>
                  </a:solidFill>
                  <a:effectLst/>
                  <a:latin typeface="Calibri" panose="020F0502020204030204" pitchFamily="34" charset="0"/>
                </a:rPr>
                <a:t>1.00E+01</a:t>
              </a:r>
              <a:endParaRPr kumimoji="0" lang="hu-HU" altLang="hu-HU" sz="1800" b="0" i="0" u="none" strike="noStrike" cap="none" normalizeH="0" baseline="0" dirty="0">
                <a:ln>
                  <a:noFill/>
                </a:ln>
                <a:solidFill>
                  <a:schemeClr val="tx1"/>
                </a:solidFill>
                <a:effectLst/>
                <a:latin typeface="Arial" panose="020B0604020202020204" pitchFamily="34" charset="0"/>
              </a:endParaRPr>
            </a:p>
          </p:txBody>
        </p:sp>
        <p:sp>
          <p:nvSpPr>
            <p:cNvPr id="36" name="Rectangle 57">
              <a:extLst>
                <a:ext uri="{FF2B5EF4-FFF2-40B4-BE49-F238E27FC236}">
                  <a16:creationId xmlns:a16="http://schemas.microsoft.com/office/drawing/2014/main" id="{62B231DF-E5DE-4716-BBB9-5B22830B8031}"/>
                </a:ext>
              </a:extLst>
            </p:cNvPr>
            <p:cNvSpPr>
              <a:spLocks noChangeArrowheads="1"/>
            </p:cNvSpPr>
            <p:nvPr/>
          </p:nvSpPr>
          <p:spPr bwMode="auto">
            <a:xfrm>
              <a:off x="5940425" y="2192338"/>
              <a:ext cx="58349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hu-HU" altLang="hu-HU" sz="1200" b="0" i="0" u="none" strike="noStrike" cap="none" normalizeH="0" baseline="0" dirty="0" smtClean="0">
                  <a:ln>
                    <a:noFill/>
                  </a:ln>
                  <a:solidFill>
                    <a:srgbClr val="595959"/>
                  </a:solidFill>
                  <a:effectLst/>
                  <a:latin typeface="Calibri" panose="020F0502020204030204" pitchFamily="34" charset="0"/>
                </a:rPr>
                <a:t>1.20E+01</a:t>
              </a:r>
              <a:endParaRPr kumimoji="0" lang="hu-HU" altLang="hu-HU" sz="1800" b="0" i="0" u="none" strike="noStrike" cap="none" normalizeH="0" baseline="0" dirty="0">
                <a:ln>
                  <a:noFill/>
                </a:ln>
                <a:solidFill>
                  <a:schemeClr val="tx1"/>
                </a:solidFill>
                <a:effectLst/>
                <a:latin typeface="Arial" panose="020B0604020202020204" pitchFamily="34" charset="0"/>
              </a:endParaRPr>
            </a:p>
          </p:txBody>
        </p:sp>
        <p:sp>
          <p:nvSpPr>
            <p:cNvPr id="37" name="Rectangle 58">
              <a:extLst>
                <a:ext uri="{FF2B5EF4-FFF2-40B4-BE49-F238E27FC236}">
                  <a16:creationId xmlns:a16="http://schemas.microsoft.com/office/drawing/2014/main" id="{0CB017C8-89AB-4687-804E-FD38E374BF36}"/>
                </a:ext>
              </a:extLst>
            </p:cNvPr>
            <p:cNvSpPr>
              <a:spLocks noChangeArrowheads="1"/>
            </p:cNvSpPr>
            <p:nvPr/>
          </p:nvSpPr>
          <p:spPr bwMode="auto">
            <a:xfrm>
              <a:off x="5940425" y="1751013"/>
              <a:ext cx="58349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hu-HU" altLang="hu-HU" sz="1200" b="0" i="0" u="none" strike="noStrike" cap="none" normalizeH="0" baseline="0" dirty="0" smtClean="0">
                  <a:ln>
                    <a:noFill/>
                  </a:ln>
                  <a:solidFill>
                    <a:srgbClr val="595959"/>
                  </a:solidFill>
                  <a:effectLst/>
                  <a:latin typeface="Calibri" panose="020F0502020204030204" pitchFamily="34" charset="0"/>
                </a:rPr>
                <a:t>1.40E+01</a:t>
              </a:r>
              <a:endParaRPr kumimoji="0" lang="hu-HU" altLang="hu-HU" sz="1800" b="0" i="0" u="none" strike="noStrike" cap="none" normalizeH="0" baseline="0" dirty="0">
                <a:ln>
                  <a:noFill/>
                </a:ln>
                <a:solidFill>
                  <a:schemeClr val="tx1"/>
                </a:solidFill>
                <a:effectLst/>
                <a:latin typeface="Arial" panose="020B0604020202020204" pitchFamily="34" charset="0"/>
              </a:endParaRPr>
            </a:p>
          </p:txBody>
        </p:sp>
        <p:sp>
          <p:nvSpPr>
            <p:cNvPr id="38" name="Rectangle 59">
              <a:extLst>
                <a:ext uri="{FF2B5EF4-FFF2-40B4-BE49-F238E27FC236}">
                  <a16:creationId xmlns:a16="http://schemas.microsoft.com/office/drawing/2014/main" id="{7CE831FF-8520-4EB5-984F-3934758C2949}"/>
                </a:ext>
              </a:extLst>
            </p:cNvPr>
            <p:cNvSpPr>
              <a:spLocks noChangeArrowheads="1"/>
            </p:cNvSpPr>
            <p:nvPr/>
          </p:nvSpPr>
          <p:spPr bwMode="auto">
            <a:xfrm>
              <a:off x="6618288" y="5040313"/>
              <a:ext cx="152400" cy="242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hu-HU" altLang="hu-HU" sz="1200" b="0" i="0" u="none" strike="noStrike" cap="none" normalizeH="0" baseline="0">
                  <a:ln>
                    <a:noFill/>
                  </a:ln>
                  <a:solidFill>
                    <a:srgbClr val="595959"/>
                  </a:solidFill>
                  <a:effectLst/>
                  <a:latin typeface="Calibri" panose="020F0502020204030204" pitchFamily="34" charset="0"/>
                </a:rPr>
                <a:t>0</a:t>
              </a:r>
              <a:endParaRPr kumimoji="0" lang="hu-HU" altLang="hu-HU" sz="1800" b="0" i="0" u="none" strike="noStrike" cap="none" normalizeH="0" baseline="0">
                <a:ln>
                  <a:noFill/>
                </a:ln>
                <a:solidFill>
                  <a:schemeClr val="tx1"/>
                </a:solidFill>
                <a:effectLst/>
                <a:latin typeface="Arial" panose="020B0604020202020204" pitchFamily="34" charset="0"/>
              </a:endParaRPr>
            </a:p>
          </p:txBody>
        </p:sp>
        <p:sp>
          <p:nvSpPr>
            <p:cNvPr id="39" name="Rectangle 60">
              <a:extLst>
                <a:ext uri="{FF2B5EF4-FFF2-40B4-BE49-F238E27FC236}">
                  <a16:creationId xmlns:a16="http://schemas.microsoft.com/office/drawing/2014/main" id="{0F5D096A-5D5F-4179-A9DF-3C34A7289EBD}"/>
                </a:ext>
              </a:extLst>
            </p:cNvPr>
            <p:cNvSpPr>
              <a:spLocks noChangeArrowheads="1"/>
            </p:cNvSpPr>
            <p:nvPr/>
          </p:nvSpPr>
          <p:spPr bwMode="auto">
            <a:xfrm>
              <a:off x="7207250" y="5040313"/>
              <a:ext cx="228600" cy="242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hu-HU" altLang="hu-HU" sz="1200" b="0" i="0" u="none" strike="noStrike" cap="none" normalizeH="0" baseline="0">
                  <a:ln>
                    <a:noFill/>
                  </a:ln>
                  <a:solidFill>
                    <a:srgbClr val="595959"/>
                  </a:solidFill>
                  <a:effectLst/>
                  <a:latin typeface="Calibri" panose="020F0502020204030204" pitchFamily="34" charset="0"/>
                </a:rPr>
                <a:t>10</a:t>
              </a:r>
              <a:endParaRPr kumimoji="0" lang="hu-HU" altLang="hu-HU" sz="1800" b="0" i="0" u="none" strike="noStrike" cap="none" normalizeH="0" baseline="0">
                <a:ln>
                  <a:noFill/>
                </a:ln>
                <a:solidFill>
                  <a:schemeClr val="tx1"/>
                </a:solidFill>
                <a:effectLst/>
                <a:latin typeface="Arial" panose="020B0604020202020204" pitchFamily="34" charset="0"/>
              </a:endParaRPr>
            </a:p>
          </p:txBody>
        </p:sp>
        <p:sp>
          <p:nvSpPr>
            <p:cNvPr id="40" name="Rectangle 61">
              <a:extLst>
                <a:ext uri="{FF2B5EF4-FFF2-40B4-BE49-F238E27FC236}">
                  <a16:creationId xmlns:a16="http://schemas.microsoft.com/office/drawing/2014/main" id="{F9F75A6B-7C7C-4B2D-ABD3-366D875BFF0E}"/>
                </a:ext>
              </a:extLst>
            </p:cNvPr>
            <p:cNvSpPr>
              <a:spLocks noChangeArrowheads="1"/>
            </p:cNvSpPr>
            <p:nvPr/>
          </p:nvSpPr>
          <p:spPr bwMode="auto">
            <a:xfrm>
              <a:off x="7834313" y="5040313"/>
              <a:ext cx="228600" cy="242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hu-HU" altLang="hu-HU" sz="1200" b="0" i="0" u="none" strike="noStrike" cap="none" normalizeH="0" baseline="0">
                  <a:ln>
                    <a:noFill/>
                  </a:ln>
                  <a:solidFill>
                    <a:srgbClr val="595959"/>
                  </a:solidFill>
                  <a:effectLst/>
                  <a:latin typeface="Calibri" panose="020F0502020204030204" pitchFamily="34" charset="0"/>
                </a:rPr>
                <a:t>20</a:t>
              </a:r>
              <a:endParaRPr kumimoji="0" lang="hu-HU" altLang="hu-HU" sz="1800" b="0" i="0" u="none" strike="noStrike" cap="none" normalizeH="0" baseline="0">
                <a:ln>
                  <a:noFill/>
                </a:ln>
                <a:solidFill>
                  <a:schemeClr val="tx1"/>
                </a:solidFill>
                <a:effectLst/>
                <a:latin typeface="Arial" panose="020B0604020202020204" pitchFamily="34" charset="0"/>
              </a:endParaRPr>
            </a:p>
          </p:txBody>
        </p:sp>
        <p:sp>
          <p:nvSpPr>
            <p:cNvPr id="41" name="Rectangle 62">
              <a:extLst>
                <a:ext uri="{FF2B5EF4-FFF2-40B4-BE49-F238E27FC236}">
                  <a16:creationId xmlns:a16="http://schemas.microsoft.com/office/drawing/2014/main" id="{0AC1CE28-E61D-4FFA-95DA-FD046B435AEB}"/>
                </a:ext>
              </a:extLst>
            </p:cNvPr>
            <p:cNvSpPr>
              <a:spLocks noChangeArrowheads="1"/>
            </p:cNvSpPr>
            <p:nvPr/>
          </p:nvSpPr>
          <p:spPr bwMode="auto">
            <a:xfrm>
              <a:off x="8461375" y="5040313"/>
              <a:ext cx="228600" cy="242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hu-HU" altLang="hu-HU" sz="1200" b="0" i="0" u="none" strike="noStrike" cap="none" normalizeH="0" baseline="0">
                  <a:ln>
                    <a:noFill/>
                  </a:ln>
                  <a:solidFill>
                    <a:srgbClr val="595959"/>
                  </a:solidFill>
                  <a:effectLst/>
                  <a:latin typeface="Calibri" panose="020F0502020204030204" pitchFamily="34" charset="0"/>
                </a:rPr>
                <a:t>30</a:t>
              </a:r>
              <a:endParaRPr kumimoji="0" lang="hu-HU" altLang="hu-HU" sz="1800" b="0" i="0" u="none" strike="noStrike" cap="none" normalizeH="0" baseline="0">
                <a:ln>
                  <a:noFill/>
                </a:ln>
                <a:solidFill>
                  <a:schemeClr val="tx1"/>
                </a:solidFill>
                <a:effectLst/>
                <a:latin typeface="Arial" panose="020B0604020202020204" pitchFamily="34" charset="0"/>
              </a:endParaRPr>
            </a:p>
          </p:txBody>
        </p:sp>
        <p:sp>
          <p:nvSpPr>
            <p:cNvPr id="42" name="Rectangle 63">
              <a:extLst>
                <a:ext uri="{FF2B5EF4-FFF2-40B4-BE49-F238E27FC236}">
                  <a16:creationId xmlns:a16="http://schemas.microsoft.com/office/drawing/2014/main" id="{7A4FC8C1-3CB8-4195-95BC-17F618D55C57}"/>
                </a:ext>
              </a:extLst>
            </p:cNvPr>
            <p:cNvSpPr>
              <a:spLocks noChangeArrowheads="1"/>
            </p:cNvSpPr>
            <p:nvPr/>
          </p:nvSpPr>
          <p:spPr bwMode="auto">
            <a:xfrm>
              <a:off x="9088438" y="5040313"/>
              <a:ext cx="230188" cy="242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hu-HU" altLang="hu-HU" sz="1200" b="0" i="0" u="none" strike="noStrike" cap="none" normalizeH="0" baseline="0">
                  <a:ln>
                    <a:noFill/>
                  </a:ln>
                  <a:solidFill>
                    <a:srgbClr val="595959"/>
                  </a:solidFill>
                  <a:effectLst/>
                  <a:latin typeface="Calibri" panose="020F0502020204030204" pitchFamily="34" charset="0"/>
                </a:rPr>
                <a:t>40</a:t>
              </a:r>
              <a:endParaRPr kumimoji="0" lang="hu-HU" altLang="hu-HU" sz="1800" b="0" i="0" u="none" strike="noStrike" cap="none" normalizeH="0" baseline="0">
                <a:ln>
                  <a:noFill/>
                </a:ln>
                <a:solidFill>
                  <a:schemeClr val="tx1"/>
                </a:solidFill>
                <a:effectLst/>
                <a:latin typeface="Arial" panose="020B0604020202020204" pitchFamily="34" charset="0"/>
              </a:endParaRPr>
            </a:p>
          </p:txBody>
        </p:sp>
        <p:sp>
          <p:nvSpPr>
            <p:cNvPr id="43" name="Rectangle 64">
              <a:extLst>
                <a:ext uri="{FF2B5EF4-FFF2-40B4-BE49-F238E27FC236}">
                  <a16:creationId xmlns:a16="http://schemas.microsoft.com/office/drawing/2014/main" id="{71F1FD09-6D0B-4D74-8F47-E01F8F63255C}"/>
                </a:ext>
              </a:extLst>
            </p:cNvPr>
            <p:cNvSpPr>
              <a:spLocks noChangeArrowheads="1"/>
            </p:cNvSpPr>
            <p:nvPr/>
          </p:nvSpPr>
          <p:spPr bwMode="auto">
            <a:xfrm>
              <a:off x="9715500" y="5040313"/>
              <a:ext cx="230188" cy="242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hu-HU" altLang="hu-HU" sz="1200" b="0" i="0" u="none" strike="noStrike" cap="none" normalizeH="0" baseline="0">
                  <a:ln>
                    <a:noFill/>
                  </a:ln>
                  <a:solidFill>
                    <a:srgbClr val="595959"/>
                  </a:solidFill>
                  <a:effectLst/>
                  <a:latin typeface="Calibri" panose="020F0502020204030204" pitchFamily="34" charset="0"/>
                </a:rPr>
                <a:t>50</a:t>
              </a:r>
              <a:endParaRPr kumimoji="0" lang="hu-HU" altLang="hu-HU" sz="1800" b="0" i="0" u="none" strike="noStrike" cap="none" normalizeH="0" baseline="0">
                <a:ln>
                  <a:noFill/>
                </a:ln>
                <a:solidFill>
                  <a:schemeClr val="tx1"/>
                </a:solidFill>
                <a:effectLst/>
                <a:latin typeface="Arial" panose="020B0604020202020204" pitchFamily="34" charset="0"/>
              </a:endParaRPr>
            </a:p>
          </p:txBody>
        </p:sp>
        <p:sp>
          <p:nvSpPr>
            <p:cNvPr id="44" name="Rectangle 65">
              <a:extLst>
                <a:ext uri="{FF2B5EF4-FFF2-40B4-BE49-F238E27FC236}">
                  <a16:creationId xmlns:a16="http://schemas.microsoft.com/office/drawing/2014/main" id="{462D8159-C227-497A-942D-65E64200F81E}"/>
                </a:ext>
              </a:extLst>
            </p:cNvPr>
            <p:cNvSpPr>
              <a:spLocks noChangeArrowheads="1"/>
            </p:cNvSpPr>
            <p:nvPr/>
          </p:nvSpPr>
          <p:spPr bwMode="auto">
            <a:xfrm>
              <a:off x="10344150" y="5040313"/>
              <a:ext cx="228600" cy="242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hu-HU" altLang="hu-HU" sz="1200" b="0" i="0" u="none" strike="noStrike" cap="none" normalizeH="0" baseline="0">
                  <a:ln>
                    <a:noFill/>
                  </a:ln>
                  <a:solidFill>
                    <a:srgbClr val="595959"/>
                  </a:solidFill>
                  <a:effectLst/>
                  <a:latin typeface="Calibri" panose="020F0502020204030204" pitchFamily="34" charset="0"/>
                </a:rPr>
                <a:t>60</a:t>
              </a:r>
              <a:endParaRPr kumimoji="0" lang="hu-HU" altLang="hu-HU" sz="1800" b="0" i="0" u="none" strike="noStrike" cap="none" normalizeH="0" baseline="0">
                <a:ln>
                  <a:noFill/>
                </a:ln>
                <a:solidFill>
                  <a:schemeClr val="tx1"/>
                </a:solidFill>
                <a:effectLst/>
                <a:latin typeface="Arial" panose="020B0604020202020204" pitchFamily="34" charset="0"/>
              </a:endParaRPr>
            </a:p>
          </p:txBody>
        </p:sp>
        <p:sp>
          <p:nvSpPr>
            <p:cNvPr id="45" name="Rectangle 66">
              <a:extLst>
                <a:ext uri="{FF2B5EF4-FFF2-40B4-BE49-F238E27FC236}">
                  <a16:creationId xmlns:a16="http://schemas.microsoft.com/office/drawing/2014/main" id="{EAAC7AFF-DD41-4315-B2CD-ACD84A8CE176}"/>
                </a:ext>
              </a:extLst>
            </p:cNvPr>
            <p:cNvSpPr>
              <a:spLocks noChangeArrowheads="1"/>
            </p:cNvSpPr>
            <p:nvPr/>
          </p:nvSpPr>
          <p:spPr bwMode="auto">
            <a:xfrm>
              <a:off x="10971213" y="5040313"/>
              <a:ext cx="228600" cy="242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hu-HU" altLang="hu-HU" sz="1200" b="0" i="0" u="none" strike="noStrike" cap="none" normalizeH="0" baseline="0">
                  <a:ln>
                    <a:noFill/>
                  </a:ln>
                  <a:solidFill>
                    <a:srgbClr val="595959"/>
                  </a:solidFill>
                  <a:effectLst/>
                  <a:latin typeface="Calibri" panose="020F0502020204030204" pitchFamily="34" charset="0"/>
                </a:rPr>
                <a:t>70</a:t>
              </a:r>
              <a:endParaRPr kumimoji="0" lang="hu-HU" altLang="hu-HU" sz="1800" b="0" i="0" u="none" strike="noStrike" cap="none" normalizeH="0" baseline="0">
                <a:ln>
                  <a:noFill/>
                </a:ln>
                <a:solidFill>
                  <a:schemeClr val="tx1"/>
                </a:solidFill>
                <a:effectLst/>
                <a:latin typeface="Arial" panose="020B0604020202020204" pitchFamily="34" charset="0"/>
              </a:endParaRPr>
            </a:p>
          </p:txBody>
        </p:sp>
        <p:sp>
          <p:nvSpPr>
            <p:cNvPr id="46" name="Rectangle 67">
              <a:extLst>
                <a:ext uri="{FF2B5EF4-FFF2-40B4-BE49-F238E27FC236}">
                  <a16:creationId xmlns:a16="http://schemas.microsoft.com/office/drawing/2014/main" id="{082FBD20-0E44-4A76-A010-25F834A15C10}"/>
                </a:ext>
              </a:extLst>
            </p:cNvPr>
            <p:cNvSpPr>
              <a:spLocks noChangeArrowheads="1"/>
            </p:cNvSpPr>
            <p:nvPr/>
          </p:nvSpPr>
          <p:spPr bwMode="auto">
            <a:xfrm>
              <a:off x="11598275" y="5040313"/>
              <a:ext cx="228600" cy="242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hu-HU" altLang="hu-HU" sz="1200" b="0" i="0" u="none" strike="noStrike" cap="none" normalizeH="0" baseline="0">
                  <a:ln>
                    <a:noFill/>
                  </a:ln>
                  <a:solidFill>
                    <a:srgbClr val="595959"/>
                  </a:solidFill>
                  <a:effectLst/>
                  <a:latin typeface="Calibri" panose="020F0502020204030204" pitchFamily="34" charset="0"/>
                </a:rPr>
                <a:t>80</a:t>
              </a:r>
              <a:endParaRPr kumimoji="0" lang="hu-HU" altLang="hu-HU" sz="1800" b="0" i="0" u="none" strike="noStrike" cap="none" normalizeH="0" baseline="0">
                <a:ln>
                  <a:noFill/>
                </a:ln>
                <a:solidFill>
                  <a:schemeClr val="tx1"/>
                </a:solidFill>
                <a:effectLst/>
                <a:latin typeface="Arial" panose="020B0604020202020204" pitchFamily="34" charset="0"/>
              </a:endParaRPr>
            </a:p>
          </p:txBody>
        </p:sp>
      </p:grpSp>
      <p:grpSp>
        <p:nvGrpSpPr>
          <p:cNvPr id="10" name="Csoportba foglalás 9">
            <a:extLst>
              <a:ext uri="{FF2B5EF4-FFF2-40B4-BE49-F238E27FC236}">
                <a16:creationId xmlns:a16="http://schemas.microsoft.com/office/drawing/2014/main" id="{1F5B8584-3065-4EDF-A44F-D3ECDB0D4B34}"/>
              </a:ext>
            </a:extLst>
          </p:cNvPr>
          <p:cNvGrpSpPr/>
          <p:nvPr/>
        </p:nvGrpSpPr>
        <p:grpSpPr>
          <a:xfrm>
            <a:off x="1734830" y="3104391"/>
            <a:ext cx="4710113" cy="2711450"/>
            <a:chOff x="6650038" y="2230438"/>
            <a:chExt cx="4710113" cy="2711450"/>
          </a:xfrm>
        </p:grpSpPr>
        <p:sp>
          <p:nvSpPr>
            <p:cNvPr id="21" name="Szövegdoboz 32">
              <a:extLst>
                <a:ext uri="{FF2B5EF4-FFF2-40B4-BE49-F238E27FC236}">
                  <a16:creationId xmlns:a16="http://schemas.microsoft.com/office/drawing/2014/main" id="{156ED4BE-6BCF-4DB8-A802-179A2805BAE1}"/>
                </a:ext>
              </a:extLst>
            </p:cNvPr>
            <p:cNvSpPr txBox="1"/>
            <p:nvPr/>
          </p:nvSpPr>
          <p:spPr>
            <a:xfrm>
              <a:off x="7800661" y="2230438"/>
              <a:ext cx="524503" cy="523220"/>
            </a:xfrm>
            <a:prstGeom prst="rect">
              <a:avLst/>
            </a:prstGeom>
            <a:noFill/>
          </p:spPr>
          <p:txBody>
            <a:bodyPr wrap="none" rtlCol="0">
              <a:spAutoFit/>
            </a:bodyPr>
            <a:ls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hu-HU" sz="2800" dirty="0">
                  <a:latin typeface="Times New Roman" panose="02020603050405020304" pitchFamily="18" charset="0"/>
                  <a:cs typeface="Times New Roman" panose="02020603050405020304" pitchFamily="18" charset="0"/>
                </a:rPr>
                <a:t>T</a:t>
              </a:r>
              <a:r>
                <a:rPr lang="hu-HU" sz="2800" baseline="-25000" dirty="0">
                  <a:latin typeface="Times New Roman" panose="02020603050405020304" pitchFamily="18" charset="0"/>
                  <a:cs typeface="Times New Roman" panose="02020603050405020304" pitchFamily="18" charset="0"/>
                </a:rPr>
                <a:t>1</a:t>
              </a:r>
            </a:p>
          </p:txBody>
        </p:sp>
        <p:sp>
          <p:nvSpPr>
            <p:cNvPr id="22" name="Freeform 45">
              <a:extLst>
                <a:ext uri="{FF2B5EF4-FFF2-40B4-BE49-F238E27FC236}">
                  <a16:creationId xmlns:a16="http://schemas.microsoft.com/office/drawing/2014/main" id="{41AAB64C-0499-4FDC-B493-FE2D617D39EF}"/>
                </a:ext>
              </a:extLst>
            </p:cNvPr>
            <p:cNvSpPr>
              <a:spLocks/>
            </p:cNvSpPr>
            <p:nvPr/>
          </p:nvSpPr>
          <p:spPr bwMode="auto">
            <a:xfrm>
              <a:off x="6650038" y="2328863"/>
              <a:ext cx="4710113" cy="2613025"/>
            </a:xfrm>
            <a:custGeom>
              <a:avLst/>
              <a:gdLst>
                <a:gd name="T0" fmla="*/ 0 w 2967"/>
                <a:gd name="T1" fmla="*/ 1646 h 1646"/>
                <a:gd name="T2" fmla="*/ 60 w 2967"/>
                <a:gd name="T3" fmla="*/ 1597 h 1646"/>
                <a:gd name="T4" fmla="*/ 119 w 2967"/>
                <a:gd name="T5" fmla="*/ 1458 h 1646"/>
                <a:gd name="T6" fmla="*/ 179 w 2967"/>
                <a:gd name="T7" fmla="*/ 1245 h 1646"/>
                <a:gd name="T8" fmla="*/ 238 w 2967"/>
                <a:gd name="T9" fmla="*/ 985 h 1646"/>
                <a:gd name="T10" fmla="*/ 297 w 2967"/>
                <a:gd name="T11" fmla="*/ 711 h 1646"/>
                <a:gd name="T12" fmla="*/ 357 w 2967"/>
                <a:gd name="T13" fmla="*/ 454 h 1646"/>
                <a:gd name="T14" fmla="*/ 416 w 2967"/>
                <a:gd name="T15" fmla="*/ 240 h 1646"/>
                <a:gd name="T16" fmla="*/ 475 w 2967"/>
                <a:gd name="T17" fmla="*/ 89 h 1646"/>
                <a:gd name="T18" fmla="*/ 534 w 2967"/>
                <a:gd name="T19" fmla="*/ 13 h 1646"/>
                <a:gd name="T20" fmla="*/ 594 w 2967"/>
                <a:gd name="T21" fmla="*/ 11 h 1646"/>
                <a:gd name="T22" fmla="*/ 653 w 2967"/>
                <a:gd name="T23" fmla="*/ 77 h 1646"/>
                <a:gd name="T24" fmla="*/ 712 w 2967"/>
                <a:gd name="T25" fmla="*/ 197 h 1646"/>
                <a:gd name="T26" fmla="*/ 772 w 2967"/>
                <a:gd name="T27" fmla="*/ 355 h 1646"/>
                <a:gd name="T28" fmla="*/ 831 w 2967"/>
                <a:gd name="T29" fmla="*/ 535 h 1646"/>
                <a:gd name="T30" fmla="*/ 890 w 2967"/>
                <a:gd name="T31" fmla="*/ 719 h 1646"/>
                <a:gd name="T32" fmla="*/ 950 w 2967"/>
                <a:gd name="T33" fmla="*/ 897 h 1646"/>
                <a:gd name="T34" fmla="*/ 1009 w 2967"/>
                <a:gd name="T35" fmla="*/ 1059 h 1646"/>
                <a:gd name="T36" fmla="*/ 1069 w 2967"/>
                <a:gd name="T37" fmla="*/ 1198 h 1646"/>
                <a:gd name="T38" fmla="*/ 1128 w 2967"/>
                <a:gd name="T39" fmla="*/ 1314 h 1646"/>
                <a:gd name="T40" fmla="*/ 1187 w 2967"/>
                <a:gd name="T41" fmla="*/ 1407 h 1646"/>
                <a:gd name="T42" fmla="*/ 1247 w 2967"/>
                <a:gd name="T43" fmla="*/ 1478 h 1646"/>
                <a:gd name="T44" fmla="*/ 1306 w 2967"/>
                <a:gd name="T45" fmla="*/ 1532 h 1646"/>
                <a:gd name="T46" fmla="*/ 1365 w 2967"/>
                <a:gd name="T47" fmla="*/ 1570 h 1646"/>
                <a:gd name="T48" fmla="*/ 1425 w 2967"/>
                <a:gd name="T49" fmla="*/ 1597 h 1646"/>
                <a:gd name="T50" fmla="*/ 1484 w 2967"/>
                <a:gd name="T51" fmla="*/ 1615 h 1646"/>
                <a:gd name="T52" fmla="*/ 1543 w 2967"/>
                <a:gd name="T53" fmla="*/ 1627 h 1646"/>
                <a:gd name="T54" fmla="*/ 1602 w 2967"/>
                <a:gd name="T55" fmla="*/ 1634 h 1646"/>
                <a:gd name="T56" fmla="*/ 1662 w 2967"/>
                <a:gd name="T57" fmla="*/ 1639 h 1646"/>
                <a:gd name="T58" fmla="*/ 1721 w 2967"/>
                <a:gd name="T59" fmla="*/ 1642 h 1646"/>
                <a:gd name="T60" fmla="*/ 1780 w 2967"/>
                <a:gd name="T61" fmla="*/ 1644 h 1646"/>
                <a:gd name="T62" fmla="*/ 1840 w 2967"/>
                <a:gd name="T63" fmla="*/ 1645 h 1646"/>
                <a:gd name="T64" fmla="*/ 1899 w 2967"/>
                <a:gd name="T65" fmla="*/ 1645 h 1646"/>
                <a:gd name="T66" fmla="*/ 1959 w 2967"/>
                <a:gd name="T67" fmla="*/ 1646 h 1646"/>
                <a:gd name="T68" fmla="*/ 2018 w 2967"/>
                <a:gd name="T69" fmla="*/ 1646 h 1646"/>
                <a:gd name="T70" fmla="*/ 2077 w 2967"/>
                <a:gd name="T71" fmla="*/ 1646 h 1646"/>
                <a:gd name="T72" fmla="*/ 2137 w 2967"/>
                <a:gd name="T73" fmla="*/ 1646 h 1646"/>
                <a:gd name="T74" fmla="*/ 2196 w 2967"/>
                <a:gd name="T75" fmla="*/ 1646 h 1646"/>
                <a:gd name="T76" fmla="*/ 2255 w 2967"/>
                <a:gd name="T77" fmla="*/ 1646 h 1646"/>
                <a:gd name="T78" fmla="*/ 2315 w 2967"/>
                <a:gd name="T79" fmla="*/ 1646 h 1646"/>
                <a:gd name="T80" fmla="*/ 2374 w 2967"/>
                <a:gd name="T81" fmla="*/ 1646 h 1646"/>
                <a:gd name="T82" fmla="*/ 2433 w 2967"/>
                <a:gd name="T83" fmla="*/ 1646 h 1646"/>
                <a:gd name="T84" fmla="*/ 2493 w 2967"/>
                <a:gd name="T85" fmla="*/ 1646 h 1646"/>
                <a:gd name="T86" fmla="*/ 2552 w 2967"/>
                <a:gd name="T87" fmla="*/ 1646 h 1646"/>
                <a:gd name="T88" fmla="*/ 2611 w 2967"/>
                <a:gd name="T89" fmla="*/ 1646 h 1646"/>
                <a:gd name="T90" fmla="*/ 2670 w 2967"/>
                <a:gd name="T91" fmla="*/ 1646 h 1646"/>
                <a:gd name="T92" fmla="*/ 2730 w 2967"/>
                <a:gd name="T93" fmla="*/ 1646 h 1646"/>
                <a:gd name="T94" fmla="*/ 2789 w 2967"/>
                <a:gd name="T95" fmla="*/ 1646 h 1646"/>
                <a:gd name="T96" fmla="*/ 2849 w 2967"/>
                <a:gd name="T97" fmla="*/ 1646 h 1646"/>
                <a:gd name="T98" fmla="*/ 2908 w 2967"/>
                <a:gd name="T99" fmla="*/ 1646 h 1646"/>
                <a:gd name="T100" fmla="*/ 2967 w 2967"/>
                <a:gd name="T101" fmla="*/ 1646 h 16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967" h="1646">
                  <a:moveTo>
                    <a:pt x="0" y="1646"/>
                  </a:moveTo>
                  <a:cubicBezTo>
                    <a:pt x="20" y="1630"/>
                    <a:pt x="40" y="1629"/>
                    <a:pt x="60" y="1597"/>
                  </a:cubicBezTo>
                  <a:cubicBezTo>
                    <a:pt x="79" y="1566"/>
                    <a:pt x="99" y="1516"/>
                    <a:pt x="119" y="1458"/>
                  </a:cubicBezTo>
                  <a:cubicBezTo>
                    <a:pt x="139" y="1399"/>
                    <a:pt x="159" y="1323"/>
                    <a:pt x="179" y="1245"/>
                  </a:cubicBezTo>
                  <a:cubicBezTo>
                    <a:pt x="198" y="1166"/>
                    <a:pt x="218" y="1074"/>
                    <a:pt x="238" y="985"/>
                  </a:cubicBezTo>
                  <a:cubicBezTo>
                    <a:pt x="258" y="897"/>
                    <a:pt x="277" y="800"/>
                    <a:pt x="297" y="711"/>
                  </a:cubicBezTo>
                  <a:cubicBezTo>
                    <a:pt x="317" y="623"/>
                    <a:pt x="337" y="532"/>
                    <a:pt x="357" y="454"/>
                  </a:cubicBezTo>
                  <a:cubicBezTo>
                    <a:pt x="376" y="375"/>
                    <a:pt x="396" y="301"/>
                    <a:pt x="416" y="240"/>
                  </a:cubicBezTo>
                  <a:cubicBezTo>
                    <a:pt x="436" y="179"/>
                    <a:pt x="455" y="128"/>
                    <a:pt x="475" y="89"/>
                  </a:cubicBezTo>
                  <a:cubicBezTo>
                    <a:pt x="495" y="52"/>
                    <a:pt x="515" y="26"/>
                    <a:pt x="534" y="13"/>
                  </a:cubicBezTo>
                  <a:cubicBezTo>
                    <a:pt x="555" y="0"/>
                    <a:pt x="574" y="1"/>
                    <a:pt x="594" y="11"/>
                  </a:cubicBezTo>
                  <a:cubicBezTo>
                    <a:pt x="614" y="22"/>
                    <a:pt x="633" y="46"/>
                    <a:pt x="653" y="77"/>
                  </a:cubicBezTo>
                  <a:cubicBezTo>
                    <a:pt x="673" y="108"/>
                    <a:pt x="693" y="151"/>
                    <a:pt x="712" y="197"/>
                  </a:cubicBezTo>
                  <a:cubicBezTo>
                    <a:pt x="732" y="243"/>
                    <a:pt x="752" y="299"/>
                    <a:pt x="772" y="355"/>
                  </a:cubicBezTo>
                  <a:cubicBezTo>
                    <a:pt x="792" y="411"/>
                    <a:pt x="812" y="474"/>
                    <a:pt x="831" y="535"/>
                  </a:cubicBezTo>
                  <a:cubicBezTo>
                    <a:pt x="851" y="595"/>
                    <a:pt x="871" y="659"/>
                    <a:pt x="890" y="719"/>
                  </a:cubicBezTo>
                  <a:cubicBezTo>
                    <a:pt x="910" y="780"/>
                    <a:pt x="930" y="840"/>
                    <a:pt x="950" y="897"/>
                  </a:cubicBezTo>
                  <a:cubicBezTo>
                    <a:pt x="969" y="954"/>
                    <a:pt x="990" y="1009"/>
                    <a:pt x="1009" y="1059"/>
                  </a:cubicBezTo>
                  <a:cubicBezTo>
                    <a:pt x="1029" y="1109"/>
                    <a:pt x="1049" y="1156"/>
                    <a:pt x="1069" y="1198"/>
                  </a:cubicBezTo>
                  <a:cubicBezTo>
                    <a:pt x="1088" y="1241"/>
                    <a:pt x="1108" y="1280"/>
                    <a:pt x="1128" y="1314"/>
                  </a:cubicBezTo>
                  <a:cubicBezTo>
                    <a:pt x="1148" y="1349"/>
                    <a:pt x="1167" y="1380"/>
                    <a:pt x="1187" y="1407"/>
                  </a:cubicBezTo>
                  <a:cubicBezTo>
                    <a:pt x="1207" y="1435"/>
                    <a:pt x="1227" y="1458"/>
                    <a:pt x="1247" y="1478"/>
                  </a:cubicBezTo>
                  <a:cubicBezTo>
                    <a:pt x="1266" y="1499"/>
                    <a:pt x="1286" y="1516"/>
                    <a:pt x="1306" y="1532"/>
                  </a:cubicBezTo>
                  <a:cubicBezTo>
                    <a:pt x="1326" y="1547"/>
                    <a:pt x="1345" y="1559"/>
                    <a:pt x="1365" y="1570"/>
                  </a:cubicBezTo>
                  <a:cubicBezTo>
                    <a:pt x="1385" y="1581"/>
                    <a:pt x="1405" y="1589"/>
                    <a:pt x="1425" y="1597"/>
                  </a:cubicBezTo>
                  <a:cubicBezTo>
                    <a:pt x="1445" y="1604"/>
                    <a:pt x="1464" y="1610"/>
                    <a:pt x="1484" y="1615"/>
                  </a:cubicBezTo>
                  <a:cubicBezTo>
                    <a:pt x="1504" y="1620"/>
                    <a:pt x="1523" y="1624"/>
                    <a:pt x="1543" y="1627"/>
                  </a:cubicBezTo>
                  <a:cubicBezTo>
                    <a:pt x="1563" y="1630"/>
                    <a:pt x="1583" y="1632"/>
                    <a:pt x="1602" y="1634"/>
                  </a:cubicBezTo>
                  <a:cubicBezTo>
                    <a:pt x="1623" y="1637"/>
                    <a:pt x="1642" y="1638"/>
                    <a:pt x="1662" y="1639"/>
                  </a:cubicBezTo>
                  <a:cubicBezTo>
                    <a:pt x="1682" y="1641"/>
                    <a:pt x="1702" y="1641"/>
                    <a:pt x="1721" y="1642"/>
                  </a:cubicBezTo>
                  <a:cubicBezTo>
                    <a:pt x="1741" y="1643"/>
                    <a:pt x="1761" y="1643"/>
                    <a:pt x="1780" y="1644"/>
                  </a:cubicBezTo>
                  <a:cubicBezTo>
                    <a:pt x="1800" y="1644"/>
                    <a:pt x="1820" y="1645"/>
                    <a:pt x="1840" y="1645"/>
                  </a:cubicBezTo>
                  <a:cubicBezTo>
                    <a:pt x="1860" y="1645"/>
                    <a:pt x="1880" y="1645"/>
                    <a:pt x="1899" y="1645"/>
                  </a:cubicBezTo>
                  <a:cubicBezTo>
                    <a:pt x="1919" y="1646"/>
                    <a:pt x="1939" y="1646"/>
                    <a:pt x="1959" y="1646"/>
                  </a:cubicBezTo>
                  <a:cubicBezTo>
                    <a:pt x="1978" y="1646"/>
                    <a:pt x="1998" y="1646"/>
                    <a:pt x="2018" y="1646"/>
                  </a:cubicBezTo>
                  <a:cubicBezTo>
                    <a:pt x="2038" y="1646"/>
                    <a:pt x="2058" y="1646"/>
                    <a:pt x="2077" y="1646"/>
                  </a:cubicBezTo>
                  <a:cubicBezTo>
                    <a:pt x="2097" y="1646"/>
                    <a:pt x="2117" y="1646"/>
                    <a:pt x="2137" y="1646"/>
                  </a:cubicBezTo>
                  <a:cubicBezTo>
                    <a:pt x="2156" y="1646"/>
                    <a:pt x="2176" y="1646"/>
                    <a:pt x="2196" y="1646"/>
                  </a:cubicBezTo>
                  <a:cubicBezTo>
                    <a:pt x="2216" y="1646"/>
                    <a:pt x="2235" y="1646"/>
                    <a:pt x="2255" y="1646"/>
                  </a:cubicBezTo>
                  <a:cubicBezTo>
                    <a:pt x="2275" y="1646"/>
                    <a:pt x="2295" y="1646"/>
                    <a:pt x="2315" y="1646"/>
                  </a:cubicBezTo>
                  <a:cubicBezTo>
                    <a:pt x="2335" y="1646"/>
                    <a:pt x="2354" y="1646"/>
                    <a:pt x="2374" y="1646"/>
                  </a:cubicBezTo>
                  <a:cubicBezTo>
                    <a:pt x="2394" y="1646"/>
                    <a:pt x="2413" y="1646"/>
                    <a:pt x="2433" y="1646"/>
                  </a:cubicBezTo>
                  <a:cubicBezTo>
                    <a:pt x="2453" y="1646"/>
                    <a:pt x="2473" y="1646"/>
                    <a:pt x="2493" y="1646"/>
                  </a:cubicBezTo>
                  <a:cubicBezTo>
                    <a:pt x="2513" y="1646"/>
                    <a:pt x="2532" y="1646"/>
                    <a:pt x="2552" y="1646"/>
                  </a:cubicBezTo>
                  <a:cubicBezTo>
                    <a:pt x="2572" y="1646"/>
                    <a:pt x="2592" y="1646"/>
                    <a:pt x="2611" y="1646"/>
                  </a:cubicBezTo>
                  <a:cubicBezTo>
                    <a:pt x="2631" y="1646"/>
                    <a:pt x="2651" y="1646"/>
                    <a:pt x="2670" y="1646"/>
                  </a:cubicBezTo>
                  <a:cubicBezTo>
                    <a:pt x="2691" y="1646"/>
                    <a:pt x="2710" y="1646"/>
                    <a:pt x="2730" y="1646"/>
                  </a:cubicBezTo>
                  <a:cubicBezTo>
                    <a:pt x="2750" y="1646"/>
                    <a:pt x="2770" y="1646"/>
                    <a:pt x="2789" y="1646"/>
                  </a:cubicBezTo>
                  <a:cubicBezTo>
                    <a:pt x="2809" y="1646"/>
                    <a:pt x="2829" y="1646"/>
                    <a:pt x="2849" y="1646"/>
                  </a:cubicBezTo>
                  <a:cubicBezTo>
                    <a:pt x="2868" y="1646"/>
                    <a:pt x="2888" y="1646"/>
                    <a:pt x="2908" y="1646"/>
                  </a:cubicBezTo>
                  <a:cubicBezTo>
                    <a:pt x="2928" y="1646"/>
                    <a:pt x="2948" y="1646"/>
                    <a:pt x="2967" y="1646"/>
                  </a:cubicBezTo>
                </a:path>
              </a:pathLst>
            </a:custGeom>
            <a:noFill/>
            <a:ln w="25400" cap="rnd">
              <a:solidFill>
                <a:srgbClr val="A70963"/>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hu-HU"/>
            </a:p>
          </p:txBody>
        </p:sp>
      </p:grpSp>
      <p:grpSp>
        <p:nvGrpSpPr>
          <p:cNvPr id="11" name="Csoportba foglalás 10">
            <a:extLst>
              <a:ext uri="{FF2B5EF4-FFF2-40B4-BE49-F238E27FC236}">
                <a16:creationId xmlns:a16="http://schemas.microsoft.com/office/drawing/2014/main" id="{35169D36-760F-4659-8062-D5C2A16EDD6A}"/>
              </a:ext>
            </a:extLst>
          </p:cNvPr>
          <p:cNvGrpSpPr/>
          <p:nvPr/>
        </p:nvGrpSpPr>
        <p:grpSpPr>
          <a:xfrm>
            <a:off x="1734830" y="4470624"/>
            <a:ext cx="4710113" cy="1345216"/>
            <a:chOff x="6650038" y="3596671"/>
            <a:chExt cx="4710113" cy="1345216"/>
          </a:xfrm>
        </p:grpSpPr>
        <p:sp>
          <p:nvSpPr>
            <p:cNvPr id="19" name="Szövegdoboz 34">
              <a:extLst>
                <a:ext uri="{FF2B5EF4-FFF2-40B4-BE49-F238E27FC236}">
                  <a16:creationId xmlns:a16="http://schemas.microsoft.com/office/drawing/2014/main" id="{96616B44-B94A-4FB4-81FC-4794F715DF9C}"/>
                </a:ext>
              </a:extLst>
            </p:cNvPr>
            <p:cNvSpPr txBox="1"/>
            <p:nvPr/>
          </p:nvSpPr>
          <p:spPr>
            <a:xfrm>
              <a:off x="9459775" y="3596671"/>
              <a:ext cx="524503" cy="523220"/>
            </a:xfrm>
            <a:prstGeom prst="rect">
              <a:avLst/>
            </a:prstGeom>
            <a:noFill/>
          </p:spPr>
          <p:txBody>
            <a:bodyPr wrap="none" rtlCol="0">
              <a:spAutoFit/>
            </a:bodyPr>
            <a:ls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hu-HU" sz="2800" dirty="0">
                  <a:latin typeface="Times New Roman" panose="02020603050405020304" pitchFamily="18" charset="0"/>
                  <a:cs typeface="Times New Roman" panose="02020603050405020304" pitchFamily="18" charset="0"/>
                </a:rPr>
                <a:t>T</a:t>
              </a:r>
              <a:r>
                <a:rPr lang="hu-HU" sz="2800" baseline="-25000" dirty="0">
                  <a:latin typeface="Times New Roman" panose="02020603050405020304" pitchFamily="18" charset="0"/>
                  <a:cs typeface="Times New Roman" panose="02020603050405020304" pitchFamily="18" charset="0"/>
                </a:rPr>
                <a:t>3</a:t>
              </a:r>
            </a:p>
          </p:txBody>
        </p:sp>
        <p:sp>
          <p:nvSpPr>
            <p:cNvPr id="20" name="Freeform 47">
              <a:extLst>
                <a:ext uri="{FF2B5EF4-FFF2-40B4-BE49-F238E27FC236}">
                  <a16:creationId xmlns:a16="http://schemas.microsoft.com/office/drawing/2014/main" id="{F7CF9A6C-1544-4926-AEB8-752F91BE7595}"/>
                </a:ext>
              </a:extLst>
            </p:cNvPr>
            <p:cNvSpPr>
              <a:spLocks/>
            </p:cNvSpPr>
            <p:nvPr/>
          </p:nvSpPr>
          <p:spPr bwMode="auto">
            <a:xfrm>
              <a:off x="6650038" y="3781425"/>
              <a:ext cx="4710113" cy="1160462"/>
            </a:xfrm>
            <a:custGeom>
              <a:avLst/>
              <a:gdLst>
                <a:gd name="T0" fmla="*/ 0 w 2967"/>
                <a:gd name="T1" fmla="*/ 731 h 731"/>
                <a:gd name="T2" fmla="*/ 60 w 2967"/>
                <a:gd name="T3" fmla="*/ 727 h 731"/>
                <a:gd name="T4" fmla="*/ 119 w 2967"/>
                <a:gd name="T5" fmla="*/ 714 h 731"/>
                <a:gd name="T6" fmla="*/ 179 w 2967"/>
                <a:gd name="T7" fmla="*/ 693 h 731"/>
                <a:gd name="T8" fmla="*/ 238 w 2967"/>
                <a:gd name="T9" fmla="*/ 665 h 731"/>
                <a:gd name="T10" fmla="*/ 297 w 2967"/>
                <a:gd name="T11" fmla="*/ 629 h 731"/>
                <a:gd name="T12" fmla="*/ 357 w 2967"/>
                <a:gd name="T13" fmla="*/ 587 h 731"/>
                <a:gd name="T14" fmla="*/ 416 w 2967"/>
                <a:gd name="T15" fmla="*/ 541 h 731"/>
                <a:gd name="T16" fmla="*/ 475 w 2967"/>
                <a:gd name="T17" fmla="*/ 491 h 731"/>
                <a:gd name="T18" fmla="*/ 534 w 2967"/>
                <a:gd name="T19" fmla="*/ 438 h 731"/>
                <a:gd name="T20" fmla="*/ 594 w 2967"/>
                <a:gd name="T21" fmla="*/ 384 h 731"/>
                <a:gd name="T22" fmla="*/ 653 w 2967"/>
                <a:gd name="T23" fmla="*/ 330 h 731"/>
                <a:gd name="T24" fmla="*/ 712 w 2967"/>
                <a:gd name="T25" fmla="*/ 277 h 731"/>
                <a:gd name="T26" fmla="*/ 772 w 2967"/>
                <a:gd name="T27" fmla="*/ 226 h 731"/>
                <a:gd name="T28" fmla="*/ 831 w 2967"/>
                <a:gd name="T29" fmla="*/ 179 h 731"/>
                <a:gd name="T30" fmla="*/ 890 w 2967"/>
                <a:gd name="T31" fmla="*/ 136 h 731"/>
                <a:gd name="T32" fmla="*/ 950 w 2967"/>
                <a:gd name="T33" fmla="*/ 98 h 731"/>
                <a:gd name="T34" fmla="*/ 1009 w 2967"/>
                <a:gd name="T35" fmla="*/ 66 h 731"/>
                <a:gd name="T36" fmla="*/ 1069 w 2967"/>
                <a:gd name="T37" fmla="*/ 40 h 731"/>
                <a:gd name="T38" fmla="*/ 1128 w 2967"/>
                <a:gd name="T39" fmla="*/ 20 h 731"/>
                <a:gd name="T40" fmla="*/ 1187 w 2967"/>
                <a:gd name="T41" fmla="*/ 8 h 731"/>
                <a:gd name="T42" fmla="*/ 1247 w 2967"/>
                <a:gd name="T43" fmla="*/ 1 h 731"/>
                <a:gd name="T44" fmla="*/ 1306 w 2967"/>
                <a:gd name="T45" fmla="*/ 2 h 731"/>
                <a:gd name="T46" fmla="*/ 1365 w 2967"/>
                <a:gd name="T47" fmla="*/ 8 h 731"/>
                <a:gd name="T48" fmla="*/ 1425 w 2967"/>
                <a:gd name="T49" fmla="*/ 20 h 731"/>
                <a:gd name="T50" fmla="*/ 1484 w 2967"/>
                <a:gd name="T51" fmla="*/ 38 h 731"/>
                <a:gd name="T52" fmla="*/ 1543 w 2967"/>
                <a:gd name="T53" fmla="*/ 60 h 731"/>
                <a:gd name="T54" fmla="*/ 1602 w 2967"/>
                <a:gd name="T55" fmla="*/ 86 h 731"/>
                <a:gd name="T56" fmla="*/ 1662 w 2967"/>
                <a:gd name="T57" fmla="*/ 116 h 731"/>
                <a:gd name="T58" fmla="*/ 1721 w 2967"/>
                <a:gd name="T59" fmla="*/ 148 h 731"/>
                <a:gd name="T60" fmla="*/ 1780 w 2967"/>
                <a:gd name="T61" fmla="*/ 182 h 731"/>
                <a:gd name="T62" fmla="*/ 1840 w 2967"/>
                <a:gd name="T63" fmla="*/ 218 h 731"/>
                <a:gd name="T64" fmla="*/ 1899 w 2967"/>
                <a:gd name="T65" fmla="*/ 254 h 731"/>
                <a:gd name="T66" fmla="*/ 1959 w 2967"/>
                <a:gd name="T67" fmla="*/ 290 h 731"/>
                <a:gd name="T68" fmla="*/ 2018 w 2967"/>
                <a:gd name="T69" fmla="*/ 327 h 731"/>
                <a:gd name="T70" fmla="*/ 2077 w 2967"/>
                <a:gd name="T71" fmla="*/ 362 h 731"/>
                <a:gd name="T72" fmla="*/ 2137 w 2967"/>
                <a:gd name="T73" fmla="*/ 397 h 731"/>
                <a:gd name="T74" fmla="*/ 2196 w 2967"/>
                <a:gd name="T75" fmla="*/ 430 h 731"/>
                <a:gd name="T76" fmla="*/ 2255 w 2967"/>
                <a:gd name="T77" fmla="*/ 461 h 731"/>
                <a:gd name="T78" fmla="*/ 2315 w 2967"/>
                <a:gd name="T79" fmla="*/ 491 h 731"/>
                <a:gd name="T80" fmla="*/ 2374 w 2967"/>
                <a:gd name="T81" fmla="*/ 518 h 731"/>
                <a:gd name="T82" fmla="*/ 2433 w 2967"/>
                <a:gd name="T83" fmla="*/ 543 h 731"/>
                <a:gd name="T84" fmla="*/ 2493 w 2967"/>
                <a:gd name="T85" fmla="*/ 566 h 731"/>
                <a:gd name="T86" fmla="*/ 2552 w 2967"/>
                <a:gd name="T87" fmla="*/ 588 h 731"/>
                <a:gd name="T88" fmla="*/ 2611 w 2967"/>
                <a:gd name="T89" fmla="*/ 607 h 731"/>
                <a:gd name="T90" fmla="*/ 2670 w 2967"/>
                <a:gd name="T91" fmla="*/ 624 h 731"/>
                <a:gd name="T92" fmla="*/ 2730 w 2967"/>
                <a:gd name="T93" fmla="*/ 639 h 731"/>
                <a:gd name="T94" fmla="*/ 2789 w 2967"/>
                <a:gd name="T95" fmla="*/ 653 h 731"/>
                <a:gd name="T96" fmla="*/ 2849 w 2967"/>
                <a:gd name="T97" fmla="*/ 665 h 731"/>
                <a:gd name="T98" fmla="*/ 2908 w 2967"/>
                <a:gd name="T99" fmla="*/ 675 h 731"/>
                <a:gd name="T100" fmla="*/ 2967 w 2967"/>
                <a:gd name="T101" fmla="*/ 684 h 7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967" h="731">
                  <a:moveTo>
                    <a:pt x="0" y="731"/>
                  </a:moveTo>
                  <a:cubicBezTo>
                    <a:pt x="20" y="730"/>
                    <a:pt x="40" y="730"/>
                    <a:pt x="60" y="727"/>
                  </a:cubicBezTo>
                  <a:cubicBezTo>
                    <a:pt x="79" y="724"/>
                    <a:pt x="99" y="720"/>
                    <a:pt x="119" y="714"/>
                  </a:cubicBezTo>
                  <a:cubicBezTo>
                    <a:pt x="139" y="708"/>
                    <a:pt x="159" y="701"/>
                    <a:pt x="179" y="693"/>
                  </a:cubicBezTo>
                  <a:cubicBezTo>
                    <a:pt x="198" y="685"/>
                    <a:pt x="218" y="675"/>
                    <a:pt x="238" y="665"/>
                  </a:cubicBezTo>
                  <a:cubicBezTo>
                    <a:pt x="258" y="654"/>
                    <a:pt x="277" y="642"/>
                    <a:pt x="297" y="629"/>
                  </a:cubicBezTo>
                  <a:cubicBezTo>
                    <a:pt x="317" y="616"/>
                    <a:pt x="337" y="602"/>
                    <a:pt x="357" y="587"/>
                  </a:cubicBezTo>
                  <a:cubicBezTo>
                    <a:pt x="376" y="573"/>
                    <a:pt x="396" y="557"/>
                    <a:pt x="416" y="541"/>
                  </a:cubicBezTo>
                  <a:cubicBezTo>
                    <a:pt x="436" y="525"/>
                    <a:pt x="455" y="508"/>
                    <a:pt x="475" y="491"/>
                  </a:cubicBezTo>
                  <a:cubicBezTo>
                    <a:pt x="495" y="474"/>
                    <a:pt x="515" y="456"/>
                    <a:pt x="534" y="438"/>
                  </a:cubicBezTo>
                  <a:cubicBezTo>
                    <a:pt x="555" y="420"/>
                    <a:pt x="574" y="402"/>
                    <a:pt x="594" y="384"/>
                  </a:cubicBezTo>
                  <a:cubicBezTo>
                    <a:pt x="614" y="366"/>
                    <a:pt x="633" y="348"/>
                    <a:pt x="653" y="330"/>
                  </a:cubicBezTo>
                  <a:cubicBezTo>
                    <a:pt x="673" y="312"/>
                    <a:pt x="693" y="294"/>
                    <a:pt x="712" y="277"/>
                  </a:cubicBezTo>
                  <a:cubicBezTo>
                    <a:pt x="732" y="260"/>
                    <a:pt x="752" y="243"/>
                    <a:pt x="772" y="226"/>
                  </a:cubicBezTo>
                  <a:cubicBezTo>
                    <a:pt x="792" y="210"/>
                    <a:pt x="812" y="194"/>
                    <a:pt x="831" y="179"/>
                  </a:cubicBezTo>
                  <a:cubicBezTo>
                    <a:pt x="851" y="164"/>
                    <a:pt x="871" y="149"/>
                    <a:pt x="890" y="136"/>
                  </a:cubicBezTo>
                  <a:cubicBezTo>
                    <a:pt x="910" y="122"/>
                    <a:pt x="930" y="110"/>
                    <a:pt x="950" y="98"/>
                  </a:cubicBezTo>
                  <a:cubicBezTo>
                    <a:pt x="969" y="86"/>
                    <a:pt x="990" y="75"/>
                    <a:pt x="1009" y="66"/>
                  </a:cubicBezTo>
                  <a:cubicBezTo>
                    <a:pt x="1029" y="56"/>
                    <a:pt x="1049" y="47"/>
                    <a:pt x="1069" y="40"/>
                  </a:cubicBezTo>
                  <a:cubicBezTo>
                    <a:pt x="1088" y="32"/>
                    <a:pt x="1108" y="26"/>
                    <a:pt x="1128" y="20"/>
                  </a:cubicBezTo>
                  <a:cubicBezTo>
                    <a:pt x="1148" y="15"/>
                    <a:pt x="1167" y="11"/>
                    <a:pt x="1187" y="8"/>
                  </a:cubicBezTo>
                  <a:cubicBezTo>
                    <a:pt x="1207" y="4"/>
                    <a:pt x="1227" y="2"/>
                    <a:pt x="1247" y="1"/>
                  </a:cubicBezTo>
                  <a:cubicBezTo>
                    <a:pt x="1266" y="0"/>
                    <a:pt x="1286" y="1"/>
                    <a:pt x="1306" y="2"/>
                  </a:cubicBezTo>
                  <a:cubicBezTo>
                    <a:pt x="1326" y="3"/>
                    <a:pt x="1345" y="5"/>
                    <a:pt x="1365" y="8"/>
                  </a:cubicBezTo>
                  <a:cubicBezTo>
                    <a:pt x="1385" y="11"/>
                    <a:pt x="1405" y="15"/>
                    <a:pt x="1425" y="20"/>
                  </a:cubicBezTo>
                  <a:cubicBezTo>
                    <a:pt x="1445" y="25"/>
                    <a:pt x="1464" y="31"/>
                    <a:pt x="1484" y="38"/>
                  </a:cubicBezTo>
                  <a:cubicBezTo>
                    <a:pt x="1504" y="44"/>
                    <a:pt x="1523" y="52"/>
                    <a:pt x="1543" y="60"/>
                  </a:cubicBezTo>
                  <a:cubicBezTo>
                    <a:pt x="1563" y="68"/>
                    <a:pt x="1583" y="77"/>
                    <a:pt x="1602" y="86"/>
                  </a:cubicBezTo>
                  <a:cubicBezTo>
                    <a:pt x="1623" y="95"/>
                    <a:pt x="1642" y="105"/>
                    <a:pt x="1662" y="116"/>
                  </a:cubicBezTo>
                  <a:cubicBezTo>
                    <a:pt x="1682" y="126"/>
                    <a:pt x="1702" y="137"/>
                    <a:pt x="1721" y="148"/>
                  </a:cubicBezTo>
                  <a:cubicBezTo>
                    <a:pt x="1741" y="159"/>
                    <a:pt x="1761" y="170"/>
                    <a:pt x="1780" y="182"/>
                  </a:cubicBezTo>
                  <a:cubicBezTo>
                    <a:pt x="1800" y="193"/>
                    <a:pt x="1820" y="205"/>
                    <a:pt x="1840" y="218"/>
                  </a:cubicBezTo>
                  <a:cubicBezTo>
                    <a:pt x="1860" y="230"/>
                    <a:pt x="1880" y="242"/>
                    <a:pt x="1899" y="254"/>
                  </a:cubicBezTo>
                  <a:cubicBezTo>
                    <a:pt x="1919" y="266"/>
                    <a:pt x="1939" y="278"/>
                    <a:pt x="1959" y="290"/>
                  </a:cubicBezTo>
                  <a:cubicBezTo>
                    <a:pt x="1978" y="302"/>
                    <a:pt x="1998" y="315"/>
                    <a:pt x="2018" y="327"/>
                  </a:cubicBezTo>
                  <a:cubicBezTo>
                    <a:pt x="2038" y="338"/>
                    <a:pt x="2058" y="351"/>
                    <a:pt x="2077" y="362"/>
                  </a:cubicBezTo>
                  <a:cubicBezTo>
                    <a:pt x="2097" y="374"/>
                    <a:pt x="2117" y="386"/>
                    <a:pt x="2137" y="397"/>
                  </a:cubicBezTo>
                  <a:cubicBezTo>
                    <a:pt x="2156" y="408"/>
                    <a:pt x="2176" y="419"/>
                    <a:pt x="2196" y="430"/>
                  </a:cubicBezTo>
                  <a:cubicBezTo>
                    <a:pt x="2216" y="440"/>
                    <a:pt x="2235" y="451"/>
                    <a:pt x="2255" y="461"/>
                  </a:cubicBezTo>
                  <a:cubicBezTo>
                    <a:pt x="2275" y="471"/>
                    <a:pt x="2295" y="481"/>
                    <a:pt x="2315" y="491"/>
                  </a:cubicBezTo>
                  <a:cubicBezTo>
                    <a:pt x="2335" y="500"/>
                    <a:pt x="2354" y="509"/>
                    <a:pt x="2374" y="518"/>
                  </a:cubicBezTo>
                  <a:cubicBezTo>
                    <a:pt x="2394" y="527"/>
                    <a:pt x="2413" y="535"/>
                    <a:pt x="2433" y="543"/>
                  </a:cubicBezTo>
                  <a:cubicBezTo>
                    <a:pt x="2453" y="551"/>
                    <a:pt x="2473" y="559"/>
                    <a:pt x="2493" y="566"/>
                  </a:cubicBezTo>
                  <a:cubicBezTo>
                    <a:pt x="2513" y="574"/>
                    <a:pt x="2532" y="581"/>
                    <a:pt x="2552" y="588"/>
                  </a:cubicBezTo>
                  <a:cubicBezTo>
                    <a:pt x="2572" y="594"/>
                    <a:pt x="2592" y="601"/>
                    <a:pt x="2611" y="607"/>
                  </a:cubicBezTo>
                  <a:cubicBezTo>
                    <a:pt x="2631" y="613"/>
                    <a:pt x="2651" y="619"/>
                    <a:pt x="2670" y="624"/>
                  </a:cubicBezTo>
                  <a:cubicBezTo>
                    <a:pt x="2691" y="630"/>
                    <a:pt x="2710" y="635"/>
                    <a:pt x="2730" y="639"/>
                  </a:cubicBezTo>
                  <a:cubicBezTo>
                    <a:pt x="2750" y="644"/>
                    <a:pt x="2770" y="649"/>
                    <a:pt x="2789" y="653"/>
                  </a:cubicBezTo>
                  <a:cubicBezTo>
                    <a:pt x="2809" y="657"/>
                    <a:pt x="2829" y="661"/>
                    <a:pt x="2849" y="665"/>
                  </a:cubicBezTo>
                  <a:cubicBezTo>
                    <a:pt x="2868" y="668"/>
                    <a:pt x="2888" y="672"/>
                    <a:pt x="2908" y="675"/>
                  </a:cubicBezTo>
                  <a:cubicBezTo>
                    <a:pt x="2928" y="678"/>
                    <a:pt x="2948" y="681"/>
                    <a:pt x="2967" y="684"/>
                  </a:cubicBezTo>
                </a:path>
              </a:pathLst>
            </a:custGeom>
            <a:noFill/>
            <a:ln w="25400" cap="rnd">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hu-HU"/>
            </a:p>
          </p:txBody>
        </p:sp>
      </p:grpSp>
      <p:grpSp>
        <p:nvGrpSpPr>
          <p:cNvPr id="12" name="Csoportba foglalás 11">
            <a:extLst>
              <a:ext uri="{FF2B5EF4-FFF2-40B4-BE49-F238E27FC236}">
                <a16:creationId xmlns:a16="http://schemas.microsoft.com/office/drawing/2014/main" id="{07F858A8-FE93-40F5-8310-AF50D3E5EA52}"/>
              </a:ext>
            </a:extLst>
          </p:cNvPr>
          <p:cNvGrpSpPr/>
          <p:nvPr/>
        </p:nvGrpSpPr>
        <p:grpSpPr>
          <a:xfrm>
            <a:off x="1734830" y="3823692"/>
            <a:ext cx="4710113" cy="1992149"/>
            <a:chOff x="6650038" y="2949739"/>
            <a:chExt cx="4710113" cy="1992149"/>
          </a:xfrm>
        </p:grpSpPr>
        <p:sp>
          <p:nvSpPr>
            <p:cNvPr id="17" name="Szövegdoboz 33">
              <a:extLst>
                <a:ext uri="{FF2B5EF4-FFF2-40B4-BE49-F238E27FC236}">
                  <a16:creationId xmlns:a16="http://schemas.microsoft.com/office/drawing/2014/main" id="{8E50242C-DC60-4E97-A5AB-C477B5DE392E}"/>
                </a:ext>
              </a:extLst>
            </p:cNvPr>
            <p:cNvSpPr txBox="1"/>
            <p:nvPr/>
          </p:nvSpPr>
          <p:spPr>
            <a:xfrm>
              <a:off x="8344946" y="2949739"/>
              <a:ext cx="524503" cy="523220"/>
            </a:xfrm>
            <a:prstGeom prst="rect">
              <a:avLst/>
            </a:prstGeom>
            <a:noFill/>
          </p:spPr>
          <p:txBody>
            <a:bodyPr wrap="none" rtlCol="0">
              <a:spAutoFit/>
            </a:bodyPr>
            <a:ls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hu-HU" sz="2800" dirty="0">
                  <a:latin typeface="Times New Roman" panose="02020603050405020304" pitchFamily="18" charset="0"/>
                  <a:cs typeface="Times New Roman" panose="02020603050405020304" pitchFamily="18" charset="0"/>
                </a:rPr>
                <a:t>T</a:t>
              </a:r>
              <a:r>
                <a:rPr lang="hu-HU" sz="2800" baseline="-25000" dirty="0">
                  <a:latin typeface="Times New Roman" panose="02020603050405020304" pitchFamily="18" charset="0"/>
                  <a:cs typeface="Times New Roman" panose="02020603050405020304" pitchFamily="18" charset="0"/>
                </a:rPr>
                <a:t>2</a:t>
              </a:r>
            </a:p>
          </p:txBody>
        </p:sp>
        <p:sp>
          <p:nvSpPr>
            <p:cNvPr id="18" name="Freeform 46">
              <a:extLst>
                <a:ext uri="{FF2B5EF4-FFF2-40B4-BE49-F238E27FC236}">
                  <a16:creationId xmlns:a16="http://schemas.microsoft.com/office/drawing/2014/main" id="{DE69F381-3FFB-4A9A-8782-B8E9C3584AEA}"/>
                </a:ext>
              </a:extLst>
            </p:cNvPr>
            <p:cNvSpPr>
              <a:spLocks/>
            </p:cNvSpPr>
            <p:nvPr/>
          </p:nvSpPr>
          <p:spPr bwMode="auto">
            <a:xfrm>
              <a:off x="6650038" y="3436938"/>
              <a:ext cx="4710113" cy="1504950"/>
            </a:xfrm>
            <a:custGeom>
              <a:avLst/>
              <a:gdLst>
                <a:gd name="T0" fmla="*/ 0 w 2967"/>
                <a:gd name="T1" fmla="*/ 948 h 948"/>
                <a:gd name="T2" fmla="*/ 60 w 2967"/>
                <a:gd name="T3" fmla="*/ 939 h 948"/>
                <a:gd name="T4" fmla="*/ 119 w 2967"/>
                <a:gd name="T5" fmla="*/ 911 h 948"/>
                <a:gd name="T6" fmla="*/ 179 w 2967"/>
                <a:gd name="T7" fmla="*/ 867 h 948"/>
                <a:gd name="T8" fmla="*/ 238 w 2967"/>
                <a:gd name="T9" fmla="*/ 807 h 948"/>
                <a:gd name="T10" fmla="*/ 297 w 2967"/>
                <a:gd name="T11" fmla="*/ 735 h 948"/>
                <a:gd name="T12" fmla="*/ 357 w 2967"/>
                <a:gd name="T13" fmla="*/ 653 h 948"/>
                <a:gd name="T14" fmla="*/ 416 w 2967"/>
                <a:gd name="T15" fmla="*/ 565 h 948"/>
                <a:gd name="T16" fmla="*/ 475 w 2967"/>
                <a:gd name="T17" fmla="*/ 474 h 948"/>
                <a:gd name="T18" fmla="*/ 534 w 2967"/>
                <a:gd name="T19" fmla="*/ 384 h 948"/>
                <a:gd name="T20" fmla="*/ 594 w 2967"/>
                <a:gd name="T21" fmla="*/ 298 h 948"/>
                <a:gd name="T22" fmla="*/ 653 w 2967"/>
                <a:gd name="T23" fmla="*/ 219 h 948"/>
                <a:gd name="T24" fmla="*/ 712 w 2967"/>
                <a:gd name="T25" fmla="*/ 150 h 948"/>
                <a:gd name="T26" fmla="*/ 772 w 2967"/>
                <a:gd name="T27" fmla="*/ 93 h 948"/>
                <a:gd name="T28" fmla="*/ 831 w 2967"/>
                <a:gd name="T29" fmla="*/ 49 h 948"/>
                <a:gd name="T30" fmla="*/ 890 w 2967"/>
                <a:gd name="T31" fmla="*/ 19 h 948"/>
                <a:gd name="T32" fmla="*/ 950 w 2967"/>
                <a:gd name="T33" fmla="*/ 4 h 948"/>
                <a:gd name="T34" fmla="*/ 1009 w 2967"/>
                <a:gd name="T35" fmla="*/ 2 h 948"/>
                <a:gd name="T36" fmla="*/ 1069 w 2967"/>
                <a:gd name="T37" fmla="*/ 14 h 948"/>
                <a:gd name="T38" fmla="*/ 1128 w 2967"/>
                <a:gd name="T39" fmla="*/ 38 h 948"/>
                <a:gd name="T40" fmla="*/ 1187 w 2967"/>
                <a:gd name="T41" fmla="*/ 73 h 948"/>
                <a:gd name="T42" fmla="*/ 1247 w 2967"/>
                <a:gd name="T43" fmla="*/ 117 h 948"/>
                <a:gd name="T44" fmla="*/ 1306 w 2967"/>
                <a:gd name="T45" fmla="*/ 168 h 948"/>
                <a:gd name="T46" fmla="*/ 1365 w 2967"/>
                <a:gd name="T47" fmla="*/ 224 h 948"/>
                <a:gd name="T48" fmla="*/ 1425 w 2967"/>
                <a:gd name="T49" fmla="*/ 283 h 948"/>
                <a:gd name="T50" fmla="*/ 1484 w 2967"/>
                <a:gd name="T51" fmla="*/ 344 h 948"/>
                <a:gd name="T52" fmla="*/ 1543 w 2967"/>
                <a:gd name="T53" fmla="*/ 405 h 948"/>
                <a:gd name="T54" fmla="*/ 1602 w 2967"/>
                <a:gd name="T55" fmla="*/ 465 h 948"/>
                <a:gd name="T56" fmla="*/ 1662 w 2967"/>
                <a:gd name="T57" fmla="*/ 523 h 948"/>
                <a:gd name="T58" fmla="*/ 1721 w 2967"/>
                <a:gd name="T59" fmla="*/ 577 h 948"/>
                <a:gd name="T60" fmla="*/ 1780 w 2967"/>
                <a:gd name="T61" fmla="*/ 628 h 948"/>
                <a:gd name="T62" fmla="*/ 1840 w 2967"/>
                <a:gd name="T63" fmla="*/ 674 h 948"/>
                <a:gd name="T64" fmla="*/ 1899 w 2967"/>
                <a:gd name="T65" fmla="*/ 716 h 948"/>
                <a:gd name="T66" fmla="*/ 1959 w 2967"/>
                <a:gd name="T67" fmla="*/ 753 h 948"/>
                <a:gd name="T68" fmla="*/ 2018 w 2967"/>
                <a:gd name="T69" fmla="*/ 786 h 948"/>
                <a:gd name="T70" fmla="*/ 2077 w 2967"/>
                <a:gd name="T71" fmla="*/ 814 h 948"/>
                <a:gd name="T72" fmla="*/ 2137 w 2967"/>
                <a:gd name="T73" fmla="*/ 839 h 948"/>
                <a:gd name="T74" fmla="*/ 2196 w 2967"/>
                <a:gd name="T75" fmla="*/ 860 h 948"/>
                <a:gd name="T76" fmla="*/ 2255 w 2967"/>
                <a:gd name="T77" fmla="*/ 877 h 948"/>
                <a:gd name="T78" fmla="*/ 2315 w 2967"/>
                <a:gd name="T79" fmla="*/ 891 h 948"/>
                <a:gd name="T80" fmla="*/ 2374 w 2967"/>
                <a:gd name="T81" fmla="*/ 903 h 948"/>
                <a:gd name="T82" fmla="*/ 2433 w 2967"/>
                <a:gd name="T83" fmla="*/ 913 h 948"/>
                <a:gd name="T84" fmla="*/ 2493 w 2967"/>
                <a:gd name="T85" fmla="*/ 921 h 948"/>
                <a:gd name="T86" fmla="*/ 2552 w 2967"/>
                <a:gd name="T87" fmla="*/ 927 h 948"/>
                <a:gd name="T88" fmla="*/ 2611 w 2967"/>
                <a:gd name="T89" fmla="*/ 932 h 948"/>
                <a:gd name="T90" fmla="*/ 2670 w 2967"/>
                <a:gd name="T91" fmla="*/ 936 h 948"/>
                <a:gd name="T92" fmla="*/ 2730 w 2967"/>
                <a:gd name="T93" fmla="*/ 939 h 948"/>
                <a:gd name="T94" fmla="*/ 2789 w 2967"/>
                <a:gd name="T95" fmla="*/ 941 h 948"/>
                <a:gd name="T96" fmla="*/ 2849 w 2967"/>
                <a:gd name="T97" fmla="*/ 943 h 948"/>
                <a:gd name="T98" fmla="*/ 2908 w 2967"/>
                <a:gd name="T99" fmla="*/ 944 h 948"/>
                <a:gd name="T100" fmla="*/ 2967 w 2967"/>
                <a:gd name="T101" fmla="*/ 945 h 9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967" h="948">
                  <a:moveTo>
                    <a:pt x="0" y="948"/>
                  </a:moveTo>
                  <a:cubicBezTo>
                    <a:pt x="20" y="945"/>
                    <a:pt x="40" y="945"/>
                    <a:pt x="60" y="939"/>
                  </a:cubicBezTo>
                  <a:cubicBezTo>
                    <a:pt x="79" y="933"/>
                    <a:pt x="99" y="923"/>
                    <a:pt x="119" y="911"/>
                  </a:cubicBezTo>
                  <a:cubicBezTo>
                    <a:pt x="139" y="899"/>
                    <a:pt x="159" y="884"/>
                    <a:pt x="179" y="867"/>
                  </a:cubicBezTo>
                  <a:cubicBezTo>
                    <a:pt x="198" y="850"/>
                    <a:pt x="218" y="829"/>
                    <a:pt x="238" y="807"/>
                  </a:cubicBezTo>
                  <a:cubicBezTo>
                    <a:pt x="258" y="785"/>
                    <a:pt x="277" y="761"/>
                    <a:pt x="297" y="735"/>
                  </a:cubicBezTo>
                  <a:cubicBezTo>
                    <a:pt x="317" y="709"/>
                    <a:pt x="337" y="681"/>
                    <a:pt x="357" y="653"/>
                  </a:cubicBezTo>
                  <a:cubicBezTo>
                    <a:pt x="376" y="625"/>
                    <a:pt x="396" y="595"/>
                    <a:pt x="416" y="565"/>
                  </a:cubicBezTo>
                  <a:cubicBezTo>
                    <a:pt x="436" y="535"/>
                    <a:pt x="455" y="504"/>
                    <a:pt x="475" y="474"/>
                  </a:cubicBezTo>
                  <a:cubicBezTo>
                    <a:pt x="495" y="444"/>
                    <a:pt x="515" y="413"/>
                    <a:pt x="534" y="384"/>
                  </a:cubicBezTo>
                  <a:cubicBezTo>
                    <a:pt x="555" y="355"/>
                    <a:pt x="574" y="326"/>
                    <a:pt x="594" y="298"/>
                  </a:cubicBezTo>
                  <a:cubicBezTo>
                    <a:pt x="614" y="271"/>
                    <a:pt x="633" y="244"/>
                    <a:pt x="653" y="219"/>
                  </a:cubicBezTo>
                  <a:cubicBezTo>
                    <a:pt x="673" y="195"/>
                    <a:pt x="693" y="171"/>
                    <a:pt x="712" y="150"/>
                  </a:cubicBezTo>
                  <a:cubicBezTo>
                    <a:pt x="732" y="129"/>
                    <a:pt x="752" y="110"/>
                    <a:pt x="772" y="93"/>
                  </a:cubicBezTo>
                  <a:cubicBezTo>
                    <a:pt x="792" y="76"/>
                    <a:pt x="812" y="62"/>
                    <a:pt x="831" y="49"/>
                  </a:cubicBezTo>
                  <a:cubicBezTo>
                    <a:pt x="851" y="37"/>
                    <a:pt x="871" y="27"/>
                    <a:pt x="890" y="19"/>
                  </a:cubicBezTo>
                  <a:cubicBezTo>
                    <a:pt x="910" y="11"/>
                    <a:pt x="930" y="6"/>
                    <a:pt x="950" y="4"/>
                  </a:cubicBezTo>
                  <a:cubicBezTo>
                    <a:pt x="969" y="1"/>
                    <a:pt x="990" y="0"/>
                    <a:pt x="1009" y="2"/>
                  </a:cubicBezTo>
                  <a:cubicBezTo>
                    <a:pt x="1029" y="4"/>
                    <a:pt x="1049" y="8"/>
                    <a:pt x="1069" y="14"/>
                  </a:cubicBezTo>
                  <a:cubicBezTo>
                    <a:pt x="1088" y="20"/>
                    <a:pt x="1108" y="28"/>
                    <a:pt x="1128" y="38"/>
                  </a:cubicBezTo>
                  <a:cubicBezTo>
                    <a:pt x="1148" y="49"/>
                    <a:pt x="1167" y="60"/>
                    <a:pt x="1187" y="73"/>
                  </a:cubicBezTo>
                  <a:cubicBezTo>
                    <a:pt x="1207" y="86"/>
                    <a:pt x="1227" y="101"/>
                    <a:pt x="1247" y="117"/>
                  </a:cubicBezTo>
                  <a:cubicBezTo>
                    <a:pt x="1266" y="133"/>
                    <a:pt x="1286" y="150"/>
                    <a:pt x="1306" y="168"/>
                  </a:cubicBezTo>
                  <a:cubicBezTo>
                    <a:pt x="1326" y="186"/>
                    <a:pt x="1345" y="205"/>
                    <a:pt x="1365" y="224"/>
                  </a:cubicBezTo>
                  <a:cubicBezTo>
                    <a:pt x="1385" y="243"/>
                    <a:pt x="1405" y="263"/>
                    <a:pt x="1425" y="283"/>
                  </a:cubicBezTo>
                  <a:cubicBezTo>
                    <a:pt x="1445" y="304"/>
                    <a:pt x="1464" y="324"/>
                    <a:pt x="1484" y="344"/>
                  </a:cubicBezTo>
                  <a:cubicBezTo>
                    <a:pt x="1504" y="365"/>
                    <a:pt x="1523" y="385"/>
                    <a:pt x="1543" y="405"/>
                  </a:cubicBezTo>
                  <a:cubicBezTo>
                    <a:pt x="1563" y="425"/>
                    <a:pt x="1583" y="446"/>
                    <a:pt x="1602" y="465"/>
                  </a:cubicBezTo>
                  <a:cubicBezTo>
                    <a:pt x="1623" y="485"/>
                    <a:pt x="1642" y="504"/>
                    <a:pt x="1662" y="523"/>
                  </a:cubicBezTo>
                  <a:cubicBezTo>
                    <a:pt x="1682" y="541"/>
                    <a:pt x="1702" y="560"/>
                    <a:pt x="1721" y="577"/>
                  </a:cubicBezTo>
                  <a:cubicBezTo>
                    <a:pt x="1741" y="595"/>
                    <a:pt x="1761" y="612"/>
                    <a:pt x="1780" y="628"/>
                  </a:cubicBezTo>
                  <a:cubicBezTo>
                    <a:pt x="1800" y="644"/>
                    <a:pt x="1820" y="659"/>
                    <a:pt x="1840" y="674"/>
                  </a:cubicBezTo>
                  <a:cubicBezTo>
                    <a:pt x="1860" y="688"/>
                    <a:pt x="1880" y="703"/>
                    <a:pt x="1899" y="716"/>
                  </a:cubicBezTo>
                  <a:cubicBezTo>
                    <a:pt x="1919" y="729"/>
                    <a:pt x="1939" y="741"/>
                    <a:pt x="1959" y="753"/>
                  </a:cubicBezTo>
                  <a:cubicBezTo>
                    <a:pt x="1978" y="765"/>
                    <a:pt x="1998" y="775"/>
                    <a:pt x="2018" y="786"/>
                  </a:cubicBezTo>
                  <a:cubicBezTo>
                    <a:pt x="2038" y="796"/>
                    <a:pt x="2058" y="805"/>
                    <a:pt x="2077" y="814"/>
                  </a:cubicBezTo>
                  <a:cubicBezTo>
                    <a:pt x="2097" y="823"/>
                    <a:pt x="2117" y="831"/>
                    <a:pt x="2137" y="839"/>
                  </a:cubicBezTo>
                  <a:cubicBezTo>
                    <a:pt x="2156" y="846"/>
                    <a:pt x="2176" y="853"/>
                    <a:pt x="2196" y="860"/>
                  </a:cubicBezTo>
                  <a:cubicBezTo>
                    <a:pt x="2216" y="866"/>
                    <a:pt x="2235" y="872"/>
                    <a:pt x="2255" y="877"/>
                  </a:cubicBezTo>
                  <a:cubicBezTo>
                    <a:pt x="2275" y="882"/>
                    <a:pt x="2295" y="887"/>
                    <a:pt x="2315" y="891"/>
                  </a:cubicBezTo>
                  <a:cubicBezTo>
                    <a:pt x="2335" y="896"/>
                    <a:pt x="2354" y="900"/>
                    <a:pt x="2374" y="903"/>
                  </a:cubicBezTo>
                  <a:cubicBezTo>
                    <a:pt x="2394" y="907"/>
                    <a:pt x="2413" y="910"/>
                    <a:pt x="2433" y="913"/>
                  </a:cubicBezTo>
                  <a:cubicBezTo>
                    <a:pt x="2453" y="916"/>
                    <a:pt x="2473" y="918"/>
                    <a:pt x="2493" y="921"/>
                  </a:cubicBezTo>
                  <a:cubicBezTo>
                    <a:pt x="2513" y="923"/>
                    <a:pt x="2532" y="925"/>
                    <a:pt x="2552" y="927"/>
                  </a:cubicBezTo>
                  <a:cubicBezTo>
                    <a:pt x="2572" y="929"/>
                    <a:pt x="2592" y="931"/>
                    <a:pt x="2611" y="932"/>
                  </a:cubicBezTo>
                  <a:cubicBezTo>
                    <a:pt x="2631" y="933"/>
                    <a:pt x="2651" y="935"/>
                    <a:pt x="2670" y="936"/>
                  </a:cubicBezTo>
                  <a:cubicBezTo>
                    <a:pt x="2691" y="937"/>
                    <a:pt x="2710" y="938"/>
                    <a:pt x="2730" y="939"/>
                  </a:cubicBezTo>
                  <a:cubicBezTo>
                    <a:pt x="2750" y="940"/>
                    <a:pt x="2770" y="941"/>
                    <a:pt x="2789" y="941"/>
                  </a:cubicBezTo>
                  <a:cubicBezTo>
                    <a:pt x="2809" y="942"/>
                    <a:pt x="2829" y="942"/>
                    <a:pt x="2849" y="943"/>
                  </a:cubicBezTo>
                  <a:cubicBezTo>
                    <a:pt x="2868" y="944"/>
                    <a:pt x="2888" y="944"/>
                    <a:pt x="2908" y="944"/>
                  </a:cubicBezTo>
                  <a:cubicBezTo>
                    <a:pt x="2928" y="945"/>
                    <a:pt x="2948" y="945"/>
                    <a:pt x="2967" y="945"/>
                  </a:cubicBezTo>
                </a:path>
              </a:pathLst>
            </a:custGeom>
            <a:noFill/>
            <a:ln w="25400" cap="rnd">
              <a:solidFill>
                <a:srgbClr val="00206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hu-HU"/>
            </a:p>
          </p:txBody>
        </p:sp>
      </p:grpSp>
      <p:sp>
        <p:nvSpPr>
          <p:cNvPr id="13" name="Szövegdoboz 35">
            <a:extLst>
              <a:ext uri="{FF2B5EF4-FFF2-40B4-BE49-F238E27FC236}">
                <a16:creationId xmlns:a16="http://schemas.microsoft.com/office/drawing/2014/main" id="{1BF73A41-EFA1-4B2E-ACEA-FD2D039A83EA}"/>
              </a:ext>
            </a:extLst>
          </p:cNvPr>
          <p:cNvSpPr txBox="1"/>
          <p:nvPr/>
        </p:nvSpPr>
        <p:spPr>
          <a:xfrm>
            <a:off x="4839249" y="3010729"/>
            <a:ext cx="1774717" cy="523220"/>
          </a:xfrm>
          <a:prstGeom prst="rect">
            <a:avLst/>
          </a:prstGeom>
          <a:noFill/>
        </p:spPr>
        <p:txBody>
          <a:bodyPr wrap="none" rtlCol="0">
            <a:spAutoFit/>
          </a:bodyPr>
          <a:ls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hu-HU" sz="2800" dirty="0">
                <a:latin typeface="Times New Roman" panose="02020603050405020304" pitchFamily="18" charset="0"/>
                <a:cs typeface="Times New Roman" panose="02020603050405020304" pitchFamily="18" charset="0"/>
              </a:rPr>
              <a:t>T</a:t>
            </a:r>
            <a:r>
              <a:rPr lang="hu-HU" sz="2800" baseline="-25000" dirty="0">
                <a:latin typeface="Times New Roman" panose="02020603050405020304" pitchFamily="18" charset="0"/>
                <a:cs typeface="Times New Roman" panose="02020603050405020304" pitchFamily="18" charset="0"/>
              </a:rPr>
              <a:t>1</a:t>
            </a:r>
            <a:r>
              <a:rPr lang="hu-HU" sz="2800" dirty="0">
                <a:latin typeface="Times New Roman" panose="02020603050405020304" pitchFamily="18" charset="0"/>
                <a:cs typeface="Times New Roman" panose="02020603050405020304" pitchFamily="18" charset="0"/>
              </a:rPr>
              <a:t>&lt; T</a:t>
            </a:r>
            <a:r>
              <a:rPr lang="hu-HU" sz="2800" baseline="-25000" dirty="0">
                <a:latin typeface="Times New Roman" panose="02020603050405020304" pitchFamily="18" charset="0"/>
                <a:cs typeface="Times New Roman" panose="02020603050405020304" pitchFamily="18" charset="0"/>
              </a:rPr>
              <a:t>2</a:t>
            </a:r>
            <a:r>
              <a:rPr lang="hu-HU" sz="2800" dirty="0">
                <a:latin typeface="Times New Roman" panose="02020603050405020304" pitchFamily="18" charset="0"/>
                <a:cs typeface="Times New Roman" panose="02020603050405020304" pitchFamily="18" charset="0"/>
              </a:rPr>
              <a:t>&lt; T</a:t>
            </a:r>
            <a:r>
              <a:rPr lang="hu-HU" sz="2800" baseline="-25000" dirty="0">
                <a:latin typeface="Times New Roman" panose="02020603050405020304" pitchFamily="18" charset="0"/>
                <a:cs typeface="Times New Roman" panose="02020603050405020304" pitchFamily="18" charset="0"/>
              </a:rPr>
              <a:t>3</a:t>
            </a:r>
          </a:p>
        </p:txBody>
      </p:sp>
      <p:grpSp>
        <p:nvGrpSpPr>
          <p:cNvPr id="14" name="Csoportba foglalás 13">
            <a:extLst>
              <a:ext uri="{FF2B5EF4-FFF2-40B4-BE49-F238E27FC236}">
                <a16:creationId xmlns:a16="http://schemas.microsoft.com/office/drawing/2014/main" id="{FF2B599B-8CF0-4F5E-A4C9-1911D636B83B}"/>
              </a:ext>
            </a:extLst>
          </p:cNvPr>
          <p:cNvGrpSpPr/>
          <p:nvPr/>
        </p:nvGrpSpPr>
        <p:grpSpPr>
          <a:xfrm>
            <a:off x="2969545" y="3595290"/>
            <a:ext cx="510076" cy="2954715"/>
            <a:chOff x="7884753" y="2675617"/>
            <a:chExt cx="510076" cy="2954715"/>
          </a:xfrm>
        </p:grpSpPr>
        <p:cxnSp>
          <p:nvCxnSpPr>
            <p:cNvPr id="15" name="Egyenes összekötő 14">
              <a:extLst>
                <a:ext uri="{FF2B5EF4-FFF2-40B4-BE49-F238E27FC236}">
                  <a16:creationId xmlns:a16="http://schemas.microsoft.com/office/drawing/2014/main" id="{0224D2AC-BBF5-4085-96EA-3A809B7E499D}"/>
                </a:ext>
              </a:extLst>
            </p:cNvPr>
            <p:cNvCxnSpPr>
              <a:cxnSpLocks/>
            </p:cNvCxnSpPr>
            <p:nvPr/>
          </p:nvCxnSpPr>
          <p:spPr>
            <a:xfrm>
              <a:off x="8136273" y="2675617"/>
              <a:ext cx="0" cy="2320124"/>
            </a:xfrm>
            <a:prstGeom prst="line">
              <a:avLst/>
            </a:prstGeom>
            <a:ln w="25400">
              <a:solidFill>
                <a:srgbClr val="00B0F0"/>
              </a:solidFill>
            </a:ln>
          </p:spPr>
          <p:style>
            <a:lnRef idx="1">
              <a:schemeClr val="accent1"/>
            </a:lnRef>
            <a:fillRef idx="0">
              <a:schemeClr val="accent1"/>
            </a:fillRef>
            <a:effectRef idx="0">
              <a:schemeClr val="accent1"/>
            </a:effectRef>
            <a:fontRef idx="minor">
              <a:schemeClr val="tx1"/>
            </a:fontRef>
          </p:style>
        </p:cxnSp>
        <p:sp>
          <p:nvSpPr>
            <p:cNvPr id="16" name="Szövegdoboz 66">
              <a:extLst>
                <a:ext uri="{FF2B5EF4-FFF2-40B4-BE49-F238E27FC236}">
                  <a16:creationId xmlns:a16="http://schemas.microsoft.com/office/drawing/2014/main" id="{08A729F2-4013-4B9F-A8D0-5CD5616C802D}"/>
                </a:ext>
              </a:extLst>
            </p:cNvPr>
            <p:cNvSpPr txBox="1"/>
            <p:nvPr/>
          </p:nvSpPr>
          <p:spPr>
            <a:xfrm>
              <a:off x="7884753" y="5107112"/>
              <a:ext cx="510076" cy="523220"/>
            </a:xfrm>
            <a:prstGeom prst="rect">
              <a:avLst/>
            </a:prstGeom>
            <a:noFill/>
          </p:spPr>
          <p:txBody>
            <a:bodyPr wrap="none" rtlCol="0">
              <a:spAutoFit/>
            </a:bodyPr>
            <a:ls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hu-HU" sz="2800" dirty="0" err="1">
                  <a:latin typeface="Times New Roman" panose="02020603050405020304" pitchFamily="18" charset="0"/>
                  <a:cs typeface="Times New Roman" panose="02020603050405020304" pitchFamily="18" charset="0"/>
                </a:rPr>
                <a:t>E</a:t>
              </a:r>
              <a:r>
                <a:rPr lang="hu-HU" sz="2800" baseline="-25000" dirty="0" err="1">
                  <a:latin typeface="Times New Roman" panose="02020603050405020304" pitchFamily="18" charset="0"/>
                  <a:cs typeface="Times New Roman" panose="02020603050405020304" pitchFamily="18" charset="0"/>
                </a:rPr>
                <a:t>a</a:t>
              </a:r>
              <a:endParaRPr lang="hu-HU" sz="2800" baseline="-25000" dirty="0">
                <a:latin typeface="Times New Roman" panose="02020603050405020304" pitchFamily="18" charset="0"/>
                <a:cs typeface="Times New Roman" panose="02020603050405020304" pitchFamily="18" charset="0"/>
              </a:endParaRPr>
            </a:p>
          </p:txBody>
        </p:sp>
      </p:grpSp>
      <p:sp>
        <p:nvSpPr>
          <p:cNvPr id="47" name="Szövegdoboz 35">
            <a:extLst>
              <a:ext uri="{FF2B5EF4-FFF2-40B4-BE49-F238E27FC236}">
                <a16:creationId xmlns:a16="http://schemas.microsoft.com/office/drawing/2014/main" id="{0C6A4728-5092-4E02-AD1A-DA42825CD408}"/>
              </a:ext>
            </a:extLst>
          </p:cNvPr>
          <p:cNvSpPr txBox="1"/>
          <p:nvPr/>
        </p:nvSpPr>
        <p:spPr>
          <a:xfrm>
            <a:off x="4978718" y="3696529"/>
            <a:ext cx="1489510" cy="523220"/>
          </a:xfrm>
          <a:prstGeom prst="rect">
            <a:avLst/>
          </a:prstGeom>
          <a:noFill/>
        </p:spPr>
        <p:txBody>
          <a:bodyPr wrap="none" rtlCol="0">
            <a:spAutoFit/>
          </a:bodyPr>
          <a:ls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hu-HU" sz="2800" dirty="0">
                <a:solidFill>
                  <a:srgbClr val="FF6600"/>
                </a:solidFill>
                <a:latin typeface="Times New Roman" panose="02020603050405020304" pitchFamily="18" charset="0"/>
                <a:cs typeface="Times New Roman" panose="02020603050405020304" pitchFamily="18" charset="0"/>
              </a:rPr>
              <a:t>r</a:t>
            </a:r>
            <a:r>
              <a:rPr lang="hu-HU" sz="2800" baseline="-25000" dirty="0">
                <a:solidFill>
                  <a:srgbClr val="FF6600"/>
                </a:solidFill>
                <a:latin typeface="Times New Roman" panose="02020603050405020304" pitchFamily="18" charset="0"/>
                <a:cs typeface="Times New Roman" panose="02020603050405020304" pitchFamily="18" charset="0"/>
              </a:rPr>
              <a:t>1</a:t>
            </a:r>
            <a:r>
              <a:rPr lang="hu-HU" sz="2800" dirty="0">
                <a:solidFill>
                  <a:srgbClr val="FF6600"/>
                </a:solidFill>
                <a:latin typeface="Times New Roman" panose="02020603050405020304" pitchFamily="18" charset="0"/>
                <a:cs typeface="Times New Roman" panose="02020603050405020304" pitchFamily="18" charset="0"/>
              </a:rPr>
              <a:t>&lt; r</a:t>
            </a:r>
            <a:r>
              <a:rPr lang="hu-HU" sz="2800" baseline="-25000" dirty="0">
                <a:solidFill>
                  <a:srgbClr val="FF6600"/>
                </a:solidFill>
                <a:latin typeface="Times New Roman" panose="02020603050405020304" pitchFamily="18" charset="0"/>
                <a:cs typeface="Times New Roman" panose="02020603050405020304" pitchFamily="18" charset="0"/>
              </a:rPr>
              <a:t>2</a:t>
            </a:r>
            <a:r>
              <a:rPr lang="hu-HU" sz="2800" dirty="0">
                <a:solidFill>
                  <a:srgbClr val="FF6600"/>
                </a:solidFill>
                <a:latin typeface="Times New Roman" panose="02020603050405020304" pitchFamily="18" charset="0"/>
                <a:cs typeface="Times New Roman" panose="02020603050405020304" pitchFamily="18" charset="0"/>
              </a:rPr>
              <a:t>&lt; r</a:t>
            </a:r>
            <a:r>
              <a:rPr lang="hu-HU" sz="2800" baseline="-25000" dirty="0">
                <a:solidFill>
                  <a:srgbClr val="FF6600"/>
                </a:solidFill>
                <a:latin typeface="Times New Roman" panose="02020603050405020304" pitchFamily="18" charset="0"/>
                <a:cs typeface="Times New Roman" panose="02020603050405020304" pitchFamily="18" charset="0"/>
              </a:rPr>
              <a:t>3</a:t>
            </a:r>
          </a:p>
        </p:txBody>
      </p:sp>
      <p:sp>
        <p:nvSpPr>
          <p:cNvPr id="48" name="Cím 1">
            <a:extLst>
              <a:ext uri="{FF2B5EF4-FFF2-40B4-BE49-F238E27FC236}">
                <a16:creationId xmlns:a16="http://schemas.microsoft.com/office/drawing/2014/main" id="{D50E7FE7-7A6B-4BF8-9EE5-6AB1B782DF72}"/>
              </a:ext>
            </a:extLst>
          </p:cNvPr>
          <p:cNvSpPr>
            <a:spLocks noGrp="1"/>
          </p:cNvSpPr>
          <p:nvPr>
            <p:ph type="title"/>
          </p:nvPr>
        </p:nvSpPr>
        <p:spPr>
          <a:xfrm>
            <a:off x="838200" y="365125"/>
            <a:ext cx="10515600" cy="1325563"/>
          </a:xfrm>
        </p:spPr>
        <p:txBody>
          <a:bodyPr/>
          <a:lstStyle/>
          <a:p>
            <a:pPr algn="ctr"/>
            <a:r>
              <a:rPr lang="en-US" dirty="0">
                <a:latin typeface="Times New Roman" panose="02020603050405020304" pitchFamily="18" charset="0"/>
                <a:cs typeface="Times New Roman" panose="02020603050405020304" pitchFamily="18" charset="0"/>
              </a:rPr>
              <a:t>Temperature dependence of reaction rates</a:t>
            </a:r>
            <a:endParaRPr lang="hu-H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55952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 presetClass="entr" presetSubtype="0" fill="hold" nodeType="afterEffect">
                                  <p:stCondLst>
                                    <p:cond delay="500"/>
                                  </p:stCondLst>
                                  <p:childTnLst>
                                    <p:set>
                                      <p:cBhvr>
                                        <p:cTn id="11" dur="1" fill="hold">
                                          <p:stCondLst>
                                            <p:cond delay="0"/>
                                          </p:stCondLst>
                                        </p:cTn>
                                        <p:tgtEl>
                                          <p:spTgt spid="9"/>
                                        </p:tgtEl>
                                        <p:attrNameLst>
                                          <p:attrName>style.visibility</p:attrName>
                                        </p:attrNameLst>
                                      </p:cBhvr>
                                      <p:to>
                                        <p:strVal val="visible"/>
                                      </p:to>
                                    </p:set>
                                  </p:childTnLst>
                                </p:cTn>
                              </p:par>
                            </p:childTnLst>
                          </p:cTn>
                        </p:par>
                        <p:par>
                          <p:cTn id="12" fill="hold">
                            <p:stCondLst>
                              <p:cond delay="1000"/>
                            </p:stCondLst>
                            <p:childTnLst>
                              <p:par>
                                <p:cTn id="13" presetID="1" presetClass="entr" presetSubtype="0" fill="hold" nodeType="afterEffect">
                                  <p:stCondLst>
                                    <p:cond delay="500"/>
                                  </p:stCondLst>
                                  <p:childTnLst>
                                    <p:set>
                                      <p:cBhvr>
                                        <p:cTn id="14" dur="1" fill="hold">
                                          <p:stCondLst>
                                            <p:cond delay="0"/>
                                          </p:stCondLst>
                                        </p:cTn>
                                        <p:tgtEl>
                                          <p:spTgt spid="10"/>
                                        </p:tgtEl>
                                        <p:attrNameLst>
                                          <p:attrName>style.visibility</p:attrName>
                                        </p:attrNameLst>
                                      </p:cBhvr>
                                      <p:to>
                                        <p:strVal val="visible"/>
                                      </p:to>
                                    </p:set>
                                  </p:childTnLst>
                                </p:cTn>
                              </p:par>
                            </p:childTnLst>
                          </p:cTn>
                        </p:par>
                        <p:par>
                          <p:cTn id="15" fill="hold">
                            <p:stCondLst>
                              <p:cond delay="1500"/>
                            </p:stCondLst>
                            <p:childTnLst>
                              <p:par>
                                <p:cTn id="16" presetID="1" presetClass="entr" presetSubtype="0" fill="hold" nodeType="afterEffect">
                                  <p:stCondLst>
                                    <p:cond delay="500"/>
                                  </p:stCondLst>
                                  <p:childTnLst>
                                    <p:set>
                                      <p:cBhvr>
                                        <p:cTn id="17" dur="1" fill="hold">
                                          <p:stCondLst>
                                            <p:cond delay="0"/>
                                          </p:stCondLst>
                                        </p:cTn>
                                        <p:tgtEl>
                                          <p:spTgt spid="12"/>
                                        </p:tgtEl>
                                        <p:attrNameLst>
                                          <p:attrName>style.visibility</p:attrName>
                                        </p:attrNameLst>
                                      </p:cBhvr>
                                      <p:to>
                                        <p:strVal val="visible"/>
                                      </p:to>
                                    </p:set>
                                  </p:childTnLst>
                                </p:cTn>
                              </p:par>
                            </p:childTnLst>
                          </p:cTn>
                        </p:par>
                        <p:par>
                          <p:cTn id="18" fill="hold">
                            <p:stCondLst>
                              <p:cond delay="2000"/>
                            </p:stCondLst>
                            <p:childTnLst>
                              <p:par>
                                <p:cTn id="19" presetID="1" presetClass="entr" presetSubtype="0" fill="hold" nodeType="afterEffect">
                                  <p:stCondLst>
                                    <p:cond delay="500"/>
                                  </p:stCondLst>
                                  <p:childTnLst>
                                    <p:set>
                                      <p:cBhvr>
                                        <p:cTn id="20" dur="1" fill="hold">
                                          <p:stCondLst>
                                            <p:cond delay="0"/>
                                          </p:stCondLst>
                                        </p:cTn>
                                        <p:tgtEl>
                                          <p:spTgt spid="11"/>
                                        </p:tgtEl>
                                        <p:attrNameLst>
                                          <p:attrName>style.visibility</p:attrName>
                                        </p:attrNameLst>
                                      </p:cBhvr>
                                      <p:to>
                                        <p:strVal val="visible"/>
                                      </p:to>
                                    </p:set>
                                  </p:childTnLst>
                                </p:cTn>
                              </p:par>
                            </p:childTnLst>
                          </p:cTn>
                        </p:par>
                        <p:par>
                          <p:cTn id="21" fill="hold">
                            <p:stCondLst>
                              <p:cond delay="2500"/>
                            </p:stCondLst>
                            <p:childTnLst>
                              <p:par>
                                <p:cTn id="22" presetID="1" presetClass="entr" presetSubtype="0" fill="hold" grpId="0" nodeType="afterEffect">
                                  <p:stCondLst>
                                    <p:cond delay="0"/>
                                  </p:stCondLst>
                                  <p:childTnLst>
                                    <p:set>
                                      <p:cBhvr>
                                        <p:cTn id="23" dur="1" fill="hold">
                                          <p:stCondLst>
                                            <p:cond delay="0"/>
                                          </p:stCondLst>
                                        </p:cTn>
                                        <p:tgtEl>
                                          <p:spTgt spid="13"/>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14"/>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3">
                                            <p:txEl>
                                              <p:pRg st="2" end="2"/>
                                            </p:txEl>
                                          </p:spTgt>
                                        </p:tgtEl>
                                        <p:attrNameLst>
                                          <p:attrName>style.visibility</p:attrName>
                                        </p:attrNameLst>
                                      </p:cBhvr>
                                      <p:to>
                                        <p:strVal val="visible"/>
                                      </p:to>
                                    </p:set>
                                    <p:anim calcmode="lin" valueType="num">
                                      <p:cBhvr additive="base">
                                        <p:cTn id="32"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34" fill="hold">
                            <p:stCondLst>
                              <p:cond delay="500"/>
                            </p:stCondLst>
                            <p:childTnLst>
                              <p:par>
                                <p:cTn id="35" presetID="45" presetClass="entr" presetSubtype="0" fill="hold" grpId="0" nodeType="afterEffect">
                                  <p:stCondLst>
                                    <p:cond delay="0"/>
                                  </p:stCondLst>
                                  <p:childTnLst>
                                    <p:set>
                                      <p:cBhvr>
                                        <p:cTn id="36" dur="1" fill="hold">
                                          <p:stCondLst>
                                            <p:cond delay="0"/>
                                          </p:stCondLst>
                                        </p:cTn>
                                        <p:tgtEl>
                                          <p:spTgt spid="47"/>
                                        </p:tgtEl>
                                        <p:attrNameLst>
                                          <p:attrName>style.visibility</p:attrName>
                                        </p:attrNameLst>
                                      </p:cBhvr>
                                      <p:to>
                                        <p:strVal val="visible"/>
                                      </p:to>
                                    </p:set>
                                    <p:animEffect transition="in" filter="fade">
                                      <p:cBhvr>
                                        <p:cTn id="37" dur="2000"/>
                                        <p:tgtEl>
                                          <p:spTgt spid="47"/>
                                        </p:tgtEl>
                                      </p:cBhvr>
                                    </p:animEffect>
                                    <p:anim calcmode="lin" valueType="num">
                                      <p:cBhvr>
                                        <p:cTn id="38" dur="2000" fill="hold"/>
                                        <p:tgtEl>
                                          <p:spTgt spid="47"/>
                                        </p:tgtEl>
                                        <p:attrNameLst>
                                          <p:attrName>ppt_w</p:attrName>
                                        </p:attrNameLst>
                                      </p:cBhvr>
                                      <p:tavLst>
                                        <p:tav tm="0" fmla="#ppt_w*sin(2.5*pi*$)">
                                          <p:val>
                                            <p:fltVal val="0"/>
                                          </p:val>
                                        </p:tav>
                                        <p:tav tm="100000">
                                          <p:val>
                                            <p:fltVal val="1"/>
                                          </p:val>
                                        </p:tav>
                                      </p:tavLst>
                                    </p:anim>
                                    <p:anim calcmode="lin" valueType="num">
                                      <p:cBhvr>
                                        <p:cTn id="39" dur="2000" fill="hold"/>
                                        <p:tgtEl>
                                          <p:spTgt spid="47"/>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47"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a:extLst>
              <a:ext uri="{FF2B5EF4-FFF2-40B4-BE49-F238E27FC236}">
                <a16:creationId xmlns:a16="http://schemas.microsoft.com/office/drawing/2014/main" id="{1F5E4F99-4D1F-402A-952B-787EE227920B}"/>
              </a:ext>
            </a:extLst>
          </p:cNvPr>
          <p:cNvSpPr>
            <a:spLocks noGrp="1"/>
          </p:cNvSpPr>
          <p:nvPr>
            <p:ph idx="1"/>
          </p:nvPr>
        </p:nvSpPr>
        <p:spPr>
          <a:xfrm>
            <a:off x="350520" y="1825624"/>
            <a:ext cx="11490960" cy="4925696"/>
          </a:xfrm>
        </p:spPr>
        <p:txBody>
          <a:bodyPr>
            <a:normAutofit/>
          </a:bodyPr>
          <a:lstStyle/>
          <a:p>
            <a:pPr marL="441325" indent="-441325">
              <a:spcBef>
                <a:spcPts val="0"/>
              </a:spcBef>
              <a:spcAft>
                <a:spcPts val="1000"/>
              </a:spcAft>
            </a:pPr>
            <a:r>
              <a:rPr lang="en-US" sz="3200" dirty="0">
                <a:latin typeface="Times New Roman" panose="02020603050405020304" pitchFamily="18" charset="0"/>
                <a:cs typeface="Times New Roman" panose="02020603050405020304" pitchFamily="18" charset="0"/>
              </a:rPr>
              <a:t>The existence of the pre-exponential </a:t>
            </a:r>
            <a:r>
              <a:rPr lang="en-US" sz="3200" dirty="0" smtClean="0">
                <a:latin typeface="Times New Roman" panose="02020603050405020304" pitchFamily="18" charset="0"/>
                <a:cs typeface="Times New Roman" panose="02020603050405020304" pitchFamily="18" charset="0"/>
              </a:rPr>
              <a:t>factor</a:t>
            </a:r>
            <a:r>
              <a:rPr lang="hu-HU" sz="3200" dirty="0" smtClean="0">
                <a:latin typeface="Times New Roman" panose="02020603050405020304" pitchFamily="18" charset="0"/>
                <a:cs typeface="Times New Roman" panose="02020603050405020304" pitchFamily="18" charset="0"/>
              </a:rPr>
              <a:t> (</a:t>
            </a:r>
            <a:r>
              <a:rPr lang="hu-HU" sz="3200" i="1" dirty="0" smtClean="0">
                <a:latin typeface="Times New Roman" panose="02020603050405020304" pitchFamily="18" charset="0"/>
                <a:cs typeface="Times New Roman" panose="02020603050405020304" pitchFamily="18" charset="0"/>
              </a:rPr>
              <a:t>A</a:t>
            </a:r>
            <a:r>
              <a:rPr lang="hu-HU" sz="3200" dirty="0" smtClean="0">
                <a:latin typeface="Times New Roman" panose="02020603050405020304" pitchFamily="18" charset="0"/>
                <a:cs typeface="Times New Roman" panose="02020603050405020304" pitchFamily="18" charset="0"/>
              </a:rPr>
              <a:t>)</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requires a more complicated explanation. For a variety of reasons, not all collisions of the </a:t>
            </a:r>
            <a:r>
              <a:rPr lang="hu-HU" sz="3200" dirty="0" smtClean="0">
                <a:latin typeface="Times New Roman" panose="02020603050405020304" pitchFamily="18" charset="0"/>
                <a:cs typeface="Times New Roman" panose="02020603050405020304" pitchFamily="18" charset="0"/>
              </a:rPr>
              <a:t>same</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energy lead to the formation of products. One of the easiest reasons is, for example, that the </a:t>
            </a:r>
            <a:r>
              <a:rPr lang="hu-HU" sz="3200" dirty="0" smtClean="0">
                <a:latin typeface="Times New Roman" panose="02020603050405020304" pitchFamily="18" charset="0"/>
                <a:cs typeface="Times New Roman" panose="02020603050405020304" pitchFamily="18" charset="0"/>
              </a:rPr>
              <a:t>important</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molecular parts and atoms do not come close to each other</a:t>
            </a:r>
            <a:r>
              <a:rPr lang="hu-HU" sz="3200" dirty="0" smtClean="0">
                <a:latin typeface="Times New Roman" panose="02020603050405020304" pitchFamily="18" charset="0"/>
                <a:cs typeface="Times New Roman" panose="02020603050405020304" pitchFamily="18" charset="0"/>
              </a:rPr>
              <a:t>.</a:t>
            </a:r>
            <a:endParaRPr lang="hu-HU" sz="3200" dirty="0">
              <a:latin typeface="Times New Roman" panose="02020603050405020304" pitchFamily="18" charset="0"/>
              <a:cs typeface="Times New Roman" panose="02020603050405020304" pitchFamily="18" charset="0"/>
            </a:endParaRPr>
          </a:p>
          <a:p>
            <a:pPr marL="441325" indent="-441325">
              <a:spcBef>
                <a:spcPts val="0"/>
              </a:spcBef>
              <a:spcAft>
                <a:spcPts val="1000"/>
              </a:spcAft>
            </a:pPr>
            <a:r>
              <a:rPr lang="en-US" sz="3200" dirty="0">
                <a:latin typeface="Times New Roman" panose="02020603050405020304" pitchFamily="18" charset="0"/>
                <a:cs typeface="Times New Roman" panose="02020603050405020304" pitchFamily="18" charset="0"/>
              </a:rPr>
              <a:t>It can therefore be concluded that the rate of all </a:t>
            </a:r>
            <a:r>
              <a:rPr lang="hu-HU" sz="3200" dirty="0" smtClean="0">
                <a:latin typeface="Times New Roman" panose="02020603050405020304" pitchFamily="18" charset="0"/>
                <a:cs typeface="Times New Roman" panose="02020603050405020304" pitchFamily="18" charset="0"/>
              </a:rPr>
              <a:t>elemental</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i.e</a:t>
            </a:r>
            <a:r>
              <a:rPr lang="en-US" sz="3200" dirty="0" smtClean="0">
                <a:latin typeface="Times New Roman" panose="02020603050405020304" pitchFamily="18" charset="0"/>
                <a:cs typeface="Times New Roman" panose="02020603050405020304" pitchFamily="18" charset="0"/>
              </a:rPr>
              <a:t>.</a:t>
            </a:r>
            <a:r>
              <a:rPr lang="hu-HU" sz="3200" dirty="0" smtClean="0">
                <a:latin typeface="Times New Roman" panose="02020603050405020304" pitchFamily="18" charset="0"/>
                <a:cs typeface="Times New Roman" panose="02020603050405020304" pitchFamily="18" charset="0"/>
              </a:rPr>
              <a:t>,</a:t>
            </a:r>
            <a:r>
              <a:rPr lang="en-US" sz="3200" dirty="0" smtClean="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unimolecular</a:t>
            </a:r>
            <a:r>
              <a:rPr lang="en-US" sz="3200" dirty="0">
                <a:latin typeface="Times New Roman" panose="02020603050405020304" pitchFamily="18" charset="0"/>
                <a:cs typeface="Times New Roman" panose="02020603050405020304" pitchFamily="18" charset="0"/>
              </a:rPr>
              <a:t> and </a:t>
            </a:r>
            <a:r>
              <a:rPr lang="en-US" sz="3200" dirty="0" smtClean="0">
                <a:latin typeface="Times New Roman" panose="02020603050405020304" pitchFamily="18" charset="0"/>
                <a:cs typeface="Times New Roman" panose="02020603050405020304" pitchFamily="18" charset="0"/>
              </a:rPr>
              <a:t>bimolecular</a:t>
            </a:r>
            <a:r>
              <a:rPr lang="hu-HU" sz="3200" dirty="0" smtClean="0">
                <a:latin typeface="Times New Roman" panose="02020603050405020304" pitchFamily="18" charset="0"/>
                <a:cs typeface="Times New Roman" panose="02020603050405020304" pitchFamily="18" charset="0"/>
              </a:rPr>
              <a:t>,</a:t>
            </a:r>
            <a:r>
              <a:rPr lang="en-US" sz="3200" dirty="0" smtClean="0">
                <a:latin typeface="Times New Roman" panose="02020603050405020304" pitchFamily="18" charset="0"/>
                <a:cs typeface="Times New Roman" panose="02020603050405020304" pitchFamily="18" charset="0"/>
              </a:rPr>
              <a:t> reactions </a:t>
            </a:r>
            <a:r>
              <a:rPr lang="en-US" sz="3200" dirty="0">
                <a:latin typeface="Times New Roman" panose="02020603050405020304" pitchFamily="18" charset="0"/>
                <a:cs typeface="Times New Roman" panose="02020603050405020304" pitchFamily="18" charset="0"/>
              </a:rPr>
              <a:t>accelerates with </a:t>
            </a:r>
            <a:r>
              <a:rPr lang="en-US" sz="3200" dirty="0" smtClean="0">
                <a:latin typeface="Times New Roman" panose="02020603050405020304" pitchFamily="18" charset="0"/>
                <a:cs typeface="Times New Roman" panose="02020603050405020304" pitchFamily="18" charset="0"/>
              </a:rPr>
              <a:t>temperature</a:t>
            </a:r>
            <a:r>
              <a:rPr lang="hu-HU" sz="3200" dirty="0">
                <a:latin typeface="Times New Roman" panose="02020603050405020304" pitchFamily="18" charset="0"/>
                <a:cs typeface="Times New Roman" panose="02020603050405020304" pitchFamily="18" charset="0"/>
              </a:rPr>
              <a:t>.</a:t>
            </a:r>
          </a:p>
          <a:p>
            <a:pPr marL="441325" indent="-441325">
              <a:spcBef>
                <a:spcPts val="0"/>
              </a:spcBef>
              <a:spcAft>
                <a:spcPts val="1000"/>
              </a:spcAft>
            </a:pPr>
            <a:r>
              <a:rPr lang="en-US" sz="3200" dirty="0">
                <a:latin typeface="Times New Roman" panose="02020603050405020304" pitchFamily="18" charset="0"/>
                <a:cs typeface="Times New Roman" panose="02020603050405020304" pitchFamily="18" charset="0"/>
              </a:rPr>
              <a:t>At the same time, all more complicated reactions can be </a:t>
            </a:r>
            <a:r>
              <a:rPr lang="hu-HU" sz="3200" dirty="0" smtClean="0">
                <a:latin typeface="Times New Roman" panose="02020603050405020304" pitchFamily="18" charset="0"/>
                <a:cs typeface="Times New Roman" panose="02020603050405020304" pitchFamily="18" charset="0"/>
              </a:rPr>
              <a:t>derived</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into elementary reaction steps, which also </a:t>
            </a:r>
            <a:r>
              <a:rPr lang="hu-HU" sz="3200" dirty="0" smtClean="0">
                <a:latin typeface="Times New Roman" panose="02020603050405020304" pitchFamily="18" charset="0"/>
                <a:cs typeface="Times New Roman" panose="02020603050405020304" pitchFamily="18" charset="0"/>
              </a:rPr>
              <a:t>assign to</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this </a:t>
            </a:r>
            <a:r>
              <a:rPr lang="en-US" sz="3200" dirty="0" smtClean="0">
                <a:latin typeface="Times New Roman" panose="02020603050405020304" pitchFamily="18" charset="0"/>
                <a:cs typeface="Times New Roman" panose="02020603050405020304" pitchFamily="18" charset="0"/>
              </a:rPr>
              <a:t>law</a:t>
            </a:r>
            <a:r>
              <a:rPr lang="hu-HU" sz="3200" dirty="0" smtClean="0">
                <a:latin typeface="Times New Roman" panose="02020603050405020304" pitchFamily="18" charset="0"/>
                <a:cs typeface="Times New Roman" panose="02020603050405020304" pitchFamily="18" charset="0"/>
              </a:rPr>
              <a:t>.</a:t>
            </a:r>
            <a:endParaRPr lang="hu-HU" sz="3200" dirty="0">
              <a:latin typeface="Times New Roman" panose="02020603050405020304" pitchFamily="18" charset="0"/>
              <a:cs typeface="Times New Roman" panose="02020603050405020304" pitchFamily="18" charset="0"/>
            </a:endParaRPr>
          </a:p>
        </p:txBody>
      </p:sp>
      <p:sp>
        <p:nvSpPr>
          <p:cNvPr id="6" name="Cím 1">
            <a:extLst>
              <a:ext uri="{FF2B5EF4-FFF2-40B4-BE49-F238E27FC236}">
                <a16:creationId xmlns:a16="http://schemas.microsoft.com/office/drawing/2014/main" id="{D50E7FE7-7A6B-4BF8-9EE5-6AB1B782DF72}"/>
              </a:ext>
            </a:extLst>
          </p:cNvPr>
          <p:cNvSpPr>
            <a:spLocks noGrp="1"/>
          </p:cNvSpPr>
          <p:nvPr>
            <p:ph type="title"/>
          </p:nvPr>
        </p:nvSpPr>
        <p:spPr>
          <a:xfrm>
            <a:off x="838200" y="365125"/>
            <a:ext cx="10515600" cy="1325563"/>
          </a:xfrm>
        </p:spPr>
        <p:txBody>
          <a:bodyPr/>
          <a:lstStyle/>
          <a:p>
            <a:pPr algn="ctr"/>
            <a:r>
              <a:rPr lang="en-US" dirty="0">
                <a:latin typeface="Times New Roman" panose="02020603050405020304" pitchFamily="18" charset="0"/>
                <a:cs typeface="Times New Roman" panose="02020603050405020304" pitchFamily="18" charset="0"/>
              </a:rPr>
              <a:t>Temperature dependence of reaction rates</a:t>
            </a:r>
            <a:endParaRPr lang="hu-H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03224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Ellipszis 57">
            <a:extLst>
              <a:ext uri="{FF2B5EF4-FFF2-40B4-BE49-F238E27FC236}">
                <a16:creationId xmlns:a16="http://schemas.microsoft.com/office/drawing/2014/main" id="{0F0E70A4-8597-41E8-A785-78B2AC0D4302}"/>
              </a:ext>
            </a:extLst>
          </p:cNvPr>
          <p:cNvSpPr/>
          <p:nvPr/>
        </p:nvSpPr>
        <p:spPr>
          <a:xfrm>
            <a:off x="2560320" y="4099560"/>
            <a:ext cx="360000" cy="360000"/>
          </a:xfrm>
          <a:prstGeom prst="ellipse">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1600" i="1" dirty="0">
                <a:latin typeface="Times New Roman" panose="02020603050405020304" pitchFamily="18" charset="0"/>
                <a:cs typeface="Times New Roman" panose="02020603050405020304" pitchFamily="18" charset="0"/>
              </a:rPr>
              <a:t>C</a:t>
            </a:r>
          </a:p>
        </p:txBody>
      </p:sp>
      <p:sp>
        <p:nvSpPr>
          <p:cNvPr id="44" name="Ellipszis 43">
            <a:extLst>
              <a:ext uri="{FF2B5EF4-FFF2-40B4-BE49-F238E27FC236}">
                <a16:creationId xmlns:a16="http://schemas.microsoft.com/office/drawing/2014/main" id="{0A2759C2-9B0B-4926-9CD5-88D7AE2E375E}"/>
              </a:ext>
            </a:extLst>
          </p:cNvPr>
          <p:cNvSpPr/>
          <p:nvPr/>
        </p:nvSpPr>
        <p:spPr>
          <a:xfrm>
            <a:off x="1463040" y="4130040"/>
            <a:ext cx="360000" cy="3600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1600" i="1" dirty="0">
                <a:latin typeface="Times New Roman" panose="02020603050405020304" pitchFamily="18" charset="0"/>
                <a:cs typeface="Times New Roman" panose="02020603050405020304" pitchFamily="18" charset="0"/>
              </a:rPr>
              <a:t>A</a:t>
            </a:r>
          </a:p>
        </p:txBody>
      </p:sp>
      <p:sp>
        <p:nvSpPr>
          <p:cNvPr id="2" name="Cím 1">
            <a:extLst>
              <a:ext uri="{FF2B5EF4-FFF2-40B4-BE49-F238E27FC236}">
                <a16:creationId xmlns:a16="http://schemas.microsoft.com/office/drawing/2014/main" id="{D50E7FE7-7A6B-4BF8-9EE5-6AB1B782DF72}"/>
              </a:ext>
            </a:extLst>
          </p:cNvPr>
          <p:cNvSpPr>
            <a:spLocks noGrp="1"/>
          </p:cNvSpPr>
          <p:nvPr>
            <p:ph type="title"/>
          </p:nvPr>
        </p:nvSpPr>
        <p:spPr/>
        <p:txBody>
          <a:bodyPr/>
          <a:lstStyle/>
          <a:p>
            <a:pPr algn="ctr"/>
            <a:r>
              <a:rPr lang="hu-HU" dirty="0" smtClean="0">
                <a:latin typeface="Times New Roman" panose="02020603050405020304" pitchFamily="18" charset="0"/>
                <a:cs typeface="Times New Roman" panose="02020603050405020304" pitchFamily="18" charset="0"/>
              </a:rPr>
              <a:t>Catalysis</a:t>
            </a:r>
            <a:endParaRPr lang="hu-HU" dirty="0">
              <a:latin typeface="Times New Roman" panose="02020603050405020304" pitchFamily="18" charset="0"/>
              <a:cs typeface="Times New Roman" panose="02020603050405020304" pitchFamily="18" charset="0"/>
            </a:endParaRPr>
          </a:p>
        </p:txBody>
      </p:sp>
      <p:sp>
        <p:nvSpPr>
          <p:cNvPr id="3" name="Tartalom helye 2">
            <a:extLst>
              <a:ext uri="{FF2B5EF4-FFF2-40B4-BE49-F238E27FC236}">
                <a16:creationId xmlns:a16="http://schemas.microsoft.com/office/drawing/2014/main" id="{1F5E4F99-4D1F-402A-952B-787EE227920B}"/>
              </a:ext>
            </a:extLst>
          </p:cNvPr>
          <p:cNvSpPr>
            <a:spLocks noGrp="1"/>
          </p:cNvSpPr>
          <p:nvPr>
            <p:ph idx="1"/>
          </p:nvPr>
        </p:nvSpPr>
        <p:spPr>
          <a:xfrm>
            <a:off x="350520" y="1825625"/>
            <a:ext cx="11490960" cy="1054736"/>
          </a:xfrm>
        </p:spPr>
        <p:txBody>
          <a:bodyPr>
            <a:normAutofit/>
          </a:bodyPr>
          <a:lstStyle/>
          <a:p>
            <a:pPr marL="441325" indent="-441325">
              <a:spcBef>
                <a:spcPts val="0"/>
              </a:spcBef>
              <a:spcAft>
                <a:spcPts val="1000"/>
              </a:spcAft>
            </a:pPr>
            <a:r>
              <a:rPr lang="en-US" sz="3200" dirty="0">
                <a:latin typeface="Times New Roman" panose="02020603050405020304" pitchFamily="18" charset="0"/>
                <a:cs typeface="Times New Roman" panose="02020603050405020304" pitchFamily="18" charset="0"/>
              </a:rPr>
              <a:t>Everyone has heard of </a:t>
            </a:r>
            <a:r>
              <a:rPr lang="en-US" sz="3200" dirty="0" smtClean="0">
                <a:latin typeface="Times New Roman" panose="02020603050405020304" pitchFamily="18" charset="0"/>
                <a:cs typeface="Times New Roman" panose="02020603050405020304" pitchFamily="18" charset="0"/>
              </a:rPr>
              <a:t>catalysts</a:t>
            </a:r>
            <a:r>
              <a:rPr lang="hu-HU" sz="3200" dirty="0" smtClean="0">
                <a:latin typeface="Times New Roman" panose="02020603050405020304" pitchFamily="18" charset="0"/>
                <a:cs typeface="Times New Roman" panose="02020603050405020304" pitchFamily="18" charset="0"/>
              </a:rPr>
              <a:t>.</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How </a:t>
            </a:r>
            <a:r>
              <a:rPr lang="hu-HU" sz="3200" dirty="0" smtClean="0">
                <a:latin typeface="Times New Roman" panose="02020603050405020304" pitchFamily="18" charset="0"/>
                <a:cs typeface="Times New Roman" panose="02020603050405020304" pitchFamily="18" charset="0"/>
              </a:rPr>
              <a:t>do </a:t>
            </a:r>
            <a:r>
              <a:rPr lang="en-US" sz="3200" dirty="0" smtClean="0">
                <a:latin typeface="Times New Roman" panose="02020603050405020304" pitchFamily="18" charset="0"/>
                <a:cs typeface="Times New Roman" panose="02020603050405020304" pitchFamily="18" charset="0"/>
              </a:rPr>
              <a:t>they work</a:t>
            </a:r>
            <a:r>
              <a:rPr lang="hu-HU" sz="3200" dirty="0">
                <a:latin typeface="Times New Roman" panose="02020603050405020304" pitchFamily="18" charset="0"/>
                <a:cs typeface="Times New Roman" panose="02020603050405020304" pitchFamily="18" charset="0"/>
              </a:rPr>
              <a:t>?</a:t>
            </a:r>
          </a:p>
        </p:txBody>
      </p:sp>
      <p:grpSp>
        <p:nvGrpSpPr>
          <p:cNvPr id="14" name="Csoportba foglalás 13">
            <a:extLst>
              <a:ext uri="{FF2B5EF4-FFF2-40B4-BE49-F238E27FC236}">
                <a16:creationId xmlns:a16="http://schemas.microsoft.com/office/drawing/2014/main" id="{792B56CF-B14D-457D-A9E3-900B075E2F7E}"/>
              </a:ext>
            </a:extLst>
          </p:cNvPr>
          <p:cNvGrpSpPr/>
          <p:nvPr/>
        </p:nvGrpSpPr>
        <p:grpSpPr>
          <a:xfrm>
            <a:off x="1432760" y="2316473"/>
            <a:ext cx="8404035" cy="3725371"/>
            <a:chOff x="1356560" y="2743200"/>
            <a:chExt cx="8404035" cy="3725371"/>
          </a:xfrm>
        </p:grpSpPr>
        <p:sp>
          <p:nvSpPr>
            <p:cNvPr id="15" name="Ív 14">
              <a:extLst>
                <a:ext uri="{FF2B5EF4-FFF2-40B4-BE49-F238E27FC236}">
                  <a16:creationId xmlns:a16="http://schemas.microsoft.com/office/drawing/2014/main" id="{7AD3FE59-A781-425F-902D-76C6FB02AA54}"/>
                </a:ext>
              </a:extLst>
            </p:cNvPr>
            <p:cNvSpPr/>
            <p:nvPr/>
          </p:nvSpPr>
          <p:spPr>
            <a:xfrm>
              <a:off x="5348177" y="3381151"/>
              <a:ext cx="850608" cy="1818167"/>
            </a:xfrm>
            <a:prstGeom prst="arc">
              <a:avLst>
                <a:gd name="adj1" fmla="val 15415487"/>
                <a:gd name="adj2" fmla="val 18295541"/>
              </a:avLst>
            </a:prstGeom>
            <a:ln w="38100">
              <a:solidFill>
                <a:srgbClr val="B707AF"/>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hu-HU"/>
            </a:p>
          </p:txBody>
        </p:sp>
        <p:sp>
          <p:nvSpPr>
            <p:cNvPr id="16" name="Ív 15">
              <a:extLst>
                <a:ext uri="{FF2B5EF4-FFF2-40B4-BE49-F238E27FC236}">
                  <a16:creationId xmlns:a16="http://schemas.microsoft.com/office/drawing/2014/main" id="{E92ABD8E-C4D6-4E05-86B7-7E48BAC64142}"/>
                </a:ext>
              </a:extLst>
            </p:cNvPr>
            <p:cNvSpPr/>
            <p:nvPr/>
          </p:nvSpPr>
          <p:spPr>
            <a:xfrm rot="10800000">
              <a:off x="6633422" y="3277507"/>
              <a:ext cx="2020186" cy="3189765"/>
            </a:xfrm>
            <a:prstGeom prst="arc">
              <a:avLst>
                <a:gd name="adj1" fmla="val 16199348"/>
                <a:gd name="adj2" fmla="val 18754624"/>
              </a:avLst>
            </a:prstGeom>
            <a:ln w="38100">
              <a:solidFill>
                <a:srgbClr val="B707AF"/>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hu-HU"/>
            </a:p>
          </p:txBody>
        </p:sp>
        <p:sp>
          <p:nvSpPr>
            <p:cNvPr id="17" name="Ív 16">
              <a:extLst>
                <a:ext uri="{FF2B5EF4-FFF2-40B4-BE49-F238E27FC236}">
                  <a16:creationId xmlns:a16="http://schemas.microsoft.com/office/drawing/2014/main" id="{CD0DB130-92DE-4A76-94D3-55289B4905A7}"/>
                </a:ext>
              </a:extLst>
            </p:cNvPr>
            <p:cNvSpPr/>
            <p:nvPr/>
          </p:nvSpPr>
          <p:spPr>
            <a:xfrm rot="5400000">
              <a:off x="2308432" y="2415970"/>
              <a:ext cx="2236376" cy="2890836"/>
            </a:xfrm>
            <a:prstGeom prst="arc">
              <a:avLst>
                <a:gd name="adj1" fmla="val 18041028"/>
                <a:gd name="adj2" fmla="val 21494442"/>
              </a:avLst>
            </a:prstGeom>
            <a:ln w="38100">
              <a:solidFill>
                <a:srgbClr val="B707AF"/>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hu-HU"/>
            </a:p>
          </p:txBody>
        </p:sp>
        <p:cxnSp>
          <p:nvCxnSpPr>
            <p:cNvPr id="18" name="Egyenes összekötő 17">
              <a:extLst>
                <a:ext uri="{FF2B5EF4-FFF2-40B4-BE49-F238E27FC236}">
                  <a16:creationId xmlns:a16="http://schemas.microsoft.com/office/drawing/2014/main" id="{43378F9E-E22D-47CE-A451-C048373CC05F}"/>
                </a:ext>
              </a:extLst>
            </p:cNvPr>
            <p:cNvCxnSpPr/>
            <p:nvPr/>
          </p:nvCxnSpPr>
          <p:spPr>
            <a:xfrm>
              <a:off x="7644716" y="6468571"/>
              <a:ext cx="2115879" cy="0"/>
            </a:xfrm>
            <a:prstGeom prst="line">
              <a:avLst/>
            </a:prstGeom>
            <a:ln w="38100">
              <a:solidFill>
                <a:srgbClr val="B707AF"/>
              </a:solidFill>
              <a:prstDash val="dash"/>
            </a:ln>
          </p:spPr>
          <p:style>
            <a:lnRef idx="1">
              <a:schemeClr val="accent1"/>
            </a:lnRef>
            <a:fillRef idx="0">
              <a:schemeClr val="accent1"/>
            </a:fillRef>
            <a:effectRef idx="0">
              <a:schemeClr val="accent1"/>
            </a:effectRef>
            <a:fontRef idx="minor">
              <a:schemeClr val="tx1"/>
            </a:fontRef>
          </p:style>
        </p:cxnSp>
        <p:cxnSp>
          <p:nvCxnSpPr>
            <p:cNvPr id="19" name="Egyenes összekötő 18">
              <a:extLst>
                <a:ext uri="{FF2B5EF4-FFF2-40B4-BE49-F238E27FC236}">
                  <a16:creationId xmlns:a16="http://schemas.microsoft.com/office/drawing/2014/main" id="{9A55A01C-3C73-4237-9C24-86F406817429}"/>
                </a:ext>
              </a:extLst>
            </p:cNvPr>
            <p:cNvCxnSpPr/>
            <p:nvPr/>
          </p:nvCxnSpPr>
          <p:spPr>
            <a:xfrm>
              <a:off x="1356560" y="4982261"/>
              <a:ext cx="2115879" cy="0"/>
            </a:xfrm>
            <a:prstGeom prst="line">
              <a:avLst/>
            </a:prstGeom>
            <a:ln w="38100">
              <a:solidFill>
                <a:srgbClr val="B707AF"/>
              </a:solidFill>
              <a:prstDash val="dash"/>
            </a:ln>
          </p:spPr>
          <p:style>
            <a:lnRef idx="1">
              <a:schemeClr val="accent1"/>
            </a:lnRef>
            <a:fillRef idx="0">
              <a:schemeClr val="accent1"/>
            </a:fillRef>
            <a:effectRef idx="0">
              <a:schemeClr val="accent1"/>
            </a:effectRef>
            <a:fontRef idx="minor">
              <a:schemeClr val="tx1"/>
            </a:fontRef>
          </p:style>
        </p:cxnSp>
        <p:cxnSp>
          <p:nvCxnSpPr>
            <p:cNvPr id="20" name="Egyenes összekötő 19">
              <a:extLst>
                <a:ext uri="{FF2B5EF4-FFF2-40B4-BE49-F238E27FC236}">
                  <a16:creationId xmlns:a16="http://schemas.microsoft.com/office/drawing/2014/main" id="{398C01CD-93CA-47E1-AC35-2B3B1FA56112}"/>
                </a:ext>
              </a:extLst>
            </p:cNvPr>
            <p:cNvCxnSpPr>
              <a:cxnSpLocks/>
              <a:endCxn id="16" idx="2"/>
            </p:cNvCxnSpPr>
            <p:nvPr/>
          </p:nvCxnSpPr>
          <p:spPr>
            <a:xfrm>
              <a:off x="6126603" y="3780782"/>
              <a:ext cx="685252" cy="1996758"/>
            </a:xfrm>
            <a:prstGeom prst="line">
              <a:avLst/>
            </a:prstGeom>
            <a:ln w="38100">
              <a:solidFill>
                <a:srgbClr val="B707AF"/>
              </a:solidFill>
              <a:prstDash val="dash"/>
            </a:ln>
          </p:spPr>
          <p:style>
            <a:lnRef idx="1">
              <a:schemeClr val="accent1"/>
            </a:lnRef>
            <a:fillRef idx="0">
              <a:schemeClr val="accent1"/>
            </a:fillRef>
            <a:effectRef idx="0">
              <a:schemeClr val="accent1"/>
            </a:effectRef>
            <a:fontRef idx="minor">
              <a:schemeClr val="tx1"/>
            </a:fontRef>
          </p:style>
        </p:cxnSp>
        <p:cxnSp>
          <p:nvCxnSpPr>
            <p:cNvPr id="21" name="Egyenes összekötő 20">
              <a:extLst>
                <a:ext uri="{FF2B5EF4-FFF2-40B4-BE49-F238E27FC236}">
                  <a16:creationId xmlns:a16="http://schemas.microsoft.com/office/drawing/2014/main" id="{BD61A4DE-66BE-419E-A5AD-20CC97C365B0}"/>
                </a:ext>
              </a:extLst>
            </p:cNvPr>
            <p:cNvCxnSpPr>
              <a:cxnSpLocks/>
              <a:stCxn id="17" idx="0"/>
              <a:endCxn id="15" idx="0"/>
            </p:cNvCxnSpPr>
            <p:nvPr/>
          </p:nvCxnSpPr>
          <p:spPr>
            <a:xfrm flipV="1">
              <a:off x="4573517" y="3475968"/>
              <a:ext cx="1010849" cy="1065959"/>
            </a:xfrm>
            <a:prstGeom prst="line">
              <a:avLst/>
            </a:prstGeom>
            <a:ln w="38100">
              <a:solidFill>
                <a:srgbClr val="B707AF"/>
              </a:solidFill>
              <a:prstDash val="dash"/>
            </a:ln>
          </p:spPr>
          <p:style>
            <a:lnRef idx="1">
              <a:schemeClr val="accent1"/>
            </a:lnRef>
            <a:fillRef idx="0">
              <a:schemeClr val="accent1"/>
            </a:fillRef>
            <a:effectRef idx="0">
              <a:schemeClr val="accent1"/>
            </a:effectRef>
            <a:fontRef idx="minor">
              <a:schemeClr val="tx1"/>
            </a:fontRef>
          </p:style>
        </p:cxnSp>
      </p:grpSp>
      <p:grpSp>
        <p:nvGrpSpPr>
          <p:cNvPr id="36" name="Csoportba foglalás 35">
            <a:extLst>
              <a:ext uri="{FF2B5EF4-FFF2-40B4-BE49-F238E27FC236}">
                <a16:creationId xmlns:a16="http://schemas.microsoft.com/office/drawing/2014/main" id="{6B02EA73-6A91-4003-BDD1-44A17FEC4D82}"/>
              </a:ext>
            </a:extLst>
          </p:cNvPr>
          <p:cNvGrpSpPr/>
          <p:nvPr/>
        </p:nvGrpSpPr>
        <p:grpSpPr>
          <a:xfrm>
            <a:off x="1005840" y="2362200"/>
            <a:ext cx="9326880" cy="3886200"/>
            <a:chOff x="2377440" y="2560320"/>
            <a:chExt cx="9326880" cy="3886200"/>
          </a:xfrm>
        </p:grpSpPr>
        <p:cxnSp>
          <p:nvCxnSpPr>
            <p:cNvPr id="37" name="Egyenes összekötő nyíllal 36">
              <a:extLst>
                <a:ext uri="{FF2B5EF4-FFF2-40B4-BE49-F238E27FC236}">
                  <a16:creationId xmlns:a16="http://schemas.microsoft.com/office/drawing/2014/main" id="{13EB4FCF-5EF1-47AC-9A06-68E9E89FC5EA}"/>
                </a:ext>
              </a:extLst>
            </p:cNvPr>
            <p:cNvCxnSpPr>
              <a:cxnSpLocks/>
            </p:cNvCxnSpPr>
            <p:nvPr/>
          </p:nvCxnSpPr>
          <p:spPr>
            <a:xfrm flipV="1">
              <a:off x="2377440" y="2560320"/>
              <a:ext cx="0" cy="38862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8" name="Egyenes összekötő nyíllal 37">
              <a:extLst>
                <a:ext uri="{FF2B5EF4-FFF2-40B4-BE49-F238E27FC236}">
                  <a16:creationId xmlns:a16="http://schemas.microsoft.com/office/drawing/2014/main" id="{B08CC71B-4357-47A7-964E-23B51059FC60}"/>
                </a:ext>
              </a:extLst>
            </p:cNvPr>
            <p:cNvCxnSpPr>
              <a:cxnSpLocks/>
            </p:cNvCxnSpPr>
            <p:nvPr/>
          </p:nvCxnSpPr>
          <p:spPr>
            <a:xfrm>
              <a:off x="2377440" y="6431280"/>
              <a:ext cx="9326880"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39" name="Szövegdoboz 38">
            <a:extLst>
              <a:ext uri="{FF2B5EF4-FFF2-40B4-BE49-F238E27FC236}">
                <a16:creationId xmlns:a16="http://schemas.microsoft.com/office/drawing/2014/main" id="{B8AA27F5-E815-4441-9AF8-E2C880CFC049}"/>
              </a:ext>
            </a:extLst>
          </p:cNvPr>
          <p:cNvSpPr txBox="1"/>
          <p:nvPr/>
        </p:nvSpPr>
        <p:spPr>
          <a:xfrm>
            <a:off x="198120" y="2377440"/>
            <a:ext cx="731290" cy="461665"/>
          </a:xfrm>
          <a:prstGeom prst="rect">
            <a:avLst/>
          </a:prstGeom>
          <a:noFill/>
        </p:spPr>
        <p:txBody>
          <a:bodyPr wrap="none" rtlCol="0">
            <a:spAutoFit/>
          </a:bodyPr>
          <a:lstStyle/>
          <a:p>
            <a:r>
              <a:rPr lang="hu-HU" sz="2400" dirty="0">
                <a:latin typeface="Times New Roman" panose="02020603050405020304" pitchFamily="18" charset="0"/>
                <a:cs typeface="Times New Roman" panose="02020603050405020304" pitchFamily="18" charset="0"/>
              </a:rPr>
              <a:t>E/kJ</a:t>
            </a:r>
          </a:p>
        </p:txBody>
      </p:sp>
      <p:sp>
        <p:nvSpPr>
          <p:cNvPr id="40" name="Szövegdoboz 39">
            <a:extLst>
              <a:ext uri="{FF2B5EF4-FFF2-40B4-BE49-F238E27FC236}">
                <a16:creationId xmlns:a16="http://schemas.microsoft.com/office/drawing/2014/main" id="{B7AA205F-941E-4EFA-AEAA-6F3DEB1E3281}"/>
              </a:ext>
            </a:extLst>
          </p:cNvPr>
          <p:cNvSpPr txBox="1"/>
          <p:nvPr/>
        </p:nvSpPr>
        <p:spPr>
          <a:xfrm>
            <a:off x="9112196" y="6324600"/>
            <a:ext cx="2993127" cy="461665"/>
          </a:xfrm>
          <a:prstGeom prst="rect">
            <a:avLst/>
          </a:prstGeom>
          <a:noFill/>
        </p:spPr>
        <p:txBody>
          <a:bodyPr wrap="none" rtlCol="0">
            <a:spAutoFit/>
          </a:bodyPr>
          <a:lstStyle/>
          <a:p>
            <a:r>
              <a:rPr lang="el-GR" sz="2400" dirty="0">
                <a:latin typeface="Times New Roman" panose="02020603050405020304" pitchFamily="18" charset="0"/>
                <a:cs typeface="Times New Roman" panose="02020603050405020304" pitchFamily="18" charset="0"/>
              </a:rPr>
              <a:t>ξ</a:t>
            </a:r>
            <a:r>
              <a:rPr lang="hu-HU" sz="2400" dirty="0">
                <a:latin typeface="Times New Roman" panose="02020603050405020304" pitchFamily="18" charset="0"/>
                <a:cs typeface="Times New Roman" panose="02020603050405020304" pitchFamily="18" charset="0"/>
              </a:rPr>
              <a:t> </a:t>
            </a:r>
            <a:r>
              <a:rPr lang="hu-HU" sz="2400" dirty="0" smtClean="0">
                <a:latin typeface="Times New Roman" panose="02020603050405020304" pitchFamily="18" charset="0"/>
                <a:cs typeface="Times New Roman" panose="02020603050405020304" pitchFamily="18" charset="0"/>
              </a:rPr>
              <a:t>– reaction coordinate</a:t>
            </a:r>
            <a:endParaRPr lang="hu-HU" sz="2400" dirty="0">
              <a:latin typeface="Times New Roman" panose="02020603050405020304" pitchFamily="18" charset="0"/>
              <a:cs typeface="Times New Roman" panose="02020603050405020304" pitchFamily="18" charset="0"/>
            </a:endParaRPr>
          </a:p>
        </p:txBody>
      </p:sp>
      <p:grpSp>
        <p:nvGrpSpPr>
          <p:cNvPr id="41" name="Csoportba foglalás 40">
            <a:extLst>
              <a:ext uri="{FF2B5EF4-FFF2-40B4-BE49-F238E27FC236}">
                <a16:creationId xmlns:a16="http://schemas.microsoft.com/office/drawing/2014/main" id="{D53D9560-CE15-4424-A5C8-98E97BF23754}"/>
              </a:ext>
            </a:extLst>
          </p:cNvPr>
          <p:cNvGrpSpPr/>
          <p:nvPr/>
        </p:nvGrpSpPr>
        <p:grpSpPr>
          <a:xfrm>
            <a:off x="5556812" y="2449976"/>
            <a:ext cx="634320" cy="375240"/>
            <a:chOff x="5486400" y="2499360"/>
            <a:chExt cx="634320" cy="375240"/>
          </a:xfrm>
        </p:grpSpPr>
        <p:sp>
          <p:nvSpPr>
            <p:cNvPr id="42" name="Ellipszis 41">
              <a:extLst>
                <a:ext uri="{FF2B5EF4-FFF2-40B4-BE49-F238E27FC236}">
                  <a16:creationId xmlns:a16="http://schemas.microsoft.com/office/drawing/2014/main" id="{732C4CDF-6A21-476F-9BD7-563A45CDE0E8}"/>
                </a:ext>
              </a:extLst>
            </p:cNvPr>
            <p:cNvSpPr/>
            <p:nvPr/>
          </p:nvSpPr>
          <p:spPr>
            <a:xfrm>
              <a:off x="5486400" y="2499360"/>
              <a:ext cx="360000" cy="360000"/>
            </a:xfrm>
            <a:prstGeom prst="ellipse">
              <a:avLst/>
            </a:prstGeom>
            <a:solidFill>
              <a:srgbClr val="FF00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1600" i="1" dirty="0">
                  <a:latin typeface="Times New Roman" panose="02020603050405020304" pitchFamily="18" charset="0"/>
                  <a:cs typeface="Times New Roman" panose="02020603050405020304" pitchFamily="18" charset="0"/>
                </a:rPr>
                <a:t>A</a:t>
              </a:r>
            </a:p>
          </p:txBody>
        </p:sp>
        <p:sp>
          <p:nvSpPr>
            <p:cNvPr id="43" name="Ellipszis 42">
              <a:extLst>
                <a:ext uri="{FF2B5EF4-FFF2-40B4-BE49-F238E27FC236}">
                  <a16:creationId xmlns:a16="http://schemas.microsoft.com/office/drawing/2014/main" id="{AAE3E2B5-780F-4B35-8C39-DE29F2B5AA69}"/>
                </a:ext>
              </a:extLst>
            </p:cNvPr>
            <p:cNvSpPr/>
            <p:nvPr/>
          </p:nvSpPr>
          <p:spPr>
            <a:xfrm>
              <a:off x="5760720" y="2514600"/>
              <a:ext cx="360000" cy="360000"/>
            </a:xfrm>
            <a:prstGeom prst="ellipse">
              <a:avLst/>
            </a:prstGeom>
            <a:solidFill>
              <a:srgbClr val="2E0CFC">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1600" i="1" dirty="0">
                  <a:latin typeface="Times New Roman" panose="02020603050405020304" pitchFamily="18" charset="0"/>
                  <a:cs typeface="Times New Roman" panose="02020603050405020304" pitchFamily="18" charset="0"/>
                </a:rPr>
                <a:t>B</a:t>
              </a:r>
            </a:p>
          </p:txBody>
        </p:sp>
      </p:grpSp>
      <p:sp>
        <p:nvSpPr>
          <p:cNvPr id="45" name="Ellipszis 44">
            <a:extLst>
              <a:ext uri="{FF2B5EF4-FFF2-40B4-BE49-F238E27FC236}">
                <a16:creationId xmlns:a16="http://schemas.microsoft.com/office/drawing/2014/main" id="{7A696BD1-19F4-43E9-B814-FF9035590111}"/>
              </a:ext>
            </a:extLst>
          </p:cNvPr>
          <p:cNvSpPr/>
          <p:nvPr/>
        </p:nvSpPr>
        <p:spPr>
          <a:xfrm>
            <a:off x="3429000" y="4130040"/>
            <a:ext cx="360000" cy="360000"/>
          </a:xfrm>
          <a:prstGeom prst="ellipse">
            <a:avLst/>
          </a:prstGeom>
          <a:solidFill>
            <a:srgbClr val="2E0CF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1600" i="1" dirty="0">
                <a:latin typeface="Times New Roman" panose="02020603050405020304" pitchFamily="18" charset="0"/>
                <a:cs typeface="Times New Roman" panose="02020603050405020304" pitchFamily="18" charset="0"/>
              </a:rPr>
              <a:t>B</a:t>
            </a:r>
          </a:p>
        </p:txBody>
      </p:sp>
      <p:grpSp>
        <p:nvGrpSpPr>
          <p:cNvPr id="48" name="Csoportba foglalás 47">
            <a:extLst>
              <a:ext uri="{FF2B5EF4-FFF2-40B4-BE49-F238E27FC236}">
                <a16:creationId xmlns:a16="http://schemas.microsoft.com/office/drawing/2014/main" id="{B0F09F49-C74D-45ED-9A26-8B22C822E7EB}"/>
              </a:ext>
            </a:extLst>
          </p:cNvPr>
          <p:cNvGrpSpPr/>
          <p:nvPr/>
        </p:nvGrpSpPr>
        <p:grpSpPr>
          <a:xfrm>
            <a:off x="8910400" y="5721985"/>
            <a:ext cx="258304" cy="252000"/>
            <a:chOff x="8019737" y="2822674"/>
            <a:chExt cx="258304" cy="252000"/>
          </a:xfrm>
        </p:grpSpPr>
        <p:sp>
          <p:nvSpPr>
            <p:cNvPr id="49" name="Ellipszis 48">
              <a:extLst>
                <a:ext uri="{FF2B5EF4-FFF2-40B4-BE49-F238E27FC236}">
                  <a16:creationId xmlns:a16="http://schemas.microsoft.com/office/drawing/2014/main" id="{51FFDBAE-9A26-4A57-936F-FC0CFAE401FC}"/>
                </a:ext>
              </a:extLst>
            </p:cNvPr>
            <p:cNvSpPr>
              <a:spLocks noChangeAspect="1"/>
            </p:cNvSpPr>
            <p:nvPr/>
          </p:nvSpPr>
          <p:spPr>
            <a:xfrm>
              <a:off x="8019737" y="2822674"/>
              <a:ext cx="252000" cy="252000"/>
            </a:xfrm>
            <a:prstGeom prst="ellipse">
              <a:avLst/>
            </a:prstGeom>
            <a:solidFill>
              <a:srgbClr val="FF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800" i="1" dirty="0">
                  <a:latin typeface="Times New Roman" panose="02020603050405020304" pitchFamily="18" charset="0"/>
                  <a:cs typeface="Times New Roman" panose="02020603050405020304" pitchFamily="18" charset="0"/>
                </a:rPr>
                <a:t>P</a:t>
              </a:r>
            </a:p>
          </p:txBody>
        </p:sp>
        <p:sp>
          <p:nvSpPr>
            <p:cNvPr id="50" name="Szövegdoboz 49">
              <a:extLst>
                <a:ext uri="{FF2B5EF4-FFF2-40B4-BE49-F238E27FC236}">
                  <a16:creationId xmlns:a16="http://schemas.microsoft.com/office/drawing/2014/main" id="{AE23CAFA-E1A1-45D2-9E7A-9574710D0F78}"/>
                </a:ext>
              </a:extLst>
            </p:cNvPr>
            <p:cNvSpPr txBox="1"/>
            <p:nvPr/>
          </p:nvSpPr>
          <p:spPr>
            <a:xfrm>
              <a:off x="8059711" y="2885607"/>
              <a:ext cx="218330" cy="174407"/>
            </a:xfrm>
            <a:prstGeom prst="rect">
              <a:avLst/>
            </a:prstGeom>
            <a:noFill/>
          </p:spPr>
          <p:txBody>
            <a:bodyPr wrap="none" rtlCol="0">
              <a:spAutoFit/>
            </a:bodyPr>
            <a:lstStyle/>
            <a:p>
              <a:r>
                <a:rPr lang="hu-HU" sz="800" i="1" baseline="-25000" dirty="0">
                  <a:solidFill>
                    <a:schemeClr val="bg1"/>
                  </a:solidFill>
                  <a:latin typeface="Times New Roman" panose="02020603050405020304" pitchFamily="18" charset="0"/>
                  <a:cs typeface="Times New Roman" panose="02020603050405020304" pitchFamily="18" charset="0"/>
                </a:rPr>
                <a:t>2</a:t>
              </a:r>
            </a:p>
          </p:txBody>
        </p:sp>
      </p:grpSp>
      <p:grpSp>
        <p:nvGrpSpPr>
          <p:cNvPr id="51" name="Csoportba foglalás 50">
            <a:extLst>
              <a:ext uri="{FF2B5EF4-FFF2-40B4-BE49-F238E27FC236}">
                <a16:creationId xmlns:a16="http://schemas.microsoft.com/office/drawing/2014/main" id="{D4A43287-94E6-4A9A-BCBB-1E40AA4A1F85}"/>
              </a:ext>
            </a:extLst>
          </p:cNvPr>
          <p:cNvGrpSpPr/>
          <p:nvPr/>
        </p:nvGrpSpPr>
        <p:grpSpPr>
          <a:xfrm>
            <a:off x="8309841" y="5691505"/>
            <a:ext cx="263315" cy="252000"/>
            <a:chOff x="7752398" y="3061018"/>
            <a:chExt cx="263315" cy="252000"/>
          </a:xfrm>
        </p:grpSpPr>
        <p:sp>
          <p:nvSpPr>
            <p:cNvPr id="52" name="Ellipszis 51">
              <a:extLst>
                <a:ext uri="{FF2B5EF4-FFF2-40B4-BE49-F238E27FC236}">
                  <a16:creationId xmlns:a16="http://schemas.microsoft.com/office/drawing/2014/main" id="{6C89205F-92DB-4FA3-B0E8-0BA43D854B1E}"/>
                </a:ext>
              </a:extLst>
            </p:cNvPr>
            <p:cNvSpPr>
              <a:spLocks noChangeAspect="1"/>
            </p:cNvSpPr>
            <p:nvPr/>
          </p:nvSpPr>
          <p:spPr>
            <a:xfrm>
              <a:off x="7752398" y="3061018"/>
              <a:ext cx="252000" cy="252000"/>
            </a:xfrm>
            <a:prstGeom prst="ellipse">
              <a:avLst/>
            </a:prstGeom>
            <a:solidFill>
              <a:srgbClr val="FF993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800" i="1" dirty="0">
                  <a:latin typeface="Times New Roman" panose="02020603050405020304" pitchFamily="18" charset="0"/>
                  <a:cs typeface="Times New Roman" panose="02020603050405020304" pitchFamily="18" charset="0"/>
                </a:rPr>
                <a:t>P</a:t>
              </a:r>
            </a:p>
          </p:txBody>
        </p:sp>
        <p:sp>
          <p:nvSpPr>
            <p:cNvPr id="53" name="Szövegdoboz 52">
              <a:extLst>
                <a:ext uri="{FF2B5EF4-FFF2-40B4-BE49-F238E27FC236}">
                  <a16:creationId xmlns:a16="http://schemas.microsoft.com/office/drawing/2014/main" id="{1CD829CC-34E9-48AC-ACE6-1CF76F9646A7}"/>
                </a:ext>
              </a:extLst>
            </p:cNvPr>
            <p:cNvSpPr txBox="1"/>
            <p:nvPr/>
          </p:nvSpPr>
          <p:spPr>
            <a:xfrm>
              <a:off x="7797383" y="3127948"/>
              <a:ext cx="218330" cy="174407"/>
            </a:xfrm>
            <a:prstGeom prst="rect">
              <a:avLst/>
            </a:prstGeom>
            <a:noFill/>
          </p:spPr>
          <p:txBody>
            <a:bodyPr wrap="none" rtlCol="0">
              <a:spAutoFit/>
            </a:bodyPr>
            <a:lstStyle/>
            <a:p>
              <a:r>
                <a:rPr lang="hu-HU" sz="800" i="1" baseline="-25000" dirty="0">
                  <a:solidFill>
                    <a:schemeClr val="bg1"/>
                  </a:solidFill>
                  <a:latin typeface="Times New Roman" panose="02020603050405020304" pitchFamily="18" charset="0"/>
                  <a:cs typeface="Times New Roman" panose="02020603050405020304" pitchFamily="18" charset="0"/>
                </a:rPr>
                <a:t>1</a:t>
              </a:r>
            </a:p>
          </p:txBody>
        </p:sp>
      </p:grpSp>
      <p:grpSp>
        <p:nvGrpSpPr>
          <p:cNvPr id="54" name="Csoportba foglalás 53">
            <a:extLst>
              <a:ext uri="{FF2B5EF4-FFF2-40B4-BE49-F238E27FC236}">
                <a16:creationId xmlns:a16="http://schemas.microsoft.com/office/drawing/2014/main" id="{9A4B235E-1F42-4C1D-91D8-5031092A01DD}"/>
              </a:ext>
            </a:extLst>
          </p:cNvPr>
          <p:cNvGrpSpPr/>
          <p:nvPr/>
        </p:nvGrpSpPr>
        <p:grpSpPr>
          <a:xfrm>
            <a:off x="9500133" y="5706745"/>
            <a:ext cx="255556" cy="252000"/>
            <a:chOff x="8244840" y="3061018"/>
            <a:chExt cx="255556" cy="252000"/>
          </a:xfrm>
        </p:grpSpPr>
        <p:sp>
          <p:nvSpPr>
            <p:cNvPr id="55" name="Ellipszis 54">
              <a:extLst>
                <a:ext uri="{FF2B5EF4-FFF2-40B4-BE49-F238E27FC236}">
                  <a16:creationId xmlns:a16="http://schemas.microsoft.com/office/drawing/2014/main" id="{A19FA981-35F8-446F-A5BD-12382F0E2FF1}"/>
                </a:ext>
              </a:extLst>
            </p:cNvPr>
            <p:cNvSpPr>
              <a:spLocks noChangeAspect="1"/>
            </p:cNvSpPr>
            <p:nvPr/>
          </p:nvSpPr>
          <p:spPr>
            <a:xfrm>
              <a:off x="8244840" y="3061018"/>
              <a:ext cx="252000" cy="252000"/>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800" i="1" dirty="0">
                  <a:latin typeface="Times New Roman" panose="02020603050405020304" pitchFamily="18" charset="0"/>
                  <a:cs typeface="Times New Roman" panose="02020603050405020304" pitchFamily="18" charset="0"/>
                </a:rPr>
                <a:t>P</a:t>
              </a:r>
              <a:endParaRPr lang="hu-HU" sz="800" i="1" baseline="-25000" dirty="0">
                <a:latin typeface="Times New Roman" panose="02020603050405020304" pitchFamily="18" charset="0"/>
                <a:cs typeface="Times New Roman" panose="02020603050405020304" pitchFamily="18" charset="0"/>
              </a:endParaRPr>
            </a:p>
          </p:txBody>
        </p:sp>
        <p:sp>
          <p:nvSpPr>
            <p:cNvPr id="56" name="Szövegdoboz 55">
              <a:extLst>
                <a:ext uri="{FF2B5EF4-FFF2-40B4-BE49-F238E27FC236}">
                  <a16:creationId xmlns:a16="http://schemas.microsoft.com/office/drawing/2014/main" id="{AA7ABE29-3A4B-4FD6-A269-37E67E8576D9}"/>
                </a:ext>
              </a:extLst>
            </p:cNvPr>
            <p:cNvSpPr txBox="1"/>
            <p:nvPr/>
          </p:nvSpPr>
          <p:spPr>
            <a:xfrm>
              <a:off x="8282066" y="3127948"/>
              <a:ext cx="218330" cy="174407"/>
            </a:xfrm>
            <a:prstGeom prst="rect">
              <a:avLst/>
            </a:prstGeom>
            <a:noFill/>
          </p:spPr>
          <p:txBody>
            <a:bodyPr wrap="none" rtlCol="0">
              <a:spAutoFit/>
            </a:bodyPr>
            <a:lstStyle/>
            <a:p>
              <a:r>
                <a:rPr lang="hu-HU" sz="800" i="1" baseline="-25000" dirty="0">
                  <a:solidFill>
                    <a:schemeClr val="bg1"/>
                  </a:solidFill>
                  <a:latin typeface="Times New Roman" panose="02020603050405020304" pitchFamily="18" charset="0"/>
                  <a:cs typeface="Times New Roman" panose="02020603050405020304" pitchFamily="18" charset="0"/>
                </a:rPr>
                <a:t>3</a:t>
              </a:r>
            </a:p>
          </p:txBody>
        </p:sp>
      </p:grpSp>
      <p:grpSp>
        <p:nvGrpSpPr>
          <p:cNvPr id="70" name="Csoportba foglalás 69">
            <a:extLst>
              <a:ext uri="{FF2B5EF4-FFF2-40B4-BE49-F238E27FC236}">
                <a16:creationId xmlns:a16="http://schemas.microsoft.com/office/drawing/2014/main" id="{324C749E-AD9D-43D8-B849-FBF7564F5E9E}"/>
              </a:ext>
            </a:extLst>
          </p:cNvPr>
          <p:cNvGrpSpPr/>
          <p:nvPr/>
        </p:nvGrpSpPr>
        <p:grpSpPr>
          <a:xfrm>
            <a:off x="1432760" y="2314302"/>
            <a:ext cx="8404035" cy="3725371"/>
            <a:chOff x="1432760" y="2314302"/>
            <a:chExt cx="8404035" cy="3725371"/>
          </a:xfrm>
        </p:grpSpPr>
        <p:sp>
          <p:nvSpPr>
            <p:cNvPr id="6" name="Ív 5">
              <a:extLst>
                <a:ext uri="{FF2B5EF4-FFF2-40B4-BE49-F238E27FC236}">
                  <a16:creationId xmlns:a16="http://schemas.microsoft.com/office/drawing/2014/main" id="{F898F5BB-E831-4AE7-B2B7-0EB733FAB730}"/>
                </a:ext>
              </a:extLst>
            </p:cNvPr>
            <p:cNvSpPr/>
            <p:nvPr/>
          </p:nvSpPr>
          <p:spPr>
            <a:xfrm rot="10800000">
              <a:off x="6709622" y="2848609"/>
              <a:ext cx="2020186" cy="3189765"/>
            </a:xfrm>
            <a:prstGeom prst="arc">
              <a:avLst>
                <a:gd name="adj1" fmla="val 16199348"/>
                <a:gd name="adj2" fmla="val 17661394"/>
              </a:avLst>
            </a:prstGeom>
            <a:ln w="3810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hu-HU"/>
            </a:p>
          </p:txBody>
        </p:sp>
        <p:sp>
          <p:nvSpPr>
            <p:cNvPr id="7" name="Ív 6">
              <a:extLst>
                <a:ext uri="{FF2B5EF4-FFF2-40B4-BE49-F238E27FC236}">
                  <a16:creationId xmlns:a16="http://schemas.microsoft.com/office/drawing/2014/main" id="{5515CFFE-7543-4403-A9F1-163118A30E40}"/>
                </a:ext>
              </a:extLst>
            </p:cNvPr>
            <p:cNvSpPr/>
            <p:nvPr/>
          </p:nvSpPr>
          <p:spPr>
            <a:xfrm rot="5400000">
              <a:off x="2384632" y="1987072"/>
              <a:ext cx="2236376" cy="2890836"/>
            </a:xfrm>
            <a:prstGeom prst="arc">
              <a:avLst>
                <a:gd name="adj1" fmla="val 19574696"/>
                <a:gd name="adj2" fmla="val 21494442"/>
              </a:avLst>
            </a:prstGeom>
            <a:ln w="3810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hu-HU"/>
            </a:p>
          </p:txBody>
        </p:sp>
        <p:cxnSp>
          <p:nvCxnSpPr>
            <p:cNvPr id="8" name="Egyenes összekötő 7">
              <a:extLst>
                <a:ext uri="{FF2B5EF4-FFF2-40B4-BE49-F238E27FC236}">
                  <a16:creationId xmlns:a16="http://schemas.microsoft.com/office/drawing/2014/main" id="{EE30EF35-FF8C-4562-A709-B4481D52AFD7}"/>
                </a:ext>
              </a:extLst>
            </p:cNvPr>
            <p:cNvCxnSpPr/>
            <p:nvPr/>
          </p:nvCxnSpPr>
          <p:spPr>
            <a:xfrm>
              <a:off x="7720916" y="6039673"/>
              <a:ext cx="2115879"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 name="Egyenes összekötő 8">
              <a:extLst>
                <a:ext uri="{FF2B5EF4-FFF2-40B4-BE49-F238E27FC236}">
                  <a16:creationId xmlns:a16="http://schemas.microsoft.com/office/drawing/2014/main" id="{05157839-A95F-427F-AFE2-0C299641D625}"/>
                </a:ext>
              </a:extLst>
            </p:cNvPr>
            <p:cNvCxnSpPr/>
            <p:nvPr/>
          </p:nvCxnSpPr>
          <p:spPr>
            <a:xfrm>
              <a:off x="1432760" y="4553363"/>
              <a:ext cx="2115879"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0" name="Egyenes összekötő 9">
              <a:extLst>
                <a:ext uri="{FF2B5EF4-FFF2-40B4-BE49-F238E27FC236}">
                  <a16:creationId xmlns:a16="http://schemas.microsoft.com/office/drawing/2014/main" id="{B4009F84-0F0A-40DF-9E35-8F13C7F2D64D}"/>
                </a:ext>
              </a:extLst>
            </p:cNvPr>
            <p:cNvCxnSpPr>
              <a:cxnSpLocks/>
              <a:stCxn id="60" idx="2"/>
              <a:endCxn id="6" idx="2"/>
            </p:cNvCxnSpPr>
            <p:nvPr/>
          </p:nvCxnSpPr>
          <p:spPr>
            <a:xfrm>
              <a:off x="5859766" y="3997289"/>
              <a:ext cx="1272565" cy="1743697"/>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1" name="Egyenes összekötő 10">
              <a:extLst>
                <a:ext uri="{FF2B5EF4-FFF2-40B4-BE49-F238E27FC236}">
                  <a16:creationId xmlns:a16="http://schemas.microsoft.com/office/drawing/2014/main" id="{2AFD5CC5-32B6-4026-B7AC-C2B2C1EECA6E}"/>
                </a:ext>
              </a:extLst>
            </p:cNvPr>
            <p:cNvCxnSpPr>
              <a:cxnSpLocks/>
              <a:stCxn id="7" idx="0"/>
              <a:endCxn id="64" idx="0"/>
            </p:cNvCxnSpPr>
            <p:nvPr/>
          </p:nvCxnSpPr>
          <p:spPr>
            <a:xfrm flipV="1">
              <a:off x="4166642" y="3917886"/>
              <a:ext cx="1214845" cy="507893"/>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5" name="Ív 4">
              <a:extLst>
                <a:ext uri="{FF2B5EF4-FFF2-40B4-BE49-F238E27FC236}">
                  <a16:creationId xmlns:a16="http://schemas.microsoft.com/office/drawing/2014/main" id="{B511F1DB-259F-494F-9C19-FD1B15C539D8}"/>
                </a:ext>
              </a:extLst>
            </p:cNvPr>
            <p:cNvSpPr/>
            <p:nvPr/>
          </p:nvSpPr>
          <p:spPr>
            <a:xfrm rot="10800000">
              <a:off x="5530535" y="3819264"/>
              <a:ext cx="163545" cy="187918"/>
            </a:xfrm>
            <a:prstGeom prst="arc">
              <a:avLst>
                <a:gd name="adj1" fmla="val 13652414"/>
                <a:gd name="adj2" fmla="val 19398116"/>
              </a:avLst>
            </a:prstGeom>
            <a:ln w="3810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hu-HU"/>
            </a:p>
          </p:txBody>
        </p:sp>
        <p:sp>
          <p:nvSpPr>
            <p:cNvPr id="60" name="Ív 59">
              <a:extLst>
                <a:ext uri="{FF2B5EF4-FFF2-40B4-BE49-F238E27FC236}">
                  <a16:creationId xmlns:a16="http://schemas.microsoft.com/office/drawing/2014/main" id="{391DE13F-1369-4BDE-B3B4-1F37D56FE3C5}"/>
                </a:ext>
              </a:extLst>
            </p:cNvPr>
            <p:cNvSpPr/>
            <p:nvPr/>
          </p:nvSpPr>
          <p:spPr>
            <a:xfrm>
              <a:off x="5619456" y="3944768"/>
              <a:ext cx="273810" cy="304801"/>
            </a:xfrm>
            <a:prstGeom prst="arc">
              <a:avLst>
                <a:gd name="adj1" fmla="val 13652414"/>
                <a:gd name="adj2" fmla="val 18959611"/>
              </a:avLst>
            </a:prstGeom>
            <a:ln w="3810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hu-HU"/>
            </a:p>
          </p:txBody>
        </p:sp>
        <p:sp>
          <p:nvSpPr>
            <p:cNvPr id="64" name="Ív 63">
              <a:extLst>
                <a:ext uri="{FF2B5EF4-FFF2-40B4-BE49-F238E27FC236}">
                  <a16:creationId xmlns:a16="http://schemas.microsoft.com/office/drawing/2014/main" id="{0372D98D-6BB7-4B6F-8DBC-AA49E899ACE2}"/>
                </a:ext>
              </a:extLst>
            </p:cNvPr>
            <p:cNvSpPr/>
            <p:nvPr/>
          </p:nvSpPr>
          <p:spPr>
            <a:xfrm>
              <a:off x="5297756" y="3905921"/>
              <a:ext cx="273810" cy="304801"/>
            </a:xfrm>
            <a:prstGeom prst="arc">
              <a:avLst>
                <a:gd name="adj1" fmla="val 14955696"/>
                <a:gd name="adj2" fmla="val 19398116"/>
              </a:avLst>
            </a:prstGeom>
            <a:ln w="3810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hu-HU"/>
            </a:p>
          </p:txBody>
        </p:sp>
      </p:grpSp>
      <p:sp>
        <p:nvSpPr>
          <p:cNvPr id="74" name="Ellipszis 73">
            <a:extLst>
              <a:ext uri="{FF2B5EF4-FFF2-40B4-BE49-F238E27FC236}">
                <a16:creationId xmlns:a16="http://schemas.microsoft.com/office/drawing/2014/main" id="{B73496D2-D4B6-4AFA-8BCF-788F3D08D437}"/>
              </a:ext>
            </a:extLst>
          </p:cNvPr>
          <p:cNvSpPr/>
          <p:nvPr/>
        </p:nvSpPr>
        <p:spPr>
          <a:xfrm>
            <a:off x="5465704" y="3582725"/>
            <a:ext cx="360000" cy="360000"/>
          </a:xfrm>
          <a:prstGeom prst="ellipse">
            <a:avLst/>
          </a:prstGeom>
          <a:solidFill>
            <a:srgbClr val="C00000">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1600" i="1" dirty="0">
                <a:latin typeface="Times New Roman" panose="02020603050405020304" pitchFamily="18" charset="0"/>
                <a:cs typeface="Times New Roman" panose="02020603050405020304" pitchFamily="18" charset="0"/>
              </a:rPr>
              <a:t>K</a:t>
            </a:r>
          </a:p>
        </p:txBody>
      </p:sp>
      <p:sp>
        <p:nvSpPr>
          <p:cNvPr id="76" name="Ellipszis 75">
            <a:extLst>
              <a:ext uri="{FF2B5EF4-FFF2-40B4-BE49-F238E27FC236}">
                <a16:creationId xmlns:a16="http://schemas.microsoft.com/office/drawing/2014/main" id="{857A9554-B3A0-4B69-ADDE-B4EC450F2DCB}"/>
              </a:ext>
            </a:extLst>
          </p:cNvPr>
          <p:cNvSpPr/>
          <p:nvPr/>
        </p:nvSpPr>
        <p:spPr>
          <a:xfrm>
            <a:off x="7659340" y="5584825"/>
            <a:ext cx="360000" cy="360000"/>
          </a:xfrm>
          <a:prstGeom prst="ellipse">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1600" i="1" dirty="0">
                <a:latin typeface="Times New Roman" panose="02020603050405020304" pitchFamily="18" charset="0"/>
                <a:cs typeface="Times New Roman" panose="02020603050405020304" pitchFamily="18" charset="0"/>
              </a:rPr>
              <a:t>C</a:t>
            </a:r>
          </a:p>
        </p:txBody>
      </p:sp>
      <p:grpSp>
        <p:nvGrpSpPr>
          <p:cNvPr id="77" name="Csoportba foglalás 76">
            <a:extLst>
              <a:ext uri="{FF2B5EF4-FFF2-40B4-BE49-F238E27FC236}">
                <a16:creationId xmlns:a16="http://schemas.microsoft.com/office/drawing/2014/main" id="{D4DBE8F3-988A-4FA7-B283-22AB5861A263}"/>
              </a:ext>
            </a:extLst>
          </p:cNvPr>
          <p:cNvGrpSpPr/>
          <p:nvPr/>
        </p:nvGrpSpPr>
        <p:grpSpPr>
          <a:xfrm>
            <a:off x="5442969" y="3371119"/>
            <a:ext cx="258304" cy="252000"/>
            <a:chOff x="8019737" y="2822674"/>
            <a:chExt cx="258304" cy="252000"/>
          </a:xfrm>
        </p:grpSpPr>
        <p:sp>
          <p:nvSpPr>
            <p:cNvPr id="78" name="Ellipszis 77">
              <a:extLst>
                <a:ext uri="{FF2B5EF4-FFF2-40B4-BE49-F238E27FC236}">
                  <a16:creationId xmlns:a16="http://schemas.microsoft.com/office/drawing/2014/main" id="{63F8CE69-9748-4FBB-AD9C-9B830268B077}"/>
                </a:ext>
              </a:extLst>
            </p:cNvPr>
            <p:cNvSpPr>
              <a:spLocks noChangeAspect="1"/>
            </p:cNvSpPr>
            <p:nvPr/>
          </p:nvSpPr>
          <p:spPr>
            <a:xfrm>
              <a:off x="8019737" y="2822674"/>
              <a:ext cx="252000" cy="252000"/>
            </a:xfrm>
            <a:prstGeom prst="ellipse">
              <a:avLst/>
            </a:prstGeom>
            <a:solidFill>
              <a:srgbClr val="FF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800" i="1" dirty="0">
                  <a:latin typeface="Times New Roman" panose="02020603050405020304" pitchFamily="18" charset="0"/>
                  <a:cs typeface="Times New Roman" panose="02020603050405020304" pitchFamily="18" charset="0"/>
                </a:rPr>
                <a:t>P</a:t>
              </a:r>
            </a:p>
          </p:txBody>
        </p:sp>
        <p:sp>
          <p:nvSpPr>
            <p:cNvPr id="79" name="Szövegdoboz 78">
              <a:extLst>
                <a:ext uri="{FF2B5EF4-FFF2-40B4-BE49-F238E27FC236}">
                  <a16:creationId xmlns:a16="http://schemas.microsoft.com/office/drawing/2014/main" id="{69EFF9B8-9FE9-4A5A-B328-428D3552E5C3}"/>
                </a:ext>
              </a:extLst>
            </p:cNvPr>
            <p:cNvSpPr txBox="1"/>
            <p:nvPr/>
          </p:nvSpPr>
          <p:spPr>
            <a:xfrm>
              <a:off x="8059711" y="2885607"/>
              <a:ext cx="218330" cy="174407"/>
            </a:xfrm>
            <a:prstGeom prst="rect">
              <a:avLst/>
            </a:prstGeom>
            <a:noFill/>
          </p:spPr>
          <p:txBody>
            <a:bodyPr wrap="none" rtlCol="0">
              <a:spAutoFit/>
            </a:bodyPr>
            <a:lstStyle/>
            <a:p>
              <a:r>
                <a:rPr lang="hu-HU" sz="800" i="1" baseline="-25000" dirty="0">
                  <a:solidFill>
                    <a:schemeClr val="bg1"/>
                  </a:solidFill>
                  <a:latin typeface="Times New Roman" panose="02020603050405020304" pitchFamily="18" charset="0"/>
                  <a:cs typeface="Times New Roman" panose="02020603050405020304" pitchFamily="18" charset="0"/>
                </a:rPr>
                <a:t>2</a:t>
              </a:r>
            </a:p>
          </p:txBody>
        </p:sp>
      </p:grpSp>
      <p:grpSp>
        <p:nvGrpSpPr>
          <p:cNvPr id="80" name="Csoportba foglalás 79">
            <a:extLst>
              <a:ext uri="{FF2B5EF4-FFF2-40B4-BE49-F238E27FC236}">
                <a16:creationId xmlns:a16="http://schemas.microsoft.com/office/drawing/2014/main" id="{B33B954D-30FB-4329-8A19-F7C3248F8FEB}"/>
              </a:ext>
            </a:extLst>
          </p:cNvPr>
          <p:cNvGrpSpPr/>
          <p:nvPr/>
        </p:nvGrpSpPr>
        <p:grpSpPr>
          <a:xfrm>
            <a:off x="5273768" y="3466534"/>
            <a:ext cx="263315" cy="252000"/>
            <a:chOff x="7752398" y="3061018"/>
            <a:chExt cx="263315" cy="252000"/>
          </a:xfrm>
        </p:grpSpPr>
        <p:sp>
          <p:nvSpPr>
            <p:cNvPr id="81" name="Ellipszis 80">
              <a:extLst>
                <a:ext uri="{FF2B5EF4-FFF2-40B4-BE49-F238E27FC236}">
                  <a16:creationId xmlns:a16="http://schemas.microsoft.com/office/drawing/2014/main" id="{DF458A4D-0CAD-41A2-9BBF-6D2DA77F5151}"/>
                </a:ext>
              </a:extLst>
            </p:cNvPr>
            <p:cNvSpPr>
              <a:spLocks noChangeAspect="1"/>
            </p:cNvSpPr>
            <p:nvPr/>
          </p:nvSpPr>
          <p:spPr>
            <a:xfrm>
              <a:off x="7752398" y="3061018"/>
              <a:ext cx="252000" cy="252000"/>
            </a:xfrm>
            <a:prstGeom prst="ellipse">
              <a:avLst/>
            </a:prstGeom>
            <a:solidFill>
              <a:srgbClr val="FF993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800" i="1" dirty="0">
                  <a:latin typeface="Times New Roman" panose="02020603050405020304" pitchFamily="18" charset="0"/>
                  <a:cs typeface="Times New Roman" panose="02020603050405020304" pitchFamily="18" charset="0"/>
                </a:rPr>
                <a:t>P</a:t>
              </a:r>
            </a:p>
          </p:txBody>
        </p:sp>
        <p:sp>
          <p:nvSpPr>
            <p:cNvPr id="82" name="Szövegdoboz 81">
              <a:extLst>
                <a:ext uri="{FF2B5EF4-FFF2-40B4-BE49-F238E27FC236}">
                  <a16:creationId xmlns:a16="http://schemas.microsoft.com/office/drawing/2014/main" id="{FA135CE4-B12B-435C-9DD5-5FEA1C7A5E9D}"/>
                </a:ext>
              </a:extLst>
            </p:cNvPr>
            <p:cNvSpPr txBox="1"/>
            <p:nvPr/>
          </p:nvSpPr>
          <p:spPr>
            <a:xfrm>
              <a:off x="7797383" y="3127948"/>
              <a:ext cx="218330" cy="174407"/>
            </a:xfrm>
            <a:prstGeom prst="rect">
              <a:avLst/>
            </a:prstGeom>
            <a:noFill/>
          </p:spPr>
          <p:txBody>
            <a:bodyPr wrap="none" rtlCol="0">
              <a:spAutoFit/>
            </a:bodyPr>
            <a:lstStyle/>
            <a:p>
              <a:r>
                <a:rPr lang="hu-HU" sz="800" i="1" baseline="-25000" dirty="0">
                  <a:solidFill>
                    <a:schemeClr val="bg1"/>
                  </a:solidFill>
                  <a:latin typeface="Times New Roman" panose="02020603050405020304" pitchFamily="18" charset="0"/>
                  <a:cs typeface="Times New Roman" panose="02020603050405020304" pitchFamily="18" charset="0"/>
                </a:rPr>
                <a:t>1</a:t>
              </a:r>
            </a:p>
          </p:txBody>
        </p:sp>
      </p:grpSp>
      <p:grpSp>
        <p:nvGrpSpPr>
          <p:cNvPr id="83" name="Csoportba foglalás 82">
            <a:extLst>
              <a:ext uri="{FF2B5EF4-FFF2-40B4-BE49-F238E27FC236}">
                <a16:creationId xmlns:a16="http://schemas.microsoft.com/office/drawing/2014/main" id="{38852CEC-EE80-45D8-8806-FC2BB8B27FF7}"/>
              </a:ext>
            </a:extLst>
          </p:cNvPr>
          <p:cNvGrpSpPr/>
          <p:nvPr/>
        </p:nvGrpSpPr>
        <p:grpSpPr>
          <a:xfrm>
            <a:off x="5592730" y="3342627"/>
            <a:ext cx="255556" cy="252000"/>
            <a:chOff x="8244840" y="3061018"/>
            <a:chExt cx="255556" cy="252000"/>
          </a:xfrm>
        </p:grpSpPr>
        <p:sp>
          <p:nvSpPr>
            <p:cNvPr id="84" name="Ellipszis 83">
              <a:extLst>
                <a:ext uri="{FF2B5EF4-FFF2-40B4-BE49-F238E27FC236}">
                  <a16:creationId xmlns:a16="http://schemas.microsoft.com/office/drawing/2014/main" id="{A075EAAE-D4A0-4BAB-A112-3C3375654CBB}"/>
                </a:ext>
              </a:extLst>
            </p:cNvPr>
            <p:cNvSpPr>
              <a:spLocks noChangeAspect="1"/>
            </p:cNvSpPr>
            <p:nvPr/>
          </p:nvSpPr>
          <p:spPr>
            <a:xfrm>
              <a:off x="8244840" y="3061018"/>
              <a:ext cx="252000" cy="252000"/>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800" i="1" dirty="0">
                  <a:latin typeface="Times New Roman" panose="02020603050405020304" pitchFamily="18" charset="0"/>
                  <a:cs typeface="Times New Roman" panose="02020603050405020304" pitchFamily="18" charset="0"/>
                </a:rPr>
                <a:t>P</a:t>
              </a:r>
              <a:endParaRPr lang="hu-HU" sz="800" i="1" baseline="-25000" dirty="0">
                <a:latin typeface="Times New Roman" panose="02020603050405020304" pitchFamily="18" charset="0"/>
                <a:cs typeface="Times New Roman" panose="02020603050405020304" pitchFamily="18" charset="0"/>
              </a:endParaRPr>
            </a:p>
          </p:txBody>
        </p:sp>
        <p:sp>
          <p:nvSpPr>
            <p:cNvPr id="85" name="Szövegdoboz 84">
              <a:extLst>
                <a:ext uri="{FF2B5EF4-FFF2-40B4-BE49-F238E27FC236}">
                  <a16:creationId xmlns:a16="http://schemas.microsoft.com/office/drawing/2014/main" id="{49921D33-D2B7-4D15-9849-F7085FBC78C4}"/>
                </a:ext>
              </a:extLst>
            </p:cNvPr>
            <p:cNvSpPr txBox="1"/>
            <p:nvPr/>
          </p:nvSpPr>
          <p:spPr>
            <a:xfrm>
              <a:off x="8282066" y="3127948"/>
              <a:ext cx="218330" cy="174407"/>
            </a:xfrm>
            <a:prstGeom prst="rect">
              <a:avLst/>
            </a:prstGeom>
            <a:noFill/>
          </p:spPr>
          <p:txBody>
            <a:bodyPr wrap="none" rtlCol="0">
              <a:spAutoFit/>
            </a:bodyPr>
            <a:lstStyle/>
            <a:p>
              <a:r>
                <a:rPr lang="hu-HU" sz="800" i="1" baseline="-25000" dirty="0">
                  <a:solidFill>
                    <a:schemeClr val="bg1"/>
                  </a:solidFill>
                  <a:latin typeface="Times New Roman" panose="02020603050405020304" pitchFamily="18" charset="0"/>
                  <a:cs typeface="Times New Roman" panose="02020603050405020304" pitchFamily="18" charset="0"/>
                </a:rPr>
                <a:t>3</a:t>
              </a:r>
            </a:p>
          </p:txBody>
        </p:sp>
      </p:grpSp>
      <p:sp>
        <p:nvSpPr>
          <p:cNvPr id="86" name="Ellipszis 85">
            <a:extLst>
              <a:ext uri="{FF2B5EF4-FFF2-40B4-BE49-F238E27FC236}">
                <a16:creationId xmlns:a16="http://schemas.microsoft.com/office/drawing/2014/main" id="{A2A037D6-E71C-4478-BBCA-E87499E2F534}"/>
              </a:ext>
            </a:extLst>
          </p:cNvPr>
          <p:cNvSpPr/>
          <p:nvPr/>
        </p:nvSpPr>
        <p:spPr>
          <a:xfrm>
            <a:off x="5474056" y="3592590"/>
            <a:ext cx="360000" cy="360000"/>
          </a:xfrm>
          <a:prstGeom prst="ellipse">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1600" i="1" dirty="0">
                <a:latin typeface="Times New Roman" panose="02020603050405020304" pitchFamily="18" charset="0"/>
                <a:cs typeface="Times New Roman" panose="02020603050405020304" pitchFamily="18" charset="0"/>
              </a:rPr>
              <a:t>C</a:t>
            </a:r>
          </a:p>
        </p:txBody>
      </p:sp>
      <mc:AlternateContent xmlns:mc="http://schemas.openxmlformats.org/markup-compatibility/2006" xmlns:a14="http://schemas.microsoft.com/office/drawing/2010/main">
        <mc:Choice Requires="a14">
          <p:sp>
            <p:nvSpPr>
              <p:cNvPr id="91" name="Szövegdoboz 90">
                <a:extLst>
                  <a:ext uri="{FF2B5EF4-FFF2-40B4-BE49-F238E27FC236}">
                    <a16:creationId xmlns:a16="http://schemas.microsoft.com/office/drawing/2014/main" id="{1EE7AF00-07E5-4BED-BF2A-A93F38020A33}"/>
                  </a:ext>
                </a:extLst>
              </p:cNvPr>
              <p:cNvSpPr txBox="1"/>
              <p:nvPr/>
            </p:nvSpPr>
            <p:spPr>
              <a:xfrm>
                <a:off x="1279261" y="3063240"/>
                <a:ext cx="2622180" cy="492507"/>
              </a:xfrm>
              <a:prstGeom prst="rect">
                <a:avLst/>
              </a:prstGeom>
              <a:noFill/>
            </p:spPr>
            <p:txBody>
              <a:bodyPr wrap="square" lIns="0" tIns="0" rIns="0" bIns="0" rtlCol="0">
                <a:spAutoFit/>
              </a:bodyPr>
              <a:lstStyle/>
              <a:p>
                <a:pPr algn="ctr"/>
                <a14:m>
                  <m:oMathPara xmlns:m="http://schemas.openxmlformats.org/officeDocument/2006/math">
                    <m:oMathParaPr>
                      <m:jc m:val="center"/>
                    </m:oMathParaPr>
                    <m:oMath xmlns:m="http://schemas.openxmlformats.org/officeDocument/2006/math">
                      <m:r>
                        <a:rPr lang="hu-HU" sz="3200" b="0" i="1" smtClean="0">
                          <a:latin typeface="Cambria Math" panose="02040503050406030204" pitchFamily="18" charset="0"/>
                        </a:rPr>
                        <m:t>𝐴</m:t>
                      </m:r>
                      <m:r>
                        <a:rPr lang="hu-HU" sz="3200" b="0" i="1" smtClean="0">
                          <a:latin typeface="Cambria Math" panose="02040503050406030204" pitchFamily="18" charset="0"/>
                        </a:rPr>
                        <m:t>+</m:t>
                      </m:r>
                      <m:r>
                        <a:rPr lang="hu-HU" sz="3200" b="0" i="1" smtClean="0">
                          <a:latin typeface="Cambria Math" panose="02040503050406030204" pitchFamily="18" charset="0"/>
                        </a:rPr>
                        <m:t>𝐾</m:t>
                      </m:r>
                      <m:r>
                        <a:rPr lang="hu-HU" sz="3200" b="0" i="1" smtClean="0">
                          <a:latin typeface="Cambria Math" panose="02040503050406030204" pitchFamily="18" charset="0"/>
                          <a:ea typeface="Cambria Math" panose="02040503050406030204" pitchFamily="18" charset="0"/>
                        </a:rPr>
                        <m:t>⇌</m:t>
                      </m:r>
                      <m:d>
                        <m:dPr>
                          <m:begChr m:val="["/>
                          <m:endChr m:val="]"/>
                          <m:ctrlPr>
                            <a:rPr lang="hu-HU" sz="3200" b="0" i="1" smtClean="0">
                              <a:latin typeface="Cambria Math" panose="02040503050406030204" pitchFamily="18" charset="0"/>
                            </a:rPr>
                          </m:ctrlPr>
                        </m:dPr>
                        <m:e>
                          <m:r>
                            <a:rPr lang="hu-HU" sz="3200" b="0" i="1" smtClean="0">
                              <a:latin typeface="Cambria Math" panose="02040503050406030204" pitchFamily="18" charset="0"/>
                            </a:rPr>
                            <m:t>𝐾𝐴</m:t>
                          </m:r>
                        </m:e>
                      </m:d>
                    </m:oMath>
                  </m:oMathPara>
                </a14:m>
                <a:r>
                  <a:rPr lang="hu-HU" sz="3200" b="0" i="1" dirty="0">
                    <a:latin typeface="Cambria Math" panose="02040503050406030204" pitchFamily="18" charset="0"/>
                  </a:rPr>
                  <a:t/>
                </a:r>
                <a:br>
                  <a:rPr lang="hu-HU" sz="3200" b="0" i="1" dirty="0">
                    <a:latin typeface="Cambria Math" panose="02040503050406030204" pitchFamily="18" charset="0"/>
                  </a:rPr>
                </a:br>
                <a:endParaRPr lang="hu-HU" sz="3200" dirty="0"/>
              </a:p>
            </p:txBody>
          </p:sp>
        </mc:Choice>
        <mc:Fallback xmlns="">
          <p:sp>
            <p:nvSpPr>
              <p:cNvPr id="91" name="Szövegdoboz 90">
                <a:extLst>
                  <a:ext uri="{FF2B5EF4-FFF2-40B4-BE49-F238E27FC236}">
                    <a16:creationId xmlns:a16="http://schemas.microsoft.com/office/drawing/2014/main" id="{1EE7AF00-07E5-4BED-BF2A-A93F38020A33}"/>
                  </a:ext>
                </a:extLst>
              </p:cNvPr>
              <p:cNvSpPr txBox="1">
                <a:spLocks noRot="1" noChangeAspect="1" noMove="1" noResize="1" noEditPoints="1" noAdjustHandles="1" noChangeArrowheads="1" noChangeShapeType="1" noTextEdit="1"/>
              </p:cNvSpPr>
              <p:nvPr/>
            </p:nvSpPr>
            <p:spPr>
              <a:xfrm>
                <a:off x="1279261" y="3063240"/>
                <a:ext cx="2622180" cy="492507"/>
              </a:xfrm>
              <a:prstGeom prst="rect">
                <a:avLst/>
              </a:prstGeom>
              <a:blipFill>
                <a:blip r:embed="rId2"/>
                <a:stretch>
                  <a:fillRect/>
                </a:stretch>
              </a:blipFill>
            </p:spPr>
            <p:txBody>
              <a:bodyPr/>
              <a:lstStyle/>
              <a:p>
                <a:r>
                  <a:rPr lang="hu-HU">
                    <a:noFill/>
                  </a:rPr>
                  <a:t> </a:t>
                </a:r>
              </a:p>
            </p:txBody>
          </p:sp>
        </mc:Fallback>
      </mc:AlternateContent>
      <mc:AlternateContent xmlns:mc="http://schemas.openxmlformats.org/markup-compatibility/2006" xmlns:a14="http://schemas.microsoft.com/office/drawing/2010/main">
        <mc:Choice Requires="a14">
          <p:sp>
            <p:nvSpPr>
              <p:cNvPr id="92" name="Szövegdoboz 91">
                <a:extLst>
                  <a:ext uri="{FF2B5EF4-FFF2-40B4-BE49-F238E27FC236}">
                    <a16:creationId xmlns:a16="http://schemas.microsoft.com/office/drawing/2014/main" id="{4BEB5905-BC2B-4B84-A1D5-26390C62FF0F}"/>
                  </a:ext>
                </a:extLst>
              </p:cNvPr>
              <p:cNvSpPr txBox="1"/>
              <p:nvPr/>
            </p:nvSpPr>
            <p:spPr>
              <a:xfrm>
                <a:off x="1345688" y="5168582"/>
                <a:ext cx="3526350" cy="492443"/>
              </a:xfrm>
              <a:prstGeom prst="rect">
                <a:avLst/>
              </a:prstGeom>
              <a:noFill/>
            </p:spPr>
            <p:txBody>
              <a:bodyPr wrap="none" lIns="0" tIns="0" rIns="0" bIns="0" rtlCol="0">
                <a:spAutoFit/>
              </a:bodyPr>
              <a:lstStyle/>
              <a:p>
                <a:pPr algn="ctr"/>
                <a14:m>
                  <m:oMathPara xmlns:m="http://schemas.openxmlformats.org/officeDocument/2006/math">
                    <m:oMathParaPr>
                      <m:jc m:val="center"/>
                    </m:oMathParaPr>
                    <m:oMath xmlns:m="http://schemas.openxmlformats.org/officeDocument/2006/math">
                      <m:d>
                        <m:dPr>
                          <m:begChr m:val="["/>
                          <m:endChr m:val="]"/>
                          <m:ctrlPr>
                            <a:rPr lang="hu-HU" sz="3200" i="1">
                              <a:latin typeface="Cambria Math" panose="02040503050406030204" pitchFamily="18" charset="0"/>
                            </a:rPr>
                          </m:ctrlPr>
                        </m:dPr>
                        <m:e>
                          <m:r>
                            <a:rPr lang="hu-HU" sz="3200" i="1">
                              <a:latin typeface="Cambria Math" panose="02040503050406030204" pitchFamily="18" charset="0"/>
                            </a:rPr>
                            <m:t>𝐾</m:t>
                          </m:r>
                          <m:r>
                            <a:rPr lang="hu-HU" sz="3200" b="0" i="1" smtClean="0">
                              <a:latin typeface="Cambria Math" panose="02040503050406030204" pitchFamily="18" charset="0"/>
                            </a:rPr>
                            <m:t>𝐴</m:t>
                          </m:r>
                        </m:e>
                      </m:d>
                      <m:r>
                        <a:rPr lang="hu-HU" sz="3200" b="0" i="1" smtClean="0">
                          <a:latin typeface="Cambria Math" panose="02040503050406030204" pitchFamily="18" charset="0"/>
                        </a:rPr>
                        <m:t>+</m:t>
                      </m:r>
                      <m:r>
                        <a:rPr lang="hu-HU" sz="3200" b="0" i="1" smtClean="0">
                          <a:latin typeface="Cambria Math" panose="02040503050406030204" pitchFamily="18" charset="0"/>
                        </a:rPr>
                        <m:t>𝐵</m:t>
                      </m:r>
                      <m:r>
                        <a:rPr lang="hu-HU" sz="3200" b="0" i="1" smtClean="0">
                          <a:latin typeface="Cambria Math" panose="02040503050406030204" pitchFamily="18" charset="0"/>
                          <a:ea typeface="Cambria Math" panose="02040503050406030204" pitchFamily="18" charset="0"/>
                        </a:rPr>
                        <m:t>⟶</m:t>
                      </m:r>
                      <m:d>
                        <m:dPr>
                          <m:begChr m:val="["/>
                          <m:endChr m:val="]"/>
                          <m:ctrlPr>
                            <a:rPr lang="hu-HU" sz="3200" b="0" i="1" smtClean="0">
                              <a:latin typeface="Cambria Math" panose="02040503050406030204" pitchFamily="18" charset="0"/>
                            </a:rPr>
                          </m:ctrlPr>
                        </m:dPr>
                        <m:e>
                          <m:r>
                            <a:rPr lang="hu-HU" sz="3200" b="0" i="1" smtClean="0">
                              <a:latin typeface="Cambria Math" panose="02040503050406030204" pitchFamily="18" charset="0"/>
                            </a:rPr>
                            <m:t>𝐾𝐴𝐵</m:t>
                          </m:r>
                        </m:e>
                      </m:d>
                    </m:oMath>
                  </m:oMathPara>
                </a14:m>
                <a:endParaRPr lang="hu-HU" sz="3200" dirty="0"/>
              </a:p>
            </p:txBody>
          </p:sp>
        </mc:Choice>
        <mc:Fallback xmlns="">
          <p:sp>
            <p:nvSpPr>
              <p:cNvPr id="92" name="Szövegdoboz 91">
                <a:extLst>
                  <a:ext uri="{FF2B5EF4-FFF2-40B4-BE49-F238E27FC236}">
                    <a16:creationId xmlns:a16="http://schemas.microsoft.com/office/drawing/2014/main" id="{4BEB5905-BC2B-4B84-A1D5-26390C62FF0F}"/>
                  </a:ext>
                </a:extLst>
              </p:cNvPr>
              <p:cNvSpPr txBox="1">
                <a:spLocks noRot="1" noChangeAspect="1" noMove="1" noResize="1" noEditPoints="1" noAdjustHandles="1" noChangeArrowheads="1" noChangeShapeType="1" noTextEdit="1"/>
              </p:cNvSpPr>
              <p:nvPr/>
            </p:nvSpPr>
            <p:spPr>
              <a:xfrm>
                <a:off x="1345688" y="5168582"/>
                <a:ext cx="3526350" cy="492443"/>
              </a:xfrm>
              <a:prstGeom prst="rect">
                <a:avLst/>
              </a:prstGeom>
              <a:blipFill>
                <a:blip r:embed="rId3"/>
                <a:stretch>
                  <a:fillRect/>
                </a:stretch>
              </a:blipFill>
            </p:spPr>
            <p:txBody>
              <a:bodyPr/>
              <a:lstStyle/>
              <a:p>
                <a:r>
                  <a:rPr lang="hu-HU">
                    <a:noFill/>
                  </a:rPr>
                  <a:t> </a:t>
                </a:r>
              </a:p>
            </p:txBody>
          </p:sp>
        </mc:Fallback>
      </mc:AlternateContent>
      <p:grpSp>
        <p:nvGrpSpPr>
          <p:cNvPr id="4" name="Csoportba foglalás 3">
            <a:extLst>
              <a:ext uri="{FF2B5EF4-FFF2-40B4-BE49-F238E27FC236}">
                <a16:creationId xmlns:a16="http://schemas.microsoft.com/office/drawing/2014/main" id="{0CFFF58F-9B26-4604-B7E1-884B656D9DD8}"/>
              </a:ext>
            </a:extLst>
          </p:cNvPr>
          <p:cNvGrpSpPr/>
          <p:nvPr/>
        </p:nvGrpSpPr>
        <p:grpSpPr>
          <a:xfrm>
            <a:off x="1412558" y="2957330"/>
            <a:ext cx="4927282" cy="2045855"/>
            <a:chOff x="1412558" y="2957330"/>
            <a:chExt cx="4927282" cy="2045855"/>
          </a:xfrm>
        </p:grpSpPr>
        <p:cxnSp>
          <p:nvCxnSpPr>
            <p:cNvPr id="46" name="Egyenes összekötő 45">
              <a:extLst>
                <a:ext uri="{FF2B5EF4-FFF2-40B4-BE49-F238E27FC236}">
                  <a16:creationId xmlns:a16="http://schemas.microsoft.com/office/drawing/2014/main" id="{F71F985B-80A0-4C5F-BA0F-09B304A92C7B}"/>
                </a:ext>
              </a:extLst>
            </p:cNvPr>
            <p:cNvCxnSpPr>
              <a:cxnSpLocks/>
            </p:cNvCxnSpPr>
            <p:nvPr/>
          </p:nvCxnSpPr>
          <p:spPr>
            <a:xfrm>
              <a:off x="1412558" y="4572000"/>
              <a:ext cx="492728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Egyenes összekötő 46">
              <a:extLst>
                <a:ext uri="{FF2B5EF4-FFF2-40B4-BE49-F238E27FC236}">
                  <a16:creationId xmlns:a16="http://schemas.microsoft.com/office/drawing/2014/main" id="{3BF7E139-7BD4-41CD-9E6B-E9C323A8A8FF}"/>
                </a:ext>
              </a:extLst>
            </p:cNvPr>
            <p:cNvCxnSpPr>
              <a:cxnSpLocks/>
            </p:cNvCxnSpPr>
            <p:nvPr/>
          </p:nvCxnSpPr>
          <p:spPr>
            <a:xfrm>
              <a:off x="5200213" y="2957330"/>
              <a:ext cx="1080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4" name="Egyenes összekötő nyíllal 93">
              <a:extLst>
                <a:ext uri="{FF2B5EF4-FFF2-40B4-BE49-F238E27FC236}">
                  <a16:creationId xmlns:a16="http://schemas.microsoft.com/office/drawing/2014/main" id="{4D7FAE3E-759B-416F-AED1-C9D1A2E19A52}"/>
                </a:ext>
              </a:extLst>
            </p:cNvPr>
            <p:cNvCxnSpPr>
              <a:cxnSpLocks/>
            </p:cNvCxnSpPr>
            <p:nvPr/>
          </p:nvCxnSpPr>
          <p:spPr>
            <a:xfrm>
              <a:off x="5830388" y="2965269"/>
              <a:ext cx="0" cy="1615440"/>
            </a:xfrm>
            <a:prstGeom prst="straightConnector1">
              <a:avLst/>
            </a:prstGeom>
            <a:ln w="63500">
              <a:solidFill>
                <a:srgbClr val="FF0000"/>
              </a:solidFill>
              <a:headEnd type="stealth"/>
              <a:tailEnd type="stealth"/>
            </a:ln>
          </p:spPr>
          <p:style>
            <a:lnRef idx="1">
              <a:schemeClr val="accent1"/>
            </a:lnRef>
            <a:fillRef idx="0">
              <a:schemeClr val="accent1"/>
            </a:fillRef>
            <a:effectRef idx="0">
              <a:schemeClr val="accent1"/>
            </a:effectRef>
            <a:fontRef idx="minor">
              <a:schemeClr val="tx1"/>
            </a:fontRef>
          </p:style>
        </p:cxnSp>
        <p:sp>
          <p:nvSpPr>
            <p:cNvPr id="95" name="Szövegdoboz 94">
              <a:extLst>
                <a:ext uri="{FF2B5EF4-FFF2-40B4-BE49-F238E27FC236}">
                  <a16:creationId xmlns:a16="http://schemas.microsoft.com/office/drawing/2014/main" id="{E9223EC7-4C17-4E2B-B586-7B2C335A2B30}"/>
                </a:ext>
              </a:extLst>
            </p:cNvPr>
            <p:cNvSpPr txBox="1"/>
            <p:nvPr/>
          </p:nvSpPr>
          <p:spPr>
            <a:xfrm>
              <a:off x="5577840" y="4541520"/>
              <a:ext cx="474810" cy="461665"/>
            </a:xfrm>
            <a:prstGeom prst="rect">
              <a:avLst/>
            </a:prstGeom>
            <a:noFill/>
          </p:spPr>
          <p:txBody>
            <a:bodyPr wrap="none" rtlCol="0">
              <a:spAutoFit/>
            </a:bodyPr>
            <a:lstStyle/>
            <a:p>
              <a:r>
                <a:rPr lang="hu-HU" sz="2400" i="1" dirty="0" err="1">
                  <a:latin typeface="Times New Roman" panose="02020603050405020304" pitchFamily="18" charset="0"/>
                  <a:cs typeface="Times New Roman" panose="02020603050405020304" pitchFamily="18" charset="0"/>
                </a:rPr>
                <a:t>E</a:t>
              </a:r>
              <a:r>
                <a:rPr lang="hu-HU" sz="2400" i="1" baseline="-25000" dirty="0" err="1">
                  <a:latin typeface="Times New Roman" panose="02020603050405020304" pitchFamily="18" charset="0"/>
                  <a:cs typeface="Times New Roman" panose="02020603050405020304" pitchFamily="18" charset="0"/>
                </a:rPr>
                <a:t>a</a:t>
              </a:r>
              <a:endParaRPr lang="hu-HU" sz="2400" i="1" dirty="0">
                <a:latin typeface="Times New Roman" panose="02020603050405020304" pitchFamily="18" charset="0"/>
                <a:cs typeface="Times New Roman" panose="02020603050405020304" pitchFamily="18" charset="0"/>
              </a:endParaRPr>
            </a:p>
          </p:txBody>
        </p:sp>
      </p:grpSp>
      <p:sp>
        <p:nvSpPr>
          <p:cNvPr id="96" name="Szövegdoboz 95">
            <a:extLst>
              <a:ext uri="{FF2B5EF4-FFF2-40B4-BE49-F238E27FC236}">
                <a16:creationId xmlns:a16="http://schemas.microsoft.com/office/drawing/2014/main" id="{3025EC75-CE7A-4463-B7BB-1939D43B0EB1}"/>
              </a:ext>
            </a:extLst>
          </p:cNvPr>
          <p:cNvSpPr txBox="1"/>
          <p:nvPr/>
        </p:nvSpPr>
        <p:spPr>
          <a:xfrm>
            <a:off x="7132846" y="2713771"/>
            <a:ext cx="4487747" cy="2062103"/>
          </a:xfrm>
          <a:prstGeom prst="rect">
            <a:avLst/>
          </a:prstGeom>
          <a:noFill/>
        </p:spPr>
        <p:txBody>
          <a:bodyPr wrap="square" rtlCol="0">
            <a:spAutoFit/>
          </a:bodyPr>
          <a:lstStyle/>
          <a:p>
            <a:r>
              <a:rPr lang="hu-HU" sz="3200" i="1" dirty="0" smtClean="0">
                <a:latin typeface="Times New Roman" panose="02020603050405020304" pitchFamily="18" charset="0"/>
                <a:cs typeface="Times New Roman" panose="02020603050405020304" pitchFamily="18" charset="0"/>
              </a:rPr>
              <a:t>E</a:t>
            </a:r>
            <a:r>
              <a:rPr lang="hu-HU" sz="3200" i="1" baseline="-25000" dirty="0" smtClean="0">
                <a:latin typeface="Times New Roman" panose="02020603050405020304" pitchFamily="18" charset="0"/>
                <a:cs typeface="Times New Roman" panose="02020603050405020304" pitchFamily="18" charset="0"/>
              </a:rPr>
              <a:t>a,c</a:t>
            </a:r>
            <a:r>
              <a:rPr lang="hu-HU" sz="3200" i="1" dirty="0" smtClean="0">
                <a:latin typeface="Times New Roman" panose="02020603050405020304" pitchFamily="18" charset="0"/>
                <a:cs typeface="Times New Roman" panose="02020603050405020304" pitchFamily="18" charset="0"/>
              </a:rPr>
              <a:t> </a:t>
            </a:r>
            <a:r>
              <a:rPr lang="hu-HU" sz="3200" i="1" dirty="0">
                <a:latin typeface="Times New Roman" panose="02020603050405020304" pitchFamily="18" charset="0"/>
                <a:cs typeface="Times New Roman" panose="02020603050405020304" pitchFamily="18" charset="0"/>
              </a:rPr>
              <a:t>&lt;</a:t>
            </a:r>
            <a:r>
              <a:rPr lang="hu-HU" sz="3200" dirty="0">
                <a:latin typeface="Times New Roman" panose="02020603050405020304" pitchFamily="18" charset="0"/>
                <a:cs typeface="Times New Roman" panose="02020603050405020304" pitchFamily="18" charset="0"/>
              </a:rPr>
              <a:t> </a:t>
            </a:r>
            <a:r>
              <a:rPr lang="hu-HU" sz="3200" i="1" dirty="0">
                <a:latin typeface="Times New Roman" panose="02020603050405020304" pitchFamily="18" charset="0"/>
                <a:cs typeface="Times New Roman" panose="02020603050405020304" pitchFamily="18" charset="0"/>
              </a:rPr>
              <a:t>E</a:t>
            </a:r>
            <a:r>
              <a:rPr lang="hu-HU" sz="3200" i="1" baseline="-25000" dirty="0">
                <a:latin typeface="Times New Roman" panose="02020603050405020304" pitchFamily="18" charset="0"/>
                <a:cs typeface="Times New Roman" panose="02020603050405020304" pitchFamily="18" charset="0"/>
              </a:rPr>
              <a:t>a</a:t>
            </a:r>
            <a:r>
              <a:rPr lang="hu-HU" sz="3200" dirty="0">
                <a:latin typeface="Times New Roman" panose="02020603050405020304" pitchFamily="18" charset="0"/>
                <a:cs typeface="Times New Roman" panose="02020603050405020304" pitchFamily="18" charset="0"/>
              </a:rPr>
              <a:t> - </a:t>
            </a:r>
            <a:r>
              <a:rPr lang="en-US" sz="3200" dirty="0">
                <a:latin typeface="Times New Roman" panose="02020603050405020304" pitchFamily="18" charset="0"/>
                <a:cs typeface="Times New Roman" panose="02020603050405020304" pitchFamily="18" charset="0"/>
              </a:rPr>
              <a:t>at the same temperature, the reaction rate increases </a:t>
            </a:r>
            <a:r>
              <a:rPr lang="hu-HU" sz="3200" dirty="0" smtClean="0">
                <a:latin typeface="Times New Roman" panose="02020603050405020304" pitchFamily="18" charset="0"/>
                <a:cs typeface="Times New Roman" panose="02020603050405020304" pitchFamily="18" charset="0"/>
              </a:rPr>
              <a:t>in the presence</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of the </a:t>
            </a:r>
            <a:r>
              <a:rPr lang="en-US" sz="3200" dirty="0" smtClean="0">
                <a:latin typeface="Times New Roman" panose="02020603050405020304" pitchFamily="18" charset="0"/>
                <a:cs typeface="Times New Roman" panose="02020603050405020304" pitchFamily="18" charset="0"/>
              </a:rPr>
              <a:t>catalyst</a:t>
            </a:r>
            <a:r>
              <a:rPr lang="hu-HU" sz="3200" dirty="0">
                <a:latin typeface="Times New Roman" panose="02020603050405020304" pitchFamily="18" charset="0"/>
                <a:cs typeface="Times New Roman" panose="02020603050405020304" pitchFamily="18" charset="0"/>
              </a:rPr>
              <a:t>.</a:t>
            </a:r>
          </a:p>
        </p:txBody>
      </p:sp>
      <mc:AlternateContent xmlns:mc="http://schemas.openxmlformats.org/markup-compatibility/2006" xmlns:a14="http://schemas.microsoft.com/office/drawing/2010/main">
        <mc:Choice Requires="a14">
          <p:sp>
            <p:nvSpPr>
              <p:cNvPr id="67" name="Szövegdoboz 66">
                <a:extLst>
                  <a:ext uri="{FF2B5EF4-FFF2-40B4-BE49-F238E27FC236}">
                    <a16:creationId xmlns:a16="http://schemas.microsoft.com/office/drawing/2014/main" id="{5FC009F5-2ECA-4D1E-AB24-46BF16A9FB4A}"/>
                  </a:ext>
                </a:extLst>
              </p:cNvPr>
              <p:cNvSpPr txBox="1"/>
              <p:nvPr/>
            </p:nvSpPr>
            <p:spPr>
              <a:xfrm>
                <a:off x="4917208" y="5168582"/>
                <a:ext cx="1743874" cy="492443"/>
              </a:xfrm>
              <a:prstGeom prst="rect">
                <a:avLst/>
              </a:prstGeom>
              <a:noFill/>
            </p:spPr>
            <p:txBody>
              <a:bodyPr wrap="none" lIns="0" tIns="0" rIns="0" bIns="0" rtlCol="0">
                <a:spAutoFit/>
              </a:bodyPr>
              <a:lstStyle/>
              <a:p>
                <a:pPr algn="ctr"/>
                <a14:m>
                  <m:oMathPara xmlns:m="http://schemas.openxmlformats.org/officeDocument/2006/math">
                    <m:oMathParaPr>
                      <m:jc m:val="center"/>
                    </m:oMathParaPr>
                    <m:oMath xmlns:m="http://schemas.openxmlformats.org/officeDocument/2006/math">
                      <m:r>
                        <a:rPr lang="hu-HU" sz="3200" b="0" i="1" smtClean="0">
                          <a:latin typeface="Cambria Math" panose="02040503050406030204" pitchFamily="18" charset="0"/>
                          <a:ea typeface="Cambria Math" panose="02040503050406030204" pitchFamily="18" charset="0"/>
                        </a:rPr>
                        <m:t>⟶</m:t>
                      </m:r>
                      <m:r>
                        <a:rPr lang="hu-HU" sz="3200" b="0" i="1" smtClean="0">
                          <a:latin typeface="Cambria Math" panose="02040503050406030204" pitchFamily="18" charset="0"/>
                        </a:rPr>
                        <m:t>𝐾</m:t>
                      </m:r>
                      <m:r>
                        <a:rPr lang="hu-HU" sz="3200" b="0" i="1" smtClean="0">
                          <a:latin typeface="Cambria Math" panose="02040503050406030204" pitchFamily="18" charset="0"/>
                        </a:rPr>
                        <m:t>+</m:t>
                      </m:r>
                      <m:r>
                        <a:rPr lang="hu-HU" sz="3200" b="0" i="1" smtClean="0">
                          <a:latin typeface="Cambria Math" panose="02040503050406030204" pitchFamily="18" charset="0"/>
                        </a:rPr>
                        <m:t>𝑃</m:t>
                      </m:r>
                    </m:oMath>
                  </m:oMathPara>
                </a14:m>
                <a:endParaRPr lang="hu-HU" sz="3200" dirty="0"/>
              </a:p>
            </p:txBody>
          </p:sp>
        </mc:Choice>
        <mc:Fallback xmlns="">
          <p:sp>
            <p:nvSpPr>
              <p:cNvPr id="67" name="Szövegdoboz 66">
                <a:extLst>
                  <a:ext uri="{FF2B5EF4-FFF2-40B4-BE49-F238E27FC236}">
                    <a16:creationId xmlns:a16="http://schemas.microsoft.com/office/drawing/2014/main" id="{5FC009F5-2ECA-4D1E-AB24-46BF16A9FB4A}"/>
                  </a:ext>
                </a:extLst>
              </p:cNvPr>
              <p:cNvSpPr txBox="1">
                <a:spLocks noRot="1" noChangeAspect="1" noMove="1" noResize="1" noEditPoints="1" noAdjustHandles="1" noChangeArrowheads="1" noChangeShapeType="1" noTextEdit="1"/>
              </p:cNvSpPr>
              <p:nvPr/>
            </p:nvSpPr>
            <p:spPr>
              <a:xfrm>
                <a:off x="4917208" y="5168582"/>
                <a:ext cx="1743874" cy="492443"/>
              </a:xfrm>
              <a:prstGeom prst="rect">
                <a:avLst/>
              </a:prstGeom>
              <a:blipFill>
                <a:blip r:embed="rId4"/>
                <a:stretch>
                  <a:fillRect/>
                </a:stretch>
              </a:blipFill>
            </p:spPr>
            <p:txBody>
              <a:bodyPr/>
              <a:lstStyle/>
              <a:p>
                <a:r>
                  <a:rPr lang="hu-HU">
                    <a:noFill/>
                  </a:rPr>
                  <a:t> </a:t>
                </a:r>
              </a:p>
            </p:txBody>
          </p:sp>
        </mc:Fallback>
      </mc:AlternateContent>
      <p:grpSp>
        <p:nvGrpSpPr>
          <p:cNvPr id="12" name="Csoportba foglalás 11">
            <a:extLst>
              <a:ext uri="{FF2B5EF4-FFF2-40B4-BE49-F238E27FC236}">
                <a16:creationId xmlns:a16="http://schemas.microsoft.com/office/drawing/2014/main" id="{23CBFE91-51A7-4E64-8B96-46DD4138B580}"/>
              </a:ext>
            </a:extLst>
          </p:cNvPr>
          <p:cNvGrpSpPr/>
          <p:nvPr/>
        </p:nvGrpSpPr>
        <p:grpSpPr>
          <a:xfrm>
            <a:off x="3170983" y="3908234"/>
            <a:ext cx="2471355" cy="1110191"/>
            <a:chOff x="3170983" y="3908234"/>
            <a:chExt cx="2471355" cy="1110191"/>
          </a:xfrm>
        </p:grpSpPr>
        <p:cxnSp>
          <p:nvCxnSpPr>
            <p:cNvPr id="57" name="Egyenes összekötő 56">
              <a:extLst>
                <a:ext uri="{FF2B5EF4-FFF2-40B4-BE49-F238E27FC236}">
                  <a16:creationId xmlns:a16="http://schemas.microsoft.com/office/drawing/2014/main" id="{4584A036-3977-491B-A747-F02E1C61F012}"/>
                </a:ext>
              </a:extLst>
            </p:cNvPr>
            <p:cNvCxnSpPr>
              <a:cxnSpLocks/>
            </p:cNvCxnSpPr>
            <p:nvPr/>
          </p:nvCxnSpPr>
          <p:spPr>
            <a:xfrm>
              <a:off x="3170983" y="3908234"/>
              <a:ext cx="246207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7" name="Egyenes összekötő nyíllal 86">
              <a:extLst>
                <a:ext uri="{FF2B5EF4-FFF2-40B4-BE49-F238E27FC236}">
                  <a16:creationId xmlns:a16="http://schemas.microsoft.com/office/drawing/2014/main" id="{E00D1670-9116-4D4B-9907-7C38DAD276CE}"/>
                </a:ext>
              </a:extLst>
            </p:cNvPr>
            <p:cNvCxnSpPr>
              <a:cxnSpLocks/>
            </p:cNvCxnSpPr>
            <p:nvPr/>
          </p:nvCxnSpPr>
          <p:spPr>
            <a:xfrm>
              <a:off x="4555294" y="3914588"/>
              <a:ext cx="0" cy="670564"/>
            </a:xfrm>
            <a:prstGeom prst="straightConnector1">
              <a:avLst/>
            </a:prstGeom>
            <a:ln w="63500">
              <a:solidFill>
                <a:srgbClr val="FF0000"/>
              </a:solidFill>
              <a:headEnd type="stealth"/>
              <a:tailEnd type="stealth"/>
            </a:ln>
          </p:spPr>
          <p:style>
            <a:lnRef idx="1">
              <a:schemeClr val="accent1"/>
            </a:lnRef>
            <a:fillRef idx="0">
              <a:schemeClr val="accent1"/>
            </a:fillRef>
            <a:effectRef idx="0">
              <a:schemeClr val="accent1"/>
            </a:effectRef>
            <a:fontRef idx="minor">
              <a:schemeClr val="tx1"/>
            </a:fontRef>
          </p:style>
        </p:cxnSp>
        <p:sp>
          <p:nvSpPr>
            <p:cNvPr id="93" name="Szövegdoboz 92">
              <a:extLst>
                <a:ext uri="{FF2B5EF4-FFF2-40B4-BE49-F238E27FC236}">
                  <a16:creationId xmlns:a16="http://schemas.microsoft.com/office/drawing/2014/main" id="{ECC37AE1-C277-429E-973D-7F7BE412F3B8}"/>
                </a:ext>
              </a:extLst>
            </p:cNvPr>
            <p:cNvSpPr txBox="1"/>
            <p:nvPr/>
          </p:nvSpPr>
          <p:spPr>
            <a:xfrm>
              <a:off x="4397228" y="4556760"/>
              <a:ext cx="617477" cy="461665"/>
            </a:xfrm>
            <a:prstGeom prst="rect">
              <a:avLst/>
            </a:prstGeom>
            <a:noFill/>
          </p:spPr>
          <p:txBody>
            <a:bodyPr wrap="none" rtlCol="0">
              <a:spAutoFit/>
            </a:bodyPr>
            <a:lstStyle/>
            <a:p>
              <a:r>
                <a:rPr lang="hu-HU" sz="2400" i="1" dirty="0" smtClean="0">
                  <a:latin typeface="Times New Roman" panose="02020603050405020304" pitchFamily="18" charset="0"/>
                  <a:cs typeface="Times New Roman" panose="02020603050405020304" pitchFamily="18" charset="0"/>
                </a:rPr>
                <a:t>E</a:t>
              </a:r>
              <a:r>
                <a:rPr lang="hu-HU" sz="2400" i="1" baseline="-25000" dirty="0" smtClean="0">
                  <a:latin typeface="Times New Roman" panose="02020603050405020304" pitchFamily="18" charset="0"/>
                  <a:cs typeface="Times New Roman" panose="02020603050405020304" pitchFamily="18" charset="0"/>
                </a:rPr>
                <a:t>a,c</a:t>
              </a:r>
              <a:endParaRPr lang="hu-HU" sz="2400" i="1" dirty="0">
                <a:latin typeface="Times New Roman" panose="02020603050405020304" pitchFamily="18" charset="0"/>
                <a:cs typeface="Times New Roman" panose="02020603050405020304" pitchFamily="18" charset="0"/>
              </a:endParaRPr>
            </a:p>
          </p:txBody>
        </p:sp>
        <p:cxnSp>
          <p:nvCxnSpPr>
            <p:cNvPr id="68" name="Egyenes összekötő 67">
              <a:extLst>
                <a:ext uri="{FF2B5EF4-FFF2-40B4-BE49-F238E27FC236}">
                  <a16:creationId xmlns:a16="http://schemas.microsoft.com/office/drawing/2014/main" id="{BDAD85D3-9F97-4581-BE5D-1486A81C23E2}"/>
                </a:ext>
              </a:extLst>
            </p:cNvPr>
            <p:cNvCxnSpPr>
              <a:cxnSpLocks/>
            </p:cNvCxnSpPr>
            <p:nvPr/>
          </p:nvCxnSpPr>
          <p:spPr>
            <a:xfrm>
              <a:off x="3180260" y="4569515"/>
              <a:ext cx="246207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79931510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50E7FE7-7A6B-4BF8-9EE5-6AB1B782DF72}"/>
              </a:ext>
            </a:extLst>
          </p:cNvPr>
          <p:cNvSpPr>
            <a:spLocks noGrp="1"/>
          </p:cNvSpPr>
          <p:nvPr>
            <p:ph type="title"/>
          </p:nvPr>
        </p:nvSpPr>
        <p:spPr/>
        <p:txBody>
          <a:bodyPr/>
          <a:lstStyle/>
          <a:p>
            <a:pPr algn="ctr"/>
            <a:r>
              <a:rPr lang="hu-HU" dirty="0" smtClean="0">
                <a:latin typeface="Times New Roman" panose="02020603050405020304" pitchFamily="18" charset="0"/>
                <a:cs typeface="Times New Roman" panose="02020603050405020304" pitchFamily="18" charset="0"/>
              </a:rPr>
              <a:t>Catalysts - Enzymes</a:t>
            </a:r>
            <a:endParaRPr lang="hu-HU" dirty="0">
              <a:latin typeface="Times New Roman" panose="02020603050405020304" pitchFamily="18" charset="0"/>
              <a:cs typeface="Times New Roman" panose="02020603050405020304" pitchFamily="18" charset="0"/>
            </a:endParaRPr>
          </a:p>
        </p:txBody>
      </p:sp>
      <p:sp>
        <p:nvSpPr>
          <p:cNvPr id="3" name="Tartalom helye 2">
            <a:extLst>
              <a:ext uri="{FF2B5EF4-FFF2-40B4-BE49-F238E27FC236}">
                <a16:creationId xmlns:a16="http://schemas.microsoft.com/office/drawing/2014/main" id="{1F5E4F99-4D1F-402A-952B-787EE227920B}"/>
              </a:ext>
            </a:extLst>
          </p:cNvPr>
          <p:cNvSpPr>
            <a:spLocks noGrp="1"/>
          </p:cNvSpPr>
          <p:nvPr>
            <p:ph idx="1"/>
          </p:nvPr>
        </p:nvSpPr>
        <p:spPr>
          <a:xfrm>
            <a:off x="350520" y="1825624"/>
            <a:ext cx="11490960" cy="4925696"/>
          </a:xfrm>
        </p:spPr>
        <p:txBody>
          <a:bodyPr>
            <a:normAutofit/>
          </a:bodyPr>
          <a:lstStyle/>
          <a:p>
            <a:pPr marL="441325" indent="-441325">
              <a:spcBef>
                <a:spcPts val="0"/>
              </a:spcBef>
              <a:spcAft>
                <a:spcPts val="1000"/>
              </a:spcAft>
            </a:pPr>
            <a:r>
              <a:rPr lang="hu-HU" sz="3200" dirty="0" smtClean="0">
                <a:latin typeface="Times New Roman" panose="02020603050405020304" pitchFamily="18" charset="0"/>
                <a:cs typeface="Times New Roman" panose="02020603050405020304" pitchFamily="18" charset="0"/>
              </a:rPr>
              <a:t>Catalysts are present in many industrial manufacturing processes.</a:t>
            </a:r>
            <a:endParaRPr lang="hu-HU" sz="3200" dirty="0">
              <a:latin typeface="Times New Roman" panose="02020603050405020304" pitchFamily="18" charset="0"/>
              <a:cs typeface="Times New Roman" panose="02020603050405020304" pitchFamily="18" charset="0"/>
            </a:endParaRPr>
          </a:p>
          <a:p>
            <a:pPr marL="990600" lvl="1" indent="-533400">
              <a:spcBef>
                <a:spcPts val="0"/>
              </a:spcBef>
              <a:spcAft>
                <a:spcPts val="1000"/>
              </a:spcAft>
              <a:buFont typeface="Courier New" panose="02070309020205020404" pitchFamily="49" charset="0"/>
              <a:buChar char="o"/>
            </a:pPr>
            <a:r>
              <a:rPr lang="hu-HU" sz="2800" dirty="0" smtClean="0">
                <a:latin typeface="Times New Roman" panose="02020603050405020304" pitchFamily="18" charset="0"/>
                <a:cs typeface="Times New Roman" panose="02020603050405020304" pitchFamily="18" charset="0"/>
              </a:rPr>
              <a:t>ammonia synthesis </a:t>
            </a:r>
            <a:r>
              <a:rPr lang="hu-HU" sz="2800" dirty="0">
                <a:latin typeface="Times New Roman" panose="02020603050405020304" pitchFamily="18" charset="0"/>
                <a:cs typeface="Times New Roman" panose="02020603050405020304" pitchFamily="18" charset="0"/>
              </a:rPr>
              <a:t>- </a:t>
            </a:r>
            <a:r>
              <a:rPr lang="hu-HU" sz="2800" dirty="0" smtClean="0">
                <a:latin typeface="Times New Roman" panose="02020603050405020304" pitchFamily="18" charset="0"/>
                <a:cs typeface="Times New Roman" panose="02020603050405020304" pitchFamily="18" charset="0"/>
              </a:rPr>
              <a:t>Haber-Bosch process </a:t>
            </a:r>
            <a:r>
              <a:rPr lang="hu-HU" sz="2800" dirty="0">
                <a:latin typeface="Times New Roman" panose="02020603050405020304" pitchFamily="18" charset="0"/>
                <a:cs typeface="Times New Roman" panose="02020603050405020304" pitchFamily="18" charset="0"/>
              </a:rPr>
              <a:t>(Fe </a:t>
            </a:r>
            <a:r>
              <a:rPr lang="hu-HU" sz="2800" dirty="0" smtClean="0">
                <a:latin typeface="Times New Roman" panose="02020603050405020304" pitchFamily="18" charset="0"/>
                <a:cs typeface="Times New Roman" panose="02020603050405020304" pitchFamily="18" charset="0"/>
              </a:rPr>
              <a:t>catalyst)</a:t>
            </a:r>
            <a:endParaRPr lang="hu-HU" sz="2800" dirty="0">
              <a:latin typeface="Times New Roman" panose="02020603050405020304" pitchFamily="18" charset="0"/>
              <a:cs typeface="Times New Roman" panose="02020603050405020304" pitchFamily="18" charset="0"/>
            </a:endParaRPr>
          </a:p>
          <a:p>
            <a:pPr marL="990600" lvl="1" indent="-533400">
              <a:spcBef>
                <a:spcPts val="0"/>
              </a:spcBef>
              <a:spcAft>
                <a:spcPts val="1000"/>
              </a:spcAft>
              <a:buFont typeface="Courier New" panose="02070309020205020404" pitchFamily="49" charset="0"/>
              <a:buChar char="o"/>
            </a:pPr>
            <a:r>
              <a:rPr lang="hu-HU" sz="2800" dirty="0" smtClean="0">
                <a:latin typeface="Times New Roman" panose="02020603050405020304" pitchFamily="18" charset="0"/>
                <a:cs typeface="Times New Roman" panose="02020603050405020304" pitchFamily="18" charset="0"/>
              </a:rPr>
              <a:t>sulfuric acid synthesiss </a:t>
            </a:r>
            <a:r>
              <a:rPr lang="hu-HU" sz="2800" dirty="0">
                <a:latin typeface="Times New Roman" panose="02020603050405020304" pitchFamily="18" charset="0"/>
                <a:cs typeface="Times New Roman" panose="02020603050405020304" pitchFamily="18" charset="0"/>
              </a:rPr>
              <a:t>- 2SO</a:t>
            </a:r>
            <a:r>
              <a:rPr lang="hu-HU" sz="2800" baseline="-25000" dirty="0">
                <a:latin typeface="Times New Roman" panose="02020603050405020304" pitchFamily="18" charset="0"/>
                <a:cs typeface="Times New Roman" panose="02020603050405020304" pitchFamily="18" charset="0"/>
              </a:rPr>
              <a:t>2</a:t>
            </a:r>
            <a:r>
              <a:rPr lang="hu-HU" sz="2800" dirty="0">
                <a:latin typeface="Times New Roman" panose="02020603050405020304" pitchFamily="18" charset="0"/>
                <a:cs typeface="Times New Roman" panose="02020603050405020304" pitchFamily="18" charset="0"/>
              </a:rPr>
              <a:t> + O</a:t>
            </a:r>
            <a:r>
              <a:rPr lang="hu-HU" sz="2800" baseline="-25000" dirty="0">
                <a:latin typeface="Times New Roman" panose="02020603050405020304" pitchFamily="18" charset="0"/>
                <a:cs typeface="Times New Roman" panose="02020603050405020304" pitchFamily="18" charset="0"/>
              </a:rPr>
              <a:t>2</a:t>
            </a:r>
            <a:r>
              <a:rPr lang="hu-HU" sz="2800" dirty="0">
                <a:latin typeface="Times New Roman" panose="02020603050405020304" pitchFamily="18" charset="0"/>
                <a:cs typeface="Times New Roman" panose="02020603050405020304" pitchFamily="18" charset="0"/>
              </a:rPr>
              <a:t> → SO</a:t>
            </a:r>
            <a:r>
              <a:rPr lang="hu-HU" sz="2800" baseline="-25000" dirty="0">
                <a:latin typeface="Times New Roman" panose="02020603050405020304" pitchFamily="18" charset="0"/>
                <a:cs typeface="Times New Roman" panose="02020603050405020304" pitchFamily="18" charset="0"/>
              </a:rPr>
              <a:t>3</a:t>
            </a:r>
            <a:r>
              <a:rPr lang="hu-HU" sz="2800" dirty="0">
                <a:latin typeface="Times New Roman" panose="02020603050405020304" pitchFamily="18" charset="0"/>
                <a:cs typeface="Times New Roman" panose="02020603050405020304" pitchFamily="18" charset="0"/>
              </a:rPr>
              <a:t> (V</a:t>
            </a:r>
            <a:r>
              <a:rPr lang="hu-HU" sz="2800" baseline="-25000" dirty="0">
                <a:latin typeface="Times New Roman" panose="02020603050405020304" pitchFamily="18" charset="0"/>
                <a:cs typeface="Times New Roman" panose="02020603050405020304" pitchFamily="18" charset="0"/>
              </a:rPr>
              <a:t>2</a:t>
            </a:r>
            <a:r>
              <a:rPr lang="hu-HU" sz="2800" dirty="0">
                <a:latin typeface="Times New Roman" panose="02020603050405020304" pitchFamily="18" charset="0"/>
                <a:cs typeface="Times New Roman" panose="02020603050405020304" pitchFamily="18" charset="0"/>
              </a:rPr>
              <a:t>O</a:t>
            </a:r>
            <a:r>
              <a:rPr lang="hu-HU" sz="2800" baseline="-25000" dirty="0">
                <a:latin typeface="Times New Roman" panose="02020603050405020304" pitchFamily="18" charset="0"/>
                <a:cs typeface="Times New Roman" panose="02020603050405020304" pitchFamily="18" charset="0"/>
              </a:rPr>
              <a:t>5</a:t>
            </a:r>
            <a:r>
              <a:rPr lang="hu-HU" sz="2800" dirty="0">
                <a:latin typeface="Times New Roman" panose="02020603050405020304" pitchFamily="18" charset="0"/>
                <a:cs typeface="Times New Roman" panose="02020603050405020304" pitchFamily="18" charset="0"/>
              </a:rPr>
              <a:t> </a:t>
            </a:r>
            <a:r>
              <a:rPr lang="hu-HU" sz="2800" dirty="0" smtClean="0">
                <a:latin typeface="Times New Roman" panose="02020603050405020304" pitchFamily="18" charset="0"/>
                <a:cs typeface="Times New Roman" panose="02020603050405020304" pitchFamily="18" charset="0"/>
              </a:rPr>
              <a:t>catalyst)</a:t>
            </a:r>
            <a:endParaRPr lang="hu-HU" sz="2800" dirty="0">
              <a:latin typeface="Times New Roman" panose="02020603050405020304" pitchFamily="18" charset="0"/>
              <a:cs typeface="Times New Roman" panose="02020603050405020304" pitchFamily="18" charset="0"/>
            </a:endParaRPr>
          </a:p>
          <a:p>
            <a:pPr marL="990600" lvl="1" indent="-533400">
              <a:spcBef>
                <a:spcPts val="0"/>
              </a:spcBef>
              <a:spcAft>
                <a:spcPts val="1000"/>
              </a:spcAft>
              <a:buFont typeface="Courier New" panose="02070309020205020404" pitchFamily="49" charset="0"/>
              <a:buChar char="o"/>
            </a:pPr>
            <a:r>
              <a:rPr lang="en-US" sz="2800" dirty="0">
                <a:latin typeface="Times New Roman" panose="02020603050405020304" pitchFamily="18" charset="0"/>
                <a:cs typeface="Times New Roman" panose="02020603050405020304" pitchFamily="18" charset="0"/>
              </a:rPr>
              <a:t>production of gasoline by catalytic cracking </a:t>
            </a:r>
            <a:r>
              <a:rPr lang="en-US" sz="2800" dirty="0" smtClean="0">
                <a:latin typeface="Times New Roman" panose="02020603050405020304" pitchFamily="18" charset="0"/>
                <a:cs typeface="Times New Roman" panose="02020603050405020304" pitchFamily="18" charset="0"/>
              </a:rPr>
              <a:t>process</a:t>
            </a:r>
            <a:r>
              <a:rPr lang="hu-HU" sz="2800" dirty="0">
                <a:latin typeface="Times New Roman" panose="02020603050405020304" pitchFamily="18" charset="0"/>
                <a:cs typeface="Times New Roman" panose="02020603050405020304" pitchFamily="18" charset="0"/>
              </a:rPr>
              <a:t> </a:t>
            </a:r>
            <a:r>
              <a:rPr lang="hu-HU" sz="2800" dirty="0" smtClean="0">
                <a:latin typeface="Times New Roman" panose="02020603050405020304" pitchFamily="18" charset="0"/>
                <a:cs typeface="Times New Roman" panose="02020603050405020304" pitchFamily="18" charset="0"/>
              </a:rPr>
              <a:t>(zeolite catalyst)</a:t>
            </a:r>
            <a:endParaRPr lang="hu-HU" sz="2800" dirty="0">
              <a:latin typeface="Times New Roman" panose="02020603050405020304" pitchFamily="18" charset="0"/>
              <a:cs typeface="Times New Roman" panose="02020603050405020304" pitchFamily="18" charset="0"/>
            </a:endParaRPr>
          </a:p>
          <a:p>
            <a:pPr marL="441325" indent="-441325">
              <a:spcBef>
                <a:spcPts val="0"/>
              </a:spcBef>
              <a:spcAft>
                <a:spcPts val="1000"/>
              </a:spcAft>
            </a:pPr>
            <a:r>
              <a:rPr lang="en-US" sz="3200" dirty="0">
                <a:latin typeface="Times New Roman" panose="02020603050405020304" pitchFamily="18" charset="0"/>
                <a:cs typeface="Times New Roman" panose="02020603050405020304" pitchFamily="18" charset="0"/>
              </a:rPr>
              <a:t>The most effective catalysts are found in living organisms </a:t>
            </a:r>
            <a:r>
              <a:rPr lang="en-US" sz="3200" dirty="0" smtClean="0">
                <a:latin typeface="Times New Roman" panose="02020603050405020304" pitchFamily="18" charset="0"/>
                <a:cs typeface="Times New Roman" panose="02020603050405020304" pitchFamily="18" charset="0"/>
              </a:rPr>
              <a:t>– </a:t>
            </a:r>
            <a:r>
              <a:rPr lang="hu-HU" sz="3200" dirty="0" smtClean="0">
                <a:latin typeface="Times New Roman" panose="02020603050405020304" pitchFamily="18" charset="0"/>
                <a:cs typeface="Times New Roman" panose="02020603050405020304" pitchFamily="18" charset="0"/>
              </a:rPr>
              <a:t>the </a:t>
            </a:r>
            <a:r>
              <a:rPr lang="en-US" sz="3200" dirty="0" smtClean="0">
                <a:latin typeface="Times New Roman" panose="02020603050405020304" pitchFamily="18" charset="0"/>
                <a:cs typeface="Times New Roman" panose="02020603050405020304" pitchFamily="18" charset="0"/>
              </a:rPr>
              <a:t>enzymes</a:t>
            </a:r>
            <a:r>
              <a:rPr lang="hu-HU" sz="3200" dirty="0">
                <a:latin typeface="Times New Roman" panose="02020603050405020304" pitchFamily="18" charset="0"/>
                <a:cs typeface="Times New Roman" panose="02020603050405020304" pitchFamily="18" charset="0"/>
              </a:rPr>
              <a:t>.</a:t>
            </a:r>
          </a:p>
          <a:p>
            <a:pPr marL="441325" indent="-441325">
              <a:spcBef>
                <a:spcPts val="0"/>
              </a:spcBef>
              <a:spcAft>
                <a:spcPts val="1000"/>
              </a:spcAft>
            </a:pPr>
            <a:r>
              <a:rPr lang="en-US" sz="3200" dirty="0">
                <a:latin typeface="Times New Roman" panose="02020603050405020304" pitchFamily="18" charset="0"/>
                <a:cs typeface="Times New Roman" panose="02020603050405020304" pitchFamily="18" charset="0"/>
              </a:rPr>
              <a:t>The typical </a:t>
            </a:r>
            <a:r>
              <a:rPr lang="hu-HU" sz="3200" dirty="0" smtClean="0">
                <a:latin typeface="Times New Roman" panose="02020603050405020304" pitchFamily="18" charset="0"/>
                <a:cs typeface="Times New Roman" panose="02020603050405020304" pitchFamily="18" charset="0"/>
              </a:rPr>
              <a:t>route</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of enzyme reactions </a:t>
            </a:r>
            <a:r>
              <a:rPr lang="hu-HU" sz="3200" dirty="0" smtClean="0">
                <a:latin typeface="Times New Roman" panose="02020603050405020304" pitchFamily="18" charset="0"/>
                <a:cs typeface="Times New Roman" panose="02020603050405020304" pitchFamily="18" charset="0"/>
              </a:rPr>
              <a:t>can be described by</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the </a:t>
            </a:r>
            <a:r>
              <a:rPr lang="en-US" sz="3200" dirty="0" err="1">
                <a:latin typeface="Times New Roman" panose="02020603050405020304" pitchFamily="18" charset="0"/>
                <a:cs typeface="Times New Roman" panose="02020603050405020304" pitchFamily="18" charset="0"/>
              </a:rPr>
              <a:t>Michaelis-Menten</a:t>
            </a:r>
            <a:r>
              <a:rPr lang="en-US" sz="3200" dirty="0">
                <a:latin typeface="Times New Roman" panose="02020603050405020304" pitchFamily="18" charset="0"/>
                <a:cs typeface="Times New Roman" panose="02020603050405020304" pitchFamily="18" charset="0"/>
              </a:rPr>
              <a:t> mechanism. The </a:t>
            </a:r>
            <a:r>
              <a:rPr lang="en-US" sz="3200" dirty="0" smtClean="0">
                <a:latin typeface="Times New Roman" panose="02020603050405020304" pitchFamily="18" charset="0"/>
                <a:cs typeface="Times New Roman" panose="02020603050405020304" pitchFamily="18" charset="0"/>
              </a:rPr>
              <a:t>enzyme</a:t>
            </a:r>
            <a:r>
              <a:rPr lang="hu-HU" sz="3200" dirty="0" smtClean="0">
                <a:latin typeface="Times New Roman" panose="02020603050405020304" pitchFamily="18" charset="0"/>
                <a:cs typeface="Times New Roman" panose="02020603050405020304" pitchFamily="18" charset="0"/>
              </a:rPr>
              <a:t> (</a:t>
            </a:r>
            <a:r>
              <a:rPr lang="hu-HU" sz="3200" i="1" dirty="0" smtClean="0">
                <a:latin typeface="Times New Roman" panose="02020603050405020304" pitchFamily="18" charset="0"/>
                <a:cs typeface="Times New Roman" panose="02020603050405020304" pitchFamily="18" charset="0"/>
              </a:rPr>
              <a:t>E</a:t>
            </a:r>
            <a:r>
              <a:rPr lang="hu-HU" sz="3200" dirty="0" smtClean="0">
                <a:latin typeface="Times New Roman" panose="02020603050405020304" pitchFamily="18" charset="0"/>
                <a:cs typeface="Times New Roman" panose="02020603050405020304" pitchFamily="18" charset="0"/>
              </a:rPr>
              <a:t>)-</a:t>
            </a:r>
            <a:r>
              <a:rPr lang="en-US" sz="3200" dirty="0" smtClean="0">
                <a:latin typeface="Times New Roman" panose="02020603050405020304" pitchFamily="18" charset="0"/>
                <a:cs typeface="Times New Roman" panose="02020603050405020304" pitchFamily="18" charset="0"/>
              </a:rPr>
              <a:t>substrate</a:t>
            </a:r>
            <a:r>
              <a:rPr lang="hu-HU" sz="3200" dirty="0" smtClean="0">
                <a:latin typeface="Times New Roman" panose="02020603050405020304" pitchFamily="18" charset="0"/>
                <a:cs typeface="Times New Roman" panose="02020603050405020304" pitchFamily="18" charset="0"/>
              </a:rPr>
              <a:t> (</a:t>
            </a:r>
            <a:r>
              <a:rPr lang="hu-HU" sz="3200" i="1" dirty="0" smtClean="0">
                <a:latin typeface="Times New Roman" panose="02020603050405020304" pitchFamily="18" charset="0"/>
                <a:cs typeface="Times New Roman" panose="02020603050405020304" pitchFamily="18" charset="0"/>
              </a:rPr>
              <a:t>S</a:t>
            </a:r>
            <a:r>
              <a:rPr lang="hu-HU" sz="3200" dirty="0" smtClean="0">
                <a:latin typeface="Times New Roman" panose="02020603050405020304" pitchFamily="18" charset="0"/>
                <a:cs typeface="Times New Roman" panose="02020603050405020304" pitchFamily="18" charset="0"/>
              </a:rPr>
              <a:t>)</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balance is shifted towards the formation of the </a:t>
            </a:r>
            <a:r>
              <a:rPr lang="en-US" sz="3200" i="1" dirty="0">
                <a:latin typeface="Times New Roman" panose="02020603050405020304" pitchFamily="18" charset="0"/>
                <a:cs typeface="Times New Roman" panose="02020603050405020304" pitchFamily="18" charset="0"/>
              </a:rPr>
              <a:t>ES</a:t>
            </a:r>
            <a:r>
              <a:rPr lang="en-US" sz="3200" dirty="0">
                <a:latin typeface="Times New Roman" panose="02020603050405020304" pitchFamily="18" charset="0"/>
                <a:cs typeface="Times New Roman" panose="02020603050405020304" pitchFamily="18" charset="0"/>
              </a:rPr>
              <a:t> complex</a:t>
            </a:r>
            <a:r>
              <a:rPr lang="hu-HU" sz="3200" dirty="0" smtClean="0">
                <a:latin typeface="Times New Roman" panose="02020603050405020304" pitchFamily="18" charset="0"/>
                <a:cs typeface="Times New Roman" panose="02020603050405020304" pitchFamily="18" charset="0"/>
              </a:rPr>
              <a:t>!</a:t>
            </a:r>
            <a:endParaRPr lang="hu-HU" sz="3200"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4" name="Szövegdoboz 3">
                <a:extLst>
                  <a:ext uri="{FF2B5EF4-FFF2-40B4-BE49-F238E27FC236}">
                    <a16:creationId xmlns:a16="http://schemas.microsoft.com/office/drawing/2014/main" id="{E8F48833-9697-4D4E-A16D-4DAD3D2D4F65}"/>
                  </a:ext>
                </a:extLst>
              </p:cNvPr>
              <p:cNvSpPr txBox="1"/>
              <p:nvPr/>
            </p:nvSpPr>
            <p:spPr>
              <a:xfrm>
                <a:off x="4564949" y="4452302"/>
                <a:ext cx="4187492" cy="492443"/>
              </a:xfrm>
              <a:prstGeom prst="rect">
                <a:avLst/>
              </a:prstGeom>
              <a:noFill/>
            </p:spPr>
            <p:txBody>
              <a:bodyPr wrap="none" lIns="0" tIns="0" rIns="0" bIns="0" rtlCol="0">
                <a:spAutoFit/>
              </a:bodyPr>
              <a:lstStyle/>
              <a:p>
                <a:pPr algn="ctr"/>
                <a14:m>
                  <m:oMathPara xmlns:m="http://schemas.openxmlformats.org/officeDocument/2006/math">
                    <m:oMathParaPr>
                      <m:jc m:val="center"/>
                    </m:oMathParaPr>
                    <m:oMath xmlns:m="http://schemas.openxmlformats.org/officeDocument/2006/math">
                      <m:r>
                        <a:rPr lang="hu-HU" sz="3200" b="0" i="1" smtClean="0">
                          <a:latin typeface="Cambria Math" panose="02040503050406030204" pitchFamily="18" charset="0"/>
                        </a:rPr>
                        <m:t>𝐸</m:t>
                      </m:r>
                      <m:r>
                        <a:rPr lang="hu-HU" sz="3200" b="0" i="1" smtClean="0">
                          <a:latin typeface="Cambria Math" panose="02040503050406030204" pitchFamily="18" charset="0"/>
                        </a:rPr>
                        <m:t>+</m:t>
                      </m:r>
                      <m:r>
                        <a:rPr lang="hu-HU" sz="3200" b="0" i="1" smtClean="0">
                          <a:latin typeface="Cambria Math" panose="02040503050406030204" pitchFamily="18" charset="0"/>
                        </a:rPr>
                        <m:t>𝑆</m:t>
                      </m:r>
                      <m:r>
                        <a:rPr lang="hu-HU" sz="3200" b="0" i="1" smtClean="0">
                          <a:latin typeface="Cambria Math" panose="02040503050406030204" pitchFamily="18" charset="0"/>
                          <a:ea typeface="Cambria Math" panose="02040503050406030204" pitchFamily="18" charset="0"/>
                        </a:rPr>
                        <m:t>⇌</m:t>
                      </m:r>
                      <m:d>
                        <m:dPr>
                          <m:begChr m:val="["/>
                          <m:endChr m:val="]"/>
                          <m:ctrlPr>
                            <a:rPr lang="hu-HU" sz="3200" i="1">
                              <a:latin typeface="Cambria Math" panose="02040503050406030204" pitchFamily="18" charset="0"/>
                            </a:rPr>
                          </m:ctrlPr>
                        </m:dPr>
                        <m:e>
                          <m:r>
                            <a:rPr lang="hu-HU" sz="3200" i="1" smtClean="0">
                              <a:latin typeface="Cambria Math" panose="02040503050406030204" pitchFamily="18" charset="0"/>
                            </a:rPr>
                            <m:t>𝐸</m:t>
                          </m:r>
                          <m:r>
                            <a:rPr lang="hu-HU" sz="3200" b="0" i="1" smtClean="0">
                              <a:latin typeface="Cambria Math" panose="02040503050406030204" pitchFamily="18" charset="0"/>
                            </a:rPr>
                            <m:t>𝑆</m:t>
                          </m:r>
                        </m:e>
                      </m:d>
                      <m:r>
                        <a:rPr lang="hu-HU" sz="3200" b="0" i="1" smtClean="0">
                          <a:latin typeface="Cambria Math" panose="02040503050406030204" pitchFamily="18" charset="0"/>
                          <a:ea typeface="Cambria Math" panose="02040503050406030204" pitchFamily="18" charset="0"/>
                        </a:rPr>
                        <m:t>⟶</m:t>
                      </m:r>
                      <m:r>
                        <a:rPr lang="hu-HU" sz="3200" b="0" i="1" smtClean="0">
                          <a:latin typeface="Cambria Math" panose="02040503050406030204" pitchFamily="18" charset="0"/>
                        </a:rPr>
                        <m:t>𝐸</m:t>
                      </m:r>
                      <m:r>
                        <a:rPr lang="hu-HU" sz="3200" b="0" i="1" smtClean="0">
                          <a:latin typeface="Cambria Math" panose="02040503050406030204" pitchFamily="18" charset="0"/>
                        </a:rPr>
                        <m:t>+</m:t>
                      </m:r>
                      <m:r>
                        <a:rPr lang="hu-HU" sz="3200" b="0" i="1" smtClean="0">
                          <a:latin typeface="Cambria Math" panose="02040503050406030204" pitchFamily="18" charset="0"/>
                        </a:rPr>
                        <m:t>𝑃</m:t>
                      </m:r>
                    </m:oMath>
                  </m:oMathPara>
                </a14:m>
                <a:endParaRPr lang="hu-HU" sz="3200" dirty="0"/>
              </a:p>
            </p:txBody>
          </p:sp>
        </mc:Choice>
        <mc:Fallback xmlns="">
          <p:sp>
            <p:nvSpPr>
              <p:cNvPr id="4" name="Szövegdoboz 3">
                <a:extLst>
                  <a:ext uri="{FF2B5EF4-FFF2-40B4-BE49-F238E27FC236}">
                    <a16:creationId xmlns:a16="http://schemas.microsoft.com/office/drawing/2014/main" id="{E8F48833-9697-4D4E-A16D-4DAD3D2D4F65}"/>
                  </a:ext>
                </a:extLst>
              </p:cNvPr>
              <p:cNvSpPr txBox="1">
                <a:spLocks noRot="1" noChangeAspect="1" noMove="1" noResize="1" noEditPoints="1" noAdjustHandles="1" noChangeArrowheads="1" noChangeShapeType="1" noTextEdit="1"/>
              </p:cNvSpPr>
              <p:nvPr/>
            </p:nvSpPr>
            <p:spPr>
              <a:xfrm>
                <a:off x="4564949" y="4452302"/>
                <a:ext cx="4187492" cy="492443"/>
              </a:xfrm>
              <a:prstGeom prst="rect">
                <a:avLst/>
              </a:prstGeom>
              <a:blipFill>
                <a:blip r:embed="rId2"/>
                <a:stretch>
                  <a:fillRect/>
                </a:stretch>
              </a:blipFill>
            </p:spPr>
            <p:txBody>
              <a:bodyPr/>
              <a:lstStyle/>
              <a:p>
                <a:r>
                  <a:rPr lang="hu-HU">
                    <a:noFill/>
                  </a:rPr>
                  <a:t> </a:t>
                </a:r>
              </a:p>
            </p:txBody>
          </p:sp>
        </mc:Fallback>
      </mc:AlternateContent>
      <mc:AlternateContent xmlns:mc="http://schemas.openxmlformats.org/markup-compatibility/2006" xmlns:a14="http://schemas.microsoft.com/office/drawing/2010/main">
        <mc:Choice Requires="a14">
          <p:sp>
            <p:nvSpPr>
              <p:cNvPr id="5" name="Szövegdoboz 4">
                <a:extLst>
                  <a:ext uri="{FF2B5EF4-FFF2-40B4-BE49-F238E27FC236}">
                    <a16:creationId xmlns:a16="http://schemas.microsoft.com/office/drawing/2014/main" id="{057F1F9E-120D-4DAC-8E97-B680DAE7BD67}"/>
                  </a:ext>
                </a:extLst>
              </p:cNvPr>
              <p:cNvSpPr txBox="1"/>
              <p:nvPr/>
            </p:nvSpPr>
            <p:spPr>
              <a:xfrm>
                <a:off x="5638800" y="4419600"/>
                <a:ext cx="437620" cy="49244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hu-HU" sz="3200" b="1" i="1" smtClean="0">
                          <a:solidFill>
                            <a:srgbClr val="FF0000"/>
                          </a:solidFill>
                          <a:latin typeface="Cambria Math" panose="02040503050406030204" pitchFamily="18" charset="0"/>
                          <a:ea typeface="Cambria Math" panose="02040503050406030204" pitchFamily="18" charset="0"/>
                        </a:rPr>
                        <m:t>⇀</m:t>
                      </m:r>
                    </m:oMath>
                  </m:oMathPara>
                </a14:m>
                <a:endParaRPr lang="hu-HU" sz="3200" b="1" dirty="0">
                  <a:solidFill>
                    <a:srgbClr val="FF0000"/>
                  </a:solidFill>
                </a:endParaRPr>
              </a:p>
            </p:txBody>
          </p:sp>
        </mc:Choice>
        <mc:Fallback xmlns="">
          <p:sp>
            <p:nvSpPr>
              <p:cNvPr id="5" name="Szövegdoboz 4">
                <a:extLst>
                  <a:ext uri="{FF2B5EF4-FFF2-40B4-BE49-F238E27FC236}">
                    <a16:creationId xmlns:a16="http://schemas.microsoft.com/office/drawing/2014/main" id="{057F1F9E-120D-4DAC-8E97-B680DAE7BD67}"/>
                  </a:ext>
                </a:extLst>
              </p:cNvPr>
              <p:cNvSpPr txBox="1">
                <a:spLocks noRot="1" noChangeAspect="1" noMove="1" noResize="1" noEditPoints="1" noAdjustHandles="1" noChangeArrowheads="1" noChangeShapeType="1" noTextEdit="1"/>
              </p:cNvSpPr>
              <p:nvPr/>
            </p:nvSpPr>
            <p:spPr>
              <a:xfrm>
                <a:off x="5638800" y="4419600"/>
                <a:ext cx="437620" cy="492443"/>
              </a:xfrm>
              <a:prstGeom prst="rect">
                <a:avLst/>
              </a:prstGeom>
              <a:blipFill>
                <a:blip r:embed="rId3"/>
                <a:stretch>
                  <a:fillRect/>
                </a:stretch>
              </a:blipFill>
            </p:spPr>
            <p:txBody>
              <a:bodyPr/>
              <a:lstStyle/>
              <a:p>
                <a:r>
                  <a:rPr lang="hu-HU">
                    <a:noFill/>
                  </a:rPr>
                  <a:t> </a:t>
                </a:r>
              </a:p>
            </p:txBody>
          </p:sp>
        </mc:Fallback>
      </mc:AlternateContent>
    </p:spTree>
    <p:extLst>
      <p:ext uri="{BB962C8B-B14F-4D97-AF65-F5344CB8AC3E}">
        <p14:creationId xmlns:p14="http://schemas.microsoft.com/office/powerpoint/2010/main" val="3192703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50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additive="base">
                                        <p:cTn id="12"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500"/>
                            </p:stCondLst>
                            <p:childTnLst>
                              <p:par>
                                <p:cTn id="15" presetID="2" presetClass="entr" presetSubtype="4" fill="hold" nodeType="afterEffect">
                                  <p:stCondLst>
                                    <p:cond delay="50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par>
                          <p:cTn id="25" fill="hold">
                            <p:stCondLst>
                              <p:cond delay="500"/>
                            </p:stCondLst>
                            <p:childTnLst>
                              <p:par>
                                <p:cTn id="26" presetID="1" presetClass="entr" presetSubtype="0" fill="hold" grpId="0" nodeType="afterEffect">
                                  <p:stCondLst>
                                    <p:cond delay="500"/>
                                  </p:stCondLst>
                                  <p:childTnLst>
                                    <p:set>
                                      <p:cBhvr>
                                        <p:cTn id="27" dur="1" fill="hold">
                                          <p:stCondLst>
                                            <p:cond delay="0"/>
                                          </p:stCondLst>
                                        </p:cTn>
                                        <p:tgtEl>
                                          <p:spTgt spid="4"/>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 calcmode="lin" valueType="num">
                                      <p:cBhvr additive="base">
                                        <p:cTn id="32"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par>
                          <p:cTn id="34" fill="hold">
                            <p:stCondLst>
                              <p:cond delay="500"/>
                            </p:stCondLst>
                            <p:childTnLst>
                              <p:par>
                                <p:cTn id="35" presetID="2" presetClass="entr" presetSubtype="4" fill="hold" grpId="0" nodeType="afterEffect">
                                  <p:stCondLst>
                                    <p:cond delay="500"/>
                                  </p:stCondLst>
                                  <p:childTnLst>
                                    <p:set>
                                      <p:cBhvr>
                                        <p:cTn id="36" dur="1" fill="hold">
                                          <p:stCondLst>
                                            <p:cond delay="0"/>
                                          </p:stCondLst>
                                        </p:cTn>
                                        <p:tgtEl>
                                          <p:spTgt spid="5"/>
                                        </p:tgtEl>
                                        <p:attrNameLst>
                                          <p:attrName>style.visibility</p:attrName>
                                        </p:attrNameLst>
                                      </p:cBhvr>
                                      <p:to>
                                        <p:strVal val="visible"/>
                                      </p:to>
                                    </p:set>
                                    <p:anim calcmode="lin" valueType="num">
                                      <p:cBhvr additive="base">
                                        <p:cTn id="37" dur="500" fill="hold"/>
                                        <p:tgtEl>
                                          <p:spTgt spid="5"/>
                                        </p:tgtEl>
                                        <p:attrNameLst>
                                          <p:attrName>ppt_x</p:attrName>
                                        </p:attrNameLst>
                                      </p:cBhvr>
                                      <p:tavLst>
                                        <p:tav tm="0">
                                          <p:val>
                                            <p:strVal val="#ppt_x"/>
                                          </p:val>
                                        </p:tav>
                                        <p:tav tm="100000">
                                          <p:val>
                                            <p:strVal val="#ppt_x"/>
                                          </p:val>
                                        </p:tav>
                                      </p:tavLst>
                                    </p:anim>
                                    <p:anim calcmode="lin" valueType="num">
                                      <p:cBhvr additive="base">
                                        <p:cTn id="3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50E7FE7-7A6B-4BF8-9EE5-6AB1B782DF72}"/>
              </a:ext>
            </a:extLst>
          </p:cNvPr>
          <p:cNvSpPr>
            <a:spLocks noGrp="1"/>
          </p:cNvSpPr>
          <p:nvPr>
            <p:ph type="title"/>
          </p:nvPr>
        </p:nvSpPr>
        <p:spPr/>
        <p:txBody>
          <a:bodyPr/>
          <a:lstStyle/>
          <a:p>
            <a:pPr algn="ctr"/>
            <a:r>
              <a:rPr lang="hu-HU" dirty="0" smtClean="0">
                <a:latin typeface="Times New Roman" panose="02020603050405020304" pitchFamily="18" charset="0"/>
                <a:cs typeface="Times New Roman" panose="02020603050405020304" pitchFamily="18" charset="0"/>
              </a:rPr>
              <a:t>Inhibitors</a:t>
            </a:r>
            <a:endParaRPr lang="hu-HU" dirty="0">
              <a:latin typeface="Times New Roman" panose="02020603050405020304" pitchFamily="18" charset="0"/>
              <a:cs typeface="Times New Roman" panose="02020603050405020304" pitchFamily="18" charset="0"/>
            </a:endParaRPr>
          </a:p>
        </p:txBody>
      </p:sp>
      <p:sp>
        <p:nvSpPr>
          <p:cNvPr id="3" name="Tartalom helye 2">
            <a:extLst>
              <a:ext uri="{FF2B5EF4-FFF2-40B4-BE49-F238E27FC236}">
                <a16:creationId xmlns:a16="http://schemas.microsoft.com/office/drawing/2014/main" id="{1F5E4F99-4D1F-402A-952B-787EE227920B}"/>
              </a:ext>
            </a:extLst>
          </p:cNvPr>
          <p:cNvSpPr>
            <a:spLocks noGrp="1"/>
          </p:cNvSpPr>
          <p:nvPr>
            <p:ph idx="1"/>
          </p:nvPr>
        </p:nvSpPr>
        <p:spPr>
          <a:xfrm>
            <a:off x="350520" y="1825624"/>
            <a:ext cx="11490960" cy="4925696"/>
          </a:xfrm>
        </p:spPr>
        <p:txBody>
          <a:bodyPr>
            <a:normAutofit/>
          </a:bodyPr>
          <a:lstStyle/>
          <a:p>
            <a:pPr marL="441325" indent="-441325">
              <a:spcBef>
                <a:spcPts val="0"/>
              </a:spcBef>
              <a:spcAft>
                <a:spcPts val="1000"/>
              </a:spcAft>
            </a:pPr>
            <a:r>
              <a:rPr lang="en-US" sz="3200" dirty="0">
                <a:latin typeface="Times New Roman" panose="02020603050405020304" pitchFamily="18" charset="0"/>
                <a:cs typeface="Times New Roman" panose="02020603050405020304" pitchFamily="18" charset="0"/>
              </a:rPr>
              <a:t>The phenomenon of inhibition can be </a:t>
            </a:r>
            <a:r>
              <a:rPr lang="hu-HU" sz="3200" dirty="0" smtClean="0">
                <a:latin typeface="Times New Roman" panose="02020603050405020304" pitchFamily="18" charset="0"/>
                <a:cs typeface="Times New Roman" panose="02020603050405020304" pitchFamily="18" charset="0"/>
              </a:rPr>
              <a:t>observed</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when the inhibitor binds to the enzyme and prevents the enzyme from </a:t>
            </a:r>
            <a:r>
              <a:rPr lang="en-US" sz="3200" dirty="0" smtClean="0">
                <a:latin typeface="Times New Roman" panose="02020603050405020304" pitchFamily="18" charset="0"/>
                <a:cs typeface="Times New Roman" panose="02020603050405020304" pitchFamily="18" charset="0"/>
              </a:rPr>
              <a:t>functioning</a:t>
            </a:r>
            <a:r>
              <a:rPr lang="hu-HU" sz="3200" dirty="0" smtClean="0">
                <a:latin typeface="Times New Roman" panose="02020603050405020304" pitchFamily="18" charset="0"/>
                <a:cs typeface="Times New Roman" panose="02020603050405020304" pitchFamily="18" charset="0"/>
              </a:rPr>
              <a:t>.</a:t>
            </a:r>
            <a:endParaRPr lang="hu-HU" sz="3200" dirty="0">
              <a:latin typeface="Times New Roman" panose="02020603050405020304" pitchFamily="18" charset="0"/>
              <a:cs typeface="Times New Roman" panose="02020603050405020304" pitchFamily="18" charset="0"/>
            </a:endParaRPr>
          </a:p>
          <a:p>
            <a:pPr marL="441325" indent="-441325">
              <a:spcBef>
                <a:spcPts val="0"/>
              </a:spcBef>
              <a:spcAft>
                <a:spcPts val="1000"/>
              </a:spcAft>
            </a:pPr>
            <a:r>
              <a:rPr lang="en-US" sz="3200" dirty="0">
                <a:latin typeface="Times New Roman" panose="02020603050405020304" pitchFamily="18" charset="0"/>
                <a:cs typeface="Times New Roman" panose="02020603050405020304" pitchFamily="18" charset="0"/>
              </a:rPr>
              <a:t>There are several ways to do </a:t>
            </a:r>
            <a:r>
              <a:rPr lang="en-US" sz="3200" dirty="0" smtClean="0">
                <a:latin typeface="Times New Roman" panose="02020603050405020304" pitchFamily="18" charset="0"/>
                <a:cs typeface="Times New Roman" panose="02020603050405020304" pitchFamily="18" charset="0"/>
              </a:rPr>
              <a:t>this</a:t>
            </a:r>
            <a:r>
              <a:rPr lang="hu-HU" sz="3200" dirty="0" smtClean="0">
                <a:latin typeface="Times New Roman" panose="02020603050405020304" pitchFamily="18" charset="0"/>
                <a:cs typeface="Times New Roman" panose="02020603050405020304" pitchFamily="18" charset="0"/>
              </a:rPr>
              <a:t>:</a:t>
            </a:r>
            <a:endParaRPr lang="hu-HU" sz="3200" dirty="0">
              <a:latin typeface="Times New Roman" panose="02020603050405020304" pitchFamily="18" charset="0"/>
              <a:cs typeface="Times New Roman" panose="02020603050405020304" pitchFamily="18" charset="0"/>
            </a:endParaRPr>
          </a:p>
          <a:p>
            <a:pPr marL="1082675" lvl="1" indent="-641350">
              <a:spcBef>
                <a:spcPts val="0"/>
              </a:spcBef>
              <a:spcAft>
                <a:spcPts val="1000"/>
              </a:spcAft>
              <a:buFont typeface="Courier New" panose="02070309020205020404" pitchFamily="49" charset="0"/>
              <a:buChar char="o"/>
            </a:pPr>
            <a:r>
              <a:rPr lang="en-US" sz="2800" dirty="0">
                <a:latin typeface="Times New Roman" panose="02020603050405020304" pitchFamily="18" charset="0"/>
                <a:cs typeface="Times New Roman" panose="02020603050405020304" pitchFamily="18" charset="0"/>
              </a:rPr>
              <a:t>the inhibitor takes the place of the substrate and binds </a:t>
            </a:r>
            <a:r>
              <a:rPr lang="hu-HU" sz="2800" dirty="0" smtClean="0">
                <a:latin typeface="Times New Roman" panose="02020603050405020304" pitchFamily="18" charset="0"/>
                <a:cs typeface="Times New Roman" panose="02020603050405020304" pitchFamily="18" charset="0"/>
              </a:rPr>
              <a:t>stronger</a:t>
            </a:r>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there</a:t>
            </a:r>
            <a:r>
              <a:rPr lang="hu-HU" sz="2800" dirty="0" smtClean="0">
                <a:latin typeface="Times New Roman" panose="02020603050405020304" pitchFamily="18" charset="0"/>
                <a:cs typeface="Times New Roman" panose="02020603050405020304" pitchFamily="18" charset="0"/>
              </a:rPr>
              <a:t>.</a:t>
            </a:r>
            <a:endParaRPr lang="hu-HU" sz="2800" dirty="0">
              <a:latin typeface="Times New Roman" panose="02020603050405020304" pitchFamily="18" charset="0"/>
              <a:cs typeface="Times New Roman" panose="02020603050405020304" pitchFamily="18" charset="0"/>
            </a:endParaRPr>
          </a:p>
          <a:p>
            <a:pPr marL="1082675" lvl="1" indent="-641350">
              <a:spcBef>
                <a:spcPts val="0"/>
              </a:spcBef>
              <a:spcAft>
                <a:spcPts val="1000"/>
              </a:spcAft>
              <a:buFont typeface="Courier New" panose="02070309020205020404" pitchFamily="49" charset="0"/>
              <a:buChar char="o"/>
            </a:pPr>
            <a:r>
              <a:rPr lang="en-US" sz="2800" dirty="0">
                <a:latin typeface="Times New Roman" panose="02020603050405020304" pitchFamily="18" charset="0"/>
                <a:cs typeface="Times New Roman" panose="02020603050405020304" pitchFamily="18" charset="0"/>
              </a:rPr>
              <a:t>the inhibitor binds to another part of the enzyme, and its </a:t>
            </a:r>
            <a:r>
              <a:rPr lang="hu-HU" sz="2800" dirty="0" smtClean="0">
                <a:latin typeface="Times New Roman" panose="02020603050405020304" pitchFamily="18" charset="0"/>
                <a:cs typeface="Times New Roman" panose="02020603050405020304" pitchFamily="18" charset="0"/>
              </a:rPr>
              <a:t>3D</a:t>
            </a:r>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structure is modified in such a way that the substrate cannot bind, or the groups </a:t>
            </a:r>
            <a:r>
              <a:rPr lang="hu-HU" sz="2800" dirty="0" smtClean="0">
                <a:latin typeface="Times New Roman" panose="02020603050405020304" pitchFamily="18" charset="0"/>
                <a:cs typeface="Times New Roman" panose="02020603050405020304" pitchFamily="18" charset="0"/>
              </a:rPr>
              <a:t>assisting</a:t>
            </a:r>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the </a:t>
            </a:r>
            <a:r>
              <a:rPr lang="hu-HU" sz="2800" dirty="0" smtClean="0">
                <a:latin typeface="Times New Roman" panose="02020603050405020304" pitchFamily="18" charset="0"/>
                <a:cs typeface="Times New Roman" panose="02020603050405020304" pitchFamily="18" charset="0"/>
              </a:rPr>
              <a:t>enzymatic catalysis</a:t>
            </a:r>
            <a:r>
              <a:rPr lang="en-US" sz="2800" dirty="0" smtClean="0">
                <a:latin typeface="Times New Roman" panose="02020603050405020304" pitchFamily="18" charset="0"/>
                <a:cs typeface="Times New Roman" panose="02020603050405020304" pitchFamily="18" charset="0"/>
              </a:rPr>
              <a:t> </a:t>
            </a:r>
            <a:r>
              <a:rPr lang="hu-HU" sz="2800" dirty="0" smtClean="0">
                <a:latin typeface="Times New Roman" panose="02020603050405020304" pitchFamily="18" charset="0"/>
                <a:cs typeface="Times New Roman" panose="02020603050405020304" pitchFamily="18" charset="0"/>
              </a:rPr>
              <a:t>are out of optimal position</a:t>
            </a:r>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and the transformation cannot take place</a:t>
            </a:r>
            <a:r>
              <a:rPr lang="hu-HU" sz="2800" dirty="0" smtClean="0">
                <a:latin typeface="Times New Roman" panose="02020603050405020304" pitchFamily="18" charset="0"/>
                <a:cs typeface="Times New Roman" panose="02020603050405020304" pitchFamily="18" charset="0"/>
              </a:rPr>
              <a:t>.</a:t>
            </a:r>
            <a:endParaRPr lang="hu-HU" sz="2800" dirty="0">
              <a:latin typeface="Times New Roman" panose="02020603050405020304" pitchFamily="18" charset="0"/>
              <a:cs typeface="Times New Roman" panose="02020603050405020304" pitchFamily="18" charset="0"/>
            </a:endParaRPr>
          </a:p>
          <a:p>
            <a:pPr marL="625475" indent="-641350">
              <a:spcBef>
                <a:spcPts val="0"/>
              </a:spcBef>
              <a:spcAft>
                <a:spcPts val="1000"/>
              </a:spcAft>
            </a:pPr>
            <a:r>
              <a:rPr lang="hu-HU" sz="3200" dirty="0" smtClean="0">
                <a:latin typeface="Times New Roman" panose="02020603050405020304" pitchFamily="18" charset="0"/>
                <a:cs typeface="Times New Roman" panose="02020603050405020304" pitchFamily="18" charset="0"/>
              </a:rPr>
              <a:t>P</a:t>
            </a:r>
            <a:r>
              <a:rPr lang="en-US" sz="3200" dirty="0" err="1" smtClean="0">
                <a:latin typeface="Times New Roman" panose="02020603050405020304" pitchFamily="18" charset="0"/>
                <a:cs typeface="Times New Roman" panose="02020603050405020304" pitchFamily="18" charset="0"/>
              </a:rPr>
              <a:t>oisons</a:t>
            </a:r>
            <a:r>
              <a:rPr lang="hu-HU" sz="3200" dirty="0" smtClean="0">
                <a:latin typeface="Times New Roman" panose="02020603050405020304" pitchFamily="18" charset="0"/>
                <a:cs typeface="Times New Roman" panose="02020603050405020304" pitchFamily="18" charset="0"/>
              </a:rPr>
              <a:t> and numerous</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medicines also </a:t>
            </a:r>
            <a:r>
              <a:rPr lang="en-US" sz="3200" dirty="0" smtClean="0">
                <a:latin typeface="Times New Roman" panose="02020603050405020304" pitchFamily="18" charset="0"/>
                <a:cs typeface="Times New Roman" panose="02020603050405020304" pitchFamily="18" charset="0"/>
              </a:rPr>
              <a:t>work</a:t>
            </a:r>
            <a:r>
              <a:rPr lang="hu-HU" sz="3200" dirty="0" smtClean="0">
                <a:latin typeface="Times New Roman" panose="02020603050405020304" pitchFamily="18" charset="0"/>
                <a:cs typeface="Times New Roman" panose="02020603050405020304" pitchFamily="18" charset="0"/>
              </a:rPr>
              <a:t> in</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this way</a:t>
            </a:r>
            <a:r>
              <a:rPr lang="hu-HU" sz="3200" dirty="0" smtClean="0">
                <a:latin typeface="Times New Roman" panose="02020603050405020304" pitchFamily="18" charset="0"/>
                <a:cs typeface="Times New Roman" panose="02020603050405020304" pitchFamily="18" charset="0"/>
              </a:rPr>
              <a:t>!</a:t>
            </a:r>
            <a:endParaRPr lang="hu-HU"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39251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Kép 2">
            <a:extLst>
              <a:ext uri="{FF2B5EF4-FFF2-40B4-BE49-F238E27FC236}">
                <a16:creationId xmlns:a16="http://schemas.microsoft.com/office/drawing/2014/main" id="{EA838AC7-9E23-4B70-81D4-27BB2D57572B}"/>
              </a:ext>
            </a:extLst>
          </p:cNvPr>
          <p:cNvPicPr>
            <a:picLocks noChangeAspect="1"/>
          </p:cNvPicPr>
          <p:nvPr/>
        </p:nvPicPr>
        <p:blipFill>
          <a:blip r:embed="rId4"/>
          <a:stretch>
            <a:fillRect/>
          </a:stretch>
        </p:blipFill>
        <p:spPr>
          <a:xfrm>
            <a:off x="60293" y="2086134"/>
            <a:ext cx="7200000" cy="4575125"/>
          </a:xfrm>
          <a:prstGeom prst="rect">
            <a:avLst/>
          </a:prstGeom>
        </p:spPr>
      </p:pic>
      <p:sp>
        <p:nvSpPr>
          <p:cNvPr id="4" name="Szövegdoboz 3">
            <a:extLst>
              <a:ext uri="{FF2B5EF4-FFF2-40B4-BE49-F238E27FC236}">
                <a16:creationId xmlns:a16="http://schemas.microsoft.com/office/drawing/2014/main" id="{3B35EC7E-E094-4543-81A2-E2BD1C7CAF38}"/>
              </a:ext>
            </a:extLst>
          </p:cNvPr>
          <p:cNvSpPr txBox="1"/>
          <p:nvPr/>
        </p:nvSpPr>
        <p:spPr>
          <a:xfrm>
            <a:off x="4598670" y="2712720"/>
            <a:ext cx="524503" cy="523220"/>
          </a:xfrm>
          <a:prstGeom prst="rect">
            <a:avLst/>
          </a:prstGeom>
          <a:noFill/>
        </p:spPr>
        <p:txBody>
          <a:bodyPr wrap="none" rtlCol="0">
            <a:spAutoFit/>
          </a:bodyPr>
          <a:lstStyle/>
          <a:p>
            <a:r>
              <a:rPr lang="hu-HU" sz="2800" dirty="0" err="1">
                <a:solidFill>
                  <a:schemeClr val="accent1"/>
                </a:solidFill>
                <a:latin typeface="Times New Roman" panose="02020603050405020304" pitchFamily="18" charset="0"/>
                <a:cs typeface="Times New Roman" panose="02020603050405020304" pitchFamily="18" charset="0"/>
              </a:rPr>
              <a:t>n</a:t>
            </a:r>
            <a:r>
              <a:rPr lang="hu-HU" sz="2800" baseline="-25000" dirty="0" err="1">
                <a:solidFill>
                  <a:schemeClr val="accent1"/>
                </a:solidFill>
                <a:latin typeface="Times New Roman" panose="02020603050405020304" pitchFamily="18" charset="0"/>
                <a:cs typeface="Times New Roman" panose="02020603050405020304" pitchFamily="18" charset="0"/>
              </a:rPr>
              <a:t>C</a:t>
            </a:r>
            <a:endParaRPr lang="hu-HU" sz="2800" baseline="-25000" dirty="0">
              <a:solidFill>
                <a:schemeClr val="accent1"/>
              </a:solidFill>
              <a:latin typeface="Times New Roman" panose="02020603050405020304" pitchFamily="18" charset="0"/>
              <a:cs typeface="Times New Roman" panose="02020603050405020304" pitchFamily="18" charset="0"/>
            </a:endParaRPr>
          </a:p>
        </p:txBody>
      </p:sp>
      <p:sp>
        <p:nvSpPr>
          <p:cNvPr id="5" name="Szövegdoboz 4">
            <a:extLst>
              <a:ext uri="{FF2B5EF4-FFF2-40B4-BE49-F238E27FC236}">
                <a16:creationId xmlns:a16="http://schemas.microsoft.com/office/drawing/2014/main" id="{B59766C7-C2C4-4D8D-9EE1-DC9F513DE170}"/>
              </a:ext>
            </a:extLst>
          </p:cNvPr>
          <p:cNvSpPr txBox="1"/>
          <p:nvPr/>
        </p:nvSpPr>
        <p:spPr>
          <a:xfrm>
            <a:off x="4577715" y="4175760"/>
            <a:ext cx="537327" cy="523220"/>
          </a:xfrm>
          <a:prstGeom prst="rect">
            <a:avLst/>
          </a:prstGeom>
          <a:noFill/>
        </p:spPr>
        <p:txBody>
          <a:bodyPr wrap="none" rtlCol="0">
            <a:spAutoFit/>
          </a:bodyPr>
          <a:lstStyle/>
          <a:p>
            <a:r>
              <a:rPr lang="hu-HU" sz="2800" dirty="0" err="1">
                <a:solidFill>
                  <a:schemeClr val="accent2"/>
                </a:solidFill>
                <a:latin typeface="Times New Roman" panose="02020603050405020304" pitchFamily="18" charset="0"/>
                <a:cs typeface="Times New Roman" panose="02020603050405020304" pitchFamily="18" charset="0"/>
              </a:rPr>
              <a:t>n</a:t>
            </a:r>
            <a:r>
              <a:rPr lang="hu-HU" sz="2800" baseline="-25000" dirty="0" err="1">
                <a:solidFill>
                  <a:schemeClr val="accent2"/>
                </a:solidFill>
                <a:latin typeface="Times New Roman" panose="02020603050405020304" pitchFamily="18" charset="0"/>
                <a:cs typeface="Times New Roman" panose="02020603050405020304" pitchFamily="18" charset="0"/>
              </a:rPr>
              <a:t>A</a:t>
            </a:r>
            <a:endParaRPr lang="hu-HU" sz="2800" baseline="-25000" dirty="0">
              <a:solidFill>
                <a:schemeClr val="accent2"/>
              </a:solidFill>
              <a:latin typeface="Times New Roman" panose="02020603050405020304" pitchFamily="18" charset="0"/>
              <a:cs typeface="Times New Roman" panose="02020603050405020304" pitchFamily="18" charset="0"/>
            </a:endParaRPr>
          </a:p>
        </p:txBody>
      </p:sp>
      <p:sp>
        <p:nvSpPr>
          <p:cNvPr id="6" name="Szövegdoboz 5">
            <a:extLst>
              <a:ext uri="{FF2B5EF4-FFF2-40B4-BE49-F238E27FC236}">
                <a16:creationId xmlns:a16="http://schemas.microsoft.com/office/drawing/2014/main" id="{A51E37FC-21A1-4AD2-A437-F227FFA72E6D}"/>
              </a:ext>
            </a:extLst>
          </p:cNvPr>
          <p:cNvSpPr txBox="1"/>
          <p:nvPr/>
        </p:nvSpPr>
        <p:spPr>
          <a:xfrm>
            <a:off x="4592955" y="5219700"/>
            <a:ext cx="524503" cy="523220"/>
          </a:xfrm>
          <a:prstGeom prst="rect">
            <a:avLst/>
          </a:prstGeom>
          <a:noFill/>
        </p:spPr>
        <p:txBody>
          <a:bodyPr wrap="none" rtlCol="0">
            <a:spAutoFit/>
          </a:bodyPr>
          <a:lstStyle/>
          <a:p>
            <a:r>
              <a:rPr lang="hu-HU" sz="2800" dirty="0" err="1">
                <a:solidFill>
                  <a:schemeClr val="accent3"/>
                </a:solidFill>
                <a:latin typeface="Times New Roman" panose="02020603050405020304" pitchFamily="18" charset="0"/>
                <a:cs typeface="Times New Roman" panose="02020603050405020304" pitchFamily="18" charset="0"/>
              </a:rPr>
              <a:t>n</a:t>
            </a:r>
            <a:r>
              <a:rPr lang="hu-HU" sz="2800" baseline="-25000" dirty="0" err="1">
                <a:solidFill>
                  <a:schemeClr val="accent3"/>
                </a:solidFill>
                <a:latin typeface="Times New Roman" panose="02020603050405020304" pitchFamily="18" charset="0"/>
                <a:cs typeface="Times New Roman" panose="02020603050405020304" pitchFamily="18" charset="0"/>
              </a:rPr>
              <a:t>B</a:t>
            </a:r>
            <a:endParaRPr lang="hu-HU" sz="2800" baseline="-25000" dirty="0">
              <a:solidFill>
                <a:schemeClr val="accent3"/>
              </a:solidFill>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7" name="Szövegdoboz 6">
                <a:extLst>
                  <a:ext uri="{FF2B5EF4-FFF2-40B4-BE49-F238E27FC236}">
                    <a16:creationId xmlns:a16="http://schemas.microsoft.com/office/drawing/2014/main" id="{904EF201-21F4-4BFC-BC9D-06EA10D02F1A}"/>
                  </a:ext>
                </a:extLst>
              </p:cNvPr>
              <p:cNvSpPr txBox="1"/>
              <p:nvPr/>
            </p:nvSpPr>
            <p:spPr>
              <a:xfrm>
                <a:off x="1232920" y="2844006"/>
                <a:ext cx="2605906" cy="49244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hu-HU" sz="3200" b="0" i="1" smtClean="0">
                          <a:latin typeface="Cambria Math" panose="02040503050406030204" pitchFamily="18" charset="0"/>
                        </a:rPr>
                        <m:t>2</m:t>
                      </m:r>
                      <m:r>
                        <a:rPr lang="hu-HU" sz="3200" b="0" i="1" smtClean="0">
                          <a:solidFill>
                            <a:schemeClr val="accent2"/>
                          </a:solidFill>
                          <a:latin typeface="Cambria Math" panose="02040503050406030204" pitchFamily="18" charset="0"/>
                        </a:rPr>
                        <m:t>𝐴</m:t>
                      </m:r>
                      <m:r>
                        <a:rPr lang="hu-HU" sz="3200" b="0" i="1" smtClean="0">
                          <a:latin typeface="Cambria Math" panose="02040503050406030204" pitchFamily="18" charset="0"/>
                        </a:rPr>
                        <m:t>+3</m:t>
                      </m:r>
                      <m:r>
                        <a:rPr lang="hu-HU" sz="3200" b="0" i="1" smtClean="0">
                          <a:solidFill>
                            <a:schemeClr val="accent3"/>
                          </a:solidFill>
                          <a:latin typeface="Cambria Math" panose="02040503050406030204" pitchFamily="18" charset="0"/>
                        </a:rPr>
                        <m:t>𝐵</m:t>
                      </m:r>
                      <m:r>
                        <a:rPr lang="hu-HU" sz="3200" b="0" i="1" smtClean="0">
                          <a:latin typeface="Cambria Math" panose="02040503050406030204" pitchFamily="18" charset="0"/>
                        </a:rPr>
                        <m:t>=5</m:t>
                      </m:r>
                      <m:r>
                        <a:rPr lang="hu-HU" sz="3200" b="0" i="1" smtClean="0">
                          <a:solidFill>
                            <a:schemeClr val="accent1"/>
                          </a:solidFill>
                          <a:latin typeface="Cambria Math" panose="02040503050406030204" pitchFamily="18" charset="0"/>
                        </a:rPr>
                        <m:t>𝐶</m:t>
                      </m:r>
                    </m:oMath>
                  </m:oMathPara>
                </a14:m>
                <a:endParaRPr lang="hu-HU" sz="3200" dirty="0"/>
              </a:p>
            </p:txBody>
          </p:sp>
        </mc:Choice>
        <mc:Fallback xmlns="">
          <p:sp>
            <p:nvSpPr>
              <p:cNvPr id="7" name="Szövegdoboz 6">
                <a:extLst>
                  <a:ext uri="{FF2B5EF4-FFF2-40B4-BE49-F238E27FC236}">
                    <a16:creationId xmlns:a16="http://schemas.microsoft.com/office/drawing/2014/main" id="{904EF201-21F4-4BFC-BC9D-06EA10D02F1A}"/>
                  </a:ext>
                </a:extLst>
              </p:cNvPr>
              <p:cNvSpPr txBox="1">
                <a:spLocks noRot="1" noChangeAspect="1" noMove="1" noResize="1" noEditPoints="1" noAdjustHandles="1" noChangeArrowheads="1" noChangeShapeType="1" noTextEdit="1"/>
              </p:cNvSpPr>
              <p:nvPr/>
            </p:nvSpPr>
            <p:spPr>
              <a:xfrm>
                <a:off x="1232920" y="2844006"/>
                <a:ext cx="2605906" cy="492443"/>
              </a:xfrm>
              <a:prstGeom prst="rect">
                <a:avLst/>
              </a:prstGeom>
              <a:blipFill>
                <a:blip r:embed="rId5"/>
                <a:stretch>
                  <a:fillRect/>
                </a:stretch>
              </a:blipFill>
            </p:spPr>
            <p:txBody>
              <a:bodyPr/>
              <a:lstStyle/>
              <a:p>
                <a:r>
                  <a:rPr lang="hu-HU">
                    <a:noFill/>
                  </a:rPr>
                  <a:t> </a:t>
                </a:r>
              </a:p>
            </p:txBody>
          </p:sp>
        </mc:Fallback>
      </mc:AlternateContent>
      <p:graphicFrame>
        <p:nvGraphicFramePr>
          <p:cNvPr id="9" name="Objektum 8">
            <a:extLst>
              <a:ext uri="{FF2B5EF4-FFF2-40B4-BE49-F238E27FC236}">
                <a16:creationId xmlns:a16="http://schemas.microsoft.com/office/drawing/2014/main" id="{E41077CF-475D-44DA-B409-0A54D4C231AC}"/>
              </a:ext>
            </a:extLst>
          </p:cNvPr>
          <p:cNvGraphicFramePr>
            <a:graphicFrameLocks noChangeAspect="1"/>
          </p:cNvGraphicFramePr>
          <p:nvPr>
            <p:extLst>
              <p:ext uri="{D42A27DB-BD31-4B8C-83A1-F6EECF244321}">
                <p14:modId xmlns:p14="http://schemas.microsoft.com/office/powerpoint/2010/main" val="3928013833"/>
              </p:ext>
            </p:extLst>
          </p:nvPr>
        </p:nvGraphicFramePr>
        <p:xfrm>
          <a:off x="7380265" y="2086127"/>
          <a:ext cx="4680000" cy="1109691"/>
        </p:xfrm>
        <a:graphic>
          <a:graphicData uri="http://schemas.openxmlformats.org/presentationml/2006/ole">
            <mc:AlternateContent xmlns:mc="http://schemas.openxmlformats.org/markup-compatibility/2006">
              <mc:Choice xmlns:v="urn:schemas-microsoft-com:vml" Requires="v">
                <p:oleObj spid="_x0000_s1109" name="Worksheet" r:id="rId6" imgW="2771641" imgH="657327" progId="Excel.Sheet.12">
                  <p:embed/>
                </p:oleObj>
              </mc:Choice>
              <mc:Fallback>
                <p:oleObj name="Worksheet" r:id="rId6" imgW="2771641" imgH="657327" progId="Excel.Sheet.12">
                  <p:embed/>
                  <p:pic>
                    <p:nvPicPr>
                      <p:cNvPr id="0" name=""/>
                      <p:cNvPicPr/>
                      <p:nvPr/>
                    </p:nvPicPr>
                    <p:blipFill>
                      <a:blip r:embed="rId7"/>
                      <a:stretch>
                        <a:fillRect/>
                      </a:stretch>
                    </p:blipFill>
                    <p:spPr>
                      <a:xfrm>
                        <a:off x="7380265" y="2086127"/>
                        <a:ext cx="4680000" cy="1109691"/>
                      </a:xfrm>
                      <a:prstGeom prst="rect">
                        <a:avLst/>
                      </a:prstGeom>
                    </p:spPr>
                  </p:pic>
                </p:oleObj>
              </mc:Fallback>
            </mc:AlternateContent>
          </a:graphicData>
        </a:graphic>
      </p:graphicFrame>
      <p:sp>
        <p:nvSpPr>
          <p:cNvPr id="10" name="Szövegdoboz 9">
            <a:extLst>
              <a:ext uri="{FF2B5EF4-FFF2-40B4-BE49-F238E27FC236}">
                <a16:creationId xmlns:a16="http://schemas.microsoft.com/office/drawing/2014/main" id="{1480170B-3C66-4DEA-942B-8E71B7268B59}"/>
              </a:ext>
            </a:extLst>
          </p:cNvPr>
          <p:cNvSpPr txBox="1"/>
          <p:nvPr/>
        </p:nvSpPr>
        <p:spPr>
          <a:xfrm>
            <a:off x="7260293" y="3326424"/>
            <a:ext cx="4810692" cy="2400657"/>
          </a:xfrm>
          <a:prstGeom prst="rect">
            <a:avLst/>
          </a:prstGeom>
          <a:noFill/>
        </p:spPr>
        <p:txBody>
          <a:bodyPr wrap="square" rtlCol="0">
            <a:spAutoFit/>
          </a:bodyPr>
          <a:lstStyle/>
          <a:p>
            <a:pPr algn="ctr"/>
            <a:r>
              <a:rPr lang="en-US" sz="3000" dirty="0">
                <a:latin typeface="Times New Roman" panose="02020603050405020304" pitchFamily="18" charset="0"/>
                <a:cs typeface="Times New Roman" panose="02020603050405020304" pitchFamily="18" charset="0"/>
              </a:rPr>
              <a:t>The change in </a:t>
            </a:r>
            <a:r>
              <a:rPr lang="en-US" sz="3000" dirty="0" smtClean="0">
                <a:latin typeface="Times New Roman" panose="02020603050405020304" pitchFamily="18" charset="0"/>
                <a:cs typeface="Times New Roman" panose="02020603050405020304" pitchFamily="18" charset="0"/>
              </a:rPr>
              <a:t>the</a:t>
            </a:r>
            <a:r>
              <a:rPr lang="hu-HU" sz="3000" dirty="0" smtClean="0">
                <a:latin typeface="Times New Roman" panose="02020603050405020304" pitchFamily="18" charset="0"/>
                <a:cs typeface="Times New Roman" panose="02020603050405020304" pitchFamily="18" charset="0"/>
              </a:rPr>
              <a:t> molar</a:t>
            </a:r>
            <a:r>
              <a:rPr lang="en-US" sz="3000" dirty="0" smtClean="0">
                <a:latin typeface="Times New Roman" panose="02020603050405020304" pitchFamily="18" charset="0"/>
                <a:cs typeface="Times New Roman" panose="02020603050405020304" pitchFamily="18" charset="0"/>
              </a:rPr>
              <a:t> amount</a:t>
            </a:r>
            <a:r>
              <a:rPr lang="hu-HU" sz="3000" dirty="0" smtClean="0">
                <a:latin typeface="Times New Roman" panose="02020603050405020304" pitchFamily="18" charset="0"/>
                <a:cs typeface="Times New Roman" panose="02020603050405020304" pitchFamily="18" charset="0"/>
              </a:rPr>
              <a:t> </a:t>
            </a:r>
            <a:r>
              <a:rPr lang="en-US" sz="3000" dirty="0" smtClean="0">
                <a:latin typeface="Times New Roman" panose="02020603050405020304" pitchFamily="18" charset="0"/>
                <a:cs typeface="Times New Roman" panose="02020603050405020304" pitchFamily="18" charset="0"/>
              </a:rPr>
              <a:t>per </a:t>
            </a:r>
            <a:r>
              <a:rPr lang="en-US" sz="3000" dirty="0">
                <a:latin typeface="Times New Roman" panose="02020603050405020304" pitchFamily="18" charset="0"/>
                <a:cs typeface="Times New Roman" panose="02020603050405020304" pitchFamily="18" charset="0"/>
              </a:rPr>
              <a:t>unit </a:t>
            </a:r>
            <a:r>
              <a:rPr lang="en-US" sz="3000" dirty="0" smtClean="0">
                <a:latin typeface="Times New Roman" panose="02020603050405020304" pitchFamily="18" charset="0"/>
                <a:cs typeface="Times New Roman" panose="02020603050405020304" pitchFamily="18" charset="0"/>
              </a:rPr>
              <a:t>time</a:t>
            </a:r>
            <a:r>
              <a:rPr lang="hu-HU" sz="3000" dirty="0" smtClean="0">
                <a:latin typeface="Times New Roman" panose="02020603050405020304" pitchFamily="18" charset="0"/>
                <a:cs typeface="Times New Roman" panose="02020603050405020304" pitchFamily="18" charset="0"/>
              </a:rPr>
              <a:t> for the individual components matches neither</a:t>
            </a:r>
            <a:r>
              <a:rPr lang="hu-HU" sz="3000" dirty="0">
                <a:latin typeface="Times New Roman" panose="02020603050405020304" pitchFamily="18" charset="0"/>
                <a:cs typeface="Times New Roman" panose="02020603050405020304" pitchFamily="18" charset="0"/>
              </a:rPr>
              <a:t> </a:t>
            </a:r>
            <a:r>
              <a:rPr lang="hu-HU" sz="3000" dirty="0" smtClean="0">
                <a:latin typeface="Times New Roman" panose="02020603050405020304" pitchFamily="18" charset="0"/>
                <a:cs typeface="Times New Roman" panose="02020603050405020304" pitchFamily="18" charset="0"/>
              </a:rPr>
              <a:t>in</a:t>
            </a:r>
            <a:r>
              <a:rPr lang="en-US" sz="3000" dirty="0" smtClean="0">
                <a:latin typeface="Times New Roman" panose="02020603050405020304" pitchFamily="18" charset="0"/>
                <a:cs typeface="Times New Roman" panose="02020603050405020304" pitchFamily="18" charset="0"/>
              </a:rPr>
              <a:t> </a:t>
            </a:r>
            <a:r>
              <a:rPr lang="en-US" sz="3000" dirty="0">
                <a:latin typeface="Times New Roman" panose="02020603050405020304" pitchFamily="18" charset="0"/>
                <a:cs typeface="Times New Roman" panose="02020603050405020304" pitchFamily="18" charset="0"/>
              </a:rPr>
              <a:t>the </a:t>
            </a:r>
            <a:r>
              <a:rPr lang="en-US" sz="3000" dirty="0" smtClean="0">
                <a:latin typeface="Times New Roman" panose="02020603050405020304" pitchFamily="18" charset="0"/>
                <a:cs typeface="Times New Roman" panose="02020603050405020304" pitchFamily="18" charset="0"/>
              </a:rPr>
              <a:t>value</a:t>
            </a:r>
            <a:r>
              <a:rPr lang="hu-HU" sz="3000" dirty="0" smtClean="0">
                <a:latin typeface="Times New Roman" panose="02020603050405020304" pitchFamily="18" charset="0"/>
                <a:cs typeface="Times New Roman" panose="02020603050405020304" pitchFamily="18" charset="0"/>
              </a:rPr>
              <a:t>s nor</a:t>
            </a:r>
            <a:r>
              <a:rPr lang="en-US" sz="3000" dirty="0" smtClean="0">
                <a:latin typeface="Times New Roman" panose="02020603050405020304" pitchFamily="18" charset="0"/>
                <a:cs typeface="Times New Roman" panose="02020603050405020304" pitchFamily="18" charset="0"/>
              </a:rPr>
              <a:t> in </a:t>
            </a:r>
            <a:r>
              <a:rPr lang="en-US" sz="3000" dirty="0">
                <a:latin typeface="Times New Roman" panose="02020603050405020304" pitchFamily="18" charset="0"/>
                <a:cs typeface="Times New Roman" panose="02020603050405020304" pitchFamily="18" charset="0"/>
              </a:rPr>
              <a:t>their </a:t>
            </a:r>
            <a:r>
              <a:rPr lang="en-US" sz="3000" dirty="0" smtClean="0">
                <a:latin typeface="Times New Roman" panose="02020603050405020304" pitchFamily="18" charset="0"/>
                <a:cs typeface="Times New Roman" panose="02020603050405020304" pitchFamily="18" charset="0"/>
              </a:rPr>
              <a:t>sign</a:t>
            </a:r>
            <a:r>
              <a:rPr lang="hu-HU" sz="3000" dirty="0">
                <a:latin typeface="Times New Roman" panose="02020603050405020304" pitchFamily="18" charset="0"/>
                <a:cs typeface="Times New Roman" panose="02020603050405020304" pitchFamily="18" charset="0"/>
              </a:rPr>
              <a:t>.</a:t>
            </a:r>
          </a:p>
        </p:txBody>
      </p:sp>
      <p:sp>
        <p:nvSpPr>
          <p:cNvPr id="11" name="Szövegdoboz 10">
            <a:extLst>
              <a:ext uri="{FF2B5EF4-FFF2-40B4-BE49-F238E27FC236}">
                <a16:creationId xmlns:a16="http://schemas.microsoft.com/office/drawing/2014/main" id="{145B023D-0DFA-4EF3-A6C0-A074979A4EE8}"/>
              </a:ext>
            </a:extLst>
          </p:cNvPr>
          <p:cNvSpPr txBox="1"/>
          <p:nvPr/>
        </p:nvSpPr>
        <p:spPr>
          <a:xfrm>
            <a:off x="7380264" y="5727081"/>
            <a:ext cx="4680001" cy="1015663"/>
          </a:xfrm>
          <a:prstGeom prst="rect">
            <a:avLst/>
          </a:prstGeom>
          <a:noFill/>
        </p:spPr>
        <p:txBody>
          <a:bodyPr wrap="square" rtlCol="0">
            <a:spAutoFit/>
          </a:bodyPr>
          <a:lstStyle/>
          <a:p>
            <a:pPr algn="ctr"/>
            <a:r>
              <a:rPr lang="hu-HU" sz="3000" dirty="0" smtClean="0">
                <a:latin typeface="Times New Roman" panose="02020603050405020304" pitchFamily="18" charset="0"/>
                <a:cs typeface="Times New Roman" panose="02020603050405020304" pitchFamily="18" charset="0"/>
              </a:rPr>
              <a:t>Let us divide</a:t>
            </a:r>
            <a:r>
              <a:rPr lang="en-US" sz="3000" dirty="0" smtClean="0">
                <a:latin typeface="Times New Roman" panose="02020603050405020304" pitchFamily="18" charset="0"/>
                <a:cs typeface="Times New Roman" panose="02020603050405020304" pitchFamily="18" charset="0"/>
              </a:rPr>
              <a:t> </a:t>
            </a:r>
            <a:r>
              <a:rPr lang="en-US" sz="3000" dirty="0">
                <a:latin typeface="Times New Roman" panose="02020603050405020304" pitchFamily="18" charset="0"/>
                <a:cs typeface="Times New Roman" panose="02020603050405020304" pitchFamily="18" charset="0"/>
              </a:rPr>
              <a:t>the solution into two</a:t>
            </a:r>
            <a:r>
              <a:rPr lang="hu-HU" sz="3000" dirty="0" smtClean="0">
                <a:latin typeface="Times New Roman" panose="02020603050405020304" pitchFamily="18" charset="0"/>
                <a:cs typeface="Times New Roman" panose="02020603050405020304" pitchFamily="18" charset="0"/>
              </a:rPr>
              <a:t>!</a:t>
            </a:r>
            <a:endParaRPr lang="hu-HU" sz="3000" dirty="0">
              <a:latin typeface="Times New Roman" panose="02020603050405020304" pitchFamily="18" charset="0"/>
              <a:cs typeface="Times New Roman" panose="02020603050405020304" pitchFamily="18" charset="0"/>
            </a:endParaRPr>
          </a:p>
        </p:txBody>
      </p:sp>
      <p:sp>
        <p:nvSpPr>
          <p:cNvPr id="13" name="Cím 1">
            <a:extLst>
              <a:ext uri="{FF2B5EF4-FFF2-40B4-BE49-F238E27FC236}">
                <a16:creationId xmlns:a16="http://schemas.microsoft.com/office/drawing/2014/main" id="{D50E7FE7-7A6B-4BF8-9EE5-6AB1B782DF72}"/>
              </a:ext>
            </a:extLst>
          </p:cNvPr>
          <p:cNvSpPr>
            <a:spLocks noGrp="1"/>
          </p:cNvSpPr>
          <p:nvPr>
            <p:ph type="title"/>
          </p:nvPr>
        </p:nvSpPr>
        <p:spPr>
          <a:xfrm>
            <a:off x="838200" y="365125"/>
            <a:ext cx="10515600" cy="1325563"/>
          </a:xfrm>
        </p:spPr>
        <p:txBody>
          <a:bodyPr/>
          <a:lstStyle/>
          <a:p>
            <a:pPr algn="ctr"/>
            <a:r>
              <a:rPr lang="hu-HU" dirty="0">
                <a:latin typeface="Times New Roman" panose="02020603050405020304" pitchFamily="18" charset="0"/>
                <a:cs typeface="Times New Roman" panose="02020603050405020304" pitchFamily="18" charset="0"/>
              </a:rPr>
              <a:t>Time evolution of chemical reactions</a:t>
            </a:r>
          </a:p>
        </p:txBody>
      </p:sp>
      <p:sp>
        <p:nvSpPr>
          <p:cNvPr id="14" name="TextBox 13"/>
          <p:cNvSpPr txBox="1"/>
          <p:nvPr/>
        </p:nvSpPr>
        <p:spPr>
          <a:xfrm>
            <a:off x="1232920" y="2108656"/>
            <a:ext cx="5381794" cy="523220"/>
          </a:xfrm>
          <a:prstGeom prst="rect">
            <a:avLst/>
          </a:prstGeom>
          <a:solidFill>
            <a:schemeClr val="bg1"/>
          </a:solidFill>
        </p:spPr>
        <p:txBody>
          <a:bodyPr wrap="none" rtlCol="0">
            <a:spAutoFit/>
          </a:bodyPr>
          <a:lstStyle/>
          <a:p>
            <a:r>
              <a:rPr lang="hu-HU" sz="2800" dirty="0" smtClean="0">
                <a:latin typeface="Times New Roman" panose="02020603050405020304" pitchFamily="18" charset="0"/>
                <a:cs typeface="Times New Roman" panose="02020603050405020304" pitchFamily="18" charset="0"/>
              </a:rPr>
              <a:t>Time evolution of the molar amount</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20066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additive="base">
                                        <p:cTn id="11" dur="500" fill="hold"/>
                                        <p:tgtEl>
                                          <p:spTgt spid="10"/>
                                        </p:tgtEl>
                                        <p:attrNameLst>
                                          <p:attrName>ppt_x</p:attrName>
                                        </p:attrNameLst>
                                      </p:cBhvr>
                                      <p:tavLst>
                                        <p:tav tm="0">
                                          <p:val>
                                            <p:strVal val="#ppt_x"/>
                                          </p:val>
                                        </p:tav>
                                        <p:tav tm="100000">
                                          <p:val>
                                            <p:strVal val="#ppt_x"/>
                                          </p:val>
                                        </p:tav>
                                      </p:tavLst>
                                    </p:anim>
                                    <p:anim calcmode="lin" valueType="num">
                                      <p:cBhvr additive="base">
                                        <p:cTn id="1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2"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 calcmode="lin" valueType="num">
                                      <p:cBhvr additive="base">
                                        <p:cTn id="17" dur="500" fill="hold"/>
                                        <p:tgtEl>
                                          <p:spTgt spid="11"/>
                                        </p:tgtEl>
                                        <p:attrNameLst>
                                          <p:attrName>ppt_x</p:attrName>
                                        </p:attrNameLst>
                                      </p:cBhvr>
                                      <p:tavLst>
                                        <p:tav tm="0">
                                          <p:val>
                                            <p:strVal val="1+#ppt_w/2"/>
                                          </p:val>
                                        </p:tav>
                                        <p:tav tm="100000">
                                          <p:val>
                                            <p:strVal val="#ppt_x"/>
                                          </p:val>
                                        </p:tav>
                                      </p:tavLst>
                                    </p:anim>
                                    <p:anim calcmode="lin" valueType="num">
                                      <p:cBhvr additive="base">
                                        <p:cTn id="1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Kép 8">
            <a:extLst>
              <a:ext uri="{FF2B5EF4-FFF2-40B4-BE49-F238E27FC236}">
                <a16:creationId xmlns:a16="http://schemas.microsoft.com/office/drawing/2014/main" id="{BCA42BE7-B35D-470D-BB7D-64F008CAFDA3}"/>
              </a:ext>
            </a:extLst>
          </p:cNvPr>
          <p:cNvPicPr>
            <a:picLocks noChangeAspect="1"/>
          </p:cNvPicPr>
          <p:nvPr/>
        </p:nvPicPr>
        <p:blipFill>
          <a:blip r:embed="rId4"/>
          <a:stretch>
            <a:fillRect/>
          </a:stretch>
        </p:blipFill>
        <p:spPr>
          <a:xfrm>
            <a:off x="60960" y="2025153"/>
            <a:ext cx="7200000" cy="4755128"/>
          </a:xfrm>
          <a:prstGeom prst="rect">
            <a:avLst/>
          </a:prstGeom>
        </p:spPr>
      </p:pic>
      <p:sp>
        <p:nvSpPr>
          <p:cNvPr id="4" name="Szövegdoboz 3">
            <a:extLst>
              <a:ext uri="{FF2B5EF4-FFF2-40B4-BE49-F238E27FC236}">
                <a16:creationId xmlns:a16="http://schemas.microsoft.com/office/drawing/2014/main" id="{3B35EC7E-E094-4543-81A2-E2BD1C7CAF38}"/>
              </a:ext>
            </a:extLst>
          </p:cNvPr>
          <p:cNvSpPr txBox="1"/>
          <p:nvPr/>
        </p:nvSpPr>
        <p:spPr>
          <a:xfrm>
            <a:off x="6366510" y="4130040"/>
            <a:ext cx="524503" cy="523220"/>
          </a:xfrm>
          <a:prstGeom prst="rect">
            <a:avLst/>
          </a:prstGeom>
          <a:noFill/>
        </p:spPr>
        <p:txBody>
          <a:bodyPr wrap="none" rtlCol="0">
            <a:spAutoFit/>
          </a:bodyPr>
          <a:lstStyle/>
          <a:p>
            <a:r>
              <a:rPr lang="hu-HU" sz="2800" dirty="0" err="1">
                <a:solidFill>
                  <a:schemeClr val="accent1"/>
                </a:solidFill>
                <a:latin typeface="Times New Roman" panose="02020603050405020304" pitchFamily="18" charset="0"/>
                <a:cs typeface="Times New Roman" panose="02020603050405020304" pitchFamily="18" charset="0"/>
              </a:rPr>
              <a:t>n</a:t>
            </a:r>
            <a:r>
              <a:rPr lang="hu-HU" sz="2800" baseline="-25000" dirty="0" err="1">
                <a:solidFill>
                  <a:schemeClr val="accent1"/>
                </a:solidFill>
                <a:latin typeface="Times New Roman" panose="02020603050405020304" pitchFamily="18" charset="0"/>
                <a:cs typeface="Times New Roman" panose="02020603050405020304" pitchFamily="18" charset="0"/>
              </a:rPr>
              <a:t>C</a:t>
            </a:r>
            <a:endParaRPr lang="hu-HU" sz="2800" baseline="-25000" dirty="0">
              <a:solidFill>
                <a:schemeClr val="accent1"/>
              </a:solidFill>
              <a:latin typeface="Times New Roman" panose="02020603050405020304" pitchFamily="18" charset="0"/>
              <a:cs typeface="Times New Roman" panose="02020603050405020304" pitchFamily="18" charset="0"/>
            </a:endParaRPr>
          </a:p>
        </p:txBody>
      </p:sp>
      <p:sp>
        <p:nvSpPr>
          <p:cNvPr id="5" name="Szövegdoboz 4">
            <a:extLst>
              <a:ext uri="{FF2B5EF4-FFF2-40B4-BE49-F238E27FC236}">
                <a16:creationId xmlns:a16="http://schemas.microsoft.com/office/drawing/2014/main" id="{B59766C7-C2C4-4D8D-9EE1-DC9F513DE170}"/>
              </a:ext>
            </a:extLst>
          </p:cNvPr>
          <p:cNvSpPr txBox="1"/>
          <p:nvPr/>
        </p:nvSpPr>
        <p:spPr>
          <a:xfrm>
            <a:off x="6391275" y="4815840"/>
            <a:ext cx="537327" cy="523220"/>
          </a:xfrm>
          <a:prstGeom prst="rect">
            <a:avLst/>
          </a:prstGeom>
          <a:noFill/>
        </p:spPr>
        <p:txBody>
          <a:bodyPr wrap="none" rtlCol="0">
            <a:spAutoFit/>
          </a:bodyPr>
          <a:lstStyle/>
          <a:p>
            <a:r>
              <a:rPr lang="hu-HU" sz="2800" dirty="0" err="1">
                <a:solidFill>
                  <a:schemeClr val="accent2"/>
                </a:solidFill>
                <a:latin typeface="Times New Roman" panose="02020603050405020304" pitchFamily="18" charset="0"/>
                <a:cs typeface="Times New Roman" panose="02020603050405020304" pitchFamily="18" charset="0"/>
              </a:rPr>
              <a:t>n</a:t>
            </a:r>
            <a:r>
              <a:rPr lang="hu-HU" sz="2800" baseline="-25000" dirty="0" err="1">
                <a:solidFill>
                  <a:schemeClr val="accent2"/>
                </a:solidFill>
                <a:latin typeface="Times New Roman" panose="02020603050405020304" pitchFamily="18" charset="0"/>
                <a:cs typeface="Times New Roman" panose="02020603050405020304" pitchFamily="18" charset="0"/>
              </a:rPr>
              <a:t>A</a:t>
            </a:r>
            <a:endParaRPr lang="hu-HU" sz="2800" baseline="-25000" dirty="0">
              <a:solidFill>
                <a:schemeClr val="accent2"/>
              </a:solidFill>
              <a:latin typeface="Times New Roman" panose="02020603050405020304" pitchFamily="18" charset="0"/>
              <a:cs typeface="Times New Roman" panose="02020603050405020304" pitchFamily="18" charset="0"/>
            </a:endParaRPr>
          </a:p>
        </p:txBody>
      </p:sp>
      <p:sp>
        <p:nvSpPr>
          <p:cNvPr id="6" name="Szövegdoboz 5">
            <a:extLst>
              <a:ext uri="{FF2B5EF4-FFF2-40B4-BE49-F238E27FC236}">
                <a16:creationId xmlns:a16="http://schemas.microsoft.com/office/drawing/2014/main" id="{A51E37FC-21A1-4AD2-A437-F227FFA72E6D}"/>
              </a:ext>
            </a:extLst>
          </p:cNvPr>
          <p:cNvSpPr txBox="1"/>
          <p:nvPr/>
        </p:nvSpPr>
        <p:spPr>
          <a:xfrm>
            <a:off x="6391275" y="5315913"/>
            <a:ext cx="524503" cy="523220"/>
          </a:xfrm>
          <a:prstGeom prst="rect">
            <a:avLst/>
          </a:prstGeom>
          <a:noFill/>
        </p:spPr>
        <p:txBody>
          <a:bodyPr wrap="none" rtlCol="0">
            <a:spAutoFit/>
          </a:bodyPr>
          <a:lstStyle/>
          <a:p>
            <a:r>
              <a:rPr lang="hu-HU" sz="2800" dirty="0" err="1">
                <a:solidFill>
                  <a:schemeClr val="accent3"/>
                </a:solidFill>
                <a:latin typeface="Times New Roman" panose="02020603050405020304" pitchFamily="18" charset="0"/>
                <a:cs typeface="Times New Roman" panose="02020603050405020304" pitchFamily="18" charset="0"/>
              </a:rPr>
              <a:t>n</a:t>
            </a:r>
            <a:r>
              <a:rPr lang="hu-HU" sz="2800" baseline="-25000" dirty="0" err="1">
                <a:solidFill>
                  <a:schemeClr val="accent3"/>
                </a:solidFill>
                <a:latin typeface="Times New Roman" panose="02020603050405020304" pitchFamily="18" charset="0"/>
                <a:cs typeface="Times New Roman" panose="02020603050405020304" pitchFamily="18" charset="0"/>
              </a:rPr>
              <a:t>B</a:t>
            </a:r>
            <a:endParaRPr lang="hu-HU" sz="2800" baseline="-25000" dirty="0">
              <a:solidFill>
                <a:schemeClr val="accent3"/>
              </a:solidFill>
              <a:latin typeface="Times New Roman" panose="02020603050405020304" pitchFamily="18" charset="0"/>
              <a:cs typeface="Times New Roman" panose="02020603050405020304" pitchFamily="18" charset="0"/>
            </a:endParaRPr>
          </a:p>
        </p:txBody>
      </p:sp>
      <p:graphicFrame>
        <p:nvGraphicFramePr>
          <p:cNvPr id="11" name="Objektum 10">
            <a:extLst>
              <a:ext uri="{FF2B5EF4-FFF2-40B4-BE49-F238E27FC236}">
                <a16:creationId xmlns:a16="http://schemas.microsoft.com/office/drawing/2014/main" id="{ABFFAD48-717F-4BFD-96EB-87783A334F7F}"/>
              </a:ext>
            </a:extLst>
          </p:cNvPr>
          <p:cNvGraphicFramePr>
            <a:graphicFrameLocks noChangeAspect="1"/>
          </p:cNvGraphicFramePr>
          <p:nvPr>
            <p:extLst>
              <p:ext uri="{D42A27DB-BD31-4B8C-83A1-F6EECF244321}">
                <p14:modId xmlns:p14="http://schemas.microsoft.com/office/powerpoint/2010/main" val="1987599568"/>
              </p:ext>
            </p:extLst>
          </p:nvPr>
        </p:nvGraphicFramePr>
        <p:xfrm>
          <a:off x="7331392" y="2016759"/>
          <a:ext cx="4680000" cy="1109691"/>
        </p:xfrm>
        <a:graphic>
          <a:graphicData uri="http://schemas.openxmlformats.org/presentationml/2006/ole">
            <mc:AlternateContent xmlns:mc="http://schemas.openxmlformats.org/markup-compatibility/2006">
              <mc:Choice xmlns:v="urn:schemas-microsoft-com:vml" Requires="v">
                <p:oleObj spid="_x0000_s2133" name="Worksheet" r:id="rId5" imgW="2771641" imgH="657327" progId="Excel.Sheet.12">
                  <p:embed/>
                </p:oleObj>
              </mc:Choice>
              <mc:Fallback>
                <p:oleObj name="Worksheet" r:id="rId5" imgW="2771641" imgH="657327" progId="Excel.Sheet.12">
                  <p:embed/>
                  <p:pic>
                    <p:nvPicPr>
                      <p:cNvPr id="0" name=""/>
                      <p:cNvPicPr/>
                      <p:nvPr/>
                    </p:nvPicPr>
                    <p:blipFill>
                      <a:blip r:embed="rId6"/>
                      <a:stretch>
                        <a:fillRect/>
                      </a:stretch>
                    </p:blipFill>
                    <p:spPr>
                      <a:xfrm>
                        <a:off x="7331392" y="2016759"/>
                        <a:ext cx="4680000" cy="1109691"/>
                      </a:xfrm>
                      <a:prstGeom prst="rect">
                        <a:avLst/>
                      </a:prstGeom>
                    </p:spPr>
                  </p:pic>
                </p:oleObj>
              </mc:Fallback>
            </mc:AlternateContent>
          </a:graphicData>
        </a:graphic>
      </p:graphicFrame>
      <mc:AlternateContent xmlns:mc="http://schemas.openxmlformats.org/markup-compatibility/2006" xmlns:a14="http://schemas.microsoft.com/office/drawing/2010/main">
        <mc:Choice Requires="a14">
          <p:sp>
            <p:nvSpPr>
              <p:cNvPr id="12" name="Szövegdoboz 11">
                <a:extLst>
                  <a:ext uri="{FF2B5EF4-FFF2-40B4-BE49-F238E27FC236}">
                    <a16:creationId xmlns:a16="http://schemas.microsoft.com/office/drawing/2014/main" id="{0E524303-D385-4474-8F91-BB47316A571C}"/>
                  </a:ext>
                </a:extLst>
              </p:cNvPr>
              <p:cNvSpPr txBox="1"/>
              <p:nvPr/>
            </p:nvSpPr>
            <p:spPr>
              <a:xfrm>
                <a:off x="3122680" y="4047966"/>
                <a:ext cx="2605906" cy="49244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hu-HU" sz="3200" b="0" i="1" smtClean="0">
                          <a:latin typeface="Cambria Math" panose="02040503050406030204" pitchFamily="18" charset="0"/>
                        </a:rPr>
                        <m:t>2</m:t>
                      </m:r>
                      <m:r>
                        <a:rPr lang="hu-HU" sz="3200" b="0" i="1" smtClean="0">
                          <a:solidFill>
                            <a:schemeClr val="accent2"/>
                          </a:solidFill>
                          <a:latin typeface="Cambria Math" panose="02040503050406030204" pitchFamily="18" charset="0"/>
                        </a:rPr>
                        <m:t>𝐴</m:t>
                      </m:r>
                      <m:r>
                        <a:rPr lang="hu-HU" sz="3200" b="0" i="1" smtClean="0">
                          <a:latin typeface="Cambria Math" panose="02040503050406030204" pitchFamily="18" charset="0"/>
                        </a:rPr>
                        <m:t>+3</m:t>
                      </m:r>
                      <m:r>
                        <a:rPr lang="hu-HU" sz="3200" b="0" i="1" smtClean="0">
                          <a:solidFill>
                            <a:schemeClr val="accent3"/>
                          </a:solidFill>
                          <a:latin typeface="Cambria Math" panose="02040503050406030204" pitchFamily="18" charset="0"/>
                        </a:rPr>
                        <m:t>𝐵</m:t>
                      </m:r>
                      <m:r>
                        <a:rPr lang="hu-HU" sz="3200" b="0" i="1" smtClean="0">
                          <a:latin typeface="Cambria Math" panose="02040503050406030204" pitchFamily="18" charset="0"/>
                        </a:rPr>
                        <m:t>=5</m:t>
                      </m:r>
                      <m:r>
                        <a:rPr lang="hu-HU" sz="3200" b="0" i="1" smtClean="0">
                          <a:solidFill>
                            <a:schemeClr val="accent1"/>
                          </a:solidFill>
                          <a:latin typeface="Cambria Math" panose="02040503050406030204" pitchFamily="18" charset="0"/>
                        </a:rPr>
                        <m:t>𝐶</m:t>
                      </m:r>
                    </m:oMath>
                  </m:oMathPara>
                </a14:m>
                <a:endParaRPr lang="hu-HU" sz="3200" dirty="0"/>
              </a:p>
            </p:txBody>
          </p:sp>
        </mc:Choice>
        <mc:Fallback xmlns="">
          <p:sp>
            <p:nvSpPr>
              <p:cNvPr id="12" name="Szövegdoboz 11">
                <a:extLst>
                  <a:ext uri="{FF2B5EF4-FFF2-40B4-BE49-F238E27FC236}">
                    <a16:creationId xmlns:a16="http://schemas.microsoft.com/office/drawing/2014/main" id="{0E524303-D385-4474-8F91-BB47316A571C}"/>
                  </a:ext>
                </a:extLst>
              </p:cNvPr>
              <p:cNvSpPr txBox="1">
                <a:spLocks noRot="1" noChangeAspect="1" noMove="1" noResize="1" noEditPoints="1" noAdjustHandles="1" noChangeArrowheads="1" noChangeShapeType="1" noTextEdit="1"/>
              </p:cNvSpPr>
              <p:nvPr/>
            </p:nvSpPr>
            <p:spPr>
              <a:xfrm>
                <a:off x="3122680" y="4047966"/>
                <a:ext cx="2605906" cy="492443"/>
              </a:xfrm>
              <a:prstGeom prst="rect">
                <a:avLst/>
              </a:prstGeom>
              <a:blipFill>
                <a:blip r:embed="rId7"/>
                <a:stretch>
                  <a:fillRect/>
                </a:stretch>
              </a:blipFill>
            </p:spPr>
            <p:txBody>
              <a:bodyPr/>
              <a:lstStyle/>
              <a:p>
                <a:r>
                  <a:rPr lang="hu-HU">
                    <a:noFill/>
                  </a:rPr>
                  <a:t> </a:t>
                </a:r>
              </a:p>
            </p:txBody>
          </p:sp>
        </mc:Fallback>
      </mc:AlternateContent>
      <p:sp>
        <p:nvSpPr>
          <p:cNvPr id="13" name="Szövegdoboz 12">
            <a:extLst>
              <a:ext uri="{FF2B5EF4-FFF2-40B4-BE49-F238E27FC236}">
                <a16:creationId xmlns:a16="http://schemas.microsoft.com/office/drawing/2014/main" id="{C75F9474-0A6A-4A40-BA9B-D7A128F77199}"/>
              </a:ext>
            </a:extLst>
          </p:cNvPr>
          <p:cNvSpPr txBox="1"/>
          <p:nvPr/>
        </p:nvSpPr>
        <p:spPr>
          <a:xfrm>
            <a:off x="7258961" y="3274750"/>
            <a:ext cx="4775176" cy="2246769"/>
          </a:xfrm>
          <a:prstGeom prst="rect">
            <a:avLst/>
          </a:prstGeom>
          <a:noFill/>
        </p:spPr>
        <p:txBody>
          <a:bodyPr wrap="square" rtlCol="0">
            <a:spAutoFit/>
          </a:bodyPr>
          <a:lstStyle/>
          <a:p>
            <a:pPr algn="ctr"/>
            <a:r>
              <a:rPr lang="en-US" sz="2800" dirty="0">
                <a:latin typeface="Times New Roman" panose="02020603050405020304" pitchFamily="18" charset="0"/>
                <a:cs typeface="Times New Roman" panose="02020603050405020304" pitchFamily="18" charset="0"/>
              </a:rPr>
              <a:t>By halving the volume of the solution, the quantities of substances are also halved, so their change per unit </a:t>
            </a:r>
            <a:r>
              <a:rPr lang="en-US" sz="2800" dirty="0" smtClean="0">
                <a:latin typeface="Times New Roman" panose="02020603050405020304" pitchFamily="18" charset="0"/>
                <a:cs typeface="Times New Roman" panose="02020603050405020304" pitchFamily="18" charset="0"/>
              </a:rPr>
              <a:t>time </a:t>
            </a:r>
            <a:r>
              <a:rPr lang="en-US" sz="2800" dirty="0">
                <a:latin typeface="Times New Roman" panose="02020603050405020304" pitchFamily="18" charset="0"/>
                <a:cs typeface="Times New Roman" panose="02020603050405020304" pitchFamily="18" charset="0"/>
              </a:rPr>
              <a:t>is also </a:t>
            </a:r>
            <a:r>
              <a:rPr lang="en-US" sz="2800" dirty="0" smtClean="0">
                <a:latin typeface="Times New Roman" panose="02020603050405020304" pitchFamily="18" charset="0"/>
                <a:cs typeface="Times New Roman" panose="02020603050405020304" pitchFamily="18" charset="0"/>
              </a:rPr>
              <a:t>halved</a:t>
            </a:r>
            <a:r>
              <a:rPr lang="hu-HU" sz="2800" dirty="0">
                <a:latin typeface="Times New Roman" panose="02020603050405020304" pitchFamily="18" charset="0"/>
                <a:cs typeface="Times New Roman" panose="02020603050405020304" pitchFamily="18" charset="0"/>
              </a:rPr>
              <a:t>.</a:t>
            </a:r>
          </a:p>
        </p:txBody>
      </p:sp>
      <p:sp>
        <p:nvSpPr>
          <p:cNvPr id="14" name="Szövegdoboz 13">
            <a:extLst>
              <a:ext uri="{FF2B5EF4-FFF2-40B4-BE49-F238E27FC236}">
                <a16:creationId xmlns:a16="http://schemas.microsoft.com/office/drawing/2014/main" id="{611D4E3F-A8FC-4B02-B3AF-8710E6F2891E}"/>
              </a:ext>
            </a:extLst>
          </p:cNvPr>
          <p:cNvSpPr txBox="1"/>
          <p:nvPr/>
        </p:nvSpPr>
        <p:spPr>
          <a:xfrm>
            <a:off x="7331391" y="5426848"/>
            <a:ext cx="4680001" cy="1384995"/>
          </a:xfrm>
          <a:prstGeom prst="rect">
            <a:avLst/>
          </a:prstGeom>
          <a:noFill/>
        </p:spPr>
        <p:txBody>
          <a:bodyPr wrap="square" rtlCol="0">
            <a:spAutoFit/>
          </a:bodyPr>
          <a:lstStyle/>
          <a:p>
            <a:pPr algn="ctr"/>
            <a:r>
              <a:rPr lang="en-US" sz="2800" dirty="0">
                <a:latin typeface="Times New Roman" panose="02020603050405020304" pitchFamily="18" charset="0"/>
                <a:cs typeface="Times New Roman" panose="02020603050405020304" pitchFamily="18" charset="0"/>
              </a:rPr>
              <a:t>This can be eliminated by </a:t>
            </a:r>
            <a:r>
              <a:rPr lang="hu-HU" sz="2800" dirty="0" smtClean="0">
                <a:latin typeface="Times New Roman" panose="02020603050405020304" pitchFamily="18" charset="0"/>
                <a:cs typeface="Times New Roman" panose="02020603050405020304" pitchFamily="18" charset="0"/>
              </a:rPr>
              <a:t>normalizing to</a:t>
            </a:r>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the volume of the </a:t>
            </a:r>
            <a:r>
              <a:rPr lang="en-US" sz="2800" dirty="0" smtClean="0">
                <a:latin typeface="Times New Roman" panose="02020603050405020304" pitchFamily="18" charset="0"/>
                <a:cs typeface="Times New Roman" panose="02020603050405020304" pitchFamily="18" charset="0"/>
              </a:rPr>
              <a:t>solution</a:t>
            </a:r>
            <a:r>
              <a:rPr lang="hu-HU" sz="2800" dirty="0" smtClean="0">
                <a:latin typeface="Times New Roman" panose="02020603050405020304" pitchFamily="18" charset="0"/>
                <a:cs typeface="Times New Roman" panose="02020603050405020304" pitchFamily="18" charset="0"/>
              </a:rPr>
              <a:t>!</a:t>
            </a:r>
            <a:endParaRPr lang="hu-HU" sz="2800" dirty="0">
              <a:latin typeface="Times New Roman" panose="02020603050405020304" pitchFamily="18" charset="0"/>
              <a:cs typeface="Times New Roman" panose="02020603050405020304" pitchFamily="18" charset="0"/>
            </a:endParaRPr>
          </a:p>
        </p:txBody>
      </p:sp>
      <p:sp>
        <p:nvSpPr>
          <p:cNvPr id="15" name="Cím 1">
            <a:extLst>
              <a:ext uri="{FF2B5EF4-FFF2-40B4-BE49-F238E27FC236}">
                <a16:creationId xmlns:a16="http://schemas.microsoft.com/office/drawing/2014/main" id="{D50E7FE7-7A6B-4BF8-9EE5-6AB1B782DF72}"/>
              </a:ext>
            </a:extLst>
          </p:cNvPr>
          <p:cNvSpPr>
            <a:spLocks noGrp="1"/>
          </p:cNvSpPr>
          <p:nvPr>
            <p:ph type="title"/>
          </p:nvPr>
        </p:nvSpPr>
        <p:spPr>
          <a:xfrm>
            <a:off x="838200" y="365125"/>
            <a:ext cx="10515600" cy="1325563"/>
          </a:xfrm>
        </p:spPr>
        <p:txBody>
          <a:bodyPr/>
          <a:lstStyle/>
          <a:p>
            <a:pPr algn="ctr"/>
            <a:r>
              <a:rPr lang="hu-HU" dirty="0">
                <a:latin typeface="Times New Roman" panose="02020603050405020304" pitchFamily="18" charset="0"/>
                <a:cs typeface="Times New Roman" panose="02020603050405020304" pitchFamily="18" charset="0"/>
              </a:rPr>
              <a:t>Time evolution of chemical reactions</a:t>
            </a:r>
          </a:p>
        </p:txBody>
      </p:sp>
      <p:sp>
        <p:nvSpPr>
          <p:cNvPr id="16" name="TextBox 15"/>
          <p:cNvSpPr txBox="1"/>
          <p:nvPr/>
        </p:nvSpPr>
        <p:spPr>
          <a:xfrm>
            <a:off x="1140155" y="2082452"/>
            <a:ext cx="5651099" cy="954107"/>
          </a:xfrm>
          <a:prstGeom prst="rect">
            <a:avLst/>
          </a:prstGeom>
          <a:solidFill>
            <a:schemeClr val="bg1"/>
          </a:solidFill>
        </p:spPr>
        <p:txBody>
          <a:bodyPr wrap="none" rtlCol="0">
            <a:spAutoFit/>
          </a:bodyPr>
          <a:lstStyle/>
          <a:p>
            <a:pPr algn="ctr"/>
            <a:r>
              <a:rPr lang="hu-HU" sz="2800" dirty="0" smtClean="0">
                <a:latin typeface="Times New Roman" panose="02020603050405020304" pitchFamily="18" charset="0"/>
                <a:cs typeface="Times New Roman" panose="02020603050405020304" pitchFamily="18" charset="0"/>
              </a:rPr>
              <a:t>Time evolution of the molar amount -</a:t>
            </a:r>
          </a:p>
          <a:p>
            <a:pPr algn="ctr"/>
            <a:r>
              <a:rPr lang="hu-HU" sz="2800" dirty="0" smtClean="0">
                <a:latin typeface="Times New Roman" panose="02020603050405020304" pitchFamily="18" charset="0"/>
                <a:cs typeface="Times New Roman" panose="02020603050405020304" pitchFamily="18" charset="0"/>
              </a:rPr>
              <a:t>for half of the reaction volume</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83555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500" fill="hold"/>
                                        <p:tgtEl>
                                          <p:spTgt spid="13"/>
                                        </p:tgtEl>
                                        <p:attrNameLst>
                                          <p:attrName>ppt_x</p:attrName>
                                        </p:attrNameLst>
                                      </p:cBhvr>
                                      <p:tavLst>
                                        <p:tav tm="0">
                                          <p:val>
                                            <p:strVal val="#ppt_x"/>
                                          </p:val>
                                        </p:tav>
                                        <p:tav tm="100000">
                                          <p:val>
                                            <p:strVal val="#ppt_x"/>
                                          </p:val>
                                        </p:tav>
                                      </p:tavLst>
                                    </p:anim>
                                    <p:anim calcmode="lin" valueType="num">
                                      <p:cBhvr additive="base">
                                        <p:cTn id="1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2"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additive="base">
                                        <p:cTn id="17" dur="500" fill="hold"/>
                                        <p:tgtEl>
                                          <p:spTgt spid="14"/>
                                        </p:tgtEl>
                                        <p:attrNameLst>
                                          <p:attrName>ppt_x</p:attrName>
                                        </p:attrNameLst>
                                      </p:cBhvr>
                                      <p:tavLst>
                                        <p:tav tm="0">
                                          <p:val>
                                            <p:strVal val="1+#ppt_w/2"/>
                                          </p:val>
                                        </p:tav>
                                        <p:tav tm="100000">
                                          <p:val>
                                            <p:strVal val="#ppt_x"/>
                                          </p:val>
                                        </p:tav>
                                      </p:tavLst>
                                    </p:anim>
                                    <p:anim calcmode="lin" valueType="num">
                                      <p:cBhvr additive="base">
                                        <p:cTn id="18" dur="500" fill="hold"/>
                                        <p:tgtEl>
                                          <p:spTgt spid="1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Kép 7">
            <a:extLst>
              <a:ext uri="{FF2B5EF4-FFF2-40B4-BE49-F238E27FC236}">
                <a16:creationId xmlns:a16="http://schemas.microsoft.com/office/drawing/2014/main" id="{D9663145-C338-412A-BD4D-585804EE4F29}"/>
              </a:ext>
            </a:extLst>
          </p:cNvPr>
          <p:cNvPicPr>
            <a:picLocks noChangeAspect="1"/>
          </p:cNvPicPr>
          <p:nvPr/>
        </p:nvPicPr>
        <p:blipFill>
          <a:blip r:embed="rId4"/>
          <a:stretch>
            <a:fillRect/>
          </a:stretch>
        </p:blipFill>
        <p:spPr>
          <a:xfrm>
            <a:off x="106012" y="1683484"/>
            <a:ext cx="7200000" cy="5130138"/>
          </a:xfrm>
          <a:prstGeom prst="rect">
            <a:avLst/>
          </a:prstGeom>
        </p:spPr>
      </p:pic>
      <p:sp>
        <p:nvSpPr>
          <p:cNvPr id="4" name="Szövegdoboz 3">
            <a:extLst>
              <a:ext uri="{FF2B5EF4-FFF2-40B4-BE49-F238E27FC236}">
                <a16:creationId xmlns:a16="http://schemas.microsoft.com/office/drawing/2014/main" id="{3B35EC7E-E094-4543-81A2-E2BD1C7CAF38}"/>
              </a:ext>
            </a:extLst>
          </p:cNvPr>
          <p:cNvSpPr txBox="1"/>
          <p:nvPr/>
        </p:nvSpPr>
        <p:spPr>
          <a:xfrm>
            <a:off x="4609786" y="2377440"/>
            <a:ext cx="503664" cy="523220"/>
          </a:xfrm>
          <a:prstGeom prst="rect">
            <a:avLst/>
          </a:prstGeom>
          <a:noFill/>
        </p:spPr>
        <p:txBody>
          <a:bodyPr wrap="none" rtlCol="0">
            <a:spAutoFit/>
          </a:bodyPr>
          <a:lstStyle/>
          <a:p>
            <a:r>
              <a:rPr lang="hu-HU" sz="2800" dirty="0" err="1">
                <a:solidFill>
                  <a:schemeClr val="accent1"/>
                </a:solidFill>
                <a:latin typeface="Times New Roman" panose="02020603050405020304" pitchFamily="18" charset="0"/>
                <a:cs typeface="Times New Roman" panose="02020603050405020304" pitchFamily="18" charset="0"/>
              </a:rPr>
              <a:t>c</a:t>
            </a:r>
            <a:r>
              <a:rPr lang="hu-HU" sz="2800" baseline="-25000" dirty="0" err="1">
                <a:solidFill>
                  <a:schemeClr val="accent1"/>
                </a:solidFill>
                <a:latin typeface="Times New Roman" panose="02020603050405020304" pitchFamily="18" charset="0"/>
                <a:cs typeface="Times New Roman" panose="02020603050405020304" pitchFamily="18" charset="0"/>
              </a:rPr>
              <a:t>C</a:t>
            </a:r>
            <a:endParaRPr lang="hu-HU" sz="2800" baseline="-25000" dirty="0">
              <a:solidFill>
                <a:schemeClr val="accent1"/>
              </a:solidFill>
              <a:latin typeface="Times New Roman" panose="02020603050405020304" pitchFamily="18" charset="0"/>
              <a:cs typeface="Times New Roman" panose="02020603050405020304" pitchFamily="18" charset="0"/>
            </a:endParaRPr>
          </a:p>
        </p:txBody>
      </p:sp>
      <p:sp>
        <p:nvSpPr>
          <p:cNvPr id="5" name="Szövegdoboz 4">
            <a:extLst>
              <a:ext uri="{FF2B5EF4-FFF2-40B4-BE49-F238E27FC236}">
                <a16:creationId xmlns:a16="http://schemas.microsoft.com/office/drawing/2014/main" id="{B59766C7-C2C4-4D8D-9EE1-DC9F513DE170}"/>
              </a:ext>
            </a:extLst>
          </p:cNvPr>
          <p:cNvSpPr txBox="1"/>
          <p:nvPr/>
        </p:nvSpPr>
        <p:spPr>
          <a:xfrm>
            <a:off x="4603374" y="4130040"/>
            <a:ext cx="516488" cy="523220"/>
          </a:xfrm>
          <a:prstGeom prst="rect">
            <a:avLst/>
          </a:prstGeom>
          <a:noFill/>
        </p:spPr>
        <p:txBody>
          <a:bodyPr wrap="none" rtlCol="0">
            <a:spAutoFit/>
          </a:bodyPr>
          <a:lstStyle/>
          <a:p>
            <a:r>
              <a:rPr lang="hu-HU" sz="2800" dirty="0" err="1">
                <a:solidFill>
                  <a:schemeClr val="accent2"/>
                </a:solidFill>
                <a:latin typeface="Times New Roman" panose="02020603050405020304" pitchFamily="18" charset="0"/>
                <a:cs typeface="Times New Roman" panose="02020603050405020304" pitchFamily="18" charset="0"/>
              </a:rPr>
              <a:t>c</a:t>
            </a:r>
            <a:r>
              <a:rPr lang="hu-HU" sz="2800" baseline="-25000" dirty="0" err="1">
                <a:solidFill>
                  <a:schemeClr val="accent2"/>
                </a:solidFill>
                <a:latin typeface="Times New Roman" panose="02020603050405020304" pitchFamily="18" charset="0"/>
                <a:cs typeface="Times New Roman" panose="02020603050405020304" pitchFamily="18" charset="0"/>
              </a:rPr>
              <a:t>A</a:t>
            </a:r>
            <a:endParaRPr lang="hu-HU" sz="2800" baseline="-25000" dirty="0">
              <a:solidFill>
                <a:schemeClr val="accent2"/>
              </a:solidFill>
              <a:latin typeface="Times New Roman" panose="02020603050405020304" pitchFamily="18" charset="0"/>
              <a:cs typeface="Times New Roman" panose="02020603050405020304" pitchFamily="18" charset="0"/>
            </a:endParaRPr>
          </a:p>
        </p:txBody>
      </p:sp>
      <p:sp>
        <p:nvSpPr>
          <p:cNvPr id="6" name="Szövegdoboz 5">
            <a:extLst>
              <a:ext uri="{FF2B5EF4-FFF2-40B4-BE49-F238E27FC236}">
                <a16:creationId xmlns:a16="http://schemas.microsoft.com/office/drawing/2014/main" id="{A51E37FC-21A1-4AD2-A437-F227FFA72E6D}"/>
              </a:ext>
            </a:extLst>
          </p:cNvPr>
          <p:cNvSpPr txBox="1"/>
          <p:nvPr/>
        </p:nvSpPr>
        <p:spPr>
          <a:xfrm>
            <a:off x="4609786" y="5234940"/>
            <a:ext cx="503664" cy="523220"/>
          </a:xfrm>
          <a:prstGeom prst="rect">
            <a:avLst/>
          </a:prstGeom>
          <a:noFill/>
        </p:spPr>
        <p:txBody>
          <a:bodyPr wrap="none" rtlCol="0">
            <a:spAutoFit/>
          </a:bodyPr>
          <a:lstStyle/>
          <a:p>
            <a:r>
              <a:rPr lang="hu-HU" sz="2800" dirty="0" err="1">
                <a:solidFill>
                  <a:schemeClr val="accent3"/>
                </a:solidFill>
                <a:latin typeface="Times New Roman" panose="02020603050405020304" pitchFamily="18" charset="0"/>
                <a:cs typeface="Times New Roman" panose="02020603050405020304" pitchFamily="18" charset="0"/>
              </a:rPr>
              <a:t>c</a:t>
            </a:r>
            <a:r>
              <a:rPr lang="hu-HU" sz="2800" baseline="-25000" dirty="0" err="1">
                <a:solidFill>
                  <a:schemeClr val="accent3"/>
                </a:solidFill>
                <a:latin typeface="Times New Roman" panose="02020603050405020304" pitchFamily="18" charset="0"/>
                <a:cs typeface="Times New Roman" panose="02020603050405020304" pitchFamily="18" charset="0"/>
              </a:rPr>
              <a:t>B</a:t>
            </a:r>
            <a:endParaRPr lang="hu-HU" sz="2800" baseline="-25000" dirty="0">
              <a:solidFill>
                <a:schemeClr val="accent3"/>
              </a:solidFill>
              <a:latin typeface="Times New Roman" panose="02020603050405020304" pitchFamily="18" charset="0"/>
              <a:cs typeface="Times New Roman" panose="02020603050405020304" pitchFamily="18" charset="0"/>
            </a:endParaRPr>
          </a:p>
        </p:txBody>
      </p:sp>
      <p:graphicFrame>
        <p:nvGraphicFramePr>
          <p:cNvPr id="9" name="Objektum 8">
            <a:extLst>
              <a:ext uri="{FF2B5EF4-FFF2-40B4-BE49-F238E27FC236}">
                <a16:creationId xmlns:a16="http://schemas.microsoft.com/office/drawing/2014/main" id="{E1ACF826-3390-49B0-AFDB-906DA59D0EBD}"/>
              </a:ext>
            </a:extLst>
          </p:cNvPr>
          <p:cNvGraphicFramePr>
            <a:graphicFrameLocks noChangeAspect="1"/>
          </p:cNvGraphicFramePr>
          <p:nvPr>
            <p:extLst>
              <p:ext uri="{D42A27DB-BD31-4B8C-83A1-F6EECF244321}">
                <p14:modId xmlns:p14="http://schemas.microsoft.com/office/powerpoint/2010/main" val="2972712131"/>
              </p:ext>
            </p:extLst>
          </p:nvPr>
        </p:nvGraphicFramePr>
        <p:xfrm>
          <a:off x="7346632" y="1940559"/>
          <a:ext cx="4680000" cy="1109691"/>
        </p:xfrm>
        <a:graphic>
          <a:graphicData uri="http://schemas.openxmlformats.org/presentationml/2006/ole">
            <mc:AlternateContent xmlns:mc="http://schemas.openxmlformats.org/markup-compatibility/2006">
              <mc:Choice xmlns:v="urn:schemas-microsoft-com:vml" Requires="v">
                <p:oleObj spid="_x0000_s3157" name="Worksheet" r:id="rId5" imgW="2771641" imgH="657327" progId="Excel.Sheet.12">
                  <p:embed/>
                </p:oleObj>
              </mc:Choice>
              <mc:Fallback>
                <p:oleObj name="Worksheet" r:id="rId5" imgW="2771641" imgH="657327" progId="Excel.Sheet.12">
                  <p:embed/>
                  <p:pic>
                    <p:nvPicPr>
                      <p:cNvPr id="0" name=""/>
                      <p:cNvPicPr/>
                      <p:nvPr/>
                    </p:nvPicPr>
                    <p:blipFill>
                      <a:blip r:embed="rId6"/>
                      <a:stretch>
                        <a:fillRect/>
                      </a:stretch>
                    </p:blipFill>
                    <p:spPr>
                      <a:xfrm>
                        <a:off x="7346632" y="1940559"/>
                        <a:ext cx="4680000" cy="1109691"/>
                      </a:xfrm>
                      <a:prstGeom prst="rect">
                        <a:avLst/>
                      </a:prstGeom>
                    </p:spPr>
                  </p:pic>
                </p:oleObj>
              </mc:Fallback>
            </mc:AlternateContent>
          </a:graphicData>
        </a:graphic>
      </p:graphicFrame>
      <mc:AlternateContent xmlns:mc="http://schemas.openxmlformats.org/markup-compatibility/2006" xmlns:a14="http://schemas.microsoft.com/office/drawing/2010/main">
        <mc:Choice Requires="a14">
          <p:sp>
            <p:nvSpPr>
              <p:cNvPr id="10" name="Szövegdoboz 9">
                <a:extLst>
                  <a:ext uri="{FF2B5EF4-FFF2-40B4-BE49-F238E27FC236}">
                    <a16:creationId xmlns:a16="http://schemas.microsoft.com/office/drawing/2014/main" id="{C18E6FE3-25EA-4175-B46A-12CEAABF9E0A}"/>
                  </a:ext>
                </a:extLst>
              </p:cNvPr>
              <p:cNvSpPr txBox="1"/>
              <p:nvPr/>
            </p:nvSpPr>
            <p:spPr>
              <a:xfrm>
                <a:off x="1278640" y="2539206"/>
                <a:ext cx="2605906" cy="49244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hu-HU" sz="3200" b="0" i="1" smtClean="0">
                          <a:latin typeface="Cambria Math" panose="02040503050406030204" pitchFamily="18" charset="0"/>
                        </a:rPr>
                        <m:t>2</m:t>
                      </m:r>
                      <m:r>
                        <a:rPr lang="hu-HU" sz="3200" b="0" i="1" smtClean="0">
                          <a:solidFill>
                            <a:schemeClr val="accent2"/>
                          </a:solidFill>
                          <a:latin typeface="Cambria Math" panose="02040503050406030204" pitchFamily="18" charset="0"/>
                        </a:rPr>
                        <m:t>𝐴</m:t>
                      </m:r>
                      <m:r>
                        <a:rPr lang="hu-HU" sz="3200" b="0" i="1" smtClean="0">
                          <a:latin typeface="Cambria Math" panose="02040503050406030204" pitchFamily="18" charset="0"/>
                        </a:rPr>
                        <m:t>+3</m:t>
                      </m:r>
                      <m:r>
                        <a:rPr lang="hu-HU" sz="3200" b="0" i="1" smtClean="0">
                          <a:solidFill>
                            <a:schemeClr val="accent3"/>
                          </a:solidFill>
                          <a:latin typeface="Cambria Math" panose="02040503050406030204" pitchFamily="18" charset="0"/>
                        </a:rPr>
                        <m:t>𝐵</m:t>
                      </m:r>
                      <m:r>
                        <a:rPr lang="hu-HU" sz="3200" b="0" i="1" smtClean="0">
                          <a:latin typeface="Cambria Math" panose="02040503050406030204" pitchFamily="18" charset="0"/>
                        </a:rPr>
                        <m:t>=5</m:t>
                      </m:r>
                      <m:r>
                        <a:rPr lang="hu-HU" sz="3200" b="0" i="1" smtClean="0">
                          <a:solidFill>
                            <a:schemeClr val="accent1"/>
                          </a:solidFill>
                          <a:latin typeface="Cambria Math" panose="02040503050406030204" pitchFamily="18" charset="0"/>
                        </a:rPr>
                        <m:t>𝐶</m:t>
                      </m:r>
                    </m:oMath>
                  </m:oMathPara>
                </a14:m>
                <a:endParaRPr lang="hu-HU" sz="3200" dirty="0"/>
              </a:p>
            </p:txBody>
          </p:sp>
        </mc:Choice>
        <mc:Fallback xmlns="">
          <p:sp>
            <p:nvSpPr>
              <p:cNvPr id="10" name="Szövegdoboz 9">
                <a:extLst>
                  <a:ext uri="{FF2B5EF4-FFF2-40B4-BE49-F238E27FC236}">
                    <a16:creationId xmlns:a16="http://schemas.microsoft.com/office/drawing/2014/main" id="{C18E6FE3-25EA-4175-B46A-12CEAABF9E0A}"/>
                  </a:ext>
                </a:extLst>
              </p:cNvPr>
              <p:cNvSpPr txBox="1">
                <a:spLocks noRot="1" noChangeAspect="1" noMove="1" noResize="1" noEditPoints="1" noAdjustHandles="1" noChangeArrowheads="1" noChangeShapeType="1" noTextEdit="1"/>
              </p:cNvSpPr>
              <p:nvPr/>
            </p:nvSpPr>
            <p:spPr>
              <a:xfrm>
                <a:off x="1278640" y="2539206"/>
                <a:ext cx="2605906" cy="492443"/>
              </a:xfrm>
              <a:prstGeom prst="rect">
                <a:avLst/>
              </a:prstGeom>
              <a:blipFill>
                <a:blip r:embed="rId7"/>
                <a:stretch>
                  <a:fillRect/>
                </a:stretch>
              </a:blipFill>
            </p:spPr>
            <p:txBody>
              <a:bodyPr/>
              <a:lstStyle/>
              <a:p>
                <a:r>
                  <a:rPr lang="hu-HU">
                    <a:noFill/>
                  </a:rPr>
                  <a:t> </a:t>
                </a:r>
              </a:p>
            </p:txBody>
          </p:sp>
        </mc:Fallback>
      </mc:AlternateContent>
      <p:sp>
        <p:nvSpPr>
          <p:cNvPr id="11" name="Szövegdoboz 10">
            <a:extLst>
              <a:ext uri="{FF2B5EF4-FFF2-40B4-BE49-F238E27FC236}">
                <a16:creationId xmlns:a16="http://schemas.microsoft.com/office/drawing/2014/main" id="{41C1CC7E-BB01-4BDD-A742-12FB9AFBFC79}"/>
              </a:ext>
            </a:extLst>
          </p:cNvPr>
          <p:cNvSpPr txBox="1"/>
          <p:nvPr/>
        </p:nvSpPr>
        <p:spPr>
          <a:xfrm>
            <a:off x="7258961" y="3142444"/>
            <a:ext cx="4767672" cy="1815882"/>
          </a:xfrm>
          <a:prstGeom prst="rect">
            <a:avLst/>
          </a:prstGeom>
          <a:noFill/>
        </p:spPr>
        <p:txBody>
          <a:bodyPr wrap="square" rtlCol="0">
            <a:spAutoFit/>
          </a:bodyPr>
          <a:lstStyle/>
          <a:p>
            <a:pPr algn="ctr"/>
            <a:r>
              <a:rPr lang="en-US" sz="2800" dirty="0">
                <a:latin typeface="Times New Roman" panose="02020603050405020304" pitchFamily="18" charset="0"/>
                <a:cs typeface="Times New Roman" panose="02020603050405020304" pitchFamily="18" charset="0"/>
              </a:rPr>
              <a:t>The resulting </a:t>
            </a:r>
            <a:r>
              <a:rPr lang="hu-HU" sz="2800" dirty="0" smtClean="0">
                <a:latin typeface="Times New Roman" panose="02020603050405020304" pitchFamily="18" charset="0"/>
                <a:cs typeface="Times New Roman" panose="02020603050405020304" pitchFamily="18" charset="0"/>
              </a:rPr>
              <a:t>plots</a:t>
            </a:r>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are now independent of the volume of the solution, but still </a:t>
            </a:r>
            <a:r>
              <a:rPr lang="en-US" sz="2800" dirty="0" smtClean="0">
                <a:latin typeface="Times New Roman" panose="02020603050405020304" pitchFamily="18" charset="0"/>
                <a:cs typeface="Times New Roman" panose="02020603050405020304" pitchFamily="18" charset="0"/>
              </a:rPr>
              <a:t>different </a:t>
            </a:r>
            <a:r>
              <a:rPr lang="hu-HU" sz="2800" dirty="0" smtClean="0">
                <a:latin typeface="Times New Roman" panose="02020603050405020304" pitchFamily="18" charset="0"/>
                <a:cs typeface="Times New Roman" panose="02020603050405020304" pitchFamily="18" charset="0"/>
              </a:rPr>
              <a:t>values are obtained.</a:t>
            </a:r>
            <a:endParaRPr lang="hu-HU" sz="2800" dirty="0">
              <a:latin typeface="Times New Roman" panose="02020603050405020304" pitchFamily="18" charset="0"/>
              <a:cs typeface="Times New Roman" panose="02020603050405020304" pitchFamily="18" charset="0"/>
            </a:endParaRPr>
          </a:p>
        </p:txBody>
      </p:sp>
      <p:sp>
        <p:nvSpPr>
          <p:cNvPr id="12" name="Szövegdoboz 11">
            <a:extLst>
              <a:ext uri="{FF2B5EF4-FFF2-40B4-BE49-F238E27FC236}">
                <a16:creationId xmlns:a16="http://schemas.microsoft.com/office/drawing/2014/main" id="{2C6CF8E7-379E-45EE-AE3F-6D1FC4FE0342}"/>
              </a:ext>
            </a:extLst>
          </p:cNvPr>
          <p:cNvSpPr txBox="1"/>
          <p:nvPr/>
        </p:nvSpPr>
        <p:spPr>
          <a:xfrm>
            <a:off x="7323559" y="5111755"/>
            <a:ext cx="4703074" cy="1384995"/>
          </a:xfrm>
          <a:prstGeom prst="rect">
            <a:avLst/>
          </a:prstGeom>
          <a:noFill/>
        </p:spPr>
        <p:txBody>
          <a:bodyPr wrap="square" rtlCol="0">
            <a:spAutoFit/>
          </a:bodyPr>
          <a:lstStyle/>
          <a:p>
            <a:pPr algn="ctr"/>
            <a:r>
              <a:rPr lang="hu-HU" sz="2800" dirty="0" smtClean="0">
                <a:latin typeface="Times New Roman" panose="02020603050405020304" pitchFamily="18" charset="0"/>
                <a:cs typeface="Times New Roman" panose="02020603050405020304" pitchFamily="18" charset="0"/>
              </a:rPr>
              <a:t>Let us use the constancy of </a:t>
            </a:r>
            <a:r>
              <a:rPr lang="hu-HU" sz="2800" i="1" dirty="0" smtClean="0">
                <a:latin typeface="Times New Roman" panose="02020603050405020304" pitchFamily="18" charset="0"/>
                <a:cs typeface="Times New Roman" panose="02020603050405020304" pitchFamily="18" charset="0"/>
              </a:rPr>
              <a:t>n</a:t>
            </a:r>
            <a:r>
              <a:rPr lang="hu-HU" sz="2800" i="1" baseline="-25000" dirty="0" smtClean="0">
                <a:latin typeface="Times New Roman" panose="02020603050405020304" pitchFamily="18" charset="0"/>
                <a:cs typeface="Times New Roman" panose="02020603050405020304" pitchFamily="18" charset="0"/>
              </a:rPr>
              <a:t>i</a:t>
            </a:r>
            <a:r>
              <a:rPr lang="hu-HU" sz="2800" i="1" dirty="0">
                <a:latin typeface="Times New Roman" panose="02020603050405020304" pitchFamily="18" charset="0"/>
                <a:cs typeface="Times New Roman" panose="02020603050405020304" pitchFamily="18" charset="0"/>
              </a:rPr>
              <a:t>/|</a:t>
            </a:r>
            <a:r>
              <a:rPr lang="el-GR" sz="2800" i="1" dirty="0">
                <a:latin typeface="Times New Roman" panose="02020603050405020304" pitchFamily="18" charset="0"/>
                <a:cs typeface="Times New Roman" panose="02020603050405020304" pitchFamily="18" charset="0"/>
              </a:rPr>
              <a:t>ν</a:t>
            </a:r>
            <a:r>
              <a:rPr lang="hu-HU" sz="2800" i="1" baseline="-25000" dirty="0" smtClean="0">
                <a:latin typeface="Times New Roman" panose="02020603050405020304" pitchFamily="18" charset="0"/>
                <a:cs typeface="Times New Roman" panose="02020603050405020304" pitchFamily="18" charset="0"/>
              </a:rPr>
              <a:t>i</a:t>
            </a:r>
            <a:r>
              <a:rPr lang="hu-HU" sz="2800" i="1" dirty="0" smtClean="0">
                <a:latin typeface="Times New Roman" panose="02020603050405020304" pitchFamily="18" charset="0"/>
                <a:cs typeface="Times New Roman" panose="02020603050405020304" pitchFamily="18" charset="0"/>
              </a:rPr>
              <a:t>|</a:t>
            </a:r>
            <a:r>
              <a:rPr lang="hu-HU" sz="2800" dirty="0">
                <a:latin typeface="Times New Roman" panose="02020603050405020304" pitchFamily="18" charset="0"/>
                <a:cs typeface="Times New Roman" panose="02020603050405020304" pitchFamily="18" charset="0"/>
              </a:rPr>
              <a:t> </a:t>
            </a:r>
            <a:r>
              <a:rPr lang="hu-HU" sz="2800" dirty="0" smtClean="0">
                <a:latin typeface="Times New Roman" panose="02020603050405020304" pitchFamily="18" charset="0"/>
                <a:cs typeface="Times New Roman" panose="02020603050405020304" pitchFamily="18" charset="0"/>
              </a:rPr>
              <a:t>like during solving stochiometry calculations.</a:t>
            </a:r>
            <a:endParaRPr lang="hu-HU" sz="2800" dirty="0">
              <a:latin typeface="Times New Roman" panose="02020603050405020304" pitchFamily="18" charset="0"/>
              <a:cs typeface="Times New Roman" panose="02020603050405020304" pitchFamily="18" charset="0"/>
            </a:endParaRPr>
          </a:p>
        </p:txBody>
      </p:sp>
      <p:sp>
        <p:nvSpPr>
          <p:cNvPr id="13" name="Cím 1">
            <a:extLst>
              <a:ext uri="{FF2B5EF4-FFF2-40B4-BE49-F238E27FC236}">
                <a16:creationId xmlns:a16="http://schemas.microsoft.com/office/drawing/2014/main" id="{D50E7FE7-7A6B-4BF8-9EE5-6AB1B782DF72}"/>
              </a:ext>
            </a:extLst>
          </p:cNvPr>
          <p:cNvSpPr>
            <a:spLocks noGrp="1"/>
          </p:cNvSpPr>
          <p:nvPr>
            <p:ph type="title"/>
          </p:nvPr>
        </p:nvSpPr>
        <p:spPr>
          <a:xfrm>
            <a:off x="838200" y="365125"/>
            <a:ext cx="10515600" cy="1325563"/>
          </a:xfrm>
        </p:spPr>
        <p:txBody>
          <a:bodyPr/>
          <a:lstStyle/>
          <a:p>
            <a:pPr algn="ctr"/>
            <a:r>
              <a:rPr lang="hu-HU" dirty="0">
                <a:latin typeface="Times New Roman" panose="02020603050405020304" pitchFamily="18" charset="0"/>
                <a:cs typeface="Times New Roman" panose="02020603050405020304" pitchFamily="18" charset="0"/>
              </a:rPr>
              <a:t>Time evolution of chemical reactions</a:t>
            </a:r>
          </a:p>
        </p:txBody>
      </p:sp>
      <p:sp>
        <p:nvSpPr>
          <p:cNvPr id="14" name="TextBox 13"/>
          <p:cNvSpPr txBox="1"/>
          <p:nvPr/>
        </p:nvSpPr>
        <p:spPr>
          <a:xfrm>
            <a:off x="1285928" y="1737597"/>
            <a:ext cx="5381794" cy="523220"/>
          </a:xfrm>
          <a:prstGeom prst="rect">
            <a:avLst/>
          </a:prstGeom>
          <a:solidFill>
            <a:schemeClr val="bg1"/>
          </a:solidFill>
        </p:spPr>
        <p:txBody>
          <a:bodyPr wrap="none" rtlCol="0">
            <a:spAutoFit/>
          </a:bodyPr>
          <a:lstStyle/>
          <a:p>
            <a:pPr algn="ctr"/>
            <a:r>
              <a:rPr lang="hu-HU" sz="2800" dirty="0" smtClean="0">
                <a:latin typeface="Times New Roman" panose="02020603050405020304" pitchFamily="18" charset="0"/>
                <a:cs typeface="Times New Roman" panose="02020603050405020304" pitchFamily="18" charset="0"/>
              </a:rPr>
              <a:t>Time evolution of the molar amount</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04430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500" fill="hold"/>
                                        <p:tgtEl>
                                          <p:spTgt spid="11"/>
                                        </p:tgtEl>
                                        <p:attrNameLst>
                                          <p:attrName>ppt_x</p:attrName>
                                        </p:attrNameLst>
                                      </p:cBhvr>
                                      <p:tavLst>
                                        <p:tav tm="0">
                                          <p:val>
                                            <p:strVal val="#ppt_x"/>
                                          </p:val>
                                        </p:tav>
                                        <p:tav tm="100000">
                                          <p:val>
                                            <p:strVal val="#ppt_x"/>
                                          </p:val>
                                        </p:tav>
                                      </p:tavLst>
                                    </p:anim>
                                    <p:anim calcmode="lin" valueType="num">
                                      <p:cBhvr additive="base">
                                        <p:cTn id="12"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2"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additive="base">
                                        <p:cTn id="17" dur="500" fill="hold"/>
                                        <p:tgtEl>
                                          <p:spTgt spid="12"/>
                                        </p:tgtEl>
                                        <p:attrNameLst>
                                          <p:attrName>ppt_x</p:attrName>
                                        </p:attrNameLst>
                                      </p:cBhvr>
                                      <p:tavLst>
                                        <p:tav tm="0">
                                          <p:val>
                                            <p:strVal val="1+#ppt_w/2"/>
                                          </p:val>
                                        </p:tav>
                                        <p:tav tm="100000">
                                          <p:val>
                                            <p:strVal val="#ppt_x"/>
                                          </p:val>
                                        </p:tav>
                                      </p:tavLst>
                                    </p:anim>
                                    <p:anim calcmode="lin" valueType="num">
                                      <p:cBhvr additive="base">
                                        <p:cTn id="18" dur="500" fill="hold"/>
                                        <p:tgtEl>
                                          <p:spTgt spid="1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Kép 14">
            <a:extLst>
              <a:ext uri="{FF2B5EF4-FFF2-40B4-BE49-F238E27FC236}">
                <a16:creationId xmlns:a16="http://schemas.microsoft.com/office/drawing/2014/main" id="{77007E84-ADFC-4545-95EF-B9F3D091B460}"/>
              </a:ext>
            </a:extLst>
          </p:cNvPr>
          <p:cNvPicPr>
            <a:picLocks noChangeAspect="1"/>
          </p:cNvPicPr>
          <p:nvPr/>
        </p:nvPicPr>
        <p:blipFill>
          <a:blip r:embed="rId4"/>
          <a:stretch>
            <a:fillRect/>
          </a:stretch>
        </p:blipFill>
        <p:spPr>
          <a:xfrm>
            <a:off x="4937040" y="1955547"/>
            <a:ext cx="7200000" cy="4875132"/>
          </a:xfrm>
          <a:prstGeom prst="rect">
            <a:avLst/>
          </a:prstGeom>
        </p:spPr>
      </p:pic>
      <p:sp>
        <p:nvSpPr>
          <p:cNvPr id="2" name="Cím 1">
            <a:extLst>
              <a:ext uri="{FF2B5EF4-FFF2-40B4-BE49-F238E27FC236}">
                <a16:creationId xmlns:a16="http://schemas.microsoft.com/office/drawing/2014/main" id="{D295C7CD-7D78-49FC-9DA0-450DD01B4413}"/>
              </a:ext>
            </a:extLst>
          </p:cNvPr>
          <p:cNvSpPr>
            <a:spLocks noGrp="1"/>
          </p:cNvSpPr>
          <p:nvPr>
            <p:ph type="title"/>
          </p:nvPr>
        </p:nvSpPr>
        <p:spPr/>
        <p:txBody>
          <a:bodyPr/>
          <a:lstStyle/>
          <a:p>
            <a:pPr algn="ctr"/>
            <a:r>
              <a:rPr lang="hu-HU" dirty="0">
                <a:latin typeface="Times New Roman" panose="02020603050405020304" pitchFamily="18" charset="0"/>
                <a:cs typeface="Times New Roman" panose="02020603050405020304" pitchFamily="18" charset="0"/>
              </a:rPr>
              <a:t>Time evolution of chemical reactions</a:t>
            </a:r>
          </a:p>
        </p:txBody>
      </p:sp>
      <p:sp>
        <p:nvSpPr>
          <p:cNvPr id="6" name="Szövegdoboz 5">
            <a:extLst>
              <a:ext uri="{FF2B5EF4-FFF2-40B4-BE49-F238E27FC236}">
                <a16:creationId xmlns:a16="http://schemas.microsoft.com/office/drawing/2014/main" id="{A51E37FC-21A1-4AD2-A437-F227FFA72E6D}"/>
              </a:ext>
            </a:extLst>
          </p:cNvPr>
          <p:cNvSpPr txBox="1"/>
          <p:nvPr/>
        </p:nvSpPr>
        <p:spPr>
          <a:xfrm>
            <a:off x="9718348" y="5022632"/>
            <a:ext cx="1609725" cy="523220"/>
          </a:xfrm>
          <a:prstGeom prst="rect">
            <a:avLst/>
          </a:prstGeom>
          <a:noFill/>
        </p:spPr>
        <p:txBody>
          <a:bodyPr wrap="square" rtlCol="0">
            <a:spAutoFit/>
          </a:bodyPr>
          <a:lstStyle/>
          <a:p>
            <a:r>
              <a:rPr lang="hu-HU" sz="2800" dirty="0" err="1">
                <a:solidFill>
                  <a:schemeClr val="accent1"/>
                </a:solidFill>
                <a:latin typeface="Times New Roman" panose="02020603050405020304" pitchFamily="18" charset="0"/>
                <a:cs typeface="Times New Roman" panose="02020603050405020304" pitchFamily="18" charset="0"/>
              </a:rPr>
              <a:t>r</a:t>
            </a:r>
            <a:r>
              <a:rPr lang="hu-HU" sz="2800" baseline="-25000" dirty="0" err="1">
                <a:solidFill>
                  <a:schemeClr val="accent1"/>
                </a:solidFill>
                <a:latin typeface="Times New Roman" panose="02020603050405020304" pitchFamily="18" charset="0"/>
                <a:cs typeface="Times New Roman" panose="02020603050405020304" pitchFamily="18" charset="0"/>
              </a:rPr>
              <a:t>C</a:t>
            </a:r>
            <a:r>
              <a:rPr lang="hu-HU" sz="2800" dirty="0">
                <a:latin typeface="Times New Roman" panose="02020603050405020304" pitchFamily="18" charset="0"/>
                <a:cs typeface="Times New Roman" panose="02020603050405020304" pitchFamily="18" charset="0"/>
              </a:rPr>
              <a:t>= </a:t>
            </a:r>
            <a:r>
              <a:rPr lang="hu-HU" sz="2800" dirty="0" err="1">
                <a:solidFill>
                  <a:schemeClr val="accent2"/>
                </a:solidFill>
                <a:latin typeface="Times New Roman" panose="02020603050405020304" pitchFamily="18" charset="0"/>
                <a:cs typeface="Times New Roman" panose="02020603050405020304" pitchFamily="18" charset="0"/>
              </a:rPr>
              <a:t>r</a:t>
            </a:r>
            <a:r>
              <a:rPr lang="hu-HU" sz="2800" baseline="-25000" dirty="0" err="1">
                <a:solidFill>
                  <a:schemeClr val="accent2"/>
                </a:solidFill>
                <a:latin typeface="Times New Roman" panose="02020603050405020304" pitchFamily="18" charset="0"/>
                <a:cs typeface="Times New Roman" panose="02020603050405020304" pitchFamily="18" charset="0"/>
              </a:rPr>
              <a:t>A</a:t>
            </a:r>
            <a:r>
              <a:rPr lang="hu-HU" sz="2800" dirty="0">
                <a:latin typeface="Times New Roman" panose="02020603050405020304" pitchFamily="18" charset="0"/>
                <a:cs typeface="Times New Roman" panose="02020603050405020304" pitchFamily="18" charset="0"/>
              </a:rPr>
              <a:t>= </a:t>
            </a:r>
            <a:r>
              <a:rPr lang="hu-HU" sz="2800" dirty="0" err="1">
                <a:solidFill>
                  <a:schemeClr val="accent3"/>
                </a:solidFill>
                <a:latin typeface="Times New Roman" panose="02020603050405020304" pitchFamily="18" charset="0"/>
                <a:cs typeface="Times New Roman" panose="02020603050405020304" pitchFamily="18" charset="0"/>
              </a:rPr>
              <a:t>r</a:t>
            </a:r>
            <a:r>
              <a:rPr lang="hu-HU" sz="2800" baseline="-25000" dirty="0" err="1">
                <a:solidFill>
                  <a:schemeClr val="accent3"/>
                </a:solidFill>
                <a:latin typeface="Times New Roman" panose="02020603050405020304" pitchFamily="18" charset="0"/>
                <a:cs typeface="Times New Roman" panose="02020603050405020304" pitchFamily="18" charset="0"/>
              </a:rPr>
              <a:t>B</a:t>
            </a:r>
            <a:endParaRPr lang="hu-HU" sz="2800" baseline="-25000" dirty="0">
              <a:solidFill>
                <a:schemeClr val="accent3"/>
              </a:solidFill>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1" name="Szövegdoboz 10">
                <a:extLst>
                  <a:ext uri="{FF2B5EF4-FFF2-40B4-BE49-F238E27FC236}">
                    <a16:creationId xmlns:a16="http://schemas.microsoft.com/office/drawing/2014/main" id="{58B2EA38-4CAB-49E1-9214-51B718C432A4}"/>
                  </a:ext>
                </a:extLst>
              </p:cNvPr>
              <p:cNvSpPr txBox="1"/>
              <p:nvPr/>
            </p:nvSpPr>
            <p:spPr>
              <a:xfrm>
                <a:off x="8029950" y="4155698"/>
                <a:ext cx="2605906" cy="49244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hu-HU" sz="3200" b="0" i="1" smtClean="0">
                          <a:latin typeface="Cambria Math" panose="02040503050406030204" pitchFamily="18" charset="0"/>
                        </a:rPr>
                        <m:t>2</m:t>
                      </m:r>
                      <m:r>
                        <a:rPr lang="hu-HU" sz="3200" b="0" i="1" smtClean="0">
                          <a:solidFill>
                            <a:schemeClr val="accent2"/>
                          </a:solidFill>
                          <a:latin typeface="Cambria Math" panose="02040503050406030204" pitchFamily="18" charset="0"/>
                        </a:rPr>
                        <m:t>𝐴</m:t>
                      </m:r>
                      <m:r>
                        <a:rPr lang="hu-HU" sz="3200" b="0" i="1" smtClean="0">
                          <a:latin typeface="Cambria Math" panose="02040503050406030204" pitchFamily="18" charset="0"/>
                        </a:rPr>
                        <m:t>+3</m:t>
                      </m:r>
                      <m:r>
                        <a:rPr lang="hu-HU" sz="3200" b="0" i="1" smtClean="0">
                          <a:solidFill>
                            <a:schemeClr val="accent3"/>
                          </a:solidFill>
                          <a:latin typeface="Cambria Math" panose="02040503050406030204" pitchFamily="18" charset="0"/>
                        </a:rPr>
                        <m:t>𝐵</m:t>
                      </m:r>
                      <m:r>
                        <a:rPr lang="hu-HU" sz="3200" b="0" i="1" smtClean="0">
                          <a:latin typeface="Cambria Math" panose="02040503050406030204" pitchFamily="18" charset="0"/>
                        </a:rPr>
                        <m:t>=5</m:t>
                      </m:r>
                      <m:r>
                        <a:rPr lang="hu-HU" sz="3200" b="0" i="1" smtClean="0">
                          <a:solidFill>
                            <a:schemeClr val="accent1"/>
                          </a:solidFill>
                          <a:latin typeface="Cambria Math" panose="02040503050406030204" pitchFamily="18" charset="0"/>
                        </a:rPr>
                        <m:t>𝐶</m:t>
                      </m:r>
                    </m:oMath>
                  </m:oMathPara>
                </a14:m>
                <a:endParaRPr lang="hu-HU" sz="3200" dirty="0"/>
              </a:p>
            </p:txBody>
          </p:sp>
        </mc:Choice>
        <mc:Fallback xmlns="">
          <p:sp>
            <p:nvSpPr>
              <p:cNvPr id="11" name="Szövegdoboz 10">
                <a:extLst>
                  <a:ext uri="{FF2B5EF4-FFF2-40B4-BE49-F238E27FC236}">
                    <a16:creationId xmlns:a16="http://schemas.microsoft.com/office/drawing/2014/main" id="{58B2EA38-4CAB-49E1-9214-51B718C432A4}"/>
                  </a:ext>
                </a:extLst>
              </p:cNvPr>
              <p:cNvSpPr txBox="1">
                <a:spLocks noRot="1" noChangeAspect="1" noMove="1" noResize="1" noEditPoints="1" noAdjustHandles="1" noChangeArrowheads="1" noChangeShapeType="1" noTextEdit="1"/>
              </p:cNvSpPr>
              <p:nvPr/>
            </p:nvSpPr>
            <p:spPr>
              <a:xfrm>
                <a:off x="8029950" y="4155698"/>
                <a:ext cx="2605906" cy="492443"/>
              </a:xfrm>
              <a:prstGeom prst="rect">
                <a:avLst/>
              </a:prstGeom>
              <a:blipFill>
                <a:blip r:embed="rId5"/>
                <a:stretch>
                  <a:fillRect/>
                </a:stretch>
              </a:blipFill>
            </p:spPr>
            <p:txBody>
              <a:bodyPr/>
              <a:lstStyle/>
              <a:p>
                <a:r>
                  <a:rPr lang="hu-HU">
                    <a:noFill/>
                  </a:rPr>
                  <a:t> </a:t>
                </a:r>
              </a:p>
            </p:txBody>
          </p:sp>
        </mc:Fallback>
      </mc:AlternateContent>
      <p:sp>
        <p:nvSpPr>
          <p:cNvPr id="12" name="Szövegdoboz 11">
            <a:extLst>
              <a:ext uri="{FF2B5EF4-FFF2-40B4-BE49-F238E27FC236}">
                <a16:creationId xmlns:a16="http://schemas.microsoft.com/office/drawing/2014/main" id="{C25A6927-455A-494C-8B75-53C66896DBE7}"/>
              </a:ext>
            </a:extLst>
          </p:cNvPr>
          <p:cNvSpPr txBox="1"/>
          <p:nvPr/>
        </p:nvSpPr>
        <p:spPr>
          <a:xfrm>
            <a:off x="69406" y="4846906"/>
            <a:ext cx="5062034" cy="1815882"/>
          </a:xfrm>
          <a:prstGeom prst="rect">
            <a:avLst/>
          </a:prstGeom>
          <a:noFill/>
        </p:spPr>
        <p:txBody>
          <a:bodyPr wrap="square" rtlCol="0">
            <a:spAutoFit/>
          </a:bodyPr>
          <a:lstStyle/>
          <a:p>
            <a:pPr algn="ctr"/>
            <a:r>
              <a:rPr lang="en-US" sz="2800" dirty="0">
                <a:latin typeface="Times New Roman" panose="02020603050405020304" pitchFamily="18" charset="0"/>
                <a:cs typeface="Times New Roman" panose="02020603050405020304" pitchFamily="18" charset="0"/>
              </a:rPr>
              <a:t>If </a:t>
            </a:r>
            <a:r>
              <a:rPr lang="hu-HU" sz="2800" dirty="0" smtClean="0">
                <a:latin typeface="Times New Roman" panose="02020603050405020304" pitchFamily="18" charset="0"/>
                <a:cs typeface="Times New Roman" panose="02020603050405020304" pitchFamily="18" charset="0"/>
              </a:rPr>
              <a:t>one</a:t>
            </a:r>
            <a:r>
              <a:rPr lang="en-US" sz="2800" dirty="0" smtClean="0">
                <a:latin typeface="Times New Roman" panose="02020603050405020304" pitchFamily="18" charset="0"/>
                <a:cs typeface="Times New Roman" panose="02020603050405020304" pitchFamily="18" charset="0"/>
              </a:rPr>
              <a:t> divide</a:t>
            </a:r>
            <a:r>
              <a:rPr lang="hu-HU" sz="2800" dirty="0" smtClean="0">
                <a:latin typeface="Times New Roman" panose="02020603050405020304" pitchFamily="18" charset="0"/>
                <a:cs typeface="Times New Roman" panose="02020603050405020304" pitchFamily="18" charset="0"/>
              </a:rPr>
              <a:t>s</a:t>
            </a:r>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by the stoichiometric number itself, and not by its absolute value, then the signs are also fixed</a:t>
            </a:r>
            <a:r>
              <a:rPr lang="hu-HU" sz="2800" dirty="0" smtClean="0">
                <a:latin typeface="Times New Roman" panose="02020603050405020304" pitchFamily="18" charset="0"/>
                <a:cs typeface="Times New Roman" panose="02020603050405020304" pitchFamily="18" charset="0"/>
              </a:rPr>
              <a:t>!</a:t>
            </a:r>
            <a:endParaRPr lang="hu-HU" sz="2800"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4" name="Szövegdoboz 13">
                <a:extLst>
                  <a:ext uri="{FF2B5EF4-FFF2-40B4-BE49-F238E27FC236}">
                    <a16:creationId xmlns:a16="http://schemas.microsoft.com/office/drawing/2014/main" id="{2AFAF13B-9473-43AA-A0C0-B00F57465728}"/>
                  </a:ext>
                </a:extLst>
              </p:cNvPr>
              <p:cNvSpPr txBox="1"/>
              <p:nvPr/>
            </p:nvSpPr>
            <p:spPr>
              <a:xfrm>
                <a:off x="576490" y="3055028"/>
                <a:ext cx="4126835" cy="178363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hu-HU" sz="3200" b="0" i="1" smtClean="0">
                              <a:latin typeface="Cambria Math" panose="02040503050406030204" pitchFamily="18" charset="0"/>
                            </a:rPr>
                          </m:ctrlPr>
                        </m:sSubPr>
                        <m:e>
                          <m:r>
                            <a:rPr lang="hu-HU" sz="3200" b="0" i="1" smtClean="0">
                              <a:latin typeface="Cambria Math" panose="02040503050406030204" pitchFamily="18" charset="0"/>
                            </a:rPr>
                            <m:t>𝑟</m:t>
                          </m:r>
                        </m:e>
                        <m:sub>
                          <m:r>
                            <a:rPr lang="hu-HU" sz="3200" b="0" i="1" smtClean="0">
                              <a:latin typeface="Cambria Math" panose="02040503050406030204" pitchFamily="18" charset="0"/>
                            </a:rPr>
                            <m:t>𝑖</m:t>
                          </m:r>
                        </m:sub>
                      </m:sSub>
                      <m:r>
                        <a:rPr lang="hu-HU" sz="3200" b="0" i="1" smtClean="0">
                          <a:latin typeface="Cambria Math" panose="02040503050406030204" pitchFamily="18" charset="0"/>
                        </a:rPr>
                        <m:t>=</m:t>
                      </m:r>
                      <m:f>
                        <m:fPr>
                          <m:ctrlPr>
                            <a:rPr lang="hu-HU" sz="3200" b="0" i="1" smtClean="0">
                              <a:latin typeface="Cambria Math" panose="02040503050406030204" pitchFamily="18" charset="0"/>
                            </a:rPr>
                          </m:ctrlPr>
                        </m:fPr>
                        <m:num>
                          <m:f>
                            <m:fPr>
                              <m:ctrlPr>
                                <a:rPr lang="hu-HU" sz="3200" b="0" i="1" smtClean="0">
                                  <a:latin typeface="Cambria Math" panose="02040503050406030204" pitchFamily="18" charset="0"/>
                                </a:rPr>
                              </m:ctrlPr>
                            </m:fPr>
                            <m:num>
                              <m:f>
                                <m:fPr>
                                  <m:ctrlPr>
                                    <a:rPr lang="hu-HU" sz="3200" b="0" i="1" smtClean="0">
                                      <a:latin typeface="Cambria Math" panose="02040503050406030204" pitchFamily="18" charset="0"/>
                                    </a:rPr>
                                  </m:ctrlPr>
                                </m:fPr>
                                <m:num>
                                  <m:r>
                                    <m:rPr>
                                      <m:sty m:val="p"/>
                                    </m:rPr>
                                    <a:rPr lang="el-GR" sz="3200" b="0" i="1" smtClean="0">
                                      <a:latin typeface="Cambria Math" panose="02040503050406030204" pitchFamily="18" charset="0"/>
                                      <a:ea typeface="Cambria Math" panose="02040503050406030204" pitchFamily="18" charset="0"/>
                                    </a:rPr>
                                    <m:t>Δ</m:t>
                                  </m:r>
                                  <m:sSub>
                                    <m:sSubPr>
                                      <m:ctrlPr>
                                        <a:rPr lang="el-GR" sz="3200" b="0" i="1" smtClean="0">
                                          <a:latin typeface="Cambria Math" panose="02040503050406030204" pitchFamily="18" charset="0"/>
                                          <a:ea typeface="Cambria Math" panose="02040503050406030204" pitchFamily="18" charset="0"/>
                                        </a:rPr>
                                      </m:ctrlPr>
                                    </m:sSubPr>
                                    <m:e>
                                      <m:r>
                                        <a:rPr lang="hu-HU" sz="3200" b="0" i="1" smtClean="0">
                                          <a:latin typeface="Cambria Math" panose="02040503050406030204" pitchFamily="18" charset="0"/>
                                          <a:ea typeface="Cambria Math" panose="02040503050406030204" pitchFamily="18" charset="0"/>
                                        </a:rPr>
                                        <m:t>𝑛</m:t>
                                      </m:r>
                                    </m:e>
                                    <m:sub>
                                      <m:r>
                                        <a:rPr lang="hu-HU" sz="3200" b="0" i="1" smtClean="0">
                                          <a:latin typeface="Cambria Math" panose="02040503050406030204" pitchFamily="18" charset="0"/>
                                          <a:ea typeface="Cambria Math" panose="02040503050406030204" pitchFamily="18" charset="0"/>
                                        </a:rPr>
                                        <m:t>𝑖</m:t>
                                      </m:r>
                                    </m:sub>
                                  </m:sSub>
                                </m:num>
                                <m:den>
                                  <m:r>
                                    <m:rPr>
                                      <m:sty m:val="p"/>
                                    </m:rPr>
                                    <a:rPr lang="el-GR" sz="3200" b="0" i="1" smtClean="0">
                                      <a:latin typeface="Cambria Math" panose="02040503050406030204" pitchFamily="18" charset="0"/>
                                      <a:ea typeface="Cambria Math" panose="02040503050406030204" pitchFamily="18" charset="0"/>
                                    </a:rPr>
                                    <m:t>Δ</m:t>
                                  </m:r>
                                  <m:r>
                                    <a:rPr lang="hu-HU" sz="3200" b="0" i="1" smtClean="0">
                                      <a:latin typeface="Cambria Math" panose="02040503050406030204" pitchFamily="18" charset="0"/>
                                      <a:ea typeface="Cambria Math" panose="02040503050406030204" pitchFamily="18" charset="0"/>
                                    </a:rPr>
                                    <m:t>𝑡</m:t>
                                  </m:r>
                                </m:den>
                              </m:f>
                            </m:num>
                            <m:den>
                              <m:sSub>
                                <m:sSubPr>
                                  <m:ctrlPr>
                                    <a:rPr lang="hu-HU" sz="3200" b="0" i="1" smtClean="0">
                                      <a:latin typeface="Cambria Math" panose="02040503050406030204" pitchFamily="18" charset="0"/>
                                    </a:rPr>
                                  </m:ctrlPr>
                                </m:sSubPr>
                                <m:e>
                                  <m:r>
                                    <a:rPr lang="hu-HU" sz="3200" b="0" i="1" smtClean="0">
                                      <a:latin typeface="Cambria Math" panose="02040503050406030204" pitchFamily="18" charset="0"/>
                                    </a:rPr>
                                    <m:t>𝑉</m:t>
                                  </m:r>
                                </m:e>
                                <m:sub>
                                  <m:r>
                                    <a:rPr lang="hu-HU" sz="3200" b="0" i="1" smtClean="0">
                                      <a:latin typeface="Cambria Math" panose="02040503050406030204" pitchFamily="18" charset="0"/>
                                    </a:rPr>
                                    <m:t>𝑠𝑜𝑙𝑢𝑡𝑖𝑜𝑛</m:t>
                                  </m:r>
                                </m:sub>
                              </m:sSub>
                            </m:den>
                          </m:f>
                        </m:num>
                        <m:den>
                          <m:sSub>
                            <m:sSubPr>
                              <m:ctrlPr>
                                <a:rPr lang="hu-HU" sz="3200" b="0" i="1" smtClean="0">
                                  <a:latin typeface="Cambria Math" panose="02040503050406030204" pitchFamily="18" charset="0"/>
                                </a:rPr>
                              </m:ctrlPr>
                            </m:sSubPr>
                            <m:e>
                              <m:r>
                                <a:rPr lang="hu-HU" sz="3200" b="0" i="1" smtClean="0">
                                  <a:latin typeface="Cambria Math" panose="02040503050406030204" pitchFamily="18" charset="0"/>
                                  <a:ea typeface="Cambria Math" panose="02040503050406030204" pitchFamily="18" charset="0"/>
                                </a:rPr>
                                <m:t>𝜈</m:t>
                              </m:r>
                            </m:e>
                            <m:sub>
                              <m:r>
                                <a:rPr lang="hu-HU" sz="3200" b="0" i="1" smtClean="0">
                                  <a:latin typeface="Cambria Math" panose="02040503050406030204" pitchFamily="18" charset="0"/>
                                </a:rPr>
                                <m:t>𝑖</m:t>
                              </m:r>
                            </m:sub>
                          </m:sSub>
                        </m:den>
                      </m:f>
                      <m:r>
                        <a:rPr lang="hu-HU" sz="3200" b="0" i="1" smtClean="0">
                          <a:latin typeface="Cambria Math" panose="02040503050406030204" pitchFamily="18" charset="0"/>
                        </a:rPr>
                        <m:t>=</m:t>
                      </m:r>
                      <m:f>
                        <m:fPr>
                          <m:ctrlPr>
                            <a:rPr lang="hu-HU" sz="3200" b="0" i="1" smtClean="0">
                              <a:latin typeface="Cambria Math" panose="02040503050406030204" pitchFamily="18" charset="0"/>
                            </a:rPr>
                          </m:ctrlPr>
                        </m:fPr>
                        <m:num>
                          <m:r>
                            <a:rPr lang="hu-HU" sz="3200" b="0" i="1" smtClean="0">
                              <a:latin typeface="Cambria Math" panose="02040503050406030204" pitchFamily="18" charset="0"/>
                            </a:rPr>
                            <m:t>1</m:t>
                          </m:r>
                        </m:num>
                        <m:den>
                          <m:sSub>
                            <m:sSubPr>
                              <m:ctrlPr>
                                <a:rPr lang="hu-HU" sz="3200" b="0" i="1" smtClean="0">
                                  <a:latin typeface="Cambria Math" panose="02040503050406030204" pitchFamily="18" charset="0"/>
                                </a:rPr>
                              </m:ctrlPr>
                            </m:sSubPr>
                            <m:e>
                              <m:r>
                                <a:rPr lang="hu-HU" sz="3200" b="0" i="1" smtClean="0">
                                  <a:latin typeface="Cambria Math" panose="02040503050406030204" pitchFamily="18" charset="0"/>
                                  <a:ea typeface="Cambria Math" panose="02040503050406030204" pitchFamily="18" charset="0"/>
                                </a:rPr>
                                <m:t>𝜈</m:t>
                              </m:r>
                            </m:e>
                            <m:sub>
                              <m:r>
                                <a:rPr lang="hu-HU" sz="3200" b="0" i="1" smtClean="0">
                                  <a:latin typeface="Cambria Math" panose="02040503050406030204" pitchFamily="18" charset="0"/>
                                </a:rPr>
                                <m:t>𝑖</m:t>
                              </m:r>
                            </m:sub>
                          </m:sSub>
                        </m:den>
                      </m:f>
                      <m:r>
                        <a:rPr lang="hu-HU" sz="3200" b="0" i="1" smtClean="0">
                          <a:latin typeface="Cambria Math" panose="02040503050406030204" pitchFamily="18" charset="0"/>
                          <a:ea typeface="Cambria Math" panose="02040503050406030204" pitchFamily="18" charset="0"/>
                        </a:rPr>
                        <m:t>∙</m:t>
                      </m:r>
                      <m:f>
                        <m:fPr>
                          <m:ctrlPr>
                            <a:rPr lang="hu-HU" sz="3200" i="1">
                              <a:latin typeface="Cambria Math" panose="02040503050406030204" pitchFamily="18" charset="0"/>
                            </a:rPr>
                          </m:ctrlPr>
                        </m:fPr>
                        <m:num>
                          <m:r>
                            <m:rPr>
                              <m:sty m:val="p"/>
                            </m:rPr>
                            <a:rPr lang="el-GR" sz="3200" i="1">
                              <a:latin typeface="Cambria Math" panose="02040503050406030204" pitchFamily="18" charset="0"/>
                              <a:ea typeface="Cambria Math" panose="02040503050406030204" pitchFamily="18" charset="0"/>
                            </a:rPr>
                            <m:t>Δ</m:t>
                          </m:r>
                          <m:sSub>
                            <m:sSubPr>
                              <m:ctrlPr>
                                <a:rPr lang="el-GR" sz="3200" i="1">
                                  <a:latin typeface="Cambria Math" panose="02040503050406030204" pitchFamily="18" charset="0"/>
                                  <a:ea typeface="Cambria Math" panose="02040503050406030204" pitchFamily="18" charset="0"/>
                                </a:rPr>
                              </m:ctrlPr>
                            </m:sSubPr>
                            <m:e>
                              <m:r>
                                <a:rPr lang="hu-HU" sz="3200" b="0" i="1" smtClean="0">
                                  <a:latin typeface="Cambria Math" panose="02040503050406030204" pitchFamily="18" charset="0"/>
                                  <a:ea typeface="Cambria Math" panose="02040503050406030204" pitchFamily="18" charset="0"/>
                                </a:rPr>
                                <m:t>𝑐</m:t>
                              </m:r>
                            </m:e>
                            <m:sub>
                              <m:r>
                                <a:rPr lang="hu-HU" sz="3200" i="1">
                                  <a:latin typeface="Cambria Math" panose="02040503050406030204" pitchFamily="18" charset="0"/>
                                  <a:ea typeface="Cambria Math" panose="02040503050406030204" pitchFamily="18" charset="0"/>
                                </a:rPr>
                                <m:t>𝑖</m:t>
                              </m:r>
                            </m:sub>
                          </m:sSub>
                        </m:num>
                        <m:den>
                          <m:r>
                            <m:rPr>
                              <m:sty m:val="p"/>
                            </m:rPr>
                            <a:rPr lang="el-GR" sz="3200" i="1">
                              <a:latin typeface="Cambria Math" panose="02040503050406030204" pitchFamily="18" charset="0"/>
                              <a:ea typeface="Cambria Math" panose="02040503050406030204" pitchFamily="18" charset="0"/>
                            </a:rPr>
                            <m:t>Δ</m:t>
                          </m:r>
                          <m:r>
                            <a:rPr lang="hu-HU" sz="3200" i="1">
                              <a:latin typeface="Cambria Math" panose="02040503050406030204" pitchFamily="18" charset="0"/>
                              <a:ea typeface="Cambria Math" panose="02040503050406030204" pitchFamily="18" charset="0"/>
                            </a:rPr>
                            <m:t>𝑡</m:t>
                          </m:r>
                        </m:den>
                      </m:f>
                    </m:oMath>
                  </m:oMathPara>
                </a14:m>
                <a:endParaRPr lang="hu-HU" sz="3200" dirty="0"/>
              </a:p>
            </p:txBody>
          </p:sp>
        </mc:Choice>
        <mc:Fallback xmlns="">
          <p:sp>
            <p:nvSpPr>
              <p:cNvPr id="14" name="Szövegdoboz 13">
                <a:extLst>
                  <a:ext uri="{FF2B5EF4-FFF2-40B4-BE49-F238E27FC236}">
                    <a16:creationId xmlns:a16="http://schemas.microsoft.com/office/drawing/2014/main" id="{2AFAF13B-9473-43AA-A0C0-B00F57465728}"/>
                  </a:ext>
                </a:extLst>
              </p:cNvPr>
              <p:cNvSpPr txBox="1">
                <a:spLocks noRot="1" noChangeAspect="1" noMove="1" noResize="1" noEditPoints="1" noAdjustHandles="1" noChangeArrowheads="1" noChangeShapeType="1" noTextEdit="1"/>
              </p:cNvSpPr>
              <p:nvPr/>
            </p:nvSpPr>
            <p:spPr>
              <a:xfrm>
                <a:off x="576490" y="3055028"/>
                <a:ext cx="4126835" cy="1783630"/>
              </a:xfrm>
              <a:prstGeom prst="rect">
                <a:avLst/>
              </a:prstGeom>
              <a:blipFill>
                <a:blip r:embed="rId6"/>
                <a:stretch>
                  <a:fillRect/>
                </a:stretch>
              </a:blipFill>
            </p:spPr>
            <p:txBody>
              <a:bodyPr/>
              <a:lstStyle/>
              <a:p>
                <a:r>
                  <a:rPr lang="en-US">
                    <a:noFill/>
                  </a:rPr>
                  <a:t> </a:t>
                </a:r>
              </a:p>
            </p:txBody>
          </p:sp>
        </mc:Fallback>
      </mc:AlternateContent>
      <p:graphicFrame>
        <p:nvGraphicFramePr>
          <p:cNvPr id="3" name="Objektum 2">
            <a:extLst>
              <a:ext uri="{FF2B5EF4-FFF2-40B4-BE49-F238E27FC236}">
                <a16:creationId xmlns:a16="http://schemas.microsoft.com/office/drawing/2014/main" id="{78ED875D-E4F4-43CB-A447-AC5AB7F6B087}"/>
              </a:ext>
            </a:extLst>
          </p:cNvPr>
          <p:cNvGraphicFramePr>
            <a:graphicFrameLocks noChangeAspect="1"/>
          </p:cNvGraphicFramePr>
          <p:nvPr>
            <p:extLst>
              <p:ext uri="{D42A27DB-BD31-4B8C-83A1-F6EECF244321}">
                <p14:modId xmlns:p14="http://schemas.microsoft.com/office/powerpoint/2010/main" val="2010086504"/>
              </p:ext>
            </p:extLst>
          </p:nvPr>
        </p:nvGraphicFramePr>
        <p:xfrm>
          <a:off x="91439" y="1816538"/>
          <a:ext cx="5040000" cy="1195051"/>
        </p:xfrm>
        <a:graphic>
          <a:graphicData uri="http://schemas.openxmlformats.org/presentationml/2006/ole">
            <mc:AlternateContent xmlns:mc="http://schemas.openxmlformats.org/markup-compatibility/2006">
              <mc:Choice xmlns:v="urn:schemas-microsoft-com:vml" Requires="v">
                <p:oleObj spid="_x0000_s4182" name="Worksheet" r:id="rId7" imgW="2771641" imgH="657327" progId="Excel.Sheet.12">
                  <p:embed/>
                </p:oleObj>
              </mc:Choice>
              <mc:Fallback>
                <p:oleObj name="Worksheet" r:id="rId7" imgW="2771641" imgH="657327" progId="Excel.Sheet.12">
                  <p:embed/>
                  <p:pic>
                    <p:nvPicPr>
                      <p:cNvPr id="0" name=""/>
                      <p:cNvPicPr/>
                      <p:nvPr/>
                    </p:nvPicPr>
                    <p:blipFill>
                      <a:blip r:embed="rId8"/>
                      <a:stretch>
                        <a:fillRect/>
                      </a:stretch>
                    </p:blipFill>
                    <p:spPr>
                      <a:xfrm>
                        <a:off x="91439" y="1816538"/>
                        <a:ext cx="5040000" cy="1195051"/>
                      </a:xfrm>
                      <a:prstGeom prst="rect">
                        <a:avLst/>
                      </a:prstGeom>
                    </p:spPr>
                  </p:pic>
                </p:oleObj>
              </mc:Fallback>
            </mc:AlternateContent>
          </a:graphicData>
        </a:graphic>
      </p:graphicFrame>
      <p:sp>
        <p:nvSpPr>
          <p:cNvPr id="9" name="TextBox 8"/>
          <p:cNvSpPr txBox="1"/>
          <p:nvPr/>
        </p:nvSpPr>
        <p:spPr>
          <a:xfrm>
            <a:off x="5131439" y="2145102"/>
            <a:ext cx="7005601" cy="954107"/>
          </a:xfrm>
          <a:prstGeom prst="rect">
            <a:avLst/>
          </a:prstGeom>
          <a:solidFill>
            <a:schemeClr val="bg1"/>
          </a:solidFill>
        </p:spPr>
        <p:txBody>
          <a:bodyPr wrap="square" rtlCol="0">
            <a:spAutoFit/>
          </a:bodyPr>
          <a:lstStyle/>
          <a:p>
            <a:pPr algn="ctr"/>
            <a:r>
              <a:rPr lang="hu-HU" sz="2800" dirty="0" smtClean="0">
                <a:latin typeface="Times New Roman" panose="02020603050405020304" pitchFamily="18" charset="0"/>
                <a:cs typeface="Times New Roman" panose="02020603050405020304" pitchFamily="18" charset="0"/>
              </a:rPr>
              <a:t>Quotient of the normalized concentration change and </a:t>
            </a:r>
            <a:r>
              <a:rPr lang="hu-HU" sz="2800" dirty="0" err="1" smtClean="0">
                <a:latin typeface="Times New Roman" panose="02020603050405020304" pitchFamily="18" charset="0"/>
                <a:cs typeface="Times New Roman" panose="02020603050405020304" pitchFamily="18" charset="0"/>
              </a:rPr>
              <a:t>the</a:t>
            </a:r>
            <a:r>
              <a:rPr lang="hu-HU" sz="2800" dirty="0" smtClean="0">
                <a:latin typeface="Times New Roman" panose="02020603050405020304" pitchFamily="18" charset="0"/>
                <a:cs typeface="Times New Roman" panose="02020603050405020304" pitchFamily="18" charset="0"/>
              </a:rPr>
              <a:t> </a:t>
            </a:r>
            <a:r>
              <a:rPr lang="hu-HU" sz="2800" dirty="0" err="1" smtClean="0">
                <a:latin typeface="Times New Roman" panose="02020603050405020304" pitchFamily="18" charset="0"/>
                <a:cs typeface="Times New Roman" panose="02020603050405020304" pitchFamily="18" charset="0"/>
              </a:rPr>
              <a:t>reaction</a:t>
            </a:r>
            <a:r>
              <a:rPr lang="hu-HU" sz="2800" dirty="0" smtClean="0">
                <a:latin typeface="Times New Roman" panose="02020603050405020304" pitchFamily="18" charset="0"/>
                <a:cs typeface="Times New Roman" panose="02020603050405020304" pitchFamily="18" charset="0"/>
              </a:rPr>
              <a:t> </a:t>
            </a:r>
            <a:r>
              <a:rPr lang="hu-HU" sz="2800" dirty="0" err="1" smtClean="0">
                <a:latin typeface="Times New Roman" panose="02020603050405020304" pitchFamily="18" charset="0"/>
                <a:cs typeface="Times New Roman" panose="02020603050405020304" pitchFamily="18" charset="0"/>
              </a:rPr>
              <a:t>time</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79003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500" fill="hold"/>
                                        <p:tgtEl>
                                          <p:spTgt spid="12"/>
                                        </p:tgtEl>
                                        <p:attrNameLst>
                                          <p:attrName>ppt_x</p:attrName>
                                        </p:attrNameLst>
                                      </p:cBhvr>
                                      <p:tavLst>
                                        <p:tav tm="0">
                                          <p:val>
                                            <p:strVal val="#ppt_x"/>
                                          </p:val>
                                        </p:tav>
                                        <p:tav tm="100000">
                                          <p:val>
                                            <p:strVal val="#ppt_x"/>
                                          </p:val>
                                        </p:tav>
                                      </p:tavLst>
                                    </p:anim>
                                    <p:anim calcmode="lin" valueType="num">
                                      <p:cBhvr additive="base">
                                        <p:cTn id="1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1" grpId="0"/>
      <p:bldP spid="12" grpId="0"/>
      <p:bldP spid="1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6" name="Csoportba foglalás 145">
            <a:extLst>
              <a:ext uri="{FF2B5EF4-FFF2-40B4-BE49-F238E27FC236}">
                <a16:creationId xmlns:a16="http://schemas.microsoft.com/office/drawing/2014/main" id="{5DD10BC2-7CBB-48B0-92BA-F2AEBCF77DBF}"/>
              </a:ext>
            </a:extLst>
          </p:cNvPr>
          <p:cNvGrpSpPr/>
          <p:nvPr/>
        </p:nvGrpSpPr>
        <p:grpSpPr>
          <a:xfrm>
            <a:off x="157163" y="1635125"/>
            <a:ext cx="6119812" cy="5084763"/>
            <a:chOff x="157163" y="1635125"/>
            <a:chExt cx="6119812" cy="5084763"/>
          </a:xfrm>
        </p:grpSpPr>
        <p:sp>
          <p:nvSpPr>
            <p:cNvPr id="95" name="AutoShape 87">
              <a:extLst>
                <a:ext uri="{FF2B5EF4-FFF2-40B4-BE49-F238E27FC236}">
                  <a16:creationId xmlns:a16="http://schemas.microsoft.com/office/drawing/2014/main" id="{B5F13D78-CF6E-47A2-9482-6639B2140BE8}"/>
                </a:ext>
              </a:extLst>
            </p:cNvPr>
            <p:cNvSpPr>
              <a:spLocks noChangeAspect="1" noChangeArrowheads="1" noTextEdit="1"/>
            </p:cNvSpPr>
            <p:nvPr/>
          </p:nvSpPr>
          <p:spPr bwMode="auto">
            <a:xfrm>
              <a:off x="157163" y="1635125"/>
              <a:ext cx="6119812" cy="5084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hu-HU"/>
            </a:p>
          </p:txBody>
        </p:sp>
        <p:sp>
          <p:nvSpPr>
            <p:cNvPr id="97" name="Freeform 90">
              <a:extLst>
                <a:ext uri="{FF2B5EF4-FFF2-40B4-BE49-F238E27FC236}">
                  <a16:creationId xmlns:a16="http://schemas.microsoft.com/office/drawing/2014/main" id="{4F35FBFF-EC93-4B6A-B4BA-F58F1A36E880}"/>
                </a:ext>
              </a:extLst>
            </p:cNvPr>
            <p:cNvSpPr>
              <a:spLocks noEditPoints="1"/>
            </p:cNvSpPr>
            <p:nvPr/>
          </p:nvSpPr>
          <p:spPr bwMode="auto">
            <a:xfrm>
              <a:off x="917575" y="2174875"/>
              <a:ext cx="5105400" cy="3408363"/>
            </a:xfrm>
            <a:custGeom>
              <a:avLst/>
              <a:gdLst>
                <a:gd name="T0" fmla="*/ 0 w 3216"/>
                <a:gd name="T1" fmla="*/ 2147 h 2147"/>
                <a:gd name="T2" fmla="*/ 3216 w 3216"/>
                <a:gd name="T3" fmla="*/ 2147 h 2147"/>
                <a:gd name="T4" fmla="*/ 0 w 3216"/>
                <a:gd name="T5" fmla="*/ 1842 h 2147"/>
                <a:gd name="T6" fmla="*/ 3216 w 3216"/>
                <a:gd name="T7" fmla="*/ 1842 h 2147"/>
                <a:gd name="T8" fmla="*/ 0 w 3216"/>
                <a:gd name="T9" fmla="*/ 1536 h 2147"/>
                <a:gd name="T10" fmla="*/ 3216 w 3216"/>
                <a:gd name="T11" fmla="*/ 1536 h 2147"/>
                <a:gd name="T12" fmla="*/ 0 w 3216"/>
                <a:gd name="T13" fmla="*/ 1230 h 2147"/>
                <a:gd name="T14" fmla="*/ 3216 w 3216"/>
                <a:gd name="T15" fmla="*/ 1230 h 2147"/>
                <a:gd name="T16" fmla="*/ 0 w 3216"/>
                <a:gd name="T17" fmla="*/ 918 h 2147"/>
                <a:gd name="T18" fmla="*/ 3216 w 3216"/>
                <a:gd name="T19" fmla="*/ 918 h 2147"/>
                <a:gd name="T20" fmla="*/ 0 w 3216"/>
                <a:gd name="T21" fmla="*/ 612 h 2147"/>
                <a:gd name="T22" fmla="*/ 3216 w 3216"/>
                <a:gd name="T23" fmla="*/ 612 h 2147"/>
                <a:gd name="T24" fmla="*/ 0 w 3216"/>
                <a:gd name="T25" fmla="*/ 306 h 2147"/>
                <a:gd name="T26" fmla="*/ 3216 w 3216"/>
                <a:gd name="T27" fmla="*/ 306 h 2147"/>
                <a:gd name="T28" fmla="*/ 0 w 3216"/>
                <a:gd name="T29" fmla="*/ 0 h 2147"/>
                <a:gd name="T30" fmla="*/ 3216 w 3216"/>
                <a:gd name="T31" fmla="*/ 0 h 2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216" h="2147">
                  <a:moveTo>
                    <a:pt x="0" y="2147"/>
                  </a:moveTo>
                  <a:lnTo>
                    <a:pt x="3216" y="2147"/>
                  </a:lnTo>
                  <a:moveTo>
                    <a:pt x="0" y="1842"/>
                  </a:moveTo>
                  <a:lnTo>
                    <a:pt x="3216" y="1842"/>
                  </a:lnTo>
                  <a:moveTo>
                    <a:pt x="0" y="1536"/>
                  </a:moveTo>
                  <a:lnTo>
                    <a:pt x="3216" y="1536"/>
                  </a:lnTo>
                  <a:moveTo>
                    <a:pt x="0" y="1230"/>
                  </a:moveTo>
                  <a:lnTo>
                    <a:pt x="3216" y="1230"/>
                  </a:lnTo>
                  <a:moveTo>
                    <a:pt x="0" y="918"/>
                  </a:moveTo>
                  <a:lnTo>
                    <a:pt x="3216" y="918"/>
                  </a:lnTo>
                  <a:moveTo>
                    <a:pt x="0" y="612"/>
                  </a:moveTo>
                  <a:lnTo>
                    <a:pt x="3216" y="612"/>
                  </a:lnTo>
                  <a:moveTo>
                    <a:pt x="0" y="306"/>
                  </a:moveTo>
                  <a:lnTo>
                    <a:pt x="3216" y="306"/>
                  </a:lnTo>
                  <a:moveTo>
                    <a:pt x="0" y="0"/>
                  </a:moveTo>
                  <a:lnTo>
                    <a:pt x="3216" y="0"/>
                  </a:lnTo>
                </a:path>
              </a:pathLst>
            </a:custGeom>
            <a:noFill/>
            <a:ln w="11113" cap="flat">
              <a:solidFill>
                <a:srgbClr val="D9D9D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u-HU"/>
            </a:p>
          </p:txBody>
        </p:sp>
        <p:sp>
          <p:nvSpPr>
            <p:cNvPr id="99" name="Line 92">
              <a:extLst>
                <a:ext uri="{FF2B5EF4-FFF2-40B4-BE49-F238E27FC236}">
                  <a16:creationId xmlns:a16="http://schemas.microsoft.com/office/drawing/2014/main" id="{B2086725-CEC7-4E87-B83E-A4913499EBB0}"/>
                </a:ext>
              </a:extLst>
            </p:cNvPr>
            <p:cNvSpPr>
              <a:spLocks noChangeShapeType="1"/>
            </p:cNvSpPr>
            <p:nvPr/>
          </p:nvSpPr>
          <p:spPr bwMode="auto">
            <a:xfrm flipV="1">
              <a:off x="917575" y="2174875"/>
              <a:ext cx="0" cy="3894138"/>
            </a:xfrm>
            <a:prstGeom prst="line">
              <a:avLst/>
            </a:prstGeom>
            <a:noFill/>
            <a:ln w="11113" cap="flat">
              <a:solidFill>
                <a:srgbClr val="BFBFB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hu-HU"/>
            </a:p>
          </p:txBody>
        </p:sp>
        <p:sp>
          <p:nvSpPr>
            <p:cNvPr id="98" name="Freeform 91">
              <a:extLst>
                <a:ext uri="{FF2B5EF4-FFF2-40B4-BE49-F238E27FC236}">
                  <a16:creationId xmlns:a16="http://schemas.microsoft.com/office/drawing/2014/main" id="{66A2A672-1845-4290-BCF4-4314453BA13F}"/>
                </a:ext>
              </a:extLst>
            </p:cNvPr>
            <p:cNvSpPr>
              <a:spLocks noEditPoints="1"/>
            </p:cNvSpPr>
            <p:nvPr/>
          </p:nvSpPr>
          <p:spPr bwMode="auto">
            <a:xfrm>
              <a:off x="1458913" y="2174875"/>
              <a:ext cx="4289425" cy="3894138"/>
            </a:xfrm>
            <a:custGeom>
              <a:avLst/>
              <a:gdLst>
                <a:gd name="T0" fmla="*/ 0 w 2702"/>
                <a:gd name="T1" fmla="*/ 0 h 2453"/>
                <a:gd name="T2" fmla="*/ 0 w 2702"/>
                <a:gd name="T3" fmla="*/ 2453 h 2453"/>
                <a:gd name="T4" fmla="*/ 333 w 2702"/>
                <a:gd name="T5" fmla="*/ 0 h 2453"/>
                <a:gd name="T6" fmla="*/ 333 w 2702"/>
                <a:gd name="T7" fmla="*/ 2453 h 2453"/>
                <a:gd name="T8" fmla="*/ 673 w 2702"/>
                <a:gd name="T9" fmla="*/ 0 h 2453"/>
                <a:gd name="T10" fmla="*/ 673 w 2702"/>
                <a:gd name="T11" fmla="*/ 2453 h 2453"/>
                <a:gd name="T12" fmla="*/ 1014 w 2702"/>
                <a:gd name="T13" fmla="*/ 0 h 2453"/>
                <a:gd name="T14" fmla="*/ 1014 w 2702"/>
                <a:gd name="T15" fmla="*/ 2453 h 2453"/>
                <a:gd name="T16" fmla="*/ 1347 w 2702"/>
                <a:gd name="T17" fmla="*/ 0 h 2453"/>
                <a:gd name="T18" fmla="*/ 1347 w 2702"/>
                <a:gd name="T19" fmla="*/ 2453 h 2453"/>
                <a:gd name="T20" fmla="*/ 1688 w 2702"/>
                <a:gd name="T21" fmla="*/ 0 h 2453"/>
                <a:gd name="T22" fmla="*/ 1688 w 2702"/>
                <a:gd name="T23" fmla="*/ 2453 h 2453"/>
                <a:gd name="T24" fmla="*/ 2028 w 2702"/>
                <a:gd name="T25" fmla="*/ 0 h 2453"/>
                <a:gd name="T26" fmla="*/ 2028 w 2702"/>
                <a:gd name="T27" fmla="*/ 2453 h 2453"/>
                <a:gd name="T28" fmla="*/ 2368 w 2702"/>
                <a:gd name="T29" fmla="*/ 0 h 2453"/>
                <a:gd name="T30" fmla="*/ 2368 w 2702"/>
                <a:gd name="T31" fmla="*/ 2453 h 2453"/>
                <a:gd name="T32" fmla="*/ 2702 w 2702"/>
                <a:gd name="T33" fmla="*/ 0 h 2453"/>
                <a:gd name="T34" fmla="*/ 2702 w 2702"/>
                <a:gd name="T35" fmla="*/ 2453 h 2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702" h="2453">
                  <a:moveTo>
                    <a:pt x="0" y="0"/>
                  </a:moveTo>
                  <a:lnTo>
                    <a:pt x="0" y="2453"/>
                  </a:lnTo>
                  <a:moveTo>
                    <a:pt x="333" y="0"/>
                  </a:moveTo>
                  <a:lnTo>
                    <a:pt x="333" y="2453"/>
                  </a:lnTo>
                  <a:moveTo>
                    <a:pt x="673" y="0"/>
                  </a:moveTo>
                  <a:lnTo>
                    <a:pt x="673" y="2453"/>
                  </a:lnTo>
                  <a:moveTo>
                    <a:pt x="1014" y="0"/>
                  </a:moveTo>
                  <a:lnTo>
                    <a:pt x="1014" y="2453"/>
                  </a:lnTo>
                  <a:moveTo>
                    <a:pt x="1347" y="0"/>
                  </a:moveTo>
                  <a:lnTo>
                    <a:pt x="1347" y="2453"/>
                  </a:lnTo>
                  <a:moveTo>
                    <a:pt x="1688" y="0"/>
                  </a:moveTo>
                  <a:lnTo>
                    <a:pt x="1688" y="2453"/>
                  </a:lnTo>
                  <a:moveTo>
                    <a:pt x="2028" y="0"/>
                  </a:moveTo>
                  <a:lnTo>
                    <a:pt x="2028" y="2453"/>
                  </a:lnTo>
                  <a:moveTo>
                    <a:pt x="2368" y="0"/>
                  </a:moveTo>
                  <a:lnTo>
                    <a:pt x="2368" y="2453"/>
                  </a:lnTo>
                  <a:moveTo>
                    <a:pt x="2702" y="0"/>
                  </a:moveTo>
                  <a:lnTo>
                    <a:pt x="2702" y="2453"/>
                  </a:lnTo>
                </a:path>
              </a:pathLst>
            </a:custGeom>
            <a:noFill/>
            <a:ln w="11113" cap="flat">
              <a:solidFill>
                <a:srgbClr val="D9D9D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u-HU"/>
            </a:p>
          </p:txBody>
        </p:sp>
        <p:sp>
          <p:nvSpPr>
            <p:cNvPr id="100" name="Line 93">
              <a:extLst>
                <a:ext uri="{FF2B5EF4-FFF2-40B4-BE49-F238E27FC236}">
                  <a16:creationId xmlns:a16="http://schemas.microsoft.com/office/drawing/2014/main" id="{768B3082-84E0-48BC-AE5F-267353EA6B4D}"/>
                </a:ext>
              </a:extLst>
            </p:cNvPr>
            <p:cNvSpPr>
              <a:spLocks noChangeShapeType="1"/>
            </p:cNvSpPr>
            <p:nvPr/>
          </p:nvSpPr>
          <p:spPr bwMode="auto">
            <a:xfrm>
              <a:off x="917575" y="6069013"/>
              <a:ext cx="5105400" cy="0"/>
            </a:xfrm>
            <a:prstGeom prst="line">
              <a:avLst/>
            </a:prstGeom>
            <a:noFill/>
            <a:ln w="11113" cap="flat">
              <a:solidFill>
                <a:srgbClr val="BFBFB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hu-HU"/>
            </a:p>
          </p:txBody>
        </p:sp>
        <p:sp>
          <p:nvSpPr>
            <p:cNvPr id="111" name="Rectangle 104">
              <a:extLst>
                <a:ext uri="{FF2B5EF4-FFF2-40B4-BE49-F238E27FC236}">
                  <a16:creationId xmlns:a16="http://schemas.microsoft.com/office/drawing/2014/main" id="{B5B16ABE-CFDF-4D38-B9EF-D7D299ADD4BB}"/>
                </a:ext>
              </a:extLst>
            </p:cNvPr>
            <p:cNvSpPr>
              <a:spLocks noChangeArrowheads="1"/>
            </p:cNvSpPr>
            <p:nvPr/>
          </p:nvSpPr>
          <p:spPr bwMode="auto">
            <a:xfrm>
              <a:off x="565150" y="5991225"/>
              <a:ext cx="229230"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hu-HU" altLang="hu-HU" sz="1000" b="0" i="0" u="none" strike="noStrike" cap="none" normalizeH="0" baseline="0" dirty="0" smtClean="0">
                  <a:ln>
                    <a:noFill/>
                  </a:ln>
                  <a:solidFill>
                    <a:srgbClr val="595959"/>
                  </a:solidFill>
                  <a:effectLst/>
                  <a:latin typeface="Calibri" panose="020F0502020204030204" pitchFamily="34" charset="0"/>
                </a:rPr>
                <a:t>0.95</a:t>
              </a:r>
              <a:endParaRPr kumimoji="0" lang="hu-HU" altLang="hu-HU" sz="1000" b="0" i="0" u="none" strike="noStrike" cap="none" normalizeH="0" baseline="0" dirty="0">
                <a:ln>
                  <a:noFill/>
                </a:ln>
                <a:solidFill>
                  <a:schemeClr val="tx1"/>
                </a:solidFill>
                <a:effectLst/>
              </a:endParaRPr>
            </a:p>
          </p:txBody>
        </p:sp>
        <p:sp>
          <p:nvSpPr>
            <p:cNvPr id="112" name="Rectangle 105">
              <a:extLst>
                <a:ext uri="{FF2B5EF4-FFF2-40B4-BE49-F238E27FC236}">
                  <a16:creationId xmlns:a16="http://schemas.microsoft.com/office/drawing/2014/main" id="{CDFCE620-E4B4-44E7-9D93-102C93D6BEAB}"/>
                </a:ext>
              </a:extLst>
            </p:cNvPr>
            <p:cNvSpPr>
              <a:spLocks noChangeArrowheads="1"/>
            </p:cNvSpPr>
            <p:nvPr/>
          </p:nvSpPr>
          <p:spPr bwMode="auto">
            <a:xfrm>
              <a:off x="565150" y="5503863"/>
              <a:ext cx="229230"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hu-HU" altLang="hu-HU" sz="1000" b="0" i="0" u="none" strike="noStrike" cap="none" normalizeH="0" baseline="0" dirty="0" smtClean="0">
                  <a:ln>
                    <a:noFill/>
                  </a:ln>
                  <a:solidFill>
                    <a:srgbClr val="595959"/>
                  </a:solidFill>
                  <a:effectLst/>
                  <a:latin typeface="Calibri" panose="020F0502020204030204" pitchFamily="34" charset="0"/>
                </a:rPr>
                <a:t>0.96</a:t>
              </a:r>
              <a:endParaRPr kumimoji="0" lang="hu-HU" altLang="hu-HU" sz="1000" b="0" i="0" u="none" strike="noStrike" cap="none" normalizeH="0" baseline="0" dirty="0">
                <a:ln>
                  <a:noFill/>
                </a:ln>
                <a:solidFill>
                  <a:schemeClr val="tx1"/>
                </a:solidFill>
                <a:effectLst/>
              </a:endParaRPr>
            </a:p>
          </p:txBody>
        </p:sp>
        <p:sp>
          <p:nvSpPr>
            <p:cNvPr id="113" name="Rectangle 106">
              <a:extLst>
                <a:ext uri="{FF2B5EF4-FFF2-40B4-BE49-F238E27FC236}">
                  <a16:creationId xmlns:a16="http://schemas.microsoft.com/office/drawing/2014/main" id="{790B0FBF-67CE-40E0-8009-60B4D8DD256D}"/>
                </a:ext>
              </a:extLst>
            </p:cNvPr>
            <p:cNvSpPr>
              <a:spLocks noChangeArrowheads="1"/>
            </p:cNvSpPr>
            <p:nvPr/>
          </p:nvSpPr>
          <p:spPr bwMode="auto">
            <a:xfrm>
              <a:off x="565150" y="5016500"/>
              <a:ext cx="229230"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hu-HU" altLang="hu-HU" sz="1000" b="0" i="0" u="none" strike="noStrike" cap="none" normalizeH="0" baseline="0" dirty="0" smtClean="0">
                  <a:ln>
                    <a:noFill/>
                  </a:ln>
                  <a:solidFill>
                    <a:srgbClr val="595959"/>
                  </a:solidFill>
                  <a:effectLst/>
                  <a:latin typeface="Calibri" panose="020F0502020204030204" pitchFamily="34" charset="0"/>
                </a:rPr>
                <a:t>0.97</a:t>
              </a:r>
              <a:endParaRPr kumimoji="0" lang="hu-HU" altLang="hu-HU" sz="1000" b="0" i="0" u="none" strike="noStrike" cap="none" normalizeH="0" baseline="0" dirty="0">
                <a:ln>
                  <a:noFill/>
                </a:ln>
                <a:solidFill>
                  <a:schemeClr val="tx1"/>
                </a:solidFill>
                <a:effectLst/>
              </a:endParaRPr>
            </a:p>
          </p:txBody>
        </p:sp>
        <p:sp>
          <p:nvSpPr>
            <p:cNvPr id="114" name="Rectangle 107">
              <a:extLst>
                <a:ext uri="{FF2B5EF4-FFF2-40B4-BE49-F238E27FC236}">
                  <a16:creationId xmlns:a16="http://schemas.microsoft.com/office/drawing/2014/main" id="{76B24D62-9A8D-41CD-ADCE-B98F355630DE}"/>
                </a:ext>
              </a:extLst>
            </p:cNvPr>
            <p:cNvSpPr>
              <a:spLocks noChangeArrowheads="1"/>
            </p:cNvSpPr>
            <p:nvPr/>
          </p:nvSpPr>
          <p:spPr bwMode="auto">
            <a:xfrm>
              <a:off x="565150" y="4529138"/>
              <a:ext cx="229230"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hu-HU" altLang="hu-HU" sz="1000" b="0" i="0" u="none" strike="noStrike" cap="none" normalizeH="0" baseline="0" dirty="0" smtClean="0">
                  <a:ln>
                    <a:noFill/>
                  </a:ln>
                  <a:solidFill>
                    <a:srgbClr val="595959"/>
                  </a:solidFill>
                  <a:effectLst/>
                  <a:latin typeface="Calibri" panose="020F0502020204030204" pitchFamily="34" charset="0"/>
                </a:rPr>
                <a:t>0.98</a:t>
              </a:r>
              <a:endParaRPr kumimoji="0" lang="hu-HU" altLang="hu-HU" sz="1000" b="0" i="0" u="none" strike="noStrike" cap="none" normalizeH="0" baseline="0" dirty="0">
                <a:ln>
                  <a:noFill/>
                </a:ln>
                <a:solidFill>
                  <a:schemeClr val="tx1"/>
                </a:solidFill>
                <a:effectLst/>
              </a:endParaRPr>
            </a:p>
          </p:txBody>
        </p:sp>
        <p:sp>
          <p:nvSpPr>
            <p:cNvPr id="115" name="Rectangle 108">
              <a:extLst>
                <a:ext uri="{FF2B5EF4-FFF2-40B4-BE49-F238E27FC236}">
                  <a16:creationId xmlns:a16="http://schemas.microsoft.com/office/drawing/2014/main" id="{3B69404D-ED71-4C75-A258-49823049CB69}"/>
                </a:ext>
              </a:extLst>
            </p:cNvPr>
            <p:cNvSpPr>
              <a:spLocks noChangeArrowheads="1"/>
            </p:cNvSpPr>
            <p:nvPr/>
          </p:nvSpPr>
          <p:spPr bwMode="auto">
            <a:xfrm>
              <a:off x="565150" y="4040188"/>
              <a:ext cx="229230"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hu-HU" altLang="hu-HU" sz="1000" b="0" i="0" u="none" strike="noStrike" cap="none" normalizeH="0" baseline="0" dirty="0" smtClean="0">
                  <a:ln>
                    <a:noFill/>
                  </a:ln>
                  <a:solidFill>
                    <a:srgbClr val="595959"/>
                  </a:solidFill>
                  <a:effectLst/>
                  <a:latin typeface="Calibri" panose="020F0502020204030204" pitchFamily="34" charset="0"/>
                </a:rPr>
                <a:t>0.99</a:t>
              </a:r>
              <a:endParaRPr kumimoji="0" lang="hu-HU" altLang="hu-HU" sz="1000" b="0" i="0" u="none" strike="noStrike" cap="none" normalizeH="0" baseline="0" dirty="0">
                <a:ln>
                  <a:noFill/>
                </a:ln>
                <a:solidFill>
                  <a:schemeClr val="tx1"/>
                </a:solidFill>
                <a:effectLst/>
              </a:endParaRPr>
            </a:p>
          </p:txBody>
        </p:sp>
        <p:sp>
          <p:nvSpPr>
            <p:cNvPr id="116" name="Rectangle 109">
              <a:extLst>
                <a:ext uri="{FF2B5EF4-FFF2-40B4-BE49-F238E27FC236}">
                  <a16:creationId xmlns:a16="http://schemas.microsoft.com/office/drawing/2014/main" id="{1C57B694-6E24-446D-9615-2F3861EADEDF}"/>
                </a:ext>
              </a:extLst>
            </p:cNvPr>
            <p:cNvSpPr>
              <a:spLocks noChangeArrowheads="1"/>
            </p:cNvSpPr>
            <p:nvPr/>
          </p:nvSpPr>
          <p:spPr bwMode="auto">
            <a:xfrm>
              <a:off x="565150" y="3552825"/>
              <a:ext cx="229230"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hu-HU" altLang="hu-HU" sz="1000" b="0" i="0" u="none" strike="noStrike" cap="none" normalizeH="0" baseline="0" dirty="0" smtClean="0">
                  <a:ln>
                    <a:noFill/>
                  </a:ln>
                  <a:solidFill>
                    <a:srgbClr val="595959"/>
                  </a:solidFill>
                  <a:effectLst/>
                  <a:latin typeface="Calibri" panose="020F0502020204030204" pitchFamily="34" charset="0"/>
                </a:rPr>
                <a:t>1.00</a:t>
              </a:r>
              <a:endParaRPr kumimoji="0" lang="hu-HU" altLang="hu-HU" sz="1000" b="0" i="0" u="none" strike="noStrike" cap="none" normalizeH="0" baseline="0" dirty="0">
                <a:ln>
                  <a:noFill/>
                </a:ln>
                <a:solidFill>
                  <a:schemeClr val="tx1"/>
                </a:solidFill>
                <a:effectLst/>
              </a:endParaRPr>
            </a:p>
          </p:txBody>
        </p:sp>
        <p:sp>
          <p:nvSpPr>
            <p:cNvPr id="117" name="Rectangle 110">
              <a:extLst>
                <a:ext uri="{FF2B5EF4-FFF2-40B4-BE49-F238E27FC236}">
                  <a16:creationId xmlns:a16="http://schemas.microsoft.com/office/drawing/2014/main" id="{021CEB72-C638-4ADE-A5EC-E0BE99A9F02C}"/>
                </a:ext>
              </a:extLst>
            </p:cNvPr>
            <p:cNvSpPr>
              <a:spLocks noChangeArrowheads="1"/>
            </p:cNvSpPr>
            <p:nvPr/>
          </p:nvSpPr>
          <p:spPr bwMode="auto">
            <a:xfrm>
              <a:off x="565150" y="3065463"/>
              <a:ext cx="229230"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hu-HU" altLang="hu-HU" sz="1000" b="0" i="0" u="none" strike="noStrike" cap="none" normalizeH="0" baseline="0" dirty="0" smtClean="0">
                  <a:ln>
                    <a:noFill/>
                  </a:ln>
                  <a:solidFill>
                    <a:srgbClr val="595959"/>
                  </a:solidFill>
                  <a:effectLst/>
                  <a:latin typeface="Calibri" panose="020F0502020204030204" pitchFamily="34" charset="0"/>
                </a:rPr>
                <a:t>1.01</a:t>
              </a:r>
              <a:endParaRPr kumimoji="0" lang="hu-HU" altLang="hu-HU" sz="1000" b="0" i="0" u="none" strike="noStrike" cap="none" normalizeH="0" baseline="0" dirty="0">
                <a:ln>
                  <a:noFill/>
                </a:ln>
                <a:solidFill>
                  <a:schemeClr val="tx1"/>
                </a:solidFill>
                <a:effectLst/>
              </a:endParaRPr>
            </a:p>
          </p:txBody>
        </p:sp>
        <p:sp>
          <p:nvSpPr>
            <p:cNvPr id="118" name="Rectangle 111">
              <a:extLst>
                <a:ext uri="{FF2B5EF4-FFF2-40B4-BE49-F238E27FC236}">
                  <a16:creationId xmlns:a16="http://schemas.microsoft.com/office/drawing/2014/main" id="{BB9F0403-825E-49A8-BF06-CEDF6BD53A8C}"/>
                </a:ext>
              </a:extLst>
            </p:cNvPr>
            <p:cNvSpPr>
              <a:spLocks noChangeArrowheads="1"/>
            </p:cNvSpPr>
            <p:nvPr/>
          </p:nvSpPr>
          <p:spPr bwMode="auto">
            <a:xfrm>
              <a:off x="565150" y="2578100"/>
              <a:ext cx="229230"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hu-HU" altLang="hu-HU" sz="1000" b="0" i="0" u="none" strike="noStrike" cap="none" normalizeH="0" baseline="0" dirty="0" smtClean="0">
                  <a:ln>
                    <a:noFill/>
                  </a:ln>
                  <a:solidFill>
                    <a:srgbClr val="595959"/>
                  </a:solidFill>
                  <a:effectLst/>
                  <a:latin typeface="Calibri" panose="020F0502020204030204" pitchFamily="34" charset="0"/>
                </a:rPr>
                <a:t>1.02</a:t>
              </a:r>
              <a:endParaRPr kumimoji="0" lang="hu-HU" altLang="hu-HU" sz="1000" b="0" i="0" u="none" strike="noStrike" cap="none" normalizeH="0" baseline="0" dirty="0">
                <a:ln>
                  <a:noFill/>
                </a:ln>
                <a:solidFill>
                  <a:schemeClr val="tx1"/>
                </a:solidFill>
                <a:effectLst/>
              </a:endParaRPr>
            </a:p>
          </p:txBody>
        </p:sp>
        <p:sp>
          <p:nvSpPr>
            <p:cNvPr id="119" name="Rectangle 112">
              <a:extLst>
                <a:ext uri="{FF2B5EF4-FFF2-40B4-BE49-F238E27FC236}">
                  <a16:creationId xmlns:a16="http://schemas.microsoft.com/office/drawing/2014/main" id="{2B5248CE-8FC0-4D8A-B56B-B65D4A6B98D3}"/>
                </a:ext>
              </a:extLst>
            </p:cNvPr>
            <p:cNvSpPr>
              <a:spLocks noChangeArrowheads="1"/>
            </p:cNvSpPr>
            <p:nvPr/>
          </p:nvSpPr>
          <p:spPr bwMode="auto">
            <a:xfrm>
              <a:off x="565150" y="2093913"/>
              <a:ext cx="229230"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hu-HU" altLang="hu-HU" sz="1000" b="0" i="0" u="none" strike="noStrike" cap="none" normalizeH="0" baseline="0" dirty="0" smtClean="0">
                  <a:ln>
                    <a:noFill/>
                  </a:ln>
                  <a:solidFill>
                    <a:srgbClr val="595959"/>
                  </a:solidFill>
                  <a:effectLst/>
                  <a:latin typeface="Calibri" panose="020F0502020204030204" pitchFamily="34" charset="0"/>
                </a:rPr>
                <a:t>1.03</a:t>
              </a:r>
              <a:endParaRPr kumimoji="0" lang="hu-HU" altLang="hu-HU" sz="1000" b="0" i="0" u="none" strike="noStrike" cap="none" normalizeH="0" baseline="0" dirty="0">
                <a:ln>
                  <a:noFill/>
                </a:ln>
                <a:solidFill>
                  <a:schemeClr val="tx1"/>
                </a:solidFill>
                <a:effectLst/>
              </a:endParaRPr>
            </a:p>
          </p:txBody>
        </p:sp>
        <p:sp>
          <p:nvSpPr>
            <p:cNvPr id="120" name="Rectangle 113">
              <a:extLst>
                <a:ext uri="{FF2B5EF4-FFF2-40B4-BE49-F238E27FC236}">
                  <a16:creationId xmlns:a16="http://schemas.microsoft.com/office/drawing/2014/main" id="{B6205C47-C9A6-4636-B379-A864D0188A58}"/>
                </a:ext>
              </a:extLst>
            </p:cNvPr>
            <p:cNvSpPr>
              <a:spLocks noChangeArrowheads="1"/>
            </p:cNvSpPr>
            <p:nvPr/>
          </p:nvSpPr>
          <p:spPr bwMode="auto">
            <a:xfrm>
              <a:off x="820738" y="6162675"/>
              <a:ext cx="298450" cy="220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hu-HU" altLang="hu-HU" sz="1000" b="0" i="0" u="none" strike="noStrike" cap="none" normalizeH="0" baseline="0">
                  <a:ln>
                    <a:noFill/>
                  </a:ln>
                  <a:solidFill>
                    <a:srgbClr val="595959"/>
                  </a:solidFill>
                  <a:effectLst/>
                  <a:latin typeface="Calibri" panose="020F0502020204030204" pitchFamily="34" charset="0"/>
                </a:rPr>
                <a:t>625</a:t>
              </a:r>
              <a:endParaRPr kumimoji="0" lang="hu-HU" altLang="hu-HU" sz="1800" b="0" i="0" u="none" strike="noStrike" cap="none" normalizeH="0" baseline="0">
                <a:ln>
                  <a:noFill/>
                </a:ln>
                <a:solidFill>
                  <a:schemeClr val="tx1"/>
                </a:solidFill>
                <a:effectLst/>
                <a:latin typeface="Arial" panose="020B0604020202020204" pitchFamily="34" charset="0"/>
              </a:endParaRPr>
            </a:p>
          </p:txBody>
        </p:sp>
        <p:sp>
          <p:nvSpPr>
            <p:cNvPr id="121" name="Rectangle 114">
              <a:extLst>
                <a:ext uri="{FF2B5EF4-FFF2-40B4-BE49-F238E27FC236}">
                  <a16:creationId xmlns:a16="http://schemas.microsoft.com/office/drawing/2014/main" id="{59E2160F-DE82-498D-854D-5A860AF83253}"/>
                </a:ext>
              </a:extLst>
            </p:cNvPr>
            <p:cNvSpPr>
              <a:spLocks noChangeArrowheads="1"/>
            </p:cNvSpPr>
            <p:nvPr/>
          </p:nvSpPr>
          <p:spPr bwMode="auto">
            <a:xfrm>
              <a:off x="1358900" y="6162675"/>
              <a:ext cx="296862" cy="220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hu-HU" altLang="hu-HU" sz="1000" b="0" i="0" u="none" strike="noStrike" cap="none" normalizeH="0" baseline="0">
                  <a:ln>
                    <a:noFill/>
                  </a:ln>
                  <a:solidFill>
                    <a:srgbClr val="595959"/>
                  </a:solidFill>
                  <a:effectLst/>
                  <a:latin typeface="Calibri" panose="020F0502020204030204" pitchFamily="34" charset="0"/>
                </a:rPr>
                <a:t>645</a:t>
              </a:r>
              <a:endParaRPr kumimoji="0" lang="hu-HU" altLang="hu-HU" sz="1800" b="0" i="0" u="none" strike="noStrike" cap="none" normalizeH="0" baseline="0">
                <a:ln>
                  <a:noFill/>
                </a:ln>
                <a:solidFill>
                  <a:schemeClr val="tx1"/>
                </a:solidFill>
                <a:effectLst/>
                <a:latin typeface="Arial" panose="020B0604020202020204" pitchFamily="34" charset="0"/>
              </a:endParaRPr>
            </a:p>
          </p:txBody>
        </p:sp>
        <p:sp>
          <p:nvSpPr>
            <p:cNvPr id="122" name="Rectangle 115">
              <a:extLst>
                <a:ext uri="{FF2B5EF4-FFF2-40B4-BE49-F238E27FC236}">
                  <a16:creationId xmlns:a16="http://schemas.microsoft.com/office/drawing/2014/main" id="{B8A3A191-C552-4F77-BE5A-A6646AF5E15C}"/>
                </a:ext>
              </a:extLst>
            </p:cNvPr>
            <p:cNvSpPr>
              <a:spLocks noChangeArrowheads="1"/>
            </p:cNvSpPr>
            <p:nvPr/>
          </p:nvSpPr>
          <p:spPr bwMode="auto">
            <a:xfrm>
              <a:off x="1895475" y="6162675"/>
              <a:ext cx="298450" cy="220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hu-HU" altLang="hu-HU" sz="1000" b="0" i="0" u="none" strike="noStrike" cap="none" normalizeH="0" baseline="0">
                  <a:ln>
                    <a:noFill/>
                  </a:ln>
                  <a:solidFill>
                    <a:srgbClr val="595959"/>
                  </a:solidFill>
                  <a:effectLst/>
                  <a:latin typeface="Calibri" panose="020F0502020204030204" pitchFamily="34" charset="0"/>
                </a:rPr>
                <a:t>665</a:t>
              </a:r>
              <a:endParaRPr kumimoji="0" lang="hu-HU" altLang="hu-HU" sz="1800" b="0" i="0" u="none" strike="noStrike" cap="none" normalizeH="0" baseline="0">
                <a:ln>
                  <a:noFill/>
                </a:ln>
                <a:solidFill>
                  <a:schemeClr val="tx1"/>
                </a:solidFill>
                <a:effectLst/>
                <a:latin typeface="Arial" panose="020B0604020202020204" pitchFamily="34" charset="0"/>
              </a:endParaRPr>
            </a:p>
          </p:txBody>
        </p:sp>
        <p:sp>
          <p:nvSpPr>
            <p:cNvPr id="123" name="Rectangle 116">
              <a:extLst>
                <a:ext uri="{FF2B5EF4-FFF2-40B4-BE49-F238E27FC236}">
                  <a16:creationId xmlns:a16="http://schemas.microsoft.com/office/drawing/2014/main" id="{B18B0B1C-26D3-462B-94DE-C641EE57D0E6}"/>
                </a:ext>
              </a:extLst>
            </p:cNvPr>
            <p:cNvSpPr>
              <a:spLocks noChangeArrowheads="1"/>
            </p:cNvSpPr>
            <p:nvPr/>
          </p:nvSpPr>
          <p:spPr bwMode="auto">
            <a:xfrm>
              <a:off x="2432050" y="6162675"/>
              <a:ext cx="298450" cy="220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hu-HU" altLang="hu-HU" sz="1000" b="0" i="0" u="none" strike="noStrike" cap="none" normalizeH="0" baseline="0">
                  <a:ln>
                    <a:noFill/>
                  </a:ln>
                  <a:solidFill>
                    <a:srgbClr val="595959"/>
                  </a:solidFill>
                  <a:effectLst/>
                  <a:latin typeface="Calibri" panose="020F0502020204030204" pitchFamily="34" charset="0"/>
                </a:rPr>
                <a:t>685</a:t>
              </a:r>
              <a:endParaRPr kumimoji="0" lang="hu-HU" altLang="hu-HU" sz="1800" b="0" i="0" u="none" strike="noStrike" cap="none" normalizeH="0" baseline="0">
                <a:ln>
                  <a:noFill/>
                </a:ln>
                <a:solidFill>
                  <a:schemeClr val="tx1"/>
                </a:solidFill>
                <a:effectLst/>
                <a:latin typeface="Arial" panose="020B0604020202020204" pitchFamily="34" charset="0"/>
              </a:endParaRPr>
            </a:p>
          </p:txBody>
        </p:sp>
        <p:sp>
          <p:nvSpPr>
            <p:cNvPr id="124" name="Rectangle 117">
              <a:extLst>
                <a:ext uri="{FF2B5EF4-FFF2-40B4-BE49-F238E27FC236}">
                  <a16:creationId xmlns:a16="http://schemas.microsoft.com/office/drawing/2014/main" id="{D6EBC55D-9DBC-4ED2-97D0-B4B3FD7CF84B}"/>
                </a:ext>
              </a:extLst>
            </p:cNvPr>
            <p:cNvSpPr>
              <a:spLocks noChangeArrowheads="1"/>
            </p:cNvSpPr>
            <p:nvPr/>
          </p:nvSpPr>
          <p:spPr bwMode="auto">
            <a:xfrm>
              <a:off x="2970213" y="6162675"/>
              <a:ext cx="298450" cy="220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hu-HU" altLang="hu-HU" sz="1000" b="0" i="0" u="none" strike="noStrike" cap="none" normalizeH="0" baseline="0">
                  <a:ln>
                    <a:noFill/>
                  </a:ln>
                  <a:solidFill>
                    <a:srgbClr val="595959"/>
                  </a:solidFill>
                  <a:effectLst/>
                  <a:latin typeface="Calibri" panose="020F0502020204030204" pitchFamily="34" charset="0"/>
                </a:rPr>
                <a:t>705</a:t>
              </a:r>
              <a:endParaRPr kumimoji="0" lang="hu-HU" altLang="hu-HU" sz="1800" b="0" i="0" u="none" strike="noStrike" cap="none" normalizeH="0" baseline="0">
                <a:ln>
                  <a:noFill/>
                </a:ln>
                <a:solidFill>
                  <a:schemeClr val="tx1"/>
                </a:solidFill>
                <a:effectLst/>
                <a:latin typeface="Arial" panose="020B0604020202020204" pitchFamily="34" charset="0"/>
              </a:endParaRPr>
            </a:p>
          </p:txBody>
        </p:sp>
        <p:sp>
          <p:nvSpPr>
            <p:cNvPr id="125" name="Rectangle 118">
              <a:extLst>
                <a:ext uri="{FF2B5EF4-FFF2-40B4-BE49-F238E27FC236}">
                  <a16:creationId xmlns:a16="http://schemas.microsoft.com/office/drawing/2014/main" id="{D7C9DBC8-EF46-41DA-A8E4-000769A0863F}"/>
                </a:ext>
              </a:extLst>
            </p:cNvPr>
            <p:cNvSpPr>
              <a:spLocks noChangeArrowheads="1"/>
            </p:cNvSpPr>
            <p:nvPr/>
          </p:nvSpPr>
          <p:spPr bwMode="auto">
            <a:xfrm>
              <a:off x="3506788" y="6162675"/>
              <a:ext cx="298450" cy="220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hu-HU" altLang="hu-HU" sz="1000" b="0" i="0" u="none" strike="noStrike" cap="none" normalizeH="0" baseline="0">
                  <a:ln>
                    <a:noFill/>
                  </a:ln>
                  <a:solidFill>
                    <a:srgbClr val="595959"/>
                  </a:solidFill>
                  <a:effectLst/>
                  <a:latin typeface="Calibri" panose="020F0502020204030204" pitchFamily="34" charset="0"/>
                </a:rPr>
                <a:t>725</a:t>
              </a:r>
              <a:endParaRPr kumimoji="0" lang="hu-HU" altLang="hu-HU" sz="1800" b="0" i="0" u="none" strike="noStrike" cap="none" normalizeH="0" baseline="0">
                <a:ln>
                  <a:noFill/>
                </a:ln>
                <a:solidFill>
                  <a:schemeClr val="tx1"/>
                </a:solidFill>
                <a:effectLst/>
                <a:latin typeface="Arial" panose="020B0604020202020204" pitchFamily="34" charset="0"/>
              </a:endParaRPr>
            </a:p>
          </p:txBody>
        </p:sp>
        <p:sp>
          <p:nvSpPr>
            <p:cNvPr id="126" name="Rectangle 119">
              <a:extLst>
                <a:ext uri="{FF2B5EF4-FFF2-40B4-BE49-F238E27FC236}">
                  <a16:creationId xmlns:a16="http://schemas.microsoft.com/office/drawing/2014/main" id="{605D31BF-BAE4-4B62-BF3B-A34A3B078813}"/>
                </a:ext>
              </a:extLst>
            </p:cNvPr>
            <p:cNvSpPr>
              <a:spLocks noChangeArrowheads="1"/>
            </p:cNvSpPr>
            <p:nvPr/>
          </p:nvSpPr>
          <p:spPr bwMode="auto">
            <a:xfrm>
              <a:off x="4044950" y="6162675"/>
              <a:ext cx="296862" cy="220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hu-HU" altLang="hu-HU" sz="1000" b="0" i="0" u="none" strike="noStrike" cap="none" normalizeH="0" baseline="0">
                  <a:ln>
                    <a:noFill/>
                  </a:ln>
                  <a:solidFill>
                    <a:srgbClr val="595959"/>
                  </a:solidFill>
                  <a:effectLst/>
                  <a:latin typeface="Calibri" panose="020F0502020204030204" pitchFamily="34" charset="0"/>
                </a:rPr>
                <a:t>745</a:t>
              </a:r>
              <a:endParaRPr kumimoji="0" lang="hu-HU" altLang="hu-HU" sz="1800" b="0" i="0" u="none" strike="noStrike" cap="none" normalizeH="0" baseline="0">
                <a:ln>
                  <a:noFill/>
                </a:ln>
                <a:solidFill>
                  <a:schemeClr val="tx1"/>
                </a:solidFill>
                <a:effectLst/>
                <a:latin typeface="Arial" panose="020B0604020202020204" pitchFamily="34" charset="0"/>
              </a:endParaRPr>
            </a:p>
          </p:txBody>
        </p:sp>
        <p:sp>
          <p:nvSpPr>
            <p:cNvPr id="127" name="Rectangle 120">
              <a:extLst>
                <a:ext uri="{FF2B5EF4-FFF2-40B4-BE49-F238E27FC236}">
                  <a16:creationId xmlns:a16="http://schemas.microsoft.com/office/drawing/2014/main" id="{C1AE2132-69B3-4E4D-ABC0-5F52F7D3BC21}"/>
                </a:ext>
              </a:extLst>
            </p:cNvPr>
            <p:cNvSpPr>
              <a:spLocks noChangeArrowheads="1"/>
            </p:cNvSpPr>
            <p:nvPr/>
          </p:nvSpPr>
          <p:spPr bwMode="auto">
            <a:xfrm>
              <a:off x="4581525" y="6162675"/>
              <a:ext cx="298450" cy="220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hu-HU" altLang="hu-HU" sz="1000" b="0" i="0" u="none" strike="noStrike" cap="none" normalizeH="0" baseline="0">
                  <a:ln>
                    <a:noFill/>
                  </a:ln>
                  <a:solidFill>
                    <a:srgbClr val="595959"/>
                  </a:solidFill>
                  <a:effectLst/>
                  <a:latin typeface="Calibri" panose="020F0502020204030204" pitchFamily="34" charset="0"/>
                </a:rPr>
                <a:t>765</a:t>
              </a:r>
              <a:endParaRPr kumimoji="0" lang="hu-HU" altLang="hu-HU" sz="1800" b="0" i="0" u="none" strike="noStrike" cap="none" normalizeH="0" baseline="0">
                <a:ln>
                  <a:noFill/>
                </a:ln>
                <a:solidFill>
                  <a:schemeClr val="tx1"/>
                </a:solidFill>
                <a:effectLst/>
                <a:latin typeface="Arial" panose="020B0604020202020204" pitchFamily="34" charset="0"/>
              </a:endParaRPr>
            </a:p>
          </p:txBody>
        </p:sp>
        <p:sp>
          <p:nvSpPr>
            <p:cNvPr id="128" name="Rectangle 121">
              <a:extLst>
                <a:ext uri="{FF2B5EF4-FFF2-40B4-BE49-F238E27FC236}">
                  <a16:creationId xmlns:a16="http://schemas.microsoft.com/office/drawing/2014/main" id="{36ACDAE3-1877-4989-9CD5-FDAACA2557A8}"/>
                </a:ext>
              </a:extLst>
            </p:cNvPr>
            <p:cNvSpPr>
              <a:spLocks noChangeArrowheads="1"/>
            </p:cNvSpPr>
            <p:nvPr/>
          </p:nvSpPr>
          <p:spPr bwMode="auto">
            <a:xfrm>
              <a:off x="5119688" y="6162675"/>
              <a:ext cx="296862" cy="220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hu-HU" altLang="hu-HU" sz="1000" b="0" i="0" u="none" strike="noStrike" cap="none" normalizeH="0" baseline="0">
                  <a:ln>
                    <a:noFill/>
                  </a:ln>
                  <a:solidFill>
                    <a:srgbClr val="595959"/>
                  </a:solidFill>
                  <a:effectLst/>
                  <a:latin typeface="Calibri" panose="020F0502020204030204" pitchFamily="34" charset="0"/>
                </a:rPr>
                <a:t>785</a:t>
              </a:r>
              <a:endParaRPr kumimoji="0" lang="hu-HU" altLang="hu-HU" sz="1800" b="0" i="0" u="none" strike="noStrike" cap="none" normalizeH="0" baseline="0">
                <a:ln>
                  <a:noFill/>
                </a:ln>
                <a:solidFill>
                  <a:schemeClr val="tx1"/>
                </a:solidFill>
                <a:effectLst/>
                <a:latin typeface="Arial" panose="020B0604020202020204" pitchFamily="34" charset="0"/>
              </a:endParaRPr>
            </a:p>
          </p:txBody>
        </p:sp>
        <p:sp>
          <p:nvSpPr>
            <p:cNvPr id="129" name="Rectangle 122">
              <a:extLst>
                <a:ext uri="{FF2B5EF4-FFF2-40B4-BE49-F238E27FC236}">
                  <a16:creationId xmlns:a16="http://schemas.microsoft.com/office/drawing/2014/main" id="{CB28E85A-2F0A-423C-B6C8-28B97A9CFF28}"/>
                </a:ext>
              </a:extLst>
            </p:cNvPr>
            <p:cNvSpPr>
              <a:spLocks noChangeArrowheads="1"/>
            </p:cNvSpPr>
            <p:nvPr/>
          </p:nvSpPr>
          <p:spPr bwMode="auto">
            <a:xfrm>
              <a:off x="5656263" y="6162675"/>
              <a:ext cx="298450" cy="220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hu-HU" altLang="hu-HU" sz="1000" b="0" i="0" u="none" strike="noStrike" cap="none" normalizeH="0" baseline="0">
                  <a:ln>
                    <a:noFill/>
                  </a:ln>
                  <a:solidFill>
                    <a:srgbClr val="595959"/>
                  </a:solidFill>
                  <a:effectLst/>
                  <a:latin typeface="Calibri" panose="020F0502020204030204" pitchFamily="34" charset="0"/>
                </a:rPr>
                <a:t>805</a:t>
              </a:r>
              <a:endParaRPr kumimoji="0" lang="hu-HU" altLang="hu-HU" sz="1800" b="0" i="0" u="none" strike="noStrike" cap="none" normalizeH="0" baseline="0">
                <a:ln>
                  <a:noFill/>
                </a:ln>
                <a:solidFill>
                  <a:schemeClr val="tx1"/>
                </a:solidFill>
                <a:effectLst/>
                <a:latin typeface="Arial" panose="020B0604020202020204" pitchFamily="34" charset="0"/>
              </a:endParaRPr>
            </a:p>
          </p:txBody>
        </p:sp>
        <p:sp>
          <p:nvSpPr>
            <p:cNvPr id="133" name="Rectangle 126">
              <a:extLst>
                <a:ext uri="{FF2B5EF4-FFF2-40B4-BE49-F238E27FC236}">
                  <a16:creationId xmlns:a16="http://schemas.microsoft.com/office/drawing/2014/main" id="{8862A606-C4E1-4B0D-9A06-B438DAE20EC4}"/>
                </a:ext>
              </a:extLst>
            </p:cNvPr>
            <p:cNvSpPr>
              <a:spLocks noChangeArrowheads="1"/>
            </p:cNvSpPr>
            <p:nvPr/>
          </p:nvSpPr>
          <p:spPr bwMode="auto">
            <a:xfrm>
              <a:off x="3392488" y="6376988"/>
              <a:ext cx="252412" cy="23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hu-HU" altLang="hu-HU" sz="1100" b="0" i="0" u="none" strike="noStrike" cap="none" normalizeH="0" baseline="0" dirty="0">
                  <a:ln>
                    <a:noFill/>
                  </a:ln>
                  <a:solidFill>
                    <a:srgbClr val="595959"/>
                  </a:solidFill>
                  <a:effectLst/>
                  <a:latin typeface="Calibri" panose="020F0502020204030204" pitchFamily="34" charset="0"/>
                </a:rPr>
                <a:t>t/s</a:t>
              </a:r>
              <a:endParaRPr kumimoji="0" lang="hu-HU" altLang="hu-HU" sz="1800" b="0" i="0" u="none" strike="noStrike" cap="none" normalizeH="0" baseline="0" dirty="0">
                <a:ln>
                  <a:noFill/>
                </a:ln>
                <a:solidFill>
                  <a:schemeClr val="tx1"/>
                </a:solidFill>
                <a:effectLst/>
                <a:latin typeface="Arial" panose="020B0604020202020204" pitchFamily="34" charset="0"/>
              </a:endParaRPr>
            </a:p>
          </p:txBody>
        </p:sp>
        <p:sp>
          <p:nvSpPr>
            <p:cNvPr id="135" name="Rectangle 128">
              <a:extLst>
                <a:ext uri="{FF2B5EF4-FFF2-40B4-BE49-F238E27FC236}">
                  <a16:creationId xmlns:a16="http://schemas.microsoft.com/office/drawing/2014/main" id="{C2ABABF9-3F43-4DB5-8B59-154FDC3BFE80}"/>
                </a:ext>
              </a:extLst>
            </p:cNvPr>
            <p:cNvSpPr>
              <a:spLocks noChangeArrowheads="1"/>
            </p:cNvSpPr>
            <p:nvPr/>
          </p:nvSpPr>
          <p:spPr bwMode="auto">
            <a:xfrm>
              <a:off x="157163" y="1635125"/>
              <a:ext cx="6119812" cy="5084763"/>
            </a:xfrm>
            <a:prstGeom prst="rect">
              <a:avLst/>
            </a:prstGeom>
            <a:noFill/>
            <a:ln w="11113" cap="flat">
              <a:solidFill>
                <a:srgbClr val="D9D9D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u-HU"/>
            </a:p>
          </p:txBody>
        </p:sp>
        <p:sp>
          <p:nvSpPr>
            <p:cNvPr id="137" name="Rectangle 126">
              <a:extLst>
                <a:ext uri="{FF2B5EF4-FFF2-40B4-BE49-F238E27FC236}">
                  <a16:creationId xmlns:a16="http://schemas.microsoft.com/office/drawing/2014/main" id="{FF202F8A-2F67-49DE-8F72-EE9D9AD4CE19}"/>
                </a:ext>
              </a:extLst>
            </p:cNvPr>
            <p:cNvSpPr>
              <a:spLocks noChangeArrowheads="1"/>
            </p:cNvSpPr>
            <p:nvPr/>
          </p:nvSpPr>
          <p:spPr bwMode="auto">
            <a:xfrm rot="-5400000">
              <a:off x="183379" y="4021319"/>
              <a:ext cx="288541"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hu-HU" altLang="hu-HU" sz="1100" dirty="0" err="1">
                  <a:solidFill>
                    <a:srgbClr val="595959"/>
                  </a:solidFill>
                  <a:latin typeface="Calibri" panose="020F0502020204030204" pitchFamily="34" charset="0"/>
                </a:rPr>
                <a:t>c</a:t>
              </a:r>
              <a:r>
                <a:rPr lang="hu-HU" altLang="hu-HU" sz="1100" baseline="-25000" dirty="0" err="1">
                  <a:solidFill>
                    <a:srgbClr val="595959"/>
                  </a:solidFill>
                  <a:latin typeface="Calibri" panose="020F0502020204030204" pitchFamily="34" charset="0"/>
                </a:rPr>
                <a:t>A</a:t>
              </a:r>
              <a:r>
                <a:rPr lang="hu-HU" altLang="hu-HU" sz="1100" dirty="0">
                  <a:solidFill>
                    <a:srgbClr val="595959"/>
                  </a:solidFill>
                  <a:latin typeface="Calibri" panose="020F0502020204030204" pitchFamily="34" charset="0"/>
                </a:rPr>
                <a:t>/M</a:t>
              </a:r>
              <a:endParaRPr kumimoji="0" lang="hu-HU" altLang="hu-HU" sz="1800" b="0" i="0" u="none" strike="noStrike" cap="none" normalizeH="0" baseline="0" dirty="0">
                <a:ln>
                  <a:noFill/>
                </a:ln>
                <a:solidFill>
                  <a:schemeClr val="tx1"/>
                </a:solidFill>
                <a:effectLst/>
                <a:latin typeface="Arial" panose="020B0604020202020204" pitchFamily="34" charset="0"/>
              </a:endParaRPr>
            </a:p>
          </p:txBody>
        </p:sp>
      </p:grpSp>
      <p:sp>
        <p:nvSpPr>
          <p:cNvPr id="2" name="Cím 1">
            <a:extLst>
              <a:ext uri="{FF2B5EF4-FFF2-40B4-BE49-F238E27FC236}">
                <a16:creationId xmlns:a16="http://schemas.microsoft.com/office/drawing/2014/main" id="{D295C7CD-7D78-49FC-9DA0-450DD01B4413}"/>
              </a:ext>
            </a:extLst>
          </p:cNvPr>
          <p:cNvSpPr>
            <a:spLocks noGrp="1"/>
          </p:cNvSpPr>
          <p:nvPr>
            <p:ph type="title"/>
          </p:nvPr>
        </p:nvSpPr>
        <p:spPr>
          <a:xfrm>
            <a:off x="838200" y="243205"/>
            <a:ext cx="10515600" cy="1325563"/>
          </a:xfrm>
        </p:spPr>
        <p:txBody>
          <a:bodyPr/>
          <a:lstStyle/>
          <a:p>
            <a:pPr algn="ctr"/>
            <a:r>
              <a:rPr lang="hu-HU" dirty="0" smtClean="0">
                <a:latin typeface="Times New Roman" panose="02020603050405020304" pitchFamily="18" charset="0"/>
                <a:cs typeface="Times New Roman" panose="02020603050405020304" pitchFamily="18" charset="0"/>
              </a:rPr>
              <a:t>D</a:t>
            </a:r>
            <a:r>
              <a:rPr lang="en-US" dirty="0" err="1" smtClean="0">
                <a:latin typeface="Times New Roman" panose="02020603050405020304" pitchFamily="18" charset="0"/>
                <a:cs typeface="Times New Roman" panose="02020603050405020304" pitchFamily="18" charset="0"/>
              </a:rPr>
              <a:t>ifference</a:t>
            </a:r>
            <a:r>
              <a:rPr lang="hu-HU" dirty="0" smtClean="0">
                <a:latin typeface="Times New Roman" panose="02020603050405020304" pitchFamily="18" charset="0"/>
                <a:cs typeface="Times New Roman" panose="02020603050405020304" pitchFamily="18" charset="0"/>
              </a:rPr>
              <a:t> </a:t>
            </a:r>
            <a:r>
              <a:rPr lang="hu-HU" dirty="0" err="1" smtClean="0">
                <a:latin typeface="Times New Roman" panose="02020603050405020304" pitchFamily="18" charset="0"/>
                <a:cs typeface="Times New Roman" panose="02020603050405020304" pitchFamily="18" charset="0"/>
              </a:rPr>
              <a:t>or</a:t>
            </a:r>
            <a:r>
              <a:rPr lang="hu-HU" dirty="0" smtClean="0">
                <a:latin typeface="Times New Roman" panose="02020603050405020304" pitchFamily="18" charset="0"/>
                <a:cs typeface="Times New Roman" panose="02020603050405020304" pitchFamily="18" charset="0"/>
              </a:rPr>
              <a:t> </a:t>
            </a:r>
            <a:r>
              <a:rPr lang="hu-HU" dirty="0" err="1" smtClean="0">
                <a:latin typeface="Times New Roman" panose="02020603050405020304" pitchFamily="18" charset="0"/>
                <a:cs typeface="Times New Roman" panose="02020603050405020304" pitchFamily="18" charset="0"/>
              </a:rPr>
              <a:t>differential</a:t>
            </a:r>
            <a:r>
              <a:rPr lang="en-US"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quotient</a:t>
            </a:r>
            <a:r>
              <a:rPr lang="hu-HU" dirty="0" smtClean="0">
                <a:latin typeface="Times New Roman" panose="02020603050405020304" pitchFamily="18" charset="0"/>
                <a:cs typeface="Times New Roman" panose="02020603050405020304" pitchFamily="18" charset="0"/>
              </a:rPr>
              <a:t> </a:t>
            </a:r>
            <a:r>
              <a:rPr lang="hu-HU" dirty="0" smtClean="0">
                <a:latin typeface="Times New Roman" panose="02020603050405020304" pitchFamily="18" charset="0"/>
                <a:cs typeface="Times New Roman" panose="02020603050405020304" pitchFamily="18" charset="0"/>
              </a:rPr>
              <a:t>(</a:t>
            </a:r>
            <a:r>
              <a:rPr lang="hu-HU" dirty="0" err="1" smtClean="0">
                <a:latin typeface="Times New Roman" panose="02020603050405020304" pitchFamily="18" charset="0"/>
                <a:cs typeface="Times New Roman" panose="02020603050405020304" pitchFamily="18" charset="0"/>
              </a:rPr>
              <a:t>derivative</a:t>
            </a:r>
            <a:r>
              <a:rPr lang="hu-HU" dirty="0" smtClean="0">
                <a:latin typeface="Times New Roman" panose="02020603050405020304" pitchFamily="18" charset="0"/>
                <a:cs typeface="Times New Roman" panose="02020603050405020304" pitchFamily="18" charset="0"/>
              </a:rPr>
              <a:t>)</a:t>
            </a:r>
            <a:endParaRPr lang="hu-HU" dirty="0">
              <a:latin typeface="Times New Roman" panose="02020603050405020304" pitchFamily="18" charset="0"/>
              <a:cs typeface="Times New Roman" panose="02020603050405020304" pitchFamily="18" charset="0"/>
            </a:endParaRPr>
          </a:p>
        </p:txBody>
      </p:sp>
      <p:sp>
        <p:nvSpPr>
          <p:cNvPr id="101" name="Freeform 94">
            <a:extLst>
              <a:ext uri="{FF2B5EF4-FFF2-40B4-BE49-F238E27FC236}">
                <a16:creationId xmlns:a16="http://schemas.microsoft.com/office/drawing/2014/main" id="{BE0C5C1A-5CA1-4638-A270-1B89F6E8EB6E}"/>
              </a:ext>
            </a:extLst>
          </p:cNvPr>
          <p:cNvSpPr>
            <a:spLocks/>
          </p:cNvSpPr>
          <p:nvPr/>
        </p:nvSpPr>
        <p:spPr bwMode="auto">
          <a:xfrm>
            <a:off x="1050925" y="2330450"/>
            <a:ext cx="4840287" cy="3341688"/>
          </a:xfrm>
          <a:custGeom>
            <a:avLst/>
            <a:gdLst>
              <a:gd name="T0" fmla="*/ 0 w 3049"/>
              <a:gd name="T1" fmla="*/ 0 h 2105"/>
              <a:gd name="T2" fmla="*/ 1524 w 3049"/>
              <a:gd name="T3" fmla="*/ 1147 h 2105"/>
              <a:gd name="T4" fmla="*/ 3049 w 3049"/>
              <a:gd name="T5" fmla="*/ 2105 h 2105"/>
            </a:gdLst>
            <a:ahLst/>
            <a:cxnLst>
              <a:cxn ang="0">
                <a:pos x="T0" y="T1"/>
              </a:cxn>
              <a:cxn ang="0">
                <a:pos x="T2" y="T3"/>
              </a:cxn>
              <a:cxn ang="0">
                <a:pos x="T4" y="T5"/>
              </a:cxn>
            </a:cxnLst>
            <a:rect l="0" t="0" r="r" b="b"/>
            <a:pathLst>
              <a:path w="3049" h="2105">
                <a:moveTo>
                  <a:pt x="0" y="0"/>
                </a:moveTo>
                <a:cubicBezTo>
                  <a:pt x="508" y="382"/>
                  <a:pt x="1016" y="796"/>
                  <a:pt x="1524" y="1147"/>
                </a:cubicBezTo>
                <a:cubicBezTo>
                  <a:pt x="2033" y="1498"/>
                  <a:pt x="2541" y="1786"/>
                  <a:pt x="3049" y="2105"/>
                </a:cubicBezTo>
              </a:path>
            </a:pathLst>
          </a:custGeom>
          <a:noFill/>
          <a:ln w="55563" cap="rnd">
            <a:solidFill>
              <a:srgbClr val="ED7D3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u-HU"/>
          </a:p>
        </p:txBody>
      </p:sp>
      <p:grpSp>
        <p:nvGrpSpPr>
          <p:cNvPr id="138" name="Csoportba foglalás 137">
            <a:extLst>
              <a:ext uri="{FF2B5EF4-FFF2-40B4-BE49-F238E27FC236}">
                <a16:creationId xmlns:a16="http://schemas.microsoft.com/office/drawing/2014/main" id="{78548426-FA68-4E4D-ACB4-2B0C8FF651EE}"/>
              </a:ext>
            </a:extLst>
          </p:cNvPr>
          <p:cNvGrpSpPr/>
          <p:nvPr/>
        </p:nvGrpSpPr>
        <p:grpSpPr>
          <a:xfrm>
            <a:off x="950913" y="2230438"/>
            <a:ext cx="5040312" cy="3541712"/>
            <a:chOff x="950913" y="2230438"/>
            <a:chExt cx="5040312" cy="3541712"/>
          </a:xfrm>
        </p:grpSpPr>
        <p:sp>
          <p:nvSpPr>
            <p:cNvPr id="103" name="Oval 96">
              <a:extLst>
                <a:ext uri="{FF2B5EF4-FFF2-40B4-BE49-F238E27FC236}">
                  <a16:creationId xmlns:a16="http://schemas.microsoft.com/office/drawing/2014/main" id="{17600739-65BE-4EE4-BF49-32267ACAC4EB}"/>
                </a:ext>
              </a:extLst>
            </p:cNvPr>
            <p:cNvSpPr>
              <a:spLocks noChangeArrowheads="1"/>
            </p:cNvSpPr>
            <p:nvPr/>
          </p:nvSpPr>
          <p:spPr bwMode="auto">
            <a:xfrm>
              <a:off x="950913" y="2230438"/>
              <a:ext cx="198437" cy="198438"/>
            </a:xfrm>
            <a:prstGeom prst="ellipse">
              <a:avLst/>
            </a:prstGeom>
            <a:noFill/>
            <a:ln w="11113" cap="flat">
              <a:solidFill>
                <a:srgbClr val="ED7D3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u-HU"/>
            </a:p>
          </p:txBody>
        </p:sp>
        <p:sp>
          <p:nvSpPr>
            <p:cNvPr id="104" name="Oval 97">
              <a:extLst>
                <a:ext uri="{FF2B5EF4-FFF2-40B4-BE49-F238E27FC236}">
                  <a16:creationId xmlns:a16="http://schemas.microsoft.com/office/drawing/2014/main" id="{25677453-195B-4669-B25A-18C3EE57EB06}"/>
                </a:ext>
              </a:extLst>
            </p:cNvPr>
            <p:cNvSpPr>
              <a:spLocks noChangeArrowheads="1"/>
            </p:cNvSpPr>
            <p:nvPr/>
          </p:nvSpPr>
          <p:spPr bwMode="auto">
            <a:xfrm>
              <a:off x="3365500" y="4051300"/>
              <a:ext cx="198437" cy="198438"/>
            </a:xfrm>
            <a:prstGeom prst="ellipse">
              <a:avLst/>
            </a:prstGeom>
            <a:solidFill>
              <a:srgbClr val="ED7D31"/>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hu-HU"/>
            </a:p>
          </p:txBody>
        </p:sp>
        <p:sp>
          <p:nvSpPr>
            <p:cNvPr id="106" name="Oval 99">
              <a:extLst>
                <a:ext uri="{FF2B5EF4-FFF2-40B4-BE49-F238E27FC236}">
                  <a16:creationId xmlns:a16="http://schemas.microsoft.com/office/drawing/2014/main" id="{3FD87090-7D86-4EA0-AE52-E4FDDAAA8445}"/>
                </a:ext>
              </a:extLst>
            </p:cNvPr>
            <p:cNvSpPr>
              <a:spLocks noChangeArrowheads="1"/>
            </p:cNvSpPr>
            <p:nvPr/>
          </p:nvSpPr>
          <p:spPr bwMode="auto">
            <a:xfrm>
              <a:off x="5791200" y="5572125"/>
              <a:ext cx="200025" cy="200025"/>
            </a:xfrm>
            <a:prstGeom prst="ellipse">
              <a:avLst/>
            </a:prstGeom>
            <a:solidFill>
              <a:srgbClr val="ED7D31"/>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hu-HU"/>
            </a:p>
          </p:txBody>
        </p:sp>
        <p:sp>
          <p:nvSpPr>
            <p:cNvPr id="102" name="Oval 95">
              <a:extLst>
                <a:ext uri="{FF2B5EF4-FFF2-40B4-BE49-F238E27FC236}">
                  <a16:creationId xmlns:a16="http://schemas.microsoft.com/office/drawing/2014/main" id="{5DC594C6-F070-4535-9301-CBFCE131948C}"/>
                </a:ext>
              </a:extLst>
            </p:cNvPr>
            <p:cNvSpPr>
              <a:spLocks noChangeArrowheads="1"/>
            </p:cNvSpPr>
            <p:nvPr/>
          </p:nvSpPr>
          <p:spPr bwMode="auto">
            <a:xfrm>
              <a:off x="950913" y="2230438"/>
              <a:ext cx="198437" cy="198438"/>
            </a:xfrm>
            <a:prstGeom prst="ellipse">
              <a:avLst/>
            </a:prstGeom>
            <a:solidFill>
              <a:srgbClr val="ED7D31"/>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hu-HU"/>
            </a:p>
          </p:txBody>
        </p:sp>
        <p:sp>
          <p:nvSpPr>
            <p:cNvPr id="105" name="Oval 98">
              <a:extLst>
                <a:ext uri="{FF2B5EF4-FFF2-40B4-BE49-F238E27FC236}">
                  <a16:creationId xmlns:a16="http://schemas.microsoft.com/office/drawing/2014/main" id="{7B3647BB-2ECE-42D2-85F5-A1204511BB51}"/>
                </a:ext>
              </a:extLst>
            </p:cNvPr>
            <p:cNvSpPr>
              <a:spLocks noChangeArrowheads="1"/>
            </p:cNvSpPr>
            <p:nvPr/>
          </p:nvSpPr>
          <p:spPr bwMode="auto">
            <a:xfrm>
              <a:off x="3365500" y="4051300"/>
              <a:ext cx="198437" cy="198438"/>
            </a:xfrm>
            <a:prstGeom prst="ellipse">
              <a:avLst/>
            </a:prstGeom>
            <a:noFill/>
            <a:ln w="11113" cap="flat">
              <a:solidFill>
                <a:srgbClr val="ED7D3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u-HU"/>
            </a:p>
          </p:txBody>
        </p:sp>
        <p:sp>
          <p:nvSpPr>
            <p:cNvPr id="107" name="Oval 100">
              <a:extLst>
                <a:ext uri="{FF2B5EF4-FFF2-40B4-BE49-F238E27FC236}">
                  <a16:creationId xmlns:a16="http://schemas.microsoft.com/office/drawing/2014/main" id="{873287DE-CF55-4F7E-9C79-A1D32911762A}"/>
                </a:ext>
              </a:extLst>
            </p:cNvPr>
            <p:cNvSpPr>
              <a:spLocks noChangeArrowheads="1"/>
            </p:cNvSpPr>
            <p:nvPr/>
          </p:nvSpPr>
          <p:spPr bwMode="auto">
            <a:xfrm>
              <a:off x="5791200" y="5572125"/>
              <a:ext cx="200025" cy="200025"/>
            </a:xfrm>
            <a:prstGeom prst="ellipse">
              <a:avLst/>
            </a:prstGeom>
            <a:noFill/>
            <a:ln w="11113" cap="flat">
              <a:solidFill>
                <a:srgbClr val="ED7D3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u-HU"/>
            </a:p>
          </p:txBody>
        </p:sp>
      </p:grpSp>
      <p:sp>
        <p:nvSpPr>
          <p:cNvPr id="108" name="Freeform 101">
            <a:extLst>
              <a:ext uri="{FF2B5EF4-FFF2-40B4-BE49-F238E27FC236}">
                <a16:creationId xmlns:a16="http://schemas.microsoft.com/office/drawing/2014/main" id="{FF57BCE0-1506-49F6-8AA5-870264BA07B7}"/>
              </a:ext>
            </a:extLst>
          </p:cNvPr>
          <p:cNvSpPr>
            <a:spLocks/>
          </p:cNvSpPr>
          <p:nvPr/>
        </p:nvSpPr>
        <p:spPr bwMode="auto">
          <a:xfrm>
            <a:off x="1044575" y="2324100"/>
            <a:ext cx="4841875" cy="3640138"/>
          </a:xfrm>
          <a:custGeom>
            <a:avLst/>
            <a:gdLst>
              <a:gd name="T0" fmla="*/ 0 w 3050"/>
              <a:gd name="T1" fmla="*/ 0 h 2293"/>
              <a:gd name="T2" fmla="*/ 1528 w 3050"/>
              <a:gd name="T3" fmla="*/ 1147 h 2293"/>
              <a:gd name="T4" fmla="*/ 3050 w 3050"/>
              <a:gd name="T5" fmla="*/ 2293 h 2293"/>
            </a:gdLst>
            <a:ahLst/>
            <a:cxnLst>
              <a:cxn ang="0">
                <a:pos x="T0" y="T1"/>
              </a:cxn>
              <a:cxn ang="0">
                <a:pos x="T2" y="T3"/>
              </a:cxn>
              <a:cxn ang="0">
                <a:pos x="T4" y="T5"/>
              </a:cxn>
            </a:cxnLst>
            <a:rect l="0" t="0" r="r" b="b"/>
            <a:pathLst>
              <a:path w="3050" h="2293">
                <a:moveTo>
                  <a:pt x="0" y="0"/>
                </a:moveTo>
                <a:lnTo>
                  <a:pt x="1528" y="1147"/>
                </a:lnTo>
                <a:lnTo>
                  <a:pt x="3050" y="2293"/>
                </a:lnTo>
              </a:path>
            </a:pathLst>
          </a:custGeom>
          <a:noFill/>
          <a:ln w="22225" cap="rnd">
            <a:solidFill>
              <a:srgbClr val="0070C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u-HU"/>
          </a:p>
        </p:txBody>
      </p:sp>
      <p:sp>
        <p:nvSpPr>
          <p:cNvPr id="109" name="Freeform 102">
            <a:extLst>
              <a:ext uri="{FF2B5EF4-FFF2-40B4-BE49-F238E27FC236}">
                <a16:creationId xmlns:a16="http://schemas.microsoft.com/office/drawing/2014/main" id="{609D8999-9357-4F8C-8F6B-FB4A637EC24B}"/>
              </a:ext>
            </a:extLst>
          </p:cNvPr>
          <p:cNvSpPr>
            <a:spLocks/>
          </p:cNvSpPr>
          <p:nvPr/>
        </p:nvSpPr>
        <p:spPr bwMode="auto">
          <a:xfrm>
            <a:off x="1044575" y="2622550"/>
            <a:ext cx="4841875" cy="3044825"/>
          </a:xfrm>
          <a:custGeom>
            <a:avLst/>
            <a:gdLst>
              <a:gd name="T0" fmla="*/ 0 w 3050"/>
              <a:gd name="T1" fmla="*/ 0 h 1918"/>
              <a:gd name="T2" fmla="*/ 1528 w 3050"/>
              <a:gd name="T3" fmla="*/ 959 h 1918"/>
              <a:gd name="T4" fmla="*/ 3050 w 3050"/>
              <a:gd name="T5" fmla="*/ 1918 h 1918"/>
            </a:gdLst>
            <a:ahLst/>
            <a:cxnLst>
              <a:cxn ang="0">
                <a:pos x="T0" y="T1"/>
              </a:cxn>
              <a:cxn ang="0">
                <a:pos x="T2" y="T3"/>
              </a:cxn>
              <a:cxn ang="0">
                <a:pos x="T4" y="T5"/>
              </a:cxn>
            </a:cxnLst>
            <a:rect l="0" t="0" r="r" b="b"/>
            <a:pathLst>
              <a:path w="3050" h="1918">
                <a:moveTo>
                  <a:pt x="0" y="0"/>
                </a:moveTo>
                <a:lnTo>
                  <a:pt x="1528" y="959"/>
                </a:lnTo>
                <a:lnTo>
                  <a:pt x="3050" y="1918"/>
                </a:lnTo>
              </a:path>
            </a:pathLst>
          </a:custGeom>
          <a:noFill/>
          <a:ln w="22225" cap="rnd">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u-HU"/>
          </a:p>
        </p:txBody>
      </p:sp>
      <p:sp>
        <p:nvSpPr>
          <p:cNvPr id="110" name="Freeform 103">
            <a:extLst>
              <a:ext uri="{FF2B5EF4-FFF2-40B4-BE49-F238E27FC236}">
                <a16:creationId xmlns:a16="http://schemas.microsoft.com/office/drawing/2014/main" id="{F0B2CDC6-6217-4294-A441-9DA133973F79}"/>
              </a:ext>
            </a:extLst>
          </p:cNvPr>
          <p:cNvSpPr>
            <a:spLocks/>
          </p:cNvSpPr>
          <p:nvPr/>
        </p:nvSpPr>
        <p:spPr bwMode="auto">
          <a:xfrm>
            <a:off x="1044575" y="2479675"/>
            <a:ext cx="4841875" cy="3341688"/>
          </a:xfrm>
          <a:custGeom>
            <a:avLst/>
            <a:gdLst>
              <a:gd name="T0" fmla="*/ 0 w 3050"/>
              <a:gd name="T1" fmla="*/ 0 h 2105"/>
              <a:gd name="T2" fmla="*/ 1528 w 3050"/>
              <a:gd name="T3" fmla="*/ 1049 h 2105"/>
              <a:gd name="T4" fmla="*/ 3050 w 3050"/>
              <a:gd name="T5" fmla="*/ 2105 h 2105"/>
            </a:gdLst>
            <a:ahLst/>
            <a:cxnLst>
              <a:cxn ang="0">
                <a:pos x="T0" y="T1"/>
              </a:cxn>
              <a:cxn ang="0">
                <a:pos x="T2" y="T3"/>
              </a:cxn>
              <a:cxn ang="0">
                <a:pos x="T4" y="T5"/>
              </a:cxn>
            </a:cxnLst>
            <a:rect l="0" t="0" r="r" b="b"/>
            <a:pathLst>
              <a:path w="3050" h="2105">
                <a:moveTo>
                  <a:pt x="0" y="0"/>
                </a:moveTo>
                <a:lnTo>
                  <a:pt x="1528" y="1049"/>
                </a:lnTo>
                <a:lnTo>
                  <a:pt x="3050" y="2105"/>
                </a:lnTo>
              </a:path>
            </a:pathLst>
          </a:custGeom>
          <a:noFill/>
          <a:ln w="22225" cap="rnd">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u-HU"/>
          </a:p>
        </p:txBody>
      </p:sp>
      <mc:AlternateContent xmlns:mc="http://schemas.openxmlformats.org/markup-compatibility/2006" xmlns:a14="http://schemas.microsoft.com/office/drawing/2010/main">
        <mc:Choice Requires="a14">
          <p:sp>
            <p:nvSpPr>
              <p:cNvPr id="140" name="Szövegdoboz 139">
                <a:extLst>
                  <a:ext uri="{FF2B5EF4-FFF2-40B4-BE49-F238E27FC236}">
                    <a16:creationId xmlns:a16="http://schemas.microsoft.com/office/drawing/2014/main" id="{C80EFA1E-24C7-4500-BEB7-3350C6712CFB}"/>
                  </a:ext>
                </a:extLst>
              </p:cNvPr>
              <p:cNvSpPr txBox="1"/>
              <p:nvPr/>
            </p:nvSpPr>
            <p:spPr>
              <a:xfrm>
                <a:off x="8007060" y="1479100"/>
                <a:ext cx="2494209" cy="617477"/>
              </a:xfrm>
              <a:prstGeom prst="rect">
                <a:avLst/>
              </a:prstGeom>
              <a:noFill/>
            </p:spPr>
            <p:txBody>
              <a:bodyPr wrap="none" rtlCol="0">
                <a:spAutoFit/>
              </a:bodyPr>
              <a:lstStyle/>
              <a:p>
                <a:r>
                  <a:rPr lang="hu-HU" sz="3000" dirty="0" smtClean="0">
                    <a:latin typeface="Times New Roman" panose="02020603050405020304" pitchFamily="18" charset="0"/>
                    <a:cs typeface="Times New Roman" panose="02020603050405020304" pitchFamily="18" charset="0"/>
                  </a:rPr>
                  <a:t>What is </a:t>
                </a:r>
                <a14:m>
                  <m:oMath xmlns:m="http://schemas.openxmlformats.org/officeDocument/2006/math">
                    <m:f>
                      <m:fPr>
                        <m:type m:val="skw"/>
                        <m:ctrlPr>
                          <a:rPr lang="hu-HU" sz="3000" i="1" smtClean="0">
                            <a:latin typeface="Cambria Math" panose="02040503050406030204" pitchFamily="18" charset="0"/>
                            <a:ea typeface="Cambria Math" panose="02040503050406030204" pitchFamily="18" charset="0"/>
                            <a:cs typeface="Times New Roman" panose="02020603050405020304" pitchFamily="18" charset="0"/>
                          </a:rPr>
                        </m:ctrlPr>
                      </m:fPr>
                      <m:num>
                        <m:r>
                          <a:rPr lang="hu-HU" sz="3000" i="1">
                            <a:latin typeface="Cambria Math" panose="02040503050406030204" pitchFamily="18" charset="0"/>
                            <a:ea typeface="Cambria Math" panose="02040503050406030204" pitchFamily="18" charset="0"/>
                            <a:cs typeface="Times New Roman" panose="02020603050405020304" pitchFamily="18" charset="0"/>
                          </a:rPr>
                          <m:t>∆</m:t>
                        </m:r>
                        <m:sSub>
                          <m:sSubPr>
                            <m:ctrlPr>
                              <a:rPr lang="hu-HU" sz="3000" i="1">
                                <a:latin typeface="Cambria Math" panose="02040503050406030204" pitchFamily="18" charset="0"/>
                                <a:ea typeface="Cambria Math" panose="02040503050406030204" pitchFamily="18" charset="0"/>
                                <a:cs typeface="Times New Roman" panose="02020603050405020304" pitchFamily="18" charset="0"/>
                              </a:rPr>
                            </m:ctrlPr>
                          </m:sSubPr>
                          <m:e>
                            <m:r>
                              <a:rPr lang="hu-HU" sz="3000" i="1">
                                <a:latin typeface="Cambria Math" panose="02040503050406030204" pitchFamily="18" charset="0"/>
                                <a:ea typeface="Cambria Math" panose="02040503050406030204" pitchFamily="18" charset="0"/>
                                <a:cs typeface="Times New Roman" panose="02020603050405020304" pitchFamily="18" charset="0"/>
                              </a:rPr>
                              <m:t>𝑐</m:t>
                            </m:r>
                          </m:e>
                          <m:sub>
                            <m:r>
                              <a:rPr lang="hu-HU" sz="3000" i="1">
                                <a:latin typeface="Cambria Math" panose="02040503050406030204" pitchFamily="18" charset="0"/>
                                <a:ea typeface="Cambria Math" panose="02040503050406030204" pitchFamily="18" charset="0"/>
                                <a:cs typeface="Times New Roman" panose="02020603050405020304" pitchFamily="18" charset="0"/>
                              </a:rPr>
                              <m:t>𝑖</m:t>
                            </m:r>
                          </m:sub>
                        </m:sSub>
                      </m:num>
                      <m:den>
                        <m:r>
                          <a:rPr lang="hu-HU" sz="3000" i="1" smtClean="0">
                            <a:latin typeface="Cambria Math" panose="02040503050406030204" pitchFamily="18" charset="0"/>
                            <a:ea typeface="Cambria Math" panose="02040503050406030204" pitchFamily="18" charset="0"/>
                            <a:cs typeface="Times New Roman" panose="02020603050405020304" pitchFamily="18" charset="0"/>
                          </a:rPr>
                          <m:t>∆</m:t>
                        </m:r>
                        <m:r>
                          <a:rPr lang="hu-HU" sz="3000" b="0" i="1" smtClean="0">
                            <a:latin typeface="Cambria Math" panose="02040503050406030204" pitchFamily="18" charset="0"/>
                            <a:ea typeface="Cambria Math" panose="02040503050406030204" pitchFamily="18" charset="0"/>
                            <a:cs typeface="Times New Roman" panose="02020603050405020304" pitchFamily="18" charset="0"/>
                          </a:rPr>
                          <m:t>𝑡</m:t>
                        </m:r>
                      </m:den>
                    </m:f>
                  </m:oMath>
                </a14:m>
                <a:r>
                  <a:rPr lang="hu-HU" sz="3000" dirty="0" smtClean="0">
                    <a:latin typeface="Times New Roman" panose="02020603050405020304" pitchFamily="18" charset="0"/>
                    <a:cs typeface="Times New Roman" panose="02020603050405020304" pitchFamily="18" charset="0"/>
                  </a:rPr>
                  <a:t>?</a:t>
                </a:r>
                <a:endParaRPr lang="hu-HU" sz="3000" dirty="0">
                  <a:latin typeface="Times New Roman" panose="02020603050405020304" pitchFamily="18" charset="0"/>
                  <a:cs typeface="Times New Roman" panose="02020603050405020304" pitchFamily="18" charset="0"/>
                </a:endParaRPr>
              </a:p>
            </p:txBody>
          </p:sp>
        </mc:Choice>
        <mc:Fallback xmlns="">
          <p:sp>
            <p:nvSpPr>
              <p:cNvPr id="140" name="Szövegdoboz 139">
                <a:extLst>
                  <a:ext uri="{FF2B5EF4-FFF2-40B4-BE49-F238E27FC236}">
                    <a16:creationId xmlns:a16="http://schemas.microsoft.com/office/drawing/2014/main" id="{C80EFA1E-24C7-4500-BEB7-3350C6712CFB}"/>
                  </a:ext>
                </a:extLst>
              </p:cNvPr>
              <p:cNvSpPr txBox="1">
                <a:spLocks noRot="1" noChangeAspect="1" noMove="1" noResize="1" noEditPoints="1" noAdjustHandles="1" noChangeArrowheads="1" noChangeShapeType="1" noTextEdit="1"/>
              </p:cNvSpPr>
              <p:nvPr/>
            </p:nvSpPr>
            <p:spPr>
              <a:xfrm>
                <a:off x="8007060" y="1479100"/>
                <a:ext cx="2494209" cy="617477"/>
              </a:xfrm>
              <a:prstGeom prst="rect">
                <a:avLst/>
              </a:prstGeom>
              <a:blipFill>
                <a:blip r:embed="rId3"/>
                <a:stretch>
                  <a:fillRect l="-5610" t="-2970" r="-4390" b="-2970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42" name="Téglalap 141">
                <a:extLst>
                  <a:ext uri="{FF2B5EF4-FFF2-40B4-BE49-F238E27FC236}">
                    <a16:creationId xmlns:a16="http://schemas.microsoft.com/office/drawing/2014/main" id="{030743C4-4B12-4206-A201-D5B107A179F3}"/>
                  </a:ext>
                </a:extLst>
              </p:cNvPr>
              <p:cNvSpPr/>
              <p:nvPr/>
            </p:nvSpPr>
            <p:spPr>
              <a:xfrm>
                <a:off x="6869121" y="2335778"/>
                <a:ext cx="4770088" cy="789062"/>
              </a:xfrm>
              <a:prstGeom prst="rect">
                <a:avLst/>
              </a:prstGeom>
            </p:spPr>
            <p:txBody>
              <a:bodyPr wrap="none">
                <a:spAutoFit/>
              </a:bodyPr>
              <a:lstStyle/>
              <a:p>
                <a14:m>
                  <m:oMath xmlns:m="http://schemas.openxmlformats.org/officeDocument/2006/math">
                    <m:f>
                      <m:fPr>
                        <m:type m:val="skw"/>
                        <m:ctrlPr>
                          <a:rPr lang="hu-HU" sz="3200" i="1" smtClean="0">
                            <a:latin typeface="Cambria Math" panose="02040503050406030204" pitchFamily="18" charset="0"/>
                            <a:ea typeface="Cambria Math" panose="02040503050406030204" pitchFamily="18" charset="0"/>
                            <a:cs typeface="Times New Roman" panose="02020603050405020304" pitchFamily="18" charset="0"/>
                          </a:rPr>
                        </m:ctrlPr>
                      </m:fPr>
                      <m:num>
                        <m:r>
                          <a:rPr lang="hu-HU" sz="3200" i="1">
                            <a:latin typeface="Cambria Math" panose="02040503050406030204" pitchFamily="18" charset="0"/>
                            <a:ea typeface="Cambria Math" panose="02040503050406030204" pitchFamily="18" charset="0"/>
                            <a:cs typeface="Times New Roman" panose="02020603050405020304" pitchFamily="18" charset="0"/>
                          </a:rPr>
                          <m:t>∆</m:t>
                        </m:r>
                        <m:sSub>
                          <m:sSubPr>
                            <m:ctrlPr>
                              <a:rPr lang="hu-HU" sz="3200" i="1">
                                <a:latin typeface="Cambria Math" panose="02040503050406030204" pitchFamily="18" charset="0"/>
                                <a:ea typeface="Cambria Math" panose="02040503050406030204" pitchFamily="18" charset="0"/>
                                <a:cs typeface="Times New Roman" panose="02020603050405020304" pitchFamily="18" charset="0"/>
                              </a:rPr>
                            </m:ctrlPr>
                          </m:sSubPr>
                          <m:e>
                            <m:r>
                              <a:rPr lang="hu-HU" sz="3200" i="1">
                                <a:latin typeface="Cambria Math" panose="02040503050406030204" pitchFamily="18" charset="0"/>
                                <a:ea typeface="Cambria Math" panose="02040503050406030204" pitchFamily="18" charset="0"/>
                                <a:cs typeface="Times New Roman" panose="02020603050405020304" pitchFamily="18" charset="0"/>
                              </a:rPr>
                              <m:t>𝑐</m:t>
                            </m:r>
                          </m:e>
                          <m:sub>
                            <m:r>
                              <a:rPr lang="hu-HU" sz="3200" i="1">
                                <a:latin typeface="Cambria Math" panose="02040503050406030204" pitchFamily="18" charset="0"/>
                                <a:ea typeface="Cambria Math" panose="02040503050406030204" pitchFamily="18" charset="0"/>
                                <a:cs typeface="Times New Roman" panose="02020603050405020304" pitchFamily="18" charset="0"/>
                              </a:rPr>
                              <m:t>8,9</m:t>
                            </m:r>
                          </m:sub>
                        </m:sSub>
                      </m:num>
                      <m:den>
                        <m:r>
                          <a:rPr lang="hu-HU" sz="3200" i="1">
                            <a:latin typeface="Cambria Math" panose="02040503050406030204" pitchFamily="18" charset="0"/>
                            <a:ea typeface="Cambria Math" panose="02040503050406030204" pitchFamily="18" charset="0"/>
                            <a:cs typeface="Times New Roman" panose="02020603050405020304" pitchFamily="18" charset="0"/>
                          </a:rPr>
                          <m:t>∆</m:t>
                        </m:r>
                        <m:r>
                          <a:rPr lang="hu-HU" sz="3200" i="1">
                            <a:latin typeface="Cambria Math" panose="02040503050406030204" pitchFamily="18" charset="0"/>
                            <a:ea typeface="Cambria Math" panose="02040503050406030204" pitchFamily="18" charset="0"/>
                            <a:cs typeface="Times New Roman" panose="02020603050405020304" pitchFamily="18" charset="0"/>
                          </a:rPr>
                          <m:t>𝑡</m:t>
                        </m:r>
                      </m:den>
                    </m:f>
                    <m:r>
                      <a:rPr lang="hu-HU" sz="3200" i="1">
                        <a:latin typeface="Cambria Math" panose="02040503050406030204" pitchFamily="18" charset="0"/>
                        <a:ea typeface="Cambria Math" panose="02040503050406030204" pitchFamily="18" charset="0"/>
                        <a:cs typeface="Times New Roman" panose="02020603050405020304" pitchFamily="18" charset="0"/>
                      </a:rPr>
                      <m:t>=−4</m:t>
                    </m:r>
                    <m:r>
                      <a:rPr lang="hu-HU" sz="3200" b="0" i="1" smtClean="0">
                        <a:latin typeface="Cambria Math" panose="02040503050406030204" pitchFamily="18" charset="0"/>
                        <a:ea typeface="Cambria Math" panose="02040503050406030204" pitchFamily="18" charset="0"/>
                        <a:cs typeface="Times New Roman" panose="02020603050405020304" pitchFamily="18" charset="0"/>
                      </a:rPr>
                      <m:t>.</m:t>
                    </m:r>
                    <m:r>
                      <a:rPr lang="hu-HU" sz="3200" i="1">
                        <a:latin typeface="Cambria Math" panose="02040503050406030204" pitchFamily="18" charset="0"/>
                        <a:ea typeface="Cambria Math" panose="02040503050406030204" pitchFamily="18" charset="0"/>
                        <a:cs typeface="Times New Roman" panose="02020603050405020304" pitchFamily="18" charset="0"/>
                      </a:rPr>
                      <m:t>153</m:t>
                    </m:r>
                    <m:r>
                      <a:rPr lang="hu-HU" sz="3200" i="1" smtClean="0">
                        <a:latin typeface="Cambria Math" panose="02040503050406030204" pitchFamily="18" charset="0"/>
                        <a:ea typeface="Cambria Math" panose="02040503050406030204" pitchFamily="18" charset="0"/>
                        <a:cs typeface="Times New Roman" panose="02020603050405020304" pitchFamily="18" charset="0"/>
                      </a:rPr>
                      <m:t>∙</m:t>
                    </m:r>
                    <m:sSup>
                      <m:sSupPr>
                        <m:ctrlPr>
                          <a:rPr lang="hu-HU" sz="3200" i="1" smtClean="0">
                            <a:latin typeface="Cambria Math" panose="02040503050406030204" pitchFamily="18" charset="0"/>
                            <a:ea typeface="Cambria Math" panose="02040503050406030204" pitchFamily="18" charset="0"/>
                            <a:cs typeface="Times New Roman" panose="02020603050405020304" pitchFamily="18" charset="0"/>
                          </a:rPr>
                        </m:ctrlPr>
                      </m:sSupPr>
                      <m:e>
                        <m:r>
                          <a:rPr lang="hu-HU" sz="3200" b="0" i="1" smtClean="0">
                            <a:latin typeface="Cambria Math" panose="02040503050406030204" pitchFamily="18" charset="0"/>
                            <a:ea typeface="Cambria Math" panose="02040503050406030204" pitchFamily="18" charset="0"/>
                            <a:cs typeface="Times New Roman" panose="02020603050405020304" pitchFamily="18" charset="0"/>
                          </a:rPr>
                          <m:t>10</m:t>
                        </m:r>
                      </m:e>
                      <m:sup>
                        <m:r>
                          <a:rPr lang="hu-HU" sz="3200" b="0" i="1" smtClean="0">
                            <a:latin typeface="Cambria Math" panose="02040503050406030204" pitchFamily="18" charset="0"/>
                            <a:ea typeface="Cambria Math" panose="02040503050406030204" pitchFamily="18" charset="0"/>
                            <a:cs typeface="Times New Roman" panose="02020603050405020304" pitchFamily="18" charset="0"/>
                          </a:rPr>
                          <m:t>−4</m:t>
                        </m:r>
                      </m:sup>
                    </m:sSup>
                    <m:f>
                      <m:fPr>
                        <m:ctrlPr>
                          <a:rPr lang="hu-HU" sz="3200" i="1" smtClean="0">
                            <a:latin typeface="Cambria Math" panose="02040503050406030204" pitchFamily="18" charset="0"/>
                            <a:ea typeface="Cambria Math" panose="02040503050406030204" pitchFamily="18" charset="0"/>
                            <a:cs typeface="Times New Roman" panose="02020603050405020304" pitchFamily="18" charset="0"/>
                          </a:rPr>
                        </m:ctrlPr>
                      </m:fPr>
                      <m:num>
                        <m:r>
                          <a:rPr lang="hu-HU" sz="3200" b="0" i="1" smtClean="0">
                            <a:latin typeface="Cambria Math" panose="02040503050406030204" pitchFamily="18" charset="0"/>
                            <a:ea typeface="Cambria Math" panose="02040503050406030204" pitchFamily="18" charset="0"/>
                            <a:cs typeface="Times New Roman" panose="02020603050405020304" pitchFamily="18" charset="0"/>
                          </a:rPr>
                          <m:t>𝑀</m:t>
                        </m:r>
                      </m:num>
                      <m:den>
                        <m:r>
                          <a:rPr lang="hu-HU" sz="3200" b="0" i="1" smtClean="0">
                            <a:latin typeface="Cambria Math" panose="02040503050406030204" pitchFamily="18" charset="0"/>
                            <a:ea typeface="Cambria Math" panose="02040503050406030204" pitchFamily="18" charset="0"/>
                            <a:cs typeface="Times New Roman" panose="02020603050405020304" pitchFamily="18" charset="0"/>
                          </a:rPr>
                          <m:t>𝑠</m:t>
                        </m:r>
                      </m:den>
                    </m:f>
                  </m:oMath>
                </a14:m>
                <a:r>
                  <a:rPr lang="hu-HU" sz="3200" dirty="0">
                    <a:latin typeface="Cambria Math" panose="02040503050406030204" pitchFamily="18" charset="0"/>
                    <a:ea typeface="Cambria Math" panose="02040503050406030204" pitchFamily="18" charset="0"/>
                    <a:cs typeface="Times New Roman" panose="02020603050405020304" pitchFamily="18" charset="0"/>
                  </a:rPr>
                  <a:t> </a:t>
                </a:r>
                <a:endParaRPr lang="hu-HU" sz="3200" dirty="0">
                  <a:latin typeface="Cambria Math" panose="02040503050406030204" pitchFamily="18" charset="0"/>
                  <a:ea typeface="Cambria Math" panose="02040503050406030204" pitchFamily="18" charset="0"/>
                </a:endParaRPr>
              </a:p>
            </p:txBody>
          </p:sp>
        </mc:Choice>
        <mc:Fallback xmlns="">
          <p:sp>
            <p:nvSpPr>
              <p:cNvPr id="142" name="Téglalap 141">
                <a:extLst>
                  <a:ext uri="{FF2B5EF4-FFF2-40B4-BE49-F238E27FC236}">
                    <a16:creationId xmlns:a16="http://schemas.microsoft.com/office/drawing/2014/main" id="{030743C4-4B12-4206-A201-D5B107A179F3}"/>
                  </a:ext>
                </a:extLst>
              </p:cNvPr>
              <p:cNvSpPr>
                <a:spLocks noRot="1" noChangeAspect="1" noMove="1" noResize="1" noEditPoints="1" noAdjustHandles="1" noChangeArrowheads="1" noChangeShapeType="1" noTextEdit="1"/>
              </p:cNvSpPr>
              <p:nvPr/>
            </p:nvSpPr>
            <p:spPr>
              <a:xfrm>
                <a:off x="6869121" y="2335778"/>
                <a:ext cx="4770088" cy="789062"/>
              </a:xfrm>
              <a:prstGeom prst="rect">
                <a:avLst/>
              </a:prstGeom>
              <a:blipFill>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43" name="Téglalap 142">
                <a:extLst>
                  <a:ext uri="{FF2B5EF4-FFF2-40B4-BE49-F238E27FC236}">
                    <a16:creationId xmlns:a16="http://schemas.microsoft.com/office/drawing/2014/main" id="{600653D8-AF79-4099-8028-D96C66861421}"/>
                  </a:ext>
                </a:extLst>
              </p:cNvPr>
              <p:cNvSpPr/>
              <p:nvPr/>
            </p:nvSpPr>
            <p:spPr>
              <a:xfrm>
                <a:off x="6720399" y="3183967"/>
                <a:ext cx="4910447" cy="791692"/>
              </a:xfrm>
              <a:prstGeom prst="rect">
                <a:avLst/>
              </a:prstGeom>
            </p:spPr>
            <p:txBody>
              <a:bodyPr wrap="none">
                <a:spAutoFit/>
              </a:bodyPr>
              <a:lstStyle/>
              <a:p>
                <a14:m>
                  <m:oMath xmlns:m="http://schemas.openxmlformats.org/officeDocument/2006/math">
                    <m:f>
                      <m:fPr>
                        <m:type m:val="skw"/>
                        <m:ctrlPr>
                          <a:rPr lang="hu-HU" sz="3200" i="1" smtClean="0">
                            <a:latin typeface="Cambria Math" panose="02040503050406030204" pitchFamily="18" charset="0"/>
                            <a:ea typeface="Cambria Math" panose="02040503050406030204" pitchFamily="18" charset="0"/>
                            <a:cs typeface="Times New Roman" panose="02020603050405020304" pitchFamily="18" charset="0"/>
                          </a:rPr>
                        </m:ctrlPr>
                      </m:fPr>
                      <m:num>
                        <m:r>
                          <a:rPr lang="hu-HU" sz="3200" i="1">
                            <a:latin typeface="Cambria Math" panose="02040503050406030204" pitchFamily="18" charset="0"/>
                            <a:ea typeface="Cambria Math" panose="02040503050406030204" pitchFamily="18" charset="0"/>
                            <a:cs typeface="Times New Roman" panose="02020603050405020304" pitchFamily="18" charset="0"/>
                          </a:rPr>
                          <m:t>∆</m:t>
                        </m:r>
                        <m:sSub>
                          <m:sSubPr>
                            <m:ctrlPr>
                              <a:rPr lang="hu-HU" sz="3200" i="1">
                                <a:latin typeface="Cambria Math" panose="02040503050406030204" pitchFamily="18" charset="0"/>
                                <a:ea typeface="Cambria Math" panose="02040503050406030204" pitchFamily="18" charset="0"/>
                                <a:cs typeface="Times New Roman" panose="02020603050405020304" pitchFamily="18" charset="0"/>
                              </a:rPr>
                            </m:ctrlPr>
                          </m:sSubPr>
                          <m:e>
                            <m:r>
                              <a:rPr lang="hu-HU" sz="3200" i="1">
                                <a:latin typeface="Cambria Math" panose="02040503050406030204" pitchFamily="18" charset="0"/>
                                <a:ea typeface="Cambria Math" panose="02040503050406030204" pitchFamily="18" charset="0"/>
                                <a:cs typeface="Times New Roman" panose="02020603050405020304" pitchFamily="18" charset="0"/>
                              </a:rPr>
                              <m:t>𝑐</m:t>
                            </m:r>
                          </m:e>
                          <m:sub>
                            <m:r>
                              <a:rPr lang="hu-HU" sz="3200" b="0" i="1" smtClean="0">
                                <a:latin typeface="Cambria Math" panose="02040503050406030204" pitchFamily="18" charset="0"/>
                                <a:ea typeface="Cambria Math" panose="02040503050406030204" pitchFamily="18" charset="0"/>
                                <a:cs typeface="Times New Roman" panose="02020603050405020304" pitchFamily="18" charset="0"/>
                              </a:rPr>
                              <m:t>9</m:t>
                            </m:r>
                            <m:r>
                              <a:rPr lang="hu-HU" sz="3200" i="1">
                                <a:latin typeface="Cambria Math" panose="02040503050406030204" pitchFamily="18" charset="0"/>
                                <a:ea typeface="Cambria Math" panose="02040503050406030204" pitchFamily="18" charset="0"/>
                                <a:cs typeface="Times New Roman" panose="02020603050405020304" pitchFamily="18" charset="0"/>
                              </a:rPr>
                              <m:t>,</m:t>
                            </m:r>
                            <m:r>
                              <a:rPr lang="hu-HU" sz="3200" b="0" i="1" smtClean="0">
                                <a:latin typeface="Cambria Math" panose="02040503050406030204" pitchFamily="18" charset="0"/>
                                <a:ea typeface="Cambria Math" panose="02040503050406030204" pitchFamily="18" charset="0"/>
                                <a:cs typeface="Times New Roman" panose="02020603050405020304" pitchFamily="18" charset="0"/>
                              </a:rPr>
                              <m:t>10</m:t>
                            </m:r>
                          </m:sub>
                        </m:sSub>
                      </m:num>
                      <m:den>
                        <m:r>
                          <a:rPr lang="hu-HU" sz="3200" i="1">
                            <a:latin typeface="Cambria Math" panose="02040503050406030204" pitchFamily="18" charset="0"/>
                            <a:ea typeface="Cambria Math" panose="02040503050406030204" pitchFamily="18" charset="0"/>
                            <a:cs typeface="Times New Roman" panose="02020603050405020304" pitchFamily="18" charset="0"/>
                          </a:rPr>
                          <m:t>∆</m:t>
                        </m:r>
                        <m:r>
                          <a:rPr lang="hu-HU" sz="3200" i="1">
                            <a:latin typeface="Cambria Math" panose="02040503050406030204" pitchFamily="18" charset="0"/>
                            <a:ea typeface="Cambria Math" panose="02040503050406030204" pitchFamily="18" charset="0"/>
                            <a:cs typeface="Times New Roman" panose="02020603050405020304" pitchFamily="18" charset="0"/>
                          </a:rPr>
                          <m:t>𝑡</m:t>
                        </m:r>
                      </m:den>
                    </m:f>
                    <m:r>
                      <a:rPr lang="hu-HU" sz="3200" i="1">
                        <a:latin typeface="Cambria Math" panose="02040503050406030204" pitchFamily="18" charset="0"/>
                        <a:ea typeface="Cambria Math" panose="02040503050406030204" pitchFamily="18" charset="0"/>
                        <a:cs typeface="Times New Roman" panose="02020603050405020304" pitchFamily="18" charset="0"/>
                      </a:rPr>
                      <m:t>=−</m:t>
                    </m:r>
                    <m:r>
                      <a:rPr lang="hu-HU" sz="3200" b="0" i="1" smtClean="0">
                        <a:latin typeface="Cambria Math" panose="02040503050406030204" pitchFamily="18" charset="0"/>
                        <a:ea typeface="Cambria Math" panose="02040503050406030204" pitchFamily="18" charset="0"/>
                        <a:cs typeface="Times New Roman" panose="02020603050405020304" pitchFamily="18" charset="0"/>
                      </a:rPr>
                      <m:t>3.469</m:t>
                    </m:r>
                    <m:r>
                      <a:rPr lang="hu-HU" sz="3200" i="1" smtClean="0">
                        <a:latin typeface="Cambria Math" panose="02040503050406030204" pitchFamily="18" charset="0"/>
                        <a:ea typeface="Cambria Math" panose="02040503050406030204" pitchFamily="18" charset="0"/>
                        <a:cs typeface="Times New Roman" panose="02020603050405020304" pitchFamily="18" charset="0"/>
                      </a:rPr>
                      <m:t>∙</m:t>
                    </m:r>
                    <m:sSup>
                      <m:sSupPr>
                        <m:ctrlPr>
                          <a:rPr lang="hu-HU" sz="3200" i="1" smtClean="0">
                            <a:latin typeface="Cambria Math" panose="02040503050406030204" pitchFamily="18" charset="0"/>
                            <a:ea typeface="Cambria Math" panose="02040503050406030204" pitchFamily="18" charset="0"/>
                            <a:cs typeface="Times New Roman" panose="02020603050405020304" pitchFamily="18" charset="0"/>
                          </a:rPr>
                        </m:ctrlPr>
                      </m:sSupPr>
                      <m:e>
                        <m:r>
                          <a:rPr lang="hu-HU" sz="3200" b="0" i="1" smtClean="0">
                            <a:latin typeface="Cambria Math" panose="02040503050406030204" pitchFamily="18" charset="0"/>
                            <a:ea typeface="Cambria Math" panose="02040503050406030204" pitchFamily="18" charset="0"/>
                            <a:cs typeface="Times New Roman" panose="02020603050405020304" pitchFamily="18" charset="0"/>
                          </a:rPr>
                          <m:t>10</m:t>
                        </m:r>
                      </m:e>
                      <m:sup>
                        <m:r>
                          <a:rPr lang="hu-HU" sz="3200" b="0" i="1" smtClean="0">
                            <a:latin typeface="Cambria Math" panose="02040503050406030204" pitchFamily="18" charset="0"/>
                            <a:ea typeface="Cambria Math" panose="02040503050406030204" pitchFamily="18" charset="0"/>
                            <a:cs typeface="Times New Roman" panose="02020603050405020304" pitchFamily="18" charset="0"/>
                          </a:rPr>
                          <m:t>−4</m:t>
                        </m:r>
                      </m:sup>
                    </m:sSup>
                    <m:f>
                      <m:fPr>
                        <m:ctrlPr>
                          <a:rPr lang="hu-HU" sz="3200" i="1" smtClean="0">
                            <a:latin typeface="Cambria Math" panose="02040503050406030204" pitchFamily="18" charset="0"/>
                            <a:ea typeface="Cambria Math" panose="02040503050406030204" pitchFamily="18" charset="0"/>
                            <a:cs typeface="Times New Roman" panose="02020603050405020304" pitchFamily="18" charset="0"/>
                          </a:rPr>
                        </m:ctrlPr>
                      </m:fPr>
                      <m:num>
                        <m:r>
                          <a:rPr lang="hu-HU" sz="3200" b="0" i="1" smtClean="0">
                            <a:latin typeface="Cambria Math" panose="02040503050406030204" pitchFamily="18" charset="0"/>
                            <a:ea typeface="Cambria Math" panose="02040503050406030204" pitchFamily="18" charset="0"/>
                            <a:cs typeface="Times New Roman" panose="02020603050405020304" pitchFamily="18" charset="0"/>
                          </a:rPr>
                          <m:t>𝑀</m:t>
                        </m:r>
                      </m:num>
                      <m:den>
                        <m:r>
                          <a:rPr lang="hu-HU" sz="3200" b="0" i="1" smtClean="0">
                            <a:latin typeface="Cambria Math" panose="02040503050406030204" pitchFamily="18" charset="0"/>
                            <a:ea typeface="Cambria Math" panose="02040503050406030204" pitchFamily="18" charset="0"/>
                            <a:cs typeface="Times New Roman" panose="02020603050405020304" pitchFamily="18" charset="0"/>
                          </a:rPr>
                          <m:t>𝑠</m:t>
                        </m:r>
                      </m:den>
                    </m:f>
                  </m:oMath>
                </a14:m>
                <a:r>
                  <a:rPr lang="hu-HU" sz="3200" dirty="0">
                    <a:latin typeface="Cambria Math" panose="02040503050406030204" pitchFamily="18" charset="0"/>
                    <a:ea typeface="Cambria Math" panose="02040503050406030204" pitchFamily="18" charset="0"/>
                    <a:cs typeface="Times New Roman" panose="02020603050405020304" pitchFamily="18" charset="0"/>
                  </a:rPr>
                  <a:t> </a:t>
                </a:r>
                <a:endParaRPr lang="hu-HU" sz="3200" dirty="0">
                  <a:latin typeface="Cambria Math" panose="02040503050406030204" pitchFamily="18" charset="0"/>
                  <a:ea typeface="Cambria Math" panose="02040503050406030204" pitchFamily="18" charset="0"/>
                </a:endParaRPr>
              </a:p>
            </p:txBody>
          </p:sp>
        </mc:Choice>
        <mc:Fallback xmlns="">
          <p:sp>
            <p:nvSpPr>
              <p:cNvPr id="143" name="Téglalap 142">
                <a:extLst>
                  <a:ext uri="{FF2B5EF4-FFF2-40B4-BE49-F238E27FC236}">
                    <a16:creationId xmlns:a16="http://schemas.microsoft.com/office/drawing/2014/main" id="{600653D8-AF79-4099-8028-D96C66861421}"/>
                  </a:ext>
                </a:extLst>
              </p:cNvPr>
              <p:cNvSpPr>
                <a:spLocks noRot="1" noChangeAspect="1" noMove="1" noResize="1" noEditPoints="1" noAdjustHandles="1" noChangeArrowheads="1" noChangeShapeType="1" noTextEdit="1"/>
              </p:cNvSpPr>
              <p:nvPr/>
            </p:nvSpPr>
            <p:spPr>
              <a:xfrm>
                <a:off x="6720399" y="3183967"/>
                <a:ext cx="4910447" cy="791692"/>
              </a:xfrm>
              <a:prstGeom prst="rect">
                <a:avLst/>
              </a:prstGeom>
              <a:blipFill>
                <a:blip r:embed="rId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44" name="Téglalap 143">
                <a:extLst>
                  <a:ext uri="{FF2B5EF4-FFF2-40B4-BE49-F238E27FC236}">
                    <a16:creationId xmlns:a16="http://schemas.microsoft.com/office/drawing/2014/main" id="{FDE912CD-24E0-4A8B-9FF4-11AC72459C42}"/>
                  </a:ext>
                </a:extLst>
              </p:cNvPr>
              <p:cNvSpPr/>
              <p:nvPr/>
            </p:nvSpPr>
            <p:spPr>
              <a:xfrm>
                <a:off x="7189686" y="5860516"/>
                <a:ext cx="4602542" cy="791692"/>
              </a:xfrm>
              <a:prstGeom prst="rect">
                <a:avLst/>
              </a:prstGeom>
            </p:spPr>
            <p:txBody>
              <a:bodyPr wrap="none">
                <a:spAutoFit/>
              </a:bodyPr>
              <a:lstStyle/>
              <a:p>
                <a14:m>
                  <m:oMath xmlns:m="http://schemas.openxmlformats.org/officeDocument/2006/math">
                    <m:f>
                      <m:fPr>
                        <m:type m:val="skw"/>
                        <m:ctrlPr>
                          <a:rPr lang="hu-HU" sz="3200" i="1" smtClean="0">
                            <a:latin typeface="Cambria Math" panose="02040503050406030204" pitchFamily="18" charset="0"/>
                            <a:ea typeface="Cambria Math" panose="02040503050406030204" pitchFamily="18" charset="0"/>
                            <a:cs typeface="Times New Roman" panose="02020603050405020304" pitchFamily="18" charset="0"/>
                          </a:rPr>
                        </m:ctrlPr>
                      </m:fPr>
                      <m:num>
                        <m:r>
                          <a:rPr lang="hu-HU" sz="3200" b="0" i="1" smtClean="0">
                            <a:latin typeface="Cambria Math" panose="02040503050406030204" pitchFamily="18" charset="0"/>
                            <a:ea typeface="Cambria Math" panose="02040503050406030204" pitchFamily="18" charset="0"/>
                            <a:cs typeface="Times New Roman" panose="02020603050405020304" pitchFamily="18" charset="0"/>
                          </a:rPr>
                          <m:t>𝑑</m:t>
                        </m:r>
                        <m:sSub>
                          <m:sSubPr>
                            <m:ctrlPr>
                              <a:rPr lang="hu-HU" sz="3200" i="1">
                                <a:latin typeface="Cambria Math" panose="02040503050406030204" pitchFamily="18" charset="0"/>
                                <a:ea typeface="Cambria Math" panose="02040503050406030204" pitchFamily="18" charset="0"/>
                                <a:cs typeface="Times New Roman" panose="02020603050405020304" pitchFamily="18" charset="0"/>
                              </a:rPr>
                            </m:ctrlPr>
                          </m:sSubPr>
                          <m:e>
                            <m:r>
                              <a:rPr lang="hu-HU" sz="3200" i="1">
                                <a:latin typeface="Cambria Math" panose="02040503050406030204" pitchFamily="18" charset="0"/>
                                <a:ea typeface="Cambria Math" panose="02040503050406030204" pitchFamily="18" charset="0"/>
                                <a:cs typeface="Times New Roman" panose="02020603050405020304" pitchFamily="18" charset="0"/>
                              </a:rPr>
                              <m:t>𝑐</m:t>
                            </m:r>
                          </m:e>
                          <m:sub>
                            <m:r>
                              <a:rPr lang="hu-HU" sz="3200" i="1">
                                <a:latin typeface="Cambria Math" panose="02040503050406030204" pitchFamily="18" charset="0"/>
                                <a:ea typeface="Cambria Math" panose="02040503050406030204" pitchFamily="18" charset="0"/>
                                <a:cs typeface="Times New Roman" panose="02020603050405020304" pitchFamily="18" charset="0"/>
                              </a:rPr>
                              <m:t>9</m:t>
                            </m:r>
                          </m:sub>
                        </m:sSub>
                      </m:num>
                      <m:den>
                        <m:r>
                          <a:rPr lang="hu-HU" sz="3200" b="0" i="1" smtClean="0">
                            <a:latin typeface="Cambria Math" panose="02040503050406030204" pitchFamily="18" charset="0"/>
                            <a:ea typeface="Cambria Math" panose="02040503050406030204" pitchFamily="18" charset="0"/>
                            <a:cs typeface="Times New Roman" panose="02020603050405020304" pitchFamily="18" charset="0"/>
                          </a:rPr>
                          <m:t>𝑑</m:t>
                        </m:r>
                        <m:r>
                          <a:rPr lang="hu-HU" sz="3200" i="1">
                            <a:latin typeface="Cambria Math" panose="02040503050406030204" pitchFamily="18" charset="0"/>
                            <a:ea typeface="Cambria Math" panose="02040503050406030204" pitchFamily="18" charset="0"/>
                            <a:cs typeface="Times New Roman" panose="02020603050405020304" pitchFamily="18" charset="0"/>
                          </a:rPr>
                          <m:t>𝑡</m:t>
                        </m:r>
                      </m:den>
                    </m:f>
                    <m:r>
                      <a:rPr lang="hu-HU" sz="3200" i="1">
                        <a:latin typeface="Cambria Math" panose="02040503050406030204" pitchFamily="18" charset="0"/>
                        <a:ea typeface="Cambria Math" panose="02040503050406030204" pitchFamily="18" charset="0"/>
                        <a:cs typeface="Times New Roman" panose="02020603050405020304" pitchFamily="18" charset="0"/>
                      </a:rPr>
                      <m:t>=−</m:t>
                    </m:r>
                    <m:r>
                      <a:rPr lang="hu-HU" sz="3200" b="0" i="1" smtClean="0">
                        <a:latin typeface="Cambria Math" panose="02040503050406030204" pitchFamily="18" charset="0"/>
                        <a:ea typeface="Cambria Math" panose="02040503050406030204" pitchFamily="18" charset="0"/>
                        <a:cs typeface="Times New Roman" panose="02020603050405020304" pitchFamily="18" charset="0"/>
                      </a:rPr>
                      <m:t>3.811</m:t>
                    </m:r>
                    <m:r>
                      <a:rPr lang="hu-HU" sz="3200" i="1" smtClean="0">
                        <a:latin typeface="Cambria Math" panose="02040503050406030204" pitchFamily="18" charset="0"/>
                        <a:ea typeface="Cambria Math" panose="02040503050406030204" pitchFamily="18" charset="0"/>
                        <a:cs typeface="Times New Roman" panose="02020603050405020304" pitchFamily="18" charset="0"/>
                      </a:rPr>
                      <m:t>∙</m:t>
                    </m:r>
                    <m:sSup>
                      <m:sSupPr>
                        <m:ctrlPr>
                          <a:rPr lang="hu-HU" sz="3200" i="1" smtClean="0">
                            <a:latin typeface="Cambria Math" panose="02040503050406030204" pitchFamily="18" charset="0"/>
                            <a:ea typeface="Cambria Math" panose="02040503050406030204" pitchFamily="18" charset="0"/>
                            <a:cs typeface="Times New Roman" panose="02020603050405020304" pitchFamily="18" charset="0"/>
                          </a:rPr>
                        </m:ctrlPr>
                      </m:sSupPr>
                      <m:e>
                        <m:r>
                          <a:rPr lang="hu-HU" sz="3200" b="0" i="1" smtClean="0">
                            <a:latin typeface="Cambria Math" panose="02040503050406030204" pitchFamily="18" charset="0"/>
                            <a:ea typeface="Cambria Math" panose="02040503050406030204" pitchFamily="18" charset="0"/>
                            <a:cs typeface="Times New Roman" panose="02020603050405020304" pitchFamily="18" charset="0"/>
                          </a:rPr>
                          <m:t>10</m:t>
                        </m:r>
                      </m:e>
                      <m:sup>
                        <m:r>
                          <a:rPr lang="hu-HU" sz="3200" b="0" i="1" smtClean="0">
                            <a:latin typeface="Cambria Math" panose="02040503050406030204" pitchFamily="18" charset="0"/>
                            <a:ea typeface="Cambria Math" panose="02040503050406030204" pitchFamily="18" charset="0"/>
                            <a:cs typeface="Times New Roman" panose="02020603050405020304" pitchFamily="18" charset="0"/>
                          </a:rPr>
                          <m:t>−4</m:t>
                        </m:r>
                      </m:sup>
                    </m:sSup>
                    <m:f>
                      <m:fPr>
                        <m:ctrlPr>
                          <a:rPr lang="hu-HU" sz="3200" i="1" smtClean="0">
                            <a:latin typeface="Cambria Math" panose="02040503050406030204" pitchFamily="18" charset="0"/>
                            <a:ea typeface="Cambria Math" panose="02040503050406030204" pitchFamily="18" charset="0"/>
                            <a:cs typeface="Times New Roman" panose="02020603050405020304" pitchFamily="18" charset="0"/>
                          </a:rPr>
                        </m:ctrlPr>
                      </m:fPr>
                      <m:num>
                        <m:r>
                          <a:rPr lang="hu-HU" sz="3200" b="0" i="1" smtClean="0">
                            <a:latin typeface="Cambria Math" panose="02040503050406030204" pitchFamily="18" charset="0"/>
                            <a:ea typeface="Cambria Math" panose="02040503050406030204" pitchFamily="18" charset="0"/>
                            <a:cs typeface="Times New Roman" panose="02020603050405020304" pitchFamily="18" charset="0"/>
                          </a:rPr>
                          <m:t>𝑀</m:t>
                        </m:r>
                      </m:num>
                      <m:den>
                        <m:r>
                          <a:rPr lang="hu-HU" sz="3200" b="0" i="1" smtClean="0">
                            <a:latin typeface="Cambria Math" panose="02040503050406030204" pitchFamily="18" charset="0"/>
                            <a:ea typeface="Cambria Math" panose="02040503050406030204" pitchFamily="18" charset="0"/>
                            <a:cs typeface="Times New Roman" panose="02020603050405020304" pitchFamily="18" charset="0"/>
                          </a:rPr>
                          <m:t>𝑠</m:t>
                        </m:r>
                      </m:den>
                    </m:f>
                  </m:oMath>
                </a14:m>
                <a:r>
                  <a:rPr lang="hu-HU" sz="3200" dirty="0">
                    <a:latin typeface="Cambria Math" panose="02040503050406030204" pitchFamily="18" charset="0"/>
                    <a:ea typeface="Cambria Math" panose="02040503050406030204" pitchFamily="18" charset="0"/>
                    <a:cs typeface="Times New Roman" panose="02020603050405020304" pitchFamily="18" charset="0"/>
                  </a:rPr>
                  <a:t> </a:t>
                </a:r>
                <a:endParaRPr lang="hu-HU" sz="3200" dirty="0">
                  <a:latin typeface="Cambria Math" panose="02040503050406030204" pitchFamily="18" charset="0"/>
                  <a:ea typeface="Cambria Math" panose="02040503050406030204" pitchFamily="18" charset="0"/>
                </a:endParaRPr>
              </a:p>
            </p:txBody>
          </p:sp>
        </mc:Choice>
        <mc:Fallback xmlns="">
          <p:sp>
            <p:nvSpPr>
              <p:cNvPr id="144" name="Téglalap 143">
                <a:extLst>
                  <a:ext uri="{FF2B5EF4-FFF2-40B4-BE49-F238E27FC236}">
                    <a16:creationId xmlns:a16="http://schemas.microsoft.com/office/drawing/2014/main" id="{FDE912CD-24E0-4A8B-9FF4-11AC72459C42}"/>
                  </a:ext>
                </a:extLst>
              </p:cNvPr>
              <p:cNvSpPr>
                <a:spLocks noRot="1" noChangeAspect="1" noMove="1" noResize="1" noEditPoints="1" noAdjustHandles="1" noChangeArrowheads="1" noChangeShapeType="1" noTextEdit="1"/>
              </p:cNvSpPr>
              <p:nvPr/>
            </p:nvSpPr>
            <p:spPr>
              <a:xfrm>
                <a:off x="7189686" y="5860516"/>
                <a:ext cx="4602542" cy="791692"/>
              </a:xfrm>
              <a:prstGeom prst="rect">
                <a:avLst/>
              </a:prstGeom>
              <a:blipFill>
                <a:blip r:embed="rId6"/>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45" name="Szövegdoboz 144">
                <a:extLst>
                  <a:ext uri="{FF2B5EF4-FFF2-40B4-BE49-F238E27FC236}">
                    <a16:creationId xmlns:a16="http://schemas.microsoft.com/office/drawing/2014/main" id="{C3733DB1-BAB5-465C-89E2-7C853C24625D}"/>
                  </a:ext>
                </a:extLst>
              </p:cNvPr>
              <p:cNvSpPr txBox="1"/>
              <p:nvPr/>
            </p:nvSpPr>
            <p:spPr>
              <a:xfrm>
                <a:off x="6324600" y="4419600"/>
                <a:ext cx="5677965" cy="100277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unc>
                        <m:funcPr>
                          <m:ctrlPr>
                            <a:rPr lang="hu-HU" sz="3200" i="1" smtClean="0">
                              <a:latin typeface="Cambria Math" panose="02040503050406030204" pitchFamily="18" charset="0"/>
                            </a:rPr>
                          </m:ctrlPr>
                        </m:funcPr>
                        <m:fName>
                          <m:limLow>
                            <m:limLowPr>
                              <m:ctrlPr>
                                <a:rPr lang="hu-HU" sz="3200" i="1" smtClean="0">
                                  <a:latin typeface="Cambria Math" panose="02040503050406030204" pitchFamily="18" charset="0"/>
                                </a:rPr>
                              </m:ctrlPr>
                            </m:limLowPr>
                            <m:e>
                              <m:r>
                                <m:rPr>
                                  <m:sty m:val="p"/>
                                </m:rPr>
                                <a:rPr lang="hu-HU" sz="3200" i="0" smtClean="0">
                                  <a:latin typeface="Cambria Math" panose="02040503050406030204" pitchFamily="18" charset="0"/>
                                </a:rPr>
                                <m:t>lim</m:t>
                              </m:r>
                            </m:e>
                            <m:lim>
                              <m:sSub>
                                <m:sSubPr>
                                  <m:ctrlPr>
                                    <a:rPr lang="hu-HU" sz="3200" i="1" smtClean="0">
                                      <a:latin typeface="Cambria Math" panose="02040503050406030204" pitchFamily="18" charset="0"/>
                                    </a:rPr>
                                  </m:ctrlPr>
                                </m:sSubPr>
                                <m:e>
                                  <m:r>
                                    <a:rPr lang="hu-HU" sz="3200" b="0" i="1" smtClean="0">
                                      <a:latin typeface="Cambria Math" panose="02040503050406030204" pitchFamily="18" charset="0"/>
                                    </a:rPr>
                                    <m:t>𝑐</m:t>
                                  </m:r>
                                </m:e>
                                <m:sub>
                                  <m:r>
                                    <a:rPr lang="hu-HU" sz="3200" b="0" i="1" smtClean="0">
                                      <a:latin typeface="Cambria Math" panose="02040503050406030204" pitchFamily="18" charset="0"/>
                                    </a:rPr>
                                    <m:t>8</m:t>
                                  </m:r>
                                </m:sub>
                              </m:sSub>
                              <m:r>
                                <a:rPr lang="hu-HU" sz="3200" i="1" smtClean="0">
                                  <a:latin typeface="Cambria Math" panose="02040503050406030204" pitchFamily="18" charset="0"/>
                                  <a:ea typeface="Cambria Math" panose="02040503050406030204" pitchFamily="18" charset="0"/>
                                </a:rPr>
                                <m:t>→</m:t>
                              </m:r>
                              <m:sSub>
                                <m:sSubPr>
                                  <m:ctrlPr>
                                    <a:rPr lang="hu-HU" sz="3200" i="1" smtClean="0">
                                      <a:latin typeface="Cambria Math" panose="02040503050406030204" pitchFamily="18" charset="0"/>
                                      <a:ea typeface="Cambria Math" panose="02040503050406030204" pitchFamily="18" charset="0"/>
                                    </a:rPr>
                                  </m:ctrlPr>
                                </m:sSubPr>
                                <m:e>
                                  <m:r>
                                    <a:rPr lang="hu-HU" sz="3200" b="0" i="1" smtClean="0">
                                      <a:latin typeface="Cambria Math" panose="02040503050406030204" pitchFamily="18" charset="0"/>
                                      <a:ea typeface="Cambria Math" panose="02040503050406030204" pitchFamily="18" charset="0"/>
                                    </a:rPr>
                                    <m:t>𝑐</m:t>
                                  </m:r>
                                </m:e>
                                <m:sub>
                                  <m:r>
                                    <a:rPr lang="hu-HU" sz="3200" b="0" i="1" smtClean="0">
                                      <a:latin typeface="Cambria Math" panose="02040503050406030204" pitchFamily="18" charset="0"/>
                                      <a:ea typeface="Cambria Math" panose="02040503050406030204" pitchFamily="18" charset="0"/>
                                    </a:rPr>
                                    <m:t>9</m:t>
                                  </m:r>
                                </m:sub>
                              </m:sSub>
                            </m:lim>
                          </m:limLow>
                        </m:fName>
                        <m:e>
                          <m:f>
                            <m:fPr>
                              <m:ctrlPr>
                                <a:rPr lang="hu-HU" sz="3200" i="1" smtClean="0">
                                  <a:latin typeface="Cambria Math" panose="02040503050406030204" pitchFamily="18" charset="0"/>
                                </a:rPr>
                              </m:ctrlPr>
                            </m:fPr>
                            <m:num>
                              <m:sSub>
                                <m:sSubPr>
                                  <m:ctrlPr>
                                    <a:rPr lang="hu-HU" sz="3200" i="1" smtClean="0">
                                      <a:latin typeface="Cambria Math" panose="02040503050406030204" pitchFamily="18" charset="0"/>
                                    </a:rPr>
                                  </m:ctrlPr>
                                </m:sSubPr>
                                <m:e>
                                  <m:r>
                                    <a:rPr lang="hu-HU" sz="3200" i="1" smtClean="0">
                                      <a:latin typeface="Cambria Math" panose="02040503050406030204" pitchFamily="18" charset="0"/>
                                      <a:ea typeface="Cambria Math" panose="02040503050406030204" pitchFamily="18" charset="0"/>
                                    </a:rPr>
                                    <m:t>∆</m:t>
                                  </m:r>
                                  <m:r>
                                    <a:rPr lang="hu-HU" sz="3200" b="0" i="1" smtClean="0">
                                      <a:latin typeface="Cambria Math" panose="02040503050406030204" pitchFamily="18" charset="0"/>
                                      <a:ea typeface="Cambria Math" panose="02040503050406030204" pitchFamily="18" charset="0"/>
                                    </a:rPr>
                                    <m:t>𝑐</m:t>
                                  </m:r>
                                </m:e>
                                <m:sub>
                                  <m:r>
                                    <a:rPr lang="hu-HU" sz="3200" b="0" i="1" smtClean="0">
                                      <a:latin typeface="Cambria Math" panose="02040503050406030204" pitchFamily="18" charset="0"/>
                                    </a:rPr>
                                    <m:t>8,9</m:t>
                                  </m:r>
                                </m:sub>
                              </m:sSub>
                            </m:num>
                            <m:den>
                              <m:r>
                                <a:rPr lang="hu-HU" sz="3200" i="1" smtClean="0">
                                  <a:latin typeface="Cambria Math" panose="02040503050406030204" pitchFamily="18" charset="0"/>
                                  <a:ea typeface="Cambria Math" panose="02040503050406030204" pitchFamily="18" charset="0"/>
                                </a:rPr>
                                <m:t>∆</m:t>
                              </m:r>
                              <m:r>
                                <a:rPr lang="hu-HU" sz="3200" b="0" i="1" smtClean="0">
                                  <a:latin typeface="Cambria Math" panose="02040503050406030204" pitchFamily="18" charset="0"/>
                                  <a:ea typeface="Cambria Math" panose="02040503050406030204" pitchFamily="18" charset="0"/>
                                </a:rPr>
                                <m:t>𝑡</m:t>
                              </m:r>
                            </m:den>
                          </m:f>
                        </m:e>
                      </m:func>
                      <m:r>
                        <a:rPr lang="hu-HU" sz="3200" b="0" i="1" smtClean="0">
                          <a:latin typeface="Cambria Math" panose="02040503050406030204" pitchFamily="18" charset="0"/>
                        </a:rPr>
                        <m:t>=</m:t>
                      </m:r>
                      <m:func>
                        <m:funcPr>
                          <m:ctrlPr>
                            <a:rPr lang="hu-HU" sz="3200" i="1">
                              <a:latin typeface="Cambria Math" panose="02040503050406030204" pitchFamily="18" charset="0"/>
                            </a:rPr>
                          </m:ctrlPr>
                        </m:funcPr>
                        <m:fName>
                          <m:limLow>
                            <m:limLowPr>
                              <m:ctrlPr>
                                <a:rPr lang="hu-HU" sz="3200" i="1">
                                  <a:latin typeface="Cambria Math" panose="02040503050406030204" pitchFamily="18" charset="0"/>
                                </a:rPr>
                              </m:ctrlPr>
                            </m:limLowPr>
                            <m:e>
                              <m:r>
                                <m:rPr>
                                  <m:sty m:val="p"/>
                                </m:rPr>
                                <a:rPr lang="hu-HU" sz="3200">
                                  <a:latin typeface="Cambria Math" panose="02040503050406030204" pitchFamily="18" charset="0"/>
                                </a:rPr>
                                <m:t>lim</m:t>
                              </m:r>
                            </m:e>
                            <m:lim>
                              <m:sSub>
                                <m:sSubPr>
                                  <m:ctrlPr>
                                    <a:rPr lang="hu-HU" sz="3200" i="1">
                                      <a:latin typeface="Cambria Math" panose="02040503050406030204" pitchFamily="18" charset="0"/>
                                    </a:rPr>
                                  </m:ctrlPr>
                                </m:sSubPr>
                                <m:e>
                                  <m:r>
                                    <a:rPr lang="hu-HU" sz="3200" i="1">
                                      <a:latin typeface="Cambria Math" panose="02040503050406030204" pitchFamily="18" charset="0"/>
                                    </a:rPr>
                                    <m:t>𝑐</m:t>
                                  </m:r>
                                </m:e>
                                <m:sub>
                                  <m:r>
                                    <a:rPr lang="hu-HU" sz="3200" b="0" i="1" smtClean="0">
                                      <a:latin typeface="Cambria Math" panose="02040503050406030204" pitchFamily="18" charset="0"/>
                                    </a:rPr>
                                    <m:t>9</m:t>
                                  </m:r>
                                </m:sub>
                              </m:sSub>
                              <m:r>
                                <a:rPr lang="hu-HU" sz="3200" i="1" smtClean="0">
                                  <a:latin typeface="Cambria Math" panose="02040503050406030204" pitchFamily="18" charset="0"/>
                                  <a:ea typeface="Cambria Math" panose="02040503050406030204" pitchFamily="18" charset="0"/>
                                </a:rPr>
                                <m:t>←</m:t>
                              </m:r>
                              <m:sSub>
                                <m:sSubPr>
                                  <m:ctrlPr>
                                    <a:rPr lang="hu-HU" sz="3200" i="1">
                                      <a:latin typeface="Cambria Math" panose="02040503050406030204" pitchFamily="18" charset="0"/>
                                      <a:ea typeface="Cambria Math" panose="02040503050406030204" pitchFamily="18" charset="0"/>
                                    </a:rPr>
                                  </m:ctrlPr>
                                </m:sSubPr>
                                <m:e>
                                  <m:r>
                                    <a:rPr lang="hu-HU" sz="3200" i="1">
                                      <a:latin typeface="Cambria Math" panose="02040503050406030204" pitchFamily="18" charset="0"/>
                                      <a:ea typeface="Cambria Math" panose="02040503050406030204" pitchFamily="18" charset="0"/>
                                    </a:rPr>
                                    <m:t>𝑐</m:t>
                                  </m:r>
                                </m:e>
                                <m:sub>
                                  <m:r>
                                    <a:rPr lang="hu-HU" sz="3200" b="0" i="1" smtClean="0">
                                      <a:latin typeface="Cambria Math" panose="02040503050406030204" pitchFamily="18" charset="0"/>
                                      <a:ea typeface="Cambria Math" panose="02040503050406030204" pitchFamily="18" charset="0"/>
                                    </a:rPr>
                                    <m:t>10</m:t>
                                  </m:r>
                                </m:sub>
                              </m:sSub>
                            </m:lim>
                          </m:limLow>
                        </m:fName>
                        <m:e>
                          <m:f>
                            <m:fPr>
                              <m:ctrlPr>
                                <a:rPr lang="hu-HU" sz="3200" i="1">
                                  <a:latin typeface="Cambria Math" panose="02040503050406030204" pitchFamily="18" charset="0"/>
                                </a:rPr>
                              </m:ctrlPr>
                            </m:fPr>
                            <m:num>
                              <m:sSub>
                                <m:sSubPr>
                                  <m:ctrlPr>
                                    <a:rPr lang="hu-HU" sz="3200" i="1">
                                      <a:latin typeface="Cambria Math" panose="02040503050406030204" pitchFamily="18" charset="0"/>
                                    </a:rPr>
                                  </m:ctrlPr>
                                </m:sSubPr>
                                <m:e>
                                  <m:r>
                                    <a:rPr lang="hu-HU" sz="3200" i="1">
                                      <a:latin typeface="Cambria Math" panose="02040503050406030204" pitchFamily="18" charset="0"/>
                                      <a:ea typeface="Cambria Math" panose="02040503050406030204" pitchFamily="18" charset="0"/>
                                    </a:rPr>
                                    <m:t>∆</m:t>
                                  </m:r>
                                  <m:r>
                                    <a:rPr lang="hu-HU" sz="3200" i="1">
                                      <a:latin typeface="Cambria Math" panose="02040503050406030204" pitchFamily="18" charset="0"/>
                                      <a:ea typeface="Cambria Math" panose="02040503050406030204" pitchFamily="18" charset="0"/>
                                    </a:rPr>
                                    <m:t>𝑐</m:t>
                                  </m:r>
                                </m:e>
                                <m:sub>
                                  <m:r>
                                    <a:rPr lang="hu-HU" sz="3200" b="0" i="1" smtClean="0">
                                      <a:latin typeface="Cambria Math" panose="02040503050406030204" pitchFamily="18" charset="0"/>
                                      <a:ea typeface="Cambria Math" panose="02040503050406030204" pitchFamily="18" charset="0"/>
                                    </a:rPr>
                                    <m:t>9</m:t>
                                  </m:r>
                                  <m:r>
                                    <a:rPr lang="hu-HU" sz="3200" i="1">
                                      <a:latin typeface="Cambria Math" panose="02040503050406030204" pitchFamily="18" charset="0"/>
                                    </a:rPr>
                                    <m:t>,</m:t>
                                  </m:r>
                                  <m:r>
                                    <a:rPr lang="hu-HU" sz="3200" b="0" i="1" smtClean="0">
                                      <a:latin typeface="Cambria Math" panose="02040503050406030204" pitchFamily="18" charset="0"/>
                                    </a:rPr>
                                    <m:t>10</m:t>
                                  </m:r>
                                </m:sub>
                              </m:sSub>
                            </m:num>
                            <m:den>
                              <m:r>
                                <a:rPr lang="hu-HU" sz="3200" i="1">
                                  <a:latin typeface="Cambria Math" panose="02040503050406030204" pitchFamily="18" charset="0"/>
                                  <a:ea typeface="Cambria Math" panose="02040503050406030204" pitchFamily="18" charset="0"/>
                                </a:rPr>
                                <m:t>∆</m:t>
                              </m:r>
                              <m:r>
                                <a:rPr lang="hu-HU" sz="3200" i="1">
                                  <a:latin typeface="Cambria Math" panose="02040503050406030204" pitchFamily="18" charset="0"/>
                                  <a:ea typeface="Cambria Math" panose="02040503050406030204" pitchFamily="18" charset="0"/>
                                </a:rPr>
                                <m:t>𝑡</m:t>
                              </m:r>
                            </m:den>
                          </m:f>
                        </m:e>
                      </m:func>
                      <m:r>
                        <a:rPr lang="hu-HU" sz="3200" b="0" i="1" smtClean="0">
                          <a:latin typeface="Cambria Math" panose="02040503050406030204" pitchFamily="18" charset="0"/>
                          <a:ea typeface="Cambria Math" panose="02040503050406030204" pitchFamily="18" charset="0"/>
                        </a:rPr>
                        <m:t>=</m:t>
                      </m:r>
                      <m:f>
                        <m:fPr>
                          <m:ctrlPr>
                            <a:rPr lang="hu-HU" sz="3200" b="0" i="1" smtClean="0">
                              <a:latin typeface="Cambria Math" panose="02040503050406030204" pitchFamily="18" charset="0"/>
                              <a:ea typeface="Cambria Math" panose="02040503050406030204" pitchFamily="18" charset="0"/>
                            </a:rPr>
                          </m:ctrlPr>
                        </m:fPr>
                        <m:num>
                          <m:sSub>
                            <m:sSubPr>
                              <m:ctrlPr>
                                <a:rPr lang="hu-HU" sz="3200" b="0" i="1" smtClean="0">
                                  <a:latin typeface="Cambria Math" panose="02040503050406030204" pitchFamily="18" charset="0"/>
                                  <a:ea typeface="Cambria Math" panose="02040503050406030204" pitchFamily="18" charset="0"/>
                                </a:rPr>
                              </m:ctrlPr>
                            </m:sSubPr>
                            <m:e>
                              <m:r>
                                <a:rPr lang="hu-HU" sz="3200" b="0" i="1" smtClean="0">
                                  <a:latin typeface="Cambria Math" panose="02040503050406030204" pitchFamily="18" charset="0"/>
                                  <a:ea typeface="Cambria Math" panose="02040503050406030204" pitchFamily="18" charset="0"/>
                                </a:rPr>
                                <m:t>𝑑𝑐</m:t>
                              </m:r>
                            </m:e>
                            <m:sub>
                              <m:r>
                                <a:rPr lang="hu-HU" sz="3200" b="0" i="1" smtClean="0">
                                  <a:latin typeface="Cambria Math" panose="02040503050406030204" pitchFamily="18" charset="0"/>
                                  <a:ea typeface="Cambria Math" panose="02040503050406030204" pitchFamily="18" charset="0"/>
                                </a:rPr>
                                <m:t>9</m:t>
                              </m:r>
                            </m:sub>
                          </m:sSub>
                        </m:num>
                        <m:den>
                          <m:r>
                            <a:rPr lang="hu-HU" sz="3200" b="0" i="1" smtClean="0">
                              <a:latin typeface="Cambria Math" panose="02040503050406030204" pitchFamily="18" charset="0"/>
                              <a:ea typeface="Cambria Math" panose="02040503050406030204" pitchFamily="18" charset="0"/>
                            </a:rPr>
                            <m:t>𝑑𝑡</m:t>
                          </m:r>
                        </m:den>
                      </m:f>
                    </m:oMath>
                  </m:oMathPara>
                </a14:m>
                <a:endParaRPr lang="hu-HU" sz="3200" dirty="0"/>
              </a:p>
            </p:txBody>
          </p:sp>
        </mc:Choice>
        <mc:Fallback xmlns="">
          <p:sp>
            <p:nvSpPr>
              <p:cNvPr id="145" name="Szövegdoboz 144">
                <a:extLst>
                  <a:ext uri="{FF2B5EF4-FFF2-40B4-BE49-F238E27FC236}">
                    <a16:creationId xmlns:a16="http://schemas.microsoft.com/office/drawing/2014/main" id="{C3733DB1-BAB5-465C-89E2-7C853C24625D}"/>
                  </a:ext>
                </a:extLst>
              </p:cNvPr>
              <p:cNvSpPr txBox="1">
                <a:spLocks noRot="1" noChangeAspect="1" noMove="1" noResize="1" noEditPoints="1" noAdjustHandles="1" noChangeArrowheads="1" noChangeShapeType="1" noTextEdit="1"/>
              </p:cNvSpPr>
              <p:nvPr/>
            </p:nvSpPr>
            <p:spPr>
              <a:xfrm>
                <a:off x="6324600" y="4419600"/>
                <a:ext cx="5677965" cy="1002775"/>
              </a:xfrm>
              <a:prstGeom prst="rect">
                <a:avLst/>
              </a:prstGeom>
              <a:blipFill>
                <a:blip r:embed="rId8"/>
                <a:stretch>
                  <a:fillRect/>
                </a:stretch>
              </a:blipFill>
            </p:spPr>
            <p:txBody>
              <a:bodyPr/>
              <a:lstStyle/>
              <a:p>
                <a:r>
                  <a:rPr lang="hu-HU">
                    <a:noFill/>
                  </a:rPr>
                  <a:t> </a:t>
                </a:r>
              </a:p>
            </p:txBody>
          </p:sp>
        </mc:Fallback>
      </mc:AlternateContent>
      <p:grpSp>
        <p:nvGrpSpPr>
          <p:cNvPr id="150" name="Csoportba foglalás 149">
            <a:extLst>
              <a:ext uri="{FF2B5EF4-FFF2-40B4-BE49-F238E27FC236}">
                <a16:creationId xmlns:a16="http://schemas.microsoft.com/office/drawing/2014/main" id="{E98E84E1-681B-4284-9112-5BAD6D320CE3}"/>
              </a:ext>
            </a:extLst>
          </p:cNvPr>
          <p:cNvGrpSpPr/>
          <p:nvPr/>
        </p:nvGrpSpPr>
        <p:grpSpPr>
          <a:xfrm>
            <a:off x="1249680" y="2118360"/>
            <a:ext cx="4875986" cy="3398203"/>
            <a:chOff x="1249680" y="2118360"/>
            <a:chExt cx="4875986" cy="3398203"/>
          </a:xfrm>
        </p:grpSpPr>
        <p:sp>
          <p:nvSpPr>
            <p:cNvPr id="147" name="Szövegdoboz 146">
              <a:extLst>
                <a:ext uri="{FF2B5EF4-FFF2-40B4-BE49-F238E27FC236}">
                  <a16:creationId xmlns:a16="http://schemas.microsoft.com/office/drawing/2014/main" id="{B10BC765-74D0-4A5D-B79D-69BF3B9636D4}"/>
                </a:ext>
              </a:extLst>
            </p:cNvPr>
            <p:cNvSpPr txBox="1"/>
            <p:nvPr/>
          </p:nvSpPr>
          <p:spPr>
            <a:xfrm>
              <a:off x="1249680" y="2118360"/>
              <a:ext cx="312906" cy="400110"/>
            </a:xfrm>
            <a:prstGeom prst="rect">
              <a:avLst/>
            </a:prstGeom>
            <a:noFill/>
          </p:spPr>
          <p:txBody>
            <a:bodyPr wrap="none" rtlCol="0">
              <a:spAutoFit/>
            </a:bodyPr>
            <a:lstStyle/>
            <a:p>
              <a:r>
                <a:rPr lang="hu-HU" sz="2000" dirty="0">
                  <a:latin typeface="Times New Roman" panose="02020603050405020304" pitchFamily="18" charset="0"/>
                  <a:cs typeface="Times New Roman" panose="02020603050405020304" pitchFamily="18" charset="0"/>
                </a:rPr>
                <a:t>8</a:t>
              </a:r>
            </a:p>
          </p:txBody>
        </p:sp>
        <p:sp>
          <p:nvSpPr>
            <p:cNvPr id="148" name="Szövegdoboz 147">
              <a:extLst>
                <a:ext uri="{FF2B5EF4-FFF2-40B4-BE49-F238E27FC236}">
                  <a16:creationId xmlns:a16="http://schemas.microsoft.com/office/drawing/2014/main" id="{B64F5A94-374E-4399-B9E9-1F0C4A5ADD04}"/>
                </a:ext>
              </a:extLst>
            </p:cNvPr>
            <p:cNvSpPr txBox="1"/>
            <p:nvPr/>
          </p:nvSpPr>
          <p:spPr>
            <a:xfrm>
              <a:off x="3459480" y="3672840"/>
              <a:ext cx="312906" cy="400110"/>
            </a:xfrm>
            <a:prstGeom prst="rect">
              <a:avLst/>
            </a:prstGeom>
            <a:noFill/>
          </p:spPr>
          <p:txBody>
            <a:bodyPr wrap="none" rtlCol="0">
              <a:spAutoFit/>
            </a:bodyPr>
            <a:lstStyle/>
            <a:p>
              <a:r>
                <a:rPr lang="hu-HU" sz="2000" dirty="0">
                  <a:latin typeface="Times New Roman" panose="02020603050405020304" pitchFamily="18" charset="0"/>
                  <a:cs typeface="Times New Roman" panose="02020603050405020304" pitchFamily="18" charset="0"/>
                </a:rPr>
                <a:t>9</a:t>
              </a:r>
            </a:p>
          </p:txBody>
        </p:sp>
        <p:sp>
          <p:nvSpPr>
            <p:cNvPr id="149" name="Szövegdoboz 148">
              <a:extLst>
                <a:ext uri="{FF2B5EF4-FFF2-40B4-BE49-F238E27FC236}">
                  <a16:creationId xmlns:a16="http://schemas.microsoft.com/office/drawing/2014/main" id="{F3B3C21C-26E6-4206-9714-2BBD9EC93D99}"/>
                </a:ext>
              </a:extLst>
            </p:cNvPr>
            <p:cNvSpPr txBox="1"/>
            <p:nvPr/>
          </p:nvSpPr>
          <p:spPr>
            <a:xfrm>
              <a:off x="5684520" y="5116453"/>
              <a:ext cx="441146" cy="400110"/>
            </a:xfrm>
            <a:prstGeom prst="rect">
              <a:avLst/>
            </a:prstGeom>
            <a:noFill/>
          </p:spPr>
          <p:txBody>
            <a:bodyPr wrap="none" rtlCol="0">
              <a:spAutoFit/>
            </a:bodyPr>
            <a:lstStyle/>
            <a:p>
              <a:r>
                <a:rPr lang="hu-HU" sz="2000" dirty="0">
                  <a:latin typeface="Times New Roman" panose="02020603050405020304" pitchFamily="18" charset="0"/>
                  <a:cs typeface="Times New Roman" panose="02020603050405020304" pitchFamily="18" charset="0"/>
                </a:rPr>
                <a:t>10</a:t>
              </a:r>
            </a:p>
          </p:txBody>
        </p:sp>
      </p:grpSp>
      <p:grpSp>
        <p:nvGrpSpPr>
          <p:cNvPr id="170" name="Csoportba foglalás 169">
            <a:extLst>
              <a:ext uri="{FF2B5EF4-FFF2-40B4-BE49-F238E27FC236}">
                <a16:creationId xmlns:a16="http://schemas.microsoft.com/office/drawing/2014/main" id="{4E68E2E0-0858-43F9-97CB-5BEB67789728}"/>
              </a:ext>
            </a:extLst>
          </p:cNvPr>
          <p:cNvGrpSpPr/>
          <p:nvPr/>
        </p:nvGrpSpPr>
        <p:grpSpPr>
          <a:xfrm>
            <a:off x="1044575" y="2324100"/>
            <a:ext cx="719570" cy="1825625"/>
            <a:chOff x="1044575" y="2324100"/>
            <a:chExt cx="719570" cy="1825625"/>
          </a:xfrm>
        </p:grpSpPr>
        <p:cxnSp>
          <p:nvCxnSpPr>
            <p:cNvPr id="152" name="Egyenes összekötő nyíllal 151">
              <a:extLst>
                <a:ext uri="{FF2B5EF4-FFF2-40B4-BE49-F238E27FC236}">
                  <a16:creationId xmlns:a16="http://schemas.microsoft.com/office/drawing/2014/main" id="{C1D6F616-7511-4F6A-A8FD-B9E1B773AF9F}"/>
                </a:ext>
              </a:extLst>
            </p:cNvPr>
            <p:cNvCxnSpPr>
              <a:cxnSpLocks/>
              <a:stCxn id="108" idx="0"/>
            </p:cNvCxnSpPr>
            <p:nvPr/>
          </p:nvCxnSpPr>
          <p:spPr>
            <a:xfrm>
              <a:off x="1044575" y="2324100"/>
              <a:ext cx="0" cy="1825625"/>
            </a:xfrm>
            <a:prstGeom prst="straightConnector1">
              <a:avLst/>
            </a:prstGeom>
            <a:ln w="25400">
              <a:solidFill>
                <a:schemeClr val="tx1"/>
              </a:solidFill>
              <a:headEnd type="stealth"/>
              <a:tailEnd type="stealt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65" name="Szövegdoboz 164">
                  <a:extLst>
                    <a:ext uri="{FF2B5EF4-FFF2-40B4-BE49-F238E27FC236}">
                      <a16:creationId xmlns:a16="http://schemas.microsoft.com/office/drawing/2014/main" id="{07FF7947-A4DF-46BB-916E-CD3C8225B63F}"/>
                    </a:ext>
                  </a:extLst>
                </p:cNvPr>
                <p:cNvSpPr txBox="1"/>
                <p:nvPr/>
              </p:nvSpPr>
              <p:spPr>
                <a:xfrm>
                  <a:off x="1181100" y="3192780"/>
                  <a:ext cx="583045" cy="32117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hu-HU" sz="2000" i="1" smtClean="0">
                            <a:latin typeface="Cambria Math" panose="02040503050406030204" pitchFamily="18" charset="0"/>
                            <a:ea typeface="Cambria Math" panose="02040503050406030204" pitchFamily="18" charset="0"/>
                          </a:rPr>
                          <m:t>∆</m:t>
                        </m:r>
                        <m:sSub>
                          <m:sSubPr>
                            <m:ctrlPr>
                              <a:rPr lang="hu-HU" sz="2000" i="1" smtClean="0">
                                <a:latin typeface="Cambria Math" panose="02040503050406030204" pitchFamily="18" charset="0"/>
                                <a:ea typeface="Cambria Math" panose="02040503050406030204" pitchFamily="18" charset="0"/>
                              </a:rPr>
                            </m:ctrlPr>
                          </m:sSubPr>
                          <m:e>
                            <m:r>
                              <a:rPr lang="hu-HU" sz="2000" b="0" i="1" smtClean="0">
                                <a:latin typeface="Cambria Math" panose="02040503050406030204" pitchFamily="18" charset="0"/>
                                <a:ea typeface="Cambria Math" panose="02040503050406030204" pitchFamily="18" charset="0"/>
                              </a:rPr>
                              <m:t>𝑐</m:t>
                            </m:r>
                          </m:e>
                          <m:sub>
                            <m:r>
                              <a:rPr lang="hu-HU" sz="2000" b="0" i="1" smtClean="0">
                                <a:latin typeface="Cambria Math" panose="02040503050406030204" pitchFamily="18" charset="0"/>
                                <a:ea typeface="Cambria Math" panose="02040503050406030204" pitchFamily="18" charset="0"/>
                              </a:rPr>
                              <m:t>8,9</m:t>
                            </m:r>
                          </m:sub>
                        </m:sSub>
                      </m:oMath>
                    </m:oMathPara>
                  </a14:m>
                  <a:endParaRPr lang="hu-HU" sz="2000" dirty="0"/>
                </a:p>
              </p:txBody>
            </p:sp>
          </mc:Choice>
          <mc:Fallback xmlns="">
            <p:sp>
              <p:nvSpPr>
                <p:cNvPr id="165" name="Szövegdoboz 164">
                  <a:extLst>
                    <a:ext uri="{FF2B5EF4-FFF2-40B4-BE49-F238E27FC236}">
                      <a16:creationId xmlns:a16="http://schemas.microsoft.com/office/drawing/2014/main" id="{07FF7947-A4DF-46BB-916E-CD3C8225B63F}"/>
                    </a:ext>
                  </a:extLst>
                </p:cNvPr>
                <p:cNvSpPr txBox="1">
                  <a:spLocks noRot="1" noChangeAspect="1" noMove="1" noResize="1" noEditPoints="1" noAdjustHandles="1" noChangeArrowheads="1" noChangeShapeType="1" noTextEdit="1"/>
                </p:cNvSpPr>
                <p:nvPr/>
              </p:nvSpPr>
              <p:spPr>
                <a:xfrm>
                  <a:off x="1181100" y="3192780"/>
                  <a:ext cx="583045" cy="321178"/>
                </a:xfrm>
                <a:prstGeom prst="rect">
                  <a:avLst/>
                </a:prstGeom>
                <a:blipFill>
                  <a:blip r:embed="rId9"/>
                  <a:stretch>
                    <a:fillRect l="-10526" r="-4211" b="-13462"/>
                  </a:stretch>
                </a:blipFill>
              </p:spPr>
              <p:txBody>
                <a:bodyPr/>
                <a:lstStyle/>
                <a:p>
                  <a:r>
                    <a:rPr lang="hu-HU">
                      <a:noFill/>
                    </a:rPr>
                    <a:t> </a:t>
                  </a:r>
                </a:p>
              </p:txBody>
            </p:sp>
          </mc:Fallback>
        </mc:AlternateContent>
      </p:grpSp>
      <p:grpSp>
        <p:nvGrpSpPr>
          <p:cNvPr id="172" name="Csoportba foglalás 171">
            <a:extLst>
              <a:ext uri="{FF2B5EF4-FFF2-40B4-BE49-F238E27FC236}">
                <a16:creationId xmlns:a16="http://schemas.microsoft.com/office/drawing/2014/main" id="{AEB07DBB-4C29-4A00-990A-830444DC13A2}"/>
              </a:ext>
            </a:extLst>
          </p:cNvPr>
          <p:cNvGrpSpPr/>
          <p:nvPr/>
        </p:nvGrpSpPr>
        <p:grpSpPr>
          <a:xfrm>
            <a:off x="3470275" y="4144963"/>
            <a:ext cx="734594" cy="1516062"/>
            <a:chOff x="3470275" y="4144963"/>
            <a:chExt cx="734594" cy="1516062"/>
          </a:xfrm>
        </p:grpSpPr>
        <p:cxnSp>
          <p:nvCxnSpPr>
            <p:cNvPr id="155" name="Egyenes összekötő nyíllal 154">
              <a:extLst>
                <a:ext uri="{FF2B5EF4-FFF2-40B4-BE49-F238E27FC236}">
                  <a16:creationId xmlns:a16="http://schemas.microsoft.com/office/drawing/2014/main" id="{DF78DF10-CCE4-4848-87BD-911D8842C6D1}"/>
                </a:ext>
              </a:extLst>
            </p:cNvPr>
            <p:cNvCxnSpPr>
              <a:cxnSpLocks/>
              <a:stCxn id="110" idx="1"/>
            </p:cNvCxnSpPr>
            <p:nvPr/>
          </p:nvCxnSpPr>
          <p:spPr>
            <a:xfrm>
              <a:off x="3470275" y="4144963"/>
              <a:ext cx="0" cy="1516062"/>
            </a:xfrm>
            <a:prstGeom prst="straightConnector1">
              <a:avLst/>
            </a:prstGeom>
            <a:ln w="25400">
              <a:solidFill>
                <a:schemeClr val="tx1"/>
              </a:solidFill>
              <a:headEnd type="stealth"/>
              <a:tailEnd type="stealt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66" name="Szövegdoboz 165">
                  <a:extLst>
                    <a:ext uri="{FF2B5EF4-FFF2-40B4-BE49-F238E27FC236}">
                      <a16:creationId xmlns:a16="http://schemas.microsoft.com/office/drawing/2014/main" id="{0ADD1CE9-F3BC-4566-B854-7E661B0696D8}"/>
                    </a:ext>
                  </a:extLst>
                </p:cNvPr>
                <p:cNvSpPr txBox="1"/>
                <p:nvPr/>
              </p:nvSpPr>
              <p:spPr>
                <a:xfrm>
                  <a:off x="3512820" y="4762500"/>
                  <a:ext cx="692049" cy="32117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hu-HU" sz="2000" i="1" smtClean="0">
                            <a:latin typeface="Cambria Math" panose="02040503050406030204" pitchFamily="18" charset="0"/>
                            <a:ea typeface="Cambria Math" panose="02040503050406030204" pitchFamily="18" charset="0"/>
                          </a:rPr>
                          <m:t>∆</m:t>
                        </m:r>
                        <m:sSub>
                          <m:sSubPr>
                            <m:ctrlPr>
                              <a:rPr lang="hu-HU" sz="2000" i="1" smtClean="0">
                                <a:latin typeface="Cambria Math" panose="02040503050406030204" pitchFamily="18" charset="0"/>
                                <a:ea typeface="Cambria Math" panose="02040503050406030204" pitchFamily="18" charset="0"/>
                              </a:rPr>
                            </m:ctrlPr>
                          </m:sSubPr>
                          <m:e>
                            <m:r>
                              <a:rPr lang="hu-HU" sz="2000" b="0" i="1" smtClean="0">
                                <a:latin typeface="Cambria Math" panose="02040503050406030204" pitchFamily="18" charset="0"/>
                                <a:ea typeface="Cambria Math" panose="02040503050406030204" pitchFamily="18" charset="0"/>
                              </a:rPr>
                              <m:t>𝑐</m:t>
                            </m:r>
                          </m:e>
                          <m:sub>
                            <m:r>
                              <a:rPr lang="hu-HU" sz="2000" b="0" i="1" smtClean="0">
                                <a:latin typeface="Cambria Math" panose="02040503050406030204" pitchFamily="18" charset="0"/>
                                <a:ea typeface="Cambria Math" panose="02040503050406030204" pitchFamily="18" charset="0"/>
                              </a:rPr>
                              <m:t>9,10</m:t>
                            </m:r>
                          </m:sub>
                        </m:sSub>
                      </m:oMath>
                    </m:oMathPara>
                  </a14:m>
                  <a:endParaRPr lang="hu-HU" sz="2000" dirty="0"/>
                </a:p>
              </p:txBody>
            </p:sp>
          </mc:Choice>
          <mc:Fallback xmlns="">
            <p:sp>
              <p:nvSpPr>
                <p:cNvPr id="166" name="Szövegdoboz 165">
                  <a:extLst>
                    <a:ext uri="{FF2B5EF4-FFF2-40B4-BE49-F238E27FC236}">
                      <a16:creationId xmlns:a16="http://schemas.microsoft.com/office/drawing/2014/main" id="{0ADD1CE9-F3BC-4566-B854-7E661B0696D8}"/>
                    </a:ext>
                  </a:extLst>
                </p:cNvPr>
                <p:cNvSpPr txBox="1">
                  <a:spLocks noRot="1" noChangeAspect="1" noMove="1" noResize="1" noEditPoints="1" noAdjustHandles="1" noChangeArrowheads="1" noChangeShapeType="1" noTextEdit="1"/>
                </p:cNvSpPr>
                <p:nvPr/>
              </p:nvSpPr>
              <p:spPr>
                <a:xfrm>
                  <a:off x="3512820" y="4762500"/>
                  <a:ext cx="692049" cy="321178"/>
                </a:xfrm>
                <a:prstGeom prst="rect">
                  <a:avLst/>
                </a:prstGeom>
                <a:blipFill>
                  <a:blip r:embed="rId10"/>
                  <a:stretch>
                    <a:fillRect l="-7895" r="-3509" b="-13208"/>
                  </a:stretch>
                </a:blipFill>
              </p:spPr>
              <p:txBody>
                <a:bodyPr/>
                <a:lstStyle/>
                <a:p>
                  <a:r>
                    <a:rPr lang="hu-HU">
                      <a:noFill/>
                    </a:rPr>
                    <a:t> </a:t>
                  </a:r>
                </a:p>
              </p:txBody>
            </p:sp>
          </mc:Fallback>
        </mc:AlternateContent>
      </p:grpSp>
      <p:grpSp>
        <p:nvGrpSpPr>
          <p:cNvPr id="173" name="Csoportba foglalás 172">
            <a:extLst>
              <a:ext uri="{FF2B5EF4-FFF2-40B4-BE49-F238E27FC236}">
                <a16:creationId xmlns:a16="http://schemas.microsoft.com/office/drawing/2014/main" id="{C9F39347-5CE7-47C4-815E-9435B2D29CB3}"/>
              </a:ext>
            </a:extLst>
          </p:cNvPr>
          <p:cNvGrpSpPr/>
          <p:nvPr/>
        </p:nvGrpSpPr>
        <p:grpSpPr>
          <a:xfrm>
            <a:off x="3450865" y="5661025"/>
            <a:ext cx="2448000" cy="307777"/>
            <a:chOff x="3450865" y="5661025"/>
            <a:chExt cx="2448000" cy="307777"/>
          </a:xfrm>
        </p:grpSpPr>
        <p:cxnSp>
          <p:nvCxnSpPr>
            <p:cNvPr id="162" name="Egyenes összekötő nyíllal 161">
              <a:extLst>
                <a:ext uri="{FF2B5EF4-FFF2-40B4-BE49-F238E27FC236}">
                  <a16:creationId xmlns:a16="http://schemas.microsoft.com/office/drawing/2014/main" id="{43B6FAF6-4A92-44AD-AE1F-6554274F0B52}"/>
                </a:ext>
              </a:extLst>
            </p:cNvPr>
            <p:cNvCxnSpPr>
              <a:cxnSpLocks/>
            </p:cNvCxnSpPr>
            <p:nvPr/>
          </p:nvCxnSpPr>
          <p:spPr>
            <a:xfrm flipH="1" flipV="1">
              <a:off x="3450865" y="5668976"/>
              <a:ext cx="2448000" cy="0"/>
            </a:xfrm>
            <a:prstGeom prst="straightConnector1">
              <a:avLst/>
            </a:prstGeom>
            <a:ln w="25400">
              <a:solidFill>
                <a:schemeClr val="tx1"/>
              </a:solidFill>
              <a:headEnd type="stealth"/>
              <a:tailEnd type="stealt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67" name="Szövegdoboz 166">
                  <a:extLst>
                    <a:ext uri="{FF2B5EF4-FFF2-40B4-BE49-F238E27FC236}">
                      <a16:creationId xmlns:a16="http://schemas.microsoft.com/office/drawing/2014/main" id="{F92574C0-7CA3-4C56-A8C9-F4E51334205B}"/>
                    </a:ext>
                  </a:extLst>
                </p:cNvPr>
                <p:cNvSpPr txBox="1"/>
                <p:nvPr/>
              </p:nvSpPr>
              <p:spPr>
                <a:xfrm>
                  <a:off x="4591284" y="5661025"/>
                  <a:ext cx="317266"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hu-HU" sz="2000" i="1" smtClean="0">
                            <a:latin typeface="Cambria Math" panose="02040503050406030204" pitchFamily="18" charset="0"/>
                            <a:ea typeface="Cambria Math" panose="02040503050406030204" pitchFamily="18" charset="0"/>
                          </a:rPr>
                          <m:t>∆</m:t>
                        </m:r>
                        <m:r>
                          <a:rPr lang="hu-HU" sz="2000" b="0" i="1" smtClean="0">
                            <a:latin typeface="Cambria Math" panose="02040503050406030204" pitchFamily="18" charset="0"/>
                            <a:ea typeface="Cambria Math" panose="02040503050406030204" pitchFamily="18" charset="0"/>
                          </a:rPr>
                          <m:t>𝑡</m:t>
                        </m:r>
                      </m:oMath>
                    </m:oMathPara>
                  </a14:m>
                  <a:endParaRPr lang="hu-HU" sz="2000" dirty="0"/>
                </a:p>
              </p:txBody>
            </p:sp>
          </mc:Choice>
          <mc:Fallback xmlns="">
            <p:sp>
              <p:nvSpPr>
                <p:cNvPr id="167" name="Szövegdoboz 166">
                  <a:extLst>
                    <a:ext uri="{FF2B5EF4-FFF2-40B4-BE49-F238E27FC236}">
                      <a16:creationId xmlns:a16="http://schemas.microsoft.com/office/drawing/2014/main" id="{F92574C0-7CA3-4C56-A8C9-F4E51334205B}"/>
                    </a:ext>
                  </a:extLst>
                </p:cNvPr>
                <p:cNvSpPr txBox="1">
                  <a:spLocks noRot="1" noChangeAspect="1" noMove="1" noResize="1" noEditPoints="1" noAdjustHandles="1" noChangeArrowheads="1" noChangeShapeType="1" noTextEdit="1"/>
                </p:cNvSpPr>
                <p:nvPr/>
              </p:nvSpPr>
              <p:spPr>
                <a:xfrm>
                  <a:off x="4591284" y="5661025"/>
                  <a:ext cx="317266" cy="307777"/>
                </a:xfrm>
                <a:prstGeom prst="rect">
                  <a:avLst/>
                </a:prstGeom>
                <a:blipFill>
                  <a:blip r:embed="rId11"/>
                  <a:stretch>
                    <a:fillRect l="-17308" r="-15385" b="-6000"/>
                  </a:stretch>
                </a:blipFill>
              </p:spPr>
              <p:txBody>
                <a:bodyPr/>
                <a:lstStyle/>
                <a:p>
                  <a:r>
                    <a:rPr lang="hu-HU">
                      <a:noFill/>
                    </a:rPr>
                    <a:t> </a:t>
                  </a:r>
                </a:p>
              </p:txBody>
            </p:sp>
          </mc:Fallback>
        </mc:AlternateContent>
      </p:grpSp>
      <p:grpSp>
        <p:nvGrpSpPr>
          <p:cNvPr id="171" name="Csoportba foglalás 170">
            <a:extLst>
              <a:ext uri="{FF2B5EF4-FFF2-40B4-BE49-F238E27FC236}">
                <a16:creationId xmlns:a16="http://schemas.microsoft.com/office/drawing/2014/main" id="{4FBDCDA8-A465-4766-9BC4-FC4A0BE4D2F2}"/>
              </a:ext>
            </a:extLst>
          </p:cNvPr>
          <p:cNvGrpSpPr/>
          <p:nvPr/>
        </p:nvGrpSpPr>
        <p:grpSpPr>
          <a:xfrm>
            <a:off x="1041621" y="4144963"/>
            <a:ext cx="2428654" cy="346194"/>
            <a:chOff x="1041621" y="4144963"/>
            <a:chExt cx="2428654" cy="346194"/>
          </a:xfrm>
        </p:grpSpPr>
        <p:cxnSp>
          <p:nvCxnSpPr>
            <p:cNvPr id="157" name="Egyenes összekötő nyíllal 156">
              <a:extLst>
                <a:ext uri="{FF2B5EF4-FFF2-40B4-BE49-F238E27FC236}">
                  <a16:creationId xmlns:a16="http://schemas.microsoft.com/office/drawing/2014/main" id="{75F64974-8BE8-4AA8-B607-A4E33F9AC287}"/>
                </a:ext>
              </a:extLst>
            </p:cNvPr>
            <p:cNvCxnSpPr>
              <a:cxnSpLocks/>
              <a:stCxn id="110" idx="1"/>
            </p:cNvCxnSpPr>
            <p:nvPr/>
          </p:nvCxnSpPr>
          <p:spPr>
            <a:xfrm flipH="1">
              <a:off x="1041621" y="4144963"/>
              <a:ext cx="2428654" cy="0"/>
            </a:xfrm>
            <a:prstGeom prst="straightConnector1">
              <a:avLst/>
            </a:prstGeom>
            <a:ln w="25400">
              <a:solidFill>
                <a:schemeClr val="tx1"/>
              </a:solidFill>
              <a:headEnd type="stealth"/>
              <a:tailEnd type="stealt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68" name="Szövegdoboz 167">
                  <a:extLst>
                    <a:ext uri="{FF2B5EF4-FFF2-40B4-BE49-F238E27FC236}">
                      <a16:creationId xmlns:a16="http://schemas.microsoft.com/office/drawing/2014/main" id="{8BD6BCFE-6987-4D42-9635-8DD1624AC346}"/>
                    </a:ext>
                  </a:extLst>
                </p:cNvPr>
                <p:cNvSpPr txBox="1"/>
                <p:nvPr/>
              </p:nvSpPr>
              <p:spPr>
                <a:xfrm>
                  <a:off x="2095500" y="4183380"/>
                  <a:ext cx="317266"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hu-HU" sz="2000" i="1" smtClean="0">
                            <a:latin typeface="Cambria Math" panose="02040503050406030204" pitchFamily="18" charset="0"/>
                            <a:ea typeface="Cambria Math" panose="02040503050406030204" pitchFamily="18" charset="0"/>
                          </a:rPr>
                          <m:t>∆</m:t>
                        </m:r>
                        <m:r>
                          <a:rPr lang="hu-HU" sz="2000" b="0" i="1" smtClean="0">
                            <a:latin typeface="Cambria Math" panose="02040503050406030204" pitchFamily="18" charset="0"/>
                            <a:ea typeface="Cambria Math" panose="02040503050406030204" pitchFamily="18" charset="0"/>
                          </a:rPr>
                          <m:t>𝑡</m:t>
                        </m:r>
                      </m:oMath>
                    </m:oMathPara>
                  </a14:m>
                  <a:endParaRPr lang="hu-HU" sz="2000" dirty="0"/>
                </a:p>
              </p:txBody>
            </p:sp>
          </mc:Choice>
          <mc:Fallback xmlns="">
            <p:sp>
              <p:nvSpPr>
                <p:cNvPr id="168" name="Szövegdoboz 167">
                  <a:extLst>
                    <a:ext uri="{FF2B5EF4-FFF2-40B4-BE49-F238E27FC236}">
                      <a16:creationId xmlns:a16="http://schemas.microsoft.com/office/drawing/2014/main" id="{8BD6BCFE-6987-4D42-9635-8DD1624AC346}"/>
                    </a:ext>
                  </a:extLst>
                </p:cNvPr>
                <p:cNvSpPr txBox="1">
                  <a:spLocks noRot="1" noChangeAspect="1" noMove="1" noResize="1" noEditPoints="1" noAdjustHandles="1" noChangeArrowheads="1" noChangeShapeType="1" noTextEdit="1"/>
                </p:cNvSpPr>
                <p:nvPr/>
              </p:nvSpPr>
              <p:spPr>
                <a:xfrm>
                  <a:off x="2095500" y="4183380"/>
                  <a:ext cx="317266" cy="307777"/>
                </a:xfrm>
                <a:prstGeom prst="rect">
                  <a:avLst/>
                </a:prstGeom>
                <a:blipFill>
                  <a:blip r:embed="rId12"/>
                  <a:stretch>
                    <a:fillRect l="-19231" r="-15385" b="-5882"/>
                  </a:stretch>
                </a:blipFill>
              </p:spPr>
              <p:txBody>
                <a:bodyPr/>
                <a:lstStyle/>
                <a:p>
                  <a:r>
                    <a:rPr lang="hu-HU">
                      <a:noFill/>
                    </a:rPr>
                    <a:t> </a:t>
                  </a:r>
                </a:p>
              </p:txBody>
            </p:sp>
          </mc:Fallback>
        </mc:AlternateContent>
      </p:grpSp>
      <mc:AlternateContent xmlns:mc="http://schemas.openxmlformats.org/markup-compatibility/2006" xmlns:a14="http://schemas.microsoft.com/office/drawing/2010/main">
        <mc:Choice Requires="a14">
          <p:sp>
            <p:nvSpPr>
              <p:cNvPr id="169" name="Szövegdoboz 168">
                <a:extLst>
                  <a:ext uri="{FF2B5EF4-FFF2-40B4-BE49-F238E27FC236}">
                    <a16:creationId xmlns:a16="http://schemas.microsoft.com/office/drawing/2014/main" id="{C8ED6303-B3C3-4F0E-BABC-CEB026E8145E}"/>
                  </a:ext>
                </a:extLst>
              </p:cNvPr>
              <p:cNvSpPr txBox="1"/>
              <p:nvPr/>
            </p:nvSpPr>
            <p:spPr>
              <a:xfrm>
                <a:off x="8435340" y="3954780"/>
                <a:ext cx="1310423" cy="49244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hu-HU" sz="3200" i="1" smtClean="0">
                          <a:latin typeface="Cambria Math" panose="02040503050406030204" pitchFamily="18" charset="0"/>
                          <a:ea typeface="Cambria Math" panose="02040503050406030204" pitchFamily="18" charset="0"/>
                        </a:rPr>
                        <m:t>∆</m:t>
                      </m:r>
                      <m:r>
                        <a:rPr lang="hu-HU" sz="3200" b="0" i="1" smtClean="0">
                          <a:latin typeface="Cambria Math" panose="02040503050406030204" pitchFamily="18" charset="0"/>
                          <a:ea typeface="Cambria Math" panose="02040503050406030204" pitchFamily="18" charset="0"/>
                        </a:rPr>
                        <m:t>𝑡</m:t>
                      </m:r>
                      <m:r>
                        <a:rPr lang="hu-HU" sz="3200" b="0" i="1" smtClean="0">
                          <a:latin typeface="Cambria Math" panose="02040503050406030204" pitchFamily="18" charset="0"/>
                          <a:ea typeface="Cambria Math" panose="02040503050406030204" pitchFamily="18" charset="0"/>
                        </a:rPr>
                        <m:t>→0</m:t>
                      </m:r>
                    </m:oMath>
                  </m:oMathPara>
                </a14:m>
                <a:endParaRPr lang="hu-HU" sz="3200" dirty="0"/>
              </a:p>
            </p:txBody>
          </p:sp>
        </mc:Choice>
        <mc:Fallback xmlns="">
          <p:sp>
            <p:nvSpPr>
              <p:cNvPr id="169" name="Szövegdoboz 168">
                <a:extLst>
                  <a:ext uri="{FF2B5EF4-FFF2-40B4-BE49-F238E27FC236}">
                    <a16:creationId xmlns:a16="http://schemas.microsoft.com/office/drawing/2014/main" id="{C8ED6303-B3C3-4F0E-BABC-CEB026E8145E}"/>
                  </a:ext>
                </a:extLst>
              </p:cNvPr>
              <p:cNvSpPr txBox="1">
                <a:spLocks noRot="1" noChangeAspect="1" noMove="1" noResize="1" noEditPoints="1" noAdjustHandles="1" noChangeArrowheads="1" noChangeShapeType="1" noTextEdit="1"/>
              </p:cNvSpPr>
              <p:nvPr/>
            </p:nvSpPr>
            <p:spPr>
              <a:xfrm>
                <a:off x="8435340" y="3954780"/>
                <a:ext cx="1310423" cy="492443"/>
              </a:xfrm>
              <a:prstGeom prst="rect">
                <a:avLst/>
              </a:prstGeom>
              <a:blipFill>
                <a:blip r:embed="rId13"/>
                <a:stretch>
                  <a:fillRect/>
                </a:stretch>
              </a:blipFill>
            </p:spPr>
            <p:txBody>
              <a:bodyPr/>
              <a:lstStyle/>
              <a:p>
                <a:r>
                  <a:rPr lang="hu-HU">
                    <a:noFill/>
                  </a:rPr>
                  <a:t> </a:t>
                </a:r>
              </a:p>
            </p:txBody>
          </p:sp>
        </mc:Fallback>
      </mc:AlternateContent>
    </p:spTree>
    <p:extLst>
      <p:ext uri="{BB962C8B-B14F-4D97-AF65-F5344CB8AC3E}">
        <p14:creationId xmlns:p14="http://schemas.microsoft.com/office/powerpoint/2010/main" val="26395767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5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0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70"/>
                                        </p:tgtEl>
                                        <p:attrNameLst>
                                          <p:attrName>style.visibility</p:attrName>
                                        </p:attrNameLst>
                                      </p:cBhvr>
                                      <p:to>
                                        <p:strVal val="visible"/>
                                      </p:to>
                                    </p:set>
                                  </p:childTnLst>
                                </p:cTn>
                              </p:par>
                            </p:childTnLst>
                          </p:cTn>
                        </p:par>
                        <p:par>
                          <p:cTn id="17" fill="hold">
                            <p:stCondLst>
                              <p:cond delay="0"/>
                            </p:stCondLst>
                            <p:childTnLst>
                              <p:par>
                                <p:cTn id="18" presetID="1" presetClass="entr" presetSubtype="0" fill="hold" nodeType="afterEffect">
                                  <p:stCondLst>
                                    <p:cond delay="0"/>
                                  </p:stCondLst>
                                  <p:childTnLst>
                                    <p:set>
                                      <p:cBhvr>
                                        <p:cTn id="19" dur="1" fill="hold">
                                          <p:stCondLst>
                                            <p:cond delay="0"/>
                                          </p:stCondLst>
                                        </p:cTn>
                                        <p:tgtEl>
                                          <p:spTgt spid="171"/>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108"/>
                                        </p:tgtEl>
                                        <p:attrNameLst>
                                          <p:attrName>style.visibility</p:attrName>
                                        </p:attrNameLst>
                                      </p:cBhvr>
                                      <p:to>
                                        <p:strVal val="visible"/>
                                      </p:to>
                                    </p:set>
                                  </p:childTnLst>
                                </p:cTn>
                              </p:par>
                            </p:childTnLst>
                          </p:cTn>
                        </p:par>
                        <p:par>
                          <p:cTn id="24" fill="hold">
                            <p:stCondLst>
                              <p:cond delay="0"/>
                            </p:stCondLst>
                            <p:childTnLst>
                              <p:par>
                                <p:cTn id="25" presetID="1" presetClass="entr" presetSubtype="0" fill="hold" grpId="0" nodeType="afterEffect">
                                  <p:stCondLst>
                                    <p:cond delay="0"/>
                                  </p:stCondLst>
                                  <p:childTnLst>
                                    <p:set>
                                      <p:cBhvr>
                                        <p:cTn id="26" dur="1" fill="hold">
                                          <p:stCondLst>
                                            <p:cond delay="0"/>
                                          </p:stCondLst>
                                        </p:cTn>
                                        <p:tgtEl>
                                          <p:spTgt spid="14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72"/>
                                        </p:tgtEl>
                                        <p:attrNameLst>
                                          <p:attrName>style.visibility</p:attrName>
                                        </p:attrNameLst>
                                      </p:cBhvr>
                                      <p:to>
                                        <p:strVal val="visible"/>
                                      </p:to>
                                    </p:set>
                                  </p:childTnLst>
                                </p:cTn>
                              </p:par>
                            </p:childTnLst>
                          </p:cTn>
                        </p:par>
                        <p:par>
                          <p:cTn id="31" fill="hold">
                            <p:stCondLst>
                              <p:cond delay="0"/>
                            </p:stCondLst>
                            <p:childTnLst>
                              <p:par>
                                <p:cTn id="32" presetID="1" presetClass="entr" presetSubtype="0" fill="hold" nodeType="afterEffect">
                                  <p:stCondLst>
                                    <p:cond delay="0"/>
                                  </p:stCondLst>
                                  <p:childTnLst>
                                    <p:set>
                                      <p:cBhvr>
                                        <p:cTn id="33" dur="1" fill="hold">
                                          <p:stCondLst>
                                            <p:cond delay="0"/>
                                          </p:stCondLst>
                                        </p:cTn>
                                        <p:tgtEl>
                                          <p:spTgt spid="173"/>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109"/>
                                        </p:tgtEl>
                                        <p:attrNameLst>
                                          <p:attrName>style.visibility</p:attrName>
                                        </p:attrNameLst>
                                      </p:cBhvr>
                                      <p:to>
                                        <p:strVal val="visible"/>
                                      </p:to>
                                    </p:set>
                                  </p:childTnLst>
                                </p:cTn>
                              </p:par>
                              <p:par>
                                <p:cTn id="38" presetID="1" presetClass="exit" presetSubtype="0" fill="hold" grpId="1" nodeType="withEffect">
                                  <p:stCondLst>
                                    <p:cond delay="0"/>
                                  </p:stCondLst>
                                  <p:childTnLst>
                                    <p:set>
                                      <p:cBhvr>
                                        <p:cTn id="39" dur="1" fill="hold">
                                          <p:stCondLst>
                                            <p:cond delay="0"/>
                                          </p:stCondLst>
                                        </p:cTn>
                                        <p:tgtEl>
                                          <p:spTgt spid="108"/>
                                        </p:tgtEl>
                                        <p:attrNameLst>
                                          <p:attrName>style.visibility</p:attrName>
                                        </p:attrNameLst>
                                      </p:cBhvr>
                                      <p:to>
                                        <p:strVal val="hidden"/>
                                      </p:to>
                                    </p:set>
                                  </p:childTnLst>
                                </p:cTn>
                              </p:par>
                            </p:childTnLst>
                          </p:cTn>
                        </p:par>
                        <p:par>
                          <p:cTn id="40" fill="hold">
                            <p:stCondLst>
                              <p:cond delay="0"/>
                            </p:stCondLst>
                            <p:childTnLst>
                              <p:par>
                                <p:cTn id="41" presetID="1" presetClass="entr" presetSubtype="0" fill="hold" grpId="0" nodeType="afterEffect">
                                  <p:stCondLst>
                                    <p:cond delay="0"/>
                                  </p:stCondLst>
                                  <p:childTnLst>
                                    <p:set>
                                      <p:cBhvr>
                                        <p:cTn id="42" dur="1" fill="hold">
                                          <p:stCondLst>
                                            <p:cond delay="0"/>
                                          </p:stCondLst>
                                        </p:cTn>
                                        <p:tgtEl>
                                          <p:spTgt spid="14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69"/>
                                        </p:tgtEl>
                                        <p:attrNameLst>
                                          <p:attrName>style.visibility</p:attrName>
                                        </p:attrNameLst>
                                      </p:cBhvr>
                                      <p:to>
                                        <p:strVal val="visible"/>
                                      </p:to>
                                    </p:set>
                                  </p:childTnLst>
                                </p:cTn>
                              </p:par>
                              <p:par>
                                <p:cTn id="47" presetID="1" presetClass="exit" presetSubtype="0" fill="hold" grpId="1" nodeType="withEffect">
                                  <p:stCondLst>
                                    <p:cond delay="0"/>
                                  </p:stCondLst>
                                  <p:childTnLst>
                                    <p:set>
                                      <p:cBhvr>
                                        <p:cTn id="48" dur="1" fill="hold">
                                          <p:stCondLst>
                                            <p:cond delay="0"/>
                                          </p:stCondLst>
                                        </p:cTn>
                                        <p:tgtEl>
                                          <p:spTgt spid="109"/>
                                        </p:tgtEl>
                                        <p:attrNameLst>
                                          <p:attrName>style.visibility</p:attrName>
                                        </p:attrNameLst>
                                      </p:cBhvr>
                                      <p:to>
                                        <p:strVal val="hidden"/>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45"/>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xit" presetSubtype="0" fill="hold" nodeType="clickEffect">
                                  <p:stCondLst>
                                    <p:cond delay="0"/>
                                  </p:stCondLst>
                                  <p:childTnLst>
                                    <p:set>
                                      <p:cBhvr>
                                        <p:cTn id="56" dur="1" fill="hold">
                                          <p:stCondLst>
                                            <p:cond delay="0"/>
                                          </p:stCondLst>
                                        </p:cTn>
                                        <p:tgtEl>
                                          <p:spTgt spid="172"/>
                                        </p:tgtEl>
                                        <p:attrNameLst>
                                          <p:attrName>style.visibility</p:attrName>
                                        </p:attrNameLst>
                                      </p:cBhvr>
                                      <p:to>
                                        <p:strVal val="hidden"/>
                                      </p:to>
                                    </p:set>
                                  </p:childTnLst>
                                </p:cTn>
                              </p:par>
                              <p:par>
                                <p:cTn id="57" presetID="1" presetClass="exit" presetSubtype="0" fill="hold" nodeType="withEffect">
                                  <p:stCondLst>
                                    <p:cond delay="0"/>
                                  </p:stCondLst>
                                  <p:childTnLst>
                                    <p:set>
                                      <p:cBhvr>
                                        <p:cTn id="58" dur="1" fill="hold">
                                          <p:stCondLst>
                                            <p:cond delay="0"/>
                                          </p:stCondLst>
                                        </p:cTn>
                                        <p:tgtEl>
                                          <p:spTgt spid="171"/>
                                        </p:tgtEl>
                                        <p:attrNameLst>
                                          <p:attrName>style.visibility</p:attrName>
                                        </p:attrNameLst>
                                      </p:cBhvr>
                                      <p:to>
                                        <p:strVal val="hidden"/>
                                      </p:to>
                                    </p:set>
                                  </p:childTnLst>
                                </p:cTn>
                              </p:par>
                              <p:par>
                                <p:cTn id="59" presetID="1" presetClass="exit" presetSubtype="0" fill="hold" nodeType="withEffect">
                                  <p:stCondLst>
                                    <p:cond delay="0"/>
                                  </p:stCondLst>
                                  <p:childTnLst>
                                    <p:set>
                                      <p:cBhvr>
                                        <p:cTn id="60" dur="1" fill="hold">
                                          <p:stCondLst>
                                            <p:cond delay="0"/>
                                          </p:stCondLst>
                                        </p:cTn>
                                        <p:tgtEl>
                                          <p:spTgt spid="173"/>
                                        </p:tgtEl>
                                        <p:attrNameLst>
                                          <p:attrName>style.visibility</p:attrName>
                                        </p:attrNameLst>
                                      </p:cBhvr>
                                      <p:to>
                                        <p:strVal val="hidden"/>
                                      </p:to>
                                    </p:set>
                                  </p:childTnLst>
                                </p:cTn>
                              </p:par>
                              <p:par>
                                <p:cTn id="61" presetID="1" presetClass="exit" presetSubtype="0" fill="hold" nodeType="withEffect">
                                  <p:stCondLst>
                                    <p:cond delay="0"/>
                                  </p:stCondLst>
                                  <p:childTnLst>
                                    <p:set>
                                      <p:cBhvr>
                                        <p:cTn id="62" dur="1" fill="hold">
                                          <p:stCondLst>
                                            <p:cond delay="0"/>
                                          </p:stCondLst>
                                        </p:cTn>
                                        <p:tgtEl>
                                          <p:spTgt spid="170"/>
                                        </p:tgtEl>
                                        <p:attrNameLst>
                                          <p:attrName>style.visibility</p:attrName>
                                        </p:attrNameLst>
                                      </p:cBhvr>
                                      <p:to>
                                        <p:strVal val="hidden"/>
                                      </p:to>
                                    </p:set>
                                  </p:childTnLst>
                                </p:cTn>
                              </p:par>
                            </p:childTnLst>
                          </p:cTn>
                        </p:par>
                        <p:par>
                          <p:cTn id="63" fill="hold">
                            <p:stCondLst>
                              <p:cond delay="0"/>
                            </p:stCondLst>
                            <p:childTnLst>
                              <p:par>
                                <p:cTn id="64" presetID="1" presetClass="entr" presetSubtype="0" fill="hold" grpId="0" nodeType="afterEffect">
                                  <p:stCondLst>
                                    <p:cond delay="500"/>
                                  </p:stCondLst>
                                  <p:childTnLst>
                                    <p:set>
                                      <p:cBhvr>
                                        <p:cTn id="65" dur="1" fill="hold">
                                          <p:stCondLst>
                                            <p:cond delay="0"/>
                                          </p:stCondLst>
                                        </p:cTn>
                                        <p:tgtEl>
                                          <p:spTgt spid="110"/>
                                        </p:tgtEl>
                                        <p:attrNameLst>
                                          <p:attrName>style.visibility</p:attrName>
                                        </p:attrNameLst>
                                      </p:cBhvr>
                                      <p:to>
                                        <p:strVal val="visible"/>
                                      </p:to>
                                    </p:set>
                                  </p:childTnLst>
                                </p:cTn>
                              </p:par>
                            </p:childTnLst>
                          </p:cTn>
                        </p:par>
                        <p:par>
                          <p:cTn id="66" fill="hold">
                            <p:stCondLst>
                              <p:cond delay="500"/>
                            </p:stCondLst>
                            <p:childTnLst>
                              <p:par>
                                <p:cTn id="67" presetID="1" presetClass="entr" presetSubtype="0" fill="hold" grpId="0" nodeType="afterEffect">
                                  <p:stCondLst>
                                    <p:cond delay="1000"/>
                                  </p:stCondLst>
                                  <p:childTnLst>
                                    <p:set>
                                      <p:cBhvr>
                                        <p:cTn id="68" dur="1" fill="hold">
                                          <p:stCondLst>
                                            <p:cond delay="0"/>
                                          </p:stCondLst>
                                        </p:cTn>
                                        <p:tgtEl>
                                          <p:spTgt spid="14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 grpId="0" animBg="1"/>
      <p:bldP spid="108" grpId="0" animBg="1"/>
      <p:bldP spid="108" grpId="1" animBg="1"/>
      <p:bldP spid="109" grpId="0" animBg="1"/>
      <p:bldP spid="109" grpId="1" animBg="1"/>
      <p:bldP spid="110" grpId="0" animBg="1"/>
      <p:bldP spid="142" grpId="0"/>
      <p:bldP spid="143" grpId="0"/>
      <p:bldP spid="144" grpId="0"/>
      <p:bldP spid="145" grpId="0"/>
      <p:bldP spid="16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50E7FE7-7A6B-4BF8-9EE5-6AB1B782DF72}"/>
              </a:ext>
            </a:extLst>
          </p:cNvPr>
          <p:cNvSpPr>
            <a:spLocks noGrp="1"/>
          </p:cNvSpPr>
          <p:nvPr>
            <p:ph type="title"/>
          </p:nvPr>
        </p:nvSpPr>
        <p:spPr>
          <a:xfrm>
            <a:off x="838200" y="456565"/>
            <a:ext cx="10515600" cy="1325563"/>
          </a:xfrm>
        </p:spPr>
        <p:txBody>
          <a:bodyPr/>
          <a:lstStyle/>
          <a:p>
            <a:pPr algn="ctr"/>
            <a:r>
              <a:rPr lang="en-US" dirty="0">
                <a:latin typeface="Times New Roman" panose="02020603050405020304" pitchFamily="18" charset="0"/>
                <a:cs typeface="Times New Roman" panose="02020603050405020304" pitchFamily="18" charset="0"/>
              </a:rPr>
              <a:t>Reaction rate divided by volume</a:t>
            </a:r>
            <a:endParaRPr lang="hu-HU" dirty="0">
              <a:latin typeface="Times New Roman" panose="02020603050405020304" pitchFamily="18" charset="0"/>
              <a:cs typeface="Times New Roman" panose="02020603050405020304" pitchFamily="18" charset="0"/>
            </a:endParaRPr>
          </a:p>
        </p:txBody>
      </p:sp>
      <p:sp>
        <p:nvSpPr>
          <p:cNvPr id="3" name="Tartalom helye 2">
            <a:extLst>
              <a:ext uri="{FF2B5EF4-FFF2-40B4-BE49-F238E27FC236}">
                <a16:creationId xmlns:a16="http://schemas.microsoft.com/office/drawing/2014/main" id="{1F5E4F99-4D1F-402A-952B-787EE227920B}"/>
              </a:ext>
            </a:extLst>
          </p:cNvPr>
          <p:cNvSpPr>
            <a:spLocks noGrp="1"/>
          </p:cNvSpPr>
          <p:nvPr>
            <p:ph idx="1"/>
          </p:nvPr>
        </p:nvSpPr>
        <p:spPr>
          <a:xfrm>
            <a:off x="838200" y="2115185"/>
            <a:ext cx="10515600" cy="4178935"/>
          </a:xfrm>
        </p:spPr>
        <p:txBody>
          <a:bodyPr>
            <a:normAutofit/>
          </a:bodyPr>
          <a:lstStyle/>
          <a:p>
            <a:pPr marL="441325" indent="-441325">
              <a:spcBef>
                <a:spcPts val="0"/>
              </a:spcBef>
              <a:spcAft>
                <a:spcPts val="1000"/>
              </a:spcAft>
            </a:pPr>
            <a:r>
              <a:rPr lang="en-US" sz="3200" dirty="0">
                <a:latin typeface="Times New Roman" panose="02020603050405020304" pitchFamily="18" charset="0"/>
                <a:cs typeface="Times New Roman" panose="02020603050405020304" pitchFamily="18" charset="0"/>
              </a:rPr>
              <a:t>The rate of chemical reactions is therefore</a:t>
            </a:r>
            <a:endParaRPr lang="hu-HU" sz="3200" dirty="0">
              <a:latin typeface="Times New Roman" panose="02020603050405020304" pitchFamily="18" charset="0"/>
              <a:cs typeface="Times New Roman" panose="02020603050405020304" pitchFamily="18" charset="0"/>
            </a:endParaRPr>
          </a:p>
          <a:p>
            <a:pPr marL="0" indent="0" algn="r">
              <a:spcBef>
                <a:spcPts val="0"/>
              </a:spcBef>
              <a:spcAft>
                <a:spcPts val="1000"/>
              </a:spcAft>
              <a:buNone/>
            </a:pPr>
            <a:endParaRPr lang="hu-HU" sz="3200" dirty="0" smtClean="0">
              <a:latin typeface="Times New Roman" panose="02020603050405020304" pitchFamily="18" charset="0"/>
              <a:cs typeface="Times New Roman" panose="02020603050405020304" pitchFamily="18" charset="0"/>
            </a:endParaRPr>
          </a:p>
          <a:p>
            <a:pPr marL="0" indent="0">
              <a:spcBef>
                <a:spcPts val="0"/>
              </a:spcBef>
              <a:spcAft>
                <a:spcPts val="1000"/>
              </a:spcAft>
              <a:buNone/>
            </a:pPr>
            <a:r>
              <a:rPr lang="en-US" sz="3200" dirty="0">
                <a:latin typeface="Times New Roman" panose="02020603050405020304" pitchFamily="18" charset="0"/>
                <a:cs typeface="Times New Roman" panose="02020603050405020304" pitchFamily="18" charset="0"/>
              </a:rPr>
              <a:t>where </a:t>
            </a:r>
            <a:r>
              <a:rPr lang="en-US" sz="3200" i="1" dirty="0">
                <a:latin typeface="Times New Roman" panose="02020603050405020304" pitchFamily="18" charset="0"/>
                <a:cs typeface="Times New Roman" panose="02020603050405020304" pitchFamily="18" charset="0"/>
              </a:rPr>
              <a:t>r</a:t>
            </a:r>
            <a:r>
              <a:rPr lang="en-US" sz="3200" dirty="0">
                <a:latin typeface="Times New Roman" panose="02020603050405020304" pitchFamily="18" charset="0"/>
                <a:cs typeface="Times New Roman" panose="02020603050405020304" pitchFamily="18" charset="0"/>
              </a:rPr>
              <a:t> is the rate of reaction divided by </a:t>
            </a:r>
            <a:r>
              <a:rPr lang="hu-HU" sz="3200" dirty="0" smtClean="0">
                <a:latin typeface="Times New Roman" panose="02020603050405020304" pitchFamily="18" charset="0"/>
                <a:cs typeface="Times New Roman" panose="02020603050405020304" pitchFamily="18" charset="0"/>
              </a:rPr>
              <a:t>the </a:t>
            </a:r>
            <a:r>
              <a:rPr lang="en-US" sz="3200" dirty="0" smtClean="0">
                <a:latin typeface="Times New Roman" panose="02020603050405020304" pitchFamily="18" charset="0"/>
                <a:cs typeface="Times New Roman" panose="02020603050405020304" pitchFamily="18" charset="0"/>
              </a:rPr>
              <a:t>volume</a:t>
            </a:r>
            <a:r>
              <a:rPr lang="hu-HU" sz="3200" dirty="0" smtClean="0">
                <a:latin typeface="Times New Roman" panose="02020603050405020304" pitchFamily="18" charset="0"/>
                <a:cs typeface="Times New Roman" panose="02020603050405020304" pitchFamily="18" charset="0"/>
              </a:rPr>
              <a:t>,</a:t>
            </a:r>
            <a:endParaRPr lang="hu-HU" sz="3200" dirty="0">
              <a:latin typeface="Times New Roman" panose="02020603050405020304" pitchFamily="18" charset="0"/>
              <a:cs typeface="Times New Roman" panose="02020603050405020304" pitchFamily="18" charset="0"/>
            </a:endParaRPr>
          </a:p>
          <a:p>
            <a:pPr marL="0" indent="0">
              <a:spcBef>
                <a:spcPts val="0"/>
              </a:spcBef>
              <a:spcAft>
                <a:spcPts val="1000"/>
              </a:spcAft>
              <a:buNone/>
            </a:pPr>
            <a:r>
              <a:rPr lang="hu-HU" sz="3200" i="1" dirty="0">
                <a:latin typeface="Times New Roman" panose="02020603050405020304" pitchFamily="18" charset="0"/>
                <a:cs typeface="Times New Roman" panose="02020603050405020304" pitchFamily="18" charset="0"/>
              </a:rPr>
              <a:t>c</a:t>
            </a:r>
            <a:r>
              <a:rPr lang="hu-HU" sz="3200" i="1" baseline="-25000" dirty="0">
                <a:latin typeface="Times New Roman" panose="02020603050405020304" pitchFamily="18" charset="0"/>
                <a:cs typeface="Times New Roman" panose="02020603050405020304" pitchFamily="18" charset="0"/>
              </a:rPr>
              <a:t>i</a:t>
            </a:r>
            <a:r>
              <a:rPr lang="hu-HU" sz="3200" dirty="0">
                <a:latin typeface="Times New Roman" panose="02020603050405020304" pitchFamily="18" charset="0"/>
                <a:cs typeface="Times New Roman" panose="02020603050405020304" pitchFamily="18" charset="0"/>
              </a:rPr>
              <a:t> </a:t>
            </a:r>
            <a:r>
              <a:rPr lang="hu-HU" sz="3200" dirty="0" smtClean="0">
                <a:latin typeface="Times New Roman" panose="02020603050405020304" pitchFamily="18" charset="0"/>
                <a:cs typeface="Times New Roman" panose="02020603050405020304" pitchFamily="18" charset="0"/>
              </a:rPr>
              <a:t>is the concentration of component </a:t>
            </a:r>
            <a:r>
              <a:rPr lang="hu-HU" sz="3200" i="1" dirty="0" smtClean="0">
                <a:latin typeface="Times New Roman" panose="02020603050405020304" pitchFamily="18" charset="0"/>
                <a:cs typeface="Times New Roman" panose="02020603050405020304" pitchFamily="18" charset="0"/>
              </a:rPr>
              <a:t>i</a:t>
            </a:r>
            <a:r>
              <a:rPr lang="hu-HU" sz="3200" dirty="0" smtClean="0">
                <a:latin typeface="Times New Roman" panose="02020603050405020304" pitchFamily="18" charset="0"/>
                <a:cs typeface="Times New Roman" panose="02020603050405020304" pitchFamily="18" charset="0"/>
              </a:rPr>
              <a:t>,</a:t>
            </a:r>
            <a:endParaRPr lang="hu-HU" sz="3200" dirty="0">
              <a:latin typeface="Times New Roman" panose="02020603050405020304" pitchFamily="18" charset="0"/>
              <a:cs typeface="Times New Roman" panose="02020603050405020304" pitchFamily="18" charset="0"/>
            </a:endParaRPr>
          </a:p>
          <a:p>
            <a:pPr marL="0" indent="0">
              <a:spcBef>
                <a:spcPts val="0"/>
              </a:spcBef>
              <a:spcAft>
                <a:spcPts val="1000"/>
              </a:spcAft>
              <a:buNone/>
            </a:pPr>
            <a:r>
              <a:rPr lang="hu-HU" sz="3200" i="1" dirty="0">
                <a:latin typeface="Times New Roman" panose="02020603050405020304" pitchFamily="18" charset="0"/>
                <a:cs typeface="Times New Roman" panose="02020603050405020304" pitchFamily="18" charset="0"/>
              </a:rPr>
              <a:t>ν</a:t>
            </a:r>
            <a:r>
              <a:rPr lang="hu-HU" sz="3200" i="1" baseline="-25000" dirty="0">
                <a:latin typeface="Times New Roman" panose="02020603050405020304" pitchFamily="18" charset="0"/>
                <a:cs typeface="Times New Roman" panose="02020603050405020304" pitchFamily="18" charset="0"/>
              </a:rPr>
              <a:t>i</a:t>
            </a:r>
            <a:r>
              <a:rPr lang="hu-HU" sz="3200" dirty="0">
                <a:latin typeface="Times New Roman" panose="02020603050405020304" pitchFamily="18" charset="0"/>
                <a:cs typeface="Times New Roman" panose="02020603050405020304" pitchFamily="18" charset="0"/>
              </a:rPr>
              <a:t> </a:t>
            </a:r>
            <a:r>
              <a:rPr lang="hu-HU" sz="3200" dirty="0" smtClean="0">
                <a:latin typeface="Times New Roman" panose="02020603050405020304" pitchFamily="18" charset="0"/>
                <a:cs typeface="Times New Roman" panose="02020603050405020304" pitchFamily="18" charset="0"/>
              </a:rPr>
              <a:t>is the stochiometric number of component </a:t>
            </a:r>
            <a:r>
              <a:rPr lang="hu-HU" sz="3200" i="1" dirty="0" smtClean="0">
                <a:latin typeface="Times New Roman" panose="02020603050405020304" pitchFamily="18" charset="0"/>
                <a:cs typeface="Times New Roman" panose="02020603050405020304" pitchFamily="18" charset="0"/>
              </a:rPr>
              <a:t>i</a:t>
            </a:r>
            <a:r>
              <a:rPr lang="hu-HU" sz="3200" dirty="0" smtClean="0">
                <a:latin typeface="Times New Roman" panose="02020603050405020304" pitchFamily="18" charset="0"/>
                <a:cs typeface="Times New Roman" panose="02020603050405020304" pitchFamily="18" charset="0"/>
              </a:rPr>
              <a:t>,</a:t>
            </a:r>
            <a:endParaRPr lang="hu-HU" sz="3200" dirty="0">
              <a:latin typeface="Times New Roman" panose="02020603050405020304" pitchFamily="18" charset="0"/>
              <a:cs typeface="Times New Roman" panose="02020603050405020304" pitchFamily="18" charset="0"/>
            </a:endParaRPr>
          </a:p>
          <a:p>
            <a:pPr marL="441325" indent="-441325">
              <a:spcBef>
                <a:spcPts val="0"/>
              </a:spcBef>
              <a:spcAft>
                <a:spcPts val="1000"/>
              </a:spcAft>
            </a:pPr>
            <a:r>
              <a:rPr lang="hu-HU" sz="3200" dirty="0" smtClean="0">
                <a:latin typeface="Times New Roman" panose="02020603050405020304" pitchFamily="18" charset="0"/>
                <a:cs typeface="Times New Roman" panose="02020603050405020304" pitchFamily="18" charset="0"/>
              </a:rPr>
              <a:t>Dimension/unit: </a:t>
            </a:r>
            <a:r>
              <a:rPr lang="hu-HU" sz="3200" dirty="0">
                <a:latin typeface="Times New Roman" panose="02020603050405020304" pitchFamily="18" charset="0"/>
                <a:cs typeface="Times New Roman" panose="02020603050405020304" pitchFamily="18" charset="0"/>
              </a:rPr>
              <a:t>[</a:t>
            </a:r>
            <a:r>
              <a:rPr lang="hu-HU" sz="3200" i="1" dirty="0">
                <a:latin typeface="Times New Roman" panose="02020603050405020304" pitchFamily="18" charset="0"/>
                <a:cs typeface="Times New Roman" panose="02020603050405020304" pitchFamily="18" charset="0"/>
              </a:rPr>
              <a:t>r</a:t>
            </a:r>
            <a:r>
              <a:rPr lang="hu-HU" sz="3200" dirty="0">
                <a:latin typeface="Times New Roman" panose="02020603050405020304" pitchFamily="18" charset="0"/>
                <a:cs typeface="Times New Roman" panose="02020603050405020304" pitchFamily="18" charset="0"/>
              </a:rPr>
              <a:t>]= 1 mol∙dm</a:t>
            </a:r>
            <a:r>
              <a:rPr lang="hu-HU" sz="3200" baseline="30000" dirty="0">
                <a:latin typeface="Times New Roman" panose="02020603050405020304" pitchFamily="18" charset="0"/>
                <a:cs typeface="Times New Roman" panose="02020603050405020304" pitchFamily="18" charset="0"/>
              </a:rPr>
              <a:t>-3</a:t>
            </a:r>
            <a:r>
              <a:rPr lang="hu-HU" sz="3200" dirty="0">
                <a:latin typeface="Times New Roman" panose="02020603050405020304" pitchFamily="18" charset="0"/>
                <a:cs typeface="Times New Roman" panose="02020603050405020304" pitchFamily="18" charset="0"/>
              </a:rPr>
              <a:t>∙s</a:t>
            </a:r>
            <a:r>
              <a:rPr lang="hu-HU" sz="3200" baseline="30000" dirty="0">
                <a:latin typeface="Times New Roman" panose="02020603050405020304" pitchFamily="18" charset="0"/>
                <a:cs typeface="Times New Roman" panose="02020603050405020304" pitchFamily="18" charset="0"/>
              </a:rPr>
              <a:t>-1</a:t>
            </a:r>
          </a:p>
          <a:p>
            <a:pPr marL="441325" indent="-441325">
              <a:spcBef>
                <a:spcPts val="0"/>
              </a:spcBef>
              <a:spcAft>
                <a:spcPts val="1000"/>
              </a:spcAft>
            </a:pPr>
            <a:r>
              <a:rPr lang="en-US" sz="3200" dirty="0">
                <a:latin typeface="Times New Roman" panose="02020603050405020304" pitchFamily="18" charset="0"/>
                <a:cs typeface="Times New Roman" panose="02020603050405020304" pitchFamily="18" charset="0"/>
              </a:rPr>
              <a:t>What does the </a:t>
            </a:r>
            <a:r>
              <a:rPr lang="hu-HU" sz="3200" dirty="0" err="1" smtClean="0">
                <a:latin typeface="Times New Roman" panose="02020603050405020304" pitchFamily="18" charset="0"/>
                <a:cs typeface="Times New Roman" panose="02020603050405020304" pitchFamily="18" charset="0"/>
              </a:rPr>
              <a:t>rate</a:t>
            </a:r>
            <a:r>
              <a:rPr lang="hu-HU" sz="3200" dirty="0" smtClean="0">
                <a:latin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cs typeface="Times New Roman" panose="02020603050405020304" pitchFamily="18" charset="0"/>
              </a:rPr>
              <a:t>of </a:t>
            </a:r>
            <a:r>
              <a:rPr lang="en-US" sz="3200" dirty="0">
                <a:latin typeface="Times New Roman" panose="02020603050405020304" pitchFamily="18" charset="0"/>
                <a:cs typeface="Times New Roman" panose="02020603050405020304" pitchFamily="18" charset="0"/>
              </a:rPr>
              <a:t>reactions depend on</a:t>
            </a:r>
            <a:r>
              <a:rPr lang="en-US" sz="3200" dirty="0" smtClean="0">
                <a:latin typeface="Times New Roman" panose="02020603050405020304" pitchFamily="18" charset="0"/>
                <a:cs typeface="Times New Roman" panose="02020603050405020304" pitchFamily="18" charset="0"/>
              </a:rPr>
              <a:t>?</a:t>
            </a:r>
            <a:endParaRPr lang="hu-HU" sz="3200"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6" name="Szövegdoboz 5">
                <a:extLst>
                  <a:ext uri="{FF2B5EF4-FFF2-40B4-BE49-F238E27FC236}">
                    <a16:creationId xmlns:a16="http://schemas.microsoft.com/office/drawing/2014/main" id="{C43FA4EE-ECEB-4760-A6EC-3BAB4B61DB26}"/>
                  </a:ext>
                </a:extLst>
              </p:cNvPr>
              <p:cNvSpPr txBox="1"/>
              <p:nvPr/>
            </p:nvSpPr>
            <p:spPr>
              <a:xfrm>
                <a:off x="8431034" y="2172436"/>
                <a:ext cx="2277931" cy="114537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hu-HU" sz="3600" b="0" i="1" smtClean="0">
                          <a:latin typeface="Cambria Math" panose="02040503050406030204" pitchFamily="18" charset="0"/>
                        </a:rPr>
                        <m:t>𝑟</m:t>
                      </m:r>
                      <m:r>
                        <a:rPr lang="hu-HU" sz="3600" b="0" i="1" smtClean="0">
                          <a:latin typeface="Cambria Math" panose="02040503050406030204" pitchFamily="18" charset="0"/>
                        </a:rPr>
                        <m:t>=</m:t>
                      </m:r>
                      <m:f>
                        <m:fPr>
                          <m:ctrlPr>
                            <a:rPr lang="hu-HU" sz="3600" b="0" i="1" smtClean="0">
                              <a:latin typeface="Cambria Math" panose="02040503050406030204" pitchFamily="18" charset="0"/>
                            </a:rPr>
                          </m:ctrlPr>
                        </m:fPr>
                        <m:num>
                          <m:r>
                            <a:rPr lang="hu-HU" sz="3600" b="0" i="1" smtClean="0">
                              <a:latin typeface="Cambria Math" panose="02040503050406030204" pitchFamily="18" charset="0"/>
                            </a:rPr>
                            <m:t>1</m:t>
                          </m:r>
                        </m:num>
                        <m:den>
                          <m:sSub>
                            <m:sSubPr>
                              <m:ctrlPr>
                                <a:rPr lang="hu-HU" sz="3600" b="0" i="1" smtClean="0">
                                  <a:latin typeface="Cambria Math" panose="02040503050406030204" pitchFamily="18" charset="0"/>
                                </a:rPr>
                              </m:ctrlPr>
                            </m:sSubPr>
                            <m:e>
                              <m:r>
                                <a:rPr lang="hu-HU" sz="3600" b="0" i="1" smtClean="0">
                                  <a:latin typeface="Cambria Math" panose="02040503050406030204" pitchFamily="18" charset="0"/>
                                  <a:ea typeface="Cambria Math" panose="02040503050406030204" pitchFamily="18" charset="0"/>
                                </a:rPr>
                                <m:t>𝜈</m:t>
                              </m:r>
                            </m:e>
                            <m:sub>
                              <m:r>
                                <a:rPr lang="hu-HU" sz="3600" b="0" i="1" smtClean="0">
                                  <a:latin typeface="Cambria Math" panose="02040503050406030204" pitchFamily="18" charset="0"/>
                                </a:rPr>
                                <m:t>𝑖</m:t>
                              </m:r>
                            </m:sub>
                          </m:sSub>
                        </m:den>
                      </m:f>
                      <m:r>
                        <a:rPr lang="hu-HU" sz="3600" b="0" i="1" smtClean="0">
                          <a:latin typeface="Cambria Math" panose="02040503050406030204" pitchFamily="18" charset="0"/>
                          <a:ea typeface="Cambria Math" panose="02040503050406030204" pitchFamily="18" charset="0"/>
                        </a:rPr>
                        <m:t>∙</m:t>
                      </m:r>
                      <m:f>
                        <m:fPr>
                          <m:ctrlPr>
                            <a:rPr lang="hu-HU" sz="3600" i="1">
                              <a:latin typeface="Cambria Math" panose="02040503050406030204" pitchFamily="18" charset="0"/>
                            </a:rPr>
                          </m:ctrlPr>
                        </m:fPr>
                        <m:num>
                          <m:r>
                            <a:rPr lang="hu-HU" sz="3600" b="0" i="1" smtClean="0">
                              <a:latin typeface="Cambria Math" panose="02040503050406030204" pitchFamily="18" charset="0"/>
                              <a:ea typeface="Cambria Math" panose="02040503050406030204" pitchFamily="18" charset="0"/>
                            </a:rPr>
                            <m:t>𝑑</m:t>
                          </m:r>
                          <m:sSub>
                            <m:sSubPr>
                              <m:ctrlPr>
                                <a:rPr lang="el-GR" sz="3600" i="1">
                                  <a:latin typeface="Cambria Math" panose="02040503050406030204" pitchFamily="18" charset="0"/>
                                  <a:ea typeface="Cambria Math" panose="02040503050406030204" pitchFamily="18" charset="0"/>
                                </a:rPr>
                              </m:ctrlPr>
                            </m:sSubPr>
                            <m:e>
                              <m:r>
                                <a:rPr lang="hu-HU" sz="3600" b="0" i="1" smtClean="0">
                                  <a:latin typeface="Cambria Math" panose="02040503050406030204" pitchFamily="18" charset="0"/>
                                  <a:ea typeface="Cambria Math" panose="02040503050406030204" pitchFamily="18" charset="0"/>
                                </a:rPr>
                                <m:t>𝑐</m:t>
                              </m:r>
                            </m:e>
                            <m:sub>
                              <m:r>
                                <a:rPr lang="hu-HU" sz="3600" i="1">
                                  <a:latin typeface="Cambria Math" panose="02040503050406030204" pitchFamily="18" charset="0"/>
                                  <a:ea typeface="Cambria Math" panose="02040503050406030204" pitchFamily="18" charset="0"/>
                                </a:rPr>
                                <m:t>𝑖</m:t>
                              </m:r>
                            </m:sub>
                          </m:sSub>
                        </m:num>
                        <m:den>
                          <m:r>
                            <a:rPr lang="hu-HU" sz="3600" b="0" i="1" smtClean="0">
                              <a:latin typeface="Cambria Math" panose="02040503050406030204" pitchFamily="18" charset="0"/>
                              <a:ea typeface="Cambria Math" panose="02040503050406030204" pitchFamily="18" charset="0"/>
                            </a:rPr>
                            <m:t>𝑑</m:t>
                          </m:r>
                          <m:r>
                            <a:rPr lang="hu-HU" sz="3600" i="1">
                              <a:latin typeface="Cambria Math" panose="02040503050406030204" pitchFamily="18" charset="0"/>
                              <a:ea typeface="Cambria Math" panose="02040503050406030204" pitchFamily="18" charset="0"/>
                            </a:rPr>
                            <m:t>𝑡</m:t>
                          </m:r>
                        </m:den>
                      </m:f>
                    </m:oMath>
                  </m:oMathPara>
                </a14:m>
                <a:endParaRPr lang="hu-HU" sz="3600" dirty="0"/>
              </a:p>
            </p:txBody>
          </p:sp>
        </mc:Choice>
        <mc:Fallback xmlns="">
          <p:sp>
            <p:nvSpPr>
              <p:cNvPr id="6" name="Szövegdoboz 5">
                <a:extLst>
                  <a:ext uri="{FF2B5EF4-FFF2-40B4-BE49-F238E27FC236}">
                    <a16:creationId xmlns:a16="http://schemas.microsoft.com/office/drawing/2014/main" id="{C43FA4EE-ECEB-4760-A6EC-3BAB4B61DB26}"/>
                  </a:ext>
                </a:extLst>
              </p:cNvPr>
              <p:cNvSpPr txBox="1">
                <a:spLocks noRot="1" noChangeAspect="1" noMove="1" noResize="1" noEditPoints="1" noAdjustHandles="1" noChangeArrowheads="1" noChangeShapeType="1" noTextEdit="1"/>
              </p:cNvSpPr>
              <p:nvPr/>
            </p:nvSpPr>
            <p:spPr>
              <a:xfrm>
                <a:off x="8431034" y="2172436"/>
                <a:ext cx="2277931" cy="1145378"/>
              </a:xfrm>
              <a:prstGeom prst="rect">
                <a:avLst/>
              </a:prstGeom>
              <a:blipFill>
                <a:blip r:embed="rId2"/>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4261792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additive="base">
                                        <p:cTn id="3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theme/theme1.xml><?xml version="1.0" encoding="utf-8"?>
<a:theme xmlns:a="http://schemas.openxmlformats.org/drawingml/2006/main" name="Office-té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é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18250</TotalTime>
  <Words>4151</Words>
  <Application>Microsoft Office PowerPoint</Application>
  <PresentationFormat>Widescreen</PresentationFormat>
  <Paragraphs>381</Paragraphs>
  <Slides>38</Slides>
  <Notes>11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38</vt:i4>
      </vt:variant>
    </vt:vector>
  </HeadingPairs>
  <TitlesOfParts>
    <vt:vector size="46" baseType="lpstr">
      <vt:lpstr>Arial</vt:lpstr>
      <vt:lpstr>Calibri</vt:lpstr>
      <vt:lpstr>Calibri Light</vt:lpstr>
      <vt:lpstr>Cambria Math</vt:lpstr>
      <vt:lpstr>Courier New</vt:lpstr>
      <vt:lpstr>Times New Roman</vt:lpstr>
      <vt:lpstr>Office-téma</vt:lpstr>
      <vt:lpstr>Worksheet</vt:lpstr>
      <vt:lpstr>General Chemistry 8. Reaction kinetics</vt:lpstr>
      <vt:lpstr>Time evolution of chemical reactions</vt:lpstr>
      <vt:lpstr>Time evolution of chemical reactions</vt:lpstr>
      <vt:lpstr>Time evolution of chemical reactions</vt:lpstr>
      <vt:lpstr>Time evolution of chemical reactions</vt:lpstr>
      <vt:lpstr>Time evolution of chemical reactions</vt:lpstr>
      <vt:lpstr>Time evolution of chemical reactions</vt:lpstr>
      <vt:lpstr>Difference or differential quotient (derivative)</vt:lpstr>
      <vt:lpstr>Reaction rate divided by volume</vt:lpstr>
      <vt:lpstr>The empirical rate equation</vt:lpstr>
      <vt:lpstr>The empirical rate equation</vt:lpstr>
      <vt:lpstr>The empirical rate equation</vt:lpstr>
      <vt:lpstr>The empirical rate equation</vt:lpstr>
      <vt:lpstr>Special cases - first-order reactions</vt:lpstr>
      <vt:lpstr>Special cases - first-order reactions</vt:lpstr>
      <vt:lpstr>Special cases - first-order reactions</vt:lpstr>
      <vt:lpstr>Special cases - first-order reactions</vt:lpstr>
      <vt:lpstr>Special cases - first-order reactions</vt:lpstr>
      <vt:lpstr>Special cases - first-order reactions</vt:lpstr>
      <vt:lpstr>Special cases - first-order reactions</vt:lpstr>
      <vt:lpstr>Special cases – second-order reaction</vt:lpstr>
      <vt:lpstr>Determination of reaction order</vt:lpstr>
      <vt:lpstr>Determination of reaction order</vt:lpstr>
      <vt:lpstr>Method of the initial rates</vt:lpstr>
      <vt:lpstr>Method of the initial rates</vt:lpstr>
      <vt:lpstr>Temperature dependence of reaction rate</vt:lpstr>
      <vt:lpstr>Temperature dependence of reaction rates</vt:lpstr>
      <vt:lpstr>Temperature dependence of reaction rates</vt:lpstr>
      <vt:lpstr>Temperature dependence of reaction rates</vt:lpstr>
      <vt:lpstr>Temperature dependence of reaction rates</vt:lpstr>
      <vt:lpstr>Temperature dependence of reaction rates</vt:lpstr>
      <vt:lpstr>Temperature dependence of reaction rates</vt:lpstr>
      <vt:lpstr>Temperature dependence of reaction rates</vt:lpstr>
      <vt:lpstr>Temperature dependence of reaction rates</vt:lpstr>
      <vt:lpstr>Temperature dependence of reaction rates</vt:lpstr>
      <vt:lpstr>Catalysis</vt:lpstr>
      <vt:lpstr>Catalysts - Enzymes</vt:lpstr>
      <vt:lpstr>Inhibitors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Kémia alapjai  1. Alapfogalmak</dc:title>
  <dc:creator>Ottó</dc:creator>
  <cp:lastModifiedBy>szistvan</cp:lastModifiedBy>
  <cp:revision>1245</cp:revision>
  <dcterms:created xsi:type="dcterms:W3CDTF">2018-07-21T17:18:01Z</dcterms:created>
  <dcterms:modified xsi:type="dcterms:W3CDTF">2024-11-11T08:51:29Z</dcterms:modified>
</cp:coreProperties>
</file>